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68" r:id="rId4"/>
    <p:sldId id="257" r:id="rId5"/>
    <p:sldId id="258" r:id="rId6"/>
    <p:sldId id="259" r:id="rId7"/>
    <p:sldId id="260" r:id="rId8"/>
    <p:sldId id="261" r:id="rId9"/>
    <p:sldId id="262" r:id="rId10"/>
    <p:sldId id="263" r:id="rId11"/>
    <p:sldId id="264" r:id="rId12"/>
    <p:sldId id="265" r:id="rId13"/>
    <p:sldId id="266" r:id="rId14"/>
    <p:sldId id="270" r:id="rId15"/>
    <p:sldId id="267"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629"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4050264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409415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D403219-BB74-4FCA-9C7B-30650A8349A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2585224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D403219-BB74-4FCA-9C7B-30650A8349A1}"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1519827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403219-BB74-4FCA-9C7B-30650A8349A1}" type="datetimeFigureOut">
              <a:rPr lang="en-GB" smtClean="0"/>
              <a:t>14/10/2019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2473210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D403219-BB74-4FCA-9C7B-30650A8349A1}" type="datetimeFigureOut">
              <a:rPr lang="en-GB" smtClean="0"/>
              <a:t>14/10/2019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2820873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403219-BB74-4FCA-9C7B-30650A8349A1}" type="datetimeFigureOut">
              <a:rPr lang="en-GB" smtClean="0"/>
              <a:t>14/10/2019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434189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403219-BB74-4FCA-9C7B-30650A8349A1}"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875741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403219-BB74-4FCA-9C7B-30650A8349A1}"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1563088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771932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403219-BB74-4FCA-9C7B-30650A8349A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AD5B7A-0F66-40BC-84A9-603822EA52AA}" type="slidenum">
              <a:rPr lang="en-GB" smtClean="0"/>
              <a:t>‹#›</a:t>
            </a:fld>
            <a:endParaRPr lang="en-GB"/>
          </a:p>
        </p:txBody>
      </p:sp>
    </p:spTree>
    <p:extLst>
      <p:ext uri="{BB962C8B-B14F-4D97-AF65-F5344CB8AC3E}">
        <p14:creationId xmlns:p14="http://schemas.microsoft.com/office/powerpoint/2010/main" val="3997571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403219-BB74-4FCA-9C7B-30650A8349A1}" type="datetimeFigureOut">
              <a:rPr lang="en-GB" smtClean="0"/>
              <a:t>14/10/2019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AD5B7A-0F66-40BC-84A9-603822EA52AA}" type="slidenum">
              <a:rPr lang="en-GB" smtClean="0"/>
              <a:t>‹#›</a:t>
            </a:fld>
            <a:endParaRPr lang="en-GB"/>
          </a:p>
        </p:txBody>
      </p:sp>
    </p:spTree>
    <p:extLst>
      <p:ext uri="{BB962C8B-B14F-4D97-AF65-F5344CB8AC3E}">
        <p14:creationId xmlns:p14="http://schemas.microsoft.com/office/powerpoint/2010/main" val="1691602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ebac.com/dehumidifiers/the-ebac-foundation"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www.ebac.com/about-ebac"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leapfroginvest.com/" TargetMode="Externa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leapfroginvest.com/"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video" Target="https://www.youtube.com/embed/tzwuDWEn9bA"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givingpledge.org/" TargetMode="Externa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hyperlink" Target="https://www.ebac.com/dehumidifiers/the-ebac-foundation" TargetMode="External"/><Relationship Id="rId2" Type="http://schemas.openxmlformats.org/officeDocument/2006/relationships/hyperlink" Target="https://www.ebac.com/about-ebac"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459992" y="5477255"/>
            <a:ext cx="9144000" cy="940499"/>
          </a:xfrm>
        </p:spPr>
        <p:txBody>
          <a:bodyPr/>
          <a:lstStyle/>
          <a:p>
            <a:r>
              <a:rPr lang="en-GB" dirty="0" smtClean="0"/>
              <a:t>Business with Purpose</a:t>
            </a:r>
            <a:endParaRPr lang="en-GB" dirty="0"/>
          </a:p>
        </p:txBody>
      </p:sp>
      <p:pic>
        <p:nvPicPr>
          <p:cNvPr id="6" name="Picture 5"/>
          <p:cNvPicPr>
            <a:picLocks noChangeAspect="1"/>
          </p:cNvPicPr>
          <p:nvPr/>
        </p:nvPicPr>
        <p:blipFill>
          <a:blip r:embed="rId2"/>
          <a:stretch>
            <a:fillRect/>
          </a:stretch>
        </p:blipFill>
        <p:spPr>
          <a:xfrm>
            <a:off x="1058837" y="457200"/>
            <a:ext cx="10291915" cy="4891087"/>
          </a:xfrm>
          <a:prstGeom prst="rect">
            <a:avLst/>
          </a:prstGeom>
          <a:ln w="25400">
            <a:solidFill>
              <a:schemeClr val="accent1"/>
            </a:solidFill>
          </a:ln>
        </p:spPr>
      </p:pic>
    </p:spTree>
    <p:extLst>
      <p:ext uri="{BB962C8B-B14F-4D97-AF65-F5344CB8AC3E}">
        <p14:creationId xmlns:p14="http://schemas.microsoft.com/office/powerpoint/2010/main" val="799537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615899" y="0"/>
            <a:ext cx="8960201" cy="6858000"/>
          </a:xfrm>
          <a:prstGeom prst="rect">
            <a:avLst/>
          </a:prstGeom>
        </p:spPr>
      </p:pic>
    </p:spTree>
    <p:extLst>
      <p:ext uri="{BB962C8B-B14F-4D97-AF65-F5344CB8AC3E}">
        <p14:creationId xmlns:p14="http://schemas.microsoft.com/office/powerpoint/2010/main" val="1833605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5928" y="136928"/>
            <a:ext cx="8994648" cy="3785652"/>
          </a:xfrm>
          <a:prstGeom prst="rect">
            <a:avLst/>
          </a:prstGeom>
        </p:spPr>
        <p:txBody>
          <a:bodyPr wrap="square">
            <a:spAutoFit/>
          </a:bodyPr>
          <a:lstStyle/>
          <a:p>
            <a:r>
              <a:rPr lang="en-GB" sz="6000" dirty="0" err="1">
                <a:solidFill>
                  <a:prstClr val="black"/>
                </a:solidFill>
                <a:latin typeface="Calibri Light" panose="020F0302020204030204"/>
                <a:ea typeface="+mj-ea"/>
                <a:cs typeface="+mj-cs"/>
              </a:rPr>
              <a:t>Ebac</a:t>
            </a:r>
            <a:r>
              <a:rPr lang="en-GB" sz="6000" dirty="0">
                <a:solidFill>
                  <a:prstClr val="black"/>
                </a:solidFill>
                <a:latin typeface="Calibri Light" panose="020F0302020204030204"/>
                <a:ea typeface="+mj-ea"/>
                <a:cs typeface="+mj-cs"/>
              </a:rPr>
              <a:t> Limited</a:t>
            </a:r>
            <a:br>
              <a:rPr lang="en-GB" sz="6000" dirty="0">
                <a:solidFill>
                  <a:prstClr val="black"/>
                </a:solidFill>
                <a:latin typeface="Calibri Light" panose="020F0302020204030204"/>
                <a:ea typeface="+mj-ea"/>
                <a:cs typeface="+mj-cs"/>
              </a:rPr>
            </a:br>
            <a:r>
              <a:rPr lang="en-GB" sz="6000" dirty="0" err="1">
                <a:solidFill>
                  <a:prstClr val="black"/>
                </a:solidFill>
                <a:latin typeface="Calibri Light" panose="020F0302020204030204"/>
                <a:ea typeface="+mj-ea"/>
                <a:cs typeface="+mj-cs"/>
              </a:rPr>
              <a:t>Ebac</a:t>
            </a:r>
            <a:r>
              <a:rPr lang="en-GB" sz="6000" dirty="0">
                <a:solidFill>
                  <a:prstClr val="black"/>
                </a:solidFill>
                <a:latin typeface="Calibri Light" panose="020F0302020204030204"/>
                <a:ea typeface="+mj-ea"/>
                <a:cs typeface="+mj-cs"/>
              </a:rPr>
              <a:t> </a:t>
            </a:r>
            <a:r>
              <a:rPr lang="en-GB" sz="6000" dirty="0" smtClean="0">
                <a:solidFill>
                  <a:prstClr val="black"/>
                </a:solidFill>
                <a:latin typeface="Calibri Light" panose="020F0302020204030204"/>
                <a:ea typeface="+mj-ea"/>
                <a:cs typeface="+mj-cs"/>
              </a:rPr>
              <a:t>Foundation</a:t>
            </a:r>
          </a:p>
          <a:p>
            <a:r>
              <a:rPr lang="en-GB" sz="6000" dirty="0" smtClean="0">
                <a:solidFill>
                  <a:prstClr val="black"/>
                </a:solidFill>
                <a:latin typeface="Calibri Light" panose="020F0302020204030204"/>
                <a:ea typeface="+mj-ea"/>
                <a:cs typeface="+mj-cs"/>
              </a:rPr>
              <a:t>Leapfrog Investments</a:t>
            </a:r>
          </a:p>
          <a:p>
            <a:r>
              <a:rPr lang="en-GB" sz="6000" dirty="0" smtClean="0">
                <a:solidFill>
                  <a:prstClr val="black"/>
                </a:solidFill>
                <a:latin typeface="Calibri Light" panose="020F0302020204030204"/>
                <a:ea typeface="+mj-ea"/>
                <a:cs typeface="+mj-cs"/>
              </a:rPr>
              <a:t>The Giving Pledge</a:t>
            </a:r>
            <a:endParaRPr lang="en-GB" dirty="0"/>
          </a:p>
        </p:txBody>
      </p:sp>
      <p:pic>
        <p:nvPicPr>
          <p:cNvPr id="5" name="Picture 4"/>
          <p:cNvPicPr>
            <a:picLocks noChangeAspect="1"/>
          </p:cNvPicPr>
          <p:nvPr/>
        </p:nvPicPr>
        <p:blipFill>
          <a:blip r:embed="rId2"/>
          <a:stretch>
            <a:fillRect/>
          </a:stretch>
        </p:blipFill>
        <p:spPr>
          <a:xfrm>
            <a:off x="7967142" y="392102"/>
            <a:ext cx="2426868" cy="2562035"/>
          </a:xfrm>
          <a:prstGeom prst="rect">
            <a:avLst/>
          </a:prstGeom>
        </p:spPr>
      </p:pic>
      <p:pic>
        <p:nvPicPr>
          <p:cNvPr id="6" name="Picture 5"/>
          <p:cNvPicPr>
            <a:picLocks noChangeAspect="1"/>
          </p:cNvPicPr>
          <p:nvPr/>
        </p:nvPicPr>
        <p:blipFill>
          <a:blip r:embed="rId3"/>
          <a:stretch>
            <a:fillRect/>
          </a:stretch>
        </p:blipFill>
        <p:spPr>
          <a:xfrm>
            <a:off x="6585587" y="3648455"/>
            <a:ext cx="5391148" cy="3101103"/>
          </a:xfrm>
          <a:prstGeom prst="rect">
            <a:avLst/>
          </a:prstGeom>
        </p:spPr>
      </p:pic>
      <p:sp>
        <p:nvSpPr>
          <p:cNvPr id="7" name="Rectangle 6"/>
          <p:cNvSpPr/>
          <p:nvPr/>
        </p:nvSpPr>
        <p:spPr>
          <a:xfrm>
            <a:off x="4290593" y="4616898"/>
            <a:ext cx="2425894" cy="1569660"/>
          </a:xfrm>
          <a:prstGeom prst="rect">
            <a:avLst/>
          </a:prstGeom>
        </p:spPr>
        <p:txBody>
          <a:bodyPr wrap="square">
            <a:spAutoFit/>
          </a:bodyPr>
          <a:lstStyle/>
          <a:p>
            <a:pPr algn="ctr"/>
            <a:r>
              <a:rPr lang="en-GB" sz="2400" dirty="0" err="1"/>
              <a:t>LeapFrog</a:t>
            </a:r>
            <a:r>
              <a:rPr lang="en-GB" sz="2400" dirty="0"/>
              <a:t> founders Andy </a:t>
            </a:r>
            <a:r>
              <a:rPr lang="en-GB" sz="2400" dirty="0" err="1"/>
              <a:t>Kuper</a:t>
            </a:r>
            <a:r>
              <a:rPr lang="en-GB" sz="2400" dirty="0"/>
              <a:t> and Jim Roth</a:t>
            </a:r>
          </a:p>
        </p:txBody>
      </p:sp>
    </p:spTree>
    <p:extLst>
      <p:ext uri="{BB962C8B-B14F-4D97-AF65-F5344CB8AC3E}">
        <p14:creationId xmlns:p14="http://schemas.microsoft.com/office/powerpoint/2010/main" val="25940062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603504"/>
            <a:ext cx="12176029" cy="5422392"/>
          </a:xfrm>
          <a:prstGeom prst="rect">
            <a:avLst/>
          </a:prstGeom>
        </p:spPr>
      </p:pic>
    </p:spTree>
    <p:extLst>
      <p:ext uri="{BB962C8B-B14F-4D97-AF65-F5344CB8AC3E}">
        <p14:creationId xmlns:p14="http://schemas.microsoft.com/office/powerpoint/2010/main" val="33521572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96510"/>
            <a:ext cx="12192914" cy="4809930"/>
          </a:xfrm>
          <a:prstGeom prst="rect">
            <a:avLst/>
          </a:prstGeom>
        </p:spPr>
      </p:pic>
      <p:sp>
        <p:nvSpPr>
          <p:cNvPr id="3" name="Rectangle 2"/>
          <p:cNvSpPr/>
          <p:nvPr/>
        </p:nvSpPr>
        <p:spPr>
          <a:xfrm>
            <a:off x="5446776" y="6167075"/>
            <a:ext cx="6442148" cy="400110"/>
          </a:xfrm>
          <a:prstGeom prst="rect">
            <a:avLst/>
          </a:prstGeom>
        </p:spPr>
        <p:txBody>
          <a:bodyPr wrap="none">
            <a:spAutoFit/>
          </a:bodyPr>
          <a:lstStyle/>
          <a:p>
            <a:r>
              <a:rPr lang="en-GB" sz="2000" dirty="0" smtClean="0">
                <a:hlinkClick r:id="rId3"/>
              </a:rPr>
              <a:t>https://www.ebac.com/dehumidifiers/the-ebac-foundation</a:t>
            </a:r>
            <a:r>
              <a:rPr lang="en-GB" sz="2000" dirty="0" smtClean="0"/>
              <a:t> </a:t>
            </a:r>
            <a:endParaRPr lang="en-GB" sz="2000" dirty="0"/>
          </a:p>
        </p:txBody>
      </p:sp>
      <p:sp>
        <p:nvSpPr>
          <p:cNvPr id="4" name="Subtitle 2"/>
          <p:cNvSpPr txBox="1">
            <a:spLocks/>
          </p:cNvSpPr>
          <p:nvPr/>
        </p:nvSpPr>
        <p:spPr>
          <a:xfrm>
            <a:off x="188976" y="6167075"/>
            <a:ext cx="9144000" cy="374904"/>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hlinkClick r:id="rId4"/>
              </a:rPr>
              <a:t>https://</a:t>
            </a:r>
            <a:r>
              <a:rPr lang="en-GB" sz="2400" dirty="0" smtClean="0">
                <a:hlinkClick r:id="rId4"/>
              </a:rPr>
              <a:t>www.ebac.com/about-ebac</a:t>
            </a:r>
            <a:r>
              <a:rPr lang="en-GB" dirty="0" smtClean="0"/>
              <a:t> </a:t>
            </a:r>
            <a:endParaRPr lang="en-GB" dirty="0"/>
          </a:p>
        </p:txBody>
      </p:sp>
    </p:spTree>
    <p:extLst>
      <p:ext uri="{BB962C8B-B14F-4D97-AF65-F5344CB8AC3E}">
        <p14:creationId xmlns:p14="http://schemas.microsoft.com/office/powerpoint/2010/main" val="24568001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093733"/>
            <a:ext cx="12215278" cy="4246363"/>
          </a:xfrm>
          <a:prstGeom prst="rect">
            <a:avLst/>
          </a:prstGeom>
        </p:spPr>
      </p:pic>
      <p:pic>
        <p:nvPicPr>
          <p:cNvPr id="3" name="Picture 2"/>
          <p:cNvPicPr>
            <a:picLocks noChangeAspect="1"/>
          </p:cNvPicPr>
          <p:nvPr/>
        </p:nvPicPr>
        <p:blipFill>
          <a:blip r:embed="rId3"/>
          <a:stretch>
            <a:fillRect/>
          </a:stretch>
        </p:blipFill>
        <p:spPr>
          <a:xfrm>
            <a:off x="6995578" y="569785"/>
            <a:ext cx="5219700" cy="5572125"/>
          </a:xfrm>
          <a:prstGeom prst="rect">
            <a:avLst/>
          </a:prstGeom>
        </p:spPr>
      </p:pic>
    </p:spTree>
    <p:extLst>
      <p:ext uri="{BB962C8B-B14F-4D97-AF65-F5344CB8AC3E}">
        <p14:creationId xmlns:p14="http://schemas.microsoft.com/office/powerpoint/2010/main" val="238298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76856" y="1063882"/>
            <a:ext cx="8251698" cy="4588444"/>
          </a:xfrm>
          <a:prstGeom prst="rect">
            <a:avLst/>
          </a:prstGeom>
        </p:spPr>
      </p:pic>
    </p:spTree>
    <p:extLst>
      <p:ext uri="{BB962C8B-B14F-4D97-AF65-F5344CB8AC3E}">
        <p14:creationId xmlns:p14="http://schemas.microsoft.com/office/powerpoint/2010/main" val="19307694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382751"/>
            <a:ext cx="12192000" cy="4061293"/>
          </a:xfrm>
          <a:prstGeom prst="rect">
            <a:avLst/>
          </a:prstGeom>
        </p:spPr>
      </p:pic>
    </p:spTree>
    <p:extLst>
      <p:ext uri="{BB962C8B-B14F-4D97-AF65-F5344CB8AC3E}">
        <p14:creationId xmlns:p14="http://schemas.microsoft.com/office/powerpoint/2010/main" val="9328017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Ebac</a:t>
            </a:r>
            <a:r>
              <a:rPr lang="en-GB" dirty="0" smtClean="0"/>
              <a:t> approach</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smtClean="0"/>
              <a:t>Ebac</a:t>
            </a:r>
            <a:r>
              <a:rPr lang="en-GB" dirty="0" smtClean="0"/>
              <a:t> believe that every employee has a vital part to play in the successful running of the business, combined with an open door policy and non-hierarchal structure people are encouraged to put forward their opinions and ideas. </a:t>
            </a:r>
          </a:p>
          <a:p>
            <a:endParaRPr lang="en-GB" dirty="0" smtClean="0"/>
          </a:p>
          <a:p>
            <a:r>
              <a:rPr lang="en-GB" dirty="0" smtClean="0"/>
              <a:t>The dynamic culture pushes boundaries, encouraging employees to think outside the box and have the opportunity to make a major difference within the organisation. </a:t>
            </a:r>
          </a:p>
          <a:p>
            <a:endParaRPr lang="en-GB" dirty="0" smtClean="0"/>
          </a:p>
          <a:p>
            <a:r>
              <a:rPr lang="en-GB" dirty="0" smtClean="0"/>
              <a:t>With a variety brands and products ranging from dehumidifiers and water coolers to washing machines there are diverse and challenging opportunities across a range of disciplines. </a:t>
            </a:r>
          </a:p>
          <a:p>
            <a:endParaRPr lang="en-GB" dirty="0"/>
          </a:p>
        </p:txBody>
      </p:sp>
    </p:spTree>
    <p:extLst>
      <p:ext uri="{BB962C8B-B14F-4D97-AF65-F5344CB8AC3E}">
        <p14:creationId xmlns:p14="http://schemas.microsoft.com/office/powerpoint/2010/main" val="3650455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From </a:t>
            </a:r>
            <a:r>
              <a:rPr lang="en-GB" dirty="0" err="1" smtClean="0"/>
              <a:t>Ebac’s</a:t>
            </a:r>
            <a:r>
              <a:rPr lang="en-GB" dirty="0" smtClean="0"/>
              <a:t> inception, we have seen many people who work here grow and developing skills they never knew they had. As they grow the business grows with them, pushing boundaries and challenging norms. </a:t>
            </a:r>
          </a:p>
          <a:p>
            <a:endParaRPr lang="en-GB" dirty="0" smtClean="0"/>
          </a:p>
          <a:p>
            <a:r>
              <a:rPr lang="en-GB" dirty="0" err="1" smtClean="0"/>
              <a:t>Ebac</a:t>
            </a:r>
            <a:r>
              <a:rPr lang="en-GB" dirty="0" smtClean="0"/>
              <a:t> is truly an innovative business full of special people. </a:t>
            </a:r>
          </a:p>
          <a:p>
            <a:endParaRPr lang="en-GB" dirty="0" smtClean="0"/>
          </a:p>
          <a:p>
            <a:r>
              <a:rPr lang="en-GB" dirty="0" err="1" smtClean="0"/>
              <a:t>Ebac</a:t>
            </a:r>
            <a:r>
              <a:rPr lang="en-GB" dirty="0" smtClean="0"/>
              <a:t> is a single status organisation. We don’t have executive toilets or car parking spaces for directors. We believe everyone is equal and crucial to our current and future success. </a:t>
            </a:r>
          </a:p>
        </p:txBody>
      </p:sp>
    </p:spTree>
    <p:extLst>
      <p:ext uri="{BB962C8B-B14F-4D97-AF65-F5344CB8AC3E}">
        <p14:creationId xmlns:p14="http://schemas.microsoft.com/office/powerpoint/2010/main" val="22005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50392"/>
            <a:ext cx="10418064" cy="5326571"/>
          </a:xfrm>
        </p:spPr>
        <p:txBody>
          <a:bodyPr>
            <a:normAutofit fontScale="92500"/>
          </a:bodyPr>
          <a:lstStyle/>
          <a:p>
            <a:r>
              <a:rPr lang="en-GB" dirty="0" smtClean="0"/>
              <a:t>We’re not bureaucratic, we have a lean entrepreneurial structure that allows us to move in directions and into markets in ways other less flexible companies cannot. </a:t>
            </a:r>
          </a:p>
          <a:p>
            <a:endParaRPr lang="en-GB" dirty="0" smtClean="0"/>
          </a:p>
          <a:p>
            <a:r>
              <a:rPr lang="en-GB" dirty="0" smtClean="0"/>
              <a:t>We love talent. If you excel in your field – whatever field that may be - we will value a discussion with you. It doesn’t matter whether you have an MBA or no qualifications whatsoever, if you have the right attitude, the right ability and want to work here, we will be interested in you. </a:t>
            </a:r>
          </a:p>
          <a:p>
            <a:endParaRPr lang="en-GB" dirty="0" smtClean="0"/>
          </a:p>
          <a:p>
            <a:r>
              <a:rPr lang="en-GB" dirty="0" smtClean="0"/>
              <a:t>If you think you have what it takes to be successful here, we want to hear from you. Whether it be on one of our production lines as an operator, in our marketing team or as our next Managing Director, if you have talent, we are interested. </a:t>
            </a:r>
          </a:p>
          <a:p>
            <a:endParaRPr lang="en-GB" dirty="0"/>
          </a:p>
        </p:txBody>
      </p:sp>
    </p:spTree>
    <p:extLst>
      <p:ext uri="{BB962C8B-B14F-4D97-AF65-F5344CB8AC3E}">
        <p14:creationId xmlns:p14="http://schemas.microsoft.com/office/powerpoint/2010/main" val="321630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1850" y="5276088"/>
            <a:ext cx="10515600" cy="804291"/>
          </a:xfrm>
        </p:spPr>
        <p:txBody>
          <a:bodyPr>
            <a:normAutofit fontScale="90000"/>
          </a:bodyPr>
          <a:lstStyle/>
          <a:p>
            <a:r>
              <a:rPr lang="en-GB" dirty="0" smtClean="0"/>
              <a:t>Leapfrog investments</a:t>
            </a:r>
            <a:endParaRPr lang="en-GB" dirty="0"/>
          </a:p>
        </p:txBody>
      </p:sp>
      <p:pic>
        <p:nvPicPr>
          <p:cNvPr id="6" name="Picture 5">
            <a:hlinkClick r:id="rId2"/>
          </p:cNvPr>
          <p:cNvPicPr>
            <a:picLocks noChangeAspect="1"/>
          </p:cNvPicPr>
          <p:nvPr/>
        </p:nvPicPr>
        <p:blipFill>
          <a:blip r:embed="rId3"/>
          <a:stretch>
            <a:fillRect/>
          </a:stretch>
        </p:blipFill>
        <p:spPr>
          <a:xfrm>
            <a:off x="557939" y="0"/>
            <a:ext cx="11063422" cy="4940830"/>
          </a:xfrm>
          <a:prstGeom prst="rect">
            <a:avLst/>
          </a:prstGeom>
        </p:spPr>
      </p:pic>
    </p:spTree>
    <p:extLst>
      <p:ext uri="{BB962C8B-B14F-4D97-AF65-F5344CB8AC3E}">
        <p14:creationId xmlns:p14="http://schemas.microsoft.com/office/powerpoint/2010/main" val="8499853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0" y="227853"/>
            <a:ext cx="12192000" cy="6402294"/>
          </a:xfrm>
          <a:prstGeom prst="rect">
            <a:avLst/>
          </a:prstGeom>
        </p:spPr>
      </p:pic>
    </p:spTree>
    <p:extLst>
      <p:ext uri="{BB962C8B-B14F-4D97-AF65-F5344CB8AC3E}">
        <p14:creationId xmlns:p14="http://schemas.microsoft.com/office/powerpoint/2010/main" val="18263597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53072" y="5832086"/>
            <a:ext cx="7561557" cy="584775"/>
          </a:xfrm>
          <a:prstGeom prst="rect">
            <a:avLst/>
          </a:prstGeom>
        </p:spPr>
        <p:txBody>
          <a:bodyPr wrap="none">
            <a:spAutoFit/>
          </a:bodyPr>
          <a:lstStyle/>
          <a:p>
            <a:r>
              <a:rPr lang="en-GB" sz="3200" dirty="0" err="1"/>
              <a:t>LeapFrog</a:t>
            </a:r>
            <a:r>
              <a:rPr lang="en-GB" sz="3200" dirty="0"/>
              <a:t> founders Andy </a:t>
            </a:r>
            <a:r>
              <a:rPr lang="en-GB" sz="3200" dirty="0" err="1"/>
              <a:t>Kuper</a:t>
            </a:r>
            <a:r>
              <a:rPr lang="en-GB" sz="3200" dirty="0"/>
              <a:t> and Jim Roth</a:t>
            </a:r>
          </a:p>
        </p:txBody>
      </p:sp>
      <p:pic>
        <p:nvPicPr>
          <p:cNvPr id="4" name="tzwuDWEn9bA"/>
          <p:cNvPicPr>
            <a:picLocks noRot="1" noChangeAspect="1"/>
          </p:cNvPicPr>
          <p:nvPr>
            <a:videoFile r:link="rId1"/>
          </p:nvPr>
        </p:nvPicPr>
        <p:blipFill>
          <a:blip r:embed="rId3"/>
          <a:stretch>
            <a:fillRect/>
          </a:stretch>
        </p:blipFill>
        <p:spPr>
          <a:xfrm>
            <a:off x="1678843" y="681228"/>
            <a:ext cx="8510016" cy="4786884"/>
          </a:xfrm>
          <a:prstGeom prst="rect">
            <a:avLst/>
          </a:prstGeom>
        </p:spPr>
      </p:pic>
    </p:spTree>
    <p:extLst>
      <p:ext uri="{BB962C8B-B14F-4D97-AF65-F5344CB8AC3E}">
        <p14:creationId xmlns:p14="http://schemas.microsoft.com/office/powerpoint/2010/main" val="21718485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0" y="0"/>
            <a:ext cx="5982086" cy="6775704"/>
          </a:xfrm>
          <a:prstGeom prst="rect">
            <a:avLst/>
          </a:prstGeom>
        </p:spPr>
      </p:pic>
      <p:pic>
        <p:nvPicPr>
          <p:cNvPr id="3" name="Picture 2"/>
          <p:cNvPicPr>
            <a:picLocks noChangeAspect="1"/>
          </p:cNvPicPr>
          <p:nvPr/>
        </p:nvPicPr>
        <p:blipFill>
          <a:blip r:embed="rId4"/>
          <a:stretch>
            <a:fillRect/>
          </a:stretch>
        </p:blipFill>
        <p:spPr>
          <a:xfrm>
            <a:off x="7128129" y="0"/>
            <a:ext cx="4171950" cy="1628775"/>
          </a:xfrm>
          <a:prstGeom prst="rect">
            <a:avLst/>
          </a:prstGeom>
        </p:spPr>
      </p:pic>
      <p:pic>
        <p:nvPicPr>
          <p:cNvPr id="4" name="Picture 3"/>
          <p:cNvPicPr>
            <a:picLocks noChangeAspect="1"/>
          </p:cNvPicPr>
          <p:nvPr/>
        </p:nvPicPr>
        <p:blipFill>
          <a:blip r:embed="rId5"/>
          <a:stretch>
            <a:fillRect/>
          </a:stretch>
        </p:blipFill>
        <p:spPr>
          <a:xfrm>
            <a:off x="6062472" y="1701165"/>
            <a:ext cx="6129528" cy="4095750"/>
          </a:xfrm>
          <a:prstGeom prst="rect">
            <a:avLst/>
          </a:prstGeom>
        </p:spPr>
      </p:pic>
    </p:spTree>
    <p:extLst>
      <p:ext uri="{BB962C8B-B14F-4D97-AF65-F5344CB8AC3E}">
        <p14:creationId xmlns:p14="http://schemas.microsoft.com/office/powerpoint/2010/main" val="132403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p:cNvSpPr txBox="1">
            <a:spLocks/>
          </p:cNvSpPr>
          <p:nvPr/>
        </p:nvSpPr>
        <p:spPr>
          <a:xfrm>
            <a:off x="1679448" y="3493008"/>
            <a:ext cx="9144000" cy="374904"/>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hlinkClick r:id="rId2"/>
              </a:rPr>
              <a:t>https://www.ebac.com/about-ebac</a:t>
            </a:r>
            <a:r>
              <a:rPr lang="en-GB" dirty="0" smtClean="0"/>
              <a:t> </a:t>
            </a:r>
            <a:endParaRPr lang="en-GB" dirty="0"/>
          </a:p>
        </p:txBody>
      </p:sp>
      <p:sp>
        <p:nvSpPr>
          <p:cNvPr id="3" name="Rectangle 2"/>
          <p:cNvSpPr/>
          <p:nvPr/>
        </p:nvSpPr>
        <p:spPr>
          <a:xfrm>
            <a:off x="3368447" y="3867912"/>
            <a:ext cx="5766002" cy="369332"/>
          </a:xfrm>
          <a:prstGeom prst="rect">
            <a:avLst/>
          </a:prstGeom>
        </p:spPr>
        <p:txBody>
          <a:bodyPr wrap="none">
            <a:spAutoFit/>
          </a:bodyPr>
          <a:lstStyle/>
          <a:p>
            <a:r>
              <a:rPr lang="en-GB" dirty="0" smtClean="0">
                <a:hlinkClick r:id="rId3"/>
              </a:rPr>
              <a:t>https://www.ebac.com/dehumidifiers/the-ebac-foundation</a:t>
            </a:r>
            <a:r>
              <a:rPr lang="en-GB" dirty="0" smtClean="0"/>
              <a:t> </a:t>
            </a:r>
            <a:endParaRPr lang="en-GB" dirty="0"/>
          </a:p>
        </p:txBody>
      </p:sp>
    </p:spTree>
    <p:extLst>
      <p:ext uri="{BB962C8B-B14F-4D97-AF65-F5344CB8AC3E}">
        <p14:creationId xmlns:p14="http://schemas.microsoft.com/office/powerpoint/2010/main" val="16751647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351</Words>
  <Application>Microsoft Office PowerPoint</Application>
  <PresentationFormat>Widescreen</PresentationFormat>
  <Paragraphs>27</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Business with Purpose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Ebac approach</vt:lpstr>
      <vt:lpstr>PowerPoint Presentation</vt:lpstr>
      <vt:lpstr>PowerPoint Presentation</vt:lpstr>
      <vt:lpstr>Leapfrog investments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Ebac Limited Ebac Foundation</dc:title>
  <dc:creator>Mike Durke</dc:creator>
  <cp:lastModifiedBy>Mike Durke</cp:lastModifiedBy>
  <cp:revision>10</cp:revision>
  <dcterms:created xsi:type="dcterms:W3CDTF">2017-02-27T13:25:17Z</dcterms:created>
  <dcterms:modified xsi:type="dcterms:W3CDTF">2019-10-14T10:19:16Z</dcterms:modified>
</cp:coreProperties>
</file>