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9" r:id="rId6"/>
    <p:sldId id="303" r:id="rId7"/>
    <p:sldId id="304" r:id="rId8"/>
    <p:sldId id="413" r:id="rId9"/>
    <p:sldId id="264" r:id="rId10"/>
    <p:sldId id="305" r:id="rId11"/>
    <p:sldId id="306" r:id="rId12"/>
    <p:sldId id="422" r:id="rId13"/>
    <p:sldId id="414"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64232" autoAdjust="0"/>
  </p:normalViewPr>
  <p:slideViewPr>
    <p:cSldViewPr snapToGrid="0">
      <p:cViewPr varScale="1">
        <p:scale>
          <a:sx n="57" d="100"/>
          <a:sy n="57" d="100"/>
        </p:scale>
        <p:origin x="2166" y="78"/>
      </p:cViewPr>
      <p:guideLst>
        <p:guide orient="horz" pos="2160"/>
        <p:guide pos="2880"/>
      </p:guideLst>
    </p:cSldViewPr>
  </p:slideViewPr>
  <p:notesTextViewPr>
    <p:cViewPr>
      <p:scale>
        <a:sx n="100" d="100"/>
        <a:sy n="100" d="100"/>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30/10/2020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sipr.ak.uk/"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link.springer.com/article/10.1007/s11292-015-9238-7"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a:t>
            </a:r>
          </a:p>
          <a:p>
            <a:endParaRPr lang="en-GB" dirty="0"/>
          </a:p>
          <a:p>
            <a:r>
              <a:rPr lang="en-GB" dirty="0"/>
              <a:t>LOs</a:t>
            </a:r>
          </a:p>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3</a:t>
            </a:r>
          </a:p>
          <a:p>
            <a:endParaRPr lang="en-GB" dirty="0"/>
          </a:p>
          <a:p>
            <a:pPr algn="l"/>
            <a:r>
              <a:rPr lang="en-GB" sz="1800" b="0" i="0" u="none" strike="noStrike" baseline="0" dirty="0">
                <a:latin typeface="Times New Roman" panose="02020603050405020304" pitchFamily="18" charset="0"/>
              </a:rPr>
              <a:t>This presentation focusses on crime prevention. Defining crime prevention isn’t as straightforward as one might have thought. Academics have found that </a:t>
            </a:r>
            <a:r>
              <a:rPr lang="en-GB" sz="2800" dirty="0"/>
              <a:t>the term 'prevention’ can be applied confusingly to a bewildering array of contradictory activities and programs,. </a:t>
            </a:r>
            <a:r>
              <a:rPr lang="en-GB" sz="1800" b="0" i="0" u="none" strike="noStrike" baseline="0" dirty="0">
                <a:latin typeface="Times New Roman" panose="02020603050405020304" pitchFamily="18" charset="0"/>
              </a:rPr>
              <a:t>The term ‘crime prevention’ is used in such a wide array that one academic described it’s meaning as having a ‘definitional elasticity’ that has allowed CP to have a legitimatising application when persuading governments to invest “scarce resources in new criminal justice policies, professions and practices”. A definition can be found in UN Office on Drugs and Crime literature that seems widely applicable and it covers the needs of any analysis envisaged here. </a:t>
            </a:r>
          </a:p>
          <a:p>
            <a:pPr algn="l"/>
            <a:endParaRPr lang="en-GB" sz="1800" b="0" i="0" u="none" strike="noStrike" baseline="0" dirty="0">
              <a:latin typeface="Times New Roman" panose="02020603050405020304" pitchFamily="18" charset="0"/>
            </a:endParaRPr>
          </a:p>
          <a:p>
            <a:pPr algn="ctr"/>
            <a:r>
              <a:rPr lang="en-GB" sz="4000" i="1" dirty="0">
                <a:effectLst/>
              </a:rPr>
              <a:t>“strategies and measures that seek to reduce the risk of crimes occurring, and their potential harmful effects on individuals and society, including fear of crime, by intervening to influence their multiple causes”</a:t>
            </a:r>
          </a:p>
          <a:p>
            <a:pPr algn="l"/>
            <a:endParaRPr lang="en-GB" sz="4000" b="0" i="1" dirty="0">
              <a:solidFill>
                <a:srgbClr val="5F6368"/>
              </a:solidFill>
              <a:effectLst/>
              <a:latin typeface="arial" panose="020B0604020202020204" pitchFamily="34" charset="0"/>
            </a:endParaRPr>
          </a:p>
          <a:p>
            <a:pPr algn="l"/>
            <a:r>
              <a:rPr lang="en-GB" sz="2800" b="0" i="0" dirty="0">
                <a:solidFill>
                  <a:srgbClr val="5F6368"/>
                </a:solidFill>
                <a:effectLst/>
                <a:latin typeface="arial" panose="020B0604020202020204" pitchFamily="34" charset="0"/>
              </a:rPr>
              <a:t>So, Crime prevention </a:t>
            </a:r>
            <a:r>
              <a:rPr lang="en-GB" sz="2800" b="0" dirty="0">
                <a:solidFill>
                  <a:srgbClr val="5F6368"/>
                </a:solidFill>
                <a:effectLst/>
                <a:latin typeface="arial" panose="020B0604020202020204" pitchFamily="34" charset="0"/>
              </a:rPr>
              <a:t>involves any activity by an individual or group, public or private, which attempts to eliminate crime before it occurs or before any additional activity results.</a:t>
            </a:r>
            <a:endParaRPr lang="en-GB" sz="1800" b="0" i="0" u="none" strike="noStrike" baseline="0" dirty="0">
              <a:latin typeface="Times New Roman" panose="02020603050405020304" pitchFamily="18" charset="0"/>
            </a:endParaRPr>
          </a:p>
          <a:p>
            <a:pPr algn="l"/>
            <a:endParaRPr lang="en-GB" sz="1800" b="0" i="0" u="none" strike="noStrike" baseline="0" dirty="0">
              <a:latin typeface="Times New Roman" panose="02020603050405020304" pitchFamily="18" charset="0"/>
            </a:endParaRPr>
          </a:p>
          <a:p>
            <a:pPr algn="l"/>
            <a:r>
              <a:rPr lang="en-GB" sz="1800" b="0" i="0" u="none" strike="noStrike" baseline="0" dirty="0">
                <a:latin typeface="Times New Roman" panose="02020603050405020304" pitchFamily="18" charset="0"/>
              </a:rPr>
              <a:t>The "preventive principle" has been a constant legitimating aspect of policing from at least 1829 (</a:t>
            </a:r>
            <a:r>
              <a:rPr lang="en-GB" sz="1800" b="0" i="0" u="none" strike="noStrike" baseline="0" dirty="0" err="1">
                <a:latin typeface="Times New Roman" panose="02020603050405020304" pitchFamily="18" charset="0"/>
              </a:rPr>
              <a:t>Peelian</a:t>
            </a:r>
            <a:r>
              <a:rPr lang="en-GB" sz="1800" b="0" i="0" u="none" strike="noStrike" baseline="0" dirty="0">
                <a:latin typeface="Times New Roman" panose="02020603050405020304" pitchFamily="18" charset="0"/>
              </a:rPr>
              <a:t> Principles), and in the development of: the criminal law; penal sanctions; special measures for juvenile offenders; the probation service. </a:t>
            </a:r>
          </a:p>
          <a:p>
            <a:pPr algn="l"/>
            <a:endParaRPr lang="en-GB" sz="1800" b="0" i="0" u="none" strike="noStrike" baseline="0" dirty="0">
              <a:latin typeface="Times New Roman" panose="02020603050405020304" pitchFamily="18" charset="0"/>
            </a:endParaRPr>
          </a:p>
          <a:p>
            <a:pPr algn="l"/>
            <a:r>
              <a:rPr lang="en-GB" sz="2800" dirty="0">
                <a:effectLst/>
              </a:rPr>
              <a:t>The multi-agency approach seeks to force these discourses together, but the context of collaboration is such that certain discourses find themselves in a more privileged position, and others find it difficult to establish themselves</a:t>
            </a:r>
            <a:endParaRPr lang="en-GB" sz="1800" b="0" i="0" u="none" strike="noStrike" baseline="0" dirty="0">
              <a:latin typeface="Times New Roman" panose="02020603050405020304" pitchFamily="18" charset="0"/>
            </a:endParaRPr>
          </a:p>
          <a:p>
            <a:pPr algn="l"/>
            <a:endParaRPr lang="en-GB" sz="1800" b="0" i="0" u="none" strike="noStrike" baseline="0" dirty="0">
              <a:latin typeface="Times New Roman" panose="02020603050405020304" pitchFamily="18" charset="0"/>
            </a:endParaRPr>
          </a:p>
          <a:p>
            <a:pPr algn="l"/>
            <a:r>
              <a:rPr lang="en-GB" sz="1800" b="1" i="0" u="none" strike="noStrike" baseline="0" dirty="0">
                <a:latin typeface="Times New Roman" panose="02020603050405020304" pitchFamily="18" charset="0"/>
              </a:rPr>
              <a:t>Reading:</a:t>
            </a:r>
          </a:p>
          <a:p>
            <a:pPr algn="l"/>
            <a:r>
              <a:rPr lang="en-GB" sz="1800" b="0" i="0" u="none" strike="noStrike" baseline="0" dirty="0">
                <a:latin typeface="Times New Roman" panose="02020603050405020304" pitchFamily="18" charset="0"/>
              </a:rPr>
              <a:t>Gilling, D. 2006 ‘Multi-Agency Crime Prevention in Britain’ Available at: http://citeseerx.ist.psu.edu/viewdoc/download?doi=10.1.1.641.1837&amp;rep=rep1&amp;type=pdf</a:t>
            </a:r>
          </a:p>
          <a:p>
            <a:pPr algn="l"/>
            <a:r>
              <a:rPr lang="en-GB" sz="1800" b="0" i="0" u="none" strike="noStrike" baseline="0" dirty="0">
                <a:latin typeface="Times New Roman" panose="02020603050405020304" pitchFamily="18" charset="0"/>
              </a:rPr>
              <a:t>UNODC 2020 ‘Crime Prevention’ Available at: https://www.unodc.org/e4j/en/crime-prevention-criminal-justice/module-2/key-issues/1--definition-of-crime-prevention.html</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4</a:t>
            </a:r>
          </a:p>
          <a:p>
            <a:endParaRPr lang="en-GB" dirty="0"/>
          </a:p>
          <a:p>
            <a:r>
              <a:rPr lang="en-GB" dirty="0"/>
              <a:t>Governance in this country is served</a:t>
            </a:r>
            <a:r>
              <a:rPr lang="en-GB" baseline="0" dirty="0"/>
              <a:t> by three powers: 1. </a:t>
            </a:r>
            <a:r>
              <a:rPr lang="en-GB" sz="1200" kern="1200" baseline="0" dirty="0">
                <a:solidFill>
                  <a:schemeClr val="tx1"/>
                </a:solidFill>
                <a:latin typeface="+mn-lt"/>
                <a:ea typeface="+mn-ea"/>
                <a:cs typeface="+mn-cs"/>
              </a:rPr>
              <a:t>The executive which formulates and implements policy. 2. The legislature, Parliament, which comprises the Crown, the House of Commons and the House of Lords. 3. The judiciary which comprises the judges in the courts of law, those who hold judicial office in tribunals and the lay magistrates who staff the magistrates’ courts. Senior judicial appointments are made by the Crown. Importantly the police are NOT a part of the judiciary itself.</a:t>
            </a:r>
            <a:endParaRPr lang="en-GB" baseline="0" dirty="0"/>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 “Separation of powers” refers to the idea that the major institutions of state should be functionally independent and that no individual should have powers that span these offices. The principal institutions are usually taken to be the executive, the legislature and the judiciary. </a:t>
            </a:r>
          </a:p>
          <a:p>
            <a:r>
              <a:rPr lang="en-GB" sz="1200" kern="1200" baseline="0" dirty="0">
                <a:solidFill>
                  <a:schemeClr val="tx1"/>
                </a:solidFill>
                <a:latin typeface="+mn-lt"/>
                <a:ea typeface="+mn-ea"/>
                <a:cs typeface="+mn-cs"/>
              </a:rPr>
              <a:t>In early accounts, such as Montesquieu’s </a:t>
            </a:r>
            <a:r>
              <a:rPr lang="en-GB" sz="1200" i="1" kern="1200" baseline="0" dirty="0">
                <a:solidFill>
                  <a:schemeClr val="tx1"/>
                </a:solidFill>
                <a:latin typeface="+mn-lt"/>
                <a:ea typeface="+mn-ea"/>
                <a:cs typeface="+mn-cs"/>
              </a:rPr>
              <a:t>The Spirit of the Laws, (</a:t>
            </a:r>
            <a:r>
              <a:rPr lang="en-GB" dirty="0">
                <a:effectLst/>
                <a:latin typeface="arial" panose="020B0604020202020204" pitchFamily="34" charset="0"/>
              </a:rPr>
              <a:t>a treatise on political theory, as well as a pioneering work in comparative law from 1748) </a:t>
            </a:r>
            <a:r>
              <a:rPr lang="en-GB" sz="1200" i="0" kern="1200" baseline="0" dirty="0">
                <a:solidFill>
                  <a:schemeClr val="tx1"/>
                </a:solidFill>
                <a:latin typeface="+mn-lt"/>
                <a:ea typeface="+mn-ea"/>
                <a:cs typeface="+mn-cs"/>
              </a:rPr>
              <a:t>the separation of powers aims to stand for liberty and against tyranny - the major institutions, whilst interdependent, should be divided so that one power could not exceed that of the others. So, today, the separation of powers is the structure that checks and balances this relationship and is necessary to good government. The police is a state institution and can be considered an arm of government. The foundations of the ‘British Model’ however mean that there is often (always?) a tension between the wishes of the executive and the role of the police.</a:t>
            </a:r>
          </a:p>
          <a:p>
            <a:endParaRPr lang="en-GB" sz="1200" i="1" kern="1200" baseline="0" dirty="0">
              <a:solidFill>
                <a:schemeClr val="tx1"/>
              </a:solidFill>
              <a:latin typeface="+mn-lt"/>
              <a:ea typeface="+mn-ea"/>
              <a:cs typeface="+mn-cs"/>
            </a:endParaRPr>
          </a:p>
          <a:p>
            <a:pPr algn="l">
              <a:buNone/>
            </a:pPr>
            <a:r>
              <a:rPr lang="en-GB" sz="1200" i="0" kern="1200" baseline="0" dirty="0" err="1">
                <a:solidFill>
                  <a:schemeClr val="tx1"/>
                </a:solidFill>
                <a:latin typeface="+mn-lt"/>
                <a:ea typeface="+mn-ea"/>
                <a:cs typeface="+mn-cs"/>
              </a:rPr>
              <a:t>Shami</a:t>
            </a:r>
            <a:r>
              <a:rPr lang="en-GB" sz="1200" i="0" kern="1200" baseline="0" dirty="0">
                <a:solidFill>
                  <a:schemeClr val="tx1"/>
                </a:solidFill>
                <a:latin typeface="+mn-lt"/>
                <a:ea typeface="+mn-ea"/>
                <a:cs typeface="+mn-cs"/>
              </a:rPr>
              <a:t> Chakrabarti then head of Amnesty Intl – </a:t>
            </a:r>
            <a:r>
              <a:rPr lang="en-GB" sz="1200" i="1" dirty="0"/>
              <a:t>“... </a:t>
            </a:r>
            <a:r>
              <a:rPr lang="en-GB" sz="1200" i="0" dirty="0"/>
              <a:t>policing should serve the rule of law and not the interests of the executive” </a:t>
            </a:r>
            <a:r>
              <a:rPr lang="en-GB" sz="900" i="1" dirty="0"/>
              <a:t>(Chakrabarti 2008)</a:t>
            </a:r>
          </a:p>
          <a:p>
            <a:pPr algn="l">
              <a:buNone/>
            </a:pPr>
            <a:endParaRPr lang="en-GB" sz="900" dirty="0"/>
          </a:p>
          <a:p>
            <a:pPr eaLnBrk="1" fontAlgn="auto" hangingPunct="1">
              <a:spcBef>
                <a:spcPts val="0"/>
              </a:spcBef>
              <a:spcAft>
                <a:spcPts val="0"/>
              </a:spcAft>
              <a:defRPr/>
            </a:pPr>
            <a:r>
              <a:rPr lang="en-GB" dirty="0"/>
              <a:t>It is a widely accepted norm in democratic societies that the civil police are the only legitimate option when it is necessary for the state to use force upon its citizens – put another way the civil police is the only legitimate form of force available for use on citizens. It follows that any misuse of police powers damages the legitimacy of the police and the idea of procedural justice (more later).</a:t>
            </a:r>
          </a:p>
          <a:p>
            <a:pPr algn="l" eaLnBrk="1" hangingPunct="1">
              <a:spcBef>
                <a:spcPct val="0"/>
              </a:spcBef>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Constables play a critical front-line role in the prevention and detection of crime and the criminal justice system. They work in daily partnership communities, stakeholders and colleagues to promote law and order, reduce fear of crime, provide reassurance and build confidence to improve the quality of life. Constables have legal powers to ensure law and order and make decisions (guided by the National Decision Model and Code of Ethics) exercising professional discretion. They  must maintain the highest professional standards by acting in a legal, balanced, proportionate and justifiable manner to uphold the law and achieve the best outcomes in a wide range of situations/incidents. (CoP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eaLnBrk="1" hangingPunct="1">
              <a:spcBef>
                <a:spcPct val="0"/>
              </a:spcBef>
            </a:pPr>
            <a:r>
              <a:rPr lang="en-GB" altLang="en-US" dirty="0"/>
              <a:t>Can a society and civilization exist without some elements of social control? </a:t>
            </a:r>
          </a:p>
          <a:p>
            <a:pPr eaLnBrk="1" hangingPunct="1">
              <a:spcBef>
                <a:spcPct val="0"/>
              </a:spcBef>
            </a:pPr>
            <a:r>
              <a:rPr lang="en-GB" altLang="en-US" dirty="0"/>
              <a:t>Would anarchy reign? Some might say that anarchy is merely social control reduced to a comparative threat analysis - is he bigger than me? Do I have heavier armament than she does? Does she have any friends who would revenge her? </a:t>
            </a:r>
          </a:p>
          <a:p>
            <a:pPr eaLnBrk="1" hangingPunct="1">
              <a:spcBef>
                <a:spcPct val="0"/>
              </a:spcBef>
            </a:pPr>
            <a:r>
              <a:rPr lang="en-GB" altLang="en-US" dirty="0"/>
              <a:t>Often a truly anarchical situation changes into an authoritarian one with less uncertain governance - such as totalitarianism or feudalism.</a:t>
            </a:r>
          </a:p>
          <a:p>
            <a:pPr eaLnBrk="1" hangingPunct="1">
              <a:spcBef>
                <a:spcPct val="0"/>
              </a:spcBef>
            </a:pPr>
            <a:r>
              <a:rPr lang="en-GB" altLang="en-US" dirty="0"/>
              <a:t>Informal social control – Norms – custom and practice – everyone should know the ‘form’ and get along with one another; Philosophy and philosophers – re. social contract e.g. Hobbes/Locke/Rousseau amongst others. Hobbes famously said that without an absolute monarch (the State) our anarchic lives would be “nasty, brutish and short”.  </a:t>
            </a:r>
          </a:p>
          <a:p>
            <a:pPr eaLnBrk="1" hangingPunct="1">
              <a:spcBef>
                <a:spcPct val="0"/>
              </a:spcBef>
            </a:pPr>
            <a:r>
              <a:rPr lang="en-GB" altLang="en-US" dirty="0"/>
              <a:t>In a parliamentary democracy such as ours, every 4/5 years we ask ourselves </a:t>
            </a:r>
            <a:r>
              <a:rPr lang="en-GB" dirty="0">
                <a:effectLst/>
              </a:rPr>
              <a:t>what sort of agreement serves us best  and elect a government (ideally after rational and careful consideration)  - you can call such agreement a social contract.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In our liberal democracy police officers are professional agents of social control. </a:t>
            </a:r>
          </a:p>
          <a:p>
            <a:pPr eaLnBrk="1" hangingPunct="1">
              <a:spcBef>
                <a:spcPct val="0"/>
              </a:spcBef>
            </a:pPr>
            <a:endParaRPr lang="en-GB" altLang="en-US" dirty="0"/>
          </a:p>
          <a:p>
            <a:pPr eaLnBrk="1" hangingPunct="1">
              <a:spcBef>
                <a:spcPct val="0"/>
              </a:spcBef>
            </a:pPr>
            <a:r>
              <a:rPr lang="en-GB" altLang="en-US" dirty="0"/>
              <a:t> Rights and Responsibilities? </a:t>
            </a:r>
          </a:p>
          <a:p>
            <a:pPr eaLnBrk="1" hangingPunct="1">
              <a:spcBef>
                <a:spcPct val="0"/>
              </a:spcBef>
            </a:pPr>
            <a:r>
              <a:rPr lang="en-GB" dirty="0">
                <a:effectLst/>
              </a:rPr>
              <a:t>The Law (rules), even bad law, provides a form of order without which people, citizens, would find their lives more precarious. In a democratic or 'free' society, we have an obligation to be law-abiding. That said there are cases where conscience requires citizens to protest or engage in acts of civil disobedience.</a:t>
            </a:r>
            <a:endParaRPr lang="en-GB" altLang="en-US" dirty="0"/>
          </a:p>
          <a:p>
            <a:pPr eaLnBrk="1" hangingPunct="1">
              <a:spcBef>
                <a:spcPct val="0"/>
              </a:spcBef>
            </a:pPr>
            <a:r>
              <a:rPr lang="en-GB" altLang="en-US" dirty="0"/>
              <a:t>Formal social control –  control by the State? Through the law; constitution; judiciary; police; military?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We have seen that these foundational principles were more likely to have been defined by early 20</a:t>
            </a:r>
            <a:r>
              <a:rPr kumimoji="0" lang="en-GB" sz="1200" b="0" i="0" u="none" strike="noStrike" kern="1200" cap="none" spc="0" normalizeH="0" baseline="30000" noProof="0" dirty="0">
                <a:ln>
                  <a:noFill/>
                </a:ln>
                <a:solidFill>
                  <a:prstClr val="black"/>
                </a:solidFill>
                <a:effectLst/>
                <a:uLnTx/>
                <a:uFillTx/>
                <a:latin typeface="+mn-lt"/>
                <a:ea typeface="+mn-ea"/>
                <a:cs typeface="+mn-cs"/>
              </a:rPr>
              <a:t>th</a:t>
            </a:r>
            <a:r>
              <a:rPr kumimoji="0" lang="en-GB" sz="1200" b="0" i="0" u="none" strike="noStrike" kern="1200" cap="none" spc="0" normalizeH="0" baseline="0" noProof="0" dirty="0">
                <a:ln>
                  <a:noFill/>
                </a:ln>
                <a:solidFill>
                  <a:prstClr val="black"/>
                </a:solidFill>
                <a:effectLst/>
                <a:uLnTx/>
                <a:uFillTx/>
                <a:latin typeface="+mn-lt"/>
                <a:ea typeface="+mn-ea"/>
                <a:cs typeface="+mn-cs"/>
              </a:rPr>
              <a:t> century police historians such as Charles Reith; based upon Peel’s speeches, legislation and Rowan &amp; Mayne’s ‘General Instructions’. They have become the foundation upon which the tradition or idealised view of British policing has been built. Nonetheless, they are considered as relevant today as they were then (due in part to findings of reviews carried out after the death of Ian Tomlinson, who died after being pushed to the floor by a police officer at the 2009 G20 protest in London).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These nine principles defined the ‘British Model’ and still underpin policing by consent, here and in other countries – mostly ex colonies, now commonwealth states such as Canada, Australia and New Zealand (historical context – British imperial past – culture, attitudes and behaviours still evident today).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algn="l" eaLnBrk="1" hangingPunct="1">
              <a:spcBef>
                <a:spcPct val="0"/>
              </a:spcBef>
            </a:pPr>
            <a:r>
              <a:rPr lang="en-GB" altLang="en-US" dirty="0"/>
              <a:t>When asked the question ‘What is the societal role of the police in Britain?” </a:t>
            </a:r>
            <a:r>
              <a:rPr kumimoji="0" lang="en-GB" altLang="en-US" sz="1200" b="0" i="0" u="none" strike="noStrike" kern="1200" cap="none" spc="0" normalizeH="0" baseline="0" noProof="0" dirty="0">
                <a:ln>
                  <a:noFill/>
                </a:ln>
                <a:solidFill>
                  <a:prstClr val="black"/>
                </a:solidFill>
                <a:effectLst/>
                <a:uLnTx/>
                <a:uFillTx/>
                <a:latin typeface="+mn-lt"/>
                <a:ea typeface="+mn-ea"/>
                <a:cs typeface="+mn-cs"/>
              </a:rPr>
              <a:t>90% of research respondents (experienced police officers from Constable to Chief Constable) responded “The protection of life and property; prevention and detection of crime; maintenance of the Queen’s peace’. This is what all police officers learned when they joined and comes directly from those nine points/Rowan and Mayne’s standing instructions.</a:t>
            </a:r>
          </a:p>
          <a:p>
            <a:pPr algn="l" eaLnBrk="1" hangingPunct="1">
              <a:spcBef>
                <a:spcPct val="0"/>
              </a:spcBef>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Contemporary circumstances though beg some questions of “Peel’s” principles: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Are they ‘Commandments? Is there a tension between their relevance and modern reality? Are they achievable today – indeed, were they ever?</a:t>
            </a:r>
          </a:p>
          <a:p>
            <a:pPr algn="l" eaLnBrk="1" hangingPunct="1">
              <a:spcBef>
                <a:spcPct val="0"/>
              </a:spcBef>
            </a:pPr>
            <a:r>
              <a:rPr lang="en-GB" altLang="en-US" dirty="0"/>
              <a:t>The ‘Nine Points’ as first idealised may no longer be wholly relevant; whilst it may be fair to claim that some reconceptualisation of those nine foundational principles is due, there are dangers here. As we saw in the EBP presentation, political pressure may be driving institutions along a less consensual path, which could compromise the current ‘British Model’ of policing.</a:t>
            </a:r>
          </a:p>
          <a:p>
            <a:pPr algn="l" eaLnBrk="1" hangingPunct="1">
              <a:spcBef>
                <a:spcPct val="0"/>
              </a:spcBef>
            </a:pPr>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Link this to minor process/stop &amp; search/decision making.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Theoretically, in a democracy, the ideology of the people and not of the rulers is the source of legitimacy – we vote them in and out. Legitimacy is indicated by its ideals, popular consent, representativeness, elections, rule of majority, civic liberties and similar privileges available to the people. So what is legitimacy?</a:t>
            </a:r>
          </a:p>
          <a:p>
            <a:endParaRPr lang="en-GB" sz="1200" b="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Legitimacy is the rightful exercise of authority, force, and power by an individual or group, particularly an institution that commands and demands obedience.</a:t>
            </a:r>
          </a:p>
          <a:p>
            <a:endParaRPr lang="en-GB" sz="1200" b="1"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Consensual legitimacy – Blackstone’s 3.5.3.1 – gained through the support of those being policed – policing is legitimate to the point that the public consents to it.</a:t>
            </a:r>
          </a:p>
          <a:p>
            <a:r>
              <a:rPr lang="en-GB" sz="1200" b="0" i="0" kern="1200" dirty="0">
                <a:solidFill>
                  <a:schemeClr val="tx1"/>
                </a:solidFill>
                <a:effectLst/>
                <a:latin typeface="+mn-lt"/>
                <a:ea typeface="+mn-ea"/>
                <a:cs typeface="+mn-cs"/>
              </a:rPr>
              <a:t>Moral legitimacy (Blackstone’s 3.5.3.2) – is more about doing the right thing from a moral perspective. – sometimes a more contested concept – police often have to protect the villains (paedophiles/deviant groups etc) which can be very unpopular.</a:t>
            </a:r>
          </a:p>
          <a:p>
            <a:endParaRPr lang="en-GB" b="0" i="0" dirty="0"/>
          </a:p>
          <a:p>
            <a:r>
              <a:rPr lang="en-GB" dirty="0"/>
              <a:t>Procedural justice is about fairness.  - of action and process. – and really for operational cops it is as simple as this: doing the right thing, for the right reasons, at the right time. </a:t>
            </a:r>
          </a:p>
          <a:p>
            <a:r>
              <a:rPr lang="en-GB" dirty="0"/>
              <a:t>Research tells us that procedural justice is vital to people’s respect for (compliance with) rules and authority. For greater conceptual understanding of this read Gov.uk/Tyler, Tom R. 1990. </a:t>
            </a:r>
            <a:r>
              <a:rPr lang="en-GB" i="1" dirty="0"/>
              <a:t>Why people obey the law</a:t>
            </a:r>
            <a:r>
              <a:rPr lang="en-GB" dirty="0"/>
              <a:t>. New Haven, CT: Yale Univ. Press/Tyler, Tom. 2017. Procedural justice and policing: A rush to judgment? </a:t>
            </a:r>
            <a:r>
              <a:rPr lang="en-GB" i="1" dirty="0"/>
              <a:t>Annual Review of Law and Social Science</a:t>
            </a:r>
            <a:r>
              <a:rPr lang="en-GB" dirty="0"/>
              <a:t> 13:29–35/ philosopher John Rawls.</a:t>
            </a:r>
          </a:p>
          <a:p>
            <a:endParaRPr lang="en-GB" dirty="0"/>
          </a:p>
          <a:p>
            <a:r>
              <a:rPr lang="en-GB" dirty="0"/>
              <a:t>Discretion  (Blackstone’s 3.6) - procedural justice in action? – a contested concept – easily abused or ill-judged – well judged can allow greater fairness – we don’t have to apply the letter of the law – again context is everything and even where decisions are made within the law, with the best interests of all in mind, achieving fair outcomes – explaining why one person is treated differently to another in similar circumstances is not always easy. Discretion is about professional judgement – decisions made in real time are often subject to analysis by others with less understanding of the situation.</a:t>
            </a:r>
          </a:p>
          <a:p>
            <a:r>
              <a:rPr lang="en-GB" dirty="0"/>
              <a:t>Police officers inevitably face ethical dilemmas…</a:t>
            </a:r>
          </a:p>
          <a:p>
            <a:endParaRPr lang="en-GB" dirty="0"/>
          </a:p>
          <a:p>
            <a:pPr algn="l"/>
            <a:r>
              <a:rPr lang="en-GB" sz="1800" b="0" i="0" u="none" strike="noStrike" baseline="0" dirty="0">
                <a:latin typeface="ArialMT"/>
              </a:rPr>
              <a:t>Political control of the police has, arguably, been a long standing power struggle between chief constables and government. The advent of PCCs can be held as being a part of an incremental reduction of CCs powers. It is still the case that CCs have operational autonomy within their force areas but, beneath the surface there has always been a political tension regarding who should control police strategies and, indeed, tactics (where the limits of political influence should end). This was evident after the riots in 2010 where the then PM David Cameron sought to make political gain by saying the police response was too weak and implying that it had taken his intervention to resolve the disorder. Police bosses responded stating that “the return of leading politicians from holiday had been an ‘irrelevance’ and that the subsequently ‘more robust policing tactics… were not a function of political interference; they were a</a:t>
            </a:r>
          </a:p>
          <a:p>
            <a:pPr algn="l"/>
            <a:r>
              <a:rPr lang="en-GB" sz="1800" b="0" i="0" u="none" strike="noStrike" baseline="0" dirty="0">
                <a:latin typeface="ArialMT"/>
              </a:rPr>
              <a:t>function of the numbers being available to allow the chief constables to change their tactics”. </a:t>
            </a:r>
          </a:p>
          <a:p>
            <a:pPr algn="l"/>
            <a:r>
              <a:rPr lang="en-GB" sz="1800" b="0" i="0" u="none" strike="noStrike" baseline="0" dirty="0">
                <a:latin typeface="ArialMT"/>
              </a:rPr>
              <a:t>Quite simply, British policing remains as politically contentious today as it was in Peel’s time.</a:t>
            </a:r>
          </a:p>
          <a:p>
            <a:pPr algn="l"/>
            <a:r>
              <a:rPr lang="en-GB" sz="1800" b="0" i="0" u="none" strike="noStrike" baseline="0" dirty="0">
                <a:latin typeface="ArialMT"/>
              </a:rPr>
              <a:t> </a:t>
            </a:r>
            <a:endParaRPr lang="en-GB" dirty="0"/>
          </a:p>
          <a:p>
            <a:r>
              <a:rPr lang="en-GB" dirty="0"/>
              <a:t>This presentation focuses on crime prevention. CP drives policy – is there a policy balance between crime prevention and crime control? C</a:t>
            </a:r>
            <a:r>
              <a:rPr lang="en-GB" dirty="0">
                <a:effectLst/>
                <a:latin typeface="arial" panose="020B0604020202020204" pitchFamily="34" charset="0"/>
              </a:rPr>
              <a:t>rime control is about the methods taken to reduce crime in society and involves the use of deterrents such as prevention of re-offending, penalties and imprisonment; crime prevention aims to reduce and deter crime and criminals and applies specifically to efforts made to reduce crime, enforce the law, and maintain criminal justice. So whilst there are similarities and overlaps, t</a:t>
            </a:r>
            <a:r>
              <a:rPr lang="en-GB" dirty="0"/>
              <a:t>he two things are slightly different. I’ll take a punt at this stage and assert that CP is less expensive than CC – which gets greater investment?</a:t>
            </a:r>
          </a:p>
          <a:p>
            <a:endParaRPr lang="en-GB" dirty="0"/>
          </a:p>
          <a:p>
            <a:endParaRPr lang="en-GB" dirty="0"/>
          </a:p>
          <a:p>
            <a:r>
              <a:rPr lang="en-GB" b="1" dirty="0"/>
              <a:t>Reading:</a:t>
            </a:r>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a:t>Auke J. van Dijk &amp; Frank Hoogewoning (2015), ‘</a:t>
            </a:r>
            <a:r>
              <a:rPr lang="en-GB" dirty="0"/>
              <a:t>What really matters in policing? And why “what works?” alone is simply not enough’ Available at: https://www.cepol.europa.eu/sites/default/files/28-dijk-hoogewoning.pdf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Trebuchet MS" panose="020B0603020202020204" pitchFamily="34" charset="0"/>
              </a:rPr>
              <a:t>Bradford, B. ‘Using procedural justice to encourage cooperation with the police and compliance with the law’ Available at: </a:t>
            </a:r>
            <a:r>
              <a:rPr lang="en-GB" altLang="en-US" sz="1200" dirty="0">
                <a:latin typeface="Trebuchet MS" panose="020B0603020202020204" pitchFamily="34" charset="0"/>
                <a:hlinkClick r:id="rId3"/>
              </a:rPr>
              <a:t>www.sipr.ak.uk</a:t>
            </a:r>
            <a:endParaRPr lang="en-GB" altLang="en-US" sz="1200" dirty="0">
              <a:latin typeface="Trebuchet MS" panose="020B0603020202020204" pitchFamily="34" charset="0"/>
            </a:endParaRPr>
          </a:p>
          <a:p>
            <a:pPr>
              <a:defRPr/>
            </a:pPr>
            <a:r>
              <a:rPr lang="en-GB" sz="1200" dirty="0"/>
              <a:t>Benwell, R. &amp; Gay, O. (2013)  ‘</a:t>
            </a:r>
            <a:r>
              <a:rPr lang="en-GB" sz="1200" i="1" dirty="0"/>
              <a:t>The Separation of Powers’ </a:t>
            </a:r>
            <a:r>
              <a:rPr lang="en-GB" sz="1200" dirty="0"/>
              <a:t>www.parliament.uk/briefing-papers/sn06053.pdf </a:t>
            </a:r>
          </a:p>
          <a:p>
            <a:pPr>
              <a:defRPr/>
            </a:pPr>
            <a:r>
              <a:rPr lang="en-GB" sz="1400" b="0" dirty="0">
                <a:latin typeface="Trebuchet MS" panose="020B0603020202020204" pitchFamily="34" charset="0"/>
              </a:rPr>
              <a:t>Blackstone’s 2019 </a:t>
            </a:r>
            <a:r>
              <a:rPr lang="en-GB" sz="1400" b="0" i="1" dirty="0">
                <a:latin typeface="Trebuchet MS" panose="020B0603020202020204" pitchFamily="34" charset="0"/>
              </a:rPr>
              <a:t>‘Handbook for Policing Students</a:t>
            </a:r>
            <a:r>
              <a:rPr lang="en-GB" sz="1400" b="0" dirty="0">
                <a:latin typeface="Trebuchet MS" panose="020B0603020202020204" pitchFamily="34" charset="0"/>
              </a:rPr>
              <a:t>’, OUP</a:t>
            </a:r>
          </a:p>
          <a:p>
            <a:pPr marL="0" marR="0" lvl="0" indent="0" algn="l" defTabSz="914400" rtl="0" eaLnBrk="1" fontAlgn="auto" latinLnBrk="0" hangingPunct="1">
              <a:lnSpc>
                <a:spcPct val="100000"/>
              </a:lnSpc>
              <a:spcBef>
                <a:spcPct val="0"/>
              </a:spcBef>
              <a:spcAft>
                <a:spcPts val="0"/>
              </a:spcAft>
              <a:buClrTx/>
              <a:buSzTx/>
              <a:buFontTx/>
              <a:buNone/>
              <a:tabLst/>
              <a:defRPr/>
            </a:pPr>
            <a:r>
              <a:rPr lang="en-GB" sz="1200" b="0" dirty="0">
                <a:latin typeface="Trebuchet MS" panose="020B0603020202020204" pitchFamily="34" charset="0"/>
              </a:rPr>
              <a:t>CoP 2020 ‘Police Constable’ available at: https://profdev.college.police.uk/professional-profile/police-constable/</a:t>
            </a:r>
          </a:p>
          <a:p>
            <a:pPr lvl="0">
              <a:defRPr/>
            </a:pPr>
            <a:r>
              <a:rPr lang="en-GB" sz="1200" b="0" dirty="0">
                <a:solidFill>
                  <a:prstClr val="black"/>
                </a:solidFill>
                <a:latin typeface="Trebuchet MS" panose="020B0603020202020204" pitchFamily="34" charset="0"/>
              </a:rPr>
              <a:t>Lentz, SA. &amp; </a:t>
            </a:r>
            <a:r>
              <a:rPr lang="en-GB" sz="1200" b="0" dirty="0" err="1">
                <a:solidFill>
                  <a:prstClr val="black"/>
                </a:solidFill>
                <a:latin typeface="Trebuchet MS" panose="020B0603020202020204" pitchFamily="34" charset="0"/>
              </a:rPr>
              <a:t>Chaires</a:t>
            </a:r>
            <a:r>
              <a:rPr lang="en-GB" sz="1200" b="0" dirty="0">
                <a:solidFill>
                  <a:prstClr val="black"/>
                </a:solidFill>
                <a:latin typeface="Trebuchet MS" panose="020B0603020202020204" pitchFamily="34" charset="0"/>
              </a:rPr>
              <a:t>, RH. 2007 </a:t>
            </a:r>
            <a:r>
              <a:rPr lang="en-GB" sz="1200" b="0" i="1" dirty="0">
                <a:solidFill>
                  <a:prstClr val="black"/>
                </a:solidFill>
                <a:latin typeface="Trebuchet MS" panose="020B0603020202020204" pitchFamily="34" charset="0"/>
              </a:rPr>
              <a:t>‘The Invention of Peel’s principles: A study of policing ‘textbook’ history’</a:t>
            </a:r>
            <a:r>
              <a:rPr lang="en-GB" sz="1200" b="0" dirty="0">
                <a:solidFill>
                  <a:prstClr val="black"/>
                </a:solidFill>
                <a:latin typeface="Trebuchet MS" panose="020B0603020202020204" pitchFamily="34" charset="0"/>
              </a:rPr>
              <a:t> Journal of Criminal Justice, I, Jan-Feb., 69-79. 2007.</a:t>
            </a:r>
          </a:p>
          <a:p>
            <a:pPr lvl="0">
              <a:defRPr/>
            </a:pPr>
            <a:r>
              <a:rPr lang="en-GB" sz="1200" b="0" dirty="0">
                <a:solidFill>
                  <a:prstClr val="black"/>
                </a:solidFill>
                <a:latin typeface="Trebuchet MS" panose="020B0603020202020204" pitchFamily="34" charset="0"/>
              </a:rPr>
              <a:t>Loader, I. 2014 ‘</a:t>
            </a:r>
            <a:r>
              <a:rPr lang="en-GB" sz="1200" b="0" i="1" dirty="0">
                <a:solidFill>
                  <a:prstClr val="black"/>
                </a:solidFill>
                <a:latin typeface="Trebuchet MS" panose="020B0603020202020204" pitchFamily="34" charset="0"/>
              </a:rPr>
              <a:t>In Search of Civic Policing: Recasting the ‘</a:t>
            </a:r>
            <a:r>
              <a:rPr lang="en-GB" sz="1200" b="0" i="1" dirty="0" err="1">
                <a:solidFill>
                  <a:prstClr val="black"/>
                </a:solidFill>
                <a:latin typeface="Trebuchet MS" panose="020B0603020202020204" pitchFamily="34" charset="0"/>
              </a:rPr>
              <a:t>Peelian</a:t>
            </a:r>
            <a:r>
              <a:rPr lang="en-GB" sz="1200" b="0" i="1" dirty="0">
                <a:solidFill>
                  <a:prstClr val="black"/>
                </a:solidFill>
                <a:latin typeface="Trebuchet MS" panose="020B0603020202020204" pitchFamily="34" charset="0"/>
              </a:rPr>
              <a:t>’ Principles</a:t>
            </a:r>
            <a:r>
              <a:rPr lang="en-GB" sz="1200" b="0" dirty="0">
                <a:solidFill>
                  <a:prstClr val="black"/>
                </a:solidFill>
                <a:latin typeface="Trebuchet MS" panose="020B0603020202020204" pitchFamily="34" charset="0"/>
              </a:rPr>
              <a:t>’  Crim. Law &amp; </a:t>
            </a:r>
            <a:r>
              <a:rPr lang="en-GB" sz="1200" b="0" dirty="0" err="1">
                <a:solidFill>
                  <a:prstClr val="black"/>
                </a:solidFill>
                <a:latin typeface="Trebuchet MS" panose="020B0603020202020204" pitchFamily="34" charset="0"/>
              </a:rPr>
              <a:t>Philos</a:t>
            </a:r>
            <a:r>
              <a:rPr lang="en-GB" sz="1200" b="0" dirty="0">
                <a:solidFill>
                  <a:prstClr val="black"/>
                </a:solidFill>
                <a:latin typeface="Trebuchet MS" panose="020B0603020202020204" pitchFamily="34" charset="0"/>
              </a:rPr>
              <a:t> (2016) 10:427_440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Muir, R. 2008 ‘</a:t>
            </a:r>
            <a:r>
              <a:rPr lang="en-GB" b="0" i="1" dirty="0"/>
              <a:t>What do we mean by police independence?’ </a:t>
            </a:r>
            <a:r>
              <a:rPr lang="en-GB" sz="1200" kern="1200" dirty="0">
                <a:solidFill>
                  <a:schemeClr val="tx1"/>
                </a:solidFill>
                <a:effectLst/>
                <a:latin typeface="+mn-lt"/>
                <a:ea typeface="+mn-ea"/>
                <a:cs typeface="+mn-cs"/>
              </a:rPr>
              <a:t>Open Democracy Available at: https://www.opendemocracy.net/en/what-do-we-mean-by-police-independence/</a:t>
            </a:r>
          </a:p>
          <a:p>
            <a:pPr algn="l"/>
            <a:r>
              <a:rPr lang="en-GB" sz="1200" b="0" kern="1200" dirty="0">
                <a:solidFill>
                  <a:schemeClr val="tx1"/>
                </a:solidFill>
                <a:effectLst/>
                <a:latin typeface="+mn-lt"/>
                <a:ea typeface="+mn-ea"/>
                <a:cs typeface="+mn-cs"/>
              </a:rPr>
              <a:t>Newburn, T. 2011</a:t>
            </a:r>
            <a:r>
              <a:rPr lang="en-GB" sz="1200" b="1" kern="1200" dirty="0">
                <a:solidFill>
                  <a:schemeClr val="tx1"/>
                </a:solidFill>
                <a:effectLst/>
                <a:latin typeface="+mn-lt"/>
                <a:ea typeface="+mn-ea"/>
                <a:cs typeface="+mn-cs"/>
              </a:rPr>
              <a:t> ‘</a:t>
            </a:r>
            <a:r>
              <a:rPr lang="en-GB" sz="1800" b="0" i="0" u="none" strike="noStrike" baseline="0" dirty="0">
                <a:latin typeface="ArialMT"/>
              </a:rPr>
              <a:t>The long standing tension between police and politicians needs to be dealt with now. We cannot keep politics out of the police, and we should not seek to’ Available at: http://eprints.lse.ac.uk/37959/1/blogs_lse_ac_uk-The_long_standing_tension_between_police_and_politicians_needs_to_be_dealt_with_now_We_cannot_keep_po.pdf</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Robert, K &amp; Herrington, V. 2013 ‘Organisational and procedural justice: a review of the literature and its implications for policing’ available at: https://www.researchgate.net/profile/Karl_Roberts3/publication/263499049_Organisational_and_procedural_justice_A_review_of_the_literature_and_its_implications_for_policing/links/570362ee08aeade57a2476b8/Organisational-and-procedural-justice-A-review-of-the-literature-and-its-implications-for-policing.pdf?origin=publication_detai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Welsh, B. &amp; Farrington, D. 2012 ‘</a:t>
            </a:r>
            <a:r>
              <a:rPr lang="en-GB" sz="1800" b="0" i="0" u="none" strike="noStrike" baseline="0" dirty="0">
                <a:latin typeface="AdvTT5235d5a9"/>
              </a:rPr>
              <a:t>Science, politics, and crime prevention: Toward a new crime policy’ UWTSD library  </a:t>
            </a:r>
            <a:endParaRPr lang="en-GB" dirty="0"/>
          </a:p>
          <a:p>
            <a:pPr algn="l" eaLnBrk="1" hangingPunct="1">
              <a:spcBef>
                <a:spcPct val="0"/>
              </a:spcBef>
            </a:pPr>
            <a:endParaRPr lang="en-GB" altLang="en-US"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Slide 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can say that policing IS political - no matter in which dimension (operational, socio-political). Policing models have developed for several reasons – mainly though to do with the cultural, effectiveness and political imperatives – all of which are ‘political’ in that they are all to do with people. It can be argued that whilst each arose as a response to a different stimulus, they should be viewed as complementary. Afterall, how (why) could ‘community policing’ be divorced from ‘intelligence led’ or Goldstein’s ‘Problem Oriented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slide picture indicates some of the models of policing – call them styles if you like – that are in use (‘vogue’?) nowadays. Is any one ‘policing style’ effective in isolation?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one American study, scholars presented contrasting opinions regarding policing innovations developed in the 1980s and 1990s. Growing crime rates and public dissatisfaction caused police departments to improve performance and innovation. This resulted in initiatives such as  community policing, “broken windows” policing, problem-oriented policing, “pulling levers” policing, third-party policing, hot spots policing, ‘</a:t>
            </a:r>
            <a:r>
              <a:rPr lang="en-GB" dirty="0" err="1"/>
              <a:t>Compstat</a:t>
            </a:r>
            <a:r>
              <a:rPr lang="en-GB" dirty="0"/>
              <a:t>’, and evidence-based policing. However, improving police performance is never that straightforward, due to police culture (there being some resistance to change) and officers often finding it difficult to implement the new programs. Evidence regarding police performance linked to those policing styles appears to be limited and there is still a lack of reliable research evidence e.g. the drivers of the growth, spread, and dissipation of crime hotspots are not well understood, which means that police use of crime pattern analysis in formulating crime prevention strategies is less effective than it could be. That said things, times, do  change and the contemporary consensus seems to be that if the police can continue to innovate at the required pace, albeit incrementally, crime prevention innovations will succeed.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Reading: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Braga &amp; </a:t>
            </a:r>
            <a:r>
              <a:rPr lang="en-GB" dirty="0" err="1"/>
              <a:t>Weisburg</a:t>
            </a:r>
            <a:r>
              <a:rPr lang="en-GB" dirty="0"/>
              <a:t>. 2015 </a:t>
            </a:r>
            <a:r>
              <a:rPr lang="en-GB" b="0" dirty="0"/>
              <a:t>‘Police Innovation and Crime Prevention: Lessons Learned from Police Research Over the Past 20 Years’ Available at: https://papers.ssrn.com/sol3/papers.cfm?abstract_id=2633381</a:t>
            </a:r>
          </a:p>
          <a:p>
            <a:pPr algn="l"/>
            <a:r>
              <a:rPr lang="en-GB" sz="1800" b="0" i="0" u="none" strike="noStrike" baseline="0" dirty="0" err="1">
                <a:latin typeface="AdvOT2b189473.B"/>
              </a:rPr>
              <a:t>Shorta</a:t>
            </a:r>
            <a:r>
              <a:rPr lang="en-GB" sz="1800" b="0" i="0" u="none" strike="noStrike" baseline="0" dirty="0">
                <a:latin typeface="AdvOT2b189473.B"/>
              </a:rPr>
              <a:t> et al 2009 ‘</a:t>
            </a:r>
            <a:r>
              <a:rPr lang="en-GB" sz="1800" b="0" i="0" u="none" strike="noStrike" baseline="0" dirty="0">
                <a:latin typeface="AdvOTfe647870.B"/>
              </a:rPr>
              <a:t>Dissipation and displacement of hotspots in reaction-diffusion models of crime’ Available at: https://www.pnas.org/content/pnas/107/9/3961.full.pdf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Sherman, L. 1988 ‘Policing for Crime Prevention’ Available at: http://www.chs.ubc.ca/archives/files/pdf/Preventing%20Crime%20what%20works,%20what%20doesn't,%20what's%20promising.pdf#page=227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6</a:t>
            </a:r>
          </a:p>
          <a:p>
            <a:fld id="{1597C746-782A-4722-8187-F4A3302E1A68}" type="slidenum">
              <a:rPr lang="en-GB" sz="1800" b="0" i="0" u="none" strike="noStrike" baseline="0" smtClean="0">
                <a:solidFill>
                  <a:srgbClr val="FFFFFF"/>
                </a:solidFill>
                <a:latin typeface="HelveticaNeue"/>
              </a:rPr>
              <a:t>6</a:t>
            </a:fld>
            <a:fld id="{9847BBD5-0891-4313-BEDC-9E51E02C7C37}" type="slidenum">
              <a:rPr lang="en-GB" sz="1800" b="0" i="0" u="none" strike="noStrike" baseline="0" smtClean="0">
                <a:solidFill>
                  <a:srgbClr val="FFFFFF"/>
                </a:solidFill>
                <a:latin typeface="HelveticaNeue"/>
              </a:rPr>
              <a:t>6</a:t>
            </a:fld>
            <a:fld id="{4F7AA088-C519-4008-9F8D-217B2F5348DF}" type="slidenum">
              <a:rPr lang="en-GB" sz="1800" b="0" i="0" u="none" strike="noStrike" baseline="0" smtClean="0">
                <a:solidFill>
                  <a:srgbClr val="FFFFFF"/>
                </a:solidFill>
                <a:latin typeface="HelveticaNeue"/>
              </a:rPr>
              <a:t>6</a:t>
            </a:fld>
            <a:fld id="{2C28FC59-279F-4612-A6F8-6FDC90C77E93}" type="slidenum">
              <a:rPr lang="en-GB" sz="1800" b="0" i="0" u="none" strike="noStrike" baseline="0" smtClean="0">
                <a:solidFill>
                  <a:srgbClr val="FFFFFF"/>
                </a:solidFill>
                <a:latin typeface="HelveticaNeue"/>
              </a:rPr>
              <a:t>6</a:t>
            </a:fld>
            <a:fld id="{C40F029C-7E09-47A7-AC04-690B42F65F63}" type="slidenum">
              <a:rPr lang="en-GB" sz="1800" b="0" i="0" u="none" strike="noStrike" baseline="0" smtClean="0">
                <a:solidFill>
                  <a:srgbClr val="FFFFFF"/>
                </a:solidFill>
                <a:latin typeface="HelveticaNeue"/>
              </a:rPr>
              <a:t>6</a:t>
            </a:fld>
            <a:r>
              <a:rPr lang="en-GB" sz="2800" b="0" dirty="0">
                <a:effectLst/>
              </a:rPr>
              <a:t>10 Principles of Crime Prevention as being:</a:t>
            </a:r>
          </a:p>
          <a:p>
            <a:r>
              <a:rPr lang="en-GB" sz="2800" b="0" dirty="0">
                <a:effectLst/>
              </a:rPr>
              <a:t> </a:t>
            </a:r>
            <a:br>
              <a:rPr lang="en-GB" sz="2800" b="0" dirty="0">
                <a:effectLst/>
              </a:rPr>
            </a:br>
            <a:r>
              <a:rPr lang="en-GB" sz="2800" b="1" dirty="0">
                <a:effectLst/>
              </a:rPr>
              <a:t>1. Target Hardening</a:t>
            </a:r>
            <a:endParaRPr lang="en-GB" sz="2800" dirty="0">
              <a:effectLst/>
            </a:endParaRPr>
          </a:p>
          <a:p>
            <a:r>
              <a:rPr lang="en-GB" sz="2800" dirty="0">
                <a:effectLst/>
              </a:rPr>
              <a:t>Making your property harder for an offender to access.</a:t>
            </a:r>
            <a:br>
              <a:rPr lang="en-GB" sz="2800" dirty="0">
                <a:effectLst/>
              </a:rPr>
            </a:br>
            <a:r>
              <a:rPr lang="en-GB" sz="2800" dirty="0">
                <a:effectLst/>
              </a:rPr>
              <a:t> </a:t>
            </a:r>
          </a:p>
          <a:p>
            <a:pPr>
              <a:buFont typeface="Arial" panose="020B0604020202020204" pitchFamily="34" charset="0"/>
              <a:buChar char="•"/>
            </a:pPr>
            <a:r>
              <a:rPr lang="en-GB" sz="2800" dirty="0">
                <a:effectLst/>
              </a:rPr>
              <a:t>Upgrading the locks on your doors, windows, sheds and outbuildings</a:t>
            </a:r>
          </a:p>
          <a:p>
            <a:pPr>
              <a:buFont typeface="Arial" panose="020B0604020202020204" pitchFamily="34" charset="0"/>
              <a:buChar char="•"/>
            </a:pPr>
            <a:r>
              <a:rPr lang="en-GB" sz="2800" dirty="0">
                <a:effectLst/>
              </a:rPr>
              <a:t>Fitting sash jammers to vulnerable doors and windows</a:t>
            </a:r>
          </a:p>
          <a:p>
            <a:pPr>
              <a:buFont typeface="Arial" panose="020B0604020202020204" pitchFamily="34" charset="0"/>
              <a:buChar char="•"/>
            </a:pPr>
            <a:r>
              <a:rPr lang="en-GB" sz="2800" dirty="0">
                <a:effectLst/>
              </a:rPr>
              <a:t>Using secure passwords to prevent criminals hacking your online accounts</a:t>
            </a:r>
          </a:p>
          <a:p>
            <a:r>
              <a:rPr lang="en-GB" sz="2800" dirty="0">
                <a:effectLst/>
              </a:rPr>
              <a:t> </a:t>
            </a:r>
            <a:br>
              <a:rPr lang="en-GB" sz="2800" dirty="0">
                <a:effectLst/>
              </a:rPr>
            </a:br>
            <a:r>
              <a:rPr lang="en-GB" sz="2800" b="1" dirty="0">
                <a:effectLst/>
              </a:rPr>
              <a:t>2. Target Removal</a:t>
            </a:r>
            <a:endParaRPr lang="en-GB" sz="2800" dirty="0">
              <a:effectLst/>
            </a:endParaRPr>
          </a:p>
          <a:p>
            <a:r>
              <a:rPr lang="en-GB" sz="2800" dirty="0">
                <a:effectLst/>
              </a:rPr>
              <a:t>Ensuring that a potential target is out of view.</a:t>
            </a:r>
            <a:br>
              <a:rPr lang="en-GB" sz="2800" dirty="0">
                <a:effectLst/>
              </a:rPr>
            </a:br>
            <a:r>
              <a:rPr lang="en-GB" sz="2800" dirty="0">
                <a:effectLst/>
              </a:rPr>
              <a:t> </a:t>
            </a:r>
          </a:p>
          <a:p>
            <a:pPr>
              <a:buFont typeface="Arial" panose="020B0604020202020204" pitchFamily="34" charset="0"/>
              <a:buChar char="•"/>
            </a:pPr>
            <a:r>
              <a:rPr lang="en-GB" sz="2800" dirty="0">
                <a:effectLst/>
              </a:rPr>
              <a:t>Not leaving items on view through your windows – i.e. laptops, phones, keys, bags</a:t>
            </a:r>
          </a:p>
          <a:p>
            <a:pPr>
              <a:buFont typeface="Arial" panose="020B0604020202020204" pitchFamily="34" charset="0"/>
              <a:buChar char="•"/>
            </a:pPr>
            <a:r>
              <a:rPr lang="en-GB" sz="2800" dirty="0">
                <a:effectLst/>
              </a:rPr>
              <a:t>Putting your vehicle in the garage if you have one and not leaving valuables on display</a:t>
            </a:r>
          </a:p>
          <a:p>
            <a:pPr>
              <a:buFont typeface="Arial" panose="020B0604020202020204" pitchFamily="34" charset="0"/>
              <a:buChar char="•"/>
            </a:pPr>
            <a:r>
              <a:rPr lang="en-GB" sz="2800" dirty="0">
                <a:effectLst/>
              </a:rPr>
              <a:t>Being cautious about what you post online as it may be used to identify or locate you offline</a:t>
            </a:r>
          </a:p>
          <a:p>
            <a:r>
              <a:rPr lang="en-GB" sz="2800" dirty="0">
                <a:effectLst/>
              </a:rPr>
              <a:t> </a:t>
            </a:r>
          </a:p>
          <a:p>
            <a:r>
              <a:rPr lang="en-GB" sz="2800" b="1" dirty="0">
                <a:effectLst/>
              </a:rPr>
              <a:t>3. Reducing the Means</a:t>
            </a:r>
            <a:endParaRPr lang="en-GB" sz="2800" dirty="0">
              <a:effectLst/>
            </a:endParaRPr>
          </a:p>
          <a:p>
            <a:r>
              <a:rPr lang="en-GB" sz="2800" dirty="0">
                <a:effectLst/>
              </a:rPr>
              <a:t>Removing items that may help commit an offence.</a:t>
            </a:r>
            <a:br>
              <a:rPr lang="en-GB" sz="2800" dirty="0">
                <a:effectLst/>
              </a:rPr>
            </a:br>
            <a:r>
              <a:rPr lang="en-GB" sz="2800" dirty="0">
                <a:effectLst/>
              </a:rPr>
              <a:t> </a:t>
            </a:r>
          </a:p>
          <a:p>
            <a:pPr>
              <a:buFont typeface="Arial" panose="020B0604020202020204" pitchFamily="34" charset="0"/>
              <a:buChar char="•"/>
            </a:pPr>
            <a:r>
              <a:rPr lang="en-GB" sz="2800" dirty="0">
                <a:effectLst/>
              </a:rPr>
              <a:t>Not leaving tools and ladders in the garden and clearing up any rubble/bricks</a:t>
            </a:r>
          </a:p>
          <a:p>
            <a:pPr>
              <a:buFont typeface="Arial" panose="020B0604020202020204" pitchFamily="34" charset="0"/>
              <a:buChar char="•"/>
            </a:pPr>
            <a:r>
              <a:rPr lang="en-GB" sz="2800" dirty="0">
                <a:effectLst/>
              </a:rPr>
              <a:t>Keeping wheelie bins out of reach, as they may be a climbing aid or help transport items</a:t>
            </a:r>
          </a:p>
          <a:p>
            <a:pPr>
              <a:buFont typeface="Arial" panose="020B0604020202020204" pitchFamily="34" charset="0"/>
              <a:buChar char="•"/>
            </a:pPr>
            <a:r>
              <a:rPr lang="en-GB" sz="2800" dirty="0">
                <a:effectLst/>
              </a:rPr>
              <a:t>Making sure that bricks and rubble are cleared up</a:t>
            </a:r>
          </a:p>
          <a:p>
            <a:r>
              <a:rPr lang="en-GB" sz="2800" dirty="0">
                <a:effectLst/>
              </a:rPr>
              <a:t> </a:t>
            </a:r>
          </a:p>
          <a:p>
            <a:r>
              <a:rPr lang="en-GB" sz="2800" b="1" dirty="0">
                <a:effectLst/>
              </a:rPr>
              <a:t>4. Reducing the Payoff</a:t>
            </a:r>
            <a:endParaRPr lang="en-GB" sz="2800" dirty="0">
              <a:effectLst/>
            </a:endParaRPr>
          </a:p>
          <a:p>
            <a:r>
              <a:rPr lang="en-GB" sz="2800" dirty="0">
                <a:effectLst/>
              </a:rPr>
              <a:t>Reducing the profit the criminal can make from the offence.</a:t>
            </a:r>
            <a:br>
              <a:rPr lang="en-GB" sz="2800" dirty="0">
                <a:effectLst/>
              </a:rPr>
            </a:br>
            <a:r>
              <a:rPr lang="en-GB" sz="2800" dirty="0">
                <a:effectLst/>
              </a:rPr>
              <a:t> </a:t>
            </a:r>
          </a:p>
          <a:p>
            <a:pPr>
              <a:buFont typeface="Arial" panose="020B0604020202020204" pitchFamily="34" charset="0"/>
              <a:buChar char="•"/>
            </a:pPr>
            <a:r>
              <a:rPr lang="en-GB" sz="2800" dirty="0">
                <a:effectLst/>
              </a:rPr>
              <a:t>Security marking your property</a:t>
            </a:r>
          </a:p>
          <a:p>
            <a:pPr>
              <a:buFont typeface="Arial" panose="020B0604020202020204" pitchFamily="34" charset="0"/>
              <a:buChar char="•"/>
            </a:pPr>
            <a:r>
              <a:rPr lang="en-GB" sz="2800" dirty="0">
                <a:effectLst/>
              </a:rPr>
              <a:t>Marking your property in such a way that others will not want to buy from the thief</a:t>
            </a:r>
          </a:p>
          <a:p>
            <a:pPr>
              <a:buFont typeface="Arial" panose="020B0604020202020204" pitchFamily="34" charset="0"/>
              <a:buChar char="•"/>
            </a:pPr>
            <a:r>
              <a:rPr lang="en-GB" sz="2800" dirty="0">
                <a:effectLst/>
              </a:rPr>
              <a:t>Not buying property you believe or suspect to be stolen</a:t>
            </a:r>
          </a:p>
          <a:p>
            <a:r>
              <a:rPr lang="en-GB" sz="2800" dirty="0">
                <a:effectLst/>
              </a:rPr>
              <a:t> </a:t>
            </a:r>
            <a:br>
              <a:rPr lang="en-GB" sz="2800" dirty="0">
                <a:effectLst/>
              </a:rPr>
            </a:br>
            <a:r>
              <a:rPr lang="en-GB" sz="2800" b="1" dirty="0">
                <a:effectLst/>
              </a:rPr>
              <a:t>5. Access Control</a:t>
            </a:r>
            <a:endParaRPr lang="en-GB" sz="2800" dirty="0">
              <a:effectLst/>
            </a:endParaRPr>
          </a:p>
          <a:p>
            <a:r>
              <a:rPr lang="en-GB" sz="2800" dirty="0">
                <a:effectLst/>
              </a:rPr>
              <a:t>Looking at measures that will control access to a location, a person or object.</a:t>
            </a:r>
            <a:br>
              <a:rPr lang="en-GB" sz="2800" dirty="0">
                <a:effectLst/>
              </a:rPr>
            </a:br>
            <a:r>
              <a:rPr lang="en-GB" sz="2800" dirty="0">
                <a:effectLst/>
              </a:rPr>
              <a:t> </a:t>
            </a:r>
          </a:p>
          <a:p>
            <a:pPr>
              <a:buFont typeface="Arial" panose="020B0604020202020204" pitchFamily="34" charset="0"/>
              <a:buChar char="•"/>
            </a:pPr>
            <a:r>
              <a:rPr lang="en-GB" sz="2800" dirty="0">
                <a:effectLst/>
              </a:rPr>
              <a:t>Locking your doors and windows to both your house and your vehicle</a:t>
            </a:r>
          </a:p>
          <a:p>
            <a:pPr>
              <a:buFont typeface="Arial" panose="020B0604020202020204" pitchFamily="34" charset="0"/>
              <a:buChar char="•"/>
            </a:pPr>
            <a:r>
              <a:rPr lang="en-GB" sz="2800" dirty="0">
                <a:effectLst/>
              </a:rPr>
              <a:t>Ensuring that fencing, hedges, walls and other boundary treatments are in a good state of repair</a:t>
            </a:r>
          </a:p>
          <a:p>
            <a:pPr>
              <a:buFont typeface="Arial" panose="020B0604020202020204" pitchFamily="34" charset="0"/>
              <a:buChar char="•"/>
            </a:pPr>
            <a:r>
              <a:rPr lang="en-GB" sz="2800" dirty="0">
                <a:effectLst/>
              </a:rPr>
              <a:t>Putting a security system in place at a commercial site (entry barriers, security guards, ID cards)</a:t>
            </a:r>
          </a:p>
          <a:p>
            <a:endParaRPr lang="en-GB" sz="2800" b="1" dirty="0">
              <a:effectLst/>
            </a:endParaRPr>
          </a:p>
          <a:p>
            <a:r>
              <a:rPr lang="en-GB" sz="2800" b="1" dirty="0">
                <a:effectLst/>
              </a:rPr>
              <a:t>6. Surveillance</a:t>
            </a:r>
            <a:endParaRPr lang="en-GB" sz="2800" dirty="0">
              <a:effectLst/>
            </a:endParaRPr>
          </a:p>
          <a:p>
            <a:r>
              <a:rPr lang="en-GB" sz="2800" dirty="0">
                <a:effectLst/>
              </a:rPr>
              <a:t>Improving surveillance around homes, businesses or public places to deter criminals.</a:t>
            </a:r>
            <a:br>
              <a:rPr lang="en-GB" sz="2800" dirty="0">
                <a:effectLst/>
              </a:rPr>
            </a:br>
            <a:r>
              <a:rPr lang="en-GB" sz="2800" dirty="0">
                <a:effectLst/>
              </a:rPr>
              <a:t> </a:t>
            </a:r>
          </a:p>
          <a:p>
            <a:pPr>
              <a:buFont typeface="Arial" panose="020B0604020202020204" pitchFamily="34" charset="0"/>
              <a:buChar char="•"/>
            </a:pPr>
            <a:r>
              <a:rPr lang="en-GB" sz="2800" dirty="0">
                <a:effectLst/>
              </a:rPr>
              <a:t>Removing high hedges / fences at the front of your home that allows an offender to work unseen</a:t>
            </a:r>
          </a:p>
          <a:p>
            <a:pPr>
              <a:buFont typeface="Arial" panose="020B0604020202020204" pitchFamily="34" charset="0"/>
              <a:buChar char="•"/>
            </a:pPr>
            <a:r>
              <a:rPr lang="en-GB" sz="2800" dirty="0">
                <a:effectLst/>
              </a:rPr>
              <a:t>Consider adding CCTV to a commercial site or public place</a:t>
            </a:r>
          </a:p>
          <a:p>
            <a:pPr>
              <a:buFont typeface="Arial" panose="020B0604020202020204" pitchFamily="34" charset="0"/>
              <a:buChar char="•"/>
            </a:pPr>
            <a:r>
              <a:rPr lang="en-GB" sz="2800" dirty="0">
                <a:effectLst/>
              </a:rPr>
              <a:t>Establishing a Neighbourhood Watch Scheme in your street</a:t>
            </a:r>
          </a:p>
          <a:p>
            <a:r>
              <a:rPr lang="en-GB" sz="2800" dirty="0">
                <a:effectLst/>
              </a:rPr>
              <a:t> </a:t>
            </a:r>
          </a:p>
          <a:p>
            <a:r>
              <a:rPr lang="en-GB" sz="2800" b="1" dirty="0">
                <a:effectLst/>
              </a:rPr>
              <a:t>7. Environmental Change</a:t>
            </a:r>
            <a:endParaRPr lang="en-GB" sz="2800" dirty="0">
              <a:effectLst/>
            </a:endParaRPr>
          </a:p>
          <a:p>
            <a:r>
              <a:rPr lang="en-GB" sz="2800" dirty="0">
                <a:effectLst/>
              </a:rPr>
              <a:t>Ensuring your property and wider community looks cared for.</a:t>
            </a:r>
            <a:br>
              <a:rPr lang="en-GB" sz="2800" dirty="0">
                <a:effectLst/>
              </a:rPr>
            </a:br>
            <a:r>
              <a:rPr lang="en-GB" sz="2800" dirty="0">
                <a:effectLst/>
              </a:rPr>
              <a:t> </a:t>
            </a:r>
          </a:p>
          <a:p>
            <a:pPr>
              <a:buFont typeface="Arial" panose="020B0604020202020204" pitchFamily="34" charset="0"/>
              <a:buChar char="•"/>
            </a:pPr>
            <a:r>
              <a:rPr lang="en-GB" sz="2800" dirty="0">
                <a:effectLst/>
              </a:rPr>
              <a:t>Ensuring that graffiti and domestic/commercial waste is cleared up</a:t>
            </a:r>
          </a:p>
          <a:p>
            <a:pPr>
              <a:buFont typeface="Arial" panose="020B0604020202020204" pitchFamily="34" charset="0"/>
              <a:buChar char="•"/>
            </a:pPr>
            <a:r>
              <a:rPr lang="en-GB" sz="2800" dirty="0">
                <a:effectLst/>
              </a:rPr>
              <a:t>Reporting issues with fly-tipping or broken street lights to the relevant authority</a:t>
            </a:r>
          </a:p>
          <a:p>
            <a:pPr>
              <a:buFont typeface="Arial" panose="020B0604020202020204" pitchFamily="34" charset="0"/>
              <a:buChar char="•"/>
            </a:pPr>
            <a:r>
              <a:rPr lang="en-GB" sz="2800" dirty="0">
                <a:effectLst/>
              </a:rPr>
              <a:t>Working with the police and local authority to close a footpath</a:t>
            </a:r>
          </a:p>
          <a:p>
            <a:r>
              <a:rPr lang="en-GB" sz="2800" dirty="0">
                <a:effectLst/>
              </a:rPr>
              <a:t> </a:t>
            </a:r>
          </a:p>
          <a:p>
            <a:r>
              <a:rPr lang="en-GB" sz="2800" b="1" dirty="0">
                <a:effectLst/>
              </a:rPr>
              <a:t>8. Rule Setting</a:t>
            </a:r>
            <a:endParaRPr lang="en-GB" sz="2800" dirty="0">
              <a:effectLst/>
            </a:endParaRPr>
          </a:p>
          <a:p>
            <a:r>
              <a:rPr lang="en-GB" sz="2800" dirty="0">
                <a:effectLst/>
              </a:rPr>
              <a:t>Changing our habits by setting rules and positioning signage in appropriate locations. </a:t>
            </a:r>
            <a:br>
              <a:rPr lang="en-GB" sz="2800" dirty="0">
                <a:effectLst/>
              </a:rPr>
            </a:br>
            <a:r>
              <a:rPr lang="en-GB" sz="2800" dirty="0">
                <a:effectLst/>
              </a:rPr>
              <a:t> </a:t>
            </a:r>
          </a:p>
          <a:p>
            <a:pPr>
              <a:buFont typeface="Arial" panose="020B0604020202020204" pitchFamily="34" charset="0"/>
              <a:buChar char="•"/>
            </a:pPr>
            <a:r>
              <a:rPr lang="en-GB" sz="2800" dirty="0">
                <a:effectLst/>
              </a:rPr>
              <a:t>Introducing a rule that the last person entering / leaving should lock the door and remove the keys</a:t>
            </a:r>
          </a:p>
          <a:p>
            <a:pPr>
              <a:buFont typeface="Arial" panose="020B0604020202020204" pitchFamily="34" charset="0"/>
              <a:buChar char="•"/>
            </a:pPr>
            <a:r>
              <a:rPr lang="en-GB" sz="2800" dirty="0">
                <a:effectLst/>
              </a:rPr>
              <a:t>Informing visitors to commercial sites that they must report to reception on arrival</a:t>
            </a:r>
          </a:p>
          <a:p>
            <a:pPr>
              <a:buFont typeface="Arial" panose="020B0604020202020204" pitchFamily="34" charset="0"/>
              <a:buChar char="•"/>
            </a:pPr>
            <a:r>
              <a:rPr lang="en-GB" sz="2800" dirty="0">
                <a:effectLst/>
              </a:rPr>
              <a:t>Informing users that a particular site is closed between certain times and should not be accessed</a:t>
            </a:r>
          </a:p>
          <a:p>
            <a:r>
              <a:rPr lang="en-GB" sz="2800" dirty="0">
                <a:effectLst/>
              </a:rPr>
              <a:t> </a:t>
            </a:r>
          </a:p>
          <a:p>
            <a:r>
              <a:rPr lang="en-GB" sz="2800" b="1" dirty="0">
                <a:effectLst/>
              </a:rPr>
              <a:t>9. Increase the Chances of Being Caught</a:t>
            </a:r>
            <a:endParaRPr lang="en-GB" sz="2800" dirty="0">
              <a:effectLst/>
            </a:endParaRPr>
          </a:p>
          <a:p>
            <a:r>
              <a:rPr lang="en-GB" sz="2800" dirty="0">
                <a:effectLst/>
              </a:rPr>
              <a:t>Increasing the likelihood that an offender will be caught to prevent crime occurring.</a:t>
            </a:r>
            <a:br>
              <a:rPr lang="en-GB" sz="2800" dirty="0">
                <a:effectLst/>
              </a:rPr>
            </a:br>
            <a:r>
              <a:rPr lang="en-GB" sz="2800" dirty="0">
                <a:effectLst/>
              </a:rPr>
              <a:t> </a:t>
            </a:r>
          </a:p>
          <a:p>
            <a:pPr>
              <a:buFont typeface="Arial" panose="020B0604020202020204" pitchFamily="34" charset="0"/>
              <a:buChar char="•"/>
            </a:pPr>
            <a:r>
              <a:rPr lang="en-GB" sz="2800" dirty="0">
                <a:effectLst/>
              </a:rPr>
              <a:t>Making use of dusk to dawn security lighting is in place and in working order</a:t>
            </a:r>
          </a:p>
          <a:p>
            <a:pPr>
              <a:buFont typeface="Arial" panose="020B0604020202020204" pitchFamily="34" charset="0"/>
              <a:buChar char="•"/>
            </a:pPr>
            <a:r>
              <a:rPr lang="en-GB" sz="2800" dirty="0">
                <a:effectLst/>
              </a:rPr>
              <a:t>Using good quality CCTV and/or alarm systems, especially on commercial sites and public places</a:t>
            </a:r>
          </a:p>
          <a:p>
            <a:pPr>
              <a:buFont typeface="Arial" panose="020B0604020202020204" pitchFamily="34" charset="0"/>
              <a:buChar char="•"/>
            </a:pPr>
            <a:r>
              <a:rPr lang="en-GB" sz="2800" dirty="0">
                <a:effectLst/>
              </a:rPr>
              <a:t>Upgrading security to delay an offender, meaning they have to spend more time to gain access</a:t>
            </a:r>
          </a:p>
          <a:p>
            <a:r>
              <a:rPr lang="en-GB" sz="2800" dirty="0">
                <a:effectLst/>
              </a:rPr>
              <a:t> </a:t>
            </a:r>
          </a:p>
          <a:p>
            <a:r>
              <a:rPr lang="en-GB" sz="2800" b="1" dirty="0">
                <a:effectLst/>
              </a:rPr>
              <a:t>10. Deflecting Offenders</a:t>
            </a:r>
            <a:endParaRPr lang="en-GB" sz="2800" dirty="0">
              <a:effectLst/>
            </a:endParaRPr>
          </a:p>
          <a:p>
            <a:r>
              <a:rPr lang="en-GB" sz="2800" dirty="0">
                <a:effectLst/>
              </a:rPr>
              <a:t>Deterring an offender or deflecting their intention.</a:t>
            </a:r>
            <a:br>
              <a:rPr lang="en-GB" sz="2800" dirty="0">
                <a:effectLst/>
              </a:rPr>
            </a:br>
            <a:r>
              <a:rPr lang="en-GB" sz="2800" dirty="0">
                <a:effectLst/>
              </a:rPr>
              <a:t> </a:t>
            </a:r>
          </a:p>
          <a:p>
            <a:pPr>
              <a:buFont typeface="Arial" panose="020B0604020202020204" pitchFamily="34" charset="0"/>
              <a:buChar char="•"/>
            </a:pPr>
            <a:r>
              <a:rPr lang="en-GB" sz="2800" dirty="0">
                <a:effectLst/>
              </a:rPr>
              <a:t>Using timer switches to make our homes look occupied if vacant after the hours of darkness</a:t>
            </a:r>
          </a:p>
          <a:p>
            <a:pPr>
              <a:buFont typeface="Arial" panose="020B0604020202020204" pitchFamily="34" charset="0"/>
              <a:buChar char="•"/>
            </a:pPr>
            <a:r>
              <a:rPr lang="en-GB" sz="2800" dirty="0">
                <a:effectLst/>
              </a:rPr>
              <a:t>Running youth diversionary schemes with partner agencies</a:t>
            </a:r>
          </a:p>
          <a:p>
            <a:pPr>
              <a:buFont typeface="Arial" panose="020B0604020202020204" pitchFamily="34" charset="0"/>
              <a:buChar char="•"/>
            </a:pPr>
            <a:r>
              <a:rPr lang="en-GB" sz="2800" dirty="0">
                <a:effectLst/>
              </a:rPr>
              <a:t>Referring offenders to drug rehabilitation programmes</a:t>
            </a:r>
          </a:p>
          <a:p>
            <a:pPr>
              <a:buFont typeface="Arial" panose="020B0604020202020204" pitchFamily="34" charset="0"/>
              <a:buChar char="•"/>
            </a:pPr>
            <a:endParaRPr lang="en-GB" sz="2800" dirty="0">
              <a:effectLst/>
            </a:endParaRPr>
          </a:p>
          <a:p>
            <a:pPr>
              <a:buFont typeface="Arial" panose="020B0604020202020204" pitchFamily="34" charset="0"/>
              <a:buNone/>
            </a:pPr>
            <a:endParaRPr lang="en-GB" sz="2800" dirty="0">
              <a:effectLst/>
            </a:endParaRPr>
          </a:p>
          <a:p>
            <a:r>
              <a:rPr lang="en-GB" sz="1800" b="0" i="0" u="none" strike="noStrike" baseline="0" dirty="0">
                <a:solidFill>
                  <a:srgbClr val="000000"/>
                </a:solidFill>
                <a:latin typeface="Helvetica 45 Light"/>
              </a:rPr>
              <a:t>Statistically crime figures are down but crime is changing. This means our thinking about crime prevention needs to evolve. We need to build on past successes and use new research, techniques and tools to better reduce crime and protect people and property. The contemporary issues we must face, additional to ‘traditional’ crime, include preventing serious harm inside victims’ homes and addressing global cyber-criminality. Six key drivers of crime were identified and addressed in the 2016 Home Office ‘Modern Crime Prevention Strategy’ – opportunity, character, the effectiveness of the Criminal Justice System, profit, drugs and alcohol. </a:t>
            </a:r>
          </a:p>
          <a:p>
            <a:endParaRPr lang="en-GB" sz="1800" b="0" i="0" u="none" strike="noStrike" baseline="0" dirty="0">
              <a:solidFill>
                <a:srgbClr val="000000"/>
              </a:solidFill>
              <a:latin typeface="Helvetica 45 Light"/>
            </a:endParaRPr>
          </a:p>
          <a:p>
            <a:r>
              <a:rPr lang="en-GB" sz="1800" b="1" i="0" u="none" strike="noStrike" baseline="0" dirty="0">
                <a:latin typeface="Helvetica 55 Roman"/>
              </a:rPr>
              <a:t>1. Opportunity </a:t>
            </a:r>
            <a:r>
              <a:rPr lang="en-GB" sz="1800" b="0" i="0" u="none" strike="noStrike" baseline="0" dirty="0">
                <a:latin typeface="Helvetica 45 Light"/>
              </a:rPr>
              <a:t>– removing or designing out opportunities to offend, offline and online; </a:t>
            </a:r>
          </a:p>
          <a:p>
            <a:r>
              <a:rPr lang="en-GB" sz="1800" b="1" i="0" u="none" strike="noStrike" baseline="0" dirty="0">
                <a:latin typeface="Helvetica 55 Roman"/>
              </a:rPr>
              <a:t>2. Character </a:t>
            </a:r>
            <a:r>
              <a:rPr lang="en-GB" sz="1800" b="0" i="0" u="none" strike="noStrike" baseline="0" dirty="0">
                <a:latin typeface="Helvetica 45 Light"/>
              </a:rPr>
              <a:t>– intervening early with those exposed to factors that might lead to a high propensity to commit crime; </a:t>
            </a:r>
          </a:p>
          <a:p>
            <a:r>
              <a:rPr lang="en-GB" sz="1800" b="1" i="0" u="none" strike="noStrike" baseline="0" dirty="0">
                <a:latin typeface="Helvetica 55 Roman"/>
              </a:rPr>
              <a:t>3. Effectiveness of the Criminal Justice System (CJS) </a:t>
            </a:r>
            <a:r>
              <a:rPr lang="en-GB" sz="1800" b="0" i="0" u="none" strike="noStrike" baseline="0" dirty="0">
                <a:latin typeface="Helvetica 45 Light"/>
              </a:rPr>
              <a:t>- ensuring that the CJS acts as a powerful deterrent to would-be offenders; </a:t>
            </a:r>
          </a:p>
          <a:p>
            <a:r>
              <a:rPr lang="en-GB" sz="1800" b="1" i="0" u="none" strike="noStrike" baseline="0" dirty="0">
                <a:latin typeface="Helvetica 55 Roman"/>
              </a:rPr>
              <a:t>4. Profit </a:t>
            </a:r>
            <a:r>
              <a:rPr lang="en-GB" sz="1800" b="0" i="0" u="none" strike="noStrike" baseline="0" dirty="0">
                <a:latin typeface="Helvetica 45 Light"/>
              </a:rPr>
              <a:t>- making it harder for criminals, particularly organised criminals, to benefit financially from their crimes; </a:t>
            </a:r>
          </a:p>
          <a:p>
            <a:r>
              <a:rPr lang="en-GB" sz="1800" b="1" i="0" u="none" strike="noStrike" baseline="0" dirty="0">
                <a:latin typeface="Helvetica 55 Roman"/>
              </a:rPr>
              <a:t>5. Drugs </a:t>
            </a:r>
            <a:r>
              <a:rPr lang="en-GB" sz="1800" b="0" i="0" u="none" strike="noStrike" baseline="0" dirty="0">
                <a:latin typeface="Helvetica 45 Light"/>
              </a:rPr>
              <a:t>- publish a new drug strategy, which builds on the approach published in 2010 to restrict the supply of drugs and tackle the organised crime behind the drugs trade, prevent drug misuse in our communities, help people resist getting involved in drugs, and support people dependent on drugs through treatment and recovery; and </a:t>
            </a:r>
          </a:p>
          <a:p>
            <a:r>
              <a:rPr lang="en-GB" sz="1800" b="1" i="0" u="none" strike="noStrike" baseline="0" dirty="0">
                <a:latin typeface="Helvetica 55 Roman"/>
              </a:rPr>
              <a:t>6. Alcohol </a:t>
            </a:r>
            <a:r>
              <a:rPr lang="en-GB" sz="1800" b="0" i="0" u="none" strike="noStrike" baseline="0" dirty="0">
                <a:latin typeface="Helvetica 45 Light"/>
              </a:rPr>
              <a:t>- making the night time economy safe so that people can consume alcohol safely without fear of becoming a victim of alcohol-related crime or disorder, enabling local economies to grow. </a:t>
            </a:r>
            <a:endParaRPr lang="en-GB" dirty="0"/>
          </a:p>
          <a:p>
            <a:endParaRPr lang="en-GB" dirty="0"/>
          </a:p>
          <a:p>
            <a:r>
              <a:rPr lang="en-GB" dirty="0"/>
              <a:t>Remember, how each methodology would need to fit with the overarching strategy. Be flexible in your thinking.</a:t>
            </a:r>
          </a:p>
          <a:p>
            <a:r>
              <a:rPr lang="en-GB" b="1" dirty="0"/>
              <a:t>Reading:</a:t>
            </a:r>
          </a:p>
          <a:p>
            <a:pPr algn="l"/>
            <a:r>
              <a:rPr lang="en-GB" dirty="0"/>
              <a:t>Home Office 2016 </a:t>
            </a:r>
            <a:r>
              <a:rPr lang="en-GB" b="0" dirty="0"/>
              <a:t>‘</a:t>
            </a:r>
            <a:r>
              <a:rPr lang="en-GB" sz="1800" b="0" i="0" u="none" strike="noStrike" baseline="0" dirty="0">
                <a:latin typeface="Helvetica 55 Roman"/>
              </a:rPr>
              <a:t> Modern Crime Prevention Strategy’ available at:  https://assets.publishing.service.gov.uk/government/uploads/system/uploads/attachment_data/file/509831/6.1770_Modern_Crime_Prevention_Strategy_final_WEB_version.pdf</a:t>
            </a:r>
          </a:p>
          <a:p>
            <a:pPr algn="l"/>
            <a:r>
              <a:rPr lang="en-GB" sz="1800" b="0" i="0" u="none" strike="noStrike" baseline="0" dirty="0">
                <a:latin typeface="Helvetica 55 Roman"/>
              </a:rPr>
              <a:t>CoP 2020 ‘National Policing Crime Prevention Strategy’ available at: https://www.npcc.police.uk/documents/crime/2016/Final%20A4%20National%20Policing%20Crime%20Prevention%20Strategy.pdf</a:t>
            </a:r>
            <a:endParaRPr lang="en-GB" b="0"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6</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7</a:t>
            </a:r>
          </a:p>
          <a:p>
            <a:endParaRPr lang="en-GB" b="1" dirty="0"/>
          </a:p>
          <a:p>
            <a:pPr algn="l"/>
            <a:r>
              <a:rPr lang="en-GB" b="0" dirty="0"/>
              <a:t>Criminology is the sociology of crime – it tries to explain crime and criminal behaviour – it tries to answer questions like: why do people commit crime?; why are some people repeatedly victimised and others not?; why do certain places/locations attract crime?. </a:t>
            </a:r>
          </a:p>
          <a:p>
            <a:pPr algn="l"/>
            <a:r>
              <a:rPr lang="en-GB" b="0" dirty="0"/>
              <a:t>	M</a:t>
            </a:r>
            <a:r>
              <a:rPr lang="en-GB" sz="1800" b="0" i="0" u="none" strike="noStrike" baseline="0" dirty="0">
                <a:latin typeface="CharisSIL"/>
              </a:rPr>
              <a:t>odern criminology has evolved into several schools of thought (e.g. classical, positivist and postpositivist), each having several theories. Most theories are linked to others and all try to explain the causes of crime from their own angle – they also all come with strengths and weaknesses. So, there are no definitive rights or wrongs in criminology and different theories and criminal acts rarely have single causes. Theory exists to help us work things out, they inform practice but do not always provide all the answers. There are as many theories as there are theorists and some are ‘better than others. The slide shows some that you are already aware of, as well as some you may not be.</a:t>
            </a:r>
            <a:endParaRPr lang="en-GB" b="0" dirty="0"/>
          </a:p>
          <a:p>
            <a:r>
              <a:rPr lang="en-GB" b="1" dirty="0"/>
              <a:t>RAT/RCT</a:t>
            </a:r>
          </a:p>
          <a:p>
            <a:r>
              <a:rPr lang="en-GB" b="0" dirty="0"/>
              <a:t>Theories you should know well from stage one of police training, so not dealt with in detail here but referred to in following slides.</a:t>
            </a:r>
          </a:p>
          <a:p>
            <a:r>
              <a:rPr lang="en-GB" b="1" dirty="0"/>
              <a:t>Broken Windows Theory </a:t>
            </a:r>
          </a:p>
          <a:p>
            <a:r>
              <a:rPr lang="en-GB" dirty="0"/>
              <a:t>This theory posits that visible signs of crime, ASB, and disorder create an environment that encourages more disorder, crime and more serious crime. This theory asserts that targeting minor crimes, e.g. vandalism, graffiti, loitering, soliciting etc., helps create perceptions of safety, order and lawfulness, which  lessens the likelihood of more serious crime. It is </a:t>
            </a:r>
            <a:r>
              <a:rPr lang="en-GB" b="1" dirty="0"/>
              <a:t>not</a:t>
            </a:r>
            <a:r>
              <a:rPr lang="en-GB" dirty="0"/>
              <a:t> only about ‘zero tolerance’.</a:t>
            </a:r>
            <a:endParaRPr lang="en-GB" b="1" dirty="0"/>
          </a:p>
          <a:p>
            <a:pPr rtl="0"/>
            <a:r>
              <a:rPr lang="en-GB" b="1" dirty="0"/>
              <a:t>Crime pattern theory</a:t>
            </a:r>
            <a:r>
              <a:rPr lang="en-GB" dirty="0"/>
              <a:t> is a way of explaining why people commit crimes in certain areas. </a:t>
            </a:r>
          </a:p>
          <a:p>
            <a:pPr rtl="0"/>
            <a:r>
              <a:rPr lang="en-GB" dirty="0"/>
              <a:t>Crime is not random, rather it is either planned or opportunistic.  It occurs when the activity space of an offender meets with that of a victim or target – someone’s activity space being the locations in which they live, work, learn, shop, socialise etc. </a:t>
            </a:r>
          </a:p>
          <a:p>
            <a:pPr rtl="0"/>
            <a:r>
              <a:rPr lang="en-GB" dirty="0"/>
              <a:t>Crime pattern theory claims that a crime involving an offender and a victim or target can only occur when the activity spaces of both intersect. Simply put crime will occur if an area provides the opportunity for crime and it exists within an offender's awareness space. Consequently, areas such as shopping centres etc have higher incidence of crime due numbers of potential victims, targets and offenders available there. Crime pattern theory can provide analysts with an organised way to explore patterns of behaviour. </a:t>
            </a:r>
          </a:p>
          <a:p>
            <a:endParaRPr lang="en-GB" dirty="0"/>
          </a:p>
          <a:p>
            <a:r>
              <a:rPr lang="en-GB" b="1" dirty="0"/>
              <a:t>Defensible Space Theory</a:t>
            </a:r>
          </a:p>
          <a:p>
            <a:r>
              <a:rPr lang="en-GB" dirty="0"/>
              <a:t>From architect and city planner </a:t>
            </a:r>
            <a:r>
              <a:rPr lang="en-GB" b="0" dirty="0"/>
              <a:t>Oscar Newman who </a:t>
            </a:r>
            <a:r>
              <a:rPr lang="en-GB" dirty="0"/>
              <a:t>argued that an area is safer when people feel a sense of ownership and responsibility for that piece of a community. Newman asserts that "the criminal is isolated because his turf is removed"  This theory is closely linked to, and arguably formed the basis of, …</a:t>
            </a:r>
          </a:p>
          <a:p>
            <a:endParaRPr lang="en-GB" b="0" dirty="0"/>
          </a:p>
          <a:p>
            <a:r>
              <a:rPr lang="en-GB" b="0" dirty="0"/>
              <a:t>Next slide</a:t>
            </a:r>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8</a:t>
            </a:r>
          </a:p>
          <a:p>
            <a:pPr algn="l"/>
            <a:r>
              <a:rPr lang="en-GB" sz="1800" b="0" i="0" u="none" strike="noStrike" baseline="0" dirty="0">
                <a:latin typeface="CharisSIL"/>
              </a:rPr>
              <a:t>Sociologist and criminologist C. Ray Jeffery first coined the term Crime Prevention Through Environmental Design (CPTED) in the 1970s. </a:t>
            </a:r>
          </a:p>
          <a:p>
            <a:pPr algn="l"/>
            <a:r>
              <a:rPr lang="en-GB" sz="1800" b="0" i="0" u="none" strike="noStrike" baseline="0" dirty="0">
                <a:latin typeface="CharisSIL"/>
              </a:rPr>
              <a:t>CPTED is about letting effective use of the built environment reduce crime. It </a:t>
            </a:r>
            <a:r>
              <a:rPr lang="en-GB" sz="1800" b="0" i="0" u="none" strike="noStrike" baseline="0" dirty="0">
                <a:latin typeface="Times" panose="02020603050405020304" pitchFamily="18" charset="0"/>
              </a:rPr>
              <a:t>draws upon opportunity theories that propose that criminals are somewhat influenced by their immediate environment. </a:t>
            </a:r>
            <a:r>
              <a:rPr lang="en-GB" sz="1800" b="0" i="0" u="none" strike="noStrike" baseline="0" dirty="0">
                <a:latin typeface="Times New Roman" panose="02020603050405020304" pitchFamily="18" charset="0"/>
              </a:rPr>
              <a:t>The basic assumptions are that for crimes to occur, there has to be a suitable target - a likely offender - and an absence of a capable guardian (Routine Activity Theory). Opportunity theories also argue that perpetrators choose their targets opportunistically as they become aware of them in the places they frequent (Crime Pattern Theory) – they also carry out dynamic risk assessments based on reward v risk (Rational Choice). The physical environments people live and move in affect behaviour  (</a:t>
            </a:r>
            <a:r>
              <a:rPr lang="en-GB" dirty="0">
                <a:effectLst/>
              </a:rPr>
              <a:t>‘Broken Windows’ theory). </a:t>
            </a:r>
          </a:p>
          <a:p>
            <a:pPr algn="l"/>
            <a:r>
              <a:rPr lang="en-GB" dirty="0">
                <a:effectLst/>
              </a:rPr>
              <a:t>	CPTED </a:t>
            </a:r>
            <a:r>
              <a:rPr lang="en-GB" sz="1800" b="0" i="0" u="none" strike="noStrike" baseline="0" dirty="0">
                <a:latin typeface="AdvOTf9433e2d"/>
              </a:rPr>
              <a:t>has evolved </a:t>
            </a:r>
            <a:r>
              <a:rPr lang="en-GB" sz="1800" dirty="0">
                <a:effectLst/>
              </a:rPr>
              <a:t>conceptually </a:t>
            </a:r>
            <a:r>
              <a:rPr lang="en-GB" sz="1800" b="0" i="0" u="none" strike="noStrike" baseline="0" dirty="0">
                <a:latin typeface="AdvOTf9433e2d"/>
              </a:rPr>
              <a:t>over time rather than from one coherent theory</a:t>
            </a:r>
            <a:r>
              <a:rPr lang="en-GB" dirty="0">
                <a:effectLst/>
              </a:rPr>
              <a:t>. Theorists contend that the police, architects, town/city planners, landscape and interior designers, and community members/volunteers can create safer environments from the outset, by designing crime out.. CPTED </a:t>
            </a:r>
            <a:r>
              <a:rPr lang="en-GB" b="0" dirty="0">
                <a:solidFill>
                  <a:srgbClr val="212121"/>
                </a:solidFill>
                <a:effectLst/>
              </a:rPr>
              <a:t>is a crime prevention theory that uses tactical design and effective use of the built environment to reduce crime and the fear of it. As such removing and reducing opportunities for crime and promoting more legitimate use of space is its key objective e.g. </a:t>
            </a:r>
            <a:r>
              <a:rPr lang="en-GB" sz="1800" b="0" i="0" u="none" strike="noStrike" baseline="0" dirty="0">
                <a:latin typeface="CharisSIL"/>
              </a:rPr>
              <a:t>creating wider opportunities for everyone in public spaces, so they are lively and safer for all</a:t>
            </a:r>
            <a:r>
              <a:rPr lang="en-GB" b="0" dirty="0">
                <a:solidFill>
                  <a:srgbClr val="212121"/>
                </a:solidFill>
                <a:effectLst/>
              </a:rPr>
              <a:t>. </a:t>
            </a:r>
          </a:p>
          <a:p>
            <a:pPr algn="l"/>
            <a:r>
              <a:rPr lang="en-GB" b="0" dirty="0">
                <a:solidFill>
                  <a:srgbClr val="212121"/>
                </a:solidFill>
                <a:effectLst/>
              </a:rPr>
              <a:t>	Nowadays CPTED is </a:t>
            </a:r>
            <a:r>
              <a:rPr lang="en-GB" sz="1800" b="0" i="0" u="none" strike="noStrike" baseline="0" dirty="0">
                <a:latin typeface="AdvOTf9433e2d"/>
              </a:rPr>
              <a:t>common approach in English speaking and Northern European countries, as well as, more recently, Italy, France, Eastern Europe, Turkey and the Middle East, where crime prevention was more offender and community orientated. </a:t>
            </a:r>
            <a:endParaRPr lang="en-GB" dirty="0">
              <a:effectLst/>
            </a:endParaRPr>
          </a:p>
          <a:p>
            <a:pPr algn="just"/>
            <a:r>
              <a:rPr lang="en-GB" dirty="0">
                <a:effectLst/>
              </a:rPr>
              <a:t>	CPTED is based on five principles (depends what you read, sometimes four or seven but we’ll go with five – I’d add that given its fairly long history there isn’t much published research) -  The five principles are: </a:t>
            </a:r>
            <a:r>
              <a:rPr lang="en-GB" b="0" dirty="0">
                <a:solidFill>
                  <a:srgbClr val="212121"/>
                </a:solidFill>
                <a:effectLst/>
              </a:rPr>
              <a:t>physical security; surveillance; movement control; management and maintenance; defensible space. </a:t>
            </a:r>
          </a:p>
          <a:p>
            <a:pPr algn="just"/>
            <a:r>
              <a:rPr lang="en-GB" b="0" dirty="0">
                <a:solidFill>
                  <a:srgbClr val="212121"/>
                </a:solidFill>
                <a:effectLst/>
              </a:rPr>
              <a:t>Physical security: measures used on individual dwellings to ensure they can withstand attack.</a:t>
            </a:r>
          </a:p>
          <a:p>
            <a:pPr algn="just"/>
            <a:r>
              <a:rPr lang="en-GB" b="0" i="1" dirty="0">
                <a:solidFill>
                  <a:srgbClr val="212121"/>
                </a:solidFill>
                <a:effectLst/>
              </a:rPr>
              <a:t>Surveillance:</a:t>
            </a:r>
            <a:r>
              <a:rPr lang="en-GB" b="0" dirty="0">
                <a:solidFill>
                  <a:srgbClr val="212121"/>
                </a:solidFill>
                <a:effectLst/>
              </a:rPr>
              <a:t> design that ensures residents can observe the areas surrounding their home e.g. by ensuring that front doors face onto the street; areas are well lit and blank walls are avoided.</a:t>
            </a:r>
          </a:p>
          <a:p>
            <a:pPr algn="just"/>
            <a:r>
              <a:rPr lang="en-GB" b="0" i="1" dirty="0">
                <a:solidFill>
                  <a:srgbClr val="212121"/>
                </a:solidFill>
                <a:effectLst/>
              </a:rPr>
              <a:t>Movement con</a:t>
            </a:r>
            <a:r>
              <a:rPr lang="en-GB" b="0" i="0" dirty="0">
                <a:solidFill>
                  <a:srgbClr val="212121"/>
                </a:solidFill>
                <a:effectLst/>
              </a:rPr>
              <a:t>tro</a:t>
            </a:r>
            <a:r>
              <a:rPr lang="en-GB" b="0" dirty="0">
                <a:solidFill>
                  <a:srgbClr val="212121"/>
                </a:solidFill>
                <a:effectLst/>
              </a:rPr>
              <a:t>l: the restriction of access, egress and through movement. High levels of through movement allow offenders to access and egress an area; permits identification of targets and increases anonymity.</a:t>
            </a:r>
          </a:p>
          <a:p>
            <a:pPr algn="just"/>
            <a:r>
              <a:rPr lang="en-GB" b="0" i="1" dirty="0">
                <a:solidFill>
                  <a:srgbClr val="212121"/>
                </a:solidFill>
                <a:effectLst/>
              </a:rPr>
              <a:t>Management and maintenance</a:t>
            </a:r>
            <a:r>
              <a:rPr lang="en-GB" b="0" dirty="0">
                <a:solidFill>
                  <a:srgbClr val="212121"/>
                </a:solidFill>
                <a:effectLst/>
              </a:rPr>
              <a:t>: the processes are in place to ensure that a development is free from signs of disorder. This signals that the area is cared for.</a:t>
            </a:r>
          </a:p>
          <a:p>
            <a:pPr algn="just"/>
            <a:r>
              <a:rPr lang="en-GB" b="0" i="1" dirty="0">
                <a:solidFill>
                  <a:srgbClr val="212121"/>
                </a:solidFill>
                <a:effectLst/>
              </a:rPr>
              <a:t>Defensible space</a:t>
            </a:r>
            <a:r>
              <a:rPr lang="en-GB" b="0" dirty="0">
                <a:solidFill>
                  <a:srgbClr val="212121"/>
                </a:solidFill>
                <a:effectLst/>
              </a:rPr>
              <a:t>: the ownership of space in a neighbourhood should be clearly defined. For example: public (e.g. pavement); semi-public (e.g. front garden); semi-private (e.g. rear garden) and private (e.g. inside the home).</a:t>
            </a:r>
          </a:p>
          <a:p>
            <a:pPr algn="just"/>
            <a:r>
              <a:rPr lang="en-GB" b="0" dirty="0">
                <a:solidFill>
                  <a:srgbClr val="212121"/>
                </a:solidFill>
                <a:effectLst/>
              </a:rPr>
              <a:t>There are  also three ways the physical environment can be managed to reduce opportunities for crime:</a:t>
            </a:r>
          </a:p>
          <a:p>
            <a:pPr>
              <a:buFont typeface="Arial" panose="020B0604020202020204" pitchFamily="34" charset="0"/>
              <a:buChar char="•"/>
            </a:pPr>
            <a:r>
              <a:rPr lang="en-GB" b="0" dirty="0">
                <a:solidFill>
                  <a:srgbClr val="212121"/>
                </a:solidFill>
                <a:effectLst/>
              </a:rPr>
              <a:t>Natural – inclusion of basic security and behavioural provisions, influencing how spaces/buildings are used (e.g. defined borders, windows for surveillance).</a:t>
            </a:r>
          </a:p>
          <a:p>
            <a:pPr>
              <a:buFont typeface="Arial" panose="020B0604020202020204" pitchFamily="34" charset="0"/>
              <a:buChar char="•"/>
            </a:pPr>
            <a:r>
              <a:rPr lang="en-GB" b="0" dirty="0">
                <a:solidFill>
                  <a:srgbClr val="212121"/>
                </a:solidFill>
                <a:effectLst/>
              </a:rPr>
              <a:t>Organised – formal, human security (e.g. police, patrols).</a:t>
            </a:r>
          </a:p>
          <a:p>
            <a:pPr>
              <a:buFont typeface="Arial" panose="020B0604020202020204" pitchFamily="34" charset="0"/>
              <a:buChar char="•"/>
            </a:pPr>
            <a:r>
              <a:rPr lang="en-GB" b="0" dirty="0">
                <a:solidFill>
                  <a:srgbClr val="212121"/>
                </a:solidFill>
                <a:effectLst/>
              </a:rPr>
              <a:t>Mechanical – security hardware (e.g. CCTV, locks, lighting).</a:t>
            </a:r>
          </a:p>
          <a:p>
            <a:endParaRPr lang="en-GB" dirty="0"/>
          </a:p>
          <a:p>
            <a:endParaRPr lang="en-GB" dirty="0"/>
          </a:p>
          <a:p>
            <a:endParaRPr lang="en-GB" dirty="0"/>
          </a:p>
          <a:p>
            <a:r>
              <a:rPr lang="en-GB" b="1" dirty="0"/>
              <a:t>Reading:</a:t>
            </a:r>
          </a:p>
          <a:p>
            <a:r>
              <a:rPr lang="en-GB" dirty="0"/>
              <a:t>Armitage, R. ‘Crime Prevention through Environmental Design’ Available at: http://eprints.hud.ac.uk/id/eprint/27965/1/Crime%20prevention%20through%20environmental%20designfinal.pdf</a:t>
            </a:r>
          </a:p>
          <a:p>
            <a:pPr algn="l"/>
            <a:r>
              <a:rPr lang="en-GB" dirty="0"/>
              <a:t>Gibson, V. &amp; Johnson, D. 2016 ‘</a:t>
            </a:r>
            <a:r>
              <a:rPr lang="en-GB" sz="1800" b="0" i="0" u="none" strike="noStrike" baseline="0" dirty="0">
                <a:latin typeface="AdvOT9d60b855.B"/>
              </a:rPr>
              <a:t>CPTED, but not as we know it: Investigating the con</a:t>
            </a:r>
            <a:r>
              <a:rPr lang="en-GB" sz="1800" b="0" i="0" u="none" strike="noStrike" baseline="0" dirty="0">
                <a:latin typeface="AdvOT9d60b855.B+fb"/>
              </a:rPr>
              <a:t>fl</a:t>
            </a:r>
            <a:r>
              <a:rPr lang="en-GB" sz="1800" b="0" i="0" u="none" strike="noStrike" baseline="0" dirty="0">
                <a:latin typeface="AdvOT9d60b855.B"/>
              </a:rPr>
              <a:t>ict of frameworks and terminology in crime prevention through environmental design’ Available at: https://www.researchgate.net/profile/Victoria_Gibson2/publication/278967135_CPTED_but_not_as_we_know_it_Investigating_the_conflict_of_frameworks_and_terminology_in_crime_prevention_through_environmental_design/links/56e95d4108aecf036b31560c/CPTED-but-not-as-we-know-it-Investigating-the-conflict-of-frameworks-and-terminology-in-crime-prevention-through-environmental-design.pdf</a:t>
            </a:r>
            <a:endParaRPr lang="en-GB" dirty="0"/>
          </a:p>
          <a:p>
            <a:r>
              <a:rPr lang="en-GB" b="0" dirty="0"/>
              <a:t>Hepburn, G. 2019 ‘Preventing urban crime through environmental design’ Available at: www.localgov.co.uk/Preventing-urban-crime-through-environmental-design/47010</a:t>
            </a:r>
          </a:p>
          <a:p>
            <a:r>
              <a:rPr lang="en-GB" b="0" dirty="0"/>
              <a:t>NCPC 2020 ‘Benefits of CPTED’ Available at: https://www.ncpc.org/resources/home-neighborhood-safety/crime-prevention-through-environmental-design-training-program/</a:t>
            </a:r>
          </a:p>
          <a:p>
            <a:r>
              <a:rPr lang="en-GB" b="0" dirty="0" err="1"/>
              <a:t>Piroozfar</a:t>
            </a:r>
            <a:r>
              <a:rPr lang="en-GB" b="0" dirty="0"/>
              <a:t>, P., Farr, E., Aboagye-</a:t>
            </a:r>
            <a:r>
              <a:rPr lang="en-GB" b="0" dirty="0" err="1"/>
              <a:t>Nimo</a:t>
            </a:r>
            <a:r>
              <a:rPr lang="en-GB" b="0" dirty="0"/>
              <a:t>, E. &amp; Osei-</a:t>
            </a:r>
            <a:r>
              <a:rPr lang="en-GB" b="0" dirty="0" err="1"/>
              <a:t>Birchie</a:t>
            </a:r>
            <a:r>
              <a:rPr lang="en-GB" b="0" dirty="0"/>
              <a:t>, J. 2019 ‘</a:t>
            </a:r>
            <a:r>
              <a:rPr lang="en-GB" dirty="0"/>
              <a:t>Crime prevention in urban spaces through environmental design: A critical UK perspective’ </a:t>
            </a:r>
            <a:r>
              <a:rPr lang="nl-NL" dirty="0">
                <a:effectLst/>
              </a:rPr>
              <a:t>Cities, 2019-12, Vol.95, p.102411 (library)</a:t>
            </a:r>
            <a:endParaRPr lang="en-GB" b="0"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9</a:t>
            </a:r>
          </a:p>
          <a:p>
            <a:endParaRPr lang="en-GB" dirty="0"/>
          </a:p>
          <a:p>
            <a:pPr algn="l"/>
            <a:r>
              <a:rPr lang="en-GB" sz="1800" b="0" i="0" u="none" strike="noStrike" baseline="0" dirty="0">
                <a:solidFill>
                  <a:srgbClr val="131413"/>
                </a:solidFill>
                <a:latin typeface="PtxsblAdvTT3713a231"/>
              </a:rPr>
              <a:t>There is such a large amount of research findings (of varying quality) to do with crime prevention that it is not always easy to find the information needed to inform decision making. </a:t>
            </a:r>
          </a:p>
          <a:p>
            <a:pPr algn="l"/>
            <a:endParaRPr lang="en-GB" sz="1800" b="0" i="0" u="none" strike="noStrike" baseline="0" dirty="0">
              <a:solidFill>
                <a:srgbClr val="131413"/>
              </a:solidFill>
              <a:latin typeface="PtxsblAdvTT3713a231"/>
            </a:endParaRPr>
          </a:p>
          <a:p>
            <a:pPr algn="l"/>
            <a:r>
              <a:rPr lang="en-GB" dirty="0">
                <a:effectLst/>
              </a:rPr>
              <a:t>The CoP Crime Reduction Toolkit summarises the best available research evidence (after a ‘systematic review’ of numerous studies – ‘meta-analysis’) on ‘what works’ to reduce crime. It uses the EMMIE framework to present evidence from systematic reviews of research on crime reduction interventions in a format that helps users to access and understand it quickly. You can view the framework in Table of Bubble format – the two modes present the data differently, but both allow access the evidence base on chosen search factors such as prevention, diversion/reoffending, crime problem, population, alcohol, drugs and gangs. </a:t>
            </a:r>
            <a:br>
              <a:rPr lang="en-GB" dirty="0">
                <a:effectLst/>
              </a:rPr>
            </a:br>
            <a:endParaRPr lang="en-GB" dirty="0">
              <a:effectLst/>
            </a:endParaRPr>
          </a:p>
          <a:p>
            <a:pPr algn="l"/>
            <a:r>
              <a:rPr lang="en-GB" dirty="0">
                <a:effectLst/>
              </a:rPr>
              <a:t>EMMIE is a rating and ranking system which was developed by academics at UCL to help practitioners readily access the evidence-base. EMMIE rates each intervention against the following five dimensions: </a:t>
            </a:r>
          </a:p>
          <a:p>
            <a:pPr algn="l"/>
            <a:endParaRPr lang="en-GB" dirty="0">
              <a:effectLst/>
            </a:endParaRPr>
          </a:p>
          <a:p>
            <a:pPr marL="457200" indent="-457200">
              <a:buFont typeface="+mj-lt"/>
              <a:buAutoNum type="arabicPeriod"/>
            </a:pPr>
            <a:r>
              <a:rPr lang="en-GB" sz="1200" dirty="0"/>
              <a:t>Effects</a:t>
            </a:r>
          </a:p>
          <a:p>
            <a:pPr marL="457200" indent="-457200">
              <a:buFont typeface="+mj-lt"/>
              <a:buAutoNum type="arabicPeriod"/>
            </a:pPr>
            <a:r>
              <a:rPr lang="en-GB" sz="1200" dirty="0"/>
              <a:t>Mechanisms/mediators</a:t>
            </a:r>
          </a:p>
          <a:p>
            <a:pPr marL="457200" indent="-457200">
              <a:buFont typeface="+mj-lt"/>
              <a:buAutoNum type="arabicPeriod"/>
            </a:pPr>
            <a:r>
              <a:rPr lang="en-GB" sz="1200" dirty="0"/>
              <a:t>Moderators/contexts</a:t>
            </a:r>
          </a:p>
          <a:p>
            <a:pPr marL="457200" indent="-457200">
              <a:buFont typeface="+mj-lt"/>
              <a:buAutoNum type="arabicPeriod"/>
            </a:pPr>
            <a:r>
              <a:rPr lang="en-GB" sz="1200" dirty="0"/>
              <a:t>Implementation</a:t>
            </a:r>
          </a:p>
          <a:p>
            <a:pPr marL="457200" indent="-457200">
              <a:buFont typeface="+mj-lt"/>
              <a:buAutoNum type="arabicPeriod"/>
            </a:pPr>
            <a:r>
              <a:rPr lang="en-GB" sz="1200" dirty="0"/>
              <a:t>Economic analysis</a:t>
            </a:r>
          </a:p>
          <a:p>
            <a:pPr marL="457200" indent="-457200">
              <a:buFont typeface="+mj-lt"/>
              <a:buAutoNum type="arabicPeriod"/>
            </a:pPr>
            <a:endParaRPr lang="en-GB" sz="1200" dirty="0"/>
          </a:p>
          <a:p>
            <a:pPr marL="0" indent="0">
              <a:buFont typeface="+mj-lt"/>
              <a:buNone/>
            </a:pPr>
            <a:r>
              <a:rPr lang="en-GB" sz="1200" dirty="0"/>
              <a:t>EMMIE should be used as a guide. Whilst it is situated withing the CoP ‘What Works’ database it should always be considered as part of a wider ‘what matters’ approach. The efficacy of any ‘toolkit’ depends upon how the tools are used – the skill of the operator.</a:t>
            </a:r>
          </a:p>
          <a:p>
            <a:pPr marL="0" indent="0">
              <a:buFont typeface="+mj-lt"/>
              <a:buNone/>
            </a:pPr>
            <a:endParaRPr lang="en-GB" sz="1200" dirty="0"/>
          </a:p>
          <a:p>
            <a:pPr marL="0" indent="0">
              <a:buFont typeface="+mj-lt"/>
              <a:buNone/>
            </a:pPr>
            <a:r>
              <a:rPr lang="en-GB" sz="1200" b="1" dirty="0"/>
              <a:t>Reading:</a:t>
            </a:r>
          </a:p>
          <a:p>
            <a:pPr marL="0" indent="0">
              <a:buFont typeface="+mj-lt"/>
              <a:buNone/>
            </a:pPr>
            <a:r>
              <a:rPr lang="en-GB" sz="1200" dirty="0"/>
              <a:t>CoP 2020 ‘Crime Reduction Toolkit’ available at: https://whatworks.college.police.uk/toolkit/Pages/Toolkit.aspx</a:t>
            </a:r>
          </a:p>
          <a:p>
            <a:pPr marL="0" indent="0">
              <a:buFont typeface="+mj-lt"/>
              <a:buNone/>
            </a:pPr>
            <a:r>
              <a:rPr lang="en-GB" dirty="0">
                <a:effectLst/>
              </a:rPr>
              <a:t>Johnson, S. D., Tilley, N., &amp; Bowers, K. J. (2015).</a:t>
            </a:r>
            <a:r>
              <a:rPr lang="en-GB" dirty="0">
                <a:effectLst/>
                <a:hlinkClick r:id="rId3"/>
              </a:rPr>
              <a:t> Introducing EMMIE: An evidence rating scale to encourage mixed-method crime prevention synthesis reviews</a:t>
            </a:r>
            <a:r>
              <a:rPr lang="en-GB" dirty="0">
                <a:effectLst/>
              </a:rPr>
              <a:t>. Journal of Experimental Criminology, 11(3), 459-473.</a:t>
            </a:r>
            <a:endParaRPr lang="en-GB" sz="1200" dirty="0"/>
          </a:p>
          <a:p>
            <a:pPr algn="l"/>
            <a:endParaRPr lang="en-GB" dirty="0">
              <a:effectLst/>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09049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10</a:t>
            </a:r>
          </a:p>
          <a:p>
            <a:r>
              <a:rPr lang="en-GB" sz="1200" b="0" i="0" u="none" strike="noStrike" baseline="0" dirty="0">
                <a:latin typeface="AdvTT5235d5a9"/>
              </a:rPr>
              <a:t>These points are interlinked, arguably interdependent – so I’ll be repeating, or rather, overlapping these final thoughts (remember it is up to you  to read further and make your own minds up).</a:t>
            </a:r>
          </a:p>
          <a:p>
            <a:r>
              <a:rPr lang="en-GB" sz="1200" b="0" i="0" u="none" strike="noStrike" baseline="0" dirty="0">
                <a:latin typeface="AdvTT5235d5a9"/>
              </a:rPr>
              <a:t>Political considerations are always going to have to be made. The political landscape is complex, and policy making is a ‘sensitive’ process; from more global issues to do with social implications of crime and criminality to partisan views or biases regarding the merits of one approach over another. </a:t>
            </a:r>
          </a:p>
          <a:p>
            <a:r>
              <a:rPr lang="en-GB" sz="1200" b="0" i="0" u="none" strike="noStrike" baseline="0" dirty="0">
                <a:latin typeface="AdvTT5235d5a9"/>
              </a:rPr>
              <a:t>	Crime prevention initiatives rely on funding, so it is necessary to increase the in</a:t>
            </a:r>
            <a:r>
              <a:rPr lang="en-GB" sz="1200" b="0" i="0" u="none" strike="noStrike" baseline="0" dirty="0">
                <a:latin typeface="AdvTT5235d5a9+fb"/>
              </a:rPr>
              <a:t>fl</a:t>
            </a:r>
            <a:r>
              <a:rPr lang="en-GB" sz="1200" b="0" i="0" u="none" strike="noStrike" baseline="0" dirty="0">
                <a:latin typeface="AdvTT5235d5a9"/>
              </a:rPr>
              <a:t>uence of research on policy, using hi</a:t>
            </a:r>
            <a:r>
              <a:rPr lang="en-GB" dirty="0"/>
              <a:t>gh quality criminological research output to “strike a policy balance between crime prevention and crime control”.</a:t>
            </a:r>
          </a:p>
          <a:p>
            <a:r>
              <a:rPr lang="en-GB" dirty="0"/>
              <a:t>That CP works is inarguable. It does. Most CP initiatives can be evidenced as having achieved some level of success. </a:t>
            </a:r>
          </a:p>
          <a:p>
            <a:r>
              <a:rPr lang="en-GB" dirty="0"/>
              <a:t>	Crime prevention research is a growth area; with more relevance to policy and practice than ever, it is vital to crime reduction strategy. That said, it is just as important for it to be understood as central to an ongoing policy formulation process and not used as a ‘soundbite’ in short term political expedience (e.g. tough on crime, tough on the causes of crime. </a:t>
            </a:r>
          </a:p>
          <a:p>
            <a:endParaRPr lang="en-GB" dirty="0"/>
          </a:p>
          <a:p>
            <a:r>
              <a:rPr lang="en-GB" dirty="0"/>
              <a:t>There is no doubt that early prevention reduces crime, saves money (less need for prison sentences, which are too costly). To build </a:t>
            </a:r>
            <a:r>
              <a:rPr lang="en-GB" sz="1800" b="0" i="0" u="none" strike="noStrike" baseline="0" dirty="0">
                <a:latin typeface="AdvTT5235d5a9"/>
              </a:rPr>
              <a:t>safer neighbourhoods will require the use of the best available research evidence and negotiating the inevitable political obstacles, to gain a more equitable balance between crime prevention and crime control (crime control seemingly having greater political traction than CP).</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17211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7824C8C-8768-4FD0-9A5E-90E1751569E4}" type="datetime1">
              <a:rPr lang="en-GB" smtClean="0"/>
              <a:t>31/10/2020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8575CF-CA8B-4213-96F9-84DBD2BADDA9}" type="datetime1">
              <a:rPr lang="en-GB" smtClean="0"/>
              <a:t>31/10/2020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57A0D7-FDE9-4753-A1B7-BA2AC4995F9F}" type="datetime1">
              <a:rPr lang="en-GB" smtClean="0"/>
              <a:t>31/10/2020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1DFAECF-3A42-4F60-8739-0BB94AE17144}" type="datetime1">
              <a:rPr lang="en-GB" smtClean="0"/>
              <a:t>31/10/2020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552370-4F22-4705-9656-39B3D4E73E66}" type="datetime1">
              <a:rPr lang="en-GB" smtClean="0"/>
              <a:t>31/10/2020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D28831E-5874-4702-A84D-F54FCF62BC20}" type="datetime1">
              <a:rPr lang="en-GB" smtClean="0"/>
              <a:t>31/10/2020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2A9487-B90B-4B28-B4B2-54727F6386A8}" type="datetime1">
              <a:rPr lang="en-GB" smtClean="0"/>
              <a:t>31/10/2020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88B0F7-2BD3-4B12-99C1-40F7420293A0}" type="datetime1">
              <a:rPr lang="en-GB" smtClean="0"/>
              <a:t>31/10/2020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3E00FF-6109-4ED2-B3DD-5CBB6A4E6946}" type="datetime1">
              <a:rPr lang="en-GB" smtClean="0"/>
              <a:t>31/10/2020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ABC70D-FB14-4B00-9BD7-0AEA30D19436}" type="datetime1">
              <a:rPr lang="en-GB" smtClean="0"/>
              <a:t>31/10/2020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0492608-14DA-4CC0-8E96-83C6D1F6EA9B}" type="datetime1">
              <a:rPr lang="en-GB" smtClean="0"/>
              <a:t>31/10/2020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0CA23D7-7F0E-4234-857D-1C066F6FE60E}" type="datetime1">
              <a:rPr lang="en-GB" smtClean="0"/>
              <a:t>31/10/2020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Criminology &amp; Crime Prevention</a:t>
            </a:r>
          </a:p>
        </p:txBody>
      </p:sp>
      <p:sp>
        <p:nvSpPr>
          <p:cNvPr id="3" name="Slide Number Placeholder 2">
            <a:extLst>
              <a:ext uri="{FF2B5EF4-FFF2-40B4-BE49-F238E27FC236}">
                <a16:creationId xmlns:a16="http://schemas.microsoft.com/office/drawing/2014/main" id="{58173B17-B077-4723-B5DA-80261FB3B01E}"/>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433BF6-A200-427B-B7D2-D667EAC5D146}"/>
              </a:ext>
            </a:extLst>
          </p:cNvPr>
          <p:cNvSpPr>
            <a:spLocks noGrp="1"/>
          </p:cNvSpPr>
          <p:nvPr>
            <p:ph type="title"/>
          </p:nvPr>
        </p:nvSpPr>
        <p:spPr/>
        <p:txBody>
          <a:bodyPr/>
          <a:lstStyle/>
          <a:p>
            <a:r>
              <a:rPr lang="en-GB" dirty="0"/>
              <a:t>Learning Outcomes</a:t>
            </a:r>
          </a:p>
        </p:txBody>
      </p:sp>
      <p:sp>
        <p:nvSpPr>
          <p:cNvPr id="6" name="Text Placeholder 5">
            <a:extLst>
              <a:ext uri="{FF2B5EF4-FFF2-40B4-BE49-F238E27FC236}">
                <a16:creationId xmlns:a16="http://schemas.microsoft.com/office/drawing/2014/main" id="{0330A622-1D62-4125-8676-6A62002AA274}"/>
              </a:ext>
            </a:extLst>
          </p:cNvPr>
          <p:cNvSpPr>
            <a:spLocks noGrp="1"/>
          </p:cNvSpPr>
          <p:nvPr>
            <p:ph type="body" idx="1"/>
          </p:nvPr>
        </p:nvSpPr>
        <p:spPr>
          <a:xfrm>
            <a:off x="457200" y="1031875"/>
            <a:ext cx="4040188" cy="639762"/>
          </a:xfrm>
        </p:spPr>
        <p:txBody>
          <a:bodyPr/>
          <a:lstStyle/>
          <a:p>
            <a:pPr algn="ctr"/>
            <a:r>
              <a:rPr lang="en-GB" dirty="0"/>
              <a:t>PCDA</a:t>
            </a:r>
          </a:p>
        </p:txBody>
      </p:sp>
      <p:sp>
        <p:nvSpPr>
          <p:cNvPr id="7" name="Content Placeholder 6">
            <a:extLst>
              <a:ext uri="{FF2B5EF4-FFF2-40B4-BE49-F238E27FC236}">
                <a16:creationId xmlns:a16="http://schemas.microsoft.com/office/drawing/2014/main" id="{A6CAEF72-FB53-4C94-8DC3-97E4139E166D}"/>
              </a:ext>
            </a:extLst>
          </p:cNvPr>
          <p:cNvSpPr>
            <a:spLocks noGrp="1"/>
          </p:cNvSpPr>
          <p:nvPr>
            <p:ph sz="half" idx="2"/>
          </p:nvPr>
        </p:nvSpPr>
        <p:spPr>
          <a:xfrm>
            <a:off x="457200" y="1671637"/>
            <a:ext cx="4040188" cy="3917603"/>
          </a:xfrm>
        </p:spPr>
        <p:txBody>
          <a:bodyPr>
            <a:normAutofit fontScale="70000" lnSpcReduction="20000"/>
          </a:bodyPr>
          <a:lstStyle/>
          <a:p>
            <a:r>
              <a:rPr lang="en-GB" dirty="0"/>
              <a:t>Critically review the constitutional role of the police in contemporary society and the wider criminal justice system</a:t>
            </a:r>
          </a:p>
          <a:p>
            <a:r>
              <a:rPr lang="en-GB" dirty="0"/>
              <a:t>Explore crime prevention theories and strategies</a:t>
            </a:r>
          </a:p>
          <a:p>
            <a:r>
              <a:rPr lang="en-GB" dirty="0"/>
              <a:t>Assess the +/- of different policing models in relation to crime/victimisation and the public</a:t>
            </a:r>
          </a:p>
          <a:p>
            <a:r>
              <a:rPr lang="en-GB" dirty="0"/>
              <a:t>Evaluate the benefits that a greater understanding of sociology and criminology can have on operational policing and decision making</a:t>
            </a:r>
          </a:p>
          <a:p>
            <a:r>
              <a:rPr lang="en-GB" dirty="0"/>
              <a:t>Review specific initiatives relating to crime prevention</a:t>
            </a:r>
          </a:p>
        </p:txBody>
      </p:sp>
      <p:sp>
        <p:nvSpPr>
          <p:cNvPr id="8" name="Text Placeholder 7">
            <a:extLst>
              <a:ext uri="{FF2B5EF4-FFF2-40B4-BE49-F238E27FC236}">
                <a16:creationId xmlns:a16="http://schemas.microsoft.com/office/drawing/2014/main" id="{EA2B3093-AB92-4E2D-9C4D-4817B244F30E}"/>
              </a:ext>
            </a:extLst>
          </p:cNvPr>
          <p:cNvSpPr>
            <a:spLocks noGrp="1"/>
          </p:cNvSpPr>
          <p:nvPr>
            <p:ph type="body" sz="quarter" idx="3"/>
          </p:nvPr>
        </p:nvSpPr>
        <p:spPr>
          <a:xfrm>
            <a:off x="4645025" y="1031875"/>
            <a:ext cx="4041775" cy="639762"/>
          </a:xfrm>
        </p:spPr>
        <p:txBody>
          <a:bodyPr/>
          <a:lstStyle/>
          <a:p>
            <a:pPr algn="ctr"/>
            <a:r>
              <a:rPr lang="en-GB" dirty="0"/>
              <a:t>DHEP</a:t>
            </a:r>
          </a:p>
        </p:txBody>
      </p:sp>
      <p:sp>
        <p:nvSpPr>
          <p:cNvPr id="9" name="Content Placeholder 8">
            <a:extLst>
              <a:ext uri="{FF2B5EF4-FFF2-40B4-BE49-F238E27FC236}">
                <a16:creationId xmlns:a16="http://schemas.microsoft.com/office/drawing/2014/main" id="{AD89347C-D4BB-4EC0-8921-A2D54B1FF2FB}"/>
              </a:ext>
            </a:extLst>
          </p:cNvPr>
          <p:cNvSpPr>
            <a:spLocks noGrp="1"/>
          </p:cNvSpPr>
          <p:nvPr>
            <p:ph sz="quarter" idx="4"/>
          </p:nvPr>
        </p:nvSpPr>
        <p:spPr>
          <a:xfrm>
            <a:off x="4645025" y="1671637"/>
            <a:ext cx="4041775" cy="3917603"/>
          </a:xfrm>
        </p:spPr>
        <p:txBody>
          <a:bodyPr>
            <a:normAutofit fontScale="70000" lnSpcReduction="20000"/>
          </a:bodyPr>
          <a:lstStyle/>
          <a:p>
            <a:r>
              <a:rPr lang="en-GB" dirty="0"/>
              <a:t>Critically evaluate crime prevention theories and strategies</a:t>
            </a:r>
          </a:p>
        </p:txBody>
      </p:sp>
      <p:sp>
        <p:nvSpPr>
          <p:cNvPr id="2" name="Slide Number Placeholder 1">
            <a:extLst>
              <a:ext uri="{FF2B5EF4-FFF2-40B4-BE49-F238E27FC236}">
                <a16:creationId xmlns:a16="http://schemas.microsoft.com/office/drawing/2014/main" id="{22FFFB2C-FC64-471D-BC53-4F1693B1D761}"/>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E8875-27C2-40EC-B8BF-54493CEF434C}"/>
              </a:ext>
            </a:extLst>
          </p:cNvPr>
          <p:cNvSpPr>
            <a:spLocks noGrp="1"/>
          </p:cNvSpPr>
          <p:nvPr>
            <p:ph type="title"/>
          </p:nvPr>
        </p:nvSpPr>
        <p:spPr/>
        <p:txBody>
          <a:bodyPr/>
          <a:lstStyle/>
          <a:p>
            <a:r>
              <a:rPr lang="en-GB" dirty="0"/>
              <a:t>This presentation</a:t>
            </a:r>
          </a:p>
        </p:txBody>
      </p:sp>
      <p:sp>
        <p:nvSpPr>
          <p:cNvPr id="4" name="Content Placeholder 3">
            <a:extLst>
              <a:ext uri="{FF2B5EF4-FFF2-40B4-BE49-F238E27FC236}">
                <a16:creationId xmlns:a16="http://schemas.microsoft.com/office/drawing/2014/main" id="{C3DE559C-A098-4D89-93E1-7833A45DC2C9}"/>
              </a:ext>
            </a:extLst>
          </p:cNvPr>
          <p:cNvSpPr>
            <a:spLocks noGrp="1"/>
          </p:cNvSpPr>
          <p:nvPr>
            <p:ph sz="half" idx="2"/>
          </p:nvPr>
        </p:nvSpPr>
        <p:spPr/>
        <p:txBody>
          <a:bodyPr/>
          <a:lstStyle/>
          <a:p>
            <a:r>
              <a:rPr lang="en-GB" dirty="0"/>
              <a:t>Politics</a:t>
            </a:r>
          </a:p>
          <a:p>
            <a:r>
              <a:rPr lang="en-GB" dirty="0"/>
              <a:t>Policing ‘styles’</a:t>
            </a:r>
          </a:p>
          <a:p>
            <a:r>
              <a:rPr lang="en-GB" dirty="0"/>
              <a:t>NPCC CP strategy</a:t>
            </a:r>
          </a:p>
          <a:p>
            <a:r>
              <a:rPr lang="en-GB" dirty="0"/>
              <a:t>‘Criminology’</a:t>
            </a:r>
          </a:p>
          <a:p>
            <a:pPr lvl="1"/>
            <a:r>
              <a:rPr lang="en-GB" dirty="0"/>
              <a:t>some CP theories</a:t>
            </a:r>
          </a:p>
          <a:p>
            <a:r>
              <a:rPr lang="en-GB" dirty="0"/>
              <a:t>CPTED</a:t>
            </a:r>
          </a:p>
          <a:p>
            <a:r>
              <a:rPr lang="en-GB" dirty="0"/>
              <a:t>‘EMMIE’</a:t>
            </a:r>
          </a:p>
          <a:p>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C2B1A15C-0708-41B8-B592-426380CA1489}"/>
              </a:ext>
            </a:extLst>
          </p:cNvPr>
          <p:cNvSpPr>
            <a:spLocks noGrp="1"/>
          </p:cNvSpPr>
          <p:nvPr>
            <p:ph type="sldNum" sz="quarter" idx="12"/>
          </p:nvPr>
        </p:nvSpPr>
        <p:spPr/>
        <p:txBody>
          <a:bodyPr/>
          <a:lstStyle/>
          <a:p>
            <a:fld id="{AC82685A-BD3A-4230-8D85-804689F67293}" type="slidenum">
              <a:rPr lang="en-GB" smtClean="0"/>
              <a:t>3</a:t>
            </a:fld>
            <a:endParaRPr lang="en-GB"/>
          </a:p>
        </p:txBody>
      </p:sp>
      <p:pic>
        <p:nvPicPr>
          <p:cNvPr id="11" name="Picture 10">
            <a:extLst>
              <a:ext uri="{FF2B5EF4-FFF2-40B4-BE49-F238E27FC236}">
                <a16:creationId xmlns:a16="http://schemas.microsoft.com/office/drawing/2014/main" id="{77CF29DA-C809-4629-86AB-57BB8DEDAF5C}"/>
              </a:ext>
            </a:extLst>
          </p:cNvPr>
          <p:cNvPicPr>
            <a:picLocks noChangeAspect="1"/>
          </p:cNvPicPr>
          <p:nvPr/>
        </p:nvPicPr>
        <p:blipFill>
          <a:blip r:embed="rId3"/>
          <a:stretch>
            <a:fillRect/>
          </a:stretch>
        </p:blipFill>
        <p:spPr>
          <a:xfrm>
            <a:off x="327212" y="1672167"/>
            <a:ext cx="4168588" cy="2887133"/>
          </a:xfrm>
          <a:prstGeom prst="rect">
            <a:avLst/>
          </a:prstGeom>
        </p:spPr>
      </p:pic>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61B52-D30A-46FB-AFF4-7184AB140805}"/>
              </a:ext>
            </a:extLst>
          </p:cNvPr>
          <p:cNvSpPr>
            <a:spLocks noGrp="1"/>
          </p:cNvSpPr>
          <p:nvPr>
            <p:ph type="title"/>
          </p:nvPr>
        </p:nvSpPr>
        <p:spPr/>
        <p:txBody>
          <a:bodyPr/>
          <a:lstStyle/>
          <a:p>
            <a:r>
              <a:rPr lang="en-GB" dirty="0"/>
              <a:t>Politics of policing</a:t>
            </a:r>
          </a:p>
        </p:txBody>
      </p:sp>
      <p:sp>
        <p:nvSpPr>
          <p:cNvPr id="3" name="Content Placeholder 2">
            <a:extLst>
              <a:ext uri="{FF2B5EF4-FFF2-40B4-BE49-F238E27FC236}">
                <a16:creationId xmlns:a16="http://schemas.microsoft.com/office/drawing/2014/main" id="{D670F7DA-955B-44B0-9703-29DF4E93FE4A}"/>
              </a:ext>
            </a:extLst>
          </p:cNvPr>
          <p:cNvSpPr>
            <a:spLocks noGrp="1"/>
          </p:cNvSpPr>
          <p:nvPr>
            <p:ph sz="half" idx="1"/>
          </p:nvPr>
        </p:nvSpPr>
        <p:spPr/>
        <p:txBody>
          <a:bodyPr>
            <a:normAutofit fontScale="92500" lnSpcReduction="10000"/>
          </a:bodyPr>
          <a:lstStyle/>
          <a:p>
            <a:r>
              <a:rPr lang="en-GB" dirty="0">
                <a:latin typeface="Trebuchet MS" pitchFamily="34" charset="0"/>
              </a:rPr>
              <a:t>Policing a liberal democracy</a:t>
            </a:r>
          </a:p>
          <a:p>
            <a:pPr eaLnBrk="1" fontAlgn="auto" hangingPunct="1">
              <a:spcAft>
                <a:spcPts val="0"/>
              </a:spcAft>
              <a:defRPr/>
            </a:pPr>
            <a:r>
              <a:rPr lang="en-GB" dirty="0">
                <a:latin typeface="Trebuchet MS" pitchFamily="34" charset="0"/>
              </a:rPr>
              <a:t>Social control – rights &amp; responsibilities</a:t>
            </a:r>
          </a:p>
          <a:p>
            <a:r>
              <a:rPr lang="en-GB" dirty="0">
                <a:latin typeface="Trebuchet MS" pitchFamily="34" charset="0"/>
              </a:rPr>
              <a:t>Peel’s principles</a:t>
            </a:r>
          </a:p>
          <a:p>
            <a:r>
              <a:rPr lang="en-GB" dirty="0">
                <a:solidFill>
                  <a:prstClr val="black"/>
                </a:solidFill>
                <a:latin typeface="Trebuchet MS" panose="020B0603020202020204" pitchFamily="34" charset="0"/>
              </a:rPr>
              <a:t>Policing by Consent</a:t>
            </a:r>
          </a:p>
          <a:p>
            <a:pPr lvl="1"/>
            <a:r>
              <a:rPr lang="en-GB" sz="1800" dirty="0">
                <a:solidFill>
                  <a:prstClr val="black"/>
                </a:solidFill>
                <a:latin typeface="Trebuchet MS" panose="020B0603020202020204" pitchFamily="34" charset="0"/>
              </a:rPr>
              <a:t>Consensual &amp; Moral Legitimacy</a:t>
            </a:r>
          </a:p>
          <a:p>
            <a:r>
              <a:rPr lang="en-GB" dirty="0">
                <a:latin typeface="Trebuchet MS" panose="020B0603020202020204" pitchFamily="34" charset="0"/>
              </a:rPr>
              <a:t>Ethics &amp; Procedural Justice</a:t>
            </a:r>
          </a:p>
          <a:p>
            <a:r>
              <a:rPr lang="en-GB" dirty="0">
                <a:latin typeface="Trebuchet MS" panose="020B0603020202020204" pitchFamily="34" charset="0"/>
              </a:rPr>
              <a:t>Policing IS political</a:t>
            </a:r>
          </a:p>
        </p:txBody>
      </p:sp>
      <p:sp>
        <p:nvSpPr>
          <p:cNvPr id="4" name="Slide Number Placeholder 3">
            <a:extLst>
              <a:ext uri="{FF2B5EF4-FFF2-40B4-BE49-F238E27FC236}">
                <a16:creationId xmlns:a16="http://schemas.microsoft.com/office/drawing/2014/main" id="{1F807111-381C-481E-B7A3-BB8958113781}"/>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6" name="Picture 5">
            <a:extLst>
              <a:ext uri="{FF2B5EF4-FFF2-40B4-BE49-F238E27FC236}">
                <a16:creationId xmlns:a16="http://schemas.microsoft.com/office/drawing/2014/main" id="{CBF1A0DF-6A9F-41ED-AFD9-5BD3AA2D6A76}"/>
              </a:ext>
            </a:extLst>
          </p:cNvPr>
          <p:cNvPicPr>
            <a:picLocks noChangeAspect="1"/>
          </p:cNvPicPr>
          <p:nvPr/>
        </p:nvPicPr>
        <p:blipFill>
          <a:blip r:embed="rId3"/>
          <a:stretch>
            <a:fillRect/>
          </a:stretch>
        </p:blipFill>
        <p:spPr>
          <a:xfrm>
            <a:off x="4266817" y="1865240"/>
            <a:ext cx="4419983" cy="3127519"/>
          </a:xfrm>
          <a:prstGeom prst="rect">
            <a:avLst/>
          </a:prstGeom>
        </p:spPr>
      </p:pic>
    </p:spTree>
    <p:extLst>
      <p:ext uri="{BB962C8B-B14F-4D97-AF65-F5344CB8AC3E}">
        <p14:creationId xmlns:p14="http://schemas.microsoft.com/office/powerpoint/2010/main" val="770748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BEB5D-423F-44D0-A7AD-2CC2DAE464B1}"/>
              </a:ext>
            </a:extLst>
          </p:cNvPr>
          <p:cNvSpPr>
            <a:spLocks noGrp="1"/>
          </p:cNvSpPr>
          <p:nvPr>
            <p:ph type="title"/>
          </p:nvPr>
        </p:nvSpPr>
        <p:spPr/>
        <p:txBody>
          <a:bodyPr/>
          <a:lstStyle/>
          <a:p>
            <a:r>
              <a:rPr lang="en-GB" dirty="0"/>
              <a:t>‘Models’ of Policing</a:t>
            </a:r>
          </a:p>
        </p:txBody>
      </p:sp>
      <p:pic>
        <p:nvPicPr>
          <p:cNvPr id="6" name="Content Placeholder 5">
            <a:extLst>
              <a:ext uri="{FF2B5EF4-FFF2-40B4-BE49-F238E27FC236}">
                <a16:creationId xmlns:a16="http://schemas.microsoft.com/office/drawing/2014/main" id="{4EB2639A-BDF7-458D-BA55-9E49CA1FE3BA}"/>
              </a:ext>
            </a:extLst>
          </p:cNvPr>
          <p:cNvPicPr>
            <a:picLocks noGrp="1" noChangeAspect="1"/>
          </p:cNvPicPr>
          <p:nvPr>
            <p:ph sz="half" idx="1"/>
          </p:nvPr>
        </p:nvPicPr>
        <p:blipFill>
          <a:blip r:embed="rId3"/>
          <a:stretch>
            <a:fillRect/>
          </a:stretch>
        </p:blipFill>
        <p:spPr>
          <a:xfrm>
            <a:off x="457200" y="2135634"/>
            <a:ext cx="4038600" cy="2918519"/>
          </a:xfrm>
          <a:prstGeom prst="rect">
            <a:avLst/>
          </a:prstGeom>
        </p:spPr>
      </p:pic>
      <p:sp>
        <p:nvSpPr>
          <p:cNvPr id="5" name="Content Placeholder 4">
            <a:extLst>
              <a:ext uri="{FF2B5EF4-FFF2-40B4-BE49-F238E27FC236}">
                <a16:creationId xmlns:a16="http://schemas.microsoft.com/office/drawing/2014/main" id="{DD1CBB1F-4ECC-4C12-ADDD-3C7843F2E348}"/>
              </a:ext>
            </a:extLst>
          </p:cNvPr>
          <p:cNvSpPr>
            <a:spLocks noGrp="1"/>
          </p:cNvSpPr>
          <p:nvPr>
            <p:ph sz="half" idx="2"/>
          </p:nvPr>
        </p:nvSpPr>
        <p:spPr/>
        <p:txBody>
          <a:bodyPr/>
          <a:lstStyle/>
          <a:p>
            <a:r>
              <a:rPr lang="en-GB" dirty="0"/>
              <a:t>Politics drives agency</a:t>
            </a:r>
          </a:p>
          <a:p>
            <a:r>
              <a:rPr lang="en-GB" dirty="0"/>
              <a:t>‘Styles’</a:t>
            </a:r>
          </a:p>
          <a:p>
            <a:r>
              <a:rPr lang="en-GB" dirty="0"/>
              <a:t>Interdependent?</a:t>
            </a:r>
          </a:p>
          <a:p>
            <a:r>
              <a:rPr lang="en-GB" dirty="0"/>
              <a:t>More research needed</a:t>
            </a:r>
          </a:p>
          <a:p>
            <a:endParaRPr lang="en-GB" dirty="0"/>
          </a:p>
          <a:p>
            <a:endParaRPr lang="en-GB" dirty="0"/>
          </a:p>
        </p:txBody>
      </p:sp>
      <p:sp>
        <p:nvSpPr>
          <p:cNvPr id="3" name="Slide Number Placeholder 2">
            <a:extLst>
              <a:ext uri="{FF2B5EF4-FFF2-40B4-BE49-F238E27FC236}">
                <a16:creationId xmlns:a16="http://schemas.microsoft.com/office/drawing/2014/main" id="{7485957C-1428-4EC4-85AD-20E05464228F}"/>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003286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DAFFA-6B88-4D8C-A631-BC7EE05C3195}"/>
              </a:ext>
            </a:extLst>
          </p:cNvPr>
          <p:cNvSpPr>
            <a:spLocks noGrp="1"/>
          </p:cNvSpPr>
          <p:nvPr>
            <p:ph type="title"/>
          </p:nvPr>
        </p:nvSpPr>
        <p:spPr/>
        <p:txBody>
          <a:bodyPr>
            <a:normAutofit/>
          </a:bodyPr>
          <a:lstStyle/>
          <a:p>
            <a:r>
              <a:rPr lang="en-GB" dirty="0"/>
              <a:t>Crime prevention strategy</a:t>
            </a:r>
          </a:p>
        </p:txBody>
      </p:sp>
      <p:pic>
        <p:nvPicPr>
          <p:cNvPr id="5" name="Content Placeholder 4">
            <a:extLst>
              <a:ext uri="{FF2B5EF4-FFF2-40B4-BE49-F238E27FC236}">
                <a16:creationId xmlns:a16="http://schemas.microsoft.com/office/drawing/2014/main" id="{660F32C0-8BF4-48D4-A631-20451BB72B50}"/>
              </a:ext>
            </a:extLst>
          </p:cNvPr>
          <p:cNvPicPr>
            <a:picLocks noGrp="1" noChangeAspect="1"/>
          </p:cNvPicPr>
          <p:nvPr>
            <p:ph sz="half" idx="1"/>
          </p:nvPr>
        </p:nvPicPr>
        <p:blipFill>
          <a:blip r:embed="rId3"/>
          <a:stretch>
            <a:fillRect/>
          </a:stretch>
        </p:blipFill>
        <p:spPr>
          <a:xfrm>
            <a:off x="421631" y="1786180"/>
            <a:ext cx="4074170" cy="2894805"/>
          </a:xfrm>
          <a:prstGeom prst="rect">
            <a:avLst/>
          </a:prstGeom>
        </p:spPr>
      </p:pic>
      <p:sp>
        <p:nvSpPr>
          <p:cNvPr id="4" name="Content Placeholder 3">
            <a:extLst>
              <a:ext uri="{FF2B5EF4-FFF2-40B4-BE49-F238E27FC236}">
                <a16:creationId xmlns:a16="http://schemas.microsoft.com/office/drawing/2014/main" id="{7DB03BCC-E200-40C2-8F64-65FBDF8B4340}"/>
              </a:ext>
            </a:extLst>
          </p:cNvPr>
          <p:cNvSpPr>
            <a:spLocks noGrp="1"/>
          </p:cNvSpPr>
          <p:nvPr>
            <p:ph sz="half" idx="2"/>
          </p:nvPr>
        </p:nvSpPr>
        <p:spPr/>
        <p:txBody>
          <a:bodyPr/>
          <a:lstStyle/>
          <a:p>
            <a:pPr algn="ctr"/>
            <a:r>
              <a:rPr lang="en-GB" sz="2800" b="0" i="0" u="none" strike="noStrike" baseline="0" dirty="0">
                <a:latin typeface="HelveticaNeue"/>
              </a:rPr>
              <a:t>“Fewer victims, fewer offences, and less demand on policing achieved by addressing the causes of crime, utilising sophisticated partnership oriented problem solving”</a:t>
            </a:r>
            <a:endParaRPr lang="en-GB" dirty="0"/>
          </a:p>
        </p:txBody>
      </p:sp>
      <p:sp>
        <p:nvSpPr>
          <p:cNvPr id="3" name="Slide Number Placeholder 2">
            <a:extLst>
              <a:ext uri="{FF2B5EF4-FFF2-40B4-BE49-F238E27FC236}">
                <a16:creationId xmlns:a16="http://schemas.microsoft.com/office/drawing/2014/main" id="{FDB27295-1B64-4D4A-8799-557E19AA6B17}"/>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1101257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C10D9-AB18-4E2F-A4FD-5719D6494298}"/>
              </a:ext>
            </a:extLst>
          </p:cNvPr>
          <p:cNvSpPr>
            <a:spLocks noGrp="1"/>
          </p:cNvSpPr>
          <p:nvPr>
            <p:ph type="title"/>
          </p:nvPr>
        </p:nvSpPr>
        <p:spPr>
          <a:xfrm>
            <a:off x="533400" y="231538"/>
            <a:ext cx="8229600" cy="1143000"/>
          </a:xfrm>
        </p:spPr>
        <p:txBody>
          <a:bodyPr anchor="ctr">
            <a:normAutofit/>
          </a:bodyPr>
          <a:lstStyle/>
          <a:p>
            <a:r>
              <a:rPr lang="en-GB" dirty="0"/>
              <a:t>Sociology and Criminology</a:t>
            </a:r>
          </a:p>
        </p:txBody>
      </p:sp>
      <p:sp>
        <p:nvSpPr>
          <p:cNvPr id="3" name="Content Placeholder 2">
            <a:extLst>
              <a:ext uri="{FF2B5EF4-FFF2-40B4-BE49-F238E27FC236}">
                <a16:creationId xmlns:a16="http://schemas.microsoft.com/office/drawing/2014/main" id="{546DCEEA-9AD0-4A64-A6F7-BF734ABBC69E}"/>
              </a:ext>
            </a:extLst>
          </p:cNvPr>
          <p:cNvSpPr>
            <a:spLocks noGrp="1"/>
          </p:cNvSpPr>
          <p:nvPr>
            <p:ph sz="half" idx="1"/>
          </p:nvPr>
        </p:nvSpPr>
        <p:spPr>
          <a:xfrm>
            <a:off x="533400" y="1597967"/>
            <a:ext cx="4038600" cy="3989040"/>
          </a:xfrm>
        </p:spPr>
        <p:txBody>
          <a:bodyPr>
            <a:normAutofit/>
          </a:bodyPr>
          <a:lstStyle/>
          <a:p>
            <a:r>
              <a:rPr lang="en-GB"/>
              <a:t>RAT/RCT</a:t>
            </a:r>
          </a:p>
          <a:p>
            <a:r>
              <a:rPr lang="en-GB"/>
              <a:t>Broken Windows Theory</a:t>
            </a:r>
          </a:p>
          <a:p>
            <a:r>
              <a:rPr lang="en-GB"/>
              <a:t>Crime Pattern Theory</a:t>
            </a:r>
          </a:p>
          <a:p>
            <a:r>
              <a:rPr lang="en-GB" b="0" i="0" u="none" strike="noStrike" baseline="0"/>
              <a:t>Defensible Space Theory</a:t>
            </a:r>
          </a:p>
          <a:p>
            <a:r>
              <a:rPr lang="en-GB"/>
              <a:t>CPTED</a:t>
            </a:r>
          </a:p>
        </p:txBody>
      </p:sp>
      <p:pic>
        <p:nvPicPr>
          <p:cNvPr id="5" name="Content Placeholder 4">
            <a:extLst>
              <a:ext uri="{FF2B5EF4-FFF2-40B4-BE49-F238E27FC236}">
                <a16:creationId xmlns:a16="http://schemas.microsoft.com/office/drawing/2014/main" id="{F443ACE7-7EB4-473D-AAC2-A0BC5F04866D}"/>
              </a:ext>
            </a:extLst>
          </p:cNvPr>
          <p:cNvPicPr>
            <a:picLocks noGrp="1" noChangeAspect="1"/>
          </p:cNvPicPr>
          <p:nvPr>
            <p:ph sz="half" idx="2"/>
          </p:nvPr>
        </p:nvPicPr>
        <p:blipFill>
          <a:blip r:embed="rId3"/>
          <a:stretch>
            <a:fillRect/>
          </a:stretch>
        </p:blipFill>
        <p:spPr>
          <a:xfrm>
            <a:off x="4045115" y="1091937"/>
            <a:ext cx="2323824" cy="2173577"/>
          </a:xfrm>
          <a:prstGeom prst="rect">
            <a:avLst/>
          </a:prstGeom>
          <a:noFill/>
        </p:spPr>
      </p:pic>
      <p:pic>
        <p:nvPicPr>
          <p:cNvPr id="6" name="Picture 5">
            <a:extLst>
              <a:ext uri="{FF2B5EF4-FFF2-40B4-BE49-F238E27FC236}">
                <a16:creationId xmlns:a16="http://schemas.microsoft.com/office/drawing/2014/main" id="{3DC0EB44-8EA9-4D65-8F48-F8FE8B2D8022}"/>
              </a:ext>
            </a:extLst>
          </p:cNvPr>
          <p:cNvPicPr>
            <a:picLocks noChangeAspect="1"/>
          </p:cNvPicPr>
          <p:nvPr/>
        </p:nvPicPr>
        <p:blipFill>
          <a:blip r:embed="rId4"/>
          <a:stretch>
            <a:fillRect/>
          </a:stretch>
        </p:blipFill>
        <p:spPr>
          <a:xfrm>
            <a:off x="5842054" y="3265514"/>
            <a:ext cx="2844746" cy="2135789"/>
          </a:xfrm>
          <a:prstGeom prst="rect">
            <a:avLst/>
          </a:prstGeom>
        </p:spPr>
      </p:pic>
      <p:sp>
        <p:nvSpPr>
          <p:cNvPr id="4" name="Slide Number Placeholder 3">
            <a:extLst>
              <a:ext uri="{FF2B5EF4-FFF2-40B4-BE49-F238E27FC236}">
                <a16:creationId xmlns:a16="http://schemas.microsoft.com/office/drawing/2014/main" id="{DDF38024-C715-4949-BC4F-92BA2A2C9D15}"/>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700309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82C6D-5158-4E94-BE08-29921A4A35CE}"/>
              </a:ext>
            </a:extLst>
          </p:cNvPr>
          <p:cNvSpPr>
            <a:spLocks noGrp="1"/>
          </p:cNvSpPr>
          <p:nvPr>
            <p:ph type="title"/>
          </p:nvPr>
        </p:nvSpPr>
        <p:spPr/>
        <p:txBody>
          <a:bodyPr/>
          <a:lstStyle/>
          <a:p>
            <a:r>
              <a:rPr lang="en-GB" dirty="0"/>
              <a:t>CPTED</a:t>
            </a:r>
          </a:p>
        </p:txBody>
      </p:sp>
      <p:sp>
        <p:nvSpPr>
          <p:cNvPr id="3" name="Content Placeholder 2">
            <a:extLst>
              <a:ext uri="{FF2B5EF4-FFF2-40B4-BE49-F238E27FC236}">
                <a16:creationId xmlns:a16="http://schemas.microsoft.com/office/drawing/2014/main" id="{A3D71AE3-B4A7-4F7F-A753-8E1AE86F76C3}"/>
              </a:ext>
            </a:extLst>
          </p:cNvPr>
          <p:cNvSpPr>
            <a:spLocks noGrp="1"/>
          </p:cNvSpPr>
          <p:nvPr>
            <p:ph sz="half" idx="1"/>
          </p:nvPr>
        </p:nvSpPr>
        <p:spPr/>
        <p:txBody>
          <a:bodyPr>
            <a:normAutofit fontScale="92500" lnSpcReduction="10000"/>
          </a:bodyPr>
          <a:lstStyle/>
          <a:p>
            <a:endParaRPr lang="en-GB" dirty="0"/>
          </a:p>
          <a:p>
            <a:endParaRPr lang="en-GB" dirty="0"/>
          </a:p>
        </p:txBody>
      </p:sp>
      <p:sp>
        <p:nvSpPr>
          <p:cNvPr id="4" name="Content Placeholder 3">
            <a:extLst>
              <a:ext uri="{FF2B5EF4-FFF2-40B4-BE49-F238E27FC236}">
                <a16:creationId xmlns:a16="http://schemas.microsoft.com/office/drawing/2014/main" id="{9C28F0C3-6C61-4343-B28D-9E0461A8DCCF}"/>
              </a:ext>
            </a:extLst>
          </p:cNvPr>
          <p:cNvSpPr>
            <a:spLocks noGrp="1"/>
          </p:cNvSpPr>
          <p:nvPr>
            <p:ph sz="half" idx="2"/>
          </p:nvPr>
        </p:nvSpPr>
        <p:spPr/>
        <p:txBody>
          <a:bodyPr>
            <a:normAutofit fontScale="92500" lnSpcReduction="10000"/>
          </a:bodyPr>
          <a:lstStyle/>
          <a:p>
            <a:r>
              <a:rPr lang="en-GB" dirty="0"/>
              <a:t>Opportunity theories</a:t>
            </a:r>
          </a:p>
          <a:p>
            <a:r>
              <a:rPr lang="en-GB" dirty="0"/>
              <a:t>Design crime out</a:t>
            </a:r>
          </a:p>
          <a:p>
            <a:r>
              <a:rPr lang="en-GB" dirty="0"/>
              <a:t>Partnership</a:t>
            </a:r>
          </a:p>
          <a:p>
            <a:r>
              <a:rPr lang="en-GB" dirty="0"/>
              <a:t>5 principles</a:t>
            </a:r>
          </a:p>
          <a:p>
            <a:pPr lvl="1"/>
            <a:r>
              <a:rPr lang="en-GB" b="0" dirty="0">
                <a:solidFill>
                  <a:srgbClr val="212121"/>
                </a:solidFill>
                <a:effectLst/>
              </a:rPr>
              <a:t>physical security</a:t>
            </a:r>
          </a:p>
          <a:p>
            <a:pPr lvl="1"/>
            <a:r>
              <a:rPr lang="en-GB" b="0" dirty="0">
                <a:solidFill>
                  <a:srgbClr val="212121"/>
                </a:solidFill>
                <a:effectLst/>
              </a:rPr>
              <a:t>surveillance</a:t>
            </a:r>
          </a:p>
          <a:p>
            <a:pPr lvl="1"/>
            <a:r>
              <a:rPr lang="en-GB" b="0" dirty="0">
                <a:solidFill>
                  <a:srgbClr val="212121"/>
                </a:solidFill>
                <a:effectLst/>
              </a:rPr>
              <a:t>movement control</a:t>
            </a:r>
          </a:p>
          <a:p>
            <a:pPr lvl="1"/>
            <a:r>
              <a:rPr lang="en-GB" b="0" dirty="0">
                <a:solidFill>
                  <a:srgbClr val="212121"/>
                </a:solidFill>
                <a:effectLst/>
              </a:rPr>
              <a:t>management &amp; maintenance</a:t>
            </a:r>
          </a:p>
          <a:p>
            <a:pPr lvl="1"/>
            <a:r>
              <a:rPr lang="en-GB" b="0" dirty="0">
                <a:solidFill>
                  <a:srgbClr val="212121"/>
                </a:solidFill>
                <a:effectLst/>
              </a:rPr>
              <a:t>defensible space</a:t>
            </a:r>
            <a:endParaRPr lang="en-GB" dirty="0"/>
          </a:p>
          <a:p>
            <a:endParaRPr lang="en-GB" dirty="0"/>
          </a:p>
        </p:txBody>
      </p:sp>
      <p:pic>
        <p:nvPicPr>
          <p:cNvPr id="7" name="Picture 6">
            <a:extLst>
              <a:ext uri="{FF2B5EF4-FFF2-40B4-BE49-F238E27FC236}">
                <a16:creationId xmlns:a16="http://schemas.microsoft.com/office/drawing/2014/main" id="{8113A95A-9B2F-47AF-BE0B-611F81D08251}"/>
              </a:ext>
            </a:extLst>
          </p:cNvPr>
          <p:cNvPicPr>
            <a:picLocks noChangeAspect="1"/>
          </p:cNvPicPr>
          <p:nvPr/>
        </p:nvPicPr>
        <p:blipFill>
          <a:blip r:embed="rId3"/>
          <a:stretch>
            <a:fillRect/>
          </a:stretch>
        </p:blipFill>
        <p:spPr>
          <a:xfrm>
            <a:off x="625666" y="1816627"/>
            <a:ext cx="3701668" cy="3556187"/>
          </a:xfrm>
          <a:prstGeom prst="rect">
            <a:avLst/>
          </a:prstGeom>
        </p:spPr>
      </p:pic>
      <p:sp>
        <p:nvSpPr>
          <p:cNvPr id="5" name="Slide Number Placeholder 4">
            <a:extLst>
              <a:ext uri="{FF2B5EF4-FFF2-40B4-BE49-F238E27FC236}">
                <a16:creationId xmlns:a16="http://schemas.microsoft.com/office/drawing/2014/main" id="{D898065B-BCF9-4BFB-8A03-7AE027E4F090}"/>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635152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E75B8-989B-4908-81B8-6D53E25141FD}"/>
              </a:ext>
            </a:extLst>
          </p:cNvPr>
          <p:cNvSpPr>
            <a:spLocks noGrp="1"/>
          </p:cNvSpPr>
          <p:nvPr>
            <p:ph type="title"/>
          </p:nvPr>
        </p:nvSpPr>
        <p:spPr>
          <a:xfrm>
            <a:off x="457200" y="274638"/>
            <a:ext cx="8229600" cy="1143000"/>
          </a:xfrm>
        </p:spPr>
        <p:txBody>
          <a:bodyPr anchor="ctr">
            <a:normAutofit/>
          </a:bodyPr>
          <a:lstStyle/>
          <a:p>
            <a:r>
              <a:rPr lang="en-GB" dirty="0"/>
              <a:t>EMMIE</a:t>
            </a:r>
          </a:p>
        </p:txBody>
      </p:sp>
      <p:pic>
        <p:nvPicPr>
          <p:cNvPr id="8" name="Content Placeholder 7">
            <a:extLst>
              <a:ext uri="{FF2B5EF4-FFF2-40B4-BE49-F238E27FC236}">
                <a16:creationId xmlns:a16="http://schemas.microsoft.com/office/drawing/2014/main" id="{4022C553-7E39-417F-8D19-C9F3C74EC75F}"/>
              </a:ext>
            </a:extLst>
          </p:cNvPr>
          <p:cNvPicPr>
            <a:picLocks noGrp="1" noChangeAspect="1"/>
          </p:cNvPicPr>
          <p:nvPr>
            <p:ph sz="half" idx="2"/>
          </p:nvPr>
        </p:nvPicPr>
        <p:blipFill rotWithShape="1">
          <a:blip r:embed="rId3"/>
          <a:stretch/>
        </p:blipFill>
        <p:spPr>
          <a:xfrm>
            <a:off x="4648200" y="1280165"/>
            <a:ext cx="4310308" cy="3228570"/>
          </a:xfrm>
          <a:prstGeom prst="rect">
            <a:avLst/>
          </a:prstGeom>
          <a:noFill/>
        </p:spPr>
      </p:pic>
      <p:sp>
        <p:nvSpPr>
          <p:cNvPr id="11" name="Content Placeholder 10">
            <a:extLst>
              <a:ext uri="{FF2B5EF4-FFF2-40B4-BE49-F238E27FC236}">
                <a16:creationId xmlns:a16="http://schemas.microsoft.com/office/drawing/2014/main" id="{F9534464-E247-4EB1-AC72-36475B53CE01}"/>
              </a:ext>
            </a:extLst>
          </p:cNvPr>
          <p:cNvSpPr>
            <a:spLocks noGrp="1"/>
          </p:cNvSpPr>
          <p:nvPr>
            <p:ph sz="half" idx="1"/>
          </p:nvPr>
        </p:nvSpPr>
        <p:spPr/>
        <p:txBody>
          <a:bodyPr>
            <a:normAutofit/>
          </a:bodyPr>
          <a:lstStyle/>
          <a:p>
            <a:pPr marL="457200" indent="-457200">
              <a:buFont typeface="+mj-lt"/>
              <a:buAutoNum type="arabicPeriod"/>
            </a:pPr>
            <a:r>
              <a:rPr lang="en-GB" sz="2400" dirty="0"/>
              <a:t>Effects</a:t>
            </a:r>
          </a:p>
          <a:p>
            <a:pPr marL="457200" indent="-457200">
              <a:buFont typeface="+mj-lt"/>
              <a:buAutoNum type="arabicPeriod"/>
            </a:pPr>
            <a:r>
              <a:rPr lang="en-GB" sz="2400" dirty="0"/>
              <a:t>Mechanisms/mediators</a:t>
            </a:r>
          </a:p>
          <a:p>
            <a:pPr marL="457200" indent="-457200">
              <a:buFont typeface="+mj-lt"/>
              <a:buAutoNum type="arabicPeriod"/>
            </a:pPr>
            <a:r>
              <a:rPr lang="en-GB" sz="2400" dirty="0"/>
              <a:t>Moderators/contexts</a:t>
            </a:r>
          </a:p>
          <a:p>
            <a:pPr marL="457200" indent="-457200">
              <a:buFont typeface="+mj-lt"/>
              <a:buAutoNum type="arabicPeriod"/>
            </a:pPr>
            <a:r>
              <a:rPr lang="en-GB" sz="2400" dirty="0"/>
              <a:t>Implementation</a:t>
            </a:r>
          </a:p>
          <a:p>
            <a:pPr marL="457200" indent="-457200">
              <a:buFont typeface="+mj-lt"/>
              <a:buAutoNum type="arabicPeriod"/>
            </a:pPr>
            <a:r>
              <a:rPr lang="en-GB" sz="2400" dirty="0"/>
              <a:t>Economic analysis</a:t>
            </a:r>
          </a:p>
        </p:txBody>
      </p:sp>
      <p:sp>
        <p:nvSpPr>
          <p:cNvPr id="12" name="Slide Number Placeholder 11">
            <a:extLst>
              <a:ext uri="{FF2B5EF4-FFF2-40B4-BE49-F238E27FC236}">
                <a16:creationId xmlns:a16="http://schemas.microsoft.com/office/drawing/2014/main" id="{ECAD45EA-1B4D-434E-8E73-C1509EF5FD4D}"/>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656556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Some thoughts to summarise…</a:t>
            </a:r>
          </a:p>
        </p:txBody>
      </p:sp>
      <p:sp>
        <p:nvSpPr>
          <p:cNvPr id="2" name="Content Placeholder 1">
            <a:extLst>
              <a:ext uri="{FF2B5EF4-FFF2-40B4-BE49-F238E27FC236}">
                <a16:creationId xmlns:a16="http://schemas.microsoft.com/office/drawing/2014/main" id="{0D2544D8-EE66-4C5E-A22B-7C3F11D1A2E9}"/>
              </a:ext>
            </a:extLst>
          </p:cNvPr>
          <p:cNvSpPr>
            <a:spLocks noGrp="1"/>
          </p:cNvSpPr>
          <p:nvPr>
            <p:ph sz="half" idx="1"/>
          </p:nvPr>
        </p:nvSpPr>
        <p:spPr/>
        <p:txBody>
          <a:bodyPr/>
          <a:lstStyle/>
          <a:p>
            <a:r>
              <a:rPr lang="en-GB" dirty="0"/>
              <a:t>Politics, politics, politics</a:t>
            </a:r>
          </a:p>
          <a:p>
            <a:r>
              <a:rPr lang="en-GB" dirty="0"/>
              <a:t>Theory is a guide</a:t>
            </a:r>
          </a:p>
          <a:p>
            <a:r>
              <a:rPr lang="en-GB" dirty="0"/>
              <a:t>CP works</a:t>
            </a:r>
          </a:p>
          <a:p>
            <a:r>
              <a:rPr lang="en-GB" dirty="0"/>
              <a:t>Research is vital</a:t>
            </a:r>
          </a:p>
          <a:p>
            <a:r>
              <a:rPr lang="en-GB" dirty="0"/>
              <a:t>Politics…</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07405FCF-DDE9-4EDA-B51B-EFAB18852A26}"/>
              </a:ext>
            </a:extLst>
          </p:cNvPr>
          <p:cNvSpPr>
            <a:spLocks noGrp="1"/>
          </p:cNvSpPr>
          <p:nvPr>
            <p:ph type="sldNum" sz="quarter" idx="12"/>
          </p:nvPr>
        </p:nvSpPr>
        <p:spPr/>
        <p:txBody>
          <a:bodyPr/>
          <a:lstStyle/>
          <a:p>
            <a:fld id="{AC82685A-BD3A-4230-8D85-804689F67293}" type="slidenum">
              <a:rPr lang="en-GB" smtClean="0"/>
              <a:t>10</a:t>
            </a:fld>
            <a:endParaRPr lang="en-GB"/>
          </a:p>
        </p:txBody>
      </p:sp>
      <p:pic>
        <p:nvPicPr>
          <p:cNvPr id="14" name="Content Placeholder 13">
            <a:extLst>
              <a:ext uri="{FF2B5EF4-FFF2-40B4-BE49-F238E27FC236}">
                <a16:creationId xmlns:a16="http://schemas.microsoft.com/office/drawing/2014/main" id="{A4E3AC1B-726E-4107-BD3D-DB32AA3E970D}"/>
              </a:ext>
            </a:extLst>
          </p:cNvPr>
          <p:cNvPicPr>
            <a:picLocks noGrp="1" noChangeAspect="1"/>
          </p:cNvPicPr>
          <p:nvPr>
            <p:ph sz="half" idx="2"/>
          </p:nvPr>
        </p:nvPicPr>
        <p:blipFill>
          <a:blip r:embed="rId3"/>
          <a:stretch>
            <a:fillRect/>
          </a:stretch>
        </p:blipFill>
        <p:spPr>
          <a:xfrm>
            <a:off x="5170467" y="1417638"/>
            <a:ext cx="2926334" cy="3987130"/>
          </a:xfrm>
        </p:spPr>
      </p:pic>
    </p:spTree>
    <p:extLst>
      <p:ext uri="{BB962C8B-B14F-4D97-AF65-F5344CB8AC3E}">
        <p14:creationId xmlns:p14="http://schemas.microsoft.com/office/powerpoint/2010/main" val="139888945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1429</TotalTime>
  <Words>6438</Words>
  <Application>Microsoft Office PowerPoint</Application>
  <PresentationFormat>On-screen Show (4:3)</PresentationFormat>
  <Paragraphs>318</Paragraphs>
  <Slides>10</Slides>
  <Notes>10</Notes>
  <HiddenSlides>0</HiddenSlides>
  <MMClips>0</MMClips>
  <ScaleCrop>false</ScaleCrop>
  <HeadingPairs>
    <vt:vector size="6" baseType="variant">
      <vt:variant>
        <vt:lpstr>Fonts Used</vt:lpstr>
      </vt:variant>
      <vt:variant>
        <vt:i4>20</vt:i4>
      </vt:variant>
      <vt:variant>
        <vt:lpstr>Theme</vt:lpstr>
      </vt:variant>
      <vt:variant>
        <vt:i4>1</vt:i4>
      </vt:variant>
      <vt:variant>
        <vt:lpstr>Slide Titles</vt:lpstr>
      </vt:variant>
      <vt:variant>
        <vt:i4>10</vt:i4>
      </vt:variant>
    </vt:vector>
  </HeadingPairs>
  <TitlesOfParts>
    <vt:vector size="31" baseType="lpstr">
      <vt:lpstr>AdvOT2b189473.B</vt:lpstr>
      <vt:lpstr>AdvOT9d60b855.B</vt:lpstr>
      <vt:lpstr>AdvOT9d60b855.B+fb</vt:lpstr>
      <vt:lpstr>AdvOTf9433e2d</vt:lpstr>
      <vt:lpstr>AdvOTfe647870.B</vt:lpstr>
      <vt:lpstr>AdvTT5235d5a9</vt:lpstr>
      <vt:lpstr>AdvTT5235d5a9+fb</vt:lpstr>
      <vt:lpstr>Arial</vt:lpstr>
      <vt:lpstr>Arial</vt:lpstr>
      <vt:lpstr>ArialMT</vt:lpstr>
      <vt:lpstr>Calibri</vt:lpstr>
      <vt:lpstr>CharisSIL</vt:lpstr>
      <vt:lpstr>Helvetica 45 Light</vt:lpstr>
      <vt:lpstr>Helvetica 55 Roman</vt:lpstr>
      <vt:lpstr>HelveticaNeue</vt:lpstr>
      <vt:lpstr>Myriad Pro</vt:lpstr>
      <vt:lpstr>PtxsblAdvTT3713a231</vt:lpstr>
      <vt:lpstr>Times</vt:lpstr>
      <vt:lpstr>Times New Roman</vt:lpstr>
      <vt:lpstr>Trebuchet MS</vt:lpstr>
      <vt:lpstr>Theme1.thmx first page pp</vt:lpstr>
      <vt:lpstr>Criminology &amp; Crime Prevention</vt:lpstr>
      <vt:lpstr>Learning Outcomes</vt:lpstr>
      <vt:lpstr>This presentation</vt:lpstr>
      <vt:lpstr>Politics of policing</vt:lpstr>
      <vt:lpstr>‘Models’ of Policing</vt:lpstr>
      <vt:lpstr>Crime prevention strategy</vt:lpstr>
      <vt:lpstr>Sociology and Criminology</vt:lpstr>
      <vt:lpstr>CPTED</vt:lpstr>
      <vt:lpstr>EMMIE</vt:lpstr>
      <vt:lpstr>Some thoughts to summarise…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Criminology &amp; Crime Prevention</dc:title>
  <dc:creator>Mark Jordan</dc:creator>
  <cp:lastModifiedBy>Mark Jordan</cp:lastModifiedBy>
  <cp:revision>15</cp:revision>
  <dcterms:created xsi:type="dcterms:W3CDTF">2020-10-31T08:37:28Z</dcterms:created>
  <dcterms:modified xsi:type="dcterms:W3CDTF">2020-11-01T08:27:11Z</dcterms:modified>
</cp:coreProperties>
</file>