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72" r:id="rId4"/>
    <p:sldId id="258" r:id="rId5"/>
    <p:sldId id="259" r:id="rId6"/>
    <p:sldId id="260" r:id="rId7"/>
    <p:sldId id="261" r:id="rId8"/>
    <p:sldId id="262" r:id="rId9"/>
    <p:sldId id="264" r:id="rId10"/>
    <p:sldId id="266" r:id="rId11"/>
    <p:sldId id="267" r:id="rId12"/>
    <p:sldId id="268" r:id="rId13"/>
    <p:sldId id="277" r:id="rId14"/>
    <p:sldId id="269" r:id="rId15"/>
    <p:sldId id="270" r:id="rId16"/>
    <p:sldId id="279" r:id="rId17"/>
    <p:sldId id="281" r:id="rId18"/>
    <p:sldId id="282" r:id="rId1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003BDB-5810-44DB-9952-3B45DD84C859}" v="4" dt="2026-02-13T15:31:28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7" d="100"/>
          <a:sy n="77" d="100"/>
        </p:scale>
        <p:origin x="24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luca Caruntu" userId="2e873e221119cc93" providerId="LiveId" clId="{384FF9A3-A77D-4926-BDCE-9C3C06FADCA8}"/>
    <pc:docChg chg="custSel addSld delSld modSld">
      <pc:chgData name="Raluca Caruntu" userId="2e873e221119cc93" providerId="LiveId" clId="{384FF9A3-A77D-4926-BDCE-9C3C06FADCA8}" dt="2026-02-13T15:34:47.390" v="1663" actId="14100"/>
      <pc:docMkLst>
        <pc:docMk/>
      </pc:docMkLst>
      <pc:sldChg chg="delSp modSp mod">
        <pc:chgData name="Raluca Caruntu" userId="2e873e221119cc93" providerId="LiveId" clId="{384FF9A3-A77D-4926-BDCE-9C3C06FADCA8}" dt="2026-02-12T11:44:45.172" v="4"/>
        <pc:sldMkLst>
          <pc:docMk/>
          <pc:sldMk cId="0" sldId="256"/>
        </pc:sldMkLst>
        <pc:spChg chg="del mod">
          <ac:chgData name="Raluca Caruntu" userId="2e873e221119cc93" providerId="LiveId" clId="{384FF9A3-A77D-4926-BDCE-9C3C06FADCA8}" dt="2026-02-12T11:44:45.172" v="4"/>
          <ac:spMkLst>
            <pc:docMk/>
            <pc:sldMk cId="0" sldId="256"/>
            <ac:spMk id="8" creationId="{00000000-0000-0000-0000-000000000000}"/>
          </ac:spMkLst>
        </pc:spChg>
      </pc:sldChg>
      <pc:sldChg chg="addSp modSp">
        <pc:chgData name="Raluca Caruntu" userId="2e873e221119cc93" providerId="LiveId" clId="{384FF9A3-A77D-4926-BDCE-9C3C06FADCA8}" dt="2026-02-12T11:44:31.390" v="0"/>
        <pc:sldMkLst>
          <pc:docMk/>
          <pc:sldMk cId="0" sldId="257"/>
        </pc:sldMkLst>
        <pc:spChg chg="add mod">
          <ac:chgData name="Raluca Caruntu" userId="2e873e221119cc93" providerId="LiveId" clId="{384FF9A3-A77D-4926-BDCE-9C3C06FADCA8}" dt="2026-02-12T11:44:31.390" v="0"/>
          <ac:spMkLst>
            <pc:docMk/>
            <pc:sldMk cId="0" sldId="257"/>
            <ac:spMk id="6" creationId="{C2AC7FD3-9E4C-E08F-9CC0-47AEAC9B9668}"/>
          </ac:spMkLst>
        </pc:spChg>
      </pc:sldChg>
      <pc:sldChg chg="modSp mod">
        <pc:chgData name="Raluca Caruntu" userId="2e873e221119cc93" providerId="LiveId" clId="{384FF9A3-A77D-4926-BDCE-9C3C06FADCA8}" dt="2026-02-12T11:58:09.570" v="111" actId="20577"/>
        <pc:sldMkLst>
          <pc:docMk/>
          <pc:sldMk cId="0" sldId="264"/>
        </pc:sldMkLst>
        <pc:spChg chg="mod">
          <ac:chgData name="Raluca Caruntu" userId="2e873e221119cc93" providerId="LiveId" clId="{384FF9A3-A77D-4926-BDCE-9C3C06FADCA8}" dt="2026-02-12T11:58:09.570" v="111" actId="20577"/>
          <ac:spMkLst>
            <pc:docMk/>
            <pc:sldMk cId="0" sldId="264"/>
            <ac:spMk id="3" creationId="{00000000-0000-0000-0000-000000000000}"/>
          </ac:spMkLst>
        </pc:spChg>
      </pc:sldChg>
      <pc:sldChg chg="modSp del mod">
        <pc:chgData name="Raluca Caruntu" userId="2e873e221119cc93" providerId="LiveId" clId="{384FF9A3-A77D-4926-BDCE-9C3C06FADCA8}" dt="2026-02-12T11:57:15.937" v="109" actId="2696"/>
        <pc:sldMkLst>
          <pc:docMk/>
          <pc:sldMk cId="0" sldId="265"/>
        </pc:sldMkLst>
        <pc:spChg chg="mod">
          <ac:chgData name="Raluca Caruntu" userId="2e873e221119cc93" providerId="LiveId" clId="{384FF9A3-A77D-4926-BDCE-9C3C06FADCA8}" dt="2026-02-12T11:50:24.660" v="95" actId="14100"/>
          <ac:spMkLst>
            <pc:docMk/>
            <pc:sldMk cId="0" sldId="265"/>
            <ac:spMk id="3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50:28.375" v="96" actId="14100"/>
          <ac:spMkLst>
            <pc:docMk/>
            <pc:sldMk cId="0" sldId="265"/>
            <ac:spMk id="4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4:42:20.891" v="268" actId="255"/>
        <pc:sldMkLst>
          <pc:docMk/>
          <pc:sldMk cId="0" sldId="266"/>
        </pc:sldMkLst>
        <pc:spChg chg="mod">
          <ac:chgData name="Raluca Caruntu" userId="2e873e221119cc93" providerId="LiveId" clId="{384FF9A3-A77D-4926-BDCE-9C3C06FADCA8}" dt="2026-02-13T14:38:47.158" v="246" actId="207"/>
          <ac:spMkLst>
            <pc:docMk/>
            <pc:sldMk cId="0" sldId="266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37:59.388" v="241" actId="478"/>
          <ac:spMkLst>
            <pc:docMk/>
            <pc:sldMk cId="0" sldId="266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39:04.731" v="249" actId="207"/>
          <ac:spMkLst>
            <pc:docMk/>
            <pc:sldMk cId="0" sldId="266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39:26.256" v="251" actId="255"/>
          <ac:spMkLst>
            <pc:docMk/>
            <pc:sldMk cId="0" sldId="266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0:01.647" v="253" actId="255"/>
          <ac:spMkLst>
            <pc:docMk/>
            <pc:sldMk cId="0" sldId="266"/>
            <ac:spMk id="9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58:46.213" v="113" actId="1076"/>
          <ac:spMkLst>
            <pc:docMk/>
            <pc:sldMk cId="0" sldId="266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0:20.254" v="255" actId="255"/>
          <ac:spMkLst>
            <pc:docMk/>
            <pc:sldMk cId="0" sldId="266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58:40.844" v="112" actId="1076"/>
          <ac:spMkLst>
            <pc:docMk/>
            <pc:sldMk cId="0" sldId="266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1:01.532" v="257" actId="255"/>
          <ac:spMkLst>
            <pc:docMk/>
            <pc:sldMk cId="0" sldId="266"/>
            <ac:spMk id="1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1:44.104" v="264" actId="255"/>
          <ac:spMkLst>
            <pc:docMk/>
            <pc:sldMk cId="0" sldId="266"/>
            <ac:spMk id="1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2:02.586" v="266" actId="255"/>
          <ac:spMkLst>
            <pc:docMk/>
            <pc:sldMk cId="0" sldId="266"/>
            <ac:spMk id="1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2:20.891" v="268" actId="255"/>
          <ac:spMkLst>
            <pc:docMk/>
            <pc:sldMk cId="0" sldId="266"/>
            <ac:spMk id="16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4:46:22.259" v="289" actId="255"/>
        <pc:sldMkLst>
          <pc:docMk/>
          <pc:sldMk cId="0" sldId="267"/>
        </pc:sldMkLst>
        <pc:spChg chg="mod">
          <ac:chgData name="Raluca Caruntu" userId="2e873e221119cc93" providerId="LiveId" clId="{384FF9A3-A77D-4926-BDCE-9C3C06FADCA8}" dt="2026-02-13T14:43:24.830" v="274" actId="207"/>
          <ac:spMkLst>
            <pc:docMk/>
            <pc:sldMk cId="0" sldId="267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43:06.278" v="271" actId="478"/>
          <ac:spMkLst>
            <pc:docMk/>
            <pc:sldMk cId="0" sldId="267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3:47.705" v="276" actId="255"/>
          <ac:spMkLst>
            <pc:docMk/>
            <pc:sldMk cId="0" sldId="267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4:35.925" v="279" actId="255"/>
          <ac:spMkLst>
            <pc:docMk/>
            <pc:sldMk cId="0" sldId="267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4:58.521" v="281" actId="255"/>
          <ac:spMkLst>
            <pc:docMk/>
            <pc:sldMk cId="0" sldId="267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6:10.133" v="287" actId="255"/>
          <ac:spMkLst>
            <pc:docMk/>
            <pc:sldMk cId="0" sldId="267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5:42.659" v="285" actId="255"/>
          <ac:spMkLst>
            <pc:docMk/>
            <pc:sldMk cId="0" sldId="267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6:22.259" v="289" actId="255"/>
          <ac:spMkLst>
            <pc:docMk/>
            <pc:sldMk cId="0" sldId="267"/>
            <ac:spMk id="13" creationId="{00000000-0000-0000-0000-000000000000}"/>
          </ac:spMkLst>
        </pc:spChg>
      </pc:sldChg>
      <pc:sldChg chg="delSp modSp mod chgLayout">
        <pc:chgData name="Raluca Caruntu" userId="2e873e221119cc93" providerId="LiveId" clId="{384FF9A3-A77D-4926-BDCE-9C3C06FADCA8}" dt="2026-02-13T14:51:42.817" v="330" actId="255"/>
        <pc:sldMkLst>
          <pc:docMk/>
          <pc:sldMk cId="0" sldId="268"/>
        </pc:sldMkLst>
        <pc:spChg chg="mod">
          <ac:chgData name="Raluca Caruntu" userId="2e873e221119cc93" providerId="LiveId" clId="{384FF9A3-A77D-4926-BDCE-9C3C06FADCA8}" dt="2026-02-13T14:47:05.403" v="293" actId="255"/>
          <ac:spMkLst>
            <pc:docMk/>
            <pc:sldMk cId="0" sldId="268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46:35.298" v="291" actId="478"/>
          <ac:spMkLst>
            <pc:docMk/>
            <pc:sldMk cId="0" sldId="268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7:25.375" v="294" actId="2711"/>
          <ac:spMkLst>
            <pc:docMk/>
            <pc:sldMk cId="0" sldId="268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8:00.614" v="296" actId="255"/>
          <ac:spMkLst>
            <pc:docMk/>
            <pc:sldMk cId="0" sldId="268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0:10.632" v="309" actId="14100"/>
          <ac:spMkLst>
            <pc:docMk/>
            <pc:sldMk cId="0" sldId="268"/>
            <ac:spMk id="8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0:29.688" v="317" actId="14100"/>
          <ac:spMkLst>
            <pc:docMk/>
            <pc:sldMk cId="0" sldId="268"/>
            <ac:spMk id="9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0:33.205" v="318" actId="14100"/>
          <ac:spMkLst>
            <pc:docMk/>
            <pc:sldMk cId="0" sldId="268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8:34.552" v="298" actId="255"/>
          <ac:spMkLst>
            <pc:docMk/>
            <pc:sldMk cId="0" sldId="268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1:16.052" v="326" actId="255"/>
          <ac:spMkLst>
            <pc:docMk/>
            <pc:sldMk cId="0" sldId="268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9:27.631" v="300" actId="255"/>
          <ac:spMkLst>
            <pc:docMk/>
            <pc:sldMk cId="0" sldId="268"/>
            <ac:spMk id="1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1:28.189" v="328" actId="255"/>
          <ac:spMkLst>
            <pc:docMk/>
            <pc:sldMk cId="0" sldId="268"/>
            <ac:spMk id="1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49:43.535" v="302" actId="255"/>
          <ac:spMkLst>
            <pc:docMk/>
            <pc:sldMk cId="0" sldId="268"/>
            <ac:spMk id="1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1:42.817" v="330" actId="255"/>
          <ac:spMkLst>
            <pc:docMk/>
            <pc:sldMk cId="0" sldId="268"/>
            <ac:spMk id="16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5:15:29.908" v="429" actId="255"/>
        <pc:sldMkLst>
          <pc:docMk/>
          <pc:sldMk cId="0" sldId="269"/>
        </pc:sldMkLst>
        <pc:spChg chg="mod">
          <ac:chgData name="Raluca Caruntu" userId="2e873e221119cc93" providerId="LiveId" clId="{384FF9A3-A77D-4926-BDCE-9C3C06FADCA8}" dt="2026-02-13T14:54:48.184" v="351" actId="255"/>
          <ac:spMkLst>
            <pc:docMk/>
            <pc:sldMk cId="0" sldId="269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54:31.165" v="349" actId="478"/>
          <ac:spMkLst>
            <pc:docMk/>
            <pc:sldMk cId="0" sldId="269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5:17.512" v="354" actId="14100"/>
          <ac:spMkLst>
            <pc:docMk/>
            <pc:sldMk cId="0" sldId="269"/>
            <ac:spMk id="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15.988" v="383" actId="255"/>
          <ac:spMkLst>
            <pc:docMk/>
            <pc:sldMk cId="0" sldId="269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6:05.944" v="359" actId="1076"/>
          <ac:spMkLst>
            <pc:docMk/>
            <pc:sldMk cId="0" sldId="269"/>
            <ac:spMk id="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8:50.743" v="363" actId="1076"/>
          <ac:spMkLst>
            <pc:docMk/>
            <pc:sldMk cId="0" sldId="269"/>
            <ac:spMk id="8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27.928" v="385" actId="255"/>
          <ac:spMkLst>
            <pc:docMk/>
            <pc:sldMk cId="0" sldId="269"/>
            <ac:spMk id="9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8:56.076" v="364" actId="1076"/>
          <ac:spMkLst>
            <pc:docMk/>
            <pc:sldMk cId="0" sldId="269"/>
            <ac:spMk id="1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37.112" v="387" actId="255"/>
          <ac:spMkLst>
            <pc:docMk/>
            <pc:sldMk cId="0" sldId="269"/>
            <ac:spMk id="1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44.204" v="388" actId="1076"/>
          <ac:spMkLst>
            <pc:docMk/>
            <pc:sldMk cId="0" sldId="269"/>
            <ac:spMk id="1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0:59.614" v="390" actId="255"/>
          <ac:spMkLst>
            <pc:docMk/>
            <pc:sldMk cId="0" sldId="269"/>
            <ac:spMk id="1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9:11.048" v="368" actId="1076"/>
          <ac:spMkLst>
            <pc:docMk/>
            <pc:sldMk cId="0" sldId="269"/>
            <ac:spMk id="1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1:12.368" v="392" actId="255"/>
          <ac:spMkLst>
            <pc:docMk/>
            <pc:sldMk cId="0" sldId="269"/>
            <ac:spMk id="1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09:09.601" v="367" actId="1076"/>
          <ac:spMkLst>
            <pc:docMk/>
            <pc:sldMk cId="0" sldId="269"/>
            <ac:spMk id="1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1:29.831" v="394" actId="255"/>
          <ac:spMkLst>
            <pc:docMk/>
            <pc:sldMk cId="0" sldId="269"/>
            <ac:spMk id="17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5:29.908" v="429" actId="255"/>
          <ac:spMkLst>
            <pc:docMk/>
            <pc:sldMk cId="0" sldId="269"/>
            <ac:spMk id="18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21.283" v="418" actId="1076"/>
          <ac:spMkLst>
            <pc:docMk/>
            <pc:sldMk cId="0" sldId="269"/>
            <ac:spMk id="19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04.777" v="414" actId="255"/>
          <ac:spMkLst>
            <pc:docMk/>
            <pc:sldMk cId="0" sldId="269"/>
            <ac:spMk id="20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50.147" v="423" actId="255"/>
          <ac:spMkLst>
            <pc:docMk/>
            <pc:sldMk cId="0" sldId="269"/>
            <ac:spMk id="21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20.133" v="417" actId="255"/>
          <ac:spMkLst>
            <pc:docMk/>
            <pc:sldMk cId="0" sldId="269"/>
            <ac:spMk id="2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5:03.692" v="425" actId="255"/>
          <ac:spMkLst>
            <pc:docMk/>
            <pc:sldMk cId="0" sldId="269"/>
            <ac:spMk id="23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4:38.904" v="421" actId="255"/>
          <ac:spMkLst>
            <pc:docMk/>
            <pc:sldMk cId="0" sldId="269"/>
            <ac:spMk id="2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5:15:16.585" v="427" actId="255"/>
          <ac:spMkLst>
            <pc:docMk/>
            <pc:sldMk cId="0" sldId="269"/>
            <ac:spMk id="25" creationId="{00000000-0000-0000-0000-000000000000}"/>
          </ac:spMkLst>
        </pc:spChg>
      </pc:sldChg>
      <pc:sldChg chg="delSp modSp mod">
        <pc:chgData name="Raluca Caruntu" userId="2e873e221119cc93" providerId="LiveId" clId="{384FF9A3-A77D-4926-BDCE-9C3C06FADCA8}" dt="2026-02-13T14:53:45.893" v="347" actId="255"/>
        <pc:sldMkLst>
          <pc:docMk/>
          <pc:sldMk cId="0" sldId="270"/>
        </pc:sldMkLst>
        <pc:spChg chg="mod">
          <ac:chgData name="Raluca Caruntu" userId="2e873e221119cc93" providerId="LiveId" clId="{384FF9A3-A77D-4926-BDCE-9C3C06FADCA8}" dt="2026-02-13T14:52:38.489" v="336" actId="1076"/>
          <ac:spMkLst>
            <pc:docMk/>
            <pc:sldMk cId="0" sldId="270"/>
            <ac:spMk id="2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2:49.896" v="338" actId="255"/>
          <ac:spMkLst>
            <pc:docMk/>
            <pc:sldMk cId="0" sldId="270"/>
            <ac:spMk id="3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52:28.720" v="332" actId="478"/>
          <ac:spMkLst>
            <pc:docMk/>
            <pc:sldMk cId="0" sldId="270"/>
            <ac:spMk id="4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3:35.658" v="345" actId="1076"/>
          <ac:spMkLst>
            <pc:docMk/>
            <pc:sldMk cId="0" sldId="270"/>
            <ac:spMk id="5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3:03.414" v="340" actId="255"/>
          <ac:spMkLst>
            <pc:docMk/>
            <pc:sldMk cId="0" sldId="270"/>
            <ac:spMk id="6" creationId="{00000000-0000-0000-0000-000000000000}"/>
          </ac:spMkLst>
        </pc:spChg>
        <pc:spChg chg="mod">
          <ac:chgData name="Raluca Caruntu" userId="2e873e221119cc93" providerId="LiveId" clId="{384FF9A3-A77D-4926-BDCE-9C3C06FADCA8}" dt="2026-02-13T14:53:45.893" v="347" actId="255"/>
          <ac:spMkLst>
            <pc:docMk/>
            <pc:sldMk cId="0" sldId="270"/>
            <ac:spMk id="7" creationId="{00000000-0000-0000-0000-000000000000}"/>
          </ac:spMkLst>
        </pc:spChg>
        <pc:spChg chg="del">
          <ac:chgData name="Raluca Caruntu" userId="2e873e221119cc93" providerId="LiveId" clId="{384FF9A3-A77D-4926-BDCE-9C3C06FADCA8}" dt="2026-02-13T14:53:16.495" v="342" actId="478"/>
          <ac:spMkLst>
            <pc:docMk/>
            <pc:sldMk cId="0" sldId="270"/>
            <ac:spMk id="8" creationId="{00000000-0000-0000-0000-000000000000}"/>
          </ac:spMkLst>
        </pc:spChg>
      </pc:sldChg>
      <pc:sldChg chg="del">
        <pc:chgData name="Raluca Caruntu" userId="2e873e221119cc93" providerId="LiveId" clId="{384FF9A3-A77D-4926-BDCE-9C3C06FADCA8}" dt="2026-02-12T11:46:07.629" v="5" actId="2696"/>
        <pc:sldMkLst>
          <pc:docMk/>
          <pc:sldMk cId="0" sldId="271"/>
        </pc:sldMkLst>
      </pc:sldChg>
      <pc:sldChg chg="modSp del mod">
        <pc:chgData name="Raluca Caruntu" userId="2e873e221119cc93" providerId="LiveId" clId="{384FF9A3-A77D-4926-BDCE-9C3C06FADCA8}" dt="2026-02-13T14:10:46.034" v="125" actId="2696"/>
        <pc:sldMkLst>
          <pc:docMk/>
          <pc:sldMk cId="0" sldId="273"/>
        </pc:sldMkLst>
        <pc:spChg chg="mod">
          <ac:chgData name="Raluca Caruntu" userId="2e873e221119cc93" providerId="LiveId" clId="{384FF9A3-A77D-4926-BDCE-9C3C06FADCA8}" dt="2026-02-12T11:46:56.369" v="39" actId="113"/>
          <ac:spMkLst>
            <pc:docMk/>
            <pc:sldMk cId="0" sldId="273"/>
            <ac:spMk id="2" creationId="{00000000-0000-0000-0000-000000000000}"/>
          </ac:spMkLst>
        </pc:spChg>
        <pc:spChg chg="mod">
          <ac:chgData name="Raluca Caruntu" userId="2e873e221119cc93" providerId="LiveId" clId="{384FF9A3-A77D-4926-BDCE-9C3C06FADCA8}" dt="2026-02-12T11:48:02.852" v="45" actId="2711"/>
          <ac:spMkLst>
            <pc:docMk/>
            <pc:sldMk cId="0" sldId="273"/>
            <ac:spMk id="3" creationId="{00000000-0000-0000-0000-000000000000}"/>
          </ac:spMkLst>
        </pc:spChg>
      </pc:sldChg>
      <pc:sldChg chg="del">
        <pc:chgData name="Raluca Caruntu" userId="2e873e221119cc93" providerId="LiveId" clId="{384FF9A3-A77D-4926-BDCE-9C3C06FADCA8}" dt="2026-02-12T11:48:15.828" v="46" actId="2696"/>
        <pc:sldMkLst>
          <pc:docMk/>
          <pc:sldMk cId="0" sldId="274"/>
        </pc:sldMkLst>
      </pc:sldChg>
      <pc:sldChg chg="delSp modSp del mod">
        <pc:chgData name="Raluca Caruntu" userId="2e873e221119cc93" providerId="LiveId" clId="{384FF9A3-A77D-4926-BDCE-9C3C06FADCA8}" dt="2026-02-13T14:34:18.975" v="238" actId="2696"/>
        <pc:sldMkLst>
          <pc:docMk/>
          <pc:sldMk cId="0" sldId="275"/>
        </pc:sldMkLst>
        <pc:spChg chg="del mod">
          <ac:chgData name="Raluca Caruntu" userId="2e873e221119cc93" providerId="LiveId" clId="{384FF9A3-A77D-4926-BDCE-9C3C06FADCA8}" dt="2026-02-13T14:17:36.478" v="176" actId="478"/>
          <ac:spMkLst>
            <pc:docMk/>
            <pc:sldMk cId="0" sldId="275"/>
            <ac:spMk id="2" creationId="{00000000-0000-0000-0000-000000000000}"/>
          </ac:spMkLst>
        </pc:spChg>
        <pc:spChg chg="del mod">
          <ac:chgData name="Raluca Caruntu" userId="2e873e221119cc93" providerId="LiveId" clId="{384FF9A3-A77D-4926-BDCE-9C3C06FADCA8}" dt="2026-02-13T14:27:34.474" v="198"/>
          <ac:spMkLst>
            <pc:docMk/>
            <pc:sldMk cId="0" sldId="275"/>
            <ac:spMk id="3" creationId="{00000000-0000-0000-0000-000000000000}"/>
          </ac:spMkLst>
        </pc:spChg>
      </pc:sldChg>
      <pc:sldChg chg="add del">
        <pc:chgData name="Raluca Caruntu" userId="2e873e221119cc93" providerId="LiveId" clId="{384FF9A3-A77D-4926-BDCE-9C3C06FADCA8}" dt="2026-02-12T11:52:31.003" v="100" actId="2696"/>
        <pc:sldMkLst>
          <pc:docMk/>
          <pc:sldMk cId="99851042" sldId="276"/>
        </pc:sldMkLst>
      </pc:sldChg>
      <pc:sldChg chg="add del">
        <pc:chgData name="Raluca Caruntu" userId="2e873e221119cc93" providerId="LiveId" clId="{384FF9A3-A77D-4926-BDCE-9C3C06FADCA8}" dt="2026-02-12T11:56:15.418" v="105" actId="2696"/>
        <pc:sldMkLst>
          <pc:docMk/>
          <pc:sldMk cId="583993236" sldId="276"/>
        </pc:sldMkLst>
      </pc:sldChg>
      <pc:sldChg chg="add del">
        <pc:chgData name="Raluca Caruntu" userId="2e873e221119cc93" providerId="LiveId" clId="{384FF9A3-A77D-4926-BDCE-9C3C06FADCA8}" dt="2026-02-12T11:51:39.877" v="98" actId="2696"/>
        <pc:sldMkLst>
          <pc:docMk/>
          <pc:sldMk cId="759650720" sldId="276"/>
        </pc:sldMkLst>
      </pc:sldChg>
      <pc:sldChg chg="new del">
        <pc:chgData name="Raluca Caruntu" userId="2e873e221119cc93" providerId="LiveId" clId="{384FF9A3-A77D-4926-BDCE-9C3C06FADCA8}" dt="2026-02-12T11:56:59.287" v="108" actId="2696"/>
        <pc:sldMkLst>
          <pc:docMk/>
          <pc:sldMk cId="1176223269" sldId="276"/>
        </pc:sldMkLst>
      </pc:sldChg>
      <pc:sldChg chg="add del">
        <pc:chgData name="Raluca Caruntu" userId="2e873e221119cc93" providerId="LiveId" clId="{384FF9A3-A77D-4926-BDCE-9C3C06FADCA8}" dt="2026-02-12T11:54:08.424" v="103" actId="2696"/>
        <pc:sldMkLst>
          <pc:docMk/>
          <pc:sldMk cId="3059697605" sldId="276"/>
        </pc:sldMkLst>
      </pc:sldChg>
      <pc:sldChg chg="modSp add mod">
        <pc:chgData name="Raluca Caruntu" userId="2e873e221119cc93" providerId="LiveId" clId="{384FF9A3-A77D-4926-BDCE-9C3C06FADCA8}" dt="2026-02-12T11:59:53.406" v="121" actId="20577"/>
        <pc:sldMkLst>
          <pc:docMk/>
          <pc:sldMk cId="1016548523" sldId="277"/>
        </pc:sldMkLst>
        <pc:spChg chg="mod">
          <ac:chgData name="Raluca Caruntu" userId="2e873e221119cc93" providerId="LiveId" clId="{384FF9A3-A77D-4926-BDCE-9C3C06FADCA8}" dt="2026-02-12T11:59:53.406" v="121" actId="20577"/>
          <ac:spMkLst>
            <pc:docMk/>
            <pc:sldMk cId="1016548523" sldId="277"/>
            <ac:spMk id="3" creationId="{AE5FF481-0EE3-6804-A399-B606386BCDEB}"/>
          </ac:spMkLst>
        </pc:spChg>
      </pc:sldChg>
      <pc:sldChg chg="new del">
        <pc:chgData name="Raluca Caruntu" userId="2e873e221119cc93" providerId="LiveId" clId="{384FF9A3-A77D-4926-BDCE-9C3C06FADCA8}" dt="2026-02-13T14:10:28.028" v="123" actId="2696"/>
        <pc:sldMkLst>
          <pc:docMk/>
          <pc:sldMk cId="3864693021" sldId="278"/>
        </pc:sldMkLst>
      </pc:sldChg>
      <pc:sldChg chg="add del">
        <pc:chgData name="Raluca Caruntu" userId="2e873e221119cc93" providerId="LiveId" clId="{384FF9A3-A77D-4926-BDCE-9C3C06FADCA8}" dt="2026-02-13T14:34:10.519" v="236" actId="2696"/>
        <pc:sldMkLst>
          <pc:docMk/>
          <pc:sldMk cId="4015714483" sldId="278"/>
        </pc:sldMkLst>
      </pc:sldChg>
      <pc:sldChg chg="delSp modSp add mod">
        <pc:chgData name="Raluca Caruntu" userId="2e873e221119cc93" providerId="LiveId" clId="{384FF9A3-A77D-4926-BDCE-9C3C06FADCA8}" dt="2026-02-13T15:34:47.390" v="1663" actId="14100"/>
        <pc:sldMkLst>
          <pc:docMk/>
          <pc:sldMk cId="3381567934" sldId="279"/>
        </pc:sldMkLst>
        <pc:spChg chg="mod">
          <ac:chgData name="Raluca Caruntu" userId="2e873e221119cc93" providerId="LiveId" clId="{384FF9A3-A77D-4926-BDCE-9C3C06FADCA8}" dt="2026-02-13T14:11:52.310" v="157" actId="20577"/>
          <ac:spMkLst>
            <pc:docMk/>
            <pc:sldMk cId="3381567934" sldId="279"/>
            <ac:spMk id="3" creationId="{3B9FA55C-58FB-DC7F-DFAE-A26031E9A83A}"/>
          </ac:spMkLst>
        </pc:spChg>
        <pc:spChg chg="del mod">
          <ac:chgData name="Raluca Caruntu" userId="2e873e221119cc93" providerId="LiveId" clId="{384FF9A3-A77D-4926-BDCE-9C3C06FADCA8}" dt="2026-02-13T14:20:23.234" v="184" actId="478"/>
          <ac:spMkLst>
            <pc:docMk/>
            <pc:sldMk cId="3381567934" sldId="279"/>
            <ac:spMk id="4" creationId="{30933D89-A6E1-2F2A-27D4-F9DD0919C1A4}"/>
          </ac:spMkLst>
        </pc:spChg>
        <pc:spChg chg="mod">
          <ac:chgData name="Raluca Caruntu" userId="2e873e221119cc93" providerId="LiveId" clId="{384FF9A3-A77D-4926-BDCE-9C3C06FADCA8}" dt="2026-02-13T15:34:47.390" v="1663" actId="14100"/>
          <ac:spMkLst>
            <pc:docMk/>
            <pc:sldMk cId="3381567934" sldId="279"/>
            <ac:spMk id="5" creationId="{4D20514D-E649-5733-BFDD-119289451E8D}"/>
          </ac:spMkLst>
        </pc:spChg>
        <pc:spChg chg="del mod">
          <ac:chgData name="Raluca Caruntu" userId="2e873e221119cc93" providerId="LiveId" clId="{384FF9A3-A77D-4926-BDCE-9C3C06FADCA8}" dt="2026-02-13T14:11:21.674" v="132" actId="478"/>
          <ac:spMkLst>
            <pc:docMk/>
            <pc:sldMk cId="3381567934" sldId="279"/>
            <ac:spMk id="6" creationId="{821DB0A1-0CF1-D39C-6E51-A4D0A68027DB}"/>
          </ac:spMkLst>
        </pc:spChg>
        <pc:spChg chg="del mod">
          <ac:chgData name="Raluca Caruntu" userId="2e873e221119cc93" providerId="LiveId" clId="{384FF9A3-A77D-4926-BDCE-9C3C06FADCA8}" dt="2026-02-13T14:11:33.893" v="134" actId="478"/>
          <ac:spMkLst>
            <pc:docMk/>
            <pc:sldMk cId="3381567934" sldId="279"/>
            <ac:spMk id="7" creationId="{C479EDD8-B6EC-F2F5-E294-677F21B8A243}"/>
          </ac:spMkLst>
        </pc:spChg>
        <pc:spChg chg="del">
          <ac:chgData name="Raluca Caruntu" userId="2e873e221119cc93" providerId="LiveId" clId="{384FF9A3-A77D-4926-BDCE-9C3C06FADCA8}" dt="2026-02-13T14:13:29.803" v="164" actId="478"/>
          <ac:spMkLst>
            <pc:docMk/>
            <pc:sldMk cId="3381567934" sldId="279"/>
            <ac:spMk id="8" creationId="{C657A273-B08F-3BBF-55CC-B02586CAE8D2}"/>
          </ac:spMkLst>
        </pc:spChg>
        <pc:spChg chg="del mod">
          <ac:chgData name="Raluca Caruntu" userId="2e873e221119cc93" providerId="LiveId" clId="{384FF9A3-A77D-4926-BDCE-9C3C06FADCA8}" dt="2026-02-13T14:11:07.186" v="130" actId="478"/>
          <ac:spMkLst>
            <pc:docMk/>
            <pc:sldMk cId="3381567934" sldId="279"/>
            <ac:spMk id="9" creationId="{51A31E6A-AC36-BDED-2456-348D65272743}"/>
          </ac:spMkLst>
        </pc:spChg>
        <pc:spChg chg="del mod">
          <ac:chgData name="Raluca Caruntu" userId="2e873e221119cc93" providerId="LiveId" clId="{384FF9A3-A77D-4926-BDCE-9C3C06FADCA8}" dt="2026-02-13T14:13:24.322" v="163" actId="478"/>
          <ac:spMkLst>
            <pc:docMk/>
            <pc:sldMk cId="3381567934" sldId="279"/>
            <ac:spMk id="12" creationId="{B6F0B7F7-ECE1-6472-7995-8504149E9EA5}"/>
          </ac:spMkLst>
        </pc:spChg>
      </pc:sldChg>
      <pc:sldChg chg="addSp delSp modSp new del mod">
        <pc:chgData name="Raluca Caruntu" userId="2e873e221119cc93" providerId="LiveId" clId="{384FF9A3-A77D-4926-BDCE-9C3C06FADCA8}" dt="2026-02-13T14:34:15.060" v="237" actId="2696"/>
        <pc:sldMkLst>
          <pc:docMk/>
          <pc:sldMk cId="640970230" sldId="280"/>
        </pc:sldMkLst>
        <pc:spChg chg="add del mod">
          <ac:chgData name="Raluca Caruntu" userId="2e873e221119cc93" providerId="LiveId" clId="{384FF9A3-A77D-4926-BDCE-9C3C06FADCA8}" dt="2026-02-13T14:29:48.501" v="204" actId="478"/>
          <ac:spMkLst>
            <pc:docMk/>
            <pc:sldMk cId="640970230" sldId="280"/>
            <ac:spMk id="3" creationId="{8DFBD10D-D1DA-CCC8-8960-FD89B79F2E46}"/>
          </ac:spMkLst>
        </pc:spChg>
      </pc:sldChg>
      <pc:sldChg chg="modSp add del mod">
        <pc:chgData name="Raluca Caruntu" userId="2e873e221119cc93" providerId="LiveId" clId="{384FF9A3-A77D-4926-BDCE-9C3C06FADCA8}" dt="2026-02-13T14:27:45.326" v="199" actId="2696"/>
        <pc:sldMkLst>
          <pc:docMk/>
          <pc:sldMk cId="1148753836" sldId="280"/>
        </pc:sldMkLst>
        <pc:spChg chg="mod">
          <ac:chgData name="Raluca Caruntu" userId="2e873e221119cc93" providerId="LiveId" clId="{384FF9A3-A77D-4926-BDCE-9C3C06FADCA8}" dt="2026-02-13T14:18:25.564" v="178" actId="6549"/>
          <ac:spMkLst>
            <pc:docMk/>
            <pc:sldMk cId="1148753836" sldId="280"/>
            <ac:spMk id="5" creationId="{8CBD8A07-584F-B3FD-6257-6F02094F8BFD}"/>
          </ac:spMkLst>
        </pc:spChg>
      </pc:sldChg>
      <pc:sldChg chg="modSp add mod">
        <pc:chgData name="Raluca Caruntu" userId="2e873e221119cc93" providerId="LiveId" clId="{384FF9A3-A77D-4926-BDCE-9C3C06FADCA8}" dt="2026-02-13T14:32:29.267" v="232"/>
        <pc:sldMkLst>
          <pc:docMk/>
          <pc:sldMk cId="3646948409" sldId="281"/>
        </pc:sldMkLst>
        <pc:spChg chg="mod">
          <ac:chgData name="Raluca Caruntu" userId="2e873e221119cc93" providerId="LiveId" clId="{384FF9A3-A77D-4926-BDCE-9C3C06FADCA8}" dt="2026-02-13T14:30:55.189" v="224" actId="20577"/>
          <ac:spMkLst>
            <pc:docMk/>
            <pc:sldMk cId="3646948409" sldId="281"/>
            <ac:spMk id="3" creationId="{5F051CC2-0AE9-C1EC-3F73-400249C7843B}"/>
          </ac:spMkLst>
        </pc:spChg>
        <pc:spChg chg="mod">
          <ac:chgData name="Raluca Caruntu" userId="2e873e221119cc93" providerId="LiveId" clId="{384FF9A3-A77D-4926-BDCE-9C3C06FADCA8}" dt="2026-02-13T14:32:29.267" v="232"/>
          <ac:spMkLst>
            <pc:docMk/>
            <pc:sldMk cId="3646948409" sldId="281"/>
            <ac:spMk id="5" creationId="{13F050B5-EF5D-71D1-DFC4-2995E5F3698C}"/>
          </ac:spMkLst>
        </pc:spChg>
      </pc:sldChg>
      <pc:sldChg chg="modSp add mod">
        <pc:chgData name="Raluca Caruntu" userId="2e873e221119cc93" providerId="LiveId" clId="{384FF9A3-A77D-4926-BDCE-9C3C06FADCA8}" dt="2026-02-13T14:33:56.752" v="235"/>
        <pc:sldMkLst>
          <pc:docMk/>
          <pc:sldMk cId="1248366845" sldId="282"/>
        </pc:sldMkLst>
        <pc:spChg chg="mod">
          <ac:chgData name="Raluca Caruntu" userId="2e873e221119cc93" providerId="LiveId" clId="{384FF9A3-A77D-4926-BDCE-9C3C06FADCA8}" dt="2026-02-13T14:33:56.752" v="235"/>
          <ac:spMkLst>
            <pc:docMk/>
            <pc:sldMk cId="1248366845" sldId="282"/>
            <ac:spMk id="5" creationId="{5F1D5E50-C6FC-363F-B0EF-8FCFA0C2EBC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19768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deck explains key business information systems, compares ERP/CRM/BI, and recommends a modernization path for Zoom.
[Sources]
- https://www.zoom.com/en/about/media-kit/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FF1653-80B0-F3AE-0008-7893DD704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16901A-2DDF-2795-78C2-8DAB32C56B1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D68D0B-0A1A-D91C-545C-221A61E35C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61C297-6C83-FFD7-5320-EE175617057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9619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https://www.techtarget.com/whatis/definition/IS-information-system-or-information-services
- https://www.ibm.com/think/topics/transaction-processing-system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https://www.ibm.com/think/topics/transaction-processing-system
- https://www.techtarget.com/searchitoperations/definition/MIS-management-information-systems
- https://www.techtarget.com/searchcio/definition/decision-support-system
- https://www.sap.com/products/erp/what-is-erp.html
- https://www.salesforce.com/crm/what-is-crm/
- https://www.ibm.com/think/topics/business-intelligence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https://www.sap.com/products/erp/what-is-erp.html
- https://www.gartner.com/en/information-technology/topics/enterprise-resource-planning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https://www.salesforce.com/crm/what-is-crm/
- https://www.deloitte.com/mt/en/Industries/technology/perspectives/mt-salesforce-crm-101.html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https://www.ibm.com/think/topics/business-intelligence
- https://www.microsoft.com/en-us/power-platform/products/power-bi/topics/business-intelligence/what-is-business-intelligence
- https://www.techtarget.com/searchcio/definition/decision-support-system
- https://nvlpubs.nist.gov/nistpubs/ai/nist.ai.100-1.pdf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https://eur-lex.europa.eu/eli/reg/2016/679/oj
- https://gdpr-info.eu/
- https://leginfo.legislature.ca.gov/faces/codes_displayText.xhtml?division=3.&amp;lawCode=CIV&amp;part=4.&amp;title=1.81.5
- https://nvlpubs.nist.gov/nistpubs/CSWP/NIST.CSWP.29.pdf
- https://www.iso.org/standard/27001
- https://nvlpubs.nist.gov/nistpubs/ai/nist.ai.100-1.pdf
- https://www.oecd.org/en/topics/sub-issues/ai-principles.html
- https://www.ftc.gov/system/files/documents/reports/aiming-truth-fairness-equity-your-companys-use-ai/aiming_for_truth_fairness_and_equity_in_your_companys_use_of_ai.pdf
- https://www.eurofound.europa.eu/en/publications/all/employee-monitoring-moving-target-regulation
- https://www.eeoc.gov/sites/default/files/2024-04/20240429_What%20is%20the%20EEOCs%20role%20in%20AI.pdf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https://news.microsoft.com/source/features/digital-transformation/starbucks-turns-to-technology-to-brew-up-a-more-personal-connection-with-its-customers/
- https://www.geekwire.com/2019/microsoft-teams-starbucks-predictive-drive-thru-ordering-bean-cup-blockchain/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https://vods.dm.ux.sap.com/s4hana/pdfs/unilever-improving-information-access-and-streamlining-business-processes-with-the-sap-hana-platform-pdf.pdf
- https://www.microsoft.com/en/customers/story/1636966914474684948-unilever-consumer-goods-sap-on-azure
- https://www.unilever.com/files/unilever-annual-report-and-accounts-2024.pdf
- https://www.unilever.com/news/news-search/2025/how-unilevers-digital-transformation-is-driving-operational-excellence/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https://www.bsr.org/en/case-studies/center-for-technology-and-sustainability-orion-technology-ups
- https://www.supplychaindive.com/news/ups-orion-route-planning-analytics-data-logistics/601673/
- https://www.techtarget.com/searchcio/definition/decision-support-system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5D3EDB-258F-64AE-E220-86DEB11406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7FE6E0-12D8-69D9-D47B-54A725BC0F6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5DB79C-D9B6-C191-F205-4C46303CFD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https://www.zoom.com/en/trust/security/
- https://explore.zoom.us/docs/doc/Zoom-Security-White-Paper.pdf
- https://css.csail.mit.edu/6.858/2023/readings/zoom_e2e_v4.pdf
- https://support.zoom.com/hc/en/article?id=zm_kb&amp;sysparm_article=KB0065408
- https://www.zoom.com/en/products/ai-assistant/resources/privacy-security/
- https://support.zoom.com/hc/en/article?id=zm_kb&amp;sysparm_article=KB0057861
- https://media.zoom.com/download/assets/zoom-global-dpa.pdf/dd327ebea27e11efb613d6ba63ed4cee
- https://www.zoom.com/en/trust/privacy/
- https://www.sec.gov/Archives/edgar/data/1585521/000158552124000030/zm-20240131.htm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6B9CA3-A6FD-B438-ADC5-B2671A7C02D6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0804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- https://nvlpubs.nist.gov/nistpubs/CSWP/NIST.CSWP.29.pdf
- https://nvlpubs.nist.gov/nistpubs/ai/nist.ai.100-1.pdf
- https://www.zoom.com/en/trust/security/
- https://www.zoom.com/en/trust/privacy/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B0B315-9FCF-9313-D1E4-E445985FE4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7BD5F2-3D3F-F23B-36FD-4A6213659DD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881AE32-041B-7079-A733-B845433D718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66B72-4874-E9C8-12E0-69DC81FE939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05950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1DAD32-774B-B421-A2A7-DD517FA65C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611A28-F049-6A95-3DD8-9D6700101DB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AB1536-600B-42AF-F5B5-C48B98E907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1423AE9-177E-27BA-372F-9EBA160862E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46833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EA3E61-ADFB-3188-A98A-828C42217F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0DC70A-2BAC-6632-C8A2-BA42CEAD199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A384DA-CF0E-B0D9-47EE-0760245CC8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[Sources]
[/Sources]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639CC8-92CD-C7AE-179C-2936014A79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4519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apm.org.uk%2Fbook-shop%2Fapm-body-of-knowledge-7th-edition-member-download-only%2F%3Futm_source%3Dchatgpt.com&amp;data=05%7C02%7C2410738%40student.uwtsd.ac.uk%7Cff35fb82dcf64b611de608de6af6c115%7C4e0f11f9046e45059cb8db2152311e21%7C0%7C0%7C639065805209599760%7CUnknown%7CTWFpbGZsb3d8eyJFbXB0eU1hcGkiOnRydWUsIlYiOiIwLjAuMDAwMCIsIlAiOiJXaW4zMiIsIkFOIjoiTWFpbCIsIldUIjoyfQ%3D%3D%7C0%7C%7C%7C&amp;sdata=7PWpkacPJOs4OiGua3Tn5yufGBxaTdmdpzNohLxcrSM%3D&amp;reserved=0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eur01.safelinks.protection.outlook.com/?url=https%3A%2F%2Fwww.nist.gov%2Fitl%2Fai-risk-management-framework%3Futm_source%3Dchatgpt.com&amp;data=05%7C02%7C2410738%40student.uwtsd.ac.uk%7Cff35fb82dcf64b611de608de6af6c115%7C4e0f11f9046e45059cb8db2152311e21%7C0%7C0%7C639065805209612708%7CUnknown%7CTWFpbGZsb3d8eyJFbXB0eU1hcGkiOnRydWUsIlYiOiIwLjAuMDAwMCIsIlAiOiJXaW4zMiIsIkFOIjoiTWFpbCIsIldUIjoyfQ%3D%3D%7C0%7C%7C%7C&amp;sdata=k23%2FtbCYAQSXfXppdFGu13M0KMssr%2FFblqCgvLyoux4%3D&amp;reserved=0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crosoft.com/" TargetMode="External"/><Relationship Id="rId3" Type="http://schemas.openxmlformats.org/officeDocument/2006/relationships/hyperlink" Target="https://www.apm.org.uk/book-shop/apm-body-of-knowledge-7th-edition-member-download-only/" TargetMode="External"/><Relationship Id="rId7" Type="http://schemas.openxmlformats.org/officeDocument/2006/relationships/hyperlink" Target="https://news.microsoft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ibm.com/" TargetMode="External"/><Relationship Id="rId5" Type="http://schemas.openxmlformats.org/officeDocument/2006/relationships/hyperlink" Target="https://eur-lex.europa.eu/eli/reg/2016/679/oj?utm_source=chatgpt.com" TargetMode="External"/><Relationship Id="rId10" Type="http://schemas.openxmlformats.org/officeDocument/2006/relationships/hyperlink" Target="https://nist.gov/" TargetMode="External"/><Relationship Id="rId4" Type="http://schemas.openxmlformats.org/officeDocument/2006/relationships/hyperlink" Target="https://www.bsr.org/" TargetMode="External"/><Relationship Id="rId9" Type="http://schemas.openxmlformats.org/officeDocument/2006/relationships/hyperlink" Target="https://www.nist.gov/itl/ai-risk-management-framework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zoom.com/" TargetMode="External"/><Relationship Id="rId3" Type="http://schemas.openxmlformats.org/officeDocument/2006/relationships/hyperlink" Target="https://www.oecd.org/" TargetMode="External"/><Relationship Id="rId7" Type="http://schemas.openxmlformats.org/officeDocument/2006/relationships/hyperlink" Target="https://www.unilever.com/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ec.gov/" TargetMode="External"/><Relationship Id="rId5" Type="http://schemas.openxmlformats.org/officeDocument/2006/relationships/hyperlink" Target="https://www.sap.com/" TargetMode="External"/><Relationship Id="rId4" Type="http://schemas.openxmlformats.org/officeDocument/2006/relationships/hyperlink" Target="https://www.salesforce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822961" y="2478504"/>
            <a:ext cx="9981398" cy="3886201"/>
          </a:xfrm>
          <a:prstGeom prst="rect">
            <a:avLst/>
          </a:prstGeom>
          <a:solidFill>
            <a:srgbClr val="FFFFFF"/>
          </a:solidFill>
          <a:ln/>
        </p:spPr>
        <p:txBody>
          <a:bodyPr/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JUSTIN WELLA -2412967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RALUCA NICOLETA CARUNTU -2410738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MOHAMMAD MIFTHAHUL BARI- 2407686</a:t>
            </a:r>
          </a:p>
          <a:p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RICCARDO STERLING-2334990</a:t>
            </a:r>
          </a:p>
        </p:txBody>
      </p:sp>
      <p:pic>
        <p:nvPicPr>
          <p:cNvPr id="4" name="Image 0" descr="/mnt/data/assets/zoom-logo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40" y="685799"/>
            <a:ext cx="2377440" cy="1058780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501188" y="91440"/>
            <a:ext cx="7913572" cy="2103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Modernizing Business</a:t>
            </a:r>
            <a:endParaRPr lang="en-US" sz="4400" dirty="0"/>
          </a:p>
          <a:p>
            <a:pPr marL="0" indent="0">
              <a:buNone/>
            </a:pPr>
            <a:r>
              <a:rPr lang="en-US" sz="4400" b="1" dirty="0">
                <a:solidFill>
                  <a:srgbClr val="11182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Information Systems</a:t>
            </a:r>
            <a:endParaRPr lang="en-US" sz="4400" dirty="0"/>
          </a:p>
        </p:txBody>
      </p:sp>
      <p:sp>
        <p:nvSpPr>
          <p:cNvPr id="6" name="Text 3"/>
          <p:cNvSpPr/>
          <p:nvPr/>
        </p:nvSpPr>
        <p:spPr>
          <a:xfrm>
            <a:off x="822960" y="2377440"/>
            <a:ext cx="9875520" cy="407148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822960" y="3520440"/>
            <a:ext cx="9875520" cy="2468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143000" y="0"/>
            <a:ext cx="10408615" cy="371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Table of content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1311441" y="348314"/>
            <a:ext cx="10408615" cy="286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we will cover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40080" y="84582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143000" y="845820"/>
            <a:ext cx="9875520" cy="5166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 to Information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Role in business operations, efficiency, decision-making, and competitive advantage.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Analysis and Comparison of Key Systems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Functions, benefits, and limitations of major information systems.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and Security Considerations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Data privacy, cybersecurity, AI ethics, employee monitoring, and bias mitigation.</a:t>
            </a:r>
          </a:p>
          <a:p>
            <a:pPr>
              <a:buFont typeface="+mj-lt"/>
              <a:buAutoNum type="arabicPeriod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Real-World Case Studies</a:t>
            </a:r>
            <a:b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applications, challenges, solutions, and business impact.</a:t>
            </a:r>
          </a:p>
          <a:p>
            <a:pPr marL="274320" indent="-274320">
              <a:buSzPct val="100000"/>
              <a:buChar char="•"/>
            </a:pPr>
            <a:endParaRPr lang="en-US" sz="1800" dirty="0"/>
          </a:p>
        </p:txBody>
      </p:sp>
      <p:sp>
        <p:nvSpPr>
          <p:cNvPr id="8" name="Shape 6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AC7FD3-9E4C-E08F-9CC0-47AEAC9B9668}"/>
              </a:ext>
            </a:extLst>
          </p:cNvPr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dirty="0"/>
              <a:t>(Laudon &amp; Laudon, 2022; Stair &amp; Reynolds, 2020)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74D5F6-CA07-07B1-FF75-0309087024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9BCA0BB-B9A5-935D-25EC-10A4D1A03477}"/>
              </a:ext>
            </a:extLst>
          </p:cNvPr>
          <p:cNvSpPr/>
          <p:nvPr/>
        </p:nvSpPr>
        <p:spPr>
          <a:xfrm>
            <a:off x="0" y="0"/>
            <a:ext cx="12191694" cy="82296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        </a:t>
            </a:r>
          </a:p>
          <a:p>
            <a:r>
              <a:rPr lang="en-GB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</a:t>
            </a: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1.Introduction to Information Systems</a:t>
            </a:r>
            <a:endParaRPr lang="en-GB" sz="2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38A68E8A-7DEA-A5A6-7788-2B81C26EC758}"/>
              </a:ext>
            </a:extLst>
          </p:cNvPr>
          <p:cNvSpPr/>
          <p:nvPr/>
        </p:nvSpPr>
        <p:spPr>
          <a:xfrm>
            <a:off x="917143" y="1087173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5D7341F0-603B-F5BB-158E-5516E222CBC7}"/>
              </a:ext>
            </a:extLst>
          </p:cNvPr>
          <p:cNvSpPr/>
          <p:nvPr/>
        </p:nvSpPr>
        <p:spPr>
          <a:xfrm>
            <a:off x="1143000" y="132588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8413AF34-53C2-ED87-F77C-12885B10BA34}"/>
              </a:ext>
            </a:extLst>
          </p:cNvPr>
          <p:cNvSpPr/>
          <p:nvPr/>
        </p:nvSpPr>
        <p:spPr>
          <a:xfrm>
            <a:off x="1143000" y="1828799"/>
            <a:ext cx="9875520" cy="3703321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Information systems help businesses operate efficiently and make better decision.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They combine technology, people and data to support daily operation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Companies use these systems to improve customer experience and gain competitive advantage.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Zoom is a strong example of a company that relies on information systems to serve millions of users worldwide.</a:t>
            </a:r>
          </a:p>
          <a:p>
            <a:pPr marL="274320" indent="-274320">
              <a:buSzPct val="10000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explains types of systems , compare them, discusses ethical issues and analyses  Zoom as a real-world case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74320" indent="-274320">
              <a:buSzPct val="100000"/>
              <a:buChar char="•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6EC5E5A0-3095-3A84-5DBE-D627F6FC948C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6B2D7426-F948-5A66-15B9-AA8A242A5FBA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0" name="TextBox 9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Pearlson, Saunders &amp; Galletta, 2019)</a:t>
            </a:r>
          </a:p>
        </p:txBody>
      </p:sp>
    </p:spTree>
    <p:extLst>
      <p:ext uri="{BB962C8B-B14F-4D97-AF65-F5344CB8AC3E}">
        <p14:creationId xmlns:p14="http://schemas.microsoft.com/office/powerpoint/2010/main" val="3078745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0"/>
            <a:ext cx="12191695" cy="96012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640080" y="182880"/>
            <a:ext cx="10911535" cy="8412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1.Introduction to Information Systems</a:t>
            </a:r>
            <a:endParaRPr lang="en-US" sz="2400" b="1" dirty="0">
              <a:solidFill>
                <a:schemeClr val="bg1"/>
              </a:solidFill>
              <a:latin typeface="Arial" panose="020B0604020202020204" pitchFamily="34" charset="0"/>
              <a:ea typeface="Calibri" pitchFamily="34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Why Information Systems Matter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4824097" y="658368"/>
            <a:ext cx="10911535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They turn operations into insight and insight into advantage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429658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082077" y="1143000"/>
            <a:ext cx="3332378" cy="50292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11" name="Text 9"/>
          <p:cNvSpPr/>
          <p:nvPr/>
        </p:nvSpPr>
        <p:spPr>
          <a:xfrm>
            <a:off x="1143000" y="1325880"/>
            <a:ext cx="2600858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Efficiency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143000" y="1984248"/>
            <a:ext cx="2600858" cy="160440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Automate repeatable work, reduce manual re-entry, and standardize processes across teams.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1143000" y="3606938"/>
            <a:ext cx="2600858" cy="2290943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463040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1463040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Cycle time: quote→cash, ticket resolution, month-end close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824097" y="1325880"/>
            <a:ext cx="2572179" cy="5760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Decision-making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795418" y="1779373"/>
            <a:ext cx="2600858" cy="1809277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Move from “what happened?” to “what will happen?” using dashboards, forecasting, and scenario analysis.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4795418" y="3566160"/>
            <a:ext cx="2600858" cy="229094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5115458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5115458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Renewal forecast accuracy, support cost per customer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8447837" y="1325880"/>
            <a:ext cx="2600858" cy="6309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experience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8447837" y="1984248"/>
            <a:ext cx="2600858" cy="158191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Enable a “single view of the customer” so marketing, sales, and service act consistently and personally.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21"/>
          <p:cNvSpPr/>
          <p:nvPr/>
        </p:nvSpPr>
        <p:spPr>
          <a:xfrm>
            <a:off x="8447837" y="3566160"/>
            <a:ext cx="2600858" cy="229094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767877" y="3730752"/>
            <a:ext cx="196077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Signal to watch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8767877" y="4005072"/>
            <a:ext cx="1960778" cy="170992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First-response time, time-to-value, onboarding completion, self-serve adoption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8" name="TextBox 2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McAfee &amp; Brynjolfsson, 2017; IBM, n.d.)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2.Analysis and Comparison of Key Systems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351322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Common system types and where they sit in the business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0" y="713232"/>
            <a:ext cx="12191695" cy="582472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Business organisations rely on a range of information systems to support operational efficiency, managerial control, and strategic decision-making. Each system type serves a distinct purpose while contributing to overall business performance.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Transaction Processing Systems (TPS)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Capture and process daily transactions such as billing, payments, and customer signups. They ensure operational accuracy and speed but offer limited analytical insight.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Management Information Systems (MIS)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Generate routine management reports (e.g., sales, support metrics). They support performance monitoring but are largely historical and data-dependent.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Decision Support Systems (DSS)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Provide analytical tools for complex decision-making, including forecasting and simulations. They enhance decision quality but require skilled users and reliable data.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Executive/Strategic Systems (EIS/ESS)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Deliver high-level dashboards for senior leaders, enabling rapid visibility of strategic KPIs. Their effectiveness depends on strong data quality and definitions.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Enterprise Resource Planning (ERP)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Integrate core back-office functions such as finance and HR into a single system. They improve control and compliance but are costly and complex to implement.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Customer Relationship Management (CRM)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Manage the customer lifecycle from lead generation to support. They enhance customer experience and retention but rely heavily on user adoption.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&amp; Analytics (BI)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Transform organisational data into dashboards and insights for decision-making. Their value depends on robust data governance and integration.</a:t>
            </a:r>
          </a:p>
          <a:p>
            <a:pPr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AI-Enabled Systems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Use machine learning and automation to predict, recommend, and optimise processes. They drive efficiency but raise ethical, privacy, and bias concerns.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22" name="Shape 20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4" name="TextBox 23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O’Brien &amp; Marakas, 2011; IBM, n.d.; SAP, n.d.; Salesforce, n.d.)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   </a:t>
            </a: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Enterprise Resource Planning ERP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120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Enterprice Resource Planning (ERP )does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965960"/>
            <a:ext cx="5120640" cy="135475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 integrates core processes (finance, procurement, HR, operations) so teams work from one shared dataset and standardized workflows.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234088"/>
            <a:ext cx="5120640" cy="5606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Typical modules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3794760"/>
            <a:ext cx="5120640" cy="22402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buSzPct val="100000"/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Main accounting record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Procurement &amp; vendor management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HR/Payroll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Order-to-cash &amp; billing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sz="2000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Asset &amp; subscription management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583680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Benefits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12280" y="1828800"/>
            <a:ext cx="420624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Keeps information in one place and cuts down on double-checking numbers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Improves compliance and auditability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Finish financial reports sooner and more accurate data for prediction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9A34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1643514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Can be slow/expensive if overly customized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Requires disciplined master data governance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Managing change is usually the main delay.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(SAP, n.d.; Monk &amp; Wagner, 2013; Davenport, 1998)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  <a:endParaRPr lang="en-GB" dirty="0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    </a:t>
            </a: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Relationship Management CRM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417320"/>
            <a:ext cx="5120640" cy="7498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Customer Relationship Management (CRM) does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2240280"/>
            <a:ext cx="5120640" cy="14173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CRM centralizes customer data and interactions across marketing, sales, and service—supporting the full customer lifecycle.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794760"/>
            <a:ext cx="51206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Typical functions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4251960"/>
            <a:ext cx="5120640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Lead &amp; opportunity management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Account / contact records (Customer 360)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Service tickets + knowledge base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Customer communications &amp; workflows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Revenue operations reporting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559617" y="1417320"/>
            <a:ext cx="4617720" cy="2240280"/>
          </a:xfrm>
          <a:prstGeom prst="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812280" y="155448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Benefits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812280" y="1874520"/>
            <a:ext cx="4206240" cy="1691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Improves pipeline visibility and forecast discipline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Supports consistent customer experience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Enables segmentation and personalization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583680" y="3794760"/>
            <a:ext cx="4617720" cy="2240280"/>
          </a:xfrm>
          <a:prstGeom prst="rect">
            <a:avLst/>
          </a:prstGeom>
          <a:solidFill>
            <a:srgbClr val="FFF7ED"/>
          </a:solidFill>
          <a:ln w="12700">
            <a:solidFill>
              <a:srgbClr val="FED7A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6812280" y="3931920"/>
            <a:ext cx="42062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9A34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Limitations 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6812280" y="4251960"/>
            <a:ext cx="4206240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quality depends on adoption ("if it isn’t in CRM…")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 obligations increase with data breadth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7C2D12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Integrations to billing/support are essential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(Salesforce, n.d.; Payne &amp; Frow, 2005; Buttle &amp; Maklan, 2019)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68680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       2.Analysis and Comparison of Key Systems</a:t>
            </a:r>
          </a:p>
          <a:p>
            <a:r>
              <a:rPr lang="en-GB" sz="24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kumimoji="0" lang="en-GB" sz="16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Business Intelligence &amp; Analytics (BI)</a:t>
            </a:r>
            <a:b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sz="1600" dirty="0">
              <a:solidFill>
                <a:schemeClr val="bg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EAF2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 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55778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Business Intelligence &amp; Analytics does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755648"/>
            <a:ext cx="5577840" cy="1673352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 turns operational data into insights via dashboards, reporting, and analysis. Modern stacks add predictive models and AI copilots for faster decisions.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143000" y="3429000"/>
            <a:ext cx="55778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Core building blocks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143000" y="3931920"/>
            <a:ext cx="557784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Ingestion (ETL/ELT) from ERP/CRM/product telemetry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Curated warehouse/lakehouse + semantic layer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Self-serve dashboards + governed KPIs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Experimentation &amp; forecasting (DSS-style scenarios)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98120" indent="-198120">
              <a:buSzPct val="100000"/>
              <a:buChar char="•"/>
            </a:pPr>
            <a:r>
              <a:rPr lang="en-US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Responsible AI layer (guardrails, logging, evaluation)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6995160" y="1417320"/>
            <a:ext cx="4160520" cy="251460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7223760" y="157276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Where AI helps most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7223760" y="1874519"/>
            <a:ext cx="3703320" cy="181917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Summaries &amp; Q&amp;A over governed data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Auto-classification and routing (support/sales)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Anomaly detection and churn risk signals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6995160" y="4069080"/>
            <a:ext cx="4160520" cy="1965960"/>
          </a:xfrm>
          <a:prstGeom prst="roundRect">
            <a:avLst/>
          </a:prstGeom>
          <a:solidFill>
            <a:srgbClr val="FEF2F2"/>
          </a:solidFill>
          <a:ln w="12700">
            <a:solidFill>
              <a:srgbClr val="FECAC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7223760" y="4224528"/>
            <a:ext cx="37033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Risks to manage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7223760" y="4526280"/>
            <a:ext cx="3703320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Hallucinations / incorrect outputs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 leakage in prompts &amp; logs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B91C1C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Bias and disparate impact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(IBM, n.d.; Microsoft, n.d.; Chen, Chiang &amp; Storey, 2012)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0"/>
            <a:ext cx="10911535" cy="40233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3.Ethical and Security Considerations </a:t>
            </a:r>
            <a:endParaRPr lang="en-US" sz="2200" dirty="0">
              <a:solidFill>
                <a:schemeClr val="bg1"/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640080" y="402336"/>
            <a:ext cx="10911535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Risks to address when modernizing systems (especially with AI)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960120" y="1417320"/>
            <a:ext cx="333146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234440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privacy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1234440" y="2011680"/>
            <a:ext cx="2782824" cy="20901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Collect only what you need (minimization)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Be transparent: notice + purpose limitation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Manage consent/rights requests (access, delete)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Control cross-border transfers and subprocessors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1234440" y="4174958"/>
            <a:ext cx="2782824" cy="1455822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554480" y="4174958"/>
            <a:ext cx="214274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554480" y="4547937"/>
            <a:ext cx="2142744" cy="10828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Privacy-by-design, data classification, retention policies, DPIAs for high-risk uses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4383024" y="1417320"/>
            <a:ext cx="346862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885944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611624" y="2011680"/>
            <a:ext cx="3057144" cy="20901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Zero trust &amp; strong identity (MFA, least privilege)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Encrypt data in transit/at rest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Logging + detection + incident response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Third-party risk management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4565904" y="4157994"/>
            <a:ext cx="3057144" cy="148975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4843272" y="4185786"/>
            <a:ext cx="214274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4740442" y="4547937"/>
            <a:ext cx="2608286" cy="920175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Align to NIST CSF 2.0 outcomes; verify suppliers; run tabletop exercises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7943088" y="1417320"/>
            <a:ext cx="3194304" cy="45262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8537448" y="1645920"/>
            <a:ext cx="278282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 + monitoring ethics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 18"/>
          <p:cNvSpPr/>
          <p:nvPr/>
        </p:nvSpPr>
        <p:spPr>
          <a:xfrm>
            <a:off x="8171688" y="2194560"/>
            <a:ext cx="2785872" cy="198039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Avoid "black box" decisions in high-stakes contexts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Test for bias/disparate impact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Limit employee surveillance; keep proportionality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Human-in-the-loop for sensitive actions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Shape 19"/>
          <p:cNvSpPr/>
          <p:nvPr/>
        </p:nvSpPr>
        <p:spPr>
          <a:xfrm>
            <a:off x="8214360" y="4174958"/>
            <a:ext cx="2828544" cy="148975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 dirty="0"/>
          </a:p>
        </p:txBody>
      </p:sp>
      <p:sp>
        <p:nvSpPr>
          <p:cNvPr id="22" name="Text 20"/>
          <p:cNvSpPr/>
          <p:nvPr/>
        </p:nvSpPr>
        <p:spPr>
          <a:xfrm>
            <a:off x="8537448" y="4174958"/>
            <a:ext cx="2737104" cy="372979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Mitigations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8400288" y="4547937"/>
            <a:ext cx="2452196" cy="1082843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4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NIST AI RMF + OECD AI Principles; document models; audit and monitor drift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6" name="TextBox 25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(European Union, 2016; NIST, 2024; NIST, 2023; OECD, 2019; Floridi et al., 2018)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Starbucks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Goal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Create a more personal and seamless experience across channels by connecting store operations, loyalty behavior, and data-driven offers.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280160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Approach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4474464" y="2511504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931664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7943088" y="2517520"/>
            <a:ext cx="333146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583168" y="2651760"/>
            <a:ext cx="2691384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280160" y="3017520"/>
            <a:ext cx="2691384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 cloud + IoT data to understand store operations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Apply analytics/ML to personalize offers and workflows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Integrate data across customer touchpoints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931664" y="3017520"/>
            <a:ext cx="2691384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governance across many stores and devices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 and privacy for customer data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Operational change management for frontline teams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263128" y="3017520"/>
            <a:ext cx="2755392" cy="2926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“Personalization” requires reliable identity + consent 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Frontline UX matters as much as model quality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Start with a few high-value journeys; scale once stable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(Microsoft, 2023; GeekWire, 2019; Davenport, Guha &amp; Grewal, 2021)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chemeClr val="bg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Unilever</a:t>
            </a:r>
            <a:endParaRPr lang="en-US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6371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Large organizations often carry highly complex legacy ERP landscapes, making agility and reporting speed difficult without consolidation and modernization</a:t>
            </a:r>
            <a:r>
              <a:rPr lang="en-US" sz="1300" dirty="0">
                <a:solidFill>
                  <a:srgbClr val="37415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00" dirty="0"/>
          </a:p>
        </p:txBody>
      </p:sp>
      <p:sp>
        <p:nvSpPr>
          <p:cNvPr id="8" name="Shape 6"/>
          <p:cNvSpPr/>
          <p:nvPr/>
        </p:nvSpPr>
        <p:spPr>
          <a:xfrm>
            <a:off x="96012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6172200" y="2423160"/>
            <a:ext cx="489204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28016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they did (examples)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280160" y="3017519"/>
            <a:ext cx="4251960" cy="284185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Used SAP HANA capabilities to speed financial reporting/close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Migrated SAP estate and applications to Azure with partners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Invested in broader digital transformation for operational excellence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6492240" y="2651760"/>
            <a:ext cx="4251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 &amp; learnings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492240" y="3017520"/>
            <a:ext cx="4251960" cy="2841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Faster financial close cycles and improved reporting usability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Large-scale migration requires strong governance and vendor coordination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Modern ERP becomes the foundation for analytics and automation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6" name="TextBox 15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(Unilever, 2024; Microsoft, 2024; SAP, 2020)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UPS ORION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371600"/>
            <a:ext cx="9875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What it is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69164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UPS uses ORION to optimize delivery routes—an example of a Decision Support System (DSS) applying analytics to operational decisions.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841248" y="2423160"/>
            <a:ext cx="3261520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4280835" y="2423160"/>
            <a:ext cx="3377024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7993301" y="2423160"/>
            <a:ext cx="3238579" cy="36118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23444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10"/>
          <p:cNvSpPr/>
          <p:nvPr/>
        </p:nvSpPr>
        <p:spPr>
          <a:xfrm>
            <a:off x="1234440" y="3017520"/>
            <a:ext cx="2579571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Complex routing constraints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Change management for drivers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Need for measurable safety and sustainability gains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516636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Solutions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4401152" y="3017520"/>
            <a:ext cx="301752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Algorithmic route planning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Continuous improvement (“dynamic ORION”)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collection across routes and vehicles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9098280" y="2651760"/>
            <a:ext cx="30175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Impact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8183880" y="3017520"/>
            <a:ext cx="2834640" cy="2743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Miles reduced per route and fuel/emissions reductions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Operational savings at scale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 template for analytics-driven operations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5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9" name="TextBox 18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(BSR, n.d.; Supply Chain Dive, 2021; Waller &amp; Fawcett, 2013)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421701-F069-F6E4-6DC9-8CC830AE1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5FDC9503-9FB6-319F-EF8B-82FCCD580BD0}"/>
              </a:ext>
            </a:extLst>
          </p:cNvPr>
          <p:cNvSpPr/>
          <p:nvPr/>
        </p:nvSpPr>
        <p:spPr>
          <a:xfrm>
            <a:off x="-15088" y="13716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AE5FF481-0EE3-6804-A399-B606386BCDEB}"/>
              </a:ext>
            </a:extLst>
          </p:cNvPr>
          <p:cNvSpPr/>
          <p:nvPr/>
        </p:nvSpPr>
        <p:spPr>
          <a:xfrm>
            <a:off x="640080" y="0"/>
            <a:ext cx="2430379" cy="67208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4.Case Study: Zoom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>
            <a:extLst>
              <a:ext uri="{FF2B5EF4-FFF2-40B4-BE49-F238E27FC236}">
                <a16:creationId xmlns:a16="http://schemas.microsoft.com/office/drawing/2014/main" id="{3C2E252E-4501-51E0-AB8A-ACE8D401DBD0}"/>
              </a:ext>
            </a:extLst>
          </p:cNvPr>
          <p:cNvSpPr/>
          <p:nvPr/>
        </p:nvSpPr>
        <p:spPr>
          <a:xfrm>
            <a:off x="3308684" y="13716"/>
            <a:ext cx="6972138" cy="71780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EAF2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Security, privacy, and AI features in a collaboration platform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2EEE23D5-CADA-522E-5D6C-C3C2D10DCDF4}"/>
              </a:ext>
            </a:extLst>
          </p:cNvPr>
          <p:cNvSpPr/>
          <p:nvPr/>
        </p:nvSpPr>
        <p:spPr>
          <a:xfrm>
            <a:off x="777240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>
            <a:extLst>
              <a:ext uri="{FF2B5EF4-FFF2-40B4-BE49-F238E27FC236}">
                <a16:creationId xmlns:a16="http://schemas.microsoft.com/office/drawing/2014/main" id="{3267FE69-7EBF-A9BE-26C6-A196B55593A0}"/>
              </a:ext>
            </a:extLst>
          </p:cNvPr>
          <p:cNvSpPr/>
          <p:nvPr/>
        </p:nvSpPr>
        <p:spPr>
          <a:xfrm>
            <a:off x="1143000" y="1097280"/>
            <a:ext cx="98755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Challenge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>
            <a:extLst>
              <a:ext uri="{FF2B5EF4-FFF2-40B4-BE49-F238E27FC236}">
                <a16:creationId xmlns:a16="http://schemas.microsoft.com/office/drawing/2014/main" id="{62A9DB01-2706-CC50-F282-2D96FB49A178}"/>
              </a:ext>
            </a:extLst>
          </p:cNvPr>
          <p:cNvSpPr/>
          <p:nvPr/>
        </p:nvSpPr>
        <p:spPr>
          <a:xfrm>
            <a:off x="1143000" y="1600200"/>
            <a:ext cx="98755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Collaboration products process sensitive communications and identity data. Adding meeting summaries and agentic workflows increases privacy, security, and governance expectations.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F8B8B3E5-FDFD-EAF7-5ECB-FC08B3E7C438}"/>
              </a:ext>
            </a:extLst>
          </p:cNvPr>
          <p:cNvSpPr/>
          <p:nvPr/>
        </p:nvSpPr>
        <p:spPr>
          <a:xfrm>
            <a:off x="1143000" y="2377440"/>
            <a:ext cx="4572000" cy="361188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>
            <a:extLst>
              <a:ext uri="{FF2B5EF4-FFF2-40B4-BE49-F238E27FC236}">
                <a16:creationId xmlns:a16="http://schemas.microsoft.com/office/drawing/2014/main" id="{D9F8AC10-1555-E5B6-FB69-71D1480FF61C}"/>
              </a:ext>
            </a:extLst>
          </p:cNvPr>
          <p:cNvSpPr/>
          <p:nvPr/>
        </p:nvSpPr>
        <p:spPr>
          <a:xfrm>
            <a:off x="14630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Security controls (examples)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>
            <a:extLst>
              <a:ext uri="{FF2B5EF4-FFF2-40B4-BE49-F238E27FC236}">
                <a16:creationId xmlns:a16="http://schemas.microsoft.com/office/drawing/2014/main" id="{F7DBFAE5-3491-5D4E-39A7-0E7489E53C2D}"/>
              </a:ext>
            </a:extLst>
          </p:cNvPr>
          <p:cNvSpPr/>
          <p:nvPr/>
        </p:nvSpPr>
        <p:spPr>
          <a:xfrm>
            <a:off x="1463040" y="2971800"/>
            <a:ext cx="3931920" cy="1648326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End-to-end encryption option for meetings (trade-offs apply)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Published cryptography design documentation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Trust Center resources for security + compliance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EBE2D106-7D91-9540-E533-AF7B89101632}"/>
              </a:ext>
            </a:extLst>
          </p:cNvPr>
          <p:cNvSpPr/>
          <p:nvPr/>
        </p:nvSpPr>
        <p:spPr>
          <a:xfrm>
            <a:off x="14630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</a:t>
            </a:r>
            <a:r>
              <a:rPr lang="en-US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document controls, surface admin choices, and communicate limitations clearly.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>
            <a:extLst>
              <a:ext uri="{FF2B5EF4-FFF2-40B4-BE49-F238E27FC236}">
                <a16:creationId xmlns:a16="http://schemas.microsoft.com/office/drawing/2014/main" id="{E6D13CF8-9A43-D8D0-E622-C61C13EE9934}"/>
              </a:ext>
            </a:extLst>
          </p:cNvPr>
          <p:cNvSpPr/>
          <p:nvPr/>
        </p:nvSpPr>
        <p:spPr>
          <a:xfrm>
            <a:off x="6035040" y="2377440"/>
            <a:ext cx="4572000" cy="3611880"/>
          </a:xfrm>
          <a:prstGeom prst="roundRect">
            <a:avLst/>
          </a:prstGeom>
          <a:solidFill>
            <a:srgbClr val="ECFDF5"/>
          </a:solidFill>
          <a:ln w="12700">
            <a:solidFill>
              <a:srgbClr val="A7F3D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>
            <a:extLst>
              <a:ext uri="{FF2B5EF4-FFF2-40B4-BE49-F238E27FC236}">
                <a16:creationId xmlns:a16="http://schemas.microsoft.com/office/drawing/2014/main" id="{A97D394D-FCCE-6A86-1ED7-9305DDF10D69}"/>
              </a:ext>
            </a:extLst>
          </p:cNvPr>
          <p:cNvSpPr/>
          <p:nvPr/>
        </p:nvSpPr>
        <p:spPr>
          <a:xfrm>
            <a:off x="6492240" y="260604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AI Companion: privacy-by-design themes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2">
            <a:extLst>
              <a:ext uri="{FF2B5EF4-FFF2-40B4-BE49-F238E27FC236}">
                <a16:creationId xmlns:a16="http://schemas.microsoft.com/office/drawing/2014/main" id="{BD31CEE3-7F87-AAAE-1E96-D85DB6B0AF71}"/>
              </a:ext>
            </a:extLst>
          </p:cNvPr>
          <p:cNvSpPr/>
          <p:nvPr/>
        </p:nvSpPr>
        <p:spPr>
          <a:xfrm>
            <a:off x="6492240" y="3108960"/>
            <a:ext cx="3931920" cy="1874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Admin controls for enabling features and data sources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Clear documentation on how data is indexed/retained for features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82880" indent="-182880">
              <a:buSzPct val="100000"/>
              <a:buChar char="•"/>
            </a:pP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Contractual commitments via DPA and privacy resources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3">
            <a:extLst>
              <a:ext uri="{FF2B5EF4-FFF2-40B4-BE49-F238E27FC236}">
                <a16:creationId xmlns:a16="http://schemas.microsoft.com/office/drawing/2014/main" id="{23B91F10-CD95-CF08-37EF-CD613D693EB2}"/>
              </a:ext>
            </a:extLst>
          </p:cNvPr>
          <p:cNvSpPr/>
          <p:nvPr/>
        </p:nvSpPr>
        <p:spPr>
          <a:xfrm>
            <a:off x="6492240" y="4983480"/>
            <a:ext cx="393192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b="1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</a:t>
            </a:r>
            <a:r>
              <a:rPr lang="en-US" dirty="0">
                <a:solidFill>
                  <a:srgbClr val="065F46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: treat AI as a *new data processing workflow*—govern it like one.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>
            <a:extLst>
              <a:ext uri="{FF2B5EF4-FFF2-40B4-BE49-F238E27FC236}">
                <a16:creationId xmlns:a16="http://schemas.microsoft.com/office/drawing/2014/main" id="{C9FCA044-86D8-CF6A-6E8A-0C90B0D08A9A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>
            <a:extLst>
              <a:ext uri="{FF2B5EF4-FFF2-40B4-BE49-F238E27FC236}">
                <a16:creationId xmlns:a16="http://schemas.microsoft.com/office/drawing/2014/main" id="{28C5E41C-67D9-9542-EE5D-231B4F1B16BA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13DFA97-76E0-D5AE-4E11-5E624278F1D0}"/>
              </a:ext>
            </a:extLst>
          </p:cNvPr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(Zoom, 2024a; Zoom, 2024b; SEC, 2024)</a:t>
            </a:r>
          </a:p>
        </p:txBody>
      </p:sp>
    </p:spTree>
    <p:extLst>
      <p:ext uri="{BB962C8B-B14F-4D97-AF65-F5344CB8AC3E}">
        <p14:creationId xmlns:p14="http://schemas.microsoft.com/office/powerpoint/2010/main" val="10165485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Recommendations for Zoom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-1" y="658368"/>
            <a:ext cx="12191695" cy="560527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488292" y="1311442"/>
            <a:ext cx="3758855" cy="35563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Target state (conceptual)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5"/>
          <p:cNvSpPr/>
          <p:nvPr/>
        </p:nvSpPr>
        <p:spPr>
          <a:xfrm>
            <a:off x="-16846" y="1816255"/>
            <a:ext cx="5074920" cy="361188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53340" y="1971238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107081" y="2139391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CRM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(Customer 360)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hape 8"/>
          <p:cNvSpPr/>
          <p:nvPr/>
        </p:nvSpPr>
        <p:spPr>
          <a:xfrm>
            <a:off x="2414738" y="2019364"/>
            <a:ext cx="214884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2493542" y="2202244"/>
            <a:ext cx="1874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(Finance/Billing)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-16847" y="2966695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3018" y="3184935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 layer (APIs / iPaaS / events)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18047" y="3852495"/>
            <a:ext cx="4754880" cy="77724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07081" y="4054193"/>
            <a:ext cx="4260981" cy="4720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Warehouse/Lakehouse + governed metrics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Shape 14"/>
          <p:cNvSpPr/>
          <p:nvPr/>
        </p:nvSpPr>
        <p:spPr>
          <a:xfrm>
            <a:off x="37298" y="4702887"/>
            <a:ext cx="4754880" cy="685800"/>
          </a:xfrm>
          <a:prstGeom prst="roundRect">
            <a:avLst/>
          </a:prstGeom>
          <a:solidFill>
            <a:srgbClr val="F7FA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90835" y="4885767"/>
            <a:ext cx="44805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BI + AI decision support (guardrailed)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5368490" y="1406018"/>
            <a:ext cx="43891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90–180 day roadmap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5270632" y="1783080"/>
            <a:ext cx="6448726" cy="44805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5799622" y="1999825"/>
            <a:ext cx="39776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1: Foundation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5270632" y="2240280"/>
            <a:ext cx="5793608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Data inventory + system map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Define KPI dictionary + owners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Identity/access baseline; logging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5799622" y="3200399"/>
            <a:ext cx="3752248" cy="240613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2: Integrate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5270632" y="3474720"/>
            <a:ext cx="5793608" cy="76885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Connect CRM↔ERP↔Support data 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Implement master data governance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Automate 2–3 high-friction workflows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5799622" y="4675452"/>
            <a:ext cx="2454041" cy="259387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2D8C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Phase 3: Insight + AI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3"/>
          <p:cNvSpPr/>
          <p:nvPr/>
        </p:nvSpPr>
        <p:spPr>
          <a:xfrm>
            <a:off x="5270632" y="4934840"/>
            <a:ext cx="5793608" cy="1068918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Launch exec dashboards + self-serve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Add AI with guardrails (NIST AI RMF)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67640" indent="-167640">
              <a:buSzPct val="100000"/>
              <a:buChar char="•"/>
            </a:pPr>
            <a:r>
              <a:rPr lang="en-US" sz="16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Measure value; expand iteratively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Shape 24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28" name="TextBox 27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(NIST, 2024; NIST, 2023; Ross, Weill &amp; Robertson, 2006)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5088" y="18288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Key Takeaways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hape 3"/>
          <p:cNvSpPr/>
          <p:nvPr/>
        </p:nvSpPr>
        <p:spPr>
          <a:xfrm>
            <a:off x="778764" y="1097280"/>
            <a:ext cx="10634472" cy="516636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43000" y="1417320"/>
            <a:ext cx="98755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b="1" dirty="0">
                <a:solidFill>
                  <a:srgbClr val="111827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Modernization success is mostly about the *operating model*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1143000" y="1965959"/>
            <a:ext cx="9875520" cy="3995929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ERP optimizes “how we run the business”; CRM optimizes “how we serve customers”; BI/Analytics optimizes “how we decide.”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Integration + governance is the multiplier (without it, systems become silos).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Responsible AI requires the same discipline as any other data processing: access control, logging, evaluation, and human oversight.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74320" indent="-274320">
              <a:buSzPct val="100000"/>
              <a:buChar char="•"/>
            </a:pPr>
            <a:r>
              <a:rPr lang="en-US" sz="2000" dirty="0">
                <a:solidFill>
                  <a:srgbClr val="374151"/>
                </a:solidFill>
                <a:latin typeface="Arial" panose="020B0604020202020204" pitchFamily="34" charset="0"/>
                <a:ea typeface="Calibri" pitchFamily="34" charset="-122"/>
                <a:cs typeface="Arial" panose="020B0604020202020204" pitchFamily="34" charset="0"/>
              </a:rPr>
              <a:t>Case studies show the pattern: start with high-value journeys, invest in data foundations, then scale.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1325880" y="5596128"/>
            <a:ext cx="9509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step: agree on 3–5 KPIs, map systems/data, and choose a first workflow to modernize end-to-end.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0" y="6358000"/>
            <a:ext cx="12192000" cy="3000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t>(Laudon &amp; Laudon, 2022; McAfee &amp; Brynjolfsson, 2017)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58A00E-1ED1-4CD2-5065-42B702E38C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7A78F71-0370-0B8C-C096-EB78A34FF962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3B9FA55C-58FB-DC7F-DFAE-A26031E9A83A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4D20514D-E649-5733-BFDD-119289451E8D}"/>
              </a:ext>
            </a:extLst>
          </p:cNvPr>
          <p:cNvSpPr/>
          <p:nvPr/>
        </p:nvSpPr>
        <p:spPr>
          <a:xfrm>
            <a:off x="777239" y="845820"/>
            <a:ext cx="10774375" cy="555498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fontAlgn="base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Conclusion: Driving Innovation and Enterprise Transformation Through Modern Information Systems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Moreover, Modern information systems enable enterprise-wide innovation, transforming data into strategic insight that improves efficiency, agility, and competitive advantage (APM, 2020).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Systems such as TPS, MIS, DSS, ERP, CRM, BI and AI, for example, each play distinct but complementary roles — from operational accuracy to managerial control and strategic intelligence — creating a connected, data-driven enterprise.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Evidently, for a growing business, an integrated architecture (ERP + CRM + BI/AI) establishes a single source of truth, strengthening enterprise coordination, scalable growth, and customer-centric innovation.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Embedding ethical governance — including data protection, AI transparency, bias mitigation, and secure system design — finally ensures responsible innovation and long-term enterprise integrity (NIST, 2023).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Real-world examples from Starbucks, Unilever, UPS ORION and Zoom demonstrate that successful modernisation depends on strong data governance, system integration, and user-centred change management.</a:t>
            </a:r>
          </a:p>
          <a:p>
            <a:pPr marL="342900" indent="-342900" fontAlgn="base">
              <a:buFont typeface="+mj-lt"/>
              <a:buAutoNum type="arabicPeriod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Concluding, overall, modernising information systems positions the organisation as an innovative, resilient enterprise, capable of sustained performance, strategic adaptability, and ensuring responsible digital transformation in its entirety, from strategy to execution.</a:t>
            </a: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APM (2020)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APM Body of Knowledge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7th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Association for Project Management.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 tooltip="Original URL: https://www.apm.org.uk/book-shop/apm-body-of-knowledge-7th-edition-member-download-only/?utm_source=chatgpt.com. Click or tap if you trust this link."/>
              </a:rPr>
              <a:t>https://www.apm.org.uk/book-shop/apm-body-of-knowledge-7th-edition-member-download-only/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13 February 2026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fontAlgn="base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NIST (2023)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AI Risk Management 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National Institute of Standards and Technology. Available at: 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 tooltip="Original URL: https://www.nist.gov/itl/ai-risk-management-framework?utm_source=chatgpt.com. Click or tap if you trust this link."/>
              </a:rPr>
              <a:t>https://www.nist.gov/itl/ai-risk-management-framework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 (Accessed: 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13 February 2026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2E96CBA3-8E8F-8320-F291-43A4AD238980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53845E16-CBB0-D3E7-B1FC-D8F2F5591E03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3815679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1B408-7A06-A220-F7FD-48B95E1157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B0D05EE3-C1B8-BEA1-BD1B-DFBFDF468DAC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5F051CC2-0AE9-C1EC-3F73-400249C7843B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13F050B5-EF5D-71D1-DFC4-2995E5F3698C}"/>
              </a:ext>
            </a:extLst>
          </p:cNvPr>
          <p:cNvSpPr/>
          <p:nvPr/>
        </p:nvSpPr>
        <p:spPr>
          <a:xfrm>
            <a:off x="192505" y="722376"/>
            <a:ext cx="11887199" cy="574243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 dirty="0"/>
              <a:t>APM (2020) </a:t>
            </a:r>
            <a:r>
              <a:rPr lang="en-GB" sz="1400" i="1" dirty="0"/>
              <a:t>APM Body of Knowledge</a:t>
            </a:r>
            <a:r>
              <a:rPr lang="en-GB" sz="1400" dirty="0"/>
              <a:t>. 7th </a:t>
            </a:r>
            <a:r>
              <a:rPr lang="en-GB" sz="1400" dirty="0" err="1"/>
              <a:t>edn</a:t>
            </a:r>
            <a:r>
              <a:rPr lang="en-GB" sz="1400" dirty="0"/>
              <a:t>. Association for Project Management. Available at: </a:t>
            </a:r>
            <a:r>
              <a:rPr lang="en-GB" sz="1400" dirty="0">
                <a:hlinkClick r:id="rId3"/>
              </a:rPr>
              <a:t>https://www.apm.org.uk/book-shop/apm-body-of-knowledge-7th-edition-member-download-only/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BSR (n.d.) </a:t>
            </a:r>
            <a:r>
              <a:rPr lang="en-GB" sz="1400" i="1" dirty="0"/>
              <a:t>UPS ORION Case Study</a:t>
            </a:r>
            <a:r>
              <a:rPr lang="en-GB" sz="1400" dirty="0"/>
              <a:t>. Available at: </a:t>
            </a:r>
            <a:r>
              <a:rPr lang="en-GB" sz="1400" dirty="0">
                <a:hlinkClick r:id="rId4"/>
              </a:rPr>
              <a:t>https://www.bsr.org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Buttle, F. &amp; </a:t>
            </a:r>
            <a:r>
              <a:rPr lang="en-GB" sz="1400" dirty="0" err="1"/>
              <a:t>Maklan</a:t>
            </a:r>
            <a:r>
              <a:rPr lang="en-GB" sz="1400" dirty="0"/>
              <a:t>, S. (2019) </a:t>
            </a:r>
            <a:r>
              <a:rPr lang="en-GB" sz="1400" i="1" dirty="0"/>
              <a:t>Customer Relationship Management: Concepts and Technologies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London: Routledge.</a:t>
            </a:r>
          </a:p>
          <a:p>
            <a:pPr>
              <a:buNone/>
            </a:pPr>
            <a:r>
              <a:rPr lang="en-GB" sz="1400" dirty="0"/>
              <a:t>Chen, H., Chiang, R. &amp; Storey, V. (2012) ‘Business Intelligence and Analytics: From Big Data to Big Impact’, </a:t>
            </a:r>
            <a:r>
              <a:rPr lang="en-GB" sz="1400" i="1" dirty="0"/>
              <a:t>MIS Quarterly</a:t>
            </a:r>
            <a:r>
              <a:rPr lang="en-GB" sz="1400" dirty="0"/>
              <a:t>, 36(4), pp.1165–1188.</a:t>
            </a:r>
          </a:p>
          <a:p>
            <a:pPr>
              <a:buNone/>
            </a:pPr>
            <a:r>
              <a:rPr lang="en-GB" sz="1400" dirty="0"/>
              <a:t>Davenport, T.H. (1998) ‘Putting the Enterprise into the Enterprise System’, </a:t>
            </a:r>
            <a:r>
              <a:rPr lang="en-GB" sz="1400" i="1" dirty="0"/>
              <a:t>Harvard Business Review</a:t>
            </a:r>
            <a:r>
              <a:rPr lang="en-GB" sz="1400" dirty="0"/>
              <a:t>, 76(4), pp.121–131.</a:t>
            </a:r>
          </a:p>
          <a:p>
            <a:pPr>
              <a:buNone/>
            </a:pPr>
            <a:r>
              <a:rPr lang="en-GB" sz="1400" dirty="0"/>
              <a:t>Davenport, T.H., Guha, A. &amp; Grewal, D. (2021) ‘How Artificial Intelligence Will Change the Future of Marketing’, </a:t>
            </a:r>
            <a:r>
              <a:rPr lang="en-GB" sz="1400" i="1" dirty="0"/>
              <a:t>Journal of the Academy of Marketing Science</a:t>
            </a:r>
            <a:r>
              <a:rPr lang="en-GB" sz="1400" dirty="0"/>
              <a:t>, 49(1), pp.24–42.</a:t>
            </a:r>
          </a:p>
          <a:p>
            <a:pPr>
              <a:buNone/>
            </a:pPr>
            <a:r>
              <a:rPr lang="en-GB" sz="1400" dirty="0"/>
              <a:t>European Union (2016) </a:t>
            </a:r>
            <a:r>
              <a:rPr lang="en-GB" sz="1400" i="1" dirty="0"/>
              <a:t>General Data Protection Regulation (GDPR)</a:t>
            </a:r>
            <a:r>
              <a:rPr lang="en-GB" sz="1400" dirty="0"/>
              <a:t>. Available at: </a:t>
            </a:r>
            <a:r>
              <a:rPr lang="en-GB" sz="1400" dirty="0">
                <a:hlinkClick r:id="rId5"/>
              </a:rPr>
              <a:t>https://eur-lex.europa.eu/eli/reg/2016/679/oj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 err="1"/>
              <a:t>Floridi</a:t>
            </a:r>
            <a:r>
              <a:rPr lang="en-GB" sz="1400" dirty="0"/>
              <a:t>, L. et al. (2018) ‘AI4People—An Ethical Framework for a Good AI Society’, </a:t>
            </a:r>
            <a:r>
              <a:rPr lang="en-GB" sz="1400" i="1" dirty="0"/>
              <a:t>Minds and Machines</a:t>
            </a:r>
            <a:r>
              <a:rPr lang="en-GB" sz="1400" dirty="0"/>
              <a:t>, 28(4), pp.689–707.</a:t>
            </a:r>
          </a:p>
          <a:p>
            <a:pPr>
              <a:buNone/>
            </a:pPr>
            <a:r>
              <a:rPr lang="en-GB" sz="1400" dirty="0"/>
              <a:t>IBM (n.d.) </a:t>
            </a:r>
            <a:r>
              <a:rPr lang="en-GB" sz="1400" i="1" dirty="0"/>
              <a:t>Business Intelligence &amp; Transaction Processing Systems Resources</a:t>
            </a:r>
            <a:r>
              <a:rPr lang="en-GB" sz="1400" dirty="0"/>
              <a:t>. Available at: </a:t>
            </a:r>
            <a:r>
              <a:rPr lang="en-GB" sz="1400" dirty="0">
                <a:hlinkClick r:id="rId6"/>
              </a:rPr>
              <a:t>https://www.ibm.com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Laudon, K.C. &amp; Laudon, J.P. (2022) </a:t>
            </a:r>
            <a:r>
              <a:rPr lang="en-GB" sz="1400" i="1" dirty="0"/>
              <a:t>Management Information Systems: Managing the Digital Firm</a:t>
            </a:r>
            <a:r>
              <a:rPr lang="en-GB" sz="1400" dirty="0"/>
              <a:t>. 17th </a:t>
            </a:r>
            <a:r>
              <a:rPr lang="en-GB" sz="1400" dirty="0" err="1"/>
              <a:t>edn</a:t>
            </a:r>
            <a:r>
              <a:rPr lang="en-GB" sz="1400" dirty="0"/>
              <a:t>. Harlow: Pearson.</a:t>
            </a:r>
          </a:p>
          <a:p>
            <a:pPr>
              <a:buNone/>
            </a:pPr>
            <a:r>
              <a:rPr lang="en-GB" sz="1400" dirty="0"/>
              <a:t>McAfee, A. &amp; Brynjolfsson, E. (2017) ‘Machine, Platform, Crowd: Harnessing Our Digital Future’, </a:t>
            </a:r>
            <a:r>
              <a:rPr lang="en-GB" sz="1400" i="1" dirty="0"/>
              <a:t>MIT Sloan Management Review</a:t>
            </a:r>
            <a:r>
              <a:rPr lang="en-GB" sz="1400" dirty="0"/>
              <a:t>, 58(4).</a:t>
            </a:r>
          </a:p>
          <a:p>
            <a:pPr>
              <a:buNone/>
            </a:pPr>
            <a:r>
              <a:rPr lang="en-GB" sz="1400" dirty="0"/>
              <a:t>Microsoft (2023) </a:t>
            </a:r>
            <a:r>
              <a:rPr lang="en-GB" sz="1400" i="1" dirty="0"/>
              <a:t>Starbucks Digital Transformation Case Study</a:t>
            </a:r>
            <a:r>
              <a:rPr lang="en-GB" sz="1400" dirty="0"/>
              <a:t>. Available at: </a:t>
            </a:r>
            <a:r>
              <a:rPr lang="en-GB" sz="1400" dirty="0">
                <a:hlinkClick r:id="rId7"/>
              </a:rPr>
              <a:t>https://news.microsoft.com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Microsoft (2024) </a:t>
            </a:r>
            <a:r>
              <a:rPr lang="en-GB" sz="1400" i="1" dirty="0"/>
              <a:t>Unilever SAP on Azure Customer Story</a:t>
            </a:r>
            <a:r>
              <a:rPr lang="en-GB" sz="1400" dirty="0"/>
              <a:t>. Available at: </a:t>
            </a:r>
            <a:r>
              <a:rPr lang="en-GB" sz="1400" dirty="0">
                <a:hlinkClick r:id="rId8"/>
              </a:rPr>
              <a:t>https://www.microsoft.com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Monk, E. &amp; Wagner, B. (2013) </a:t>
            </a:r>
            <a:r>
              <a:rPr lang="en-GB" sz="1400" i="1" dirty="0"/>
              <a:t>Concepts in Enterprise Resource Planning</a:t>
            </a:r>
            <a:r>
              <a:rPr lang="en-GB" sz="1400" dirty="0"/>
              <a:t>. 4th </a:t>
            </a:r>
            <a:r>
              <a:rPr lang="en-GB" sz="1400" dirty="0" err="1"/>
              <a:t>edn</a:t>
            </a:r>
            <a:r>
              <a:rPr lang="en-GB" sz="1400" dirty="0"/>
              <a:t>. Boston: Cengage Learning.</a:t>
            </a:r>
          </a:p>
          <a:p>
            <a:pPr>
              <a:buNone/>
            </a:pPr>
            <a:r>
              <a:rPr lang="en-GB" sz="1400" dirty="0"/>
              <a:t>NIST (2023) </a:t>
            </a:r>
            <a:r>
              <a:rPr lang="en-GB" sz="1400" i="1" dirty="0"/>
              <a:t>AI Risk Management Framework</a:t>
            </a:r>
            <a:r>
              <a:rPr lang="en-GB" sz="1400" dirty="0"/>
              <a:t>. National Institute of Standards and Technology. Available at: </a:t>
            </a:r>
            <a:r>
              <a:rPr lang="en-GB" sz="1400" dirty="0">
                <a:hlinkClick r:id="rId9"/>
              </a:rPr>
              <a:t>https://www.nist.gov/itl/ai-risk-management-framework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r>
              <a:rPr lang="en-GB" sz="1400" dirty="0"/>
              <a:t>NIST (2024) </a:t>
            </a:r>
            <a:r>
              <a:rPr lang="en-GB" sz="1400" i="1" dirty="0"/>
              <a:t>Cybersecurity Framework 2.0</a:t>
            </a:r>
            <a:r>
              <a:rPr lang="en-GB" sz="1400" dirty="0"/>
              <a:t>. National Institute of Standards and Technology. Available at: </a:t>
            </a:r>
            <a:r>
              <a:rPr lang="en-GB" sz="1400" dirty="0">
                <a:hlinkClick r:id="rId10"/>
              </a:rPr>
              <a:t>https://nist.gov</a:t>
            </a:r>
            <a:r>
              <a:rPr lang="en-GB" sz="1400" dirty="0"/>
              <a:t> (Accessed: 13 February 2026).</a:t>
            </a:r>
          </a:p>
          <a:p>
            <a:pPr>
              <a:buNone/>
            </a:pPr>
            <a:endParaRPr lang="en-GB" sz="1400" dirty="0"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6AF96F44-AEC8-EAC3-821F-77EFFDE84974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19F04FA5-BEB1-1033-8124-A09FB7129108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36469484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3A2AC-F1E4-2F22-4B51-2934ECE332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A3F14D5-BEE2-6A88-8BF7-AFB333731C47}"/>
              </a:ext>
            </a:extLst>
          </p:cNvPr>
          <p:cNvSpPr/>
          <p:nvPr/>
        </p:nvSpPr>
        <p:spPr>
          <a:xfrm>
            <a:off x="0" y="0"/>
            <a:ext cx="12191695" cy="658368"/>
          </a:xfrm>
          <a:prstGeom prst="rect">
            <a:avLst/>
          </a:prstGeom>
          <a:solidFill>
            <a:srgbClr val="2D8CFF"/>
          </a:solidFill>
          <a:ln w="12700">
            <a:solidFill>
              <a:srgbClr val="2D8CF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>
            <a:extLst>
              <a:ext uri="{FF2B5EF4-FFF2-40B4-BE49-F238E27FC236}">
                <a16:creationId xmlns:a16="http://schemas.microsoft.com/office/drawing/2014/main" id="{06FC983A-F194-6356-40BD-98A2D7727303}"/>
              </a:ext>
            </a:extLst>
          </p:cNvPr>
          <p:cNvSpPr/>
          <p:nvPr/>
        </p:nvSpPr>
        <p:spPr>
          <a:xfrm>
            <a:off x="640080" y="146304"/>
            <a:ext cx="10911535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</a:t>
            </a:r>
            <a:endParaRPr lang="en-US" sz="22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5F1D5E50-C6FC-363F-B0EF-8FCFA0C2EBC1}"/>
              </a:ext>
            </a:extLst>
          </p:cNvPr>
          <p:cNvSpPr/>
          <p:nvPr/>
        </p:nvSpPr>
        <p:spPr>
          <a:xfrm>
            <a:off x="192505" y="722376"/>
            <a:ext cx="11887199" cy="5742432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  <a:effectLst>
            <a:outerShdw blurRad="25400" dist="127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>
              <a:buNone/>
            </a:pPr>
            <a:r>
              <a:rPr lang="en-GB" sz="1400"/>
              <a:t>O’Brien, J.A. &amp; Marakas, G.M. (2011) </a:t>
            </a:r>
            <a:r>
              <a:rPr lang="en-GB" sz="1400" i="1"/>
              <a:t>Management Information Systems</a:t>
            </a:r>
            <a:r>
              <a:rPr lang="en-GB" sz="1400"/>
              <a:t>. 10th edn. New York: McGraw-Hill.</a:t>
            </a:r>
          </a:p>
          <a:p>
            <a:pPr>
              <a:buNone/>
            </a:pPr>
            <a:r>
              <a:rPr lang="en-GB" sz="1400"/>
              <a:t>OECD (2019) </a:t>
            </a:r>
            <a:r>
              <a:rPr lang="en-GB" sz="1400" i="1"/>
              <a:t>OECD Principles on Artificial Intelligence</a:t>
            </a:r>
            <a:r>
              <a:rPr lang="en-GB" sz="1400"/>
              <a:t>. Available at: </a:t>
            </a:r>
            <a:r>
              <a:rPr lang="en-GB" sz="1400">
                <a:hlinkClick r:id="rId3"/>
              </a:rPr>
              <a:t>https://www.oecd.org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Payne, A. &amp; Frow, P. (2005) ‘A Strategic Framework for Customer Relationship Management’, </a:t>
            </a:r>
            <a:r>
              <a:rPr lang="en-GB" sz="1400" i="1"/>
              <a:t>Journal of Marketing</a:t>
            </a:r>
            <a:r>
              <a:rPr lang="en-GB" sz="1400"/>
              <a:t>, 69(4), pp.167–176.</a:t>
            </a:r>
          </a:p>
          <a:p>
            <a:pPr>
              <a:buNone/>
            </a:pPr>
            <a:r>
              <a:rPr lang="en-GB" sz="1400"/>
              <a:t>Pearlson, K., Saunders, C. &amp; Galletta, D. (2019) </a:t>
            </a:r>
            <a:r>
              <a:rPr lang="en-GB" sz="1400" i="1"/>
              <a:t>Managing and Using Information Systems: A Strategic Approach</a:t>
            </a:r>
            <a:r>
              <a:rPr lang="en-GB" sz="1400"/>
              <a:t>. 7th edn. Hoboken: Wiley.</a:t>
            </a:r>
          </a:p>
          <a:p>
            <a:pPr>
              <a:buNone/>
            </a:pPr>
            <a:r>
              <a:rPr lang="en-GB" sz="1400"/>
              <a:t>Ross, J., Weill, P. &amp; Robertson, D. (2006) </a:t>
            </a:r>
            <a:r>
              <a:rPr lang="en-GB" sz="1400" i="1"/>
              <a:t>Enterprise Architecture as Strategy</a:t>
            </a:r>
            <a:r>
              <a:rPr lang="en-GB" sz="1400"/>
              <a:t>. Boston: Harvard Business School Press.</a:t>
            </a:r>
          </a:p>
          <a:p>
            <a:pPr>
              <a:buNone/>
            </a:pPr>
            <a:r>
              <a:rPr lang="en-GB" sz="1400"/>
              <a:t>Salesforce (n.d.) </a:t>
            </a:r>
            <a:r>
              <a:rPr lang="en-GB" sz="1400" i="1"/>
              <a:t>What is CRM?</a:t>
            </a:r>
            <a:r>
              <a:rPr lang="en-GB" sz="1400"/>
              <a:t> Available at: </a:t>
            </a:r>
            <a:r>
              <a:rPr lang="en-GB" sz="1400">
                <a:hlinkClick r:id="rId4"/>
              </a:rPr>
              <a:t>https://www.salesforce.com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SAP (n.d.) </a:t>
            </a:r>
            <a:r>
              <a:rPr lang="en-GB" sz="1400" i="1"/>
              <a:t>What is ERP?</a:t>
            </a:r>
            <a:r>
              <a:rPr lang="en-GB" sz="1400"/>
              <a:t> Available at: </a:t>
            </a:r>
            <a:r>
              <a:rPr lang="en-GB" sz="1400">
                <a:hlinkClick r:id="rId5"/>
              </a:rPr>
              <a:t>https://www.sap.com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SEC (2024) </a:t>
            </a:r>
            <a:r>
              <a:rPr lang="en-GB" sz="1400" i="1"/>
              <a:t>Zoom Video Communications Inc. Form 10-K</a:t>
            </a:r>
            <a:r>
              <a:rPr lang="en-GB" sz="1400"/>
              <a:t>. Available at: </a:t>
            </a:r>
            <a:r>
              <a:rPr lang="en-GB" sz="1400">
                <a:hlinkClick r:id="rId6"/>
              </a:rPr>
              <a:t>https://www.sec.gov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Stair, R. &amp; Reynolds, G. (2020) </a:t>
            </a:r>
            <a:r>
              <a:rPr lang="en-GB" sz="1400" i="1"/>
              <a:t>Principles of Information Systems</a:t>
            </a:r>
            <a:r>
              <a:rPr lang="en-GB" sz="1400"/>
              <a:t>. 13th edn. Boston: Cengage Learning.</a:t>
            </a:r>
          </a:p>
          <a:p>
            <a:pPr>
              <a:buNone/>
            </a:pPr>
            <a:r>
              <a:rPr lang="en-GB" sz="1400"/>
              <a:t>Unilever (2024) </a:t>
            </a:r>
            <a:r>
              <a:rPr lang="en-GB" sz="1400" i="1"/>
              <a:t>Annual Report and Accounts 2024</a:t>
            </a:r>
            <a:r>
              <a:rPr lang="en-GB" sz="1400"/>
              <a:t>. Available at: </a:t>
            </a:r>
            <a:r>
              <a:rPr lang="en-GB" sz="1400">
                <a:hlinkClick r:id="rId7"/>
              </a:rPr>
              <a:t>https://www.unilever.com</a:t>
            </a:r>
            <a:r>
              <a:rPr lang="en-GB" sz="1400"/>
              <a:t> (Accessed: 13 February 2026).</a:t>
            </a:r>
          </a:p>
          <a:p>
            <a:pPr>
              <a:buNone/>
            </a:pPr>
            <a:r>
              <a:rPr lang="en-GB" sz="1400"/>
              <a:t>Waller, M. &amp; Fawcett, S. (2013) ‘Data Science, Predictive Analytics, and Big Data’, </a:t>
            </a:r>
            <a:r>
              <a:rPr lang="en-GB" sz="1400" i="1"/>
              <a:t>Journal of Business Logistics</a:t>
            </a:r>
            <a:r>
              <a:rPr lang="en-GB" sz="1400"/>
              <a:t>, 34(2), pp.77–84.</a:t>
            </a:r>
          </a:p>
          <a:p>
            <a:pPr>
              <a:buNone/>
            </a:pPr>
            <a:r>
              <a:rPr lang="en-GB" sz="1400"/>
              <a:t>Zoom (2024) </a:t>
            </a:r>
            <a:r>
              <a:rPr lang="en-GB" sz="1400" i="1"/>
              <a:t>Trust Center: Security and Privacy Resources</a:t>
            </a:r>
            <a:r>
              <a:rPr lang="en-GB" sz="1400"/>
              <a:t>. Available at: </a:t>
            </a:r>
            <a:r>
              <a:rPr lang="en-GB" sz="1400">
                <a:hlinkClick r:id="rId8"/>
              </a:rPr>
              <a:t>https://www.zoom.com</a:t>
            </a:r>
            <a:r>
              <a:rPr lang="en-GB" sz="1400"/>
              <a:t> (Accessed: 13 February 2026).</a:t>
            </a:r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8E541028-7D8B-2520-8488-6AC81A7DB85D}"/>
              </a:ext>
            </a:extLst>
          </p:cNvPr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FFFFFF"/>
          </a:solidFill>
          <a:ln w="1270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>
            <a:extLst>
              <a:ext uri="{FF2B5EF4-FFF2-40B4-BE49-F238E27FC236}">
                <a16:creationId xmlns:a16="http://schemas.microsoft.com/office/drawing/2014/main" id="{C5B14037-57F3-69EA-F6BD-BC4D7C44CCF7}"/>
              </a:ext>
            </a:extLst>
          </p:cNvPr>
          <p:cNvSpPr/>
          <p:nvPr/>
        </p:nvSpPr>
        <p:spPr>
          <a:xfrm>
            <a:off x="640080" y="6601968"/>
            <a:ext cx="10911535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B72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Zoom | Information Systems Modernization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12483668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4377</Words>
  <Application>Microsoft Office PowerPoint</Application>
  <PresentationFormat>Widescreen</PresentationFormat>
  <Paragraphs>322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Zoom (client)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Modernizing Business Information Systems for Zoom</dc:title>
  <dc:subject>Information Systems Modernization</dc:subject>
  <dc:creator>Consulting Team</dc:creator>
  <cp:lastModifiedBy>Mohammed Mifthahul Bari</cp:lastModifiedBy>
  <cp:revision>3</cp:revision>
  <dcterms:created xsi:type="dcterms:W3CDTF">2026-02-06T12:09:38Z</dcterms:created>
  <dcterms:modified xsi:type="dcterms:W3CDTF">2026-02-16T11:29:29Z</dcterms:modified>
</cp:coreProperties>
</file>