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4"/>
  </p:notesMasterIdLst>
  <p:handoutMasterIdLst>
    <p:handoutMasterId r:id="rId35"/>
  </p:handoutMasterIdLst>
  <p:sldIdLst>
    <p:sldId id="345" r:id="rId3"/>
    <p:sldId id="340" r:id="rId4"/>
    <p:sldId id="327" r:id="rId5"/>
    <p:sldId id="326" r:id="rId6"/>
    <p:sldId id="308" r:id="rId7"/>
    <p:sldId id="329" r:id="rId8"/>
    <p:sldId id="341" r:id="rId9"/>
    <p:sldId id="310" r:id="rId10"/>
    <p:sldId id="282" r:id="rId11"/>
    <p:sldId id="322" r:id="rId12"/>
    <p:sldId id="283" r:id="rId13"/>
    <p:sldId id="309" r:id="rId14"/>
    <p:sldId id="342" r:id="rId15"/>
    <p:sldId id="343" r:id="rId16"/>
    <p:sldId id="344" r:id="rId17"/>
    <p:sldId id="311" r:id="rId18"/>
    <p:sldId id="312" r:id="rId19"/>
    <p:sldId id="313" r:id="rId20"/>
    <p:sldId id="314" r:id="rId21"/>
    <p:sldId id="315" r:id="rId22"/>
    <p:sldId id="318" r:id="rId23"/>
    <p:sldId id="330" r:id="rId24"/>
    <p:sldId id="331" r:id="rId25"/>
    <p:sldId id="332" r:id="rId26"/>
    <p:sldId id="334" r:id="rId27"/>
    <p:sldId id="333" r:id="rId28"/>
    <p:sldId id="335" r:id="rId29"/>
    <p:sldId id="336" r:id="rId30"/>
    <p:sldId id="337" r:id="rId31"/>
    <p:sldId id="338" r:id="rId32"/>
    <p:sldId id="339" r:id="rId33"/>
  </p:sldIdLst>
  <p:sldSz cx="9144000" cy="6858000" type="screen4x3"/>
  <p:notesSz cx="6858000" cy="9144000"/>
  <p:custDataLst>
    <p:tags r:id="rId36"/>
  </p:custDataLst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6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91">
          <p15:clr>
            <a:srgbClr val="A4A3A4"/>
          </p15:clr>
        </p15:guide>
        <p15:guide id="2" orient="horz" pos="247">
          <p15:clr>
            <a:srgbClr val="A4A3A4"/>
          </p15:clr>
        </p15:guide>
        <p15:guide id="3" orient="horz" pos="2162">
          <p15:clr>
            <a:srgbClr val="A4A3A4"/>
          </p15:clr>
        </p15:guide>
        <p15:guide id="4" orient="horz" pos="3884">
          <p15:clr>
            <a:srgbClr val="A4A3A4"/>
          </p15:clr>
        </p15:guide>
        <p15:guide id="5" orient="horz" pos="4140">
          <p15:clr>
            <a:srgbClr val="A4A3A4"/>
          </p15:clr>
        </p15:guide>
        <p15:guide id="6" orient="horz" pos="794">
          <p15:clr>
            <a:srgbClr val="A4A3A4"/>
          </p15:clr>
        </p15:guide>
        <p15:guide id="7" pos="2880">
          <p15:clr>
            <a:srgbClr val="A4A3A4"/>
          </p15:clr>
        </p15:guide>
        <p15:guide id="8" pos="70">
          <p15:clr>
            <a:srgbClr val="A4A3A4"/>
          </p15:clr>
        </p15:guide>
        <p15:guide id="9" pos="305">
          <p15:clr>
            <a:srgbClr val="A4A3A4"/>
          </p15:clr>
        </p15:guide>
        <p15:guide id="10" pos="528">
          <p15:clr>
            <a:srgbClr val="A4A3A4"/>
          </p15:clr>
        </p15:guide>
        <p15:guide id="11" pos="75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laser" initials="a" lastIdx="10" clrIdx="0"/>
  <p:cmAuthor id="1" name="lw-dlf" initials="Q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FA3"/>
    <a:srgbClr val="CCECFF"/>
    <a:srgbClr val="CCFFFF"/>
    <a:srgbClr val="99CCFF"/>
    <a:srgbClr val="CCFFCC"/>
    <a:srgbClr val="FFCCCC"/>
    <a:srgbClr val="FFCCFF"/>
    <a:srgbClr val="CCCCFF"/>
    <a:srgbClr val="FF99FF"/>
    <a:srgbClr val="33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3163" autoAdjust="0"/>
  </p:normalViewPr>
  <p:slideViewPr>
    <p:cSldViewPr showGuides="1">
      <p:cViewPr varScale="1">
        <p:scale>
          <a:sx n="100" d="100"/>
          <a:sy n="100" d="100"/>
        </p:scale>
        <p:origin x="868" y="56"/>
      </p:cViewPr>
      <p:guideLst>
        <p:guide orient="horz" pos="391"/>
        <p:guide orient="horz" pos="247"/>
        <p:guide orient="horz" pos="2162"/>
        <p:guide orient="horz" pos="3884"/>
        <p:guide orient="horz" pos="4140"/>
        <p:guide orient="horz" pos="794"/>
        <p:guide pos="2880"/>
        <p:guide pos="70"/>
        <p:guide pos="305"/>
        <p:guide pos="528"/>
        <p:guide pos="75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howGuides="1">
      <p:cViewPr varScale="1">
        <p:scale>
          <a:sx n="85" d="100"/>
          <a:sy n="85" d="100"/>
        </p:scale>
        <p:origin x="-3786" y="-84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commentAuthors" Target="commentAuthors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gs" Target="tags/tag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3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5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82C846FF-B4C4-4B40-A720-043E0685C87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8149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B96D7790-A8B1-4B28-9A04-156EE2F9A4C5}" type="datetimeFigureOut">
              <a:rPr lang="en-US"/>
              <a:pPr>
                <a:defRPr/>
              </a:pPr>
              <a:t>3/12/2020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0988799-FA54-415C-AD35-5AF59CE601B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0214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3D6722-9B4D-4E29-B226-C325925A8118}" type="slidenum">
              <a:rPr lang="en-US" smtClean="0">
                <a:solidFill>
                  <a:prstClr val="black"/>
                </a:solidFill>
              </a:rPr>
              <a:pPr/>
              <a:t>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5975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296988" y="800100"/>
            <a:ext cx="4264025" cy="3198813"/>
          </a:xfrm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dirty="0" smtClean="0">
                <a:latin typeface="Arial" pitchFamily="34" charset="0"/>
                <a:cs typeface="Arial" pitchFamily="34" charset="0"/>
              </a:rPr>
              <a:t>Figure 11.1  This chapter examines capacity management</a:t>
            </a:r>
          </a:p>
          <a:p>
            <a:pPr eaLnBrk="1" hangingPunct="1"/>
            <a:endParaRPr lang="en-GB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</p:spPr>
        <p:txBody>
          <a:bodyPr/>
          <a:lstStyle/>
          <a:p>
            <a:fld id="{4989652C-EA08-4A74-BA28-A1ADB37D6756}" type="slidenum">
              <a:rPr lang="en-US" smtClean="0"/>
              <a:pPr/>
              <a:t>2</a:t>
            </a:fld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D3B0839-D00F-411F-A1B3-D61A90817C4B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9128091-49A7-4271-9E14-8A53137D6442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11.2  The process of managing capacity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2C8326B-DA7D-40D1-9125-7C9D158418EE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baseline="0" dirty="0" smtClean="0">
                <a:latin typeface="Arial" pitchFamily="34" charset="0"/>
              </a:rPr>
              <a:t>Table 11.1  Input and output capacity measures for different operations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6971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11.3  Design capacity, effective capacity and actual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6690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8B2CC4-72AC-44A9-8062-D1FC9D3DDCCE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9EA05AE-89DC-4280-B7C8-D51794813F28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4CD00D5A-A803-47EF-86B7-A627AE721EBC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 smtClean="0">
                <a:latin typeface="Arial" pitchFamily="34" charset="0"/>
                <a:cs typeface="Arial" pitchFamily="34" charset="0"/>
              </a:rPr>
              <a:t>Figure 11.4  Operating equipment effectiveness (OEE)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DD3E303-6B32-43CD-A78F-23D7277FBE2C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6F676B1-5C09-4960-90D9-80DC615A9AEB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11.6  The base level of capacity should reflect the relative importance of the operation’s performance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3056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11.7  The effect of variability on the utilization of capacity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52957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baseline="0" dirty="0" smtClean="0">
                <a:latin typeface="Arial" pitchFamily="34" charset="0"/>
              </a:rPr>
              <a:t>Figure 11.8  The nature of capacity management depends on the mixture of predictable and unpredictable demand and capacity variation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33595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Figure 11.9  Managing mismatches between demand and capacity: ‘level capacity’, ‘chase demand’ and ‘demand management’ plans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1E3AB1B-D2C8-4312-B784-ACACCBA837BF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3369CA0-89E5-4977-9B58-4E3CA2456F1B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20D195C-8E13-46CC-875C-8DAF75FA7D38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0E5EF2ED-3BC7-4DD7-93F9-C950EC48DE2A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98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19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5279B1D-962D-4388-AD38-7465D992CA79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11.15  Capacity management as a queuing problem</a:t>
            </a: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AD76608-2909-41E2-B667-8CFDE92DC43F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11.16  Capacity management strategies are partly dependent on the long- and short-term outlook for volumes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4487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11.17  Daily number of visitors in August last year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0482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Table 11.4(a)  Number of visitors last year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601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Figure 11.18  Visitor arrivals, public holiday in August and a Wednesday in February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13748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1" i="0" baseline="0" dirty="0" smtClean="0">
                <a:latin typeface="Arial" pitchFamily="34" charset="0"/>
              </a:rPr>
              <a:t>Table 11.5  The farm’s main facilities and some of the issues concerned with managing them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026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30</a:t>
            </a:fld>
            <a:endParaRPr lang="en-GB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b="1" i="0" baseline="0" dirty="0" smtClean="0">
                <a:latin typeface="Arial" pitchFamily="34" charset="0"/>
              </a:rPr>
              <a:t>Table 11.6  Preserve demand and production (previous year)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0988799-FA54-415C-AD35-5AF59CE601BD}" type="slidenum">
              <a:rPr lang="en-GB" smtClean="0"/>
              <a:pPr>
                <a:defRPr/>
              </a:pPr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5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1183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1424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24241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48201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985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67733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06089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30988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6104624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14045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39213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  <a:prstGeom prst="rect">
            <a:avLst/>
          </a:prstGeom>
        </p:spPr>
        <p:txBody>
          <a:bodyPr anchor="t"/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" y="816430"/>
            <a:ext cx="8229600" cy="478970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 dirty="0" smtClean="0"/>
              <a:t>Add edition here</a:t>
            </a:r>
            <a:endParaRPr lang="en-US" dirty="0"/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 hasCustomPrompt="1"/>
          </p:nvPr>
        </p:nvSpPr>
        <p:spPr>
          <a:xfrm>
            <a:off x="5029200" y="1600201"/>
            <a:ext cx="3657600" cy="1600199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 dirty="0" smtClean="0"/>
              <a:t>Chapter ##</a:t>
            </a:r>
            <a:endParaRPr lang="en-US" dirty="0"/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 hasCustomPrompt="1"/>
          </p:nvPr>
        </p:nvSpPr>
        <p:spPr>
          <a:xfrm>
            <a:off x="5029200" y="3200400"/>
            <a:ext cx="3657600" cy="2925763"/>
          </a:xfrm>
          <a:prstGeom prst="rect">
            <a:avLst/>
          </a:prstGeo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 dirty="0" smtClean="0"/>
              <a:t>Chapter title</a:t>
            </a:r>
            <a:endParaRPr lang="en-US" dirty="0"/>
          </a:p>
        </p:txBody>
      </p:sp>
      <p:sp>
        <p:nvSpPr>
          <p:cNvPr id="16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93969" y="6165337"/>
            <a:ext cx="8595360" cy="235463"/>
          </a:xfrm>
          <a:prstGeom prst="rect">
            <a:avLst/>
          </a:prstGeom>
        </p:spPr>
        <p:txBody>
          <a:bodyPr/>
          <a:lstStyle/>
          <a:p>
            <a:endParaRPr lang="en-US" sz="1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1"/>
          </p:nvPr>
        </p:nvSpPr>
        <p:spPr>
          <a:xfrm>
            <a:off x="6335713" y="113072"/>
            <a:ext cx="2133600" cy="182880"/>
          </a:xfrm>
          <a:prstGeom prst="rect">
            <a:avLst/>
          </a:prstGeom>
        </p:spPr>
        <p:txBody>
          <a:bodyPr/>
          <a:lstStyle/>
          <a:p>
            <a:fld id="{A9DF6EFB-3F44-496C-A842-1E0B3D3B975A}" type="datetimeFigureOut">
              <a:rPr lang="en-US" sz="1800" smtClean="0">
                <a:solidFill>
                  <a:srgbClr val="000000"/>
                </a:solidFill>
                <a:latin typeface="Arial" charset="0"/>
              </a:rPr>
              <a:pPr/>
              <a:t>3/12/2020</a:t>
            </a:fld>
            <a:endParaRPr lang="en-US" sz="1800" dirty="0">
              <a:solidFill>
                <a:srgbClr val="000000"/>
              </a:solidFill>
              <a:latin typeface="Arial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469312" y="113072"/>
            <a:ext cx="551783" cy="182880"/>
          </a:xfrm>
          <a:prstGeom prst="rect">
            <a:avLst/>
          </a:prstGeom>
        </p:spPr>
        <p:txBody>
          <a:bodyPr/>
          <a:lstStyle/>
          <a:p>
            <a:fld id="{200B2350-5261-4F5C-9DF5-EF0D264FC8D2}" type="slidenum">
              <a:rPr lang="en-US" sz="1800" smtClean="0">
                <a:solidFill>
                  <a:srgbClr val="000000"/>
                </a:solidFill>
                <a:latin typeface="Arial" charset="0"/>
              </a:rPr>
              <a:pPr/>
              <a:t>‹#›</a:t>
            </a:fld>
            <a:endParaRPr lang="en-US" sz="1800" dirty="0">
              <a:solidFill>
                <a:srgbClr val="000000"/>
              </a:solidFill>
              <a:latin typeface="Arial" charset="0"/>
            </a:endParaRPr>
          </a:p>
        </p:txBody>
      </p:sp>
      <p:pic>
        <p:nvPicPr>
          <p:cNvPr id="12" name="Picture 11" descr="Pearson Logo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4333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700" b="1" dirty="0" smtClean="0">
                <a:solidFill>
                  <a:srgbClr val="000000"/>
                </a:solidFill>
                <a:latin typeface="Arial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  <p:pic>
        <p:nvPicPr>
          <p:cNvPr id="4" name="Picture 3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 userDrawn="1"/>
        </p:nvSpPr>
        <p:spPr>
          <a:xfrm>
            <a:off x="1600200" y="6429345"/>
            <a:ext cx="7162800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altLang="en-US" sz="700" b="1" dirty="0" smtClean="0">
                <a:solidFill>
                  <a:srgbClr val="000000"/>
                </a:solidFill>
                <a:latin typeface="Arial" charset="0"/>
                <a:ea typeface="Verdana" panose="020B0604030504040204" pitchFamily="34" charset="0"/>
                <a:cs typeface="Verdana" panose="020B0604030504040204" pitchFamily="34" charset="0"/>
              </a:rPr>
              <a:t>Copyright © 2016, 2013, 2010 Pearson Education, Inc. All Rights Reserved</a:t>
            </a:r>
          </a:p>
        </p:txBody>
      </p:sp>
    </p:spTree>
    <p:extLst>
      <p:ext uri="{BB962C8B-B14F-4D97-AF65-F5344CB8AC3E}">
        <p14:creationId xmlns:p14="http://schemas.microsoft.com/office/powerpoint/2010/main" val="38650741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41"/>
            <a:ext cx="8229600" cy="622828"/>
          </a:xfr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algn="l">
              <a:spcBef>
                <a:spcPts val="0"/>
              </a:spcBef>
            </a:pPr>
            <a:r>
              <a:rPr lang="en-US" sz="3400" b="1" dirty="0" smtClean="0">
                <a:solidFill>
                  <a:srgbClr val="007FA3"/>
                </a:solidFill>
                <a:ea typeface="+mn-ea"/>
                <a:cs typeface="+mn-cs"/>
              </a:rPr>
              <a:t>Operations management</a:t>
            </a:r>
            <a:endParaRPr lang="en-US" sz="3400" b="1" dirty="0">
              <a:solidFill>
                <a:srgbClr val="007FA3"/>
              </a:solidFill>
              <a:ea typeface="+mn-ea"/>
              <a:cs typeface="+mn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968836"/>
            <a:ext cx="8229600" cy="478970"/>
          </a:xfrm>
        </p:spPr>
        <p:txBody>
          <a:bodyPr/>
          <a:lstStyle/>
          <a:p>
            <a:r>
              <a:rPr lang="en-US" sz="2000" dirty="0" smtClean="0">
                <a:latin typeface="+mj-lt"/>
              </a:rPr>
              <a:t>8</a:t>
            </a:r>
            <a:r>
              <a:rPr lang="en-US" sz="2000" baseline="30000" dirty="0" smtClean="0">
                <a:latin typeface="+mj-lt"/>
              </a:rPr>
              <a:t>th</a:t>
            </a:r>
            <a:r>
              <a:rPr lang="en-US" sz="2000" dirty="0" smtClean="0">
                <a:latin typeface="+mj-lt"/>
              </a:rPr>
              <a:t> edition</a:t>
            </a:r>
            <a:endParaRPr lang="en-US" sz="2000" dirty="0">
              <a:latin typeface="+mj-lt"/>
            </a:endParaRPr>
          </a:p>
        </p:txBody>
      </p:sp>
      <p:pic>
        <p:nvPicPr>
          <p:cNvPr id="6" name="Book Cover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844" y="1486745"/>
            <a:ext cx="3495794" cy="4753187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  <a:effectLst>
            <a:outerShdw blurRad="50800" dist="76200" dir="2700000" algn="tl" rotWithShape="0">
              <a:srgbClr val="000000">
                <a:alpha val="56000"/>
              </a:srgbClr>
            </a:outerShdw>
          </a:effectLst>
        </p:spPr>
      </p:pic>
      <p:sp>
        <p:nvSpPr>
          <p:cNvPr id="5" name="Text Placeholder 4"/>
          <p:cNvSpPr>
            <a:spLocks noGrp="1"/>
          </p:cNvSpPr>
          <p:nvPr>
            <p:ph type="body" sz="quarter" idx="15"/>
          </p:nvPr>
        </p:nvSpPr>
        <p:spPr>
          <a:xfrm>
            <a:off x="4930140" y="2856183"/>
            <a:ext cx="3657600" cy="1151503"/>
          </a:xfrm>
        </p:spPr>
        <p:txBody>
          <a:bodyPr/>
          <a:lstStyle/>
          <a:p>
            <a:pPr marL="0" marR="0" indent="0" algn="l" defTabSz="914400" rtl="0" eaLnBrk="0" fontAlgn="base" latinLnBrk="0" hangingPunct="0"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3000" b="0" i="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Chapter 11</a:t>
            </a:r>
          </a:p>
          <a:p>
            <a:pPr>
              <a:spcBef>
                <a:spcPts val="1200"/>
              </a:spcBef>
            </a:pPr>
            <a:r>
              <a:rPr lang="en-US" dirty="0" smtClean="0"/>
              <a:t>Capacity </a:t>
            </a:r>
            <a:r>
              <a:rPr lang="en-US" dirty="0"/>
              <a:t>management</a:t>
            </a:r>
          </a:p>
        </p:txBody>
      </p:sp>
    </p:spTree>
    <p:extLst>
      <p:ext uri="{BB962C8B-B14F-4D97-AF65-F5344CB8AC3E}">
        <p14:creationId xmlns:p14="http://schemas.microsoft.com/office/powerpoint/2010/main" val="4051598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Rectangle 2"/>
          <p:cNvSpPr>
            <a:spLocks noChangeArrowheads="1"/>
          </p:cNvSpPr>
          <p:nvPr/>
        </p:nvSpPr>
        <p:spPr bwMode="auto">
          <a:xfrm>
            <a:off x="0" y="0"/>
            <a:ext cx="6727888" cy="520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  <a:latin typeface="Arial"/>
                <a:cs typeface="Arial"/>
              </a:rPr>
              <a:t>Capacity management</a:t>
            </a:r>
            <a:endParaRPr lang="en-GB" sz="2800" b="1" dirty="0">
              <a:solidFill>
                <a:srgbClr val="007FA3"/>
              </a:solidFill>
              <a:latin typeface="Arial"/>
              <a:cs typeface="Arial"/>
            </a:endParaRPr>
          </a:p>
        </p:txBody>
      </p:sp>
      <p:pic>
        <p:nvPicPr>
          <p:cNvPr id="1026" name="Picture 2" descr="Y:\08VOL4\Graphics\Powerpoint\PE_UK\PE522-SLACK\Final files\GIF\ch11\figure11-1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178" y="1188085"/>
            <a:ext cx="8731644" cy="448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59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25213" y="1142984"/>
            <a:ext cx="8182303" cy="4561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i="1" dirty="0" smtClean="0"/>
              <a:t>In Chapter 11</a:t>
            </a:r>
            <a:r>
              <a:rPr lang="en-GB" sz="2400" i="1" dirty="0" smtClean="0"/>
              <a:t> </a:t>
            </a:r>
            <a:r>
              <a:rPr lang="en-US" sz="2400" i="1" dirty="0" smtClean="0"/>
              <a:t>–</a:t>
            </a:r>
            <a:r>
              <a:rPr lang="en-GB" sz="2400" i="1" dirty="0" smtClean="0"/>
              <a:t> Capacity management </a:t>
            </a:r>
            <a:r>
              <a:rPr lang="en-US" sz="2400" i="1" dirty="0" smtClean="0"/>
              <a:t>– Slack et al. identify the following key questions…</a:t>
            </a:r>
          </a:p>
          <a:p>
            <a:endParaRPr lang="en-GB" sz="2400" dirty="0" smtClean="0"/>
          </a:p>
          <a:p>
            <a:pPr marL="342900" indent="-342900">
              <a:lnSpc>
                <a:spcPct val="130000"/>
              </a:lnSpc>
              <a:buClr>
                <a:srgbClr val="FF0000"/>
              </a:buClr>
              <a:buFont typeface="Wingdings" charset="2"/>
              <a:buChar char="q"/>
            </a:pPr>
            <a:r>
              <a:rPr lang="en-US" sz="2400" dirty="0"/>
              <a:t>What is capacity management?</a:t>
            </a:r>
            <a:endParaRPr lang="en-GB" sz="2400" dirty="0"/>
          </a:p>
          <a:p>
            <a:pPr marL="342900" indent="-342900">
              <a:lnSpc>
                <a:spcPct val="130000"/>
              </a:lnSpc>
              <a:buClr>
                <a:srgbClr val="FF0000"/>
              </a:buClr>
              <a:buFont typeface="Wingdings" charset="2"/>
              <a:buChar char="q"/>
            </a:pPr>
            <a:r>
              <a:rPr lang="en-US" sz="2400" dirty="0" smtClean="0"/>
              <a:t>How are </a:t>
            </a:r>
            <a:r>
              <a:rPr lang="en-US" sz="2400" dirty="0"/>
              <a:t>demand and capacity measured?</a:t>
            </a:r>
            <a:endParaRPr lang="en-GB" sz="2400" dirty="0"/>
          </a:p>
          <a:p>
            <a:pPr marL="342900" indent="-342900">
              <a:lnSpc>
                <a:spcPct val="130000"/>
              </a:lnSpc>
              <a:buClr>
                <a:srgbClr val="FF0000"/>
              </a:buClr>
              <a:buFont typeface="Wingdings" charset="2"/>
              <a:buChar char="q"/>
            </a:pPr>
            <a:r>
              <a:rPr lang="en-US" sz="2400" dirty="0" smtClean="0"/>
              <a:t>How </a:t>
            </a:r>
            <a:r>
              <a:rPr lang="en-US" sz="2400" dirty="0"/>
              <a:t>should the operation’s base capacity be set?</a:t>
            </a:r>
            <a:endParaRPr lang="en-GB" sz="2400" dirty="0"/>
          </a:p>
          <a:p>
            <a:pPr marL="342900" indent="-342900">
              <a:lnSpc>
                <a:spcPct val="130000"/>
              </a:lnSpc>
              <a:buClr>
                <a:srgbClr val="FF0000"/>
              </a:buClr>
              <a:buFont typeface="Wingdings" charset="2"/>
              <a:buChar char="q"/>
            </a:pPr>
            <a:r>
              <a:rPr lang="en-US" sz="2400" dirty="0" smtClean="0"/>
              <a:t>What </a:t>
            </a:r>
            <a:r>
              <a:rPr lang="en-US" sz="2400" dirty="0"/>
              <a:t>are the ways of coping with mismatches between demand and capacity?  </a:t>
            </a:r>
            <a:endParaRPr lang="en-GB" sz="2400" dirty="0"/>
          </a:p>
          <a:p>
            <a:pPr marL="342900" indent="-342900">
              <a:lnSpc>
                <a:spcPct val="130000"/>
              </a:lnSpc>
              <a:buClr>
                <a:srgbClr val="FF0000"/>
              </a:buClr>
              <a:buFont typeface="Wingdings" charset="2"/>
              <a:buChar char="q"/>
            </a:pPr>
            <a:r>
              <a:rPr lang="en-US" sz="2400" dirty="0" smtClean="0"/>
              <a:t>How </a:t>
            </a:r>
            <a:r>
              <a:rPr lang="en-US" sz="2400" dirty="0"/>
              <a:t>can operations understand the consequences of their capacity decisions</a:t>
            </a:r>
            <a:r>
              <a:rPr lang="en-US" sz="2400" dirty="0" smtClean="0"/>
              <a:t>?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-9643" y="-10822"/>
            <a:ext cx="45089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007FA3"/>
                </a:solidFill>
              </a:rPr>
              <a:t>Key questions</a:t>
            </a:r>
            <a:endParaRPr lang="en-GB" sz="2800" b="1" dirty="0" smtClean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428625" y="929282"/>
            <a:ext cx="78581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C</a:t>
            </a:r>
            <a:r>
              <a:rPr lang="en-US" sz="2000" b="1" dirty="0"/>
              <a:t>apacity</a:t>
            </a:r>
            <a:r>
              <a:rPr lang="en-US" sz="2000" dirty="0"/>
              <a:t> </a:t>
            </a:r>
            <a:r>
              <a:rPr lang="en-US" sz="2000" dirty="0" smtClean="0"/>
              <a:t>in </a:t>
            </a:r>
            <a:r>
              <a:rPr lang="en-US" sz="2000" dirty="0"/>
              <a:t>the static, physical sense means the </a:t>
            </a:r>
            <a:r>
              <a:rPr lang="en-US" sz="2000" i="1" dirty="0"/>
              <a:t>scale</a:t>
            </a:r>
            <a:r>
              <a:rPr lang="en-US" sz="2000" dirty="0"/>
              <a:t> of an </a:t>
            </a:r>
            <a:r>
              <a:rPr lang="en-US" sz="2000" dirty="0" smtClean="0"/>
              <a:t>operation. </a:t>
            </a:r>
            <a:endParaRPr lang="en-US" sz="2000" dirty="0"/>
          </a:p>
        </p:txBody>
      </p:sp>
      <p:sp>
        <p:nvSpPr>
          <p:cNvPr id="4099" name="TextBox 4"/>
          <p:cNvSpPr txBox="1">
            <a:spLocks noChangeArrowheads="1"/>
          </p:cNvSpPr>
          <p:nvPr/>
        </p:nvSpPr>
        <p:spPr bwMode="auto">
          <a:xfrm>
            <a:off x="8467" y="-13232"/>
            <a:ext cx="4857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>
                <a:srgbClr val="FF0000"/>
              </a:buClr>
            </a:pPr>
            <a:r>
              <a:rPr lang="en-US" sz="2800" b="1" dirty="0">
                <a:solidFill>
                  <a:srgbClr val="007FA3"/>
                </a:solidFill>
              </a:rPr>
              <a:t>What is capacity?</a:t>
            </a:r>
            <a:endParaRPr lang="en-GB" sz="2800" b="1" dirty="0">
              <a:solidFill>
                <a:srgbClr val="007FA3"/>
              </a:solidFill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28625" y="1808757"/>
            <a:ext cx="7858125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But this may not reflect the operation’s processing </a:t>
            </a:r>
            <a:r>
              <a:rPr lang="en-US" sz="2000" dirty="0" smtClean="0"/>
              <a:t>capability.</a:t>
            </a:r>
            <a:endParaRPr lang="en-US" sz="2000" dirty="0"/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428625" y="2692995"/>
            <a:ext cx="78581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/>
              <a:t>So we must incorporate a </a:t>
            </a:r>
            <a:r>
              <a:rPr lang="en-US" sz="2000" i="1"/>
              <a:t>time</a:t>
            </a:r>
            <a:r>
              <a:rPr lang="en-US" sz="2000"/>
              <a:t> dimension appropriate to the use of assets. 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785813" y="3631207"/>
            <a:ext cx="5286375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For example </a:t>
            </a:r>
            <a:r>
              <a:rPr lang="en-US" sz="2000" dirty="0" smtClean="0"/>
              <a:t>24,000 </a:t>
            </a:r>
            <a:r>
              <a:rPr lang="en-US" sz="2000" dirty="0" err="1"/>
              <a:t>litres</a:t>
            </a:r>
            <a:r>
              <a:rPr lang="en-US" sz="2000" dirty="0"/>
              <a:t> per day. </a:t>
            </a:r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endParaRPr lang="en-US" sz="2000" dirty="0"/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10,000 calls per </a:t>
            </a:r>
            <a:r>
              <a:rPr lang="en-US" sz="2000" dirty="0" smtClean="0"/>
              <a:t>day.</a:t>
            </a:r>
            <a:endParaRPr lang="en-US" sz="2000" dirty="0"/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endParaRPr lang="en-US" sz="2000" dirty="0"/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57 patients per </a:t>
            </a:r>
            <a:r>
              <a:rPr lang="en-US" sz="2000" dirty="0" smtClean="0"/>
              <a:t>session.</a:t>
            </a:r>
            <a:endParaRPr lang="en-US" sz="2000" dirty="0"/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endParaRPr lang="en-US" sz="2000" dirty="0"/>
          </a:p>
          <a:p>
            <a:pPr marL="342900" indent="-342900">
              <a:buClr>
                <a:srgbClr val="FF0000"/>
              </a:buClr>
              <a:buFont typeface="Wingdings" charset="2"/>
              <a:buChar char="q"/>
            </a:pPr>
            <a:r>
              <a:rPr lang="en-US" sz="2000" dirty="0"/>
              <a:t>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33"/>
          <p:cNvGrpSpPr>
            <a:grpSpLocks/>
          </p:cNvGrpSpPr>
          <p:nvPr/>
        </p:nvGrpSpPr>
        <p:grpSpPr bwMode="auto">
          <a:xfrm>
            <a:off x="1291158" y="3661249"/>
            <a:ext cx="7651751" cy="1931988"/>
            <a:chOff x="711" y="1690"/>
            <a:chExt cx="4820" cy="1217"/>
          </a:xfrm>
        </p:grpSpPr>
        <p:sp>
          <p:nvSpPr>
            <p:cNvPr id="6165" name="Freeform 5"/>
            <p:cNvSpPr>
              <a:spLocks/>
            </p:cNvSpPr>
            <p:nvPr/>
          </p:nvSpPr>
          <p:spPr bwMode="auto">
            <a:xfrm>
              <a:off x="711" y="1933"/>
              <a:ext cx="3867" cy="974"/>
            </a:xfrm>
            <a:custGeom>
              <a:avLst/>
              <a:gdLst>
                <a:gd name="T0" fmla="*/ 3866 w 3867"/>
                <a:gd name="T1" fmla="*/ 0 h 974"/>
                <a:gd name="T2" fmla="*/ 3826 w 3867"/>
                <a:gd name="T3" fmla="*/ 23 h 974"/>
                <a:gd name="T4" fmla="*/ 3795 w 3867"/>
                <a:gd name="T5" fmla="*/ 47 h 974"/>
                <a:gd name="T6" fmla="*/ 3739 w 3867"/>
                <a:gd name="T7" fmla="*/ 87 h 974"/>
                <a:gd name="T8" fmla="*/ 3627 w 3867"/>
                <a:gd name="T9" fmla="*/ 191 h 974"/>
                <a:gd name="T10" fmla="*/ 3587 w 3867"/>
                <a:gd name="T11" fmla="*/ 207 h 974"/>
                <a:gd name="T12" fmla="*/ 3555 w 3867"/>
                <a:gd name="T13" fmla="*/ 231 h 974"/>
                <a:gd name="T14" fmla="*/ 3499 w 3867"/>
                <a:gd name="T15" fmla="*/ 271 h 974"/>
                <a:gd name="T16" fmla="*/ 3435 w 3867"/>
                <a:gd name="T17" fmla="*/ 311 h 974"/>
                <a:gd name="T18" fmla="*/ 3363 w 3867"/>
                <a:gd name="T19" fmla="*/ 343 h 974"/>
                <a:gd name="T20" fmla="*/ 3283 w 3867"/>
                <a:gd name="T21" fmla="*/ 335 h 974"/>
                <a:gd name="T22" fmla="*/ 3211 w 3867"/>
                <a:gd name="T23" fmla="*/ 319 h 974"/>
                <a:gd name="T24" fmla="*/ 3084 w 3867"/>
                <a:gd name="T25" fmla="*/ 279 h 974"/>
                <a:gd name="T26" fmla="*/ 3004 w 3867"/>
                <a:gd name="T27" fmla="*/ 239 h 974"/>
                <a:gd name="T28" fmla="*/ 2932 w 3867"/>
                <a:gd name="T29" fmla="*/ 207 h 974"/>
                <a:gd name="T30" fmla="*/ 2868 w 3867"/>
                <a:gd name="T31" fmla="*/ 175 h 974"/>
                <a:gd name="T32" fmla="*/ 2796 w 3867"/>
                <a:gd name="T33" fmla="*/ 159 h 974"/>
                <a:gd name="T34" fmla="*/ 2652 w 3867"/>
                <a:gd name="T35" fmla="*/ 103 h 974"/>
                <a:gd name="T36" fmla="*/ 2516 w 3867"/>
                <a:gd name="T37" fmla="*/ 95 h 974"/>
                <a:gd name="T38" fmla="*/ 2437 w 3867"/>
                <a:gd name="T39" fmla="*/ 87 h 974"/>
                <a:gd name="T40" fmla="*/ 2365 w 3867"/>
                <a:gd name="T41" fmla="*/ 111 h 974"/>
                <a:gd name="T42" fmla="*/ 2301 w 3867"/>
                <a:gd name="T43" fmla="*/ 135 h 974"/>
                <a:gd name="T44" fmla="*/ 2229 w 3867"/>
                <a:gd name="T45" fmla="*/ 175 h 974"/>
                <a:gd name="T46" fmla="*/ 2149 w 3867"/>
                <a:gd name="T47" fmla="*/ 199 h 974"/>
                <a:gd name="T48" fmla="*/ 2077 w 3867"/>
                <a:gd name="T49" fmla="*/ 239 h 974"/>
                <a:gd name="T50" fmla="*/ 1949 w 3867"/>
                <a:gd name="T51" fmla="*/ 343 h 974"/>
                <a:gd name="T52" fmla="*/ 1814 w 3867"/>
                <a:gd name="T53" fmla="*/ 431 h 974"/>
                <a:gd name="T54" fmla="*/ 1686 w 3867"/>
                <a:gd name="T55" fmla="*/ 526 h 974"/>
                <a:gd name="T56" fmla="*/ 1606 w 3867"/>
                <a:gd name="T57" fmla="*/ 558 h 974"/>
                <a:gd name="T58" fmla="*/ 1534 w 3867"/>
                <a:gd name="T59" fmla="*/ 598 h 974"/>
                <a:gd name="T60" fmla="*/ 1470 w 3867"/>
                <a:gd name="T61" fmla="*/ 630 h 974"/>
                <a:gd name="T62" fmla="*/ 1398 w 3867"/>
                <a:gd name="T63" fmla="*/ 678 h 974"/>
                <a:gd name="T64" fmla="*/ 1262 w 3867"/>
                <a:gd name="T65" fmla="*/ 726 h 974"/>
                <a:gd name="T66" fmla="*/ 1135 w 3867"/>
                <a:gd name="T67" fmla="*/ 790 h 974"/>
                <a:gd name="T68" fmla="*/ 1055 w 3867"/>
                <a:gd name="T69" fmla="*/ 814 h 974"/>
                <a:gd name="T70" fmla="*/ 983 w 3867"/>
                <a:gd name="T71" fmla="*/ 838 h 974"/>
                <a:gd name="T72" fmla="*/ 855 w 3867"/>
                <a:gd name="T73" fmla="*/ 893 h 974"/>
                <a:gd name="T74" fmla="*/ 775 w 3867"/>
                <a:gd name="T75" fmla="*/ 917 h 974"/>
                <a:gd name="T76" fmla="*/ 703 w 3867"/>
                <a:gd name="T77" fmla="*/ 941 h 974"/>
                <a:gd name="T78" fmla="*/ 639 w 3867"/>
                <a:gd name="T79" fmla="*/ 957 h 974"/>
                <a:gd name="T80" fmla="*/ 567 w 3867"/>
                <a:gd name="T81" fmla="*/ 973 h 974"/>
                <a:gd name="T82" fmla="*/ 488 w 3867"/>
                <a:gd name="T83" fmla="*/ 973 h 974"/>
                <a:gd name="T84" fmla="*/ 416 w 3867"/>
                <a:gd name="T85" fmla="*/ 965 h 974"/>
                <a:gd name="T86" fmla="*/ 288 w 3867"/>
                <a:gd name="T87" fmla="*/ 941 h 974"/>
                <a:gd name="T88" fmla="*/ 200 w 3867"/>
                <a:gd name="T89" fmla="*/ 893 h 974"/>
                <a:gd name="T90" fmla="*/ 128 w 3867"/>
                <a:gd name="T91" fmla="*/ 846 h 974"/>
                <a:gd name="T92" fmla="*/ 0 w 3867"/>
                <a:gd name="T93" fmla="*/ 742 h 974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3867"/>
                <a:gd name="T142" fmla="*/ 0 h 974"/>
                <a:gd name="T143" fmla="*/ 3867 w 3867"/>
                <a:gd name="T144" fmla="*/ 974 h 974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3867" h="974">
                  <a:moveTo>
                    <a:pt x="3866" y="0"/>
                  </a:moveTo>
                  <a:lnTo>
                    <a:pt x="3826" y="23"/>
                  </a:lnTo>
                  <a:lnTo>
                    <a:pt x="3795" y="47"/>
                  </a:lnTo>
                  <a:lnTo>
                    <a:pt x="3739" y="87"/>
                  </a:lnTo>
                  <a:lnTo>
                    <a:pt x="3627" y="191"/>
                  </a:lnTo>
                  <a:lnTo>
                    <a:pt x="3587" y="207"/>
                  </a:lnTo>
                  <a:lnTo>
                    <a:pt x="3555" y="231"/>
                  </a:lnTo>
                  <a:lnTo>
                    <a:pt x="3499" y="271"/>
                  </a:lnTo>
                  <a:lnTo>
                    <a:pt x="3435" y="311"/>
                  </a:lnTo>
                  <a:lnTo>
                    <a:pt x="3363" y="343"/>
                  </a:lnTo>
                  <a:lnTo>
                    <a:pt x="3283" y="335"/>
                  </a:lnTo>
                  <a:lnTo>
                    <a:pt x="3211" y="319"/>
                  </a:lnTo>
                  <a:lnTo>
                    <a:pt x="3084" y="279"/>
                  </a:lnTo>
                  <a:lnTo>
                    <a:pt x="3004" y="239"/>
                  </a:lnTo>
                  <a:lnTo>
                    <a:pt x="2932" y="207"/>
                  </a:lnTo>
                  <a:lnTo>
                    <a:pt x="2868" y="175"/>
                  </a:lnTo>
                  <a:lnTo>
                    <a:pt x="2796" y="159"/>
                  </a:lnTo>
                  <a:lnTo>
                    <a:pt x="2652" y="103"/>
                  </a:lnTo>
                  <a:lnTo>
                    <a:pt x="2516" y="95"/>
                  </a:lnTo>
                  <a:lnTo>
                    <a:pt x="2437" y="87"/>
                  </a:lnTo>
                  <a:lnTo>
                    <a:pt x="2365" y="111"/>
                  </a:lnTo>
                  <a:lnTo>
                    <a:pt x="2301" y="135"/>
                  </a:lnTo>
                  <a:lnTo>
                    <a:pt x="2229" y="175"/>
                  </a:lnTo>
                  <a:lnTo>
                    <a:pt x="2149" y="199"/>
                  </a:lnTo>
                  <a:lnTo>
                    <a:pt x="2077" y="239"/>
                  </a:lnTo>
                  <a:lnTo>
                    <a:pt x="1949" y="343"/>
                  </a:lnTo>
                  <a:lnTo>
                    <a:pt x="1814" y="431"/>
                  </a:lnTo>
                  <a:lnTo>
                    <a:pt x="1686" y="526"/>
                  </a:lnTo>
                  <a:lnTo>
                    <a:pt x="1606" y="558"/>
                  </a:lnTo>
                  <a:lnTo>
                    <a:pt x="1534" y="598"/>
                  </a:lnTo>
                  <a:lnTo>
                    <a:pt x="1470" y="630"/>
                  </a:lnTo>
                  <a:lnTo>
                    <a:pt x="1398" y="678"/>
                  </a:lnTo>
                  <a:lnTo>
                    <a:pt x="1262" y="726"/>
                  </a:lnTo>
                  <a:lnTo>
                    <a:pt x="1135" y="790"/>
                  </a:lnTo>
                  <a:lnTo>
                    <a:pt x="1055" y="814"/>
                  </a:lnTo>
                  <a:lnTo>
                    <a:pt x="983" y="838"/>
                  </a:lnTo>
                  <a:lnTo>
                    <a:pt x="855" y="893"/>
                  </a:lnTo>
                  <a:lnTo>
                    <a:pt x="775" y="917"/>
                  </a:lnTo>
                  <a:lnTo>
                    <a:pt x="703" y="941"/>
                  </a:lnTo>
                  <a:lnTo>
                    <a:pt x="639" y="957"/>
                  </a:lnTo>
                  <a:lnTo>
                    <a:pt x="567" y="973"/>
                  </a:lnTo>
                  <a:lnTo>
                    <a:pt x="488" y="973"/>
                  </a:lnTo>
                  <a:lnTo>
                    <a:pt x="416" y="965"/>
                  </a:lnTo>
                  <a:lnTo>
                    <a:pt x="288" y="941"/>
                  </a:lnTo>
                  <a:lnTo>
                    <a:pt x="200" y="893"/>
                  </a:lnTo>
                  <a:lnTo>
                    <a:pt x="128" y="846"/>
                  </a:lnTo>
                  <a:lnTo>
                    <a:pt x="0" y="742"/>
                  </a:lnTo>
                </a:path>
              </a:pathLst>
            </a:custGeom>
            <a:noFill/>
            <a:ln w="57150" cap="rnd" cmpd="sng">
              <a:solidFill>
                <a:srgbClr val="0000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6166" name="Rectangle 18"/>
            <p:cNvSpPr>
              <a:spLocks noChangeArrowheads="1"/>
            </p:cNvSpPr>
            <p:nvPr/>
          </p:nvSpPr>
          <p:spPr bwMode="auto">
            <a:xfrm>
              <a:off x="4592" y="1690"/>
              <a:ext cx="939" cy="34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square" lIns="0" tIns="0" rIns="0" bIns="0">
              <a:spAutoFit/>
            </a:bodyPr>
            <a:lstStyle/>
            <a:p>
              <a:pPr defTabSz="762000" eaLnBrk="0" hangingPunct="0"/>
              <a:r>
                <a:rPr lang="en-US" sz="1800" dirty="0">
                  <a:solidFill>
                    <a:srgbClr val="000000"/>
                  </a:solidFill>
                </a:rPr>
                <a:t>Forecast demand</a:t>
              </a:r>
            </a:p>
          </p:txBody>
        </p:sp>
      </p:grp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892696" y="3131024"/>
            <a:ext cx="7018338" cy="3306762"/>
            <a:chOff x="460" y="1356"/>
            <a:chExt cx="4421" cy="2083"/>
          </a:xfrm>
        </p:grpSpPr>
        <p:sp>
          <p:nvSpPr>
            <p:cNvPr id="6161" name="Line 3"/>
            <p:cNvSpPr>
              <a:spLocks noChangeShapeType="1"/>
            </p:cNvSpPr>
            <p:nvPr/>
          </p:nvSpPr>
          <p:spPr bwMode="auto">
            <a:xfrm>
              <a:off x="711" y="1356"/>
              <a:ext cx="1" cy="1901"/>
            </a:xfrm>
            <a:prstGeom prst="line">
              <a:avLst/>
            </a:prstGeom>
            <a:noFill/>
            <a:ln w="222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6162" name="Line 4"/>
            <p:cNvSpPr>
              <a:spLocks noChangeShapeType="1"/>
            </p:cNvSpPr>
            <p:nvPr/>
          </p:nvSpPr>
          <p:spPr bwMode="auto">
            <a:xfrm flipH="1">
              <a:off x="701" y="3261"/>
              <a:ext cx="4180" cy="1"/>
            </a:xfrm>
            <a:prstGeom prst="line">
              <a:avLst/>
            </a:prstGeom>
            <a:noFill/>
            <a:ln w="22225">
              <a:solidFill>
                <a:srgbClr val="000000"/>
              </a:solidFill>
              <a:round/>
              <a:headEnd type="stealth" w="med" len="med"/>
              <a:tailEnd/>
            </a:ln>
          </p:spPr>
          <p:txBody>
            <a:bodyPr/>
            <a:lstStyle/>
            <a:p>
              <a:endParaRPr lang="en-GB" sz="1800"/>
            </a:p>
          </p:txBody>
        </p:sp>
        <p:sp>
          <p:nvSpPr>
            <p:cNvPr id="6163" name="Rectangle 16"/>
            <p:cNvSpPr>
              <a:spLocks noChangeArrowheads="1"/>
            </p:cNvSpPr>
            <p:nvPr/>
          </p:nvSpPr>
          <p:spPr bwMode="auto">
            <a:xfrm>
              <a:off x="4458" y="3265"/>
              <a:ext cx="318" cy="17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1800">
                  <a:solidFill>
                    <a:srgbClr val="000000"/>
                  </a:solidFill>
                </a:rPr>
                <a:t>Time</a:t>
              </a:r>
            </a:p>
          </p:txBody>
        </p:sp>
        <p:sp>
          <p:nvSpPr>
            <p:cNvPr id="6164" name="Rectangle 19"/>
            <p:cNvSpPr>
              <a:spLocks noChangeArrowheads="1"/>
            </p:cNvSpPr>
            <p:nvPr/>
          </p:nvSpPr>
          <p:spPr bwMode="auto">
            <a:xfrm rot="16200000">
              <a:off x="-84" y="2267"/>
              <a:ext cx="1320" cy="231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90488" tIns="44450" rIns="90488" bIns="44450">
              <a:spAutoFit/>
            </a:bodyPr>
            <a:lstStyle/>
            <a:p>
              <a:pPr defTabSz="762000" eaLnBrk="0" hangingPunct="0"/>
              <a:r>
                <a:rPr lang="en-US" sz="1800" dirty="0"/>
                <a:t>Aggregated output</a:t>
              </a:r>
            </a:p>
          </p:txBody>
        </p:sp>
      </p:grpSp>
      <p:grpSp>
        <p:nvGrpSpPr>
          <p:cNvPr id="4" name="Group 32"/>
          <p:cNvGrpSpPr>
            <a:grpSpLocks/>
          </p:cNvGrpSpPr>
          <p:nvPr/>
        </p:nvGrpSpPr>
        <p:grpSpPr bwMode="auto">
          <a:xfrm>
            <a:off x="1305445" y="4674074"/>
            <a:ext cx="6575425" cy="369887"/>
            <a:chOff x="720" y="2328"/>
            <a:chExt cx="4142" cy="233"/>
          </a:xfrm>
        </p:grpSpPr>
        <p:sp>
          <p:nvSpPr>
            <p:cNvPr id="6159" name="Rectangle 17"/>
            <p:cNvSpPr>
              <a:spLocks noChangeArrowheads="1"/>
            </p:cNvSpPr>
            <p:nvPr/>
          </p:nvSpPr>
          <p:spPr bwMode="auto">
            <a:xfrm>
              <a:off x="3068" y="2387"/>
              <a:ext cx="1794" cy="17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1800">
                  <a:solidFill>
                    <a:srgbClr val="000000"/>
                  </a:solidFill>
                </a:rPr>
                <a:t>Estimate of current capacity</a:t>
              </a:r>
            </a:p>
          </p:txBody>
        </p:sp>
        <p:sp>
          <p:nvSpPr>
            <p:cNvPr id="6160" name="Line 20"/>
            <p:cNvSpPr>
              <a:spLocks noChangeShapeType="1"/>
            </p:cNvSpPr>
            <p:nvPr/>
          </p:nvSpPr>
          <p:spPr bwMode="auto">
            <a:xfrm>
              <a:off x="720" y="2328"/>
              <a:ext cx="4080" cy="0"/>
            </a:xfrm>
            <a:prstGeom prst="line">
              <a:avLst/>
            </a:prstGeom>
            <a:noFill/>
            <a:ln w="57150">
              <a:solidFill>
                <a:srgbClr val="FF0000"/>
              </a:solidFill>
              <a:prstDash val="dash"/>
              <a:round/>
              <a:headEnd/>
              <a:tailEnd/>
            </a:ln>
          </p:spPr>
          <p:txBody>
            <a:bodyPr/>
            <a:lstStyle/>
            <a:p>
              <a:endParaRPr lang="en-GB" sz="1800"/>
            </a:p>
          </p:txBody>
        </p:sp>
      </p:grpSp>
      <p:sp>
        <p:nvSpPr>
          <p:cNvPr id="23" name="Text Box 13"/>
          <p:cNvSpPr txBox="1">
            <a:spLocks noChangeArrowheads="1"/>
          </p:cNvSpPr>
          <p:nvPr/>
        </p:nvSpPr>
        <p:spPr bwMode="auto">
          <a:xfrm>
            <a:off x="2123728" y="708896"/>
            <a:ext cx="4824536" cy="784830"/>
          </a:xfrm>
          <a:prstGeom prst="rect">
            <a:avLst/>
          </a:prstGeom>
          <a:solidFill>
            <a:srgbClr val="99CCFF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1800" dirty="0" smtClean="0">
                <a:latin typeface="Candara" charset="0"/>
                <a:cs typeface="Candara" charset="0"/>
              </a:rPr>
              <a:t>Measure aggregate demand and capacity</a:t>
            </a:r>
          </a:p>
          <a:p>
            <a:pPr algn="ctr" eaLnBrk="1" hangingPunct="1">
              <a:spcBef>
                <a:spcPct val="50000"/>
              </a:spcBef>
              <a:defRPr/>
            </a:pPr>
            <a:r>
              <a:rPr lang="en-GB" sz="1800" dirty="0" smtClean="0">
                <a:latin typeface="Candara" charset="0"/>
                <a:cs typeface="Candara" charset="0"/>
              </a:rPr>
              <a:t>Understand changes to demand and capacity</a:t>
            </a:r>
            <a:endParaRPr lang="en-US" sz="1800" dirty="0" smtClean="0">
              <a:latin typeface="Candara" charset="0"/>
              <a:cs typeface="Candara" charset="0"/>
            </a:endParaRPr>
          </a:p>
        </p:txBody>
      </p:sp>
      <p:sp>
        <p:nvSpPr>
          <p:cNvPr id="25" name="Text Box 13"/>
          <p:cNvSpPr txBox="1">
            <a:spLocks noChangeArrowheads="1"/>
          </p:cNvSpPr>
          <p:nvPr/>
        </p:nvSpPr>
        <p:spPr bwMode="auto">
          <a:xfrm>
            <a:off x="2123728" y="1717008"/>
            <a:ext cx="4824536" cy="646331"/>
          </a:xfrm>
          <a:prstGeom prst="rect">
            <a:avLst/>
          </a:prstGeom>
          <a:solidFill>
            <a:srgbClr val="99CCFF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1800" dirty="0" smtClean="0">
                <a:latin typeface="Candara" charset="0"/>
                <a:cs typeface="Candara" charset="0"/>
              </a:rPr>
              <a:t>Determine the operation’s base level of capacity</a:t>
            </a:r>
            <a:endParaRPr lang="en-US" sz="1800" dirty="0" smtClean="0">
              <a:latin typeface="Candara" charset="0"/>
              <a:cs typeface="Candara" charset="0"/>
            </a:endParaRPr>
          </a:p>
        </p:txBody>
      </p:sp>
      <p:sp>
        <p:nvSpPr>
          <p:cNvPr id="26" name="Text Box 13"/>
          <p:cNvSpPr txBox="1">
            <a:spLocks noChangeArrowheads="1"/>
          </p:cNvSpPr>
          <p:nvPr/>
        </p:nvSpPr>
        <p:spPr bwMode="auto">
          <a:xfrm>
            <a:off x="2123728" y="2548367"/>
            <a:ext cx="4824536" cy="646331"/>
          </a:xfrm>
          <a:prstGeom prst="rect">
            <a:avLst/>
          </a:prstGeom>
          <a:solidFill>
            <a:srgbClr val="99CCFF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1800" dirty="0" smtClean="0">
                <a:latin typeface="Candara" charset="0"/>
                <a:cs typeface="Candara" charset="0"/>
              </a:rPr>
              <a:t>Identify and select methods of coping with mismatches between demand and capacity</a:t>
            </a:r>
            <a:endParaRPr lang="en-US" sz="1800" dirty="0" smtClean="0">
              <a:latin typeface="Candara" charset="0"/>
              <a:cs typeface="Candara" charset="0"/>
            </a:endParaRPr>
          </a:p>
        </p:txBody>
      </p:sp>
      <p:sp>
        <p:nvSpPr>
          <p:cNvPr id="29" name="Text Box 13"/>
          <p:cNvSpPr txBox="1">
            <a:spLocks noChangeArrowheads="1"/>
          </p:cNvSpPr>
          <p:nvPr/>
        </p:nvSpPr>
        <p:spPr bwMode="auto">
          <a:xfrm>
            <a:off x="2123728" y="3373192"/>
            <a:ext cx="4824536" cy="646331"/>
          </a:xfrm>
          <a:prstGeom prst="rect">
            <a:avLst/>
          </a:prstGeom>
          <a:solidFill>
            <a:srgbClr val="99CCFF"/>
          </a:solidFill>
          <a:ln>
            <a:headEnd/>
            <a:tailEnd/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>
            <a:lvl1pPr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0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algn="ctr" eaLnBrk="1" hangingPunct="1">
              <a:spcBef>
                <a:spcPct val="50000"/>
              </a:spcBef>
              <a:defRPr/>
            </a:pPr>
            <a:r>
              <a:rPr lang="en-GB" sz="1800" dirty="0" smtClean="0">
                <a:latin typeface="Candara" charset="0"/>
                <a:cs typeface="Candara" charset="0"/>
              </a:rPr>
              <a:t>Understand the consequences of different capacity decisions</a:t>
            </a:r>
            <a:endParaRPr lang="en-US" sz="1800" dirty="0" smtClean="0">
              <a:latin typeface="Candara" charset="0"/>
              <a:cs typeface="Candara" charset="0"/>
            </a:endParaRPr>
          </a:p>
        </p:txBody>
      </p:sp>
      <p:sp>
        <p:nvSpPr>
          <p:cNvPr id="24" name="Line 14"/>
          <p:cNvSpPr>
            <a:spLocks noChangeShapeType="1"/>
          </p:cNvSpPr>
          <p:nvPr/>
        </p:nvSpPr>
        <p:spPr bwMode="auto">
          <a:xfrm flipH="1">
            <a:off x="4617908" y="1427416"/>
            <a:ext cx="7194" cy="373886"/>
          </a:xfrm>
          <a:prstGeom prst="line">
            <a:avLst/>
          </a:prstGeom>
          <a:solidFill>
            <a:srgbClr val="99CCFF"/>
          </a:solidFill>
          <a:ln w="38100" cmpd="sng">
            <a:solidFill>
              <a:schemeClr val="tx1"/>
            </a:solidFill>
            <a:round/>
            <a:headEnd/>
            <a:tailEnd type="stealth" w="lg" len="lg"/>
          </a:ln>
          <a:extLst/>
        </p:spPr>
        <p:txBody>
          <a:bodyPr/>
          <a:lstStyle/>
          <a:p>
            <a:endParaRPr lang="en-US" sz="1800"/>
          </a:p>
        </p:txBody>
      </p:sp>
      <p:sp>
        <p:nvSpPr>
          <p:cNvPr id="27" name="Line 14"/>
          <p:cNvSpPr>
            <a:spLocks noChangeShapeType="1"/>
          </p:cNvSpPr>
          <p:nvPr/>
        </p:nvSpPr>
        <p:spPr bwMode="auto">
          <a:xfrm flipH="1">
            <a:off x="4617908" y="2162442"/>
            <a:ext cx="7194" cy="376010"/>
          </a:xfrm>
          <a:prstGeom prst="line">
            <a:avLst/>
          </a:prstGeom>
          <a:solidFill>
            <a:srgbClr val="99CCFF"/>
          </a:solidFill>
          <a:ln w="38100" cmpd="sng">
            <a:solidFill>
              <a:schemeClr val="tx1"/>
            </a:solidFill>
            <a:round/>
            <a:headEnd/>
            <a:tailEnd type="stealth" w="lg" len="lg"/>
          </a:ln>
          <a:extLst/>
        </p:spPr>
        <p:txBody>
          <a:bodyPr/>
          <a:lstStyle/>
          <a:p>
            <a:endParaRPr lang="en-US" sz="1800"/>
          </a:p>
        </p:txBody>
      </p:sp>
      <p:sp>
        <p:nvSpPr>
          <p:cNvPr id="28" name="Line 14"/>
          <p:cNvSpPr>
            <a:spLocks noChangeShapeType="1"/>
          </p:cNvSpPr>
          <p:nvPr/>
        </p:nvSpPr>
        <p:spPr bwMode="auto">
          <a:xfrm flipH="1">
            <a:off x="4632298" y="3080163"/>
            <a:ext cx="4796" cy="376010"/>
          </a:xfrm>
          <a:prstGeom prst="line">
            <a:avLst/>
          </a:prstGeom>
          <a:solidFill>
            <a:srgbClr val="99CCFF"/>
          </a:solidFill>
          <a:ln w="38100" cmpd="sng">
            <a:solidFill>
              <a:schemeClr val="tx1"/>
            </a:solidFill>
            <a:round/>
            <a:headEnd/>
            <a:tailEnd type="stealth" w="lg" len="lg"/>
          </a:ln>
          <a:extLst/>
        </p:spPr>
        <p:txBody>
          <a:bodyPr/>
          <a:lstStyle/>
          <a:p>
            <a:endParaRPr lang="en-US" sz="1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6112229"/>
              </p:ext>
            </p:extLst>
          </p:nvPr>
        </p:nvGraphicFramePr>
        <p:xfrm>
          <a:off x="251520" y="685800"/>
          <a:ext cx="8424936" cy="5421620"/>
        </p:xfrm>
        <a:graphic>
          <a:graphicData uri="http://schemas.openxmlformats.org/drawingml/2006/table">
            <a:tbl>
              <a:tblPr/>
              <a:tblGrid>
                <a:gridCol w="16561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96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7240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2008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1105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Operation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  <a:spcAft>
                          <a:spcPts val="1105"/>
                        </a:spcAft>
                      </a:pPr>
                      <a:r>
                        <a:rPr lang="en-US" sz="1800" i="0" dirty="0" smtClean="0">
                          <a:latin typeface="Arial"/>
                          <a:ea typeface="Times New Roman"/>
                          <a:cs typeface="Arial"/>
                        </a:rPr>
                        <a:t>Input </a:t>
                      </a: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measure of capacity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ts val="1105"/>
                        </a:spcAft>
                      </a:pPr>
                      <a:r>
                        <a:rPr lang="en-US" sz="1800" i="0" dirty="0" smtClean="0">
                          <a:latin typeface="Arial"/>
                          <a:ea typeface="Times New Roman"/>
                          <a:cs typeface="Arial"/>
                        </a:rPr>
                        <a:t>Output </a:t>
                      </a: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measure of capacity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EC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Air-conditioner plant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Machine hours available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b="1" i="1" dirty="0">
                          <a:latin typeface="Arial"/>
                          <a:ea typeface="Times New Roman"/>
                          <a:cs typeface="Arial"/>
                        </a:rPr>
                        <a:t>Number of units per week</a:t>
                      </a:r>
                      <a:endParaRPr lang="en-GB" sz="1800" i="1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Hospital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</a:pPr>
                      <a:r>
                        <a:rPr lang="en-US" sz="1800" b="1">
                          <a:latin typeface="Arial"/>
                          <a:ea typeface="Times New Roman"/>
                          <a:cs typeface="Arial"/>
                        </a:rPr>
                        <a:t>Beds available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Number of patients treated per week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Theatre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</a:pPr>
                      <a:r>
                        <a:rPr lang="en-US" sz="1800" b="1" dirty="0">
                          <a:latin typeface="Arial"/>
                          <a:ea typeface="Times New Roman"/>
                          <a:cs typeface="Arial"/>
                        </a:rPr>
                        <a:t>Number of seats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Number of customers entertained per week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>
                          <a:latin typeface="Arial"/>
                          <a:ea typeface="Times New Roman"/>
                          <a:cs typeface="Arial"/>
                        </a:rPr>
                        <a:t>University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</a:pPr>
                      <a:r>
                        <a:rPr lang="en-US" sz="1800" b="1">
                          <a:latin typeface="Arial"/>
                          <a:ea typeface="Times New Roman"/>
                          <a:cs typeface="Arial"/>
                        </a:rPr>
                        <a:t>Number of students</a:t>
                      </a:r>
                      <a:endParaRPr lang="en-GB" sz="180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Students graduated per year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Retail store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300"/>
                        </a:spcAft>
                      </a:pPr>
                      <a:r>
                        <a:rPr lang="en-US" sz="1800" b="1" dirty="0">
                          <a:latin typeface="Arial"/>
                          <a:ea typeface="Times New Roman"/>
                          <a:cs typeface="Arial"/>
                        </a:rPr>
                        <a:t>Sales floor area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Number of items sold per day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dirty="0">
                          <a:latin typeface="Arial"/>
                          <a:ea typeface="Times New Roman"/>
                          <a:cs typeface="Arial"/>
                        </a:rPr>
                        <a:t>Airline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dirty="0">
                          <a:latin typeface="Arial"/>
                          <a:ea typeface="Times New Roman"/>
                          <a:cs typeface="Arial"/>
                        </a:rPr>
                        <a:t>Number of seats </a:t>
                      </a:r>
                      <a:r>
                        <a:rPr lang="en-US" sz="1800" b="1" dirty="0" smtClean="0">
                          <a:latin typeface="Arial"/>
                          <a:ea typeface="Times New Roman"/>
                          <a:cs typeface="Arial"/>
                        </a:rPr>
                        <a:t>available on the sector</a:t>
                      </a:r>
                      <a:endParaRPr lang="en-GB" sz="1800" dirty="0" smtClean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US" sz="1800" i="0" dirty="0">
                          <a:latin typeface="Arial"/>
                          <a:ea typeface="Times New Roman"/>
                          <a:cs typeface="Arial"/>
                        </a:rPr>
                        <a:t>Number of passengers per </a:t>
                      </a:r>
                      <a:r>
                        <a:rPr lang="en-US" sz="1800" i="0" dirty="0" smtClean="0">
                          <a:latin typeface="Arial"/>
                          <a:ea typeface="Times New Roman"/>
                          <a:cs typeface="Arial"/>
                        </a:rPr>
                        <a:t>week</a:t>
                      </a:r>
                      <a:endParaRPr lang="en-GB" sz="1800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GB" sz="1800" dirty="0" smtClean="0">
                          <a:latin typeface="Arial"/>
                          <a:ea typeface="Times New Roman"/>
                          <a:cs typeface="Times New Roman"/>
                        </a:rPr>
                        <a:t>Electricity company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/>
                          <a:ea typeface="Times New Roman"/>
                          <a:cs typeface="Times New Roman"/>
                        </a:rPr>
                        <a:t>Generator size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GB" sz="1800" b="1" i="0" dirty="0" smtClean="0">
                          <a:latin typeface="Arial"/>
                          <a:ea typeface="Times New Roman"/>
                          <a:cs typeface="Times New Roman"/>
                        </a:rPr>
                        <a:t>Megawatts of electricity</a:t>
                      </a:r>
                    </a:p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GB" sz="1800" b="1" i="0" dirty="0" smtClean="0">
                          <a:latin typeface="Arial"/>
                          <a:ea typeface="Times New Roman"/>
                          <a:cs typeface="Times New Roman"/>
                        </a:rPr>
                        <a:t>generated</a:t>
                      </a:r>
                      <a:endParaRPr lang="en-GB" sz="1800" b="1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GB" sz="1800" dirty="0" smtClean="0">
                          <a:latin typeface="Arial"/>
                          <a:ea typeface="Times New Roman"/>
                          <a:cs typeface="Times New Roman"/>
                        </a:rPr>
                        <a:t>Brewery</a:t>
                      </a:r>
                      <a:endParaRPr lang="en-GB" sz="18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3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latin typeface="Arial"/>
                          <a:ea typeface="Times New Roman"/>
                          <a:cs typeface="Times New Roman"/>
                        </a:rPr>
                        <a:t>Volume of fermentation tanks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Aft>
                          <a:spcPts val="300"/>
                        </a:spcAft>
                      </a:pPr>
                      <a:r>
                        <a:rPr lang="en-GB" sz="1800" b="1" i="0" dirty="0" smtClean="0">
                          <a:latin typeface="Arial"/>
                          <a:ea typeface="Times New Roman"/>
                          <a:cs typeface="Times New Roman"/>
                        </a:rPr>
                        <a:t>Litres per week</a:t>
                      </a:r>
                      <a:endParaRPr lang="en-GB" sz="1800" b="1" i="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0" y="-10450"/>
            <a:ext cx="9144000" cy="52322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sz="2800" b="1" dirty="0">
              <a:solidFill>
                <a:srgbClr val="007FA3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89280" y="5889528"/>
            <a:ext cx="349647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000" i="1" dirty="0" smtClean="0"/>
              <a:t>Note</a:t>
            </a:r>
            <a:r>
              <a:rPr lang="en-US" sz="1000" i="1" dirty="0"/>
              <a:t>: The most commonly used measure is shown in bold.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-2037" y="-8467"/>
            <a:ext cx="8525767" cy="95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0488" tIns="44450" rIns="90488" bIns="44450">
            <a:spAutoFit/>
          </a:bodyPr>
          <a:lstStyle/>
          <a:p>
            <a:r>
              <a:rPr lang="en-US" sz="2800" b="1" dirty="0" smtClean="0">
                <a:solidFill>
                  <a:srgbClr val="007FA3"/>
                </a:solidFill>
              </a:rPr>
              <a:t>Design </a:t>
            </a:r>
            <a:r>
              <a:rPr lang="en-US" sz="2800" b="1" dirty="0">
                <a:solidFill>
                  <a:srgbClr val="007FA3"/>
                </a:solidFill>
              </a:rPr>
              <a:t>capacity, effective capacity, and actual output</a:t>
            </a:r>
            <a:endParaRPr lang="en-GB" sz="2800" b="1" dirty="0">
              <a:solidFill>
                <a:srgbClr val="007FA3"/>
              </a:solidFill>
              <a:latin typeface="Times New Roman" charset="0"/>
            </a:endParaRPr>
          </a:p>
        </p:txBody>
      </p:sp>
      <p:pic>
        <p:nvPicPr>
          <p:cNvPr id="2050" name="Picture 2" descr="Y:\08VOL4\Graphics\Powerpoint\PE_UK\PE522-SLACK\Final files\GIF\ch11\figure11-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433272"/>
            <a:ext cx="8534400" cy="1997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4308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82023" y="33336"/>
            <a:ext cx="5637762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The nature of aggregate capacity</a:t>
            </a:r>
          </a:p>
        </p:txBody>
      </p:sp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1221903" y="1939925"/>
            <a:ext cx="2076450" cy="307975"/>
            <a:chOff x="656" y="1222"/>
            <a:chExt cx="1308" cy="194"/>
          </a:xfrm>
        </p:grpSpPr>
        <p:sp>
          <p:nvSpPr>
            <p:cNvPr id="7189" name="Rectangle 4"/>
            <p:cNvSpPr>
              <a:spLocks noChangeArrowheads="1"/>
            </p:cNvSpPr>
            <p:nvPr/>
          </p:nvSpPr>
          <p:spPr bwMode="auto">
            <a:xfrm>
              <a:off x="656" y="1222"/>
              <a:ext cx="54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 dirty="0">
                  <a:solidFill>
                    <a:srgbClr val="000000"/>
                  </a:solidFill>
                  <a:latin typeface="Helvetica" charset="0"/>
                </a:rPr>
                <a:t>-</a:t>
              </a:r>
            </a:p>
          </p:txBody>
        </p:sp>
        <p:sp>
          <p:nvSpPr>
            <p:cNvPr id="7190" name="Rectangle 5"/>
            <p:cNvSpPr>
              <a:spLocks noChangeArrowheads="1"/>
            </p:cNvSpPr>
            <p:nvPr/>
          </p:nvSpPr>
          <p:spPr bwMode="auto">
            <a:xfrm>
              <a:off x="799" y="1222"/>
              <a:ext cx="1165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rooms per night;</a:t>
              </a:r>
            </a:p>
          </p:txBody>
        </p:sp>
      </p:grp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1221903" y="2395538"/>
            <a:ext cx="5294313" cy="307975"/>
            <a:chOff x="656" y="1509"/>
            <a:chExt cx="3335" cy="194"/>
          </a:xfrm>
        </p:grpSpPr>
        <p:sp>
          <p:nvSpPr>
            <p:cNvPr id="7187" name="Rectangle 6"/>
            <p:cNvSpPr>
              <a:spLocks noChangeArrowheads="1"/>
            </p:cNvSpPr>
            <p:nvPr/>
          </p:nvSpPr>
          <p:spPr bwMode="auto">
            <a:xfrm>
              <a:off x="656" y="1509"/>
              <a:ext cx="54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  <a:latin typeface="Helvetica" charset="0"/>
                </a:rPr>
                <a:t>-</a:t>
              </a:r>
            </a:p>
          </p:txBody>
        </p:sp>
        <p:sp>
          <p:nvSpPr>
            <p:cNvPr id="7188" name="Rectangle 7"/>
            <p:cNvSpPr>
              <a:spLocks noChangeArrowheads="1"/>
            </p:cNvSpPr>
            <p:nvPr/>
          </p:nvSpPr>
          <p:spPr bwMode="auto">
            <a:xfrm>
              <a:off x="799" y="1509"/>
              <a:ext cx="3192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ignores the numbers of guests in each room.</a:t>
              </a:r>
            </a:p>
          </p:txBody>
        </p:sp>
      </p:grpSp>
      <p:grpSp>
        <p:nvGrpSpPr>
          <p:cNvPr id="4" name="Group 21"/>
          <p:cNvGrpSpPr>
            <a:grpSpLocks/>
          </p:cNvGrpSpPr>
          <p:nvPr/>
        </p:nvGrpSpPr>
        <p:grpSpPr bwMode="auto">
          <a:xfrm>
            <a:off x="1231428" y="4132263"/>
            <a:ext cx="2290763" cy="307975"/>
            <a:chOff x="662" y="2603"/>
            <a:chExt cx="1443" cy="194"/>
          </a:xfrm>
        </p:grpSpPr>
        <p:sp>
          <p:nvSpPr>
            <p:cNvPr id="7185" name="Rectangle 9"/>
            <p:cNvSpPr>
              <a:spLocks noChangeArrowheads="1"/>
            </p:cNvSpPr>
            <p:nvPr/>
          </p:nvSpPr>
          <p:spPr bwMode="auto">
            <a:xfrm>
              <a:off x="662" y="2603"/>
              <a:ext cx="54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  <a:latin typeface="Helvetica" charset="0"/>
                </a:rPr>
                <a:t>-</a:t>
              </a:r>
            </a:p>
          </p:txBody>
        </p:sp>
        <p:sp>
          <p:nvSpPr>
            <p:cNvPr id="7186" name="Rectangle 10"/>
            <p:cNvSpPr>
              <a:spLocks noChangeArrowheads="1"/>
            </p:cNvSpPr>
            <p:nvPr/>
          </p:nvSpPr>
          <p:spPr bwMode="auto">
            <a:xfrm>
              <a:off x="805" y="2603"/>
              <a:ext cx="1300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tonnes per month;</a:t>
              </a:r>
            </a:p>
          </p:txBody>
        </p:sp>
      </p:grpSp>
      <p:grpSp>
        <p:nvGrpSpPr>
          <p:cNvPr id="5" name="Group 22"/>
          <p:cNvGrpSpPr>
            <a:grpSpLocks/>
          </p:cNvGrpSpPr>
          <p:nvPr/>
        </p:nvGrpSpPr>
        <p:grpSpPr bwMode="auto">
          <a:xfrm>
            <a:off x="1231428" y="4581525"/>
            <a:ext cx="6581442" cy="615950"/>
            <a:chOff x="662" y="2886"/>
            <a:chExt cx="2763" cy="388"/>
          </a:xfrm>
        </p:grpSpPr>
        <p:sp>
          <p:nvSpPr>
            <p:cNvPr id="7183" name="Rectangle 11"/>
            <p:cNvSpPr>
              <a:spLocks noChangeArrowheads="1"/>
            </p:cNvSpPr>
            <p:nvPr/>
          </p:nvSpPr>
          <p:spPr bwMode="auto">
            <a:xfrm>
              <a:off x="662" y="2890"/>
              <a:ext cx="54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  <a:latin typeface="Helvetica" charset="0"/>
                </a:rPr>
                <a:t>-</a:t>
              </a:r>
            </a:p>
          </p:txBody>
        </p:sp>
        <p:sp>
          <p:nvSpPr>
            <p:cNvPr id="7184" name="Rectangle 12"/>
            <p:cNvSpPr>
              <a:spLocks noChangeArrowheads="1"/>
            </p:cNvSpPr>
            <p:nvPr/>
          </p:nvSpPr>
          <p:spPr bwMode="auto">
            <a:xfrm>
              <a:off x="760" y="2886"/>
              <a:ext cx="2665" cy="3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ignores types of alloy, gauge and batch variations.</a:t>
              </a:r>
            </a:p>
          </p:txBody>
        </p:sp>
      </p:grpSp>
      <p:grpSp>
        <p:nvGrpSpPr>
          <p:cNvPr id="6" name="Group 17"/>
          <p:cNvGrpSpPr>
            <a:grpSpLocks/>
          </p:cNvGrpSpPr>
          <p:nvPr/>
        </p:nvGrpSpPr>
        <p:grpSpPr bwMode="auto">
          <a:xfrm>
            <a:off x="867891" y="1484313"/>
            <a:ext cx="3717925" cy="307975"/>
            <a:chOff x="433" y="935"/>
            <a:chExt cx="2342" cy="194"/>
          </a:xfrm>
        </p:grpSpPr>
        <p:sp>
          <p:nvSpPr>
            <p:cNvPr id="7181" name="Rectangle 3"/>
            <p:cNvSpPr>
              <a:spLocks noChangeArrowheads="1"/>
            </p:cNvSpPr>
            <p:nvPr/>
          </p:nvSpPr>
          <p:spPr bwMode="auto">
            <a:xfrm>
              <a:off x="640" y="935"/>
              <a:ext cx="2135" cy="194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Aggregate capacity of a hotel:</a:t>
              </a:r>
            </a:p>
          </p:txBody>
        </p:sp>
        <p:sp>
          <p:nvSpPr>
            <p:cNvPr id="7182" name="Oval 13"/>
            <p:cNvSpPr>
              <a:spLocks noChangeArrowheads="1"/>
            </p:cNvSpPr>
            <p:nvPr/>
          </p:nvSpPr>
          <p:spPr bwMode="auto">
            <a:xfrm>
              <a:off x="433" y="973"/>
              <a:ext cx="98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</p:grpSp>
      <p:grpSp>
        <p:nvGrpSpPr>
          <p:cNvPr id="7" name="Group 18"/>
          <p:cNvGrpSpPr>
            <a:grpSpLocks/>
          </p:cNvGrpSpPr>
          <p:nvPr/>
        </p:nvGrpSpPr>
        <p:grpSpPr bwMode="auto">
          <a:xfrm>
            <a:off x="852016" y="3357563"/>
            <a:ext cx="5955816" cy="615950"/>
            <a:chOff x="423" y="2315"/>
            <a:chExt cx="3324" cy="388"/>
          </a:xfrm>
        </p:grpSpPr>
        <p:sp>
          <p:nvSpPr>
            <p:cNvPr id="7179" name="Rectangle 8"/>
            <p:cNvSpPr>
              <a:spLocks noChangeArrowheads="1"/>
            </p:cNvSpPr>
            <p:nvPr/>
          </p:nvSpPr>
          <p:spPr bwMode="auto">
            <a:xfrm>
              <a:off x="618" y="2315"/>
              <a:ext cx="3129" cy="388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defTabSz="762000" eaLnBrk="0" hangingPunct="0"/>
              <a:r>
                <a:rPr lang="en-US" sz="2000">
                  <a:solidFill>
                    <a:srgbClr val="000000"/>
                  </a:solidFill>
                </a:rPr>
                <a:t>Aggregate capacity of an aluminium producer:</a:t>
              </a:r>
            </a:p>
          </p:txBody>
        </p:sp>
        <p:sp>
          <p:nvSpPr>
            <p:cNvPr id="7180" name="Oval 14"/>
            <p:cNvSpPr>
              <a:spLocks noChangeArrowheads="1"/>
            </p:cNvSpPr>
            <p:nvPr/>
          </p:nvSpPr>
          <p:spPr bwMode="auto">
            <a:xfrm>
              <a:off x="423" y="2341"/>
              <a:ext cx="98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20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4" name="Oval 8"/>
          <p:cNvSpPr>
            <a:spLocks noChangeArrowheads="1"/>
          </p:cNvSpPr>
          <p:nvPr/>
        </p:nvSpPr>
        <p:spPr bwMode="auto">
          <a:xfrm>
            <a:off x="900310" y="2780432"/>
            <a:ext cx="7704138" cy="295275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 w="9525">
            <a:noFill/>
            <a:round/>
            <a:headEnd type="none" w="lg" len="lg"/>
            <a:tailEnd type="none" w="lg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anchor="ctr"/>
          <a:lstStyle/>
          <a:p>
            <a:pPr>
              <a:defRPr/>
            </a:pPr>
            <a:endParaRPr lang="en-GB"/>
          </a:p>
        </p:txBody>
      </p:sp>
      <p:grpSp>
        <p:nvGrpSpPr>
          <p:cNvPr id="2" name="Group 78"/>
          <p:cNvGrpSpPr>
            <a:grpSpLocks/>
          </p:cNvGrpSpPr>
          <p:nvPr/>
        </p:nvGrpSpPr>
        <p:grpSpPr bwMode="auto">
          <a:xfrm>
            <a:off x="590748" y="1916832"/>
            <a:ext cx="2055812" cy="1154113"/>
            <a:chOff x="420" y="1298"/>
            <a:chExt cx="716" cy="727"/>
          </a:xfrm>
        </p:grpSpPr>
        <p:sp>
          <p:nvSpPr>
            <p:cNvPr id="39943" name="Rectangle 7"/>
            <p:cNvSpPr>
              <a:spLocks noChangeArrowheads="1"/>
            </p:cNvSpPr>
            <p:nvPr/>
          </p:nvSpPr>
          <p:spPr bwMode="auto">
            <a:xfrm>
              <a:off x="434" y="1298"/>
              <a:ext cx="398" cy="272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69" name="Text Box 28"/>
            <p:cNvSpPr txBox="1">
              <a:spLocks noChangeArrowheads="1"/>
            </p:cNvSpPr>
            <p:nvPr/>
          </p:nvSpPr>
          <p:spPr bwMode="auto">
            <a:xfrm>
              <a:off x="420" y="1335"/>
              <a:ext cx="398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Climatic</a:t>
              </a:r>
              <a:endParaRPr lang="en-US" sz="1800"/>
            </a:p>
          </p:txBody>
        </p:sp>
        <p:sp>
          <p:nvSpPr>
            <p:cNvPr id="8270" name="Line 29"/>
            <p:cNvSpPr>
              <a:spLocks noChangeShapeType="1"/>
            </p:cNvSpPr>
            <p:nvPr/>
          </p:nvSpPr>
          <p:spPr bwMode="auto">
            <a:xfrm>
              <a:off x="748" y="1570"/>
              <a:ext cx="388" cy="455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79"/>
          <p:cNvGrpSpPr>
            <a:grpSpLocks/>
          </p:cNvGrpSpPr>
          <p:nvPr/>
        </p:nvGrpSpPr>
        <p:grpSpPr bwMode="auto">
          <a:xfrm>
            <a:off x="1862335" y="1948582"/>
            <a:ext cx="1284288" cy="979488"/>
            <a:chOff x="1186" y="1338"/>
            <a:chExt cx="447" cy="617"/>
          </a:xfrm>
        </p:grpSpPr>
        <p:sp>
          <p:nvSpPr>
            <p:cNvPr id="39938" name="Rectangle 2"/>
            <p:cNvSpPr>
              <a:spLocks noChangeArrowheads="1"/>
            </p:cNvSpPr>
            <p:nvPr/>
          </p:nvSpPr>
          <p:spPr bwMode="auto">
            <a:xfrm>
              <a:off x="1199" y="1338"/>
              <a:ext cx="351" cy="272"/>
            </a:xfrm>
            <a:prstGeom prst="rect">
              <a:avLst/>
            </a:prstGeom>
            <a:solidFill>
              <a:srgbClr val="99CCFF"/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64" name="Text Box 27"/>
            <p:cNvSpPr txBox="1">
              <a:spLocks noChangeArrowheads="1"/>
            </p:cNvSpPr>
            <p:nvPr/>
          </p:nvSpPr>
          <p:spPr bwMode="auto">
            <a:xfrm>
              <a:off x="1186" y="1348"/>
              <a:ext cx="370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Festive</a:t>
              </a:r>
              <a:endParaRPr lang="en-US" sz="1800"/>
            </a:p>
          </p:txBody>
        </p:sp>
        <p:sp>
          <p:nvSpPr>
            <p:cNvPr id="8265" name="Line 30"/>
            <p:cNvSpPr>
              <a:spLocks noChangeShapeType="1"/>
            </p:cNvSpPr>
            <p:nvPr/>
          </p:nvSpPr>
          <p:spPr bwMode="auto">
            <a:xfrm>
              <a:off x="1459" y="1640"/>
              <a:ext cx="174" cy="315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80"/>
          <p:cNvGrpSpPr>
            <a:grpSpLocks/>
          </p:cNvGrpSpPr>
          <p:nvPr/>
        </p:nvGrpSpPr>
        <p:grpSpPr bwMode="auto">
          <a:xfrm>
            <a:off x="2916435" y="1948582"/>
            <a:ext cx="1593850" cy="863600"/>
            <a:chOff x="1991" y="1298"/>
            <a:chExt cx="555" cy="544"/>
          </a:xfrm>
        </p:grpSpPr>
        <p:sp>
          <p:nvSpPr>
            <p:cNvPr id="39939" name="Rectangle 3"/>
            <p:cNvSpPr>
              <a:spLocks noChangeArrowheads="1"/>
            </p:cNvSpPr>
            <p:nvPr/>
          </p:nvSpPr>
          <p:spPr bwMode="auto">
            <a:xfrm>
              <a:off x="2035" y="1298"/>
              <a:ext cx="511" cy="2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59" name="Text Box 23"/>
            <p:cNvSpPr txBox="1">
              <a:spLocks noChangeArrowheads="1"/>
            </p:cNvSpPr>
            <p:nvPr/>
          </p:nvSpPr>
          <p:spPr bwMode="auto">
            <a:xfrm>
              <a:off x="1991" y="1323"/>
              <a:ext cx="552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 dirty="0"/>
                <a:t>Behavioural</a:t>
              </a:r>
              <a:endParaRPr lang="en-US" sz="1800" dirty="0"/>
            </a:p>
          </p:txBody>
        </p:sp>
        <p:sp>
          <p:nvSpPr>
            <p:cNvPr id="8260" name="Line 31"/>
            <p:cNvSpPr>
              <a:spLocks noChangeShapeType="1"/>
            </p:cNvSpPr>
            <p:nvPr/>
          </p:nvSpPr>
          <p:spPr bwMode="auto">
            <a:xfrm>
              <a:off x="2426" y="1570"/>
              <a:ext cx="46" cy="272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81"/>
          <p:cNvGrpSpPr>
            <a:grpSpLocks/>
          </p:cNvGrpSpPr>
          <p:nvPr/>
        </p:nvGrpSpPr>
        <p:grpSpPr bwMode="auto">
          <a:xfrm>
            <a:off x="4559498" y="1948582"/>
            <a:ext cx="1168400" cy="836613"/>
            <a:chOff x="2972" y="1288"/>
            <a:chExt cx="407" cy="527"/>
          </a:xfrm>
        </p:grpSpPr>
        <p:sp>
          <p:nvSpPr>
            <p:cNvPr id="39940" name="Rectangle 4"/>
            <p:cNvSpPr>
              <a:spLocks noChangeArrowheads="1"/>
            </p:cNvSpPr>
            <p:nvPr/>
          </p:nvSpPr>
          <p:spPr bwMode="auto">
            <a:xfrm>
              <a:off x="3002" y="1288"/>
              <a:ext cx="349" cy="272"/>
            </a:xfrm>
            <a:prstGeom prst="rect">
              <a:avLst/>
            </a:prstGeom>
            <a:solidFill>
              <a:srgbClr val="CCCCFF"/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54" name="Text Box 24"/>
            <p:cNvSpPr txBox="1">
              <a:spLocks noChangeArrowheads="1"/>
            </p:cNvSpPr>
            <p:nvPr/>
          </p:nvSpPr>
          <p:spPr bwMode="auto">
            <a:xfrm>
              <a:off x="2972" y="1330"/>
              <a:ext cx="407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Political  </a:t>
              </a:r>
              <a:endParaRPr lang="en-US" sz="1800"/>
            </a:p>
          </p:txBody>
        </p:sp>
        <p:sp>
          <p:nvSpPr>
            <p:cNvPr id="8255" name="Line 32"/>
            <p:cNvSpPr>
              <a:spLocks noChangeShapeType="1"/>
            </p:cNvSpPr>
            <p:nvPr/>
          </p:nvSpPr>
          <p:spPr bwMode="auto">
            <a:xfrm flipH="1">
              <a:off x="3152" y="1545"/>
              <a:ext cx="50" cy="27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82"/>
          <p:cNvGrpSpPr>
            <a:grpSpLocks/>
          </p:cNvGrpSpPr>
          <p:nvPr/>
        </p:nvGrpSpPr>
        <p:grpSpPr bwMode="auto">
          <a:xfrm>
            <a:off x="5694560" y="1948582"/>
            <a:ext cx="1298575" cy="908050"/>
            <a:chOff x="3744" y="1298"/>
            <a:chExt cx="452" cy="572"/>
          </a:xfrm>
        </p:grpSpPr>
        <p:sp>
          <p:nvSpPr>
            <p:cNvPr id="39941" name="Rectangle 5"/>
            <p:cNvSpPr>
              <a:spLocks noChangeArrowheads="1"/>
            </p:cNvSpPr>
            <p:nvPr/>
          </p:nvSpPr>
          <p:spPr bwMode="auto">
            <a:xfrm>
              <a:off x="3787" y="1298"/>
              <a:ext cx="353" cy="272"/>
            </a:xfrm>
            <a:prstGeom prst="rect">
              <a:avLst/>
            </a:prstGeom>
            <a:solidFill>
              <a:srgbClr val="99CCFF"/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49" name="Text Box 25"/>
            <p:cNvSpPr txBox="1">
              <a:spLocks noChangeArrowheads="1"/>
            </p:cNvSpPr>
            <p:nvPr/>
          </p:nvSpPr>
          <p:spPr bwMode="auto">
            <a:xfrm>
              <a:off x="3744" y="1319"/>
              <a:ext cx="452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Financial</a:t>
              </a:r>
              <a:endParaRPr lang="en-US" sz="1800"/>
            </a:p>
          </p:txBody>
        </p:sp>
        <p:sp>
          <p:nvSpPr>
            <p:cNvPr id="8250" name="Line 33"/>
            <p:cNvSpPr>
              <a:spLocks noChangeShapeType="1"/>
            </p:cNvSpPr>
            <p:nvPr/>
          </p:nvSpPr>
          <p:spPr bwMode="auto">
            <a:xfrm flipH="1">
              <a:off x="3876" y="1570"/>
              <a:ext cx="229" cy="300"/>
            </a:xfrm>
            <a:prstGeom prst="line">
              <a:avLst/>
            </a:prstGeom>
            <a:noFill/>
            <a:ln w="25400">
              <a:solidFill>
                <a:srgbClr val="FF0000"/>
              </a:solidFill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83"/>
          <p:cNvGrpSpPr>
            <a:grpSpLocks/>
          </p:cNvGrpSpPr>
          <p:nvPr/>
        </p:nvGrpSpPr>
        <p:grpSpPr bwMode="auto">
          <a:xfrm>
            <a:off x="6647060" y="1948582"/>
            <a:ext cx="1524000" cy="1050925"/>
            <a:chOff x="4508" y="1308"/>
            <a:chExt cx="531" cy="662"/>
          </a:xfrm>
        </p:grpSpPr>
        <p:sp>
          <p:nvSpPr>
            <p:cNvPr id="39942" name="Rectangle 6"/>
            <p:cNvSpPr>
              <a:spLocks noChangeArrowheads="1"/>
            </p:cNvSpPr>
            <p:nvPr/>
          </p:nvSpPr>
          <p:spPr bwMode="auto">
            <a:xfrm>
              <a:off x="4625" y="1308"/>
              <a:ext cx="383" cy="27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 type="none" w="lg" len="lg"/>
              <a:tailEnd type="none" w="lg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 sz="1800"/>
            </a:p>
          </p:txBody>
        </p:sp>
        <p:sp>
          <p:nvSpPr>
            <p:cNvPr id="8244" name="Text Box 26"/>
            <p:cNvSpPr txBox="1">
              <a:spLocks noChangeArrowheads="1"/>
            </p:cNvSpPr>
            <p:nvPr/>
          </p:nvSpPr>
          <p:spPr bwMode="auto">
            <a:xfrm>
              <a:off x="4585" y="1332"/>
              <a:ext cx="454" cy="233"/>
            </a:xfrm>
            <a:prstGeom prst="rect">
              <a:avLst/>
            </a:prstGeom>
            <a:noFill/>
            <a:ln w="25400">
              <a:noFill/>
              <a:miter lim="800000"/>
              <a:headEnd type="none" w="lg" len="lg"/>
              <a:tailEnd type="none" w="lg" len="lg"/>
            </a:ln>
          </p:spPr>
          <p:txBody>
            <a:bodyPr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GB" sz="1800"/>
                <a:t>Social</a:t>
              </a:r>
              <a:endParaRPr lang="en-US" sz="1800"/>
            </a:p>
          </p:txBody>
        </p:sp>
        <p:sp>
          <p:nvSpPr>
            <p:cNvPr id="8245" name="Freeform 34"/>
            <p:cNvSpPr>
              <a:spLocks/>
            </p:cNvSpPr>
            <p:nvPr/>
          </p:nvSpPr>
          <p:spPr bwMode="auto">
            <a:xfrm>
              <a:off x="4508" y="1565"/>
              <a:ext cx="299" cy="405"/>
            </a:xfrm>
            <a:custGeom>
              <a:avLst/>
              <a:gdLst>
                <a:gd name="T0" fmla="*/ 299 w 450"/>
                <a:gd name="T1" fmla="*/ 0 h 526"/>
                <a:gd name="T2" fmla="*/ 0 w 450"/>
                <a:gd name="T3" fmla="*/ 405 h 526"/>
                <a:gd name="T4" fmla="*/ 0 60000 65536"/>
                <a:gd name="T5" fmla="*/ 0 60000 65536"/>
                <a:gd name="T6" fmla="*/ 0 w 450"/>
                <a:gd name="T7" fmla="*/ 0 h 526"/>
                <a:gd name="T8" fmla="*/ 450 w 450"/>
                <a:gd name="T9" fmla="*/ 526 h 52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450" h="526">
                  <a:moveTo>
                    <a:pt x="450" y="0"/>
                  </a:moveTo>
                  <a:lnTo>
                    <a:pt x="0" y="526"/>
                  </a:lnTo>
                </a:path>
              </a:pathLst>
            </a:custGeom>
            <a:noFill/>
            <a:ln w="25400" cap="flat" cmpd="sng">
              <a:solidFill>
                <a:srgbClr val="FF0000"/>
              </a:solidFill>
              <a:prstDash val="solid"/>
              <a:round/>
              <a:headEnd type="none" w="lg" len="lg"/>
              <a:tailEnd type="stealth" w="lg" len="lg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04" name="Text Box 35"/>
          <p:cNvSpPr txBox="1">
            <a:spLocks noChangeArrowheads="1"/>
          </p:cNvSpPr>
          <p:nvPr/>
        </p:nvSpPr>
        <p:spPr bwMode="auto">
          <a:xfrm>
            <a:off x="3702" y="-3177"/>
            <a:ext cx="5500358" cy="523220"/>
          </a:xfrm>
          <a:prstGeom prst="rect">
            <a:avLst/>
          </a:prstGeom>
          <a:noFill/>
          <a:ln w="25400">
            <a:noFill/>
            <a:miter lim="800000"/>
            <a:headEnd type="none" w="lg" len="lg"/>
            <a:tailEnd type="none" w="lg" len="lg"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Causes of seasonality</a:t>
            </a:r>
            <a:endParaRPr lang="en-US" sz="2800" b="1" dirty="0">
              <a:solidFill>
                <a:srgbClr val="007FA3"/>
              </a:solidFill>
            </a:endParaRPr>
          </a:p>
        </p:txBody>
      </p:sp>
      <p:grpSp>
        <p:nvGrpSpPr>
          <p:cNvPr id="8" name="Group 66"/>
          <p:cNvGrpSpPr>
            <a:grpSpLocks/>
          </p:cNvGrpSpPr>
          <p:nvPr/>
        </p:nvGrpSpPr>
        <p:grpSpPr bwMode="auto">
          <a:xfrm>
            <a:off x="1644848" y="3310657"/>
            <a:ext cx="2787650" cy="369888"/>
            <a:chOff x="809" y="2176"/>
            <a:chExt cx="1756" cy="233"/>
          </a:xfrm>
        </p:grpSpPr>
        <p:sp>
          <p:nvSpPr>
            <p:cNvPr id="8239" name="Text Box 37"/>
            <p:cNvSpPr txBox="1">
              <a:spLocks noChangeArrowheads="1"/>
            </p:cNvSpPr>
            <p:nvPr/>
          </p:nvSpPr>
          <p:spPr bwMode="auto">
            <a:xfrm>
              <a:off x="884" y="2176"/>
              <a:ext cx="168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Construction materials</a:t>
              </a:r>
              <a:endParaRPr lang="en-US" sz="1800"/>
            </a:p>
          </p:txBody>
        </p:sp>
        <p:sp>
          <p:nvSpPr>
            <p:cNvPr id="8240" name="Oval 48"/>
            <p:cNvSpPr>
              <a:spLocks noChangeArrowheads="1"/>
            </p:cNvSpPr>
            <p:nvPr/>
          </p:nvSpPr>
          <p:spPr bwMode="auto">
            <a:xfrm>
              <a:off x="809" y="2235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9" name="Group 67"/>
          <p:cNvGrpSpPr>
            <a:grpSpLocks/>
          </p:cNvGrpSpPr>
          <p:nvPr/>
        </p:nvGrpSpPr>
        <p:grpSpPr bwMode="auto">
          <a:xfrm>
            <a:off x="1644848" y="3623395"/>
            <a:ext cx="2859087" cy="376237"/>
            <a:chOff x="809" y="2373"/>
            <a:chExt cx="1801" cy="233"/>
          </a:xfrm>
        </p:grpSpPr>
        <p:sp>
          <p:nvSpPr>
            <p:cNvPr id="8237" name="Text Box 43"/>
            <p:cNvSpPr txBox="1">
              <a:spLocks noChangeArrowheads="1"/>
            </p:cNvSpPr>
            <p:nvPr/>
          </p:nvSpPr>
          <p:spPr bwMode="auto">
            <a:xfrm>
              <a:off x="884" y="2373"/>
              <a:ext cx="1726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Beverages (beer, cola)</a:t>
              </a:r>
              <a:endParaRPr lang="en-US" sz="1800"/>
            </a:p>
          </p:txBody>
        </p:sp>
        <p:sp>
          <p:nvSpPr>
            <p:cNvPr id="8238" name="Oval 49"/>
            <p:cNvSpPr>
              <a:spLocks noChangeArrowheads="1"/>
            </p:cNvSpPr>
            <p:nvPr/>
          </p:nvSpPr>
          <p:spPr bwMode="auto">
            <a:xfrm>
              <a:off x="809" y="2432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0" name="Group 68"/>
          <p:cNvGrpSpPr>
            <a:grpSpLocks/>
          </p:cNvGrpSpPr>
          <p:nvPr/>
        </p:nvGrpSpPr>
        <p:grpSpPr bwMode="auto">
          <a:xfrm>
            <a:off x="1644848" y="3936132"/>
            <a:ext cx="3502025" cy="369888"/>
            <a:chOff x="809" y="2570"/>
            <a:chExt cx="2206" cy="233"/>
          </a:xfrm>
        </p:grpSpPr>
        <p:sp>
          <p:nvSpPr>
            <p:cNvPr id="8235" name="Text Box 44"/>
            <p:cNvSpPr txBox="1">
              <a:spLocks noChangeArrowheads="1"/>
            </p:cNvSpPr>
            <p:nvPr/>
          </p:nvSpPr>
          <p:spPr bwMode="auto">
            <a:xfrm>
              <a:off x="884" y="2570"/>
              <a:ext cx="213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Foods (ice-cream)</a:t>
              </a:r>
              <a:endParaRPr lang="en-US" sz="1800"/>
            </a:p>
          </p:txBody>
        </p:sp>
        <p:sp>
          <p:nvSpPr>
            <p:cNvPr id="8236" name="Oval 50"/>
            <p:cNvSpPr>
              <a:spLocks noChangeArrowheads="1"/>
            </p:cNvSpPr>
            <p:nvPr/>
          </p:nvSpPr>
          <p:spPr bwMode="auto">
            <a:xfrm>
              <a:off x="809" y="2629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1" name="Group 69"/>
          <p:cNvGrpSpPr>
            <a:grpSpLocks/>
          </p:cNvGrpSpPr>
          <p:nvPr/>
        </p:nvGrpSpPr>
        <p:grpSpPr bwMode="auto">
          <a:xfrm>
            <a:off x="1644848" y="4248870"/>
            <a:ext cx="3502025" cy="369887"/>
            <a:chOff x="809" y="2767"/>
            <a:chExt cx="2206" cy="233"/>
          </a:xfrm>
        </p:grpSpPr>
        <p:sp>
          <p:nvSpPr>
            <p:cNvPr id="8233" name="Text Box 45"/>
            <p:cNvSpPr txBox="1">
              <a:spLocks noChangeArrowheads="1"/>
            </p:cNvSpPr>
            <p:nvPr/>
          </p:nvSpPr>
          <p:spPr bwMode="auto">
            <a:xfrm>
              <a:off x="884" y="2767"/>
              <a:ext cx="213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Clothing (swimwear, shoes)</a:t>
              </a:r>
              <a:endParaRPr lang="en-US" sz="1800"/>
            </a:p>
          </p:txBody>
        </p:sp>
        <p:sp>
          <p:nvSpPr>
            <p:cNvPr id="8234" name="Oval 51"/>
            <p:cNvSpPr>
              <a:spLocks noChangeArrowheads="1"/>
            </p:cNvSpPr>
            <p:nvPr/>
          </p:nvSpPr>
          <p:spPr bwMode="auto">
            <a:xfrm>
              <a:off x="809" y="2826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2" name="Group 70"/>
          <p:cNvGrpSpPr>
            <a:grpSpLocks/>
          </p:cNvGrpSpPr>
          <p:nvPr/>
        </p:nvGrpSpPr>
        <p:grpSpPr bwMode="auto">
          <a:xfrm>
            <a:off x="1644848" y="4561607"/>
            <a:ext cx="3859212" cy="369888"/>
            <a:chOff x="809" y="2964"/>
            <a:chExt cx="2206" cy="343"/>
          </a:xfrm>
        </p:grpSpPr>
        <p:sp>
          <p:nvSpPr>
            <p:cNvPr id="8231" name="Text Box 46"/>
            <p:cNvSpPr txBox="1">
              <a:spLocks noChangeArrowheads="1"/>
            </p:cNvSpPr>
            <p:nvPr/>
          </p:nvSpPr>
          <p:spPr bwMode="auto">
            <a:xfrm>
              <a:off x="884" y="2964"/>
              <a:ext cx="2131" cy="3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Gardening items (seeds)</a:t>
              </a:r>
              <a:endParaRPr lang="en-US" sz="1800"/>
            </a:p>
          </p:txBody>
        </p:sp>
        <p:sp>
          <p:nvSpPr>
            <p:cNvPr id="8232" name="Oval 52"/>
            <p:cNvSpPr>
              <a:spLocks noChangeArrowheads="1"/>
            </p:cNvSpPr>
            <p:nvPr/>
          </p:nvSpPr>
          <p:spPr bwMode="auto">
            <a:xfrm>
              <a:off x="809" y="3023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3" name="Group 71"/>
          <p:cNvGrpSpPr>
            <a:grpSpLocks/>
          </p:cNvGrpSpPr>
          <p:nvPr/>
        </p:nvGrpSpPr>
        <p:grpSpPr bwMode="auto">
          <a:xfrm>
            <a:off x="1644848" y="4874345"/>
            <a:ext cx="1800225" cy="369887"/>
            <a:chOff x="809" y="3161"/>
            <a:chExt cx="1134" cy="233"/>
          </a:xfrm>
        </p:grpSpPr>
        <p:sp>
          <p:nvSpPr>
            <p:cNvPr id="8229" name="Text Box 47"/>
            <p:cNvSpPr txBox="1">
              <a:spLocks noChangeArrowheads="1"/>
            </p:cNvSpPr>
            <p:nvPr/>
          </p:nvSpPr>
          <p:spPr bwMode="auto">
            <a:xfrm>
              <a:off x="884" y="3161"/>
              <a:ext cx="1059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Fireworks</a:t>
              </a:r>
              <a:endParaRPr lang="en-US" sz="1800"/>
            </a:p>
          </p:txBody>
        </p:sp>
        <p:sp>
          <p:nvSpPr>
            <p:cNvPr id="8230" name="Oval 53"/>
            <p:cNvSpPr>
              <a:spLocks noChangeArrowheads="1"/>
            </p:cNvSpPr>
            <p:nvPr/>
          </p:nvSpPr>
          <p:spPr bwMode="auto">
            <a:xfrm>
              <a:off x="809" y="3220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4" name="Group 72"/>
          <p:cNvGrpSpPr>
            <a:grpSpLocks/>
          </p:cNvGrpSpPr>
          <p:nvPr/>
        </p:nvGrpSpPr>
        <p:grpSpPr bwMode="auto">
          <a:xfrm>
            <a:off x="5069085" y="3310657"/>
            <a:ext cx="2376488" cy="369888"/>
            <a:chOff x="2966" y="2176"/>
            <a:chExt cx="1497" cy="233"/>
          </a:xfrm>
        </p:grpSpPr>
        <p:sp>
          <p:nvSpPr>
            <p:cNvPr id="8227" name="Text Box 54"/>
            <p:cNvSpPr txBox="1">
              <a:spLocks noChangeArrowheads="1"/>
            </p:cNvSpPr>
            <p:nvPr/>
          </p:nvSpPr>
          <p:spPr bwMode="auto">
            <a:xfrm>
              <a:off x="3041" y="2176"/>
              <a:ext cx="1422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Travel services</a:t>
              </a:r>
              <a:endParaRPr lang="en-US" sz="1800"/>
            </a:p>
          </p:txBody>
        </p:sp>
        <p:sp>
          <p:nvSpPr>
            <p:cNvPr id="8228" name="Oval 60"/>
            <p:cNvSpPr>
              <a:spLocks noChangeArrowheads="1"/>
            </p:cNvSpPr>
            <p:nvPr/>
          </p:nvSpPr>
          <p:spPr bwMode="auto">
            <a:xfrm>
              <a:off x="2966" y="2235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5" name="Group 73"/>
          <p:cNvGrpSpPr>
            <a:grpSpLocks/>
          </p:cNvGrpSpPr>
          <p:nvPr/>
        </p:nvGrpSpPr>
        <p:grpSpPr bwMode="auto">
          <a:xfrm>
            <a:off x="5069085" y="3623395"/>
            <a:ext cx="1557338" cy="369887"/>
            <a:chOff x="2966" y="2373"/>
            <a:chExt cx="981" cy="233"/>
          </a:xfrm>
        </p:grpSpPr>
        <p:sp>
          <p:nvSpPr>
            <p:cNvPr id="8225" name="Text Box 55"/>
            <p:cNvSpPr txBox="1">
              <a:spLocks noChangeArrowheads="1"/>
            </p:cNvSpPr>
            <p:nvPr/>
          </p:nvSpPr>
          <p:spPr bwMode="auto">
            <a:xfrm>
              <a:off x="3041" y="2373"/>
              <a:ext cx="906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Holidays</a:t>
              </a:r>
              <a:endParaRPr lang="en-US" sz="1800"/>
            </a:p>
          </p:txBody>
        </p:sp>
        <p:sp>
          <p:nvSpPr>
            <p:cNvPr id="8226" name="Oval 61"/>
            <p:cNvSpPr>
              <a:spLocks noChangeArrowheads="1"/>
            </p:cNvSpPr>
            <p:nvPr/>
          </p:nvSpPr>
          <p:spPr bwMode="auto">
            <a:xfrm>
              <a:off x="2966" y="2432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6" name="Group 74"/>
          <p:cNvGrpSpPr>
            <a:grpSpLocks/>
          </p:cNvGrpSpPr>
          <p:nvPr/>
        </p:nvGrpSpPr>
        <p:grpSpPr bwMode="auto">
          <a:xfrm>
            <a:off x="5069085" y="3936132"/>
            <a:ext cx="1917700" cy="369888"/>
            <a:chOff x="2966" y="2570"/>
            <a:chExt cx="1208" cy="233"/>
          </a:xfrm>
        </p:grpSpPr>
        <p:sp>
          <p:nvSpPr>
            <p:cNvPr id="8223" name="Text Box 56"/>
            <p:cNvSpPr txBox="1">
              <a:spLocks noChangeArrowheads="1"/>
            </p:cNvSpPr>
            <p:nvPr/>
          </p:nvSpPr>
          <p:spPr bwMode="auto">
            <a:xfrm>
              <a:off x="3041" y="2570"/>
              <a:ext cx="1133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Tax processing</a:t>
              </a:r>
              <a:endParaRPr lang="en-US" sz="1800"/>
            </a:p>
          </p:txBody>
        </p:sp>
        <p:sp>
          <p:nvSpPr>
            <p:cNvPr id="8224" name="Oval 62"/>
            <p:cNvSpPr>
              <a:spLocks noChangeArrowheads="1"/>
            </p:cNvSpPr>
            <p:nvPr/>
          </p:nvSpPr>
          <p:spPr bwMode="auto">
            <a:xfrm>
              <a:off x="2966" y="2629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7" name="Group 75"/>
          <p:cNvGrpSpPr>
            <a:grpSpLocks/>
          </p:cNvGrpSpPr>
          <p:nvPr/>
        </p:nvGrpSpPr>
        <p:grpSpPr bwMode="auto">
          <a:xfrm>
            <a:off x="5069085" y="4248870"/>
            <a:ext cx="3502025" cy="369887"/>
            <a:chOff x="2966" y="2767"/>
            <a:chExt cx="2206" cy="233"/>
          </a:xfrm>
        </p:grpSpPr>
        <p:sp>
          <p:nvSpPr>
            <p:cNvPr id="8221" name="Text Box 57"/>
            <p:cNvSpPr txBox="1">
              <a:spLocks noChangeArrowheads="1"/>
            </p:cNvSpPr>
            <p:nvPr/>
          </p:nvSpPr>
          <p:spPr bwMode="auto">
            <a:xfrm>
              <a:off x="3041" y="2767"/>
              <a:ext cx="213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Doctors (influenza epidemic)</a:t>
              </a:r>
              <a:endParaRPr lang="en-US" sz="1800"/>
            </a:p>
          </p:txBody>
        </p:sp>
        <p:sp>
          <p:nvSpPr>
            <p:cNvPr id="8222" name="Oval 63"/>
            <p:cNvSpPr>
              <a:spLocks noChangeArrowheads="1"/>
            </p:cNvSpPr>
            <p:nvPr/>
          </p:nvSpPr>
          <p:spPr bwMode="auto">
            <a:xfrm>
              <a:off x="2966" y="2826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8" name="Group 76"/>
          <p:cNvGrpSpPr>
            <a:grpSpLocks/>
          </p:cNvGrpSpPr>
          <p:nvPr/>
        </p:nvGrpSpPr>
        <p:grpSpPr bwMode="auto">
          <a:xfrm>
            <a:off x="5069085" y="4561607"/>
            <a:ext cx="2349500" cy="369888"/>
            <a:chOff x="2966" y="2964"/>
            <a:chExt cx="1480" cy="233"/>
          </a:xfrm>
        </p:grpSpPr>
        <p:sp>
          <p:nvSpPr>
            <p:cNvPr id="8219" name="Text Box 58"/>
            <p:cNvSpPr txBox="1">
              <a:spLocks noChangeArrowheads="1"/>
            </p:cNvSpPr>
            <p:nvPr/>
          </p:nvSpPr>
          <p:spPr bwMode="auto">
            <a:xfrm>
              <a:off x="3041" y="2964"/>
              <a:ext cx="1405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Sports services</a:t>
              </a:r>
              <a:endParaRPr lang="en-US" sz="1800"/>
            </a:p>
          </p:txBody>
        </p:sp>
        <p:sp>
          <p:nvSpPr>
            <p:cNvPr id="8220" name="Oval 64"/>
            <p:cNvSpPr>
              <a:spLocks noChangeArrowheads="1"/>
            </p:cNvSpPr>
            <p:nvPr/>
          </p:nvSpPr>
          <p:spPr bwMode="auto">
            <a:xfrm>
              <a:off x="2966" y="3023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  <p:grpSp>
        <p:nvGrpSpPr>
          <p:cNvPr id="19" name="Group 77"/>
          <p:cNvGrpSpPr>
            <a:grpSpLocks/>
          </p:cNvGrpSpPr>
          <p:nvPr/>
        </p:nvGrpSpPr>
        <p:grpSpPr bwMode="auto">
          <a:xfrm>
            <a:off x="5069085" y="4874345"/>
            <a:ext cx="2422525" cy="369887"/>
            <a:chOff x="2966" y="3161"/>
            <a:chExt cx="1526" cy="233"/>
          </a:xfrm>
        </p:grpSpPr>
        <p:sp>
          <p:nvSpPr>
            <p:cNvPr id="8217" name="Text Box 59"/>
            <p:cNvSpPr txBox="1">
              <a:spLocks noChangeArrowheads="1"/>
            </p:cNvSpPr>
            <p:nvPr/>
          </p:nvSpPr>
          <p:spPr bwMode="auto">
            <a:xfrm>
              <a:off x="3041" y="3161"/>
              <a:ext cx="1451" cy="2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sz="1800"/>
                <a:t>Education services</a:t>
              </a:r>
              <a:endParaRPr lang="en-US" sz="1800"/>
            </a:p>
          </p:txBody>
        </p:sp>
        <p:sp>
          <p:nvSpPr>
            <p:cNvPr id="8218" name="Oval 65"/>
            <p:cNvSpPr>
              <a:spLocks noChangeArrowheads="1"/>
            </p:cNvSpPr>
            <p:nvPr/>
          </p:nvSpPr>
          <p:spPr bwMode="auto">
            <a:xfrm>
              <a:off x="2966" y="3220"/>
              <a:ext cx="91" cy="91"/>
            </a:xfrm>
            <a:prstGeom prst="ellipse">
              <a:avLst/>
            </a:prstGeom>
            <a:solidFill>
              <a:srgbClr val="80008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 sz="18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99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6" name="Picture 4" descr="ch11 4pack aggregation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5467" y="700106"/>
            <a:ext cx="8532813" cy="551497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9219" name="Text Box 5"/>
          <p:cNvSpPr txBox="1">
            <a:spLocks noChangeArrowheads="1"/>
          </p:cNvSpPr>
          <p:nvPr/>
        </p:nvSpPr>
        <p:spPr bwMode="auto">
          <a:xfrm>
            <a:off x="-8468" y="-13232"/>
            <a:ext cx="7552267" cy="523220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Demand fluctuations in four operations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Y:\08VOL4\Graphics\Powerpoint\PE_UK\PE522-SLACK\Final files\GIF\ch11\figure11-4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432" y="482266"/>
            <a:ext cx="7641136" cy="579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ChangeArrowheads="1"/>
          </p:cNvSpPr>
          <p:nvPr/>
        </p:nvSpPr>
        <p:spPr bwMode="auto">
          <a:xfrm>
            <a:off x="83611" y="39158"/>
            <a:ext cx="7766706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How capacity and demand are measured</a:t>
            </a:r>
          </a:p>
        </p:txBody>
      </p:sp>
      <p:grpSp>
        <p:nvGrpSpPr>
          <p:cNvPr id="2" name="Group 56"/>
          <p:cNvGrpSpPr>
            <a:grpSpLocks/>
          </p:cNvGrpSpPr>
          <p:nvPr/>
        </p:nvGrpSpPr>
        <p:grpSpPr bwMode="auto">
          <a:xfrm>
            <a:off x="971550" y="1717675"/>
            <a:ext cx="1738313" cy="3408363"/>
            <a:chOff x="612" y="1082"/>
            <a:chExt cx="1095" cy="2147"/>
          </a:xfrm>
        </p:grpSpPr>
        <p:sp>
          <p:nvSpPr>
            <p:cNvPr id="71684" name="Rectangle 4"/>
            <p:cNvSpPr>
              <a:spLocks noChangeArrowheads="1"/>
            </p:cNvSpPr>
            <p:nvPr/>
          </p:nvSpPr>
          <p:spPr bwMode="auto">
            <a:xfrm>
              <a:off x="612" y="1082"/>
              <a:ext cx="1095" cy="2147"/>
            </a:xfrm>
            <a:prstGeom prst="rect">
              <a:avLst/>
            </a:prstGeom>
            <a:solidFill>
              <a:srgbClr val="CCFF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36" name="Rectangle 6"/>
            <p:cNvSpPr>
              <a:spLocks noChangeArrowheads="1"/>
            </p:cNvSpPr>
            <p:nvPr/>
          </p:nvSpPr>
          <p:spPr bwMode="auto">
            <a:xfrm>
              <a:off x="715" y="1415"/>
              <a:ext cx="859" cy="34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Design capacity</a:t>
              </a:r>
            </a:p>
          </p:txBody>
        </p:sp>
        <p:sp>
          <p:nvSpPr>
            <p:cNvPr id="12337" name="Rectangle 8"/>
            <p:cNvSpPr>
              <a:spLocks noChangeArrowheads="1"/>
            </p:cNvSpPr>
            <p:nvPr/>
          </p:nvSpPr>
          <p:spPr bwMode="auto">
            <a:xfrm>
              <a:off x="774" y="2564"/>
              <a:ext cx="768" cy="34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168 hours per week</a:t>
              </a:r>
            </a:p>
          </p:txBody>
        </p:sp>
      </p:grpSp>
      <p:grpSp>
        <p:nvGrpSpPr>
          <p:cNvPr id="3" name="Group 57"/>
          <p:cNvGrpSpPr>
            <a:grpSpLocks/>
          </p:cNvGrpSpPr>
          <p:nvPr/>
        </p:nvGrpSpPr>
        <p:grpSpPr bwMode="auto">
          <a:xfrm>
            <a:off x="3482975" y="1727200"/>
            <a:ext cx="1738313" cy="3398838"/>
            <a:chOff x="2194" y="1088"/>
            <a:chExt cx="1095" cy="2141"/>
          </a:xfrm>
        </p:grpSpPr>
        <p:sp>
          <p:nvSpPr>
            <p:cNvPr id="71683" name="Rectangle 3"/>
            <p:cNvSpPr>
              <a:spLocks noChangeArrowheads="1"/>
            </p:cNvSpPr>
            <p:nvPr/>
          </p:nvSpPr>
          <p:spPr bwMode="auto">
            <a:xfrm>
              <a:off x="2194" y="1800"/>
              <a:ext cx="1095" cy="1429"/>
            </a:xfrm>
            <a:prstGeom prst="rect">
              <a:avLst/>
            </a:prstGeom>
            <a:solidFill>
              <a:srgbClr val="CCE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26" name="Rectangle 10"/>
            <p:cNvSpPr>
              <a:spLocks noChangeArrowheads="1"/>
            </p:cNvSpPr>
            <p:nvPr/>
          </p:nvSpPr>
          <p:spPr bwMode="auto">
            <a:xfrm>
              <a:off x="2270" y="1960"/>
              <a:ext cx="902" cy="34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Effective capacity</a:t>
              </a:r>
            </a:p>
          </p:txBody>
        </p:sp>
        <p:sp>
          <p:nvSpPr>
            <p:cNvPr id="12327" name="Rectangle 11"/>
            <p:cNvSpPr>
              <a:spLocks noChangeArrowheads="1"/>
            </p:cNvSpPr>
            <p:nvPr/>
          </p:nvSpPr>
          <p:spPr bwMode="auto">
            <a:xfrm>
              <a:off x="2957" y="2131"/>
              <a:ext cx="40" cy="173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wrap="none" lIns="0" tIns="0" rIns="0" bIns="0">
              <a:spAutoFit/>
            </a:bodyPr>
            <a:lstStyle/>
            <a:p>
              <a:pPr defTabSz="762000" eaLnBrk="0" hangingPunct="0"/>
              <a:r>
                <a:rPr lang="en-US" sz="1800">
                  <a:solidFill>
                    <a:srgbClr val="000000"/>
                  </a:solidFill>
                </a:rPr>
                <a:t> </a:t>
              </a:r>
            </a:p>
          </p:txBody>
        </p:sp>
        <p:sp>
          <p:nvSpPr>
            <p:cNvPr id="12328" name="Rectangle 13"/>
            <p:cNvSpPr>
              <a:spLocks noChangeArrowheads="1"/>
            </p:cNvSpPr>
            <p:nvPr/>
          </p:nvSpPr>
          <p:spPr bwMode="auto">
            <a:xfrm>
              <a:off x="2315" y="2562"/>
              <a:ext cx="811" cy="34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109 hours per week</a:t>
              </a:r>
            </a:p>
          </p:txBody>
        </p:sp>
        <p:sp>
          <p:nvSpPr>
            <p:cNvPr id="71695" name="Rectangle 15"/>
            <p:cNvSpPr>
              <a:spLocks noChangeArrowheads="1"/>
            </p:cNvSpPr>
            <p:nvPr/>
          </p:nvSpPr>
          <p:spPr bwMode="auto">
            <a:xfrm>
              <a:off x="2194" y="1088"/>
              <a:ext cx="1095" cy="710"/>
            </a:xfrm>
            <a:prstGeom prst="rect">
              <a:avLst/>
            </a:prstGeom>
            <a:solidFill>
              <a:srgbClr val="CCC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32" name="Rectangle 16"/>
            <p:cNvSpPr>
              <a:spLocks noChangeArrowheads="1"/>
            </p:cNvSpPr>
            <p:nvPr/>
          </p:nvSpPr>
          <p:spPr bwMode="auto">
            <a:xfrm>
              <a:off x="2292" y="1233"/>
              <a:ext cx="907" cy="346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Planned loss of 59 hours </a:t>
              </a:r>
            </a:p>
          </p:txBody>
        </p:sp>
      </p:grpSp>
      <p:grpSp>
        <p:nvGrpSpPr>
          <p:cNvPr id="4" name="Group 58"/>
          <p:cNvGrpSpPr>
            <a:grpSpLocks/>
          </p:cNvGrpSpPr>
          <p:nvPr/>
        </p:nvGrpSpPr>
        <p:grpSpPr bwMode="auto">
          <a:xfrm>
            <a:off x="5934075" y="2870200"/>
            <a:ext cx="1874838" cy="2255838"/>
            <a:chOff x="3738" y="1808"/>
            <a:chExt cx="1181" cy="1421"/>
          </a:xfrm>
        </p:grpSpPr>
        <p:sp>
          <p:nvSpPr>
            <p:cNvPr id="71682" name="Rectangle 2"/>
            <p:cNvSpPr>
              <a:spLocks noChangeArrowheads="1"/>
            </p:cNvSpPr>
            <p:nvPr/>
          </p:nvSpPr>
          <p:spPr bwMode="auto">
            <a:xfrm>
              <a:off x="3775" y="2518"/>
              <a:ext cx="1094" cy="711"/>
            </a:xfrm>
            <a:prstGeom prst="rect">
              <a:avLst/>
            </a:prstGeom>
            <a:solidFill>
              <a:srgbClr val="99CCFF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18" name="Rectangle 19"/>
            <p:cNvSpPr>
              <a:spLocks noChangeArrowheads="1"/>
            </p:cNvSpPr>
            <p:nvPr/>
          </p:nvSpPr>
          <p:spPr bwMode="auto">
            <a:xfrm>
              <a:off x="3780" y="2625"/>
              <a:ext cx="1090" cy="51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Actual output – 51  hours per week</a:t>
              </a:r>
            </a:p>
          </p:txBody>
        </p:sp>
        <p:sp>
          <p:nvSpPr>
            <p:cNvPr id="71703" name="Rectangle 23"/>
            <p:cNvSpPr>
              <a:spLocks noChangeArrowheads="1"/>
            </p:cNvSpPr>
            <p:nvPr/>
          </p:nvSpPr>
          <p:spPr bwMode="auto">
            <a:xfrm>
              <a:off x="3775" y="1808"/>
              <a:ext cx="1094" cy="710"/>
            </a:xfrm>
            <a:prstGeom prst="rect">
              <a:avLst/>
            </a:prstGeom>
            <a:solidFill>
              <a:srgbClr val="CCFFCC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322" name="Rectangle 24"/>
            <p:cNvSpPr>
              <a:spLocks noChangeArrowheads="1"/>
            </p:cNvSpPr>
            <p:nvPr/>
          </p:nvSpPr>
          <p:spPr bwMode="auto">
            <a:xfrm>
              <a:off x="3738" y="1883"/>
              <a:ext cx="1181" cy="519"/>
            </a:xfrm>
            <a:prstGeom prst="rect">
              <a:avLst/>
            </a:prstGeom>
            <a:noFill/>
            <a:ln w="12700">
              <a:noFill/>
              <a:miter lim="800000"/>
              <a:headEnd/>
              <a:tailEnd/>
            </a:ln>
          </p:spPr>
          <p:txBody>
            <a:bodyPr lIns="0" tIns="0" rIns="0" bIns="0">
              <a:spAutoFit/>
            </a:bodyPr>
            <a:lstStyle/>
            <a:p>
              <a:pPr algn="ctr" defTabSz="762000" eaLnBrk="0" hangingPunct="0"/>
              <a:r>
                <a:rPr lang="en-US" sz="1800">
                  <a:solidFill>
                    <a:srgbClr val="000000"/>
                  </a:solidFill>
                </a:rPr>
                <a:t>Avoidable loss – 58 hours per week</a:t>
              </a:r>
            </a:p>
          </p:txBody>
        </p:sp>
      </p:grpSp>
      <p:sp>
        <p:nvSpPr>
          <p:cNvPr id="12294" name="Rectangle 36"/>
          <p:cNvSpPr>
            <a:spLocks noChangeArrowheads="1"/>
          </p:cNvSpPr>
          <p:nvPr/>
        </p:nvSpPr>
        <p:spPr bwMode="auto">
          <a:xfrm>
            <a:off x="3843338" y="5207000"/>
            <a:ext cx="63500" cy="2746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defTabSz="762000" eaLnBrk="0" hangingPunct="0"/>
            <a:r>
              <a:rPr lang="en-US" sz="1800">
                <a:solidFill>
                  <a:srgbClr val="000000"/>
                </a:solidFill>
              </a:rPr>
              <a:t> </a:t>
            </a:r>
          </a:p>
        </p:txBody>
      </p:sp>
      <p:grpSp>
        <p:nvGrpSpPr>
          <p:cNvPr id="5" name="Group 59"/>
          <p:cNvGrpSpPr>
            <a:grpSpLocks/>
          </p:cNvGrpSpPr>
          <p:nvPr/>
        </p:nvGrpSpPr>
        <p:grpSpPr bwMode="auto">
          <a:xfrm>
            <a:off x="4965700" y="1052513"/>
            <a:ext cx="3927475" cy="3363912"/>
            <a:chOff x="3128" y="663"/>
            <a:chExt cx="2474" cy="2119"/>
          </a:xfrm>
        </p:grpSpPr>
        <p:sp>
          <p:nvSpPr>
            <p:cNvPr id="12306" name="Arc 39"/>
            <p:cNvSpPr>
              <a:spLocks/>
            </p:cNvSpPr>
            <p:nvPr/>
          </p:nvSpPr>
          <p:spPr bwMode="auto">
            <a:xfrm>
              <a:off x="3128" y="1185"/>
              <a:ext cx="1067" cy="736"/>
            </a:xfrm>
            <a:custGeom>
              <a:avLst/>
              <a:gdLst>
                <a:gd name="T0" fmla="*/ 52 w 21872"/>
                <a:gd name="T1" fmla="*/ 0 h 21600"/>
                <a:gd name="T2" fmla="*/ 0 w 21872"/>
                <a:gd name="T3" fmla="*/ 25 h 21600"/>
                <a:gd name="T4" fmla="*/ 1 w 21872"/>
                <a:gd name="T5" fmla="*/ 0 h 21600"/>
                <a:gd name="T6" fmla="*/ 0 60000 65536"/>
                <a:gd name="T7" fmla="*/ 0 60000 65536"/>
                <a:gd name="T8" fmla="*/ 0 60000 65536"/>
                <a:gd name="T9" fmla="*/ 0 w 21872"/>
                <a:gd name="T10" fmla="*/ 0 h 21600"/>
                <a:gd name="T11" fmla="*/ 21872 w 21872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872" h="21600" fill="none" extrusionOk="0">
                  <a:moveTo>
                    <a:pt x="21872" y="172"/>
                  </a:moveTo>
                  <a:cubicBezTo>
                    <a:pt x="21777" y="12033"/>
                    <a:pt x="12135" y="21599"/>
                    <a:pt x="273" y="21600"/>
                  </a:cubicBezTo>
                  <a:cubicBezTo>
                    <a:pt x="181" y="21600"/>
                    <a:pt x="90" y="21599"/>
                    <a:pt x="-1" y="21598"/>
                  </a:cubicBezTo>
                </a:path>
                <a:path w="21872" h="21600" stroke="0" extrusionOk="0">
                  <a:moveTo>
                    <a:pt x="21872" y="172"/>
                  </a:moveTo>
                  <a:cubicBezTo>
                    <a:pt x="21777" y="12033"/>
                    <a:pt x="12135" y="21599"/>
                    <a:pt x="273" y="21600"/>
                  </a:cubicBezTo>
                  <a:cubicBezTo>
                    <a:pt x="181" y="21600"/>
                    <a:pt x="90" y="21599"/>
                    <a:pt x="-1" y="21598"/>
                  </a:cubicBezTo>
                  <a:lnTo>
                    <a:pt x="273" y="0"/>
                  </a:lnTo>
                  <a:close/>
                </a:path>
              </a:pathLst>
            </a:custGeom>
            <a:noFill/>
            <a:ln w="57150" cap="rnd">
              <a:solidFill>
                <a:srgbClr val="FF0000"/>
              </a:solidFill>
              <a:round/>
              <a:headEnd type="stealth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307" name="Arc 40"/>
            <p:cNvSpPr>
              <a:spLocks/>
            </p:cNvSpPr>
            <p:nvPr/>
          </p:nvSpPr>
          <p:spPr bwMode="auto">
            <a:xfrm>
              <a:off x="4706" y="1117"/>
              <a:ext cx="442" cy="1665"/>
            </a:xfrm>
            <a:custGeom>
              <a:avLst/>
              <a:gdLst>
                <a:gd name="T0" fmla="*/ 9 w 21600"/>
                <a:gd name="T1" fmla="*/ 0 h 21600"/>
                <a:gd name="T2" fmla="*/ 0 w 21600"/>
                <a:gd name="T3" fmla="*/ 128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599" y="14"/>
                  </a:moveTo>
                  <a:cubicBezTo>
                    <a:pt x="21591" y="11938"/>
                    <a:pt x="11923" y="21599"/>
                    <a:pt x="0" y="21600"/>
                  </a:cubicBezTo>
                </a:path>
                <a:path w="21600" h="21600" stroke="0" extrusionOk="0">
                  <a:moveTo>
                    <a:pt x="21599" y="14"/>
                  </a:moveTo>
                  <a:cubicBezTo>
                    <a:pt x="21591" y="11938"/>
                    <a:pt x="11923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57150" cap="rnd">
              <a:solidFill>
                <a:srgbClr val="FF0000"/>
              </a:solidFill>
              <a:round/>
              <a:headEnd type="stealth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2308" name="Group 47"/>
            <p:cNvGrpSpPr>
              <a:grpSpLocks/>
            </p:cNvGrpSpPr>
            <p:nvPr/>
          </p:nvGrpSpPr>
          <p:grpSpPr bwMode="auto">
            <a:xfrm>
              <a:off x="3334" y="663"/>
              <a:ext cx="2268" cy="443"/>
              <a:chOff x="3560" y="837"/>
              <a:chExt cx="1980" cy="301"/>
            </a:xfrm>
          </p:grpSpPr>
          <p:sp>
            <p:nvSpPr>
              <p:cNvPr id="12309" name="Rectangle 31"/>
              <p:cNvSpPr>
                <a:spLocks noChangeArrowheads="1"/>
              </p:cNvSpPr>
              <p:nvPr/>
            </p:nvSpPr>
            <p:spPr bwMode="auto">
              <a:xfrm>
                <a:off x="4138" y="845"/>
                <a:ext cx="35" cy="118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defTabSz="762000" eaLnBrk="0" hangingPunct="0"/>
                <a:r>
                  <a:rPr lang="en-US" sz="1800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12310" name="Text Box 42"/>
              <p:cNvSpPr txBox="1">
                <a:spLocks noChangeArrowheads="1"/>
              </p:cNvSpPr>
              <p:nvPr/>
            </p:nvSpPr>
            <p:spPr bwMode="auto">
              <a:xfrm>
                <a:off x="3560" y="905"/>
                <a:ext cx="816" cy="157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/>
                  <a:t>Efficiency</a:t>
                </a:r>
                <a:endParaRPr lang="en-US" sz="1800"/>
              </a:p>
            </p:txBody>
          </p:sp>
          <p:sp>
            <p:nvSpPr>
              <p:cNvPr id="12311" name="Text Box 43"/>
              <p:cNvSpPr txBox="1">
                <a:spLocks noChangeArrowheads="1"/>
              </p:cNvSpPr>
              <p:nvPr/>
            </p:nvSpPr>
            <p:spPr bwMode="auto">
              <a:xfrm>
                <a:off x="4468" y="837"/>
                <a:ext cx="997" cy="157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800"/>
                  <a:t>Actual output</a:t>
                </a:r>
                <a:endParaRPr lang="en-US" sz="1800"/>
              </a:p>
            </p:txBody>
          </p:sp>
          <p:sp>
            <p:nvSpPr>
              <p:cNvPr id="12312" name="Text Box 44"/>
              <p:cNvSpPr txBox="1">
                <a:spLocks noChangeArrowheads="1"/>
              </p:cNvSpPr>
              <p:nvPr/>
            </p:nvSpPr>
            <p:spPr bwMode="auto">
              <a:xfrm>
                <a:off x="4399" y="981"/>
                <a:ext cx="1141" cy="157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800"/>
                  <a:t>Effective capacity</a:t>
                </a:r>
                <a:endParaRPr lang="en-US" sz="1800"/>
              </a:p>
            </p:txBody>
          </p:sp>
          <p:sp>
            <p:nvSpPr>
              <p:cNvPr id="12313" name="Line 45"/>
              <p:cNvSpPr>
                <a:spLocks noChangeShapeType="1"/>
              </p:cNvSpPr>
              <p:nvPr/>
            </p:nvSpPr>
            <p:spPr bwMode="auto">
              <a:xfrm>
                <a:off x="4414" y="983"/>
                <a:ext cx="1043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14" name="Text Box 46"/>
              <p:cNvSpPr txBox="1">
                <a:spLocks noChangeArrowheads="1"/>
              </p:cNvSpPr>
              <p:nvPr/>
            </p:nvSpPr>
            <p:spPr bwMode="auto">
              <a:xfrm>
                <a:off x="4214" y="914"/>
                <a:ext cx="182" cy="157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/>
                  <a:t>=</a:t>
                </a:r>
                <a:endParaRPr lang="en-US" sz="1800"/>
              </a:p>
            </p:txBody>
          </p:sp>
        </p:grpSp>
      </p:grpSp>
      <p:grpSp>
        <p:nvGrpSpPr>
          <p:cNvPr id="7" name="Group 60"/>
          <p:cNvGrpSpPr>
            <a:grpSpLocks/>
          </p:cNvGrpSpPr>
          <p:nvPr/>
        </p:nvGrpSpPr>
        <p:grpSpPr bwMode="auto">
          <a:xfrm>
            <a:off x="1804988" y="5003800"/>
            <a:ext cx="4949825" cy="828675"/>
            <a:chOff x="1137" y="3152"/>
            <a:chExt cx="3118" cy="522"/>
          </a:xfrm>
        </p:grpSpPr>
        <p:sp>
          <p:nvSpPr>
            <p:cNvPr id="12297" name="Arc 37"/>
            <p:cNvSpPr>
              <a:spLocks/>
            </p:cNvSpPr>
            <p:nvPr/>
          </p:nvSpPr>
          <p:spPr bwMode="auto">
            <a:xfrm>
              <a:off x="1137" y="3161"/>
              <a:ext cx="556" cy="268"/>
            </a:xfrm>
            <a:custGeom>
              <a:avLst/>
              <a:gdLst>
                <a:gd name="T0" fmla="*/ 14 w 21600"/>
                <a:gd name="T1" fmla="*/ 3 h 21600"/>
                <a:gd name="T2" fmla="*/ 0 w 21600"/>
                <a:gd name="T3" fmla="*/ 0 h 21600"/>
                <a:gd name="T4" fmla="*/ 14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</a:path>
                <a:path w="21600" h="21600" stroke="0" extrusionOk="0">
                  <a:moveTo>
                    <a:pt x="21600" y="21600"/>
                  </a:moveTo>
                  <a:cubicBezTo>
                    <a:pt x="9670" y="21600"/>
                    <a:pt x="0" y="11929"/>
                    <a:pt x="0" y="0"/>
                  </a:cubicBezTo>
                  <a:lnTo>
                    <a:pt x="21600" y="0"/>
                  </a:lnTo>
                  <a:close/>
                </a:path>
              </a:pathLst>
            </a:custGeom>
            <a:noFill/>
            <a:ln w="57150" cap="rnd">
              <a:solidFill>
                <a:srgbClr val="FF0000"/>
              </a:solidFill>
              <a:round/>
              <a:headEnd type="stealth" w="med" len="med"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298" name="Arc 38"/>
            <p:cNvSpPr>
              <a:spLocks/>
            </p:cNvSpPr>
            <p:nvPr/>
          </p:nvSpPr>
          <p:spPr bwMode="auto">
            <a:xfrm>
              <a:off x="3628" y="3152"/>
              <a:ext cx="627" cy="268"/>
            </a:xfrm>
            <a:custGeom>
              <a:avLst/>
              <a:gdLst>
                <a:gd name="T0" fmla="*/ 18 w 21600"/>
                <a:gd name="T1" fmla="*/ 0 h 21600"/>
                <a:gd name="T2" fmla="*/ 0 w 21600"/>
                <a:gd name="T3" fmla="*/ 3 h 21600"/>
                <a:gd name="T4" fmla="*/ 0 w 21600"/>
                <a:gd name="T5" fmla="*/ 0 h 21600"/>
                <a:gd name="T6" fmla="*/ 0 60000 65536"/>
                <a:gd name="T7" fmla="*/ 0 60000 65536"/>
                <a:gd name="T8" fmla="*/ 0 60000 65536"/>
                <a:gd name="T9" fmla="*/ 0 w 21600"/>
                <a:gd name="T10" fmla="*/ 0 h 21600"/>
                <a:gd name="T11" fmla="*/ 21600 w 21600"/>
                <a:gd name="T12" fmla="*/ 21600 h 21600"/>
              </a:gdLst>
              <a:ahLst/>
              <a:cxnLst>
                <a:cxn ang="T6">
                  <a:pos x="T0" y="T1"/>
                </a:cxn>
                <a:cxn ang="T7">
                  <a:pos x="T2" y="T3"/>
                </a:cxn>
                <a:cxn ang="T8">
                  <a:pos x="T4" y="T5"/>
                </a:cxn>
              </a:cxnLst>
              <a:rect l="T9" t="T10" r="T11" b="T12"/>
              <a:pathLst>
                <a:path w="21600" h="21600" fill="none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</a:path>
                <a:path w="21600" h="21600" stroke="0" extrusionOk="0">
                  <a:moveTo>
                    <a:pt x="21600" y="0"/>
                  </a:moveTo>
                  <a:cubicBezTo>
                    <a:pt x="21600" y="11929"/>
                    <a:pt x="11929" y="21599"/>
                    <a:pt x="0" y="21600"/>
                  </a:cubicBezTo>
                  <a:lnTo>
                    <a:pt x="0" y="0"/>
                  </a:lnTo>
                  <a:close/>
                </a:path>
              </a:pathLst>
            </a:custGeom>
            <a:noFill/>
            <a:ln w="57150" cap="rnd">
              <a:solidFill>
                <a:srgbClr val="FF0000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2299" name="Group 55"/>
            <p:cNvGrpSpPr>
              <a:grpSpLocks/>
            </p:cNvGrpSpPr>
            <p:nvPr/>
          </p:nvGrpSpPr>
          <p:grpSpPr bwMode="auto">
            <a:xfrm>
              <a:off x="1710" y="3282"/>
              <a:ext cx="1980" cy="392"/>
              <a:chOff x="1853" y="3074"/>
              <a:chExt cx="1980" cy="350"/>
            </a:xfrm>
          </p:grpSpPr>
          <p:sp>
            <p:nvSpPr>
              <p:cNvPr id="12300" name="Rectangle 49"/>
              <p:cNvSpPr>
                <a:spLocks noChangeArrowheads="1"/>
              </p:cNvSpPr>
              <p:nvPr/>
            </p:nvSpPr>
            <p:spPr bwMode="auto">
              <a:xfrm>
                <a:off x="2431" y="3082"/>
                <a:ext cx="40" cy="155"/>
              </a:xfrm>
              <a:prstGeom prst="rect">
                <a:avLst/>
              </a:prstGeom>
              <a:noFill/>
              <a:ln w="12700">
                <a:noFill/>
                <a:miter lim="800000"/>
                <a:headEnd/>
                <a:tailEnd/>
              </a:ln>
            </p:spPr>
            <p:txBody>
              <a:bodyPr wrap="none" lIns="0" tIns="0" rIns="0" bIns="0">
                <a:spAutoFit/>
              </a:bodyPr>
              <a:lstStyle/>
              <a:p>
                <a:pPr defTabSz="762000" eaLnBrk="0" hangingPunct="0"/>
                <a:r>
                  <a:rPr lang="en-US" sz="1800">
                    <a:solidFill>
                      <a:srgbClr val="000000"/>
                    </a:solidFill>
                  </a:rPr>
                  <a:t> </a:t>
                </a:r>
              </a:p>
            </p:txBody>
          </p:sp>
          <p:sp>
            <p:nvSpPr>
              <p:cNvPr id="12301" name="Text Box 50"/>
              <p:cNvSpPr txBox="1">
                <a:spLocks noChangeArrowheads="1"/>
              </p:cNvSpPr>
              <p:nvPr/>
            </p:nvSpPr>
            <p:spPr bwMode="auto">
              <a:xfrm>
                <a:off x="1853" y="3142"/>
                <a:ext cx="816" cy="206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/>
                  <a:t>Utilization</a:t>
                </a:r>
                <a:endParaRPr lang="en-US" sz="1800"/>
              </a:p>
            </p:txBody>
          </p:sp>
          <p:sp>
            <p:nvSpPr>
              <p:cNvPr id="12302" name="Text Box 51"/>
              <p:cNvSpPr txBox="1">
                <a:spLocks noChangeArrowheads="1"/>
              </p:cNvSpPr>
              <p:nvPr/>
            </p:nvSpPr>
            <p:spPr bwMode="auto">
              <a:xfrm>
                <a:off x="2761" y="3074"/>
                <a:ext cx="997" cy="206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800"/>
                  <a:t>Actual output</a:t>
                </a:r>
                <a:endParaRPr lang="en-US" sz="1800"/>
              </a:p>
            </p:txBody>
          </p:sp>
          <p:sp>
            <p:nvSpPr>
              <p:cNvPr id="12303" name="Text Box 52"/>
              <p:cNvSpPr txBox="1">
                <a:spLocks noChangeArrowheads="1"/>
              </p:cNvSpPr>
              <p:nvPr/>
            </p:nvSpPr>
            <p:spPr bwMode="auto">
              <a:xfrm>
                <a:off x="2692" y="3218"/>
                <a:ext cx="1141" cy="206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 algn="ctr">
                  <a:spcBef>
                    <a:spcPct val="50000"/>
                  </a:spcBef>
                </a:pPr>
                <a:r>
                  <a:rPr lang="en-GB" sz="1800"/>
                  <a:t>Design capacity</a:t>
                </a:r>
                <a:endParaRPr lang="en-US" sz="1800"/>
              </a:p>
            </p:txBody>
          </p:sp>
          <p:sp>
            <p:nvSpPr>
              <p:cNvPr id="12304" name="Line 53"/>
              <p:cNvSpPr>
                <a:spLocks noChangeShapeType="1"/>
              </p:cNvSpPr>
              <p:nvPr/>
            </p:nvSpPr>
            <p:spPr bwMode="auto">
              <a:xfrm>
                <a:off x="2707" y="3250"/>
                <a:ext cx="1043" cy="0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5" name="Text Box 54"/>
              <p:cNvSpPr txBox="1">
                <a:spLocks noChangeArrowheads="1"/>
              </p:cNvSpPr>
              <p:nvPr/>
            </p:nvSpPr>
            <p:spPr bwMode="auto">
              <a:xfrm>
                <a:off x="2475" y="3151"/>
                <a:ext cx="182" cy="206"/>
              </a:xfrm>
              <a:prstGeom prst="rect">
                <a:avLst/>
              </a:prstGeom>
              <a:noFill/>
              <a:ln w="25400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pPr>
                  <a:spcBef>
                    <a:spcPct val="50000"/>
                  </a:spcBef>
                </a:pPr>
                <a:r>
                  <a:rPr lang="en-GB" sz="1800"/>
                  <a:t>=</a:t>
                </a:r>
                <a:endParaRPr lang="en-US" sz="1800"/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Y:\08VOL4\Graphics\Powerpoint\PE_UK\PE522-SLACK\Final files\GIF\ch11\figure11-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274" y="757555"/>
            <a:ext cx="8229600" cy="534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18559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Y:\08VOL4\Graphics\Powerpoint\PE_UK\PE522-SLACK\Final files\GIF\ch11\figure11-7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535" y="682402"/>
            <a:ext cx="7630300" cy="5483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3402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Y:\08VOL4\Graphics\Powerpoint\PE_UK\PE522-SLACK\Final files\GIF\ch11\figure11-8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71" y="805913"/>
            <a:ext cx="8264058" cy="517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35844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ChangeArrowheads="1"/>
          </p:cNvSpPr>
          <p:nvPr/>
        </p:nvSpPr>
        <p:spPr bwMode="auto">
          <a:xfrm>
            <a:off x="102879" y="37258"/>
            <a:ext cx="8888721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Ways of reconciling</a:t>
            </a:r>
            <a:r>
              <a:rPr lang="en-GB" sz="2800" b="1" dirty="0">
                <a:solidFill>
                  <a:srgbClr val="007FA3"/>
                </a:solidFill>
              </a:rPr>
              <a:t> capacity and </a:t>
            </a:r>
            <a:r>
              <a:rPr lang="en-GB" sz="2800" b="1" dirty="0" smtClean="0">
                <a:solidFill>
                  <a:srgbClr val="007FA3"/>
                </a:solidFill>
              </a:rPr>
              <a:t>demand (1 of 2)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7170" name="Picture 2" descr="Y:\08VOL4\Graphics\Powerpoint\PE_UK\PE522-SLACK\Final files\GIF\ch11\figure11-9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125762"/>
            <a:ext cx="8686800" cy="2612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Text Box 2"/>
          <p:cNvSpPr txBox="1">
            <a:spLocks noChangeArrowheads="1"/>
          </p:cNvSpPr>
          <p:nvPr/>
        </p:nvSpPr>
        <p:spPr bwMode="ltGray">
          <a:xfrm>
            <a:off x="2376488" y="1439863"/>
            <a:ext cx="4403725" cy="83502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2700">
            <a:noFill/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sz="2400"/>
              <a:t>How do you cope with fluctuations in demand?</a:t>
            </a:r>
          </a:p>
        </p:txBody>
      </p:sp>
      <p:grpSp>
        <p:nvGrpSpPr>
          <p:cNvPr id="2" name="Group 14"/>
          <p:cNvGrpSpPr>
            <a:grpSpLocks/>
          </p:cNvGrpSpPr>
          <p:nvPr/>
        </p:nvGrpSpPr>
        <p:grpSpPr bwMode="auto">
          <a:xfrm>
            <a:off x="1143000" y="2278063"/>
            <a:ext cx="2463800" cy="1836737"/>
            <a:chOff x="720" y="1435"/>
            <a:chExt cx="1552" cy="1157"/>
          </a:xfrm>
        </p:grpSpPr>
        <p:sp>
          <p:nvSpPr>
            <p:cNvPr id="74755" name="Text Box 3"/>
            <p:cNvSpPr txBox="1">
              <a:spLocks noChangeArrowheads="1"/>
            </p:cNvSpPr>
            <p:nvPr/>
          </p:nvSpPr>
          <p:spPr bwMode="ltGray">
            <a:xfrm>
              <a:off x="720" y="2066"/>
              <a:ext cx="912" cy="5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 dirty="0"/>
                <a:t>Absorb Demand</a:t>
              </a:r>
            </a:p>
          </p:txBody>
        </p:sp>
        <p:sp>
          <p:nvSpPr>
            <p:cNvPr id="14359" name="Freeform 11"/>
            <p:cNvSpPr>
              <a:spLocks/>
            </p:cNvSpPr>
            <p:nvPr/>
          </p:nvSpPr>
          <p:spPr bwMode="auto">
            <a:xfrm>
              <a:off x="1196" y="1435"/>
              <a:ext cx="1076" cy="624"/>
            </a:xfrm>
            <a:custGeom>
              <a:avLst/>
              <a:gdLst>
                <a:gd name="T0" fmla="*/ 1076 w 1076"/>
                <a:gd name="T1" fmla="*/ 0 h 624"/>
                <a:gd name="T2" fmla="*/ 0 w 1076"/>
                <a:gd name="T3" fmla="*/ 624 h 624"/>
                <a:gd name="T4" fmla="*/ 0 60000 65536"/>
                <a:gd name="T5" fmla="*/ 0 60000 65536"/>
                <a:gd name="T6" fmla="*/ 0 w 1076"/>
                <a:gd name="T7" fmla="*/ 0 h 624"/>
                <a:gd name="T8" fmla="*/ 1076 w 1076"/>
                <a:gd name="T9" fmla="*/ 624 h 62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076" h="624">
                  <a:moveTo>
                    <a:pt x="1076" y="0"/>
                  </a:moveTo>
                  <a:lnTo>
                    <a:pt x="0" y="624"/>
                  </a:lnTo>
                </a:path>
              </a:pathLst>
            </a:custGeom>
            <a:noFill/>
            <a:ln w="25400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" name="Group 16"/>
          <p:cNvGrpSpPr>
            <a:grpSpLocks/>
          </p:cNvGrpSpPr>
          <p:nvPr/>
        </p:nvGrpSpPr>
        <p:grpSpPr bwMode="auto">
          <a:xfrm>
            <a:off x="5499100" y="2278063"/>
            <a:ext cx="2501900" cy="1795462"/>
            <a:chOff x="3464" y="1435"/>
            <a:chExt cx="1576" cy="1131"/>
          </a:xfrm>
        </p:grpSpPr>
        <p:sp>
          <p:nvSpPr>
            <p:cNvPr id="74757" name="Text Box 5"/>
            <p:cNvSpPr txBox="1">
              <a:spLocks noChangeArrowheads="1"/>
            </p:cNvSpPr>
            <p:nvPr/>
          </p:nvSpPr>
          <p:spPr bwMode="ltGray">
            <a:xfrm>
              <a:off x="4128" y="2040"/>
              <a:ext cx="912" cy="52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 dirty="0"/>
                <a:t>Change demand</a:t>
              </a:r>
            </a:p>
          </p:txBody>
        </p:sp>
        <p:sp>
          <p:nvSpPr>
            <p:cNvPr id="14355" name="Freeform 12"/>
            <p:cNvSpPr>
              <a:spLocks/>
            </p:cNvSpPr>
            <p:nvPr/>
          </p:nvSpPr>
          <p:spPr bwMode="auto">
            <a:xfrm>
              <a:off x="3464" y="1435"/>
              <a:ext cx="1128" cy="604"/>
            </a:xfrm>
            <a:custGeom>
              <a:avLst/>
              <a:gdLst>
                <a:gd name="T0" fmla="*/ 0 w 1128"/>
                <a:gd name="T1" fmla="*/ 0 h 604"/>
                <a:gd name="T2" fmla="*/ 1128 w 1128"/>
                <a:gd name="T3" fmla="*/ 604 h 604"/>
                <a:gd name="T4" fmla="*/ 0 60000 65536"/>
                <a:gd name="T5" fmla="*/ 0 60000 65536"/>
                <a:gd name="T6" fmla="*/ 0 w 1128"/>
                <a:gd name="T7" fmla="*/ 0 h 604"/>
                <a:gd name="T8" fmla="*/ 1128 w 1128"/>
                <a:gd name="T9" fmla="*/ 604 h 604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T6" t="T7" r="T8" b="T9"/>
              <a:pathLst>
                <a:path w="1128" h="604">
                  <a:moveTo>
                    <a:pt x="0" y="0"/>
                  </a:moveTo>
                  <a:lnTo>
                    <a:pt x="1128" y="604"/>
                  </a:lnTo>
                </a:path>
              </a:pathLst>
            </a:custGeom>
            <a:noFill/>
            <a:ln w="25400" cap="flat" cmpd="sng">
              <a:solidFill>
                <a:srgbClr val="FF0000"/>
              </a:solidFill>
              <a:prstDash val="solid"/>
              <a:round/>
              <a:headEnd type="none" w="med" len="med"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3514725" y="2274888"/>
            <a:ext cx="2133600" cy="2306637"/>
            <a:chOff x="2214" y="1433"/>
            <a:chExt cx="1344" cy="1453"/>
          </a:xfrm>
        </p:grpSpPr>
        <p:sp>
          <p:nvSpPr>
            <p:cNvPr id="74756" name="Text Box 4"/>
            <p:cNvSpPr txBox="1">
              <a:spLocks noChangeArrowheads="1"/>
            </p:cNvSpPr>
            <p:nvPr/>
          </p:nvSpPr>
          <p:spPr bwMode="ltGray">
            <a:xfrm>
              <a:off x="2214" y="2130"/>
              <a:ext cx="1344" cy="75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12700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 dirty="0"/>
                <a:t>Adjust output to match demand</a:t>
              </a:r>
            </a:p>
          </p:txBody>
        </p:sp>
        <p:cxnSp>
          <p:nvCxnSpPr>
            <p:cNvPr id="14351" name="AutoShape 13"/>
            <p:cNvCxnSpPr>
              <a:cxnSpLocks noChangeShapeType="1"/>
            </p:cNvCxnSpPr>
            <p:nvPr/>
          </p:nvCxnSpPr>
          <p:spPr bwMode="auto">
            <a:xfrm>
              <a:off x="2884" y="1433"/>
              <a:ext cx="2" cy="697"/>
            </a:xfrm>
            <a:prstGeom prst="straightConnector1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74769" name="Text Box 17"/>
          <p:cNvSpPr txBox="1">
            <a:spLocks noChangeArrowheads="1"/>
          </p:cNvSpPr>
          <p:nvPr/>
        </p:nvSpPr>
        <p:spPr bwMode="auto">
          <a:xfrm>
            <a:off x="971550" y="4437063"/>
            <a:ext cx="1871663" cy="830997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i="1">
                <a:solidFill>
                  <a:schemeClr val="bg2">
                    <a:lumMod val="75000"/>
                  </a:schemeClr>
                </a:solidFill>
              </a:rPr>
              <a:t>Level capacity</a:t>
            </a:r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3492500" y="4903788"/>
            <a:ext cx="2232025" cy="830997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i="1">
                <a:solidFill>
                  <a:schemeClr val="bg2">
                    <a:lumMod val="75000"/>
                  </a:schemeClr>
                </a:solidFill>
              </a:rPr>
              <a:t>Chase demand</a:t>
            </a: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6084888" y="4365625"/>
            <a:ext cx="2232025" cy="830997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i="1">
                <a:solidFill>
                  <a:schemeClr val="bg2">
                    <a:lumMod val="75000"/>
                  </a:schemeClr>
                </a:solidFill>
              </a:rPr>
              <a:t>Demand management</a:t>
            </a:r>
          </a:p>
        </p:txBody>
      </p:sp>
      <p:sp>
        <p:nvSpPr>
          <p:cNvPr id="14347" name="Rectangle 20"/>
          <p:cNvSpPr>
            <a:spLocks noChangeArrowheads="1"/>
          </p:cNvSpPr>
          <p:nvPr/>
        </p:nvSpPr>
        <p:spPr bwMode="auto">
          <a:xfrm>
            <a:off x="99734" y="37040"/>
            <a:ext cx="8815666" cy="4308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0" tIns="0" rIns="0" bIns="0">
            <a:spAutoFit/>
          </a:bodyPr>
          <a:lstStyle/>
          <a:p>
            <a:pPr defTabSz="762000" eaLnBrk="0" hangingPunct="0"/>
            <a:r>
              <a:rPr lang="en-US" sz="2800" b="1" dirty="0">
                <a:solidFill>
                  <a:srgbClr val="007FA3"/>
                </a:solidFill>
              </a:rPr>
              <a:t>Ways of reconciling</a:t>
            </a:r>
            <a:r>
              <a:rPr lang="en-GB" sz="2800" b="1" dirty="0">
                <a:solidFill>
                  <a:srgbClr val="007FA3"/>
                </a:solidFill>
              </a:rPr>
              <a:t> capacity and </a:t>
            </a:r>
            <a:r>
              <a:rPr lang="en-GB" sz="2800" b="1" dirty="0" smtClean="0">
                <a:solidFill>
                  <a:srgbClr val="007FA3"/>
                </a:solidFill>
              </a:rPr>
              <a:t>demand (2 of 2)</a:t>
            </a:r>
            <a:endParaRPr lang="en-US" sz="2800" b="1" dirty="0">
              <a:solidFill>
                <a:srgbClr val="007FA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4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4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74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69" grpId="0"/>
      <p:bldP spid="74770" grpId="0"/>
      <p:bldP spid="7477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Text Box 2"/>
          <p:cNvSpPr txBox="1">
            <a:spLocks noChangeArrowheads="1"/>
          </p:cNvSpPr>
          <p:nvPr/>
        </p:nvSpPr>
        <p:spPr bwMode="ltGray">
          <a:xfrm>
            <a:off x="3173413" y="820756"/>
            <a:ext cx="2284412" cy="83185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9525">
            <a:noFill/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sz="2400" dirty="0"/>
              <a:t>Absorb demand</a:t>
            </a:r>
          </a:p>
        </p:txBody>
      </p:sp>
      <p:grpSp>
        <p:nvGrpSpPr>
          <p:cNvPr id="2" name="Group 29"/>
          <p:cNvGrpSpPr>
            <a:grpSpLocks/>
          </p:cNvGrpSpPr>
          <p:nvPr/>
        </p:nvGrpSpPr>
        <p:grpSpPr bwMode="auto">
          <a:xfrm>
            <a:off x="615950" y="4924425"/>
            <a:ext cx="2692400" cy="457200"/>
            <a:chOff x="388" y="2885"/>
            <a:chExt cx="1696" cy="288"/>
          </a:xfrm>
        </p:grpSpPr>
        <p:sp>
          <p:nvSpPr>
            <p:cNvPr id="15400" name="Oval 7"/>
            <p:cNvSpPr>
              <a:spLocks noChangeArrowheads="1"/>
            </p:cNvSpPr>
            <p:nvPr/>
          </p:nvSpPr>
          <p:spPr bwMode="auto">
            <a:xfrm>
              <a:off x="388" y="2981"/>
              <a:ext cx="96" cy="96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401" name="Text Box 8"/>
            <p:cNvSpPr txBox="1">
              <a:spLocks noChangeArrowheads="1"/>
            </p:cNvSpPr>
            <p:nvPr/>
          </p:nvSpPr>
          <p:spPr bwMode="auto">
            <a:xfrm>
              <a:off x="500" y="2885"/>
              <a:ext cx="158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Part finished</a:t>
              </a:r>
            </a:p>
          </p:txBody>
        </p:sp>
      </p:grpSp>
      <p:grpSp>
        <p:nvGrpSpPr>
          <p:cNvPr id="3" name="Group 30"/>
          <p:cNvGrpSpPr>
            <a:grpSpLocks/>
          </p:cNvGrpSpPr>
          <p:nvPr/>
        </p:nvGrpSpPr>
        <p:grpSpPr bwMode="auto">
          <a:xfrm>
            <a:off x="611188" y="5305425"/>
            <a:ext cx="3249612" cy="457200"/>
            <a:chOff x="385" y="3125"/>
            <a:chExt cx="2047" cy="288"/>
          </a:xfrm>
        </p:grpSpPr>
        <p:sp>
          <p:nvSpPr>
            <p:cNvPr id="15398" name="Oval 9"/>
            <p:cNvSpPr>
              <a:spLocks noChangeArrowheads="1"/>
            </p:cNvSpPr>
            <p:nvPr/>
          </p:nvSpPr>
          <p:spPr bwMode="auto">
            <a:xfrm>
              <a:off x="385" y="3221"/>
              <a:ext cx="96" cy="96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9" name="Text Box 10"/>
            <p:cNvSpPr txBox="1">
              <a:spLocks noChangeArrowheads="1"/>
            </p:cNvSpPr>
            <p:nvPr/>
          </p:nvSpPr>
          <p:spPr bwMode="auto">
            <a:xfrm>
              <a:off x="500" y="3125"/>
              <a:ext cx="1932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Finished goods, or</a:t>
              </a:r>
            </a:p>
          </p:txBody>
        </p:sp>
      </p:grpSp>
      <p:grpSp>
        <p:nvGrpSpPr>
          <p:cNvPr id="4" name="Group 31"/>
          <p:cNvGrpSpPr>
            <a:grpSpLocks/>
          </p:cNvGrpSpPr>
          <p:nvPr/>
        </p:nvGrpSpPr>
        <p:grpSpPr bwMode="auto">
          <a:xfrm>
            <a:off x="611188" y="5686425"/>
            <a:ext cx="3325812" cy="457200"/>
            <a:chOff x="385" y="3365"/>
            <a:chExt cx="2095" cy="288"/>
          </a:xfrm>
        </p:grpSpPr>
        <p:sp>
          <p:nvSpPr>
            <p:cNvPr id="15396" name="Oval 11"/>
            <p:cNvSpPr>
              <a:spLocks noChangeArrowheads="1"/>
            </p:cNvSpPr>
            <p:nvPr/>
          </p:nvSpPr>
          <p:spPr bwMode="auto">
            <a:xfrm>
              <a:off x="385" y="3461"/>
              <a:ext cx="97" cy="96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7" name="Text Box 12"/>
            <p:cNvSpPr txBox="1">
              <a:spLocks noChangeArrowheads="1"/>
            </p:cNvSpPr>
            <p:nvPr/>
          </p:nvSpPr>
          <p:spPr bwMode="auto">
            <a:xfrm>
              <a:off x="501" y="3365"/>
              <a:ext cx="1979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 dirty="0"/>
                <a:t>Customer </a:t>
              </a:r>
              <a:r>
                <a:rPr lang="en-US" sz="2400" dirty="0" smtClean="0"/>
                <a:t>inventory</a:t>
              </a:r>
              <a:endParaRPr lang="en-US" sz="2400" dirty="0"/>
            </a:p>
          </p:txBody>
        </p:sp>
      </p:grpSp>
      <p:grpSp>
        <p:nvGrpSpPr>
          <p:cNvPr id="5" name="Group 32"/>
          <p:cNvGrpSpPr>
            <a:grpSpLocks/>
          </p:cNvGrpSpPr>
          <p:nvPr/>
        </p:nvGrpSpPr>
        <p:grpSpPr bwMode="auto">
          <a:xfrm>
            <a:off x="5686425" y="4924425"/>
            <a:ext cx="2692400" cy="457200"/>
            <a:chOff x="3582" y="2885"/>
            <a:chExt cx="1696" cy="288"/>
          </a:xfrm>
        </p:grpSpPr>
        <p:sp>
          <p:nvSpPr>
            <p:cNvPr id="15394" name="Oval 14"/>
            <p:cNvSpPr>
              <a:spLocks noChangeArrowheads="1"/>
            </p:cNvSpPr>
            <p:nvPr/>
          </p:nvSpPr>
          <p:spPr bwMode="auto">
            <a:xfrm>
              <a:off x="3582" y="2981"/>
              <a:ext cx="96" cy="96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5" name="Text Box 15"/>
            <p:cNvSpPr txBox="1">
              <a:spLocks noChangeArrowheads="1"/>
            </p:cNvSpPr>
            <p:nvPr/>
          </p:nvSpPr>
          <p:spPr bwMode="auto">
            <a:xfrm>
              <a:off x="3694" y="2885"/>
              <a:ext cx="158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Queues</a:t>
              </a:r>
            </a:p>
          </p:txBody>
        </p:sp>
      </p:grpSp>
      <p:grpSp>
        <p:nvGrpSpPr>
          <p:cNvPr id="6" name="Group 33"/>
          <p:cNvGrpSpPr>
            <a:grpSpLocks/>
          </p:cNvGrpSpPr>
          <p:nvPr/>
        </p:nvGrpSpPr>
        <p:grpSpPr bwMode="auto">
          <a:xfrm>
            <a:off x="5691188" y="5305425"/>
            <a:ext cx="2687637" cy="457200"/>
            <a:chOff x="3585" y="3125"/>
            <a:chExt cx="1693" cy="288"/>
          </a:xfrm>
        </p:grpSpPr>
        <p:sp>
          <p:nvSpPr>
            <p:cNvPr id="15392" name="Oval 17"/>
            <p:cNvSpPr>
              <a:spLocks noChangeArrowheads="1"/>
            </p:cNvSpPr>
            <p:nvPr/>
          </p:nvSpPr>
          <p:spPr bwMode="auto">
            <a:xfrm>
              <a:off x="3585" y="3221"/>
              <a:ext cx="96" cy="96"/>
            </a:xfrm>
            <a:prstGeom prst="ellipse">
              <a:avLst/>
            </a:pr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93" name="Text Box 18"/>
            <p:cNvSpPr txBox="1">
              <a:spLocks noChangeArrowheads="1"/>
            </p:cNvSpPr>
            <p:nvPr/>
          </p:nvSpPr>
          <p:spPr bwMode="auto">
            <a:xfrm>
              <a:off x="3694" y="3125"/>
              <a:ext cx="1584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Backlogs</a:t>
              </a:r>
            </a:p>
          </p:txBody>
        </p:sp>
      </p:grpSp>
      <p:grpSp>
        <p:nvGrpSpPr>
          <p:cNvPr id="7" name="Group 35"/>
          <p:cNvGrpSpPr>
            <a:grpSpLocks/>
          </p:cNvGrpSpPr>
          <p:nvPr/>
        </p:nvGrpSpPr>
        <p:grpSpPr bwMode="auto">
          <a:xfrm>
            <a:off x="736600" y="1647825"/>
            <a:ext cx="2438400" cy="1196975"/>
            <a:chOff x="464" y="821"/>
            <a:chExt cx="1536" cy="754"/>
          </a:xfrm>
        </p:grpSpPr>
        <p:sp>
          <p:nvSpPr>
            <p:cNvPr id="75798" name="Text Box 22"/>
            <p:cNvSpPr txBox="1">
              <a:spLocks noChangeArrowheads="1"/>
            </p:cNvSpPr>
            <p:nvPr/>
          </p:nvSpPr>
          <p:spPr bwMode="ltGray">
            <a:xfrm>
              <a:off x="464" y="821"/>
              <a:ext cx="912" cy="75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/>
                <a:t>Have excess capacity </a:t>
              </a:r>
            </a:p>
          </p:txBody>
        </p:sp>
        <p:cxnSp>
          <p:nvCxnSpPr>
            <p:cNvPr id="15391" name="AutoShape 25"/>
            <p:cNvCxnSpPr>
              <a:cxnSpLocks noChangeShapeType="1"/>
            </p:cNvCxnSpPr>
            <p:nvPr/>
          </p:nvCxnSpPr>
          <p:spPr bwMode="auto">
            <a:xfrm rot="10800000">
              <a:off x="1376" y="1198"/>
              <a:ext cx="624" cy="323"/>
            </a:xfrm>
            <a:prstGeom prst="straightConnector1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med" len="med"/>
            </a:ln>
          </p:spPr>
        </p:cxnSp>
      </p:grpSp>
      <p:grpSp>
        <p:nvGrpSpPr>
          <p:cNvPr id="8" name="Group 36"/>
          <p:cNvGrpSpPr>
            <a:grpSpLocks/>
          </p:cNvGrpSpPr>
          <p:nvPr/>
        </p:nvGrpSpPr>
        <p:grpSpPr bwMode="auto">
          <a:xfrm>
            <a:off x="1117600" y="2759075"/>
            <a:ext cx="2057400" cy="1849438"/>
            <a:chOff x="704" y="1521"/>
            <a:chExt cx="1296" cy="1165"/>
          </a:xfrm>
        </p:grpSpPr>
        <p:sp>
          <p:nvSpPr>
            <p:cNvPr id="75780" name="Text Box 4"/>
            <p:cNvSpPr txBox="1">
              <a:spLocks noChangeArrowheads="1"/>
            </p:cNvSpPr>
            <p:nvPr/>
          </p:nvSpPr>
          <p:spPr bwMode="ltGray">
            <a:xfrm>
              <a:off x="704" y="2162"/>
              <a:ext cx="816" cy="52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/>
                <a:t>Make to stock </a:t>
              </a:r>
            </a:p>
          </p:txBody>
        </p:sp>
        <p:cxnSp>
          <p:nvCxnSpPr>
            <p:cNvPr id="15387" name="AutoShape 26"/>
            <p:cNvCxnSpPr>
              <a:cxnSpLocks noChangeShapeType="1"/>
            </p:cNvCxnSpPr>
            <p:nvPr/>
          </p:nvCxnSpPr>
          <p:spPr bwMode="auto">
            <a:xfrm rot="10800000" flipV="1">
              <a:off x="1112" y="1521"/>
              <a:ext cx="888" cy="641"/>
            </a:xfrm>
            <a:prstGeom prst="straightConnector1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med" len="med"/>
            </a:ln>
          </p:spPr>
        </p:cxnSp>
      </p:grpSp>
      <p:grpSp>
        <p:nvGrpSpPr>
          <p:cNvPr id="9" name="Group 34"/>
          <p:cNvGrpSpPr>
            <a:grpSpLocks/>
          </p:cNvGrpSpPr>
          <p:nvPr/>
        </p:nvGrpSpPr>
        <p:grpSpPr bwMode="auto">
          <a:xfrm>
            <a:off x="3175000" y="1724025"/>
            <a:ext cx="2284413" cy="1450975"/>
            <a:chOff x="2000" y="869"/>
            <a:chExt cx="1439" cy="914"/>
          </a:xfrm>
        </p:grpSpPr>
        <p:sp>
          <p:nvSpPr>
            <p:cNvPr id="75779" name="Text Box 3"/>
            <p:cNvSpPr txBox="1">
              <a:spLocks noChangeArrowheads="1"/>
            </p:cNvSpPr>
            <p:nvPr/>
          </p:nvSpPr>
          <p:spPr bwMode="ltGray">
            <a:xfrm>
              <a:off x="2000" y="1259"/>
              <a:ext cx="1439" cy="524"/>
            </a:xfrm>
            <a:prstGeom prst="rect">
              <a:avLst/>
            </a:prstGeom>
            <a:solidFill>
              <a:srgbClr val="CCFFFF"/>
            </a:solidFill>
            <a:ln w="9525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/>
                <a:t>Keep output level</a:t>
              </a:r>
            </a:p>
          </p:txBody>
        </p:sp>
        <p:cxnSp>
          <p:nvCxnSpPr>
            <p:cNvPr id="15383" name="AutoShape 27"/>
            <p:cNvCxnSpPr>
              <a:cxnSpLocks noChangeShapeType="1"/>
            </p:cNvCxnSpPr>
            <p:nvPr/>
          </p:nvCxnSpPr>
          <p:spPr bwMode="auto">
            <a:xfrm rot="16200000" flipH="1">
              <a:off x="2524" y="1063"/>
              <a:ext cx="390" cy="1"/>
            </a:xfrm>
            <a:prstGeom prst="straightConnector1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med" len="med"/>
            </a:ln>
          </p:spPr>
        </p:cxnSp>
      </p:grpSp>
      <p:grpSp>
        <p:nvGrpSpPr>
          <p:cNvPr id="10" name="Group 37"/>
          <p:cNvGrpSpPr>
            <a:grpSpLocks/>
          </p:cNvGrpSpPr>
          <p:nvPr/>
        </p:nvGrpSpPr>
        <p:grpSpPr bwMode="auto">
          <a:xfrm>
            <a:off x="5459413" y="2830513"/>
            <a:ext cx="2439987" cy="1947862"/>
            <a:chOff x="3439" y="1566"/>
            <a:chExt cx="1537" cy="1227"/>
          </a:xfrm>
        </p:grpSpPr>
        <p:sp>
          <p:nvSpPr>
            <p:cNvPr id="75781" name="Text Box 5"/>
            <p:cNvSpPr txBox="1">
              <a:spLocks noChangeArrowheads="1"/>
            </p:cNvSpPr>
            <p:nvPr/>
          </p:nvSpPr>
          <p:spPr bwMode="ltGray">
            <a:xfrm>
              <a:off x="3920" y="2039"/>
              <a:ext cx="1056" cy="754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9525">
              <a:noFill/>
              <a:miter lim="800000"/>
              <a:headEnd/>
              <a:tailEnd type="none" w="med" len="lg"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  <a:defRPr/>
              </a:pPr>
              <a:r>
                <a:rPr lang="en-US" sz="2400"/>
                <a:t>Make customer wait</a:t>
              </a:r>
            </a:p>
          </p:txBody>
        </p:sp>
        <p:cxnSp>
          <p:nvCxnSpPr>
            <p:cNvPr id="15379" name="AutoShape 28"/>
            <p:cNvCxnSpPr>
              <a:cxnSpLocks noChangeShapeType="1"/>
            </p:cNvCxnSpPr>
            <p:nvPr/>
          </p:nvCxnSpPr>
          <p:spPr bwMode="auto">
            <a:xfrm>
              <a:off x="3439" y="1566"/>
              <a:ext cx="1009" cy="473"/>
            </a:xfrm>
            <a:prstGeom prst="straightConnector1">
              <a:avLst/>
            </a:prstGeom>
            <a:noFill/>
            <a:ln w="25400">
              <a:solidFill>
                <a:srgbClr val="FF0000"/>
              </a:solidFill>
              <a:round/>
              <a:headEnd/>
              <a:tailEnd type="triangle" w="med" len="med"/>
            </a:ln>
          </p:spPr>
        </p:cxnSp>
      </p:grpSp>
      <p:sp>
        <p:nvSpPr>
          <p:cNvPr id="15375" name="TextBox 30"/>
          <p:cNvSpPr txBox="1">
            <a:spLocks noChangeArrowheads="1"/>
          </p:cNvSpPr>
          <p:nvPr/>
        </p:nvSpPr>
        <p:spPr bwMode="auto">
          <a:xfrm>
            <a:off x="15346" y="-12703"/>
            <a:ext cx="31432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800" b="1">
                <a:solidFill>
                  <a:srgbClr val="007FA3"/>
                </a:solidFill>
              </a:rPr>
              <a:t>Absorb demand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5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Text Box 2"/>
          <p:cNvSpPr txBox="1">
            <a:spLocks noChangeArrowheads="1"/>
          </p:cNvSpPr>
          <p:nvPr/>
        </p:nvSpPr>
        <p:spPr bwMode="ltGray">
          <a:xfrm>
            <a:off x="3276600" y="1025514"/>
            <a:ext cx="2514600" cy="83185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sz="2400" dirty="0"/>
              <a:t>Adjust output to match demand</a:t>
            </a:r>
          </a:p>
        </p:txBody>
      </p:sp>
      <p:sp>
        <p:nvSpPr>
          <p:cNvPr id="16390" name="Text Box 3"/>
          <p:cNvSpPr txBox="1">
            <a:spLocks noChangeArrowheads="1"/>
          </p:cNvSpPr>
          <p:nvPr/>
        </p:nvSpPr>
        <p:spPr bwMode="auto">
          <a:xfrm>
            <a:off x="3124200" y="3117850"/>
            <a:ext cx="4724400" cy="457200"/>
          </a:xfrm>
          <a:prstGeom prst="rect">
            <a:avLst/>
          </a:prstGeom>
          <a:noFill/>
          <a:ln w="9525">
            <a:noFill/>
            <a:miter lim="800000"/>
            <a:headEnd/>
            <a:tailEnd type="none" w="med" len="lg"/>
          </a:ln>
        </p:spPr>
        <p:txBody>
          <a:bodyPr anchor="ctr">
            <a:spAutoFit/>
          </a:bodyPr>
          <a:lstStyle/>
          <a:p>
            <a:pPr eaLnBrk="0" hangingPunct="0">
              <a:spcBef>
                <a:spcPct val="50000"/>
              </a:spcBef>
            </a:pPr>
            <a:endParaRPr lang="en-GB" sz="2400"/>
          </a:p>
        </p:txBody>
      </p:sp>
      <p:sp>
        <p:nvSpPr>
          <p:cNvPr id="76805" name="Line 5"/>
          <p:cNvSpPr>
            <a:spLocks noChangeShapeType="1"/>
          </p:cNvSpPr>
          <p:nvPr/>
        </p:nvSpPr>
        <p:spPr bwMode="auto">
          <a:xfrm>
            <a:off x="3517900" y="2967038"/>
            <a:ext cx="2057400" cy="0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 type="triangle" w="med" len="lg"/>
            <a:tailEnd type="triangle" w="med" len="lg"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grpSp>
        <p:nvGrpSpPr>
          <p:cNvPr id="2" name="Group 28"/>
          <p:cNvGrpSpPr>
            <a:grpSpLocks/>
          </p:cNvGrpSpPr>
          <p:nvPr/>
        </p:nvGrpSpPr>
        <p:grpSpPr bwMode="auto">
          <a:xfrm>
            <a:off x="2339975" y="2708275"/>
            <a:ext cx="990600" cy="457200"/>
            <a:chOff x="1474" y="1706"/>
            <a:chExt cx="624" cy="288"/>
          </a:xfrm>
        </p:grpSpPr>
        <p:sp>
          <p:nvSpPr>
            <p:cNvPr id="16418" name="Oval 4"/>
            <p:cNvSpPr>
              <a:spLocks noChangeArrowheads="1"/>
            </p:cNvSpPr>
            <p:nvPr/>
          </p:nvSpPr>
          <p:spPr bwMode="auto">
            <a:xfrm>
              <a:off x="2002" y="1820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19" name="Text Box 7"/>
            <p:cNvSpPr txBox="1">
              <a:spLocks noChangeArrowheads="1"/>
            </p:cNvSpPr>
            <p:nvPr/>
          </p:nvSpPr>
          <p:spPr bwMode="auto">
            <a:xfrm>
              <a:off x="1474" y="1706"/>
              <a:ext cx="528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algn="ctr" eaLnBrk="0" hangingPunct="0">
                <a:spcBef>
                  <a:spcPct val="50000"/>
                </a:spcBef>
              </a:pPr>
              <a:r>
                <a:rPr lang="en-US" sz="2400"/>
                <a:t>Hire</a:t>
              </a:r>
            </a:p>
          </p:txBody>
        </p:sp>
      </p:grpSp>
      <p:grpSp>
        <p:nvGrpSpPr>
          <p:cNvPr id="3" name="Group 29"/>
          <p:cNvGrpSpPr>
            <a:grpSpLocks/>
          </p:cNvGrpSpPr>
          <p:nvPr/>
        </p:nvGrpSpPr>
        <p:grpSpPr bwMode="auto">
          <a:xfrm>
            <a:off x="5796138" y="2708275"/>
            <a:ext cx="982663" cy="457200"/>
            <a:chOff x="3648" y="1706"/>
            <a:chExt cx="619" cy="288"/>
          </a:xfrm>
        </p:grpSpPr>
        <p:sp>
          <p:nvSpPr>
            <p:cNvPr id="16416" name="Oval 6"/>
            <p:cNvSpPr>
              <a:spLocks noChangeArrowheads="1"/>
            </p:cNvSpPr>
            <p:nvPr/>
          </p:nvSpPr>
          <p:spPr bwMode="auto">
            <a:xfrm>
              <a:off x="3648" y="1820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17" name="Text Box 8"/>
            <p:cNvSpPr txBox="1">
              <a:spLocks noChangeArrowheads="1"/>
            </p:cNvSpPr>
            <p:nvPr/>
          </p:nvSpPr>
          <p:spPr bwMode="auto">
            <a:xfrm>
              <a:off x="3739" y="1706"/>
              <a:ext cx="528" cy="288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 dirty="0"/>
                <a:t>Fire</a:t>
              </a:r>
            </a:p>
          </p:txBody>
        </p:sp>
      </p:grpSp>
      <p:grpSp>
        <p:nvGrpSpPr>
          <p:cNvPr id="4" name="Group 30"/>
          <p:cNvGrpSpPr>
            <a:grpSpLocks/>
          </p:cNvGrpSpPr>
          <p:nvPr/>
        </p:nvGrpSpPr>
        <p:grpSpPr bwMode="auto">
          <a:xfrm>
            <a:off x="395288" y="3362325"/>
            <a:ext cx="2922587" cy="457200"/>
            <a:chOff x="249" y="2118"/>
            <a:chExt cx="1841" cy="288"/>
          </a:xfrm>
        </p:grpSpPr>
        <p:sp>
          <p:nvSpPr>
            <p:cNvPr id="16414" name="Oval 9"/>
            <p:cNvSpPr>
              <a:spLocks noChangeArrowheads="1"/>
            </p:cNvSpPr>
            <p:nvPr/>
          </p:nvSpPr>
          <p:spPr bwMode="auto">
            <a:xfrm>
              <a:off x="1994" y="2226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15" name="Text Box 12"/>
            <p:cNvSpPr txBox="1">
              <a:spLocks noChangeArrowheads="1"/>
            </p:cNvSpPr>
            <p:nvPr/>
          </p:nvSpPr>
          <p:spPr bwMode="auto">
            <a:xfrm>
              <a:off x="249" y="2118"/>
              <a:ext cx="1733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2400"/>
                <a:t>Temporary labour</a:t>
              </a:r>
            </a:p>
          </p:txBody>
        </p:sp>
      </p:grpSp>
      <p:grpSp>
        <p:nvGrpSpPr>
          <p:cNvPr id="5" name="Group 31"/>
          <p:cNvGrpSpPr>
            <a:grpSpLocks/>
          </p:cNvGrpSpPr>
          <p:nvPr/>
        </p:nvGrpSpPr>
        <p:grpSpPr bwMode="auto">
          <a:xfrm>
            <a:off x="5791200" y="3362325"/>
            <a:ext cx="1473200" cy="457200"/>
            <a:chOff x="3648" y="2118"/>
            <a:chExt cx="928" cy="288"/>
          </a:xfrm>
        </p:grpSpPr>
        <p:sp>
          <p:nvSpPr>
            <p:cNvPr id="16412" name="Oval 11"/>
            <p:cNvSpPr>
              <a:spLocks noChangeArrowheads="1"/>
            </p:cNvSpPr>
            <p:nvPr/>
          </p:nvSpPr>
          <p:spPr bwMode="auto">
            <a:xfrm>
              <a:off x="3648" y="2226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13" name="Text Box 13"/>
            <p:cNvSpPr txBox="1">
              <a:spLocks noChangeArrowheads="1"/>
            </p:cNvSpPr>
            <p:nvPr/>
          </p:nvSpPr>
          <p:spPr bwMode="auto">
            <a:xfrm>
              <a:off x="3751" y="2118"/>
              <a:ext cx="825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Lay-off</a:t>
              </a:r>
            </a:p>
          </p:txBody>
        </p:sp>
      </p:grpSp>
      <p:grpSp>
        <p:nvGrpSpPr>
          <p:cNvPr id="6" name="Group 32"/>
          <p:cNvGrpSpPr>
            <a:grpSpLocks/>
          </p:cNvGrpSpPr>
          <p:nvPr/>
        </p:nvGrpSpPr>
        <p:grpSpPr bwMode="auto">
          <a:xfrm>
            <a:off x="1296988" y="4033838"/>
            <a:ext cx="2020887" cy="457200"/>
            <a:chOff x="817" y="2541"/>
            <a:chExt cx="1273" cy="288"/>
          </a:xfrm>
        </p:grpSpPr>
        <p:sp>
          <p:nvSpPr>
            <p:cNvPr id="16410" name="Oval 14"/>
            <p:cNvSpPr>
              <a:spLocks noChangeArrowheads="1"/>
            </p:cNvSpPr>
            <p:nvPr/>
          </p:nvSpPr>
          <p:spPr bwMode="auto">
            <a:xfrm>
              <a:off x="1994" y="2644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11" name="Text Box 17"/>
            <p:cNvSpPr txBox="1">
              <a:spLocks noChangeArrowheads="1"/>
            </p:cNvSpPr>
            <p:nvPr/>
          </p:nvSpPr>
          <p:spPr bwMode="auto">
            <a:xfrm>
              <a:off x="817" y="2541"/>
              <a:ext cx="1167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2400"/>
                <a:t>Overtime</a:t>
              </a:r>
            </a:p>
          </p:txBody>
        </p:sp>
      </p:grpSp>
      <p:grpSp>
        <p:nvGrpSpPr>
          <p:cNvPr id="7" name="Group 34"/>
          <p:cNvGrpSpPr>
            <a:grpSpLocks/>
          </p:cNvGrpSpPr>
          <p:nvPr/>
        </p:nvGrpSpPr>
        <p:grpSpPr bwMode="auto">
          <a:xfrm>
            <a:off x="901700" y="4659313"/>
            <a:ext cx="2416175" cy="457200"/>
            <a:chOff x="568" y="2935"/>
            <a:chExt cx="1522" cy="288"/>
          </a:xfrm>
        </p:grpSpPr>
        <p:sp>
          <p:nvSpPr>
            <p:cNvPr id="16408" name="Text Box 18"/>
            <p:cNvSpPr txBox="1">
              <a:spLocks noChangeArrowheads="1"/>
            </p:cNvSpPr>
            <p:nvPr/>
          </p:nvSpPr>
          <p:spPr bwMode="auto">
            <a:xfrm>
              <a:off x="568" y="2935"/>
              <a:ext cx="1407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algn="r" eaLnBrk="0" hangingPunct="0">
                <a:spcBef>
                  <a:spcPct val="50000"/>
                </a:spcBef>
              </a:pPr>
              <a:r>
                <a:rPr lang="en-US" sz="2400"/>
                <a:t>Subcontract</a:t>
              </a:r>
            </a:p>
          </p:txBody>
        </p:sp>
        <p:sp>
          <p:nvSpPr>
            <p:cNvPr id="16409" name="Oval 19"/>
            <p:cNvSpPr>
              <a:spLocks noChangeArrowheads="1"/>
            </p:cNvSpPr>
            <p:nvPr/>
          </p:nvSpPr>
          <p:spPr bwMode="auto">
            <a:xfrm>
              <a:off x="1994" y="3044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8" name="Group 33"/>
          <p:cNvGrpSpPr>
            <a:grpSpLocks/>
          </p:cNvGrpSpPr>
          <p:nvPr/>
        </p:nvGrpSpPr>
        <p:grpSpPr bwMode="auto">
          <a:xfrm>
            <a:off x="5791200" y="4017963"/>
            <a:ext cx="2108200" cy="457200"/>
            <a:chOff x="3648" y="2531"/>
            <a:chExt cx="1328" cy="288"/>
          </a:xfrm>
        </p:grpSpPr>
        <p:sp>
          <p:nvSpPr>
            <p:cNvPr id="16406" name="Oval 16"/>
            <p:cNvSpPr>
              <a:spLocks noChangeArrowheads="1"/>
            </p:cNvSpPr>
            <p:nvPr/>
          </p:nvSpPr>
          <p:spPr bwMode="auto">
            <a:xfrm>
              <a:off x="3648" y="2636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7" name="Text Box 22"/>
            <p:cNvSpPr txBox="1">
              <a:spLocks noChangeArrowheads="1"/>
            </p:cNvSpPr>
            <p:nvPr/>
          </p:nvSpPr>
          <p:spPr bwMode="auto">
            <a:xfrm>
              <a:off x="3767" y="2531"/>
              <a:ext cx="1209" cy="288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/>
                <a:t>Short time</a:t>
              </a:r>
            </a:p>
          </p:txBody>
        </p:sp>
      </p:grpSp>
      <p:grpSp>
        <p:nvGrpSpPr>
          <p:cNvPr id="9" name="Group 35"/>
          <p:cNvGrpSpPr>
            <a:grpSpLocks/>
          </p:cNvGrpSpPr>
          <p:nvPr/>
        </p:nvGrpSpPr>
        <p:grpSpPr bwMode="auto">
          <a:xfrm>
            <a:off x="5791200" y="4672016"/>
            <a:ext cx="2514600" cy="830263"/>
            <a:chOff x="3648" y="2943"/>
            <a:chExt cx="1584" cy="523"/>
          </a:xfrm>
        </p:grpSpPr>
        <p:sp>
          <p:nvSpPr>
            <p:cNvPr id="16404" name="Oval 21"/>
            <p:cNvSpPr>
              <a:spLocks noChangeArrowheads="1"/>
            </p:cNvSpPr>
            <p:nvPr/>
          </p:nvSpPr>
          <p:spPr bwMode="auto">
            <a:xfrm>
              <a:off x="3648" y="3052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405" name="Text Box 23"/>
            <p:cNvSpPr txBox="1">
              <a:spLocks noChangeArrowheads="1"/>
            </p:cNvSpPr>
            <p:nvPr/>
          </p:nvSpPr>
          <p:spPr bwMode="auto">
            <a:xfrm>
              <a:off x="3735" y="2943"/>
              <a:ext cx="1497" cy="523"/>
            </a:xfrm>
            <a:prstGeom prst="rect">
              <a:avLst/>
            </a:prstGeom>
            <a:noFill/>
            <a:ln w="25400">
              <a:noFill/>
              <a:miter lim="800000"/>
              <a:headEnd type="none" w="med" len="lg"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 dirty="0" smtClean="0"/>
                <a:t>Third-party </a:t>
              </a:r>
              <a:r>
                <a:rPr lang="en-US" sz="2400" dirty="0"/>
                <a:t>work</a:t>
              </a:r>
            </a:p>
          </p:txBody>
        </p:sp>
      </p:grpSp>
      <p:sp>
        <p:nvSpPr>
          <p:cNvPr id="76825" name="Line 25"/>
          <p:cNvSpPr>
            <a:spLocks noChangeShapeType="1"/>
          </p:cNvSpPr>
          <p:nvPr/>
        </p:nvSpPr>
        <p:spPr bwMode="auto">
          <a:xfrm>
            <a:off x="3517900" y="3603625"/>
            <a:ext cx="2057400" cy="0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 type="triangle" w="med" len="lg"/>
            <a:tailEnd type="triangle" w="med" len="lg"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6826" name="Line 26"/>
          <p:cNvSpPr>
            <a:spLocks noChangeShapeType="1"/>
          </p:cNvSpPr>
          <p:nvPr/>
        </p:nvSpPr>
        <p:spPr bwMode="auto">
          <a:xfrm>
            <a:off x="3517900" y="4240213"/>
            <a:ext cx="2057400" cy="0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 type="triangle" w="med" len="lg"/>
            <a:tailEnd type="triangle" w="med" len="lg"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76827" name="Line 27"/>
          <p:cNvSpPr>
            <a:spLocks noChangeShapeType="1"/>
          </p:cNvSpPr>
          <p:nvPr/>
        </p:nvSpPr>
        <p:spPr bwMode="auto">
          <a:xfrm>
            <a:off x="3517900" y="4876800"/>
            <a:ext cx="2057400" cy="0"/>
          </a:xfrm>
          <a:prstGeom prst="line">
            <a:avLst/>
          </a:prstGeom>
          <a:noFill/>
          <a:ln w="31750">
            <a:solidFill>
              <a:srgbClr val="FF0000"/>
            </a:solidFill>
            <a:round/>
            <a:headEnd type="triangle" w="med" len="lg"/>
            <a:tailEnd type="triangle" w="med" len="lg"/>
          </a:ln>
        </p:spPr>
        <p:txBody>
          <a:bodyPr wrap="none" anchor="ctr">
            <a:spAutoFit/>
          </a:bodyPr>
          <a:lstStyle/>
          <a:p>
            <a:endParaRPr lang="en-GB"/>
          </a:p>
        </p:txBody>
      </p:sp>
      <p:sp>
        <p:nvSpPr>
          <p:cNvPr id="16403" name="TextBox 32"/>
          <p:cNvSpPr txBox="1">
            <a:spLocks noChangeArrowheads="1"/>
          </p:cNvSpPr>
          <p:nvPr/>
        </p:nvSpPr>
        <p:spPr bwMode="auto">
          <a:xfrm>
            <a:off x="12169" y="-12173"/>
            <a:ext cx="6357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800" b="1" dirty="0">
                <a:solidFill>
                  <a:srgbClr val="007FA3"/>
                </a:solidFill>
              </a:rPr>
              <a:t>Adjust output to match demand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6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68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6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68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68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6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68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68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76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68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76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5" grpId="0" animBg="1"/>
      <p:bldP spid="76825" grpId="0" animBg="1"/>
      <p:bldP spid="76826" grpId="0" animBg="1"/>
      <p:bldP spid="7682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ltGray">
          <a:xfrm>
            <a:off x="3000364" y="882638"/>
            <a:ext cx="2286000" cy="831850"/>
          </a:xfrm>
          <a:prstGeom prst="rect">
            <a:avLst/>
          </a:prstGeom>
          <a:solidFill>
            <a:srgbClr val="CCFFFF"/>
          </a:solidFill>
          <a:ln w="9525">
            <a:noFill/>
            <a:miter lim="800000"/>
            <a:headEnd/>
            <a:tailEnd type="none" w="med" len="lg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US" sz="2400" dirty="0"/>
              <a:t>Change demand</a:t>
            </a:r>
          </a:p>
        </p:txBody>
      </p:sp>
      <p:grpSp>
        <p:nvGrpSpPr>
          <p:cNvPr id="2" name="Group 10"/>
          <p:cNvGrpSpPr>
            <a:grpSpLocks/>
          </p:cNvGrpSpPr>
          <p:nvPr/>
        </p:nvGrpSpPr>
        <p:grpSpPr bwMode="auto">
          <a:xfrm>
            <a:off x="1350963" y="2276475"/>
            <a:ext cx="4876800" cy="457200"/>
            <a:chOff x="851" y="1434"/>
            <a:chExt cx="3072" cy="288"/>
          </a:xfrm>
        </p:grpSpPr>
        <p:sp>
          <p:nvSpPr>
            <p:cNvPr id="17419" name="Oval 4"/>
            <p:cNvSpPr>
              <a:spLocks noChangeArrowheads="1"/>
            </p:cNvSpPr>
            <p:nvPr/>
          </p:nvSpPr>
          <p:spPr bwMode="auto">
            <a:xfrm>
              <a:off x="851" y="1530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20" name="Text Box 5"/>
            <p:cNvSpPr txBox="1">
              <a:spLocks noChangeArrowheads="1"/>
            </p:cNvSpPr>
            <p:nvPr/>
          </p:nvSpPr>
          <p:spPr bwMode="auto">
            <a:xfrm>
              <a:off x="947" y="1434"/>
              <a:ext cx="2976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 dirty="0"/>
                <a:t>Change pattern of </a:t>
              </a:r>
              <a:r>
                <a:rPr lang="en-US" sz="2400" dirty="0" smtClean="0"/>
                <a:t>demand.</a:t>
              </a:r>
              <a:endParaRPr lang="en-US" sz="2400" dirty="0"/>
            </a:p>
          </p:txBody>
        </p:sp>
      </p:grpSp>
      <p:grpSp>
        <p:nvGrpSpPr>
          <p:cNvPr id="3" name="Group 11"/>
          <p:cNvGrpSpPr>
            <a:grpSpLocks/>
          </p:cNvGrpSpPr>
          <p:nvPr/>
        </p:nvGrpSpPr>
        <p:grpSpPr bwMode="auto">
          <a:xfrm>
            <a:off x="1350963" y="3206750"/>
            <a:ext cx="6578600" cy="461963"/>
            <a:chOff x="851" y="2020"/>
            <a:chExt cx="4414" cy="291"/>
          </a:xfrm>
        </p:grpSpPr>
        <p:sp>
          <p:nvSpPr>
            <p:cNvPr id="17417" name="Oval 7"/>
            <p:cNvSpPr>
              <a:spLocks noChangeArrowheads="1"/>
            </p:cNvSpPr>
            <p:nvPr/>
          </p:nvSpPr>
          <p:spPr bwMode="auto">
            <a:xfrm>
              <a:off x="851" y="2108"/>
              <a:ext cx="96" cy="9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 type="none" w="med" len="lg"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8" name="Text Box 8"/>
            <p:cNvSpPr txBox="1">
              <a:spLocks noChangeArrowheads="1"/>
            </p:cNvSpPr>
            <p:nvPr/>
          </p:nvSpPr>
          <p:spPr bwMode="auto">
            <a:xfrm>
              <a:off x="947" y="2020"/>
              <a:ext cx="4318" cy="291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 type="none" w="med" len="lg"/>
            </a:ln>
          </p:spPr>
          <p:txBody>
            <a:bodyPr anchor="ctr"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US" sz="2400" dirty="0"/>
                <a:t>Develop alternative products and/or </a:t>
              </a:r>
              <a:r>
                <a:rPr lang="en-US" sz="2400" dirty="0" smtClean="0"/>
                <a:t>services.</a:t>
              </a:r>
              <a:endParaRPr lang="en-US" sz="2400" dirty="0"/>
            </a:p>
          </p:txBody>
        </p:sp>
      </p:grpSp>
      <p:sp>
        <p:nvSpPr>
          <p:cNvPr id="17416" name="TextBox 9"/>
          <p:cNvSpPr txBox="1">
            <a:spLocks noChangeArrowheads="1"/>
          </p:cNvSpPr>
          <p:nvPr/>
        </p:nvSpPr>
        <p:spPr bwMode="auto">
          <a:xfrm>
            <a:off x="3702" y="-9528"/>
            <a:ext cx="33575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800" b="1" dirty="0">
                <a:solidFill>
                  <a:srgbClr val="007FA3"/>
                </a:solidFill>
              </a:rPr>
              <a:t>Change demand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77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94" name="Text Box 47"/>
          <p:cNvSpPr txBox="1">
            <a:spLocks noChangeArrowheads="1"/>
          </p:cNvSpPr>
          <p:nvPr/>
        </p:nvSpPr>
        <p:spPr bwMode="auto">
          <a:xfrm>
            <a:off x="0" y="-11114"/>
            <a:ext cx="4248150" cy="523875"/>
          </a:xfrm>
          <a:prstGeom prst="rect">
            <a:avLst/>
          </a:prstGeom>
          <a:noFill/>
          <a:ln w="25400">
            <a:noFill/>
            <a:miter lim="800000"/>
            <a:headEnd type="none" w="lg" len="lg"/>
            <a:tailEnd type="none" w="lg" len="lg"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>
                <a:solidFill>
                  <a:srgbClr val="007FA3"/>
                </a:solidFill>
              </a:rPr>
              <a:t>Simple queuing system</a:t>
            </a:r>
            <a:endParaRPr lang="en-US" sz="2800" b="1" dirty="0">
              <a:solidFill>
                <a:srgbClr val="007FA3"/>
              </a:solidFill>
            </a:endParaRPr>
          </a:p>
        </p:txBody>
      </p:sp>
      <p:pic>
        <p:nvPicPr>
          <p:cNvPr id="8194" name="Picture 2" descr="Y:\08VOL4\Graphics\Powerpoint\PE_UK\PE522-SLACK\Final files\GIF\ch11\figure11-15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491" y="1443355"/>
            <a:ext cx="8121015" cy="397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466" y="30372"/>
            <a:ext cx="82211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smtClean="0">
                <a:solidFill>
                  <a:srgbClr val="007FA3"/>
                </a:solidFill>
              </a:rPr>
              <a:t>Table 11.3  </a:t>
            </a:r>
            <a:br>
              <a:rPr lang="en-US" sz="2400" b="1" dirty="0" smtClean="0">
                <a:solidFill>
                  <a:srgbClr val="007FA3"/>
                </a:solidFill>
              </a:rPr>
            </a:br>
            <a:r>
              <a:rPr lang="en-US" sz="2400" b="1" dirty="0" smtClean="0">
                <a:solidFill>
                  <a:srgbClr val="007FA3"/>
                </a:solidFill>
              </a:rPr>
              <a:t>Examples of operations which have parallel processors</a:t>
            </a:r>
            <a:endParaRPr lang="en-US" sz="2400" b="1" dirty="0">
              <a:solidFill>
                <a:srgbClr val="007FA3"/>
              </a:solidFill>
            </a:endParaRPr>
          </a:p>
        </p:txBody>
      </p:sp>
      <p:pic>
        <p:nvPicPr>
          <p:cNvPr id="9218" name="Picture 2" descr="Y:\08VOL4\Graphics\Powerpoint\PE_UK\PE522-SLACK\Final files\GIF\ch11\table11-3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99" y="2097406"/>
            <a:ext cx="8576402" cy="308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Y:\08VOL4\Graphics\Powerpoint\PE_UK\PE522-SLACK\Final files\GIF\ch11\figure11-1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095" y="341156"/>
            <a:ext cx="6573810" cy="5983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 Box 113"/>
          <p:cNvSpPr txBox="1">
            <a:spLocks noChangeArrowheads="1"/>
          </p:cNvSpPr>
          <p:nvPr/>
        </p:nvSpPr>
        <p:spPr bwMode="auto">
          <a:xfrm>
            <a:off x="-5671" y="-8464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</a:t>
            </a:r>
            <a:endParaRPr lang="en-US" sz="2800" b="1" dirty="0">
              <a:solidFill>
                <a:srgbClr val="007FA3"/>
              </a:solidFill>
              <a:cs typeface="Arial" pitchFamily="34" charset="0"/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7755" y="1213778"/>
            <a:ext cx="8528489" cy="4287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9"/>
          <p:cNvSpPr txBox="1">
            <a:spLocks noChangeArrowheads="1"/>
          </p:cNvSpPr>
          <p:nvPr/>
        </p:nvSpPr>
        <p:spPr bwMode="auto">
          <a:xfrm>
            <a:off x="0" y="0"/>
            <a:ext cx="9144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b="1" dirty="0" smtClean="0">
                <a:solidFill>
                  <a:srgbClr val="007FA3"/>
                </a:solidFill>
                <a:latin typeface="Arial" pitchFamily="34" charset="0"/>
                <a:cs typeface="Arial" pitchFamily="34" charset="0"/>
              </a:rPr>
              <a:t>Capacity management - long and short-term outlook </a:t>
            </a:r>
            <a:endParaRPr lang="en-GB" sz="2800" b="1" dirty="0">
              <a:solidFill>
                <a:srgbClr val="007FA3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27313" y="723629"/>
            <a:ext cx="5289374" cy="5600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113"/>
          <p:cNvSpPr txBox="1">
            <a:spLocks noChangeArrowheads="1"/>
          </p:cNvSpPr>
          <p:nvPr/>
        </p:nvSpPr>
        <p:spPr bwMode="auto">
          <a:xfrm>
            <a:off x="-5671" y="-10803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(1 of 6)</a:t>
            </a:r>
            <a:endParaRPr lang="en-US" sz="2800" b="1" dirty="0">
              <a:solidFill>
                <a:srgbClr val="007FA3"/>
              </a:solidFill>
              <a:cs typeface="Arial" pitchFamily="34" charset="0"/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2325" y="1369060"/>
            <a:ext cx="8419350" cy="4126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3"/>
          <p:cNvSpPr txBox="1">
            <a:spLocks noChangeArrowheads="1"/>
          </p:cNvSpPr>
          <p:nvPr/>
        </p:nvSpPr>
        <p:spPr bwMode="auto">
          <a:xfrm>
            <a:off x="-5671" y="-10803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(2 of 6)</a:t>
            </a:r>
          </a:p>
        </p:txBody>
      </p:sp>
      <p:pic>
        <p:nvPicPr>
          <p:cNvPr id="14338" name="Picture 2" descr="Y:\08VOL4\Graphics\Powerpoint\PE_UK\PE522-SLACK\Final files\GIF\ch11\table11-5a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853" y="1670050"/>
            <a:ext cx="8822294" cy="352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3"/>
          <p:cNvSpPr txBox="1">
            <a:spLocks noChangeArrowheads="1"/>
          </p:cNvSpPr>
          <p:nvPr/>
        </p:nvSpPr>
        <p:spPr bwMode="auto">
          <a:xfrm>
            <a:off x="-5671" y="-10803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(3 of 6)</a:t>
            </a:r>
            <a:endParaRPr lang="en-US" sz="2800" b="1" dirty="0">
              <a:solidFill>
                <a:srgbClr val="007FA3"/>
              </a:solidFill>
              <a:cs typeface="Arial" pitchFamily="34" charset="0"/>
            </a:endParaRPr>
          </a:p>
        </p:txBody>
      </p:sp>
      <p:pic>
        <p:nvPicPr>
          <p:cNvPr id="15362" name="Picture 2" descr="Y:\08VOL4\Graphics\Powerpoint\PE_UK\PE522-SLACK\Final files\GIF\ch11\table11-5b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33" y="1612900"/>
            <a:ext cx="8970334" cy="363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3"/>
          <p:cNvSpPr txBox="1">
            <a:spLocks noChangeArrowheads="1"/>
          </p:cNvSpPr>
          <p:nvPr/>
        </p:nvSpPr>
        <p:spPr bwMode="auto">
          <a:xfrm>
            <a:off x="-5671" y="-10803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(4 of 6)</a:t>
            </a:r>
            <a:endParaRPr lang="en-US" sz="2800" b="1" dirty="0">
              <a:solidFill>
                <a:srgbClr val="007FA3"/>
              </a:solidFill>
              <a:cs typeface="Arial" pitchFamily="34" charset="0"/>
            </a:endParaRPr>
          </a:p>
        </p:txBody>
      </p:sp>
      <p:pic>
        <p:nvPicPr>
          <p:cNvPr id="16386" name="Picture 2" descr="Y:\08VOL4\Graphics\Powerpoint\PE_UK\PE522-SLACK\Final files\GIF\ch11\table11-5c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8" y="2221230"/>
            <a:ext cx="9001125" cy="2014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3"/>
          <p:cNvSpPr txBox="1">
            <a:spLocks noChangeArrowheads="1"/>
          </p:cNvSpPr>
          <p:nvPr/>
        </p:nvSpPr>
        <p:spPr bwMode="auto">
          <a:xfrm>
            <a:off x="-5671" y="-10803"/>
            <a:ext cx="54397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(5 of 6)</a:t>
            </a:r>
            <a:endParaRPr lang="en-US" sz="2800" b="1" dirty="0">
              <a:solidFill>
                <a:srgbClr val="007FA3"/>
              </a:solidFill>
              <a:cs typeface="Arial" pitchFamily="34" charset="0"/>
            </a:endParaRPr>
          </a:p>
        </p:txBody>
      </p:sp>
      <p:pic>
        <p:nvPicPr>
          <p:cNvPr id="17410" name="Picture 2" descr="Y:\08VOL4\Graphics\Powerpoint\PE_UK\PE522-SLACK\Final files\GIF\ch11\table11-5d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287" y="1706976"/>
            <a:ext cx="8607426" cy="3497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113"/>
          <p:cNvSpPr txBox="1">
            <a:spLocks noChangeArrowheads="1"/>
          </p:cNvSpPr>
          <p:nvPr/>
        </p:nvSpPr>
        <p:spPr bwMode="auto">
          <a:xfrm>
            <a:off x="2077" y="-8467"/>
            <a:ext cx="52309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b="1" dirty="0" smtClean="0">
                <a:solidFill>
                  <a:srgbClr val="007FA3"/>
                </a:solidFill>
                <a:cs typeface="Arial" pitchFamily="34" charset="0"/>
              </a:rPr>
              <a:t>Blackberry Hill Farm (6 of 6)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467" y="5943600"/>
            <a:ext cx="43434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*Technical problems reduced production level.</a:t>
            </a:r>
            <a:endParaRPr lang="en-US" dirty="0"/>
          </a:p>
        </p:txBody>
      </p:sp>
      <p:pic>
        <p:nvPicPr>
          <p:cNvPr id="18434" name="Picture 2" descr="Y:\08VOL4\Graphics\Powerpoint\PE_UK\PE522-SLACK\Final files\GIF\ch11\table11-6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564" y="1685290"/>
            <a:ext cx="8658872" cy="349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9"/>
  <p:tag name="MMPROD_UIDATA" val="&lt;database version=&quot;6.0&quot;&gt;&lt;object type=&quot;1&quot; unique_id=&quot;10001&quot;&gt;&lt;object type=&quot;8&quot; unique_id=&quot;17727&quot;&gt;&lt;/object&gt;&lt;object type=&quot;2&quot; unique_id=&quot;17728&quot;&gt;&lt;object type=&quot;3&quot; unique_id=&quot;17729&quot;&gt;&lt;property id=&quot;20148&quot; value=&quot;5&quot;/&gt;&lt;property id=&quot;20300&quot; value=&quot;Slide 1 - &amp;quot;Operations management&amp;quot;&quot;/&gt;&lt;property id=&quot;20307&quot; value=&quot;345&quot;/&gt;&lt;/object&gt;&lt;object type=&quot;3&quot; unique_id=&quot;17730&quot;&gt;&lt;property id=&quot;20148&quot; value=&quot;5&quot;/&gt;&lt;property id=&quot;20300&quot; value=&quot;Slide 2&quot;/&gt;&lt;property id=&quot;20307&quot; value=&quot;340&quot;/&gt;&lt;/object&gt;&lt;object type=&quot;3&quot; unique_id=&quot;17731&quot;&gt;&lt;property id=&quot;20148&quot; value=&quot;5&quot;/&gt;&lt;property id=&quot;20300&quot; value=&quot;Slide 3&quot;/&gt;&lt;property id=&quot;20307&quot; value=&quot;327&quot;/&gt;&lt;/object&gt;&lt;object type=&quot;3&quot; unique_id=&quot;17732&quot;&gt;&lt;property id=&quot;20148&quot; value=&quot;5&quot;/&gt;&lt;property id=&quot;20300&quot; value=&quot;Slide 4&quot;/&gt;&lt;property id=&quot;20307&quot; value=&quot;326&quot;/&gt;&lt;/object&gt;&lt;object type=&quot;3&quot; unique_id=&quot;17733&quot;&gt;&lt;property id=&quot;20148&quot; value=&quot;5&quot;/&gt;&lt;property id=&quot;20300&quot; value=&quot;Slide 5&quot;/&gt;&lt;property id=&quot;20307&quot; value=&quot;308&quot;/&gt;&lt;/object&gt;&lt;object type=&quot;3&quot; unique_id=&quot;17734&quot;&gt;&lt;property id=&quot;20148&quot; value=&quot;5&quot;/&gt;&lt;property id=&quot;20300&quot; value=&quot;Slide 6&quot;/&gt;&lt;property id=&quot;20307&quot; value=&quot;329&quot;/&gt;&lt;/object&gt;&lt;object type=&quot;3&quot; unique_id=&quot;17735&quot;&gt;&lt;property id=&quot;20148&quot; value=&quot;5&quot;/&gt;&lt;property id=&quot;20300&quot; value=&quot;Slide 7&quot;/&gt;&lt;property id=&quot;20307&quot; value=&quot;341&quot;/&gt;&lt;/object&gt;&lt;object type=&quot;3&quot; unique_id=&quot;17736&quot;&gt;&lt;property id=&quot;20148&quot; value=&quot;5&quot;/&gt;&lt;property id=&quot;20300&quot; value=&quot;Slide 8&quot;/&gt;&lt;property id=&quot;20307&quot; value=&quot;310&quot;/&gt;&lt;/object&gt;&lt;object type=&quot;3&quot; unique_id=&quot;17737&quot;&gt;&lt;property id=&quot;20148&quot; value=&quot;5&quot;/&gt;&lt;property id=&quot;20300&quot; value=&quot;Slide 9&quot;/&gt;&lt;property id=&quot;20307&quot; value=&quot;282&quot;/&gt;&lt;/object&gt;&lt;object type=&quot;3&quot; unique_id=&quot;17738&quot;&gt;&lt;property id=&quot;20148&quot; value=&quot;5&quot;/&gt;&lt;property id=&quot;20300&quot; value=&quot;Slide 10&quot;/&gt;&lt;property id=&quot;20307&quot; value=&quot;322&quot;/&gt;&lt;/object&gt;&lt;object type=&quot;3&quot; unique_id=&quot;17740&quot;&gt;&lt;property id=&quot;20148&quot; value=&quot;5&quot;/&gt;&lt;property id=&quot;20300&quot; value=&quot;Slide 11&quot;/&gt;&lt;property id=&quot;20307&quot; value=&quot;283&quot;/&gt;&lt;/object&gt;&lt;object type=&quot;3&quot; unique_id=&quot;17741&quot;&gt;&lt;property id=&quot;20148&quot; value=&quot;5&quot;/&gt;&lt;property id=&quot;20300&quot; value=&quot;Slide 12&quot;/&gt;&lt;property id=&quot;20307&quot; value=&quot;309&quot;/&gt;&lt;/object&gt;&lt;object type=&quot;3&quot; unique_id=&quot;17742&quot;&gt;&lt;property id=&quot;20148&quot; value=&quot;5&quot;/&gt;&lt;property id=&quot;20300&quot; value=&quot;Slide 13&quot;/&gt;&lt;property id=&quot;20307&quot; value=&quot;342&quot;/&gt;&lt;/object&gt;&lt;object type=&quot;3&quot; unique_id=&quot;17743&quot;&gt;&lt;property id=&quot;20148&quot; value=&quot;5&quot;/&gt;&lt;property id=&quot;20300&quot; value=&quot;Slide 14&quot;/&gt;&lt;property id=&quot;20307&quot; value=&quot;343&quot;/&gt;&lt;/object&gt;&lt;object type=&quot;3&quot; unique_id=&quot;17744&quot;&gt;&lt;property id=&quot;20148&quot; value=&quot;5&quot;/&gt;&lt;property id=&quot;20300&quot; value=&quot;Slide 15&quot;/&gt;&lt;property id=&quot;20307&quot; value=&quot;344&quot;/&gt;&lt;/object&gt;&lt;object type=&quot;3&quot; unique_id=&quot;17745&quot;&gt;&lt;property id=&quot;20148&quot; value=&quot;5&quot;/&gt;&lt;property id=&quot;20300&quot; value=&quot;Slide 16&quot;/&gt;&lt;property id=&quot;20307&quot; value=&quot;311&quot;/&gt;&lt;/object&gt;&lt;object type=&quot;3&quot; unique_id=&quot;17746&quot;&gt;&lt;property id=&quot;20148&quot; value=&quot;5&quot;/&gt;&lt;property id=&quot;20300&quot; value=&quot;Slide 17&quot;/&gt;&lt;property id=&quot;20307&quot; value=&quot;312&quot;/&gt;&lt;/object&gt;&lt;object type=&quot;3&quot; unique_id=&quot;17747&quot;&gt;&lt;property id=&quot;20148&quot; value=&quot;5&quot;/&gt;&lt;property id=&quot;20300&quot; value=&quot;Slide 18&quot;/&gt;&lt;property id=&quot;20307&quot; value=&quot;313&quot;/&gt;&lt;/object&gt;&lt;object type=&quot;3&quot; unique_id=&quot;17748&quot;&gt;&lt;property id=&quot;20148&quot; value=&quot;5&quot;/&gt;&lt;property id=&quot;20300&quot; value=&quot;Slide 19&quot;/&gt;&lt;property id=&quot;20307&quot; value=&quot;314&quot;/&gt;&lt;/object&gt;&lt;object type=&quot;3&quot; unique_id=&quot;17749&quot;&gt;&lt;property id=&quot;20148&quot; value=&quot;5&quot;/&gt;&lt;property id=&quot;20300&quot; value=&quot;Slide 20&quot;/&gt;&lt;property id=&quot;20307&quot; value=&quot;315&quot;/&gt;&lt;/object&gt;&lt;object type=&quot;3&quot; unique_id=&quot;17756&quot;&gt;&lt;property id=&quot;20148&quot; value=&quot;5&quot;/&gt;&lt;property id=&quot;20300&quot; value=&quot;Slide 21&quot;/&gt;&lt;property id=&quot;20307&quot; value=&quot;318&quot;/&gt;&lt;/object&gt;&lt;object type=&quot;3&quot; unique_id=&quot;17757&quot;&gt;&lt;property id=&quot;20148&quot; value=&quot;5&quot;/&gt;&lt;property id=&quot;20300&quot; value=&quot;Slide 22&quot;/&gt;&lt;property id=&quot;20307&quot; value=&quot;330&quot;/&gt;&lt;/object&gt;&lt;object type=&quot;3&quot; unique_id=&quot;17758&quot;&gt;&lt;property id=&quot;20148&quot; value=&quot;5&quot;/&gt;&lt;property id=&quot;20300&quot; value=&quot;Slide 23&quot;/&gt;&lt;property id=&quot;20307&quot; value=&quot;331&quot;/&gt;&lt;/object&gt;&lt;object type=&quot;3&quot; unique_id=&quot;17759&quot;&gt;&lt;property id=&quot;20148&quot; value=&quot;5&quot;/&gt;&lt;property id=&quot;20300&quot; value=&quot;Slide 24&quot;/&gt;&lt;property id=&quot;20307&quot; value=&quot;332&quot;/&gt;&lt;/object&gt;&lt;object type=&quot;3&quot; unique_id=&quot;17760&quot;&gt;&lt;property id=&quot;20148&quot; value=&quot;5&quot;/&gt;&lt;property id=&quot;20300&quot; value=&quot;Slide 25&quot;/&gt;&lt;property id=&quot;20307&quot; value=&quot;334&quot;/&gt;&lt;/object&gt;&lt;object type=&quot;3&quot; unique_id=&quot;17761&quot;&gt;&lt;property id=&quot;20148&quot; value=&quot;5&quot;/&gt;&lt;property id=&quot;20300&quot; value=&quot;Slide 26&quot;/&gt;&lt;property id=&quot;20307&quot; value=&quot;333&quot;/&gt;&lt;/object&gt;&lt;object type=&quot;3&quot; unique_id=&quot;17762&quot;&gt;&lt;property id=&quot;20148&quot; value=&quot;5&quot;/&gt;&lt;property id=&quot;20300&quot; value=&quot;Slide 27&quot;/&gt;&lt;property id=&quot;20307&quot; value=&quot;335&quot;/&gt;&lt;/object&gt;&lt;object type=&quot;3&quot; unique_id=&quot;17763&quot;&gt;&lt;property id=&quot;20148&quot; value=&quot;5&quot;/&gt;&lt;property id=&quot;20300&quot; value=&quot;Slide 28&quot;/&gt;&lt;property id=&quot;20307&quot; value=&quot;336&quot;/&gt;&lt;/object&gt;&lt;object type=&quot;3&quot; unique_id=&quot;17764&quot;&gt;&lt;property id=&quot;20148&quot; value=&quot;5&quot;/&gt;&lt;property id=&quot;20300&quot; value=&quot;Slide 29&quot;/&gt;&lt;property id=&quot;20307&quot; value=&quot;337&quot;/&gt;&lt;/object&gt;&lt;object type=&quot;3&quot; unique_id=&quot;17765&quot;&gt;&lt;property id=&quot;20148&quot; value=&quot;5&quot;/&gt;&lt;property id=&quot;20300&quot; value=&quot;Slide 30&quot;/&gt;&lt;property id=&quot;20307&quot; value=&quot;338&quot;/&gt;&lt;/object&gt;&lt;object type=&quot;3&quot; unique_id=&quot;17766&quot;&gt;&lt;property id=&quot;20148&quot; value=&quot;5&quot;/&gt;&lt;property id=&quot;20300&quot; value=&quot;Slide 31&quot;/&gt;&lt;property id=&quot;20307&quot; value=&quot;339&quot;/&gt;&lt;/object&gt;&lt;/object&gt;&lt;/object&gt;&lt;/database&gt;"/>
</p:tagLst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triangl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25400" cap="flat" cmpd="sng" algn="ctr">
          <a:solidFill>
            <a:srgbClr val="FF0000"/>
          </a:solidFill>
          <a:prstDash val="solid"/>
          <a:round/>
          <a:headEnd type="none" w="med" len="med"/>
          <a:tailEnd type="triangl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6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2598</TotalTime>
  <Words>852</Words>
  <Application>Microsoft Office PowerPoint</Application>
  <PresentationFormat>On-screen Show (4:3)</PresentationFormat>
  <Paragraphs>206</Paragraphs>
  <Slides>31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41" baseType="lpstr">
      <vt:lpstr>ＭＳ Ｐゴシック</vt:lpstr>
      <vt:lpstr>Arial</vt:lpstr>
      <vt:lpstr>Calibri</vt:lpstr>
      <vt:lpstr>Candara</vt:lpstr>
      <vt:lpstr>Helvetica</vt:lpstr>
      <vt:lpstr>Times New Roman</vt:lpstr>
      <vt:lpstr>Verdana</vt:lpstr>
      <vt:lpstr>Wingdings</vt:lpstr>
      <vt:lpstr>Default Design</vt:lpstr>
      <vt:lpstr>1_Default Design</vt:lpstr>
      <vt:lpstr>Operations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Warwick Business School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Preferred Customer</dc:creator>
  <cp:lastModifiedBy>Irina Neaga</cp:lastModifiedBy>
  <cp:revision>192</cp:revision>
  <dcterms:created xsi:type="dcterms:W3CDTF">2003-01-24T15:38:06Z</dcterms:created>
  <dcterms:modified xsi:type="dcterms:W3CDTF">2020-03-12T10:40:18Z</dcterms:modified>
</cp:coreProperties>
</file>