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6" r:id="rId2"/>
    <p:sldId id="266" r:id="rId3"/>
    <p:sldId id="268" r:id="rId4"/>
    <p:sldId id="257" r:id="rId5"/>
    <p:sldId id="261" r:id="rId6"/>
    <p:sldId id="258" r:id="rId7"/>
    <p:sldId id="262" r:id="rId8"/>
    <p:sldId id="271" r:id="rId9"/>
    <p:sldId id="259" r:id="rId10"/>
    <p:sldId id="263" r:id="rId11"/>
    <p:sldId id="260" r:id="rId12"/>
    <p:sldId id="264" r:id="rId13"/>
    <p:sldId id="267"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150D9D-620F-4DD1-8B35-95611F84FCDF}" type="doc">
      <dgm:prSet loTypeId="urn:microsoft.com/office/officeart/2008/layout/LinedList" loCatId="list" qsTypeId="urn:microsoft.com/office/officeart/2005/8/quickstyle/simple4" qsCatId="simple" csTypeId="urn:microsoft.com/office/officeart/2005/8/colors/accent1_2" csCatId="accent1"/>
      <dgm:spPr/>
      <dgm:t>
        <a:bodyPr/>
        <a:lstStyle/>
        <a:p>
          <a:endParaRPr lang="en-US"/>
        </a:p>
      </dgm:t>
    </dgm:pt>
    <dgm:pt modelId="{7925F2B8-541C-472F-ADA0-0D4E902B8039}">
      <dgm:prSet/>
      <dgm:spPr/>
      <dgm:t>
        <a:bodyPr/>
        <a:lstStyle/>
        <a:p>
          <a:r>
            <a:rPr lang="en-GB"/>
            <a:t>Introduction</a:t>
          </a:r>
          <a:endParaRPr lang="en-US"/>
        </a:p>
      </dgm:t>
    </dgm:pt>
    <dgm:pt modelId="{4FD3D844-9489-4DED-8C38-95265F2AEE2A}" type="parTrans" cxnId="{E49B4FD4-BE1D-4C3F-8814-B1540E08F9FC}">
      <dgm:prSet/>
      <dgm:spPr/>
      <dgm:t>
        <a:bodyPr/>
        <a:lstStyle/>
        <a:p>
          <a:endParaRPr lang="en-US"/>
        </a:p>
      </dgm:t>
    </dgm:pt>
    <dgm:pt modelId="{3E60865C-306C-4BA8-B778-CE655F8A7707}" type="sibTrans" cxnId="{E49B4FD4-BE1D-4C3F-8814-B1540E08F9FC}">
      <dgm:prSet/>
      <dgm:spPr/>
      <dgm:t>
        <a:bodyPr/>
        <a:lstStyle/>
        <a:p>
          <a:endParaRPr lang="en-US"/>
        </a:p>
      </dgm:t>
    </dgm:pt>
    <dgm:pt modelId="{B71E210A-FF3B-47D1-9750-7B30400D6C5A}">
      <dgm:prSet/>
      <dgm:spPr/>
      <dgm:t>
        <a:bodyPr/>
        <a:lstStyle/>
        <a:p>
          <a:r>
            <a:rPr lang="en-GB"/>
            <a:t>leaders from the 20</a:t>
          </a:r>
          <a:r>
            <a:rPr lang="en-GB" baseline="30000"/>
            <a:t>Th</a:t>
          </a:r>
          <a:r>
            <a:rPr lang="en-GB"/>
            <a:t> century </a:t>
          </a:r>
          <a:endParaRPr lang="en-US"/>
        </a:p>
      </dgm:t>
    </dgm:pt>
    <dgm:pt modelId="{7126B0AD-E2F0-404D-A093-4551DCED284D}" type="parTrans" cxnId="{869B4075-5E53-4927-B091-D3AAE54E91D1}">
      <dgm:prSet/>
      <dgm:spPr/>
      <dgm:t>
        <a:bodyPr/>
        <a:lstStyle/>
        <a:p>
          <a:endParaRPr lang="en-US"/>
        </a:p>
      </dgm:t>
    </dgm:pt>
    <dgm:pt modelId="{073E9A9D-CF5D-411C-8C82-05B24A5B3CC0}" type="sibTrans" cxnId="{869B4075-5E53-4927-B091-D3AAE54E91D1}">
      <dgm:prSet/>
      <dgm:spPr/>
      <dgm:t>
        <a:bodyPr/>
        <a:lstStyle/>
        <a:p>
          <a:endParaRPr lang="en-US"/>
        </a:p>
      </dgm:t>
    </dgm:pt>
    <dgm:pt modelId="{7B6D7009-16F7-4B93-A870-FEAAB64F49F7}">
      <dgm:prSet/>
      <dgm:spPr/>
      <dgm:t>
        <a:bodyPr/>
        <a:lstStyle/>
        <a:p>
          <a:r>
            <a:rPr lang="en-GB"/>
            <a:t>Henry ford </a:t>
          </a:r>
          <a:endParaRPr lang="en-US"/>
        </a:p>
      </dgm:t>
    </dgm:pt>
    <dgm:pt modelId="{E9324860-2BAC-4BE7-9DA3-C383ADF69927}" type="parTrans" cxnId="{352D4CA6-910E-48B9-82CE-EFEF6B25B786}">
      <dgm:prSet/>
      <dgm:spPr/>
      <dgm:t>
        <a:bodyPr/>
        <a:lstStyle/>
        <a:p>
          <a:endParaRPr lang="en-US"/>
        </a:p>
      </dgm:t>
    </dgm:pt>
    <dgm:pt modelId="{88AF4A68-B8A6-4AE0-BFBA-C2816E7C870D}" type="sibTrans" cxnId="{352D4CA6-910E-48B9-82CE-EFEF6B25B786}">
      <dgm:prSet/>
      <dgm:spPr/>
      <dgm:t>
        <a:bodyPr/>
        <a:lstStyle/>
        <a:p>
          <a:endParaRPr lang="en-US"/>
        </a:p>
      </dgm:t>
    </dgm:pt>
    <dgm:pt modelId="{86C2C854-4147-4290-A18F-31A367BCE140}">
      <dgm:prSet/>
      <dgm:spPr/>
      <dgm:t>
        <a:bodyPr/>
        <a:lstStyle/>
        <a:p>
          <a:r>
            <a:rPr lang="en-GB"/>
            <a:t>Steve jobs</a:t>
          </a:r>
          <a:endParaRPr lang="en-US"/>
        </a:p>
      </dgm:t>
    </dgm:pt>
    <dgm:pt modelId="{8F1975CA-2E93-44C6-A25C-D99A45B7867A}" type="parTrans" cxnId="{C0C776B0-FDA7-4889-A205-787C7A3AA238}">
      <dgm:prSet/>
      <dgm:spPr/>
      <dgm:t>
        <a:bodyPr/>
        <a:lstStyle/>
        <a:p>
          <a:endParaRPr lang="en-US"/>
        </a:p>
      </dgm:t>
    </dgm:pt>
    <dgm:pt modelId="{A7A4FDFA-8B84-47D8-86C4-8DE2221377A2}" type="sibTrans" cxnId="{C0C776B0-FDA7-4889-A205-787C7A3AA238}">
      <dgm:prSet/>
      <dgm:spPr/>
      <dgm:t>
        <a:bodyPr/>
        <a:lstStyle/>
        <a:p>
          <a:endParaRPr lang="en-US"/>
        </a:p>
      </dgm:t>
    </dgm:pt>
    <dgm:pt modelId="{EF164C6C-2B22-4E42-BE82-5781CEFC2715}">
      <dgm:prSet/>
      <dgm:spPr/>
      <dgm:t>
        <a:bodyPr/>
        <a:lstStyle/>
        <a:p>
          <a:r>
            <a:rPr lang="en-GB"/>
            <a:t>leaders from the 21</a:t>
          </a:r>
          <a:r>
            <a:rPr lang="en-GB" baseline="30000"/>
            <a:t>st</a:t>
          </a:r>
          <a:r>
            <a:rPr lang="en-GB"/>
            <a:t> century</a:t>
          </a:r>
          <a:endParaRPr lang="en-US"/>
        </a:p>
      </dgm:t>
    </dgm:pt>
    <dgm:pt modelId="{D256C2F0-17AC-4E71-B179-BC098E8D5566}" type="parTrans" cxnId="{DE5C5207-E628-477E-92DE-B2E57D56A730}">
      <dgm:prSet/>
      <dgm:spPr/>
      <dgm:t>
        <a:bodyPr/>
        <a:lstStyle/>
        <a:p>
          <a:endParaRPr lang="en-US"/>
        </a:p>
      </dgm:t>
    </dgm:pt>
    <dgm:pt modelId="{6CCB7DAF-EE2F-4FC3-87A7-61E275CA1FEF}" type="sibTrans" cxnId="{DE5C5207-E628-477E-92DE-B2E57D56A730}">
      <dgm:prSet/>
      <dgm:spPr/>
      <dgm:t>
        <a:bodyPr/>
        <a:lstStyle/>
        <a:p>
          <a:endParaRPr lang="en-US"/>
        </a:p>
      </dgm:t>
    </dgm:pt>
    <dgm:pt modelId="{0D3DD546-B6EE-46DB-AB74-4B0FBF5F60F6}">
      <dgm:prSet/>
      <dgm:spPr/>
      <dgm:t>
        <a:bodyPr/>
        <a:lstStyle/>
        <a:p>
          <a:r>
            <a:rPr lang="en-GB"/>
            <a:t>Elon musk</a:t>
          </a:r>
          <a:endParaRPr lang="en-US"/>
        </a:p>
      </dgm:t>
    </dgm:pt>
    <dgm:pt modelId="{4C5C8DDC-3B03-49F5-91E6-61AF7381F836}" type="parTrans" cxnId="{52011DF2-B9E1-4790-997A-1E87C9929795}">
      <dgm:prSet/>
      <dgm:spPr/>
      <dgm:t>
        <a:bodyPr/>
        <a:lstStyle/>
        <a:p>
          <a:endParaRPr lang="en-US"/>
        </a:p>
      </dgm:t>
    </dgm:pt>
    <dgm:pt modelId="{7EF113D4-DE91-4AE2-B964-E086434BCD63}" type="sibTrans" cxnId="{52011DF2-B9E1-4790-997A-1E87C9929795}">
      <dgm:prSet/>
      <dgm:spPr/>
      <dgm:t>
        <a:bodyPr/>
        <a:lstStyle/>
        <a:p>
          <a:endParaRPr lang="en-US"/>
        </a:p>
      </dgm:t>
    </dgm:pt>
    <dgm:pt modelId="{E24F8686-8A30-480C-8B34-746037942C19}">
      <dgm:prSet/>
      <dgm:spPr/>
      <dgm:t>
        <a:bodyPr/>
        <a:lstStyle/>
        <a:p>
          <a:r>
            <a:rPr lang="en-GB"/>
            <a:t>Jeff bezos</a:t>
          </a:r>
          <a:endParaRPr lang="en-US"/>
        </a:p>
      </dgm:t>
    </dgm:pt>
    <dgm:pt modelId="{2C390BA6-EA98-427F-AE78-B332DB716CB7}" type="parTrans" cxnId="{5259F0B6-8394-42EF-8AE8-3F5782B8AFE2}">
      <dgm:prSet/>
      <dgm:spPr/>
      <dgm:t>
        <a:bodyPr/>
        <a:lstStyle/>
        <a:p>
          <a:endParaRPr lang="en-US"/>
        </a:p>
      </dgm:t>
    </dgm:pt>
    <dgm:pt modelId="{8CD27AF3-3000-4545-8F3F-6BB3695660E1}" type="sibTrans" cxnId="{5259F0B6-8394-42EF-8AE8-3F5782B8AFE2}">
      <dgm:prSet/>
      <dgm:spPr/>
      <dgm:t>
        <a:bodyPr/>
        <a:lstStyle/>
        <a:p>
          <a:endParaRPr lang="en-US"/>
        </a:p>
      </dgm:t>
    </dgm:pt>
    <dgm:pt modelId="{70C296E2-05A9-4F8D-927E-BF761ACFAAF6}">
      <dgm:prSet/>
      <dgm:spPr/>
      <dgm:t>
        <a:bodyPr/>
        <a:lstStyle/>
        <a:p>
          <a:r>
            <a:rPr lang="en-GB"/>
            <a:t>conclusion </a:t>
          </a:r>
          <a:endParaRPr lang="en-US"/>
        </a:p>
      </dgm:t>
    </dgm:pt>
    <dgm:pt modelId="{5A67ECB0-7D36-4EFA-A51B-3515FF54016C}" type="parTrans" cxnId="{42970BC4-4867-4840-9845-4BE1B434E602}">
      <dgm:prSet/>
      <dgm:spPr/>
      <dgm:t>
        <a:bodyPr/>
        <a:lstStyle/>
        <a:p>
          <a:endParaRPr lang="en-US"/>
        </a:p>
      </dgm:t>
    </dgm:pt>
    <dgm:pt modelId="{4AE0F359-32D2-49E6-AA96-7C9CF70D4457}" type="sibTrans" cxnId="{42970BC4-4867-4840-9845-4BE1B434E602}">
      <dgm:prSet/>
      <dgm:spPr/>
      <dgm:t>
        <a:bodyPr/>
        <a:lstStyle/>
        <a:p>
          <a:endParaRPr lang="en-US"/>
        </a:p>
      </dgm:t>
    </dgm:pt>
    <dgm:pt modelId="{5C9772FD-4144-472B-A1AB-189BB16CC852}" type="pres">
      <dgm:prSet presAssocID="{D7150D9D-620F-4DD1-8B35-95611F84FCDF}" presName="vert0" presStyleCnt="0">
        <dgm:presLayoutVars>
          <dgm:dir/>
          <dgm:animOne val="branch"/>
          <dgm:animLvl val="lvl"/>
        </dgm:presLayoutVars>
      </dgm:prSet>
      <dgm:spPr/>
    </dgm:pt>
    <dgm:pt modelId="{CDB1567F-9637-45F9-B5C4-104A60804738}" type="pres">
      <dgm:prSet presAssocID="{7925F2B8-541C-472F-ADA0-0D4E902B8039}" presName="thickLine" presStyleLbl="alignNode1" presStyleIdx="0" presStyleCnt="4"/>
      <dgm:spPr/>
    </dgm:pt>
    <dgm:pt modelId="{9D4387D5-AC44-4E8E-B63E-A074BBB5E6EB}" type="pres">
      <dgm:prSet presAssocID="{7925F2B8-541C-472F-ADA0-0D4E902B8039}" presName="horz1" presStyleCnt="0"/>
      <dgm:spPr/>
    </dgm:pt>
    <dgm:pt modelId="{8DFC3302-5A43-4987-81F5-8449DA2AEDEA}" type="pres">
      <dgm:prSet presAssocID="{7925F2B8-541C-472F-ADA0-0D4E902B8039}" presName="tx1" presStyleLbl="revTx" presStyleIdx="0" presStyleCnt="8"/>
      <dgm:spPr/>
    </dgm:pt>
    <dgm:pt modelId="{0471DA4C-0C16-43FC-9375-262098199B19}" type="pres">
      <dgm:prSet presAssocID="{7925F2B8-541C-472F-ADA0-0D4E902B8039}" presName="vert1" presStyleCnt="0"/>
      <dgm:spPr/>
    </dgm:pt>
    <dgm:pt modelId="{F52F4647-4EA1-4BEC-A4A9-D03E389D35EE}" type="pres">
      <dgm:prSet presAssocID="{B71E210A-FF3B-47D1-9750-7B30400D6C5A}" presName="thickLine" presStyleLbl="alignNode1" presStyleIdx="1" presStyleCnt="4"/>
      <dgm:spPr/>
    </dgm:pt>
    <dgm:pt modelId="{5A801324-A4C4-43E7-B25C-F6538A7F0FB2}" type="pres">
      <dgm:prSet presAssocID="{B71E210A-FF3B-47D1-9750-7B30400D6C5A}" presName="horz1" presStyleCnt="0"/>
      <dgm:spPr/>
    </dgm:pt>
    <dgm:pt modelId="{1DD3FFCA-9851-4605-9B30-5395632566FF}" type="pres">
      <dgm:prSet presAssocID="{B71E210A-FF3B-47D1-9750-7B30400D6C5A}" presName="tx1" presStyleLbl="revTx" presStyleIdx="1" presStyleCnt="8"/>
      <dgm:spPr/>
    </dgm:pt>
    <dgm:pt modelId="{03DD3D85-9A9D-4F8C-980E-F44064C78F0B}" type="pres">
      <dgm:prSet presAssocID="{B71E210A-FF3B-47D1-9750-7B30400D6C5A}" presName="vert1" presStyleCnt="0"/>
      <dgm:spPr/>
    </dgm:pt>
    <dgm:pt modelId="{AB551F4A-5DCE-4F32-88BC-972549FA0B91}" type="pres">
      <dgm:prSet presAssocID="{7B6D7009-16F7-4B93-A870-FEAAB64F49F7}" presName="vertSpace2a" presStyleCnt="0"/>
      <dgm:spPr/>
    </dgm:pt>
    <dgm:pt modelId="{DCB87275-7759-40B0-9555-0BABBFC83B35}" type="pres">
      <dgm:prSet presAssocID="{7B6D7009-16F7-4B93-A870-FEAAB64F49F7}" presName="horz2" presStyleCnt="0"/>
      <dgm:spPr/>
    </dgm:pt>
    <dgm:pt modelId="{590760DA-7757-4E79-9DE6-C062DA872327}" type="pres">
      <dgm:prSet presAssocID="{7B6D7009-16F7-4B93-A870-FEAAB64F49F7}" presName="horzSpace2" presStyleCnt="0"/>
      <dgm:spPr/>
    </dgm:pt>
    <dgm:pt modelId="{EB8D798E-3E15-42AE-9C4E-8B8B4F65681A}" type="pres">
      <dgm:prSet presAssocID="{7B6D7009-16F7-4B93-A870-FEAAB64F49F7}" presName="tx2" presStyleLbl="revTx" presStyleIdx="2" presStyleCnt="8"/>
      <dgm:spPr/>
    </dgm:pt>
    <dgm:pt modelId="{F91E4622-7B3F-44FB-B6B0-F75873913F03}" type="pres">
      <dgm:prSet presAssocID="{7B6D7009-16F7-4B93-A870-FEAAB64F49F7}" presName="vert2" presStyleCnt="0"/>
      <dgm:spPr/>
    </dgm:pt>
    <dgm:pt modelId="{323AF16C-A2E2-477B-9443-3AEFAC87CD7B}" type="pres">
      <dgm:prSet presAssocID="{7B6D7009-16F7-4B93-A870-FEAAB64F49F7}" presName="thinLine2b" presStyleLbl="callout" presStyleIdx="0" presStyleCnt="4"/>
      <dgm:spPr/>
    </dgm:pt>
    <dgm:pt modelId="{3A814A4C-0987-4D99-9B3F-4DFB6006B259}" type="pres">
      <dgm:prSet presAssocID="{7B6D7009-16F7-4B93-A870-FEAAB64F49F7}" presName="vertSpace2b" presStyleCnt="0"/>
      <dgm:spPr/>
    </dgm:pt>
    <dgm:pt modelId="{CF8A5AA5-71BF-4213-9D9D-330569CD1443}" type="pres">
      <dgm:prSet presAssocID="{86C2C854-4147-4290-A18F-31A367BCE140}" presName="horz2" presStyleCnt="0"/>
      <dgm:spPr/>
    </dgm:pt>
    <dgm:pt modelId="{567017BA-9B53-4F22-BE14-B5B256A0CE4F}" type="pres">
      <dgm:prSet presAssocID="{86C2C854-4147-4290-A18F-31A367BCE140}" presName="horzSpace2" presStyleCnt="0"/>
      <dgm:spPr/>
    </dgm:pt>
    <dgm:pt modelId="{6E55B614-15C9-4E92-A0C6-A6E822FC7E78}" type="pres">
      <dgm:prSet presAssocID="{86C2C854-4147-4290-A18F-31A367BCE140}" presName="tx2" presStyleLbl="revTx" presStyleIdx="3" presStyleCnt="8"/>
      <dgm:spPr/>
    </dgm:pt>
    <dgm:pt modelId="{975F721A-631D-49F8-9674-D8C100B72796}" type="pres">
      <dgm:prSet presAssocID="{86C2C854-4147-4290-A18F-31A367BCE140}" presName="vert2" presStyleCnt="0"/>
      <dgm:spPr/>
    </dgm:pt>
    <dgm:pt modelId="{E16E9C58-7573-4AC7-BEDB-B7222371D657}" type="pres">
      <dgm:prSet presAssocID="{86C2C854-4147-4290-A18F-31A367BCE140}" presName="thinLine2b" presStyleLbl="callout" presStyleIdx="1" presStyleCnt="4"/>
      <dgm:spPr/>
    </dgm:pt>
    <dgm:pt modelId="{FA0D4181-3CC4-40D1-B9E5-2C9906A75E38}" type="pres">
      <dgm:prSet presAssocID="{86C2C854-4147-4290-A18F-31A367BCE140}" presName="vertSpace2b" presStyleCnt="0"/>
      <dgm:spPr/>
    </dgm:pt>
    <dgm:pt modelId="{C14121F3-1F47-479D-B586-475837B1D2F3}" type="pres">
      <dgm:prSet presAssocID="{EF164C6C-2B22-4E42-BE82-5781CEFC2715}" presName="thickLine" presStyleLbl="alignNode1" presStyleIdx="2" presStyleCnt="4"/>
      <dgm:spPr/>
    </dgm:pt>
    <dgm:pt modelId="{C138183D-3EDD-42BB-AE4D-D8CBB0DD57E9}" type="pres">
      <dgm:prSet presAssocID="{EF164C6C-2B22-4E42-BE82-5781CEFC2715}" presName="horz1" presStyleCnt="0"/>
      <dgm:spPr/>
    </dgm:pt>
    <dgm:pt modelId="{3362197E-7ADD-441B-8F91-B5D8336B4BE9}" type="pres">
      <dgm:prSet presAssocID="{EF164C6C-2B22-4E42-BE82-5781CEFC2715}" presName="tx1" presStyleLbl="revTx" presStyleIdx="4" presStyleCnt="8"/>
      <dgm:spPr/>
    </dgm:pt>
    <dgm:pt modelId="{CFED7DF1-3A17-4378-8DE3-24EAD6A0221D}" type="pres">
      <dgm:prSet presAssocID="{EF164C6C-2B22-4E42-BE82-5781CEFC2715}" presName="vert1" presStyleCnt="0"/>
      <dgm:spPr/>
    </dgm:pt>
    <dgm:pt modelId="{04DB1394-F483-404D-961E-BECD330F8A50}" type="pres">
      <dgm:prSet presAssocID="{0D3DD546-B6EE-46DB-AB74-4B0FBF5F60F6}" presName="vertSpace2a" presStyleCnt="0"/>
      <dgm:spPr/>
    </dgm:pt>
    <dgm:pt modelId="{DD304797-17FF-404A-AC05-F80AF986EF4F}" type="pres">
      <dgm:prSet presAssocID="{0D3DD546-B6EE-46DB-AB74-4B0FBF5F60F6}" presName="horz2" presStyleCnt="0"/>
      <dgm:spPr/>
    </dgm:pt>
    <dgm:pt modelId="{AAD385CB-799D-4A52-86CD-03E297E09297}" type="pres">
      <dgm:prSet presAssocID="{0D3DD546-B6EE-46DB-AB74-4B0FBF5F60F6}" presName="horzSpace2" presStyleCnt="0"/>
      <dgm:spPr/>
    </dgm:pt>
    <dgm:pt modelId="{3A50B8DE-701D-4E03-9D33-05C9C91D257F}" type="pres">
      <dgm:prSet presAssocID="{0D3DD546-B6EE-46DB-AB74-4B0FBF5F60F6}" presName="tx2" presStyleLbl="revTx" presStyleIdx="5" presStyleCnt="8"/>
      <dgm:spPr/>
    </dgm:pt>
    <dgm:pt modelId="{2DE64951-D126-4375-B740-FD802583B408}" type="pres">
      <dgm:prSet presAssocID="{0D3DD546-B6EE-46DB-AB74-4B0FBF5F60F6}" presName="vert2" presStyleCnt="0"/>
      <dgm:spPr/>
    </dgm:pt>
    <dgm:pt modelId="{5DDF78C7-7632-4BBD-A3AD-377F8BE912A6}" type="pres">
      <dgm:prSet presAssocID="{0D3DD546-B6EE-46DB-AB74-4B0FBF5F60F6}" presName="thinLine2b" presStyleLbl="callout" presStyleIdx="2" presStyleCnt="4"/>
      <dgm:spPr/>
    </dgm:pt>
    <dgm:pt modelId="{3152E4CC-DB27-4832-BD2B-1F77892491A5}" type="pres">
      <dgm:prSet presAssocID="{0D3DD546-B6EE-46DB-AB74-4B0FBF5F60F6}" presName="vertSpace2b" presStyleCnt="0"/>
      <dgm:spPr/>
    </dgm:pt>
    <dgm:pt modelId="{11CAE84A-B830-46F1-8477-576C0E2CF572}" type="pres">
      <dgm:prSet presAssocID="{E24F8686-8A30-480C-8B34-746037942C19}" presName="horz2" presStyleCnt="0"/>
      <dgm:spPr/>
    </dgm:pt>
    <dgm:pt modelId="{2DA3EE40-66D8-44A9-AA94-CC10D2B67FB6}" type="pres">
      <dgm:prSet presAssocID="{E24F8686-8A30-480C-8B34-746037942C19}" presName="horzSpace2" presStyleCnt="0"/>
      <dgm:spPr/>
    </dgm:pt>
    <dgm:pt modelId="{BDB0414D-8B20-42A9-B9FC-630CEFB0BDFA}" type="pres">
      <dgm:prSet presAssocID="{E24F8686-8A30-480C-8B34-746037942C19}" presName="tx2" presStyleLbl="revTx" presStyleIdx="6" presStyleCnt="8"/>
      <dgm:spPr/>
    </dgm:pt>
    <dgm:pt modelId="{E98100FD-58EC-4D6A-B232-D5218725C9D9}" type="pres">
      <dgm:prSet presAssocID="{E24F8686-8A30-480C-8B34-746037942C19}" presName="vert2" presStyleCnt="0"/>
      <dgm:spPr/>
    </dgm:pt>
    <dgm:pt modelId="{7B8B84D1-15A2-4ADB-88C3-91D66F581CBF}" type="pres">
      <dgm:prSet presAssocID="{E24F8686-8A30-480C-8B34-746037942C19}" presName="thinLine2b" presStyleLbl="callout" presStyleIdx="3" presStyleCnt="4"/>
      <dgm:spPr/>
    </dgm:pt>
    <dgm:pt modelId="{B40A4589-87F5-4975-807F-1B041D122D7D}" type="pres">
      <dgm:prSet presAssocID="{E24F8686-8A30-480C-8B34-746037942C19}" presName="vertSpace2b" presStyleCnt="0"/>
      <dgm:spPr/>
    </dgm:pt>
    <dgm:pt modelId="{02BBC6E8-FD6D-4A0C-8BDC-0C1FE78105F2}" type="pres">
      <dgm:prSet presAssocID="{70C296E2-05A9-4F8D-927E-BF761ACFAAF6}" presName="thickLine" presStyleLbl="alignNode1" presStyleIdx="3" presStyleCnt="4"/>
      <dgm:spPr/>
    </dgm:pt>
    <dgm:pt modelId="{C667C774-C52E-401F-9B66-B4AB5030637C}" type="pres">
      <dgm:prSet presAssocID="{70C296E2-05A9-4F8D-927E-BF761ACFAAF6}" presName="horz1" presStyleCnt="0"/>
      <dgm:spPr/>
    </dgm:pt>
    <dgm:pt modelId="{CA86BE3A-783D-4148-BF17-FCC09C33DD77}" type="pres">
      <dgm:prSet presAssocID="{70C296E2-05A9-4F8D-927E-BF761ACFAAF6}" presName="tx1" presStyleLbl="revTx" presStyleIdx="7" presStyleCnt="8"/>
      <dgm:spPr/>
    </dgm:pt>
    <dgm:pt modelId="{A3861F09-807E-4E33-BEF1-E408C4DE71D6}" type="pres">
      <dgm:prSet presAssocID="{70C296E2-05A9-4F8D-927E-BF761ACFAAF6}" presName="vert1" presStyleCnt="0"/>
      <dgm:spPr/>
    </dgm:pt>
  </dgm:ptLst>
  <dgm:cxnLst>
    <dgm:cxn modelId="{DE5C5207-E628-477E-92DE-B2E57D56A730}" srcId="{D7150D9D-620F-4DD1-8B35-95611F84FCDF}" destId="{EF164C6C-2B22-4E42-BE82-5781CEFC2715}" srcOrd="2" destOrd="0" parTransId="{D256C2F0-17AC-4E71-B179-BC098E8D5566}" sibTransId="{6CCB7DAF-EE2F-4FC3-87A7-61E275CA1FEF}"/>
    <dgm:cxn modelId="{5BAB0C0B-02DA-4A23-AF70-EBE1F6E57AB7}" type="presOf" srcId="{EF164C6C-2B22-4E42-BE82-5781CEFC2715}" destId="{3362197E-7ADD-441B-8F91-B5D8336B4BE9}" srcOrd="0" destOrd="0" presId="urn:microsoft.com/office/officeart/2008/layout/LinedList"/>
    <dgm:cxn modelId="{C8A39C22-EC65-4F09-B5A2-0C50D9A5EF85}" type="presOf" srcId="{70C296E2-05A9-4F8D-927E-BF761ACFAAF6}" destId="{CA86BE3A-783D-4148-BF17-FCC09C33DD77}" srcOrd="0" destOrd="0" presId="urn:microsoft.com/office/officeart/2008/layout/LinedList"/>
    <dgm:cxn modelId="{8C591E3D-74A4-4DB8-995E-6B97087A7368}" type="presOf" srcId="{7925F2B8-541C-472F-ADA0-0D4E902B8039}" destId="{8DFC3302-5A43-4987-81F5-8449DA2AEDEA}" srcOrd="0" destOrd="0" presId="urn:microsoft.com/office/officeart/2008/layout/LinedList"/>
    <dgm:cxn modelId="{567F1064-FAC1-42B9-ADBA-F9329B1DFC8A}" type="presOf" srcId="{D7150D9D-620F-4DD1-8B35-95611F84FCDF}" destId="{5C9772FD-4144-472B-A1AB-189BB16CC852}" srcOrd="0" destOrd="0" presId="urn:microsoft.com/office/officeart/2008/layout/LinedList"/>
    <dgm:cxn modelId="{232F7370-9045-444A-A5AA-055E9DD6A769}" type="presOf" srcId="{7B6D7009-16F7-4B93-A870-FEAAB64F49F7}" destId="{EB8D798E-3E15-42AE-9C4E-8B8B4F65681A}" srcOrd="0" destOrd="0" presId="urn:microsoft.com/office/officeart/2008/layout/LinedList"/>
    <dgm:cxn modelId="{869B4075-5E53-4927-B091-D3AAE54E91D1}" srcId="{D7150D9D-620F-4DD1-8B35-95611F84FCDF}" destId="{B71E210A-FF3B-47D1-9750-7B30400D6C5A}" srcOrd="1" destOrd="0" parTransId="{7126B0AD-E2F0-404D-A093-4551DCED284D}" sibTransId="{073E9A9D-CF5D-411C-8C82-05B24A5B3CC0}"/>
    <dgm:cxn modelId="{A20EBA80-3539-4CF0-A6ED-0A25E716B18C}" type="presOf" srcId="{86C2C854-4147-4290-A18F-31A367BCE140}" destId="{6E55B614-15C9-4E92-A0C6-A6E822FC7E78}" srcOrd="0" destOrd="0" presId="urn:microsoft.com/office/officeart/2008/layout/LinedList"/>
    <dgm:cxn modelId="{D8038CA4-4F57-47C2-ADFB-74749E4497E3}" type="presOf" srcId="{E24F8686-8A30-480C-8B34-746037942C19}" destId="{BDB0414D-8B20-42A9-B9FC-630CEFB0BDFA}" srcOrd="0" destOrd="0" presId="urn:microsoft.com/office/officeart/2008/layout/LinedList"/>
    <dgm:cxn modelId="{352D4CA6-910E-48B9-82CE-EFEF6B25B786}" srcId="{B71E210A-FF3B-47D1-9750-7B30400D6C5A}" destId="{7B6D7009-16F7-4B93-A870-FEAAB64F49F7}" srcOrd="0" destOrd="0" parTransId="{E9324860-2BAC-4BE7-9DA3-C383ADF69927}" sibTransId="{88AF4A68-B8A6-4AE0-BFBA-C2816E7C870D}"/>
    <dgm:cxn modelId="{C0C776B0-FDA7-4889-A205-787C7A3AA238}" srcId="{B71E210A-FF3B-47D1-9750-7B30400D6C5A}" destId="{86C2C854-4147-4290-A18F-31A367BCE140}" srcOrd="1" destOrd="0" parTransId="{8F1975CA-2E93-44C6-A25C-D99A45B7867A}" sibTransId="{A7A4FDFA-8B84-47D8-86C4-8DE2221377A2}"/>
    <dgm:cxn modelId="{5259F0B6-8394-42EF-8AE8-3F5782B8AFE2}" srcId="{EF164C6C-2B22-4E42-BE82-5781CEFC2715}" destId="{E24F8686-8A30-480C-8B34-746037942C19}" srcOrd="1" destOrd="0" parTransId="{2C390BA6-EA98-427F-AE78-B332DB716CB7}" sibTransId="{8CD27AF3-3000-4545-8F3F-6BB3695660E1}"/>
    <dgm:cxn modelId="{42970BC4-4867-4840-9845-4BE1B434E602}" srcId="{D7150D9D-620F-4DD1-8B35-95611F84FCDF}" destId="{70C296E2-05A9-4F8D-927E-BF761ACFAAF6}" srcOrd="3" destOrd="0" parTransId="{5A67ECB0-7D36-4EFA-A51B-3515FF54016C}" sibTransId="{4AE0F359-32D2-49E6-AA96-7C9CF70D4457}"/>
    <dgm:cxn modelId="{5241FDC7-4587-4E75-B994-B26B02180CBD}" type="presOf" srcId="{0D3DD546-B6EE-46DB-AB74-4B0FBF5F60F6}" destId="{3A50B8DE-701D-4E03-9D33-05C9C91D257F}" srcOrd="0" destOrd="0" presId="urn:microsoft.com/office/officeart/2008/layout/LinedList"/>
    <dgm:cxn modelId="{E49B4FD4-BE1D-4C3F-8814-B1540E08F9FC}" srcId="{D7150D9D-620F-4DD1-8B35-95611F84FCDF}" destId="{7925F2B8-541C-472F-ADA0-0D4E902B8039}" srcOrd="0" destOrd="0" parTransId="{4FD3D844-9489-4DED-8C38-95265F2AEE2A}" sibTransId="{3E60865C-306C-4BA8-B778-CE655F8A7707}"/>
    <dgm:cxn modelId="{DB5C06E3-7ED5-4694-9449-41451984C316}" type="presOf" srcId="{B71E210A-FF3B-47D1-9750-7B30400D6C5A}" destId="{1DD3FFCA-9851-4605-9B30-5395632566FF}" srcOrd="0" destOrd="0" presId="urn:microsoft.com/office/officeart/2008/layout/LinedList"/>
    <dgm:cxn modelId="{52011DF2-B9E1-4790-997A-1E87C9929795}" srcId="{EF164C6C-2B22-4E42-BE82-5781CEFC2715}" destId="{0D3DD546-B6EE-46DB-AB74-4B0FBF5F60F6}" srcOrd="0" destOrd="0" parTransId="{4C5C8DDC-3B03-49F5-91E6-61AF7381F836}" sibTransId="{7EF113D4-DE91-4AE2-B964-E086434BCD63}"/>
    <dgm:cxn modelId="{745465BF-A103-4936-AE3D-3B981E972178}" type="presParOf" srcId="{5C9772FD-4144-472B-A1AB-189BB16CC852}" destId="{CDB1567F-9637-45F9-B5C4-104A60804738}" srcOrd="0" destOrd="0" presId="urn:microsoft.com/office/officeart/2008/layout/LinedList"/>
    <dgm:cxn modelId="{5772B11B-0761-4C01-9495-BABF8036DC13}" type="presParOf" srcId="{5C9772FD-4144-472B-A1AB-189BB16CC852}" destId="{9D4387D5-AC44-4E8E-B63E-A074BBB5E6EB}" srcOrd="1" destOrd="0" presId="urn:microsoft.com/office/officeart/2008/layout/LinedList"/>
    <dgm:cxn modelId="{F30D9070-70CE-42E0-97ED-A0EBE38B3DC3}" type="presParOf" srcId="{9D4387D5-AC44-4E8E-B63E-A074BBB5E6EB}" destId="{8DFC3302-5A43-4987-81F5-8449DA2AEDEA}" srcOrd="0" destOrd="0" presId="urn:microsoft.com/office/officeart/2008/layout/LinedList"/>
    <dgm:cxn modelId="{19DB919A-8FC5-4D37-851F-082BF09ABB64}" type="presParOf" srcId="{9D4387D5-AC44-4E8E-B63E-A074BBB5E6EB}" destId="{0471DA4C-0C16-43FC-9375-262098199B19}" srcOrd="1" destOrd="0" presId="urn:microsoft.com/office/officeart/2008/layout/LinedList"/>
    <dgm:cxn modelId="{4D051BFC-E42C-4E69-A695-428668FB32EA}" type="presParOf" srcId="{5C9772FD-4144-472B-A1AB-189BB16CC852}" destId="{F52F4647-4EA1-4BEC-A4A9-D03E389D35EE}" srcOrd="2" destOrd="0" presId="urn:microsoft.com/office/officeart/2008/layout/LinedList"/>
    <dgm:cxn modelId="{675FBBAD-DC4C-4847-BDA3-BF548A1628E7}" type="presParOf" srcId="{5C9772FD-4144-472B-A1AB-189BB16CC852}" destId="{5A801324-A4C4-43E7-B25C-F6538A7F0FB2}" srcOrd="3" destOrd="0" presId="urn:microsoft.com/office/officeart/2008/layout/LinedList"/>
    <dgm:cxn modelId="{18C6AFA8-3AD7-435C-897A-7B9A93A0BBF5}" type="presParOf" srcId="{5A801324-A4C4-43E7-B25C-F6538A7F0FB2}" destId="{1DD3FFCA-9851-4605-9B30-5395632566FF}" srcOrd="0" destOrd="0" presId="urn:microsoft.com/office/officeart/2008/layout/LinedList"/>
    <dgm:cxn modelId="{BB8CA378-3E7B-40B5-AD9E-9585FC52C914}" type="presParOf" srcId="{5A801324-A4C4-43E7-B25C-F6538A7F0FB2}" destId="{03DD3D85-9A9D-4F8C-980E-F44064C78F0B}" srcOrd="1" destOrd="0" presId="urn:microsoft.com/office/officeart/2008/layout/LinedList"/>
    <dgm:cxn modelId="{B71C8FE2-D8DC-4E80-BA39-CAEBD2040BE7}" type="presParOf" srcId="{03DD3D85-9A9D-4F8C-980E-F44064C78F0B}" destId="{AB551F4A-5DCE-4F32-88BC-972549FA0B91}" srcOrd="0" destOrd="0" presId="urn:microsoft.com/office/officeart/2008/layout/LinedList"/>
    <dgm:cxn modelId="{4071DB96-C352-4992-A9CC-95E8076EF088}" type="presParOf" srcId="{03DD3D85-9A9D-4F8C-980E-F44064C78F0B}" destId="{DCB87275-7759-40B0-9555-0BABBFC83B35}" srcOrd="1" destOrd="0" presId="urn:microsoft.com/office/officeart/2008/layout/LinedList"/>
    <dgm:cxn modelId="{DB676E49-755F-4392-8E1F-28F9C0646E40}" type="presParOf" srcId="{DCB87275-7759-40B0-9555-0BABBFC83B35}" destId="{590760DA-7757-4E79-9DE6-C062DA872327}" srcOrd="0" destOrd="0" presId="urn:microsoft.com/office/officeart/2008/layout/LinedList"/>
    <dgm:cxn modelId="{69E7EBEA-A521-4DDE-A08C-7F8AFC76AF85}" type="presParOf" srcId="{DCB87275-7759-40B0-9555-0BABBFC83B35}" destId="{EB8D798E-3E15-42AE-9C4E-8B8B4F65681A}" srcOrd="1" destOrd="0" presId="urn:microsoft.com/office/officeart/2008/layout/LinedList"/>
    <dgm:cxn modelId="{D5C2CD13-28BD-458E-B62E-D1CE4A44A4AB}" type="presParOf" srcId="{DCB87275-7759-40B0-9555-0BABBFC83B35}" destId="{F91E4622-7B3F-44FB-B6B0-F75873913F03}" srcOrd="2" destOrd="0" presId="urn:microsoft.com/office/officeart/2008/layout/LinedList"/>
    <dgm:cxn modelId="{44EDD922-7E6A-47EE-9747-1A42E1DFBD9D}" type="presParOf" srcId="{03DD3D85-9A9D-4F8C-980E-F44064C78F0B}" destId="{323AF16C-A2E2-477B-9443-3AEFAC87CD7B}" srcOrd="2" destOrd="0" presId="urn:microsoft.com/office/officeart/2008/layout/LinedList"/>
    <dgm:cxn modelId="{4D4ED5A2-B05B-4318-9EF8-79EBEA8EFE0F}" type="presParOf" srcId="{03DD3D85-9A9D-4F8C-980E-F44064C78F0B}" destId="{3A814A4C-0987-4D99-9B3F-4DFB6006B259}" srcOrd="3" destOrd="0" presId="urn:microsoft.com/office/officeart/2008/layout/LinedList"/>
    <dgm:cxn modelId="{CAEB6A09-E93A-463D-AB60-0991B5C6EDF5}" type="presParOf" srcId="{03DD3D85-9A9D-4F8C-980E-F44064C78F0B}" destId="{CF8A5AA5-71BF-4213-9D9D-330569CD1443}" srcOrd="4" destOrd="0" presId="urn:microsoft.com/office/officeart/2008/layout/LinedList"/>
    <dgm:cxn modelId="{57D2F5C6-6E08-49F1-A2E6-1DD8EE39D180}" type="presParOf" srcId="{CF8A5AA5-71BF-4213-9D9D-330569CD1443}" destId="{567017BA-9B53-4F22-BE14-B5B256A0CE4F}" srcOrd="0" destOrd="0" presId="urn:microsoft.com/office/officeart/2008/layout/LinedList"/>
    <dgm:cxn modelId="{FB1100AC-5EAA-44D7-9095-39D0D760FD12}" type="presParOf" srcId="{CF8A5AA5-71BF-4213-9D9D-330569CD1443}" destId="{6E55B614-15C9-4E92-A0C6-A6E822FC7E78}" srcOrd="1" destOrd="0" presId="urn:microsoft.com/office/officeart/2008/layout/LinedList"/>
    <dgm:cxn modelId="{196D3CE7-3908-489D-A3FB-BBD3D4236B06}" type="presParOf" srcId="{CF8A5AA5-71BF-4213-9D9D-330569CD1443}" destId="{975F721A-631D-49F8-9674-D8C100B72796}" srcOrd="2" destOrd="0" presId="urn:microsoft.com/office/officeart/2008/layout/LinedList"/>
    <dgm:cxn modelId="{C47DB7C2-A5C4-4930-B8E3-7CADE21A028C}" type="presParOf" srcId="{03DD3D85-9A9D-4F8C-980E-F44064C78F0B}" destId="{E16E9C58-7573-4AC7-BEDB-B7222371D657}" srcOrd="5" destOrd="0" presId="urn:microsoft.com/office/officeart/2008/layout/LinedList"/>
    <dgm:cxn modelId="{0AA015FA-59A1-405E-BEF7-A91B8DE292ED}" type="presParOf" srcId="{03DD3D85-9A9D-4F8C-980E-F44064C78F0B}" destId="{FA0D4181-3CC4-40D1-B9E5-2C9906A75E38}" srcOrd="6" destOrd="0" presId="urn:microsoft.com/office/officeart/2008/layout/LinedList"/>
    <dgm:cxn modelId="{732ACB46-943B-4B01-BB0A-0FF87C460993}" type="presParOf" srcId="{5C9772FD-4144-472B-A1AB-189BB16CC852}" destId="{C14121F3-1F47-479D-B586-475837B1D2F3}" srcOrd="4" destOrd="0" presId="urn:microsoft.com/office/officeart/2008/layout/LinedList"/>
    <dgm:cxn modelId="{D096E482-C484-4C8D-AD4D-406F90E26FDA}" type="presParOf" srcId="{5C9772FD-4144-472B-A1AB-189BB16CC852}" destId="{C138183D-3EDD-42BB-AE4D-D8CBB0DD57E9}" srcOrd="5" destOrd="0" presId="urn:microsoft.com/office/officeart/2008/layout/LinedList"/>
    <dgm:cxn modelId="{F2C0A0A6-83D6-445C-ADA2-7DB1160C5828}" type="presParOf" srcId="{C138183D-3EDD-42BB-AE4D-D8CBB0DD57E9}" destId="{3362197E-7ADD-441B-8F91-B5D8336B4BE9}" srcOrd="0" destOrd="0" presId="urn:microsoft.com/office/officeart/2008/layout/LinedList"/>
    <dgm:cxn modelId="{246AE27C-78A5-4260-8D7B-8C28F0B482DF}" type="presParOf" srcId="{C138183D-3EDD-42BB-AE4D-D8CBB0DD57E9}" destId="{CFED7DF1-3A17-4378-8DE3-24EAD6A0221D}" srcOrd="1" destOrd="0" presId="urn:microsoft.com/office/officeart/2008/layout/LinedList"/>
    <dgm:cxn modelId="{AA5097B6-2857-404E-88C4-5B3EC3B64E88}" type="presParOf" srcId="{CFED7DF1-3A17-4378-8DE3-24EAD6A0221D}" destId="{04DB1394-F483-404D-961E-BECD330F8A50}" srcOrd="0" destOrd="0" presId="urn:microsoft.com/office/officeart/2008/layout/LinedList"/>
    <dgm:cxn modelId="{5CC8CB9A-12F9-4FE6-80A6-725C01D0BB50}" type="presParOf" srcId="{CFED7DF1-3A17-4378-8DE3-24EAD6A0221D}" destId="{DD304797-17FF-404A-AC05-F80AF986EF4F}" srcOrd="1" destOrd="0" presId="urn:microsoft.com/office/officeart/2008/layout/LinedList"/>
    <dgm:cxn modelId="{58CD4B29-61B7-4F24-B5F9-7DFD6F0FEAE5}" type="presParOf" srcId="{DD304797-17FF-404A-AC05-F80AF986EF4F}" destId="{AAD385CB-799D-4A52-86CD-03E297E09297}" srcOrd="0" destOrd="0" presId="urn:microsoft.com/office/officeart/2008/layout/LinedList"/>
    <dgm:cxn modelId="{20F56C55-B216-4B80-8AB1-13EDC4F2D31E}" type="presParOf" srcId="{DD304797-17FF-404A-AC05-F80AF986EF4F}" destId="{3A50B8DE-701D-4E03-9D33-05C9C91D257F}" srcOrd="1" destOrd="0" presId="urn:microsoft.com/office/officeart/2008/layout/LinedList"/>
    <dgm:cxn modelId="{23FC5056-F162-431A-9808-7ADB05905097}" type="presParOf" srcId="{DD304797-17FF-404A-AC05-F80AF986EF4F}" destId="{2DE64951-D126-4375-B740-FD802583B408}" srcOrd="2" destOrd="0" presId="urn:microsoft.com/office/officeart/2008/layout/LinedList"/>
    <dgm:cxn modelId="{6765704A-C254-4956-97CE-6F974CA47D59}" type="presParOf" srcId="{CFED7DF1-3A17-4378-8DE3-24EAD6A0221D}" destId="{5DDF78C7-7632-4BBD-A3AD-377F8BE912A6}" srcOrd="2" destOrd="0" presId="urn:microsoft.com/office/officeart/2008/layout/LinedList"/>
    <dgm:cxn modelId="{B1F5848A-4C91-4C76-B5AA-5313870E4BAF}" type="presParOf" srcId="{CFED7DF1-3A17-4378-8DE3-24EAD6A0221D}" destId="{3152E4CC-DB27-4832-BD2B-1F77892491A5}" srcOrd="3" destOrd="0" presId="urn:microsoft.com/office/officeart/2008/layout/LinedList"/>
    <dgm:cxn modelId="{BBCC9AF2-97E2-4C0E-853B-0032CF0EEF3F}" type="presParOf" srcId="{CFED7DF1-3A17-4378-8DE3-24EAD6A0221D}" destId="{11CAE84A-B830-46F1-8477-576C0E2CF572}" srcOrd="4" destOrd="0" presId="urn:microsoft.com/office/officeart/2008/layout/LinedList"/>
    <dgm:cxn modelId="{50C75DDC-830C-4F46-AC49-E9A5E9D784CC}" type="presParOf" srcId="{11CAE84A-B830-46F1-8477-576C0E2CF572}" destId="{2DA3EE40-66D8-44A9-AA94-CC10D2B67FB6}" srcOrd="0" destOrd="0" presId="urn:microsoft.com/office/officeart/2008/layout/LinedList"/>
    <dgm:cxn modelId="{2F45EEC7-729D-4A53-AA29-1BBCDD5DEB8F}" type="presParOf" srcId="{11CAE84A-B830-46F1-8477-576C0E2CF572}" destId="{BDB0414D-8B20-42A9-B9FC-630CEFB0BDFA}" srcOrd="1" destOrd="0" presId="urn:microsoft.com/office/officeart/2008/layout/LinedList"/>
    <dgm:cxn modelId="{8F103657-4B4B-41EB-9294-2DD53B52605D}" type="presParOf" srcId="{11CAE84A-B830-46F1-8477-576C0E2CF572}" destId="{E98100FD-58EC-4D6A-B232-D5218725C9D9}" srcOrd="2" destOrd="0" presId="urn:microsoft.com/office/officeart/2008/layout/LinedList"/>
    <dgm:cxn modelId="{E8DA0242-543D-455C-9D1C-879FDB5BF800}" type="presParOf" srcId="{CFED7DF1-3A17-4378-8DE3-24EAD6A0221D}" destId="{7B8B84D1-15A2-4ADB-88C3-91D66F581CBF}" srcOrd="5" destOrd="0" presId="urn:microsoft.com/office/officeart/2008/layout/LinedList"/>
    <dgm:cxn modelId="{BB4369D7-0231-405B-B643-66EDF1458BD5}" type="presParOf" srcId="{CFED7DF1-3A17-4378-8DE3-24EAD6A0221D}" destId="{B40A4589-87F5-4975-807F-1B041D122D7D}" srcOrd="6" destOrd="0" presId="urn:microsoft.com/office/officeart/2008/layout/LinedList"/>
    <dgm:cxn modelId="{2E239451-69BB-493E-8436-5B8A79DD6E77}" type="presParOf" srcId="{5C9772FD-4144-472B-A1AB-189BB16CC852}" destId="{02BBC6E8-FD6D-4A0C-8BDC-0C1FE78105F2}" srcOrd="6" destOrd="0" presId="urn:microsoft.com/office/officeart/2008/layout/LinedList"/>
    <dgm:cxn modelId="{F61A95AF-0270-449E-A628-D9757B21D690}" type="presParOf" srcId="{5C9772FD-4144-472B-A1AB-189BB16CC852}" destId="{C667C774-C52E-401F-9B66-B4AB5030637C}" srcOrd="7" destOrd="0" presId="urn:microsoft.com/office/officeart/2008/layout/LinedList"/>
    <dgm:cxn modelId="{2A808128-80EA-465A-B214-EA1E148DF116}" type="presParOf" srcId="{C667C774-C52E-401F-9B66-B4AB5030637C}" destId="{CA86BE3A-783D-4148-BF17-FCC09C33DD77}" srcOrd="0" destOrd="0" presId="urn:microsoft.com/office/officeart/2008/layout/LinedList"/>
    <dgm:cxn modelId="{922F6702-89C0-4B88-AD98-0205D0F81B0E}" type="presParOf" srcId="{C667C774-C52E-401F-9B66-B4AB5030637C}" destId="{A3861F09-807E-4E33-BEF1-E408C4DE71D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B1567F-9637-45F9-B5C4-104A60804738}">
      <dsp:nvSpPr>
        <dsp:cNvPr id="0" name=""/>
        <dsp:cNvSpPr/>
      </dsp:nvSpPr>
      <dsp:spPr>
        <a:xfrm>
          <a:off x="0" y="0"/>
          <a:ext cx="6243991" cy="0"/>
        </a:xfrm>
        <a:prstGeom prst="line">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84000"/>
                <a:lumMod val="84000"/>
              </a:schemeClr>
            </a:gs>
          </a:gsLst>
          <a:lin ang="5400000" scaled="0"/>
        </a:gradFill>
        <a:ln w="9525" cap="rnd" cmpd="sng" algn="ctr">
          <a:solidFill>
            <a:schemeClr val="accent1">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8DFC3302-5A43-4987-81F5-8449DA2AEDEA}">
      <dsp:nvSpPr>
        <dsp:cNvPr id="0" name=""/>
        <dsp:cNvSpPr/>
      </dsp:nvSpPr>
      <dsp:spPr>
        <a:xfrm>
          <a:off x="0" y="0"/>
          <a:ext cx="1248798" cy="1392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Introduction</a:t>
          </a:r>
          <a:endParaRPr lang="en-US" sz="1500" kern="1200"/>
        </a:p>
      </dsp:txBody>
      <dsp:txXfrm>
        <a:off x="0" y="0"/>
        <a:ext cx="1248798" cy="1392766"/>
      </dsp:txXfrm>
    </dsp:sp>
    <dsp:sp modelId="{F52F4647-4EA1-4BEC-A4A9-D03E389D35EE}">
      <dsp:nvSpPr>
        <dsp:cNvPr id="0" name=""/>
        <dsp:cNvSpPr/>
      </dsp:nvSpPr>
      <dsp:spPr>
        <a:xfrm>
          <a:off x="0" y="1392766"/>
          <a:ext cx="6243991" cy="0"/>
        </a:xfrm>
        <a:prstGeom prst="line">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84000"/>
                <a:lumMod val="84000"/>
              </a:schemeClr>
            </a:gs>
          </a:gsLst>
          <a:lin ang="5400000" scaled="0"/>
        </a:gradFill>
        <a:ln w="9525" cap="rnd" cmpd="sng" algn="ctr">
          <a:solidFill>
            <a:schemeClr val="accent1">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1DD3FFCA-9851-4605-9B30-5395632566FF}">
      <dsp:nvSpPr>
        <dsp:cNvPr id="0" name=""/>
        <dsp:cNvSpPr/>
      </dsp:nvSpPr>
      <dsp:spPr>
        <a:xfrm>
          <a:off x="0" y="1392766"/>
          <a:ext cx="1248798" cy="1392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leaders from the 20</a:t>
          </a:r>
          <a:r>
            <a:rPr lang="en-GB" sz="1500" kern="1200" baseline="30000"/>
            <a:t>Th</a:t>
          </a:r>
          <a:r>
            <a:rPr lang="en-GB" sz="1500" kern="1200"/>
            <a:t> century </a:t>
          </a:r>
          <a:endParaRPr lang="en-US" sz="1500" kern="1200"/>
        </a:p>
      </dsp:txBody>
      <dsp:txXfrm>
        <a:off x="0" y="1392766"/>
        <a:ext cx="1248798" cy="1392766"/>
      </dsp:txXfrm>
    </dsp:sp>
    <dsp:sp modelId="{EB8D798E-3E15-42AE-9C4E-8B8B4F65681A}">
      <dsp:nvSpPr>
        <dsp:cNvPr id="0" name=""/>
        <dsp:cNvSpPr/>
      </dsp:nvSpPr>
      <dsp:spPr>
        <a:xfrm>
          <a:off x="1342458" y="1425137"/>
          <a:ext cx="4901533" cy="64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Henry ford </a:t>
          </a:r>
          <a:endParaRPr lang="en-US" sz="3000" kern="1200"/>
        </a:p>
      </dsp:txBody>
      <dsp:txXfrm>
        <a:off x="1342458" y="1425137"/>
        <a:ext cx="4901533" cy="647418"/>
      </dsp:txXfrm>
    </dsp:sp>
    <dsp:sp modelId="{323AF16C-A2E2-477B-9443-3AEFAC87CD7B}">
      <dsp:nvSpPr>
        <dsp:cNvPr id="0" name=""/>
        <dsp:cNvSpPr/>
      </dsp:nvSpPr>
      <dsp:spPr>
        <a:xfrm>
          <a:off x="1248798" y="2072555"/>
          <a:ext cx="4995193"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6E55B614-15C9-4E92-A0C6-A6E822FC7E78}">
      <dsp:nvSpPr>
        <dsp:cNvPr id="0" name=""/>
        <dsp:cNvSpPr/>
      </dsp:nvSpPr>
      <dsp:spPr>
        <a:xfrm>
          <a:off x="1342458" y="2104926"/>
          <a:ext cx="4901533" cy="64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Steve jobs</a:t>
          </a:r>
          <a:endParaRPr lang="en-US" sz="3000" kern="1200"/>
        </a:p>
      </dsp:txBody>
      <dsp:txXfrm>
        <a:off x="1342458" y="2104926"/>
        <a:ext cx="4901533" cy="647418"/>
      </dsp:txXfrm>
    </dsp:sp>
    <dsp:sp modelId="{E16E9C58-7573-4AC7-BEDB-B7222371D657}">
      <dsp:nvSpPr>
        <dsp:cNvPr id="0" name=""/>
        <dsp:cNvSpPr/>
      </dsp:nvSpPr>
      <dsp:spPr>
        <a:xfrm>
          <a:off x="1248798" y="2752345"/>
          <a:ext cx="4995193"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C14121F3-1F47-479D-B586-475837B1D2F3}">
      <dsp:nvSpPr>
        <dsp:cNvPr id="0" name=""/>
        <dsp:cNvSpPr/>
      </dsp:nvSpPr>
      <dsp:spPr>
        <a:xfrm>
          <a:off x="0" y="2785532"/>
          <a:ext cx="6243991" cy="0"/>
        </a:xfrm>
        <a:prstGeom prst="line">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84000"/>
                <a:lumMod val="84000"/>
              </a:schemeClr>
            </a:gs>
          </a:gsLst>
          <a:lin ang="5400000" scaled="0"/>
        </a:gradFill>
        <a:ln w="9525" cap="rnd" cmpd="sng" algn="ctr">
          <a:solidFill>
            <a:schemeClr val="accent1">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3362197E-7ADD-441B-8F91-B5D8336B4BE9}">
      <dsp:nvSpPr>
        <dsp:cNvPr id="0" name=""/>
        <dsp:cNvSpPr/>
      </dsp:nvSpPr>
      <dsp:spPr>
        <a:xfrm>
          <a:off x="0" y="2785532"/>
          <a:ext cx="1248798" cy="1392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leaders from the 21</a:t>
          </a:r>
          <a:r>
            <a:rPr lang="en-GB" sz="1500" kern="1200" baseline="30000"/>
            <a:t>st</a:t>
          </a:r>
          <a:r>
            <a:rPr lang="en-GB" sz="1500" kern="1200"/>
            <a:t> century</a:t>
          </a:r>
          <a:endParaRPr lang="en-US" sz="1500" kern="1200"/>
        </a:p>
      </dsp:txBody>
      <dsp:txXfrm>
        <a:off x="0" y="2785532"/>
        <a:ext cx="1248798" cy="1392766"/>
      </dsp:txXfrm>
    </dsp:sp>
    <dsp:sp modelId="{3A50B8DE-701D-4E03-9D33-05C9C91D257F}">
      <dsp:nvSpPr>
        <dsp:cNvPr id="0" name=""/>
        <dsp:cNvSpPr/>
      </dsp:nvSpPr>
      <dsp:spPr>
        <a:xfrm>
          <a:off x="1342458" y="2817903"/>
          <a:ext cx="4901533" cy="64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Elon musk</a:t>
          </a:r>
          <a:endParaRPr lang="en-US" sz="3000" kern="1200"/>
        </a:p>
      </dsp:txBody>
      <dsp:txXfrm>
        <a:off x="1342458" y="2817903"/>
        <a:ext cx="4901533" cy="647418"/>
      </dsp:txXfrm>
    </dsp:sp>
    <dsp:sp modelId="{5DDF78C7-7632-4BBD-A3AD-377F8BE912A6}">
      <dsp:nvSpPr>
        <dsp:cNvPr id="0" name=""/>
        <dsp:cNvSpPr/>
      </dsp:nvSpPr>
      <dsp:spPr>
        <a:xfrm>
          <a:off x="1248798" y="3465322"/>
          <a:ext cx="4995193"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BDB0414D-8B20-42A9-B9FC-630CEFB0BDFA}">
      <dsp:nvSpPr>
        <dsp:cNvPr id="0" name=""/>
        <dsp:cNvSpPr/>
      </dsp:nvSpPr>
      <dsp:spPr>
        <a:xfrm>
          <a:off x="1342458" y="3497693"/>
          <a:ext cx="4901533" cy="64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Jeff bezos</a:t>
          </a:r>
          <a:endParaRPr lang="en-US" sz="3000" kern="1200"/>
        </a:p>
      </dsp:txBody>
      <dsp:txXfrm>
        <a:off x="1342458" y="3497693"/>
        <a:ext cx="4901533" cy="647418"/>
      </dsp:txXfrm>
    </dsp:sp>
    <dsp:sp modelId="{7B8B84D1-15A2-4ADB-88C3-91D66F581CBF}">
      <dsp:nvSpPr>
        <dsp:cNvPr id="0" name=""/>
        <dsp:cNvSpPr/>
      </dsp:nvSpPr>
      <dsp:spPr>
        <a:xfrm>
          <a:off x="1248798" y="4145111"/>
          <a:ext cx="4995193"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02BBC6E8-FD6D-4A0C-8BDC-0C1FE78105F2}">
      <dsp:nvSpPr>
        <dsp:cNvPr id="0" name=""/>
        <dsp:cNvSpPr/>
      </dsp:nvSpPr>
      <dsp:spPr>
        <a:xfrm>
          <a:off x="0" y="4178298"/>
          <a:ext cx="6243991" cy="0"/>
        </a:xfrm>
        <a:prstGeom prst="line">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84000"/>
                <a:lumMod val="84000"/>
              </a:schemeClr>
            </a:gs>
          </a:gsLst>
          <a:lin ang="5400000" scaled="0"/>
        </a:gradFill>
        <a:ln w="9525" cap="rnd" cmpd="sng" algn="ctr">
          <a:solidFill>
            <a:schemeClr val="accent1">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CA86BE3A-783D-4148-BF17-FCC09C33DD77}">
      <dsp:nvSpPr>
        <dsp:cNvPr id="0" name=""/>
        <dsp:cNvSpPr/>
      </dsp:nvSpPr>
      <dsp:spPr>
        <a:xfrm>
          <a:off x="0" y="4178298"/>
          <a:ext cx="1248798" cy="13927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conclusion </a:t>
          </a:r>
          <a:endParaRPr lang="en-US" sz="1500" kern="1200"/>
        </a:p>
      </dsp:txBody>
      <dsp:txXfrm>
        <a:off x="0" y="4178298"/>
        <a:ext cx="1248798" cy="139276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0BC93E-1A79-4E97-AFE5-E58D9C3BA9F0}" type="datetimeFigureOut">
              <a:t>11/19/2023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D0DA46-6FEF-4C4C-A637-084E4FFEFD14}" type="slidenum">
              <a:t>‹#›</a:t>
            </a:fld>
            <a:endParaRPr lang="en-GB"/>
          </a:p>
        </p:txBody>
      </p:sp>
    </p:spTree>
    <p:extLst>
      <p:ext uri="{BB962C8B-B14F-4D97-AF65-F5344CB8AC3E}">
        <p14:creationId xmlns:p14="http://schemas.microsoft.com/office/powerpoint/2010/main" val="85466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1.</a:t>
            </a:r>
            <a:endParaRPr lang="en-US" dirty="0"/>
          </a:p>
          <a:p>
            <a:r>
              <a:rPr lang="en-US" dirty="0">
                <a:cs typeface="Calibri"/>
              </a:rPr>
              <a:t>In our presentation today we will look into different leadership styles from the 20th and 21st century But first lets have a look into definition of leadership</a:t>
            </a:r>
          </a:p>
          <a:p>
            <a:endParaRPr lang="en-US" dirty="0">
              <a:cs typeface="Calibri"/>
            </a:endParaRPr>
          </a:p>
          <a:p>
            <a:r>
              <a:rPr lang="en-US" dirty="0">
                <a:cs typeface="Calibri"/>
              </a:rPr>
              <a:t>3.</a:t>
            </a:r>
          </a:p>
          <a:p>
            <a:r>
              <a:rPr lang="en-US" dirty="0">
                <a:cs typeface="Calibri"/>
              </a:rPr>
              <a:t>The leaders should have clear vision and be deeply involved in the development of their business.</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ED0DA46-6FEF-4C4C-A637-084E4FFEFD14}" type="slidenum">
              <a:rPr lang="en-GB"/>
              <a:t>3</a:t>
            </a:fld>
            <a:endParaRPr lang="en-GB"/>
          </a:p>
        </p:txBody>
      </p:sp>
    </p:spTree>
    <p:extLst>
      <p:ext uri="{BB962C8B-B14F-4D97-AF65-F5344CB8AC3E}">
        <p14:creationId xmlns:p14="http://schemas.microsoft.com/office/powerpoint/2010/main" val="6593465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cap="small" dirty="0">
                <a:cs typeface="Calibri"/>
              </a:rPr>
              <a:t>Hi Everyone, I would like to introduce Henry Ford as example for leadership from the 20th century</a:t>
            </a:r>
            <a:endParaRPr lang="en-GB" cap="small" dirty="0"/>
          </a:p>
          <a:p>
            <a:endParaRPr lang="en-GB" cap="small" dirty="0"/>
          </a:p>
          <a:p>
            <a:r>
              <a:rPr lang="en-GB" cap="small" dirty="0"/>
              <a:t>He founded the Ford Motor Company and played a crucial role in making automobiles more affordable and accessible to the masses. This innovation had a profound impact on manufacturing and transportation.</a:t>
            </a:r>
            <a:endParaRPr lang="en-US" dirty="0">
              <a:cs typeface="Calibri"/>
            </a:endParaRPr>
          </a:p>
        </p:txBody>
      </p:sp>
      <p:sp>
        <p:nvSpPr>
          <p:cNvPr id="4" name="Slide Number Placeholder 3"/>
          <p:cNvSpPr>
            <a:spLocks noGrp="1"/>
          </p:cNvSpPr>
          <p:nvPr>
            <p:ph type="sldNum" sz="quarter" idx="5"/>
          </p:nvPr>
        </p:nvSpPr>
        <p:spPr/>
        <p:txBody>
          <a:bodyPr/>
          <a:lstStyle/>
          <a:p>
            <a:fld id="{DED0DA46-6FEF-4C4C-A637-084E4FFEFD14}" type="slidenum">
              <a:t>4</a:t>
            </a:fld>
            <a:endParaRPr lang="en-GB"/>
          </a:p>
        </p:txBody>
      </p:sp>
    </p:spTree>
    <p:extLst>
      <p:ext uri="{BB962C8B-B14F-4D97-AF65-F5344CB8AC3E}">
        <p14:creationId xmlns:p14="http://schemas.microsoft.com/office/powerpoint/2010/main" val="26587424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AutoNum type="arabicPeriod"/>
            </a:pPr>
            <a:r>
              <a:rPr lang="en-US" dirty="0"/>
              <a:t>He had a clear vision for his company and industry, and he expected strict adherence to his methods. He implemented assembly line production, which was efficient but often inflexible. His focus on efficiency and control helped Ford Motor Company become a dominant force in the automobile industry.</a:t>
            </a:r>
          </a:p>
          <a:p>
            <a:pPr marL="285750" indent="-285750">
              <a:buAutoNum type="arabicPeriod"/>
            </a:pPr>
            <a:endParaRPr lang="en-US" dirty="0"/>
          </a:p>
          <a:p>
            <a:r>
              <a:rPr lang="en-US" dirty="0"/>
              <a:t>2. He was deeply involved in decision-making, and his attention to detail allowed him to improve production processes. However, his resistance to innovation and insistence on sticking to the Model T for too long also hindered progress.</a:t>
            </a:r>
            <a:endParaRPr lang="en-US" dirty="0">
              <a:cs typeface="Calibri" panose="020F0502020204030204"/>
            </a:endParaRPr>
          </a:p>
          <a:p>
            <a:endParaRPr lang="en-US" dirty="0"/>
          </a:p>
          <a:p>
            <a:r>
              <a:rPr lang="en-US" dirty="0"/>
              <a:t>3. While his innovations made cars more affordable and accessible, his strict management style led to labor unrest and strikes. He had supporters who admired his ingenuity and vision, but he also faced criticism for his views on societal issues.</a:t>
            </a:r>
            <a:endParaRPr lang="en-US" dirty="0">
              <a:cs typeface="Calibri"/>
            </a:endParaRPr>
          </a:p>
          <a:p>
            <a:endParaRPr lang="en-US" dirty="0">
              <a:cs typeface="Calibri"/>
            </a:endParaRPr>
          </a:p>
          <a:p>
            <a:r>
              <a:rPr lang="en-US" dirty="0">
                <a:cs typeface="Calibri"/>
              </a:rPr>
              <a:t>I would like to give the word to Denis.</a:t>
            </a:r>
          </a:p>
          <a:p>
            <a:endParaRPr lang="en-US" dirty="0">
              <a:cs typeface="Calibri"/>
            </a:endParaRPr>
          </a:p>
        </p:txBody>
      </p:sp>
      <p:sp>
        <p:nvSpPr>
          <p:cNvPr id="4" name="Slide Number Placeholder 3"/>
          <p:cNvSpPr>
            <a:spLocks noGrp="1"/>
          </p:cNvSpPr>
          <p:nvPr>
            <p:ph type="sldNum" sz="quarter" idx="5"/>
          </p:nvPr>
        </p:nvSpPr>
        <p:spPr/>
        <p:txBody>
          <a:bodyPr/>
          <a:lstStyle/>
          <a:p>
            <a:fld id="{DED0DA46-6FEF-4C4C-A637-084E4FFEFD14}" type="slidenum">
              <a:t>5</a:t>
            </a:fld>
            <a:endParaRPr lang="en-GB"/>
          </a:p>
        </p:txBody>
      </p:sp>
    </p:spTree>
    <p:extLst>
      <p:ext uri="{BB962C8B-B14F-4D97-AF65-F5344CB8AC3E}">
        <p14:creationId xmlns:p14="http://schemas.microsoft.com/office/powerpoint/2010/main" val="4143036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cap="small" dirty="0">
                <a:cs typeface="Calibri"/>
              </a:rPr>
              <a:t>Hello I am Denis and in the next two slides I am going talk about Steve Jobs</a:t>
            </a:r>
            <a:endParaRPr lang="en-US" cap="small" dirty="0"/>
          </a:p>
          <a:p>
            <a:endParaRPr lang="en-US" cap="small" dirty="0"/>
          </a:p>
          <a:p>
            <a:r>
              <a:rPr lang="en-US" cap="small" dirty="0"/>
              <a:t>His design and marketing sensibilities transformed the way people interact with technology, and Apple became one of the most valuable companies in the world.</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ED0DA46-6FEF-4C4C-A637-084E4FFEFD14}" type="slidenum">
              <a:rPr lang="en-GB"/>
              <a:t>6</a:t>
            </a:fld>
            <a:endParaRPr lang="en-GB"/>
          </a:p>
        </p:txBody>
      </p:sp>
    </p:spTree>
    <p:extLst>
      <p:ext uri="{BB962C8B-B14F-4D97-AF65-F5344CB8AC3E}">
        <p14:creationId xmlns:p14="http://schemas.microsoft.com/office/powerpoint/2010/main" val="32174361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cap="small" dirty="0"/>
              <a:t>1.He was a visionary leader who inspired creativity and innovation at Apple. He had a knack for creating a compelling vision for the company and products, motivating his team to achieve greatness.</a:t>
            </a:r>
            <a:endParaRPr lang="en-US" dirty="0"/>
          </a:p>
          <a:p>
            <a:endParaRPr lang="en-US" dirty="0">
              <a:cs typeface="Calibri"/>
            </a:endParaRPr>
          </a:p>
          <a:p>
            <a:r>
              <a:rPr lang="en-US" cap="small" dirty="0"/>
              <a:t>2.He was deeply involved in product development, even the smallest design elements. He was demanding and could be a perfectionist, which contributed to Apple's reputation for high-quality and aesthetically pleasing products.</a:t>
            </a:r>
            <a:endParaRPr lang="en-US" dirty="0"/>
          </a:p>
          <a:p>
            <a:endParaRPr lang="en-US" cap="small" dirty="0">
              <a:cs typeface="Calibri"/>
            </a:endParaRPr>
          </a:p>
          <a:p>
            <a:r>
              <a:rPr lang="en-US" cap="small" dirty="0"/>
              <a:t> 3.He built a dedicated team at Apple that shared his commitment to excellence. His charisma and product launches created a devoted customer base. However, his leadership style also led to clashes and occasional turnovers among Apple's executive team.</a:t>
            </a:r>
            <a:endParaRPr lang="en-US" cap="small" dirty="0">
              <a:cs typeface="Calibri"/>
            </a:endParaRPr>
          </a:p>
          <a:p>
            <a:endParaRPr lang="en-US" cap="small"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ED0DA46-6FEF-4C4C-A637-084E4FFEFD14}" type="slidenum">
              <a:rPr lang="en-GB"/>
              <a:t>7</a:t>
            </a:fld>
            <a:endParaRPr lang="en-GB"/>
          </a:p>
        </p:txBody>
      </p:sp>
    </p:spTree>
    <p:extLst>
      <p:ext uri="{BB962C8B-B14F-4D97-AF65-F5344CB8AC3E}">
        <p14:creationId xmlns:p14="http://schemas.microsoft.com/office/powerpoint/2010/main" val="4195868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ct val="20000"/>
              </a:spcBef>
              <a:spcAft>
                <a:spcPts val="600"/>
              </a:spcAft>
              <a:buFont typeface="Arial"/>
              <a:buChar char="•"/>
            </a:pPr>
            <a:endParaRPr lang="en-US" cap="small" dirty="0">
              <a:cs typeface="Calibri"/>
            </a:endParaRPr>
          </a:p>
          <a:p>
            <a:pPr marL="285750" indent="-285750">
              <a:lnSpc>
                <a:spcPct val="90000"/>
              </a:lnSpc>
              <a:spcBef>
                <a:spcPct val="20000"/>
              </a:spcBef>
              <a:spcAft>
                <a:spcPts val="600"/>
              </a:spcAft>
              <a:buFont typeface="Arial"/>
              <a:buChar char="•"/>
            </a:pPr>
            <a:endParaRPr lang="en-US" cap="small" dirty="0"/>
          </a:p>
          <a:p>
            <a:pPr marL="285750" indent="-285750">
              <a:lnSpc>
                <a:spcPct val="90000"/>
              </a:lnSpc>
              <a:spcBef>
                <a:spcPct val="20000"/>
              </a:spcBef>
              <a:spcAft>
                <a:spcPts val="600"/>
              </a:spcAft>
              <a:buFont typeface="Arial"/>
              <a:buChar char="•"/>
            </a:pPr>
            <a:r>
              <a:rPr lang="en-US" cap="small"/>
              <a:t>Differences in their leadership styles are often rooted in their industries and the challenges they faced. </a:t>
            </a:r>
            <a:endParaRPr lang="en-US"/>
          </a:p>
          <a:p>
            <a:pPr marL="171450" indent="-171450">
              <a:lnSpc>
                <a:spcPct val="90000"/>
              </a:lnSpc>
              <a:spcBef>
                <a:spcPct val="20000"/>
              </a:spcBef>
              <a:spcAft>
                <a:spcPts val="600"/>
              </a:spcAft>
              <a:buFont typeface="Arial"/>
              <a:buChar char="•"/>
            </a:pPr>
            <a:endParaRPr lang="en-US" cap="small" dirty="0">
              <a:cs typeface="Calibri" panose="020F0502020204030204"/>
            </a:endParaRPr>
          </a:p>
          <a:p>
            <a:pPr marL="171450" indent="-171450">
              <a:lnSpc>
                <a:spcPct val="90000"/>
              </a:lnSpc>
              <a:spcBef>
                <a:spcPct val="20000"/>
              </a:spcBef>
              <a:spcAft>
                <a:spcPts val="600"/>
              </a:spcAft>
              <a:buFont typeface="Arial"/>
              <a:buChar char="•"/>
            </a:pP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DED0DA46-6FEF-4C4C-A637-084E4FFEFD14}" type="slidenum">
              <a:rPr lang="en-GB"/>
              <a:t>8</a:t>
            </a:fld>
            <a:endParaRPr lang="en-GB"/>
          </a:p>
        </p:txBody>
      </p:sp>
    </p:spTree>
    <p:extLst>
      <p:ext uri="{BB962C8B-B14F-4D97-AF65-F5344CB8AC3E}">
        <p14:creationId xmlns:p14="http://schemas.microsoft.com/office/powerpoint/2010/main" val="28197315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cap="small" dirty="0"/>
          </a:p>
          <a:p>
            <a:r>
              <a:rPr lang="en-US" cap="small" dirty="0">
                <a:cs typeface="Calibri"/>
              </a:rPr>
              <a:t>As example for a leader of the 21st century we have Elon Musk</a:t>
            </a:r>
            <a:endParaRPr lang="en-US" cap="small" dirty="0"/>
          </a:p>
          <a:p>
            <a:endParaRPr lang="en-US" cap="small" dirty="0"/>
          </a:p>
          <a:p>
            <a:r>
              <a:rPr lang="en-US" cap="small" dirty="0"/>
              <a:t> He has been at the forefront of electric vehicle innovation, space exploration, and the development of sustainable energy solutions. His ventures have had a significant impact on multiple industries.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ED0DA46-6FEF-4C4C-A637-084E4FFEFD14}" type="slidenum">
              <a:rPr lang="en-GB"/>
              <a:t>9</a:t>
            </a:fld>
            <a:endParaRPr lang="en-GB"/>
          </a:p>
        </p:txBody>
      </p:sp>
    </p:spTree>
    <p:extLst>
      <p:ext uri="{BB962C8B-B14F-4D97-AF65-F5344CB8AC3E}">
        <p14:creationId xmlns:p14="http://schemas.microsoft.com/office/powerpoint/2010/main" val="5585815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cap="small" dirty="0"/>
              <a:t>He takes calculated risks, sets ambitious goals, and works alongside his teams. His leadership style is entrepreneurial, and he encourages innovative thinking and rapid development.</a:t>
            </a:r>
            <a:endParaRPr lang="en-US" dirty="0"/>
          </a:p>
          <a:p>
            <a:endParaRPr lang="en-US" cap="small" dirty="0">
              <a:cs typeface="Calibri"/>
            </a:endParaRPr>
          </a:p>
          <a:p>
            <a:r>
              <a:rPr lang="en-US" cap="small" dirty="0"/>
              <a:t>He is known for his hands-on approach in engineering and design. He also communicates with the public and his employees through social media, giving insights into his thinking and decision-making processes.</a:t>
            </a:r>
          </a:p>
          <a:p>
            <a:endParaRPr lang="en-US" cap="small" dirty="0">
              <a:cs typeface="Calibri"/>
            </a:endParaRPr>
          </a:p>
          <a:p>
            <a:r>
              <a:rPr lang="en-US" cap="small" dirty="0"/>
              <a:t> His candid and transparent communication style on social media connects him directly with his followers.</a:t>
            </a:r>
            <a:endParaRPr lang="en-US" cap="small" dirty="0">
              <a:cs typeface="Calibri"/>
            </a:endParaRPr>
          </a:p>
          <a:p>
            <a:endParaRPr lang="en-US" cap="small" dirty="0">
              <a:cs typeface="Calibri"/>
            </a:endParaRPr>
          </a:p>
          <a:p>
            <a:r>
              <a:rPr lang="en-US" cap="small" dirty="0">
                <a:cs typeface="Calibri"/>
              </a:rPr>
              <a:t>I will let Stanislava to </a:t>
            </a:r>
            <a:r>
              <a:rPr lang="en-US" cap="small" dirty="0" err="1">
                <a:cs typeface="Calibri"/>
              </a:rPr>
              <a:t>countinie</a:t>
            </a:r>
            <a:r>
              <a:rPr lang="en-US" cap="small" dirty="0">
                <a:cs typeface="Calibri"/>
              </a:rPr>
              <a:t> </a:t>
            </a:r>
          </a:p>
          <a:p>
            <a:endParaRPr lang="en-US" cap="small"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ED0DA46-6FEF-4C4C-A637-084E4FFEFD14}" type="slidenum">
              <a:rPr lang="en-GB"/>
              <a:t>10</a:t>
            </a:fld>
            <a:endParaRPr lang="en-GB"/>
          </a:p>
        </p:txBody>
      </p:sp>
    </p:spTree>
    <p:extLst>
      <p:ext uri="{BB962C8B-B14F-4D97-AF65-F5344CB8AC3E}">
        <p14:creationId xmlns:p14="http://schemas.microsoft.com/office/powerpoint/2010/main" val="8277146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cap="small" dirty="0">
                <a:cs typeface="Calibri"/>
              </a:rPr>
              <a:t>1.</a:t>
            </a:r>
          </a:p>
          <a:p>
            <a:r>
              <a:rPr lang="en-US" cap="small" dirty="0">
                <a:cs typeface="Calibri"/>
              </a:rPr>
              <a:t>Hello I am Stanislava and will talk about Jeff Bezos</a:t>
            </a:r>
            <a:endParaRPr lang="en-US" cap="small" dirty="0">
              <a:cs typeface="+mn-lt"/>
            </a:endParaRPr>
          </a:p>
          <a:p>
            <a:endParaRPr lang="en-US" cap="small" dirty="0">
              <a:cs typeface="Calibri"/>
            </a:endParaRPr>
          </a:p>
          <a:p>
            <a:r>
              <a:rPr lang="en-US" cap="small" dirty="0">
                <a:cs typeface="Calibri"/>
              </a:rPr>
              <a:t>2.</a:t>
            </a:r>
          </a:p>
          <a:p>
            <a:r>
              <a:rPr lang="en-US" cap="small" dirty="0">
                <a:cs typeface="Calibri"/>
              </a:rPr>
              <a:t>----</a:t>
            </a:r>
          </a:p>
          <a:p>
            <a:endParaRPr lang="en-US" cap="small" dirty="0"/>
          </a:p>
          <a:p>
            <a:r>
              <a:rPr lang="en-US" cap="small" dirty="0"/>
              <a:t>3.</a:t>
            </a:r>
            <a:endParaRPr lang="en-US"/>
          </a:p>
          <a:p>
            <a:r>
              <a:rPr lang="en-US" cap="small" dirty="0"/>
              <a:t>Under his leadership, Amazon expanded into various business sectors and revolutionized online shopping and cloud computing services.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ED0DA46-6FEF-4C4C-A637-084E4FFEFD14}" type="slidenum">
              <a:rPr lang="en-GB"/>
              <a:t>11</a:t>
            </a:fld>
            <a:endParaRPr lang="en-GB"/>
          </a:p>
        </p:txBody>
      </p:sp>
    </p:spTree>
    <p:extLst>
      <p:ext uri="{BB962C8B-B14F-4D97-AF65-F5344CB8AC3E}">
        <p14:creationId xmlns:p14="http://schemas.microsoft.com/office/powerpoint/2010/main" val="33247025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cap="small" dirty="0"/>
              <a:t> 1.He prioritizes long-term thinking, innovation, and customer satisfaction. He built Amazon with a focus on providing customers with a wide range of products and services.</a:t>
            </a:r>
            <a:endParaRPr lang="en-US" dirty="0">
              <a:cs typeface="Calibri" panose="020F0502020204030204"/>
            </a:endParaRPr>
          </a:p>
          <a:p>
            <a:endParaRPr lang="en-US" cap="small" dirty="0">
              <a:cs typeface="Calibri"/>
            </a:endParaRPr>
          </a:p>
          <a:p>
            <a:endParaRPr lang="en-US" cap="small" dirty="0">
              <a:cs typeface="Calibri"/>
            </a:endParaRPr>
          </a:p>
          <a:p>
            <a:r>
              <a:rPr lang="en-US" cap="small" dirty="0"/>
              <a:t> 2.He encourages experimentation and embraces failure as a path to success. He has a strong focus on innovation and has been involved in launching new initiatives like Amazon Web Services (AWS).</a:t>
            </a:r>
            <a:endParaRPr lang="en-US" cap="small" dirty="0">
              <a:cs typeface="Calibri"/>
            </a:endParaRPr>
          </a:p>
          <a:p>
            <a:endParaRPr lang="en-US" cap="small" dirty="0">
              <a:cs typeface="Calibri"/>
            </a:endParaRPr>
          </a:p>
          <a:p>
            <a:r>
              <a:rPr lang="en-US" cap="small" dirty="0"/>
              <a:t>3.His emphasis on long-term thinking and innovation has made Amazon a pioneer in various business sectors, including cloud computing.</a:t>
            </a:r>
            <a:endParaRPr lang="en-US" cap="small" dirty="0">
              <a:cs typeface="Calibri"/>
            </a:endParaRPr>
          </a:p>
          <a:p>
            <a:endParaRPr lang="en-US" cap="small" dirty="0">
              <a:cs typeface="Calibri"/>
            </a:endParaRPr>
          </a:p>
          <a:p>
            <a:r>
              <a:rPr lang="en-US" cap="small" dirty="0">
                <a:cs typeface="Calibri"/>
              </a:rPr>
              <a:t>4----</a:t>
            </a:r>
          </a:p>
          <a:p>
            <a:endParaRPr lang="en-US" dirty="0">
              <a:cs typeface="Calibri"/>
            </a:endParaRPr>
          </a:p>
        </p:txBody>
      </p:sp>
      <p:sp>
        <p:nvSpPr>
          <p:cNvPr id="4" name="Slide Number Placeholder 3"/>
          <p:cNvSpPr>
            <a:spLocks noGrp="1"/>
          </p:cNvSpPr>
          <p:nvPr>
            <p:ph type="sldNum" sz="quarter" idx="5"/>
          </p:nvPr>
        </p:nvSpPr>
        <p:spPr/>
        <p:txBody>
          <a:bodyPr/>
          <a:lstStyle/>
          <a:p>
            <a:fld id="{DED0DA46-6FEF-4C4C-A637-084E4FFEFD14}" type="slidenum">
              <a:rPr lang="en-GB"/>
              <a:t>12</a:t>
            </a:fld>
            <a:endParaRPr lang="en-GB"/>
          </a:p>
        </p:txBody>
      </p:sp>
    </p:spTree>
    <p:extLst>
      <p:ext uri="{BB962C8B-B14F-4D97-AF65-F5344CB8AC3E}">
        <p14:creationId xmlns:p14="http://schemas.microsoft.com/office/powerpoint/2010/main" val="27263383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Ford and Jobs faced different circumstances in the 20th century, while Musk and Bezos have operated in the fast-paced, tech-driven environment of the 21st century.</a:t>
            </a:r>
          </a:p>
          <a:p>
            <a:endParaRPr lang="en-US" dirty="0">
              <a:cs typeface="Calibri"/>
            </a:endParaRPr>
          </a:p>
        </p:txBody>
      </p:sp>
      <p:sp>
        <p:nvSpPr>
          <p:cNvPr id="4" name="Slide Number Placeholder 3"/>
          <p:cNvSpPr>
            <a:spLocks noGrp="1"/>
          </p:cNvSpPr>
          <p:nvPr>
            <p:ph type="sldNum" sz="quarter" idx="5"/>
          </p:nvPr>
        </p:nvSpPr>
        <p:spPr/>
        <p:txBody>
          <a:bodyPr/>
          <a:lstStyle/>
          <a:p>
            <a:fld id="{DED0DA46-6FEF-4C4C-A637-084E4FFEFD14}" type="slidenum">
              <a:rPr lang="en-US"/>
              <a:t>13</a:t>
            </a:fld>
            <a:endParaRPr lang="en-US"/>
          </a:p>
        </p:txBody>
      </p:sp>
    </p:spTree>
    <p:extLst>
      <p:ext uri="{BB962C8B-B14F-4D97-AF65-F5344CB8AC3E}">
        <p14:creationId xmlns:p14="http://schemas.microsoft.com/office/powerpoint/2010/main" val="1682474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51759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0258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56991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4222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13156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23598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83364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02777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11/19/2023</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091913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48650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84626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34231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59115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945315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59585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181808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76566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11/19/2023</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42008483"/>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1.jpeg"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3.jpeg" /></Relationships>
</file>

<file path=ppt/slides/_rels/slide4.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2.xml" /><Relationship Id="rId1" Type="http://schemas.openxmlformats.org/officeDocument/2006/relationships/slideLayout" Target="../slideLayouts/slideLayout2.xml" /><Relationship Id="rId5" Type="http://schemas.openxmlformats.org/officeDocument/2006/relationships/image" Target="../media/image5.jpeg" /><Relationship Id="rId4" Type="http://schemas.openxmlformats.org/officeDocument/2006/relationships/image" Target="../media/image4.jpeg" /></Relationships>
</file>

<file path=ppt/slides/_rels/slide5.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6.png" /></Relationships>
</file>

<file path=ppt/slides/_rels/slide6.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hyperlink" Target="https://creativecommons.org/licenses/by-sa/3.0/" TargetMode="External" /><Relationship Id="rId5" Type="http://schemas.openxmlformats.org/officeDocument/2006/relationships/hyperlink" Target="http://de.wikipedia.org/wiki/Datei:Steve_Jobs_with_MacBook_Air_2.jpg" TargetMode="External" /><Relationship Id="rId4" Type="http://schemas.openxmlformats.org/officeDocument/2006/relationships/image" Target="../media/image8.jpeg" /></Relationships>
</file>

<file path=ppt/slides/_rels/slide7.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5.xml" /><Relationship Id="rId1" Type="http://schemas.openxmlformats.org/officeDocument/2006/relationships/slideLayout" Target="../slideLayouts/slideLayout2.xml" /><Relationship Id="rId4" Type="http://schemas.openxmlformats.org/officeDocument/2006/relationships/image" Target="../media/image9.jpeg" /></Relationships>
</file>

<file path=ppt/slides/_rels/slide8.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6.xml" /><Relationship Id="rId1" Type="http://schemas.openxmlformats.org/officeDocument/2006/relationships/slideLayout" Target="../slideLayouts/slideLayout2.xml" /><Relationship Id="rId4" Type="http://schemas.openxmlformats.org/officeDocument/2006/relationships/image" Target="../media/image10.jpeg" /></Relationships>
</file>

<file path=ppt/slides/_rels/slide9.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hyperlink" Target="https://creativecommons.org/licenses/by/3.0/" TargetMode="External" /><Relationship Id="rId5" Type="http://schemas.openxmlformats.org/officeDocument/2006/relationships/hyperlink" Target="https://www.blacklistednews.com/article/76980/elon-musk-says-he-sympathizes-with-antiglobalist.html" TargetMode="External" /><Relationship Id="rId4" Type="http://schemas.openxmlformats.org/officeDocument/2006/relationships/image" Target="../media/image11.jpeg" /></Relationships>
</file>

<file path=ppt/slides/_rels/slide10.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hyperlink" Target="https://creativecommons.org/licenses/by-nc-nd/3.0/" TargetMode="External" /><Relationship Id="rId5" Type="http://schemas.openxmlformats.org/officeDocument/2006/relationships/hyperlink" Target="https://octavpelin.wordpress.com/2020/05/03/mesaje-socante-ale-miliardarului-elon-musk-de-1-mai-2020/" TargetMode="External" /><Relationship Id="rId4" Type="http://schemas.openxmlformats.org/officeDocument/2006/relationships/image" Target="../media/image12.jpeg" /></Relationships>
</file>

<file path=ppt/slides/_rels/slide1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hyperlink" Target="https://creativecommons.org/licenses/by-nc-sa/3.0/" TargetMode="External" /><Relationship Id="rId5" Type="http://schemas.openxmlformats.org/officeDocument/2006/relationships/hyperlink" Target="https://apicciano.commons.gc.cuny.edu/2021/02/03/jeff-bezos-amazons-founder-will-step-down-as-ceo-later-this-year/" TargetMode="External" /><Relationship Id="rId4" Type="http://schemas.openxmlformats.org/officeDocument/2006/relationships/image" Target="../media/image13.jpeg" /></Relationships>
</file>

<file path=ppt/slides/_rels/slide1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0.xml" /><Relationship Id="rId1" Type="http://schemas.openxmlformats.org/officeDocument/2006/relationships/slideLayout" Target="../slideLayouts/slideLayout2.xml" /><Relationship Id="rId5" Type="http://schemas.openxmlformats.org/officeDocument/2006/relationships/image" Target="../media/image15.jpeg" /><Relationship Id="rId4" Type="http://schemas.openxmlformats.org/officeDocument/2006/relationships/image" Target="../media/image14.jpeg" /></Relationships>
</file>

<file path=ppt/slides/_rels/slide13.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1.xml" /><Relationship Id="rId1" Type="http://schemas.openxmlformats.org/officeDocument/2006/relationships/slideLayout" Target="../slideLayouts/slideLayout2.xml" /><Relationship Id="rId4" Type="http://schemas.openxmlformats.org/officeDocument/2006/relationships/image" Target="../media/image16.jpeg" /></Relationships>
</file>

<file path=ppt/slides/_rels/slide14.xml.rels><?xml version="1.0" encoding="UTF-8" standalone="yes"?>
<Relationships xmlns="http://schemas.openxmlformats.org/package/2006/relationships"><Relationship Id="rId8" Type="http://schemas.openxmlformats.org/officeDocument/2006/relationships/hyperlink" Target="https://samuelodekunle.medium.com/leading-with-purpose-and-passion-the-leadership-style-of-elon-musk-df9af7857c13" TargetMode="External" /><Relationship Id="rId3" Type="http://schemas.openxmlformats.org/officeDocument/2006/relationships/image" Target="../media/image17.jpeg" /><Relationship Id="rId7" Type="http://schemas.openxmlformats.org/officeDocument/2006/relationships/hyperlink" Target="https://www.britannica.com/biography/Elon-Musk" TargetMode="External" /><Relationship Id="rId2" Type="http://schemas.openxmlformats.org/officeDocument/2006/relationships/image" Target="../media/image1.jpeg" /><Relationship Id="rId1" Type="http://schemas.openxmlformats.org/officeDocument/2006/relationships/slideLayout" Target="../slideLayouts/slideLayout2.xml" /><Relationship Id="rId6" Type="http://schemas.openxmlformats.org/officeDocument/2006/relationships/hyperlink" Target="https://hbr.org/2012/04/the-real-leadership-lessons-of-steve-jobs" TargetMode="External" /><Relationship Id="rId5" Type="http://schemas.openxmlformats.org/officeDocument/2006/relationships/hyperlink" Target="https://www.thestrategywatch.com/leadership-qualities-style-traits-henry-ford/" TargetMode="External" /><Relationship Id="rId10" Type="http://schemas.openxmlformats.org/officeDocument/2006/relationships/hyperlink" Target="https://getlighthouse.com/blog/jeff-bezos-leadership-style/#:~:text=Confident%3A%20As%20a%20leader%2C%20Bezos,that%20align%20with%20their%20preferences" TargetMode="External" /><Relationship Id="rId4" Type="http://schemas.openxmlformats.org/officeDocument/2006/relationships/hyperlink" Target="https://corporate.ford.com/articles/history/henry-ford-biography.html" TargetMode="External" /><Relationship Id="rId9" Type="http://schemas.openxmlformats.org/officeDocument/2006/relationships/hyperlink" Target="https://www.britannica.com/biography/Jeff-Bezos" TargetMode="External" /></Relationships>
</file>

<file path=ppt/slides/_rels/slide15.xml.rels><?xml version="1.0" encoding="UTF-8" standalone="yes"?>
<Relationships xmlns="http://schemas.openxmlformats.org/package/2006/relationships"><Relationship Id="rId3" Type="http://schemas.openxmlformats.org/officeDocument/2006/relationships/image" Target="../media/image18.jpeg" /><Relationship Id="rId2" Type="http://schemas.openxmlformats.org/officeDocument/2006/relationships/image" Target="../media/image1.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5DE297B-DC74-F19F-2142-3C69A3200735}"/>
              </a:ext>
            </a:extLst>
          </p:cNvPr>
          <p:cNvPicPr>
            <a:picLocks noChangeAspect="1"/>
          </p:cNvPicPr>
          <p:nvPr/>
        </p:nvPicPr>
        <p:blipFill rotWithShape="1">
          <a:blip r:embed="rId3">
            <a:duotone>
              <a:prstClr val="black"/>
              <a:schemeClr val="bg1">
                <a:tint val="45000"/>
                <a:satMod val="400000"/>
              </a:schemeClr>
            </a:duotone>
            <a:alphaModFix amt="25000"/>
            <a:extLst>
              <a:ext uri="{28A0092B-C50C-407E-A947-70E740481C1C}">
                <a14:useLocalDpi xmlns:a14="http://schemas.microsoft.com/office/drawing/2010/main" val="0"/>
              </a:ext>
            </a:extLst>
          </a:blip>
          <a:srcRect l="444"/>
          <a:stretch/>
        </p:blipFill>
        <p:spPr>
          <a:xfrm>
            <a:off x="-57667" y="10"/>
            <a:ext cx="12191980" cy="6857990"/>
          </a:xfrm>
          <a:prstGeom prst="rect">
            <a:avLst/>
          </a:prstGeom>
        </p:spPr>
      </p:pic>
      <p:sp>
        <p:nvSpPr>
          <p:cNvPr id="2" name="Title 1"/>
          <p:cNvSpPr>
            <a:spLocks noGrp="1"/>
          </p:cNvSpPr>
          <p:nvPr>
            <p:ph type="ctrTitle"/>
          </p:nvPr>
        </p:nvSpPr>
        <p:spPr>
          <a:xfrm>
            <a:off x="1700212" y="131848"/>
            <a:ext cx="8676222" cy="1809448"/>
          </a:xfrm>
        </p:spPr>
        <p:txBody>
          <a:bodyPr>
            <a:normAutofit/>
          </a:bodyPr>
          <a:lstStyle/>
          <a:p>
            <a:r>
              <a:rPr lang="en-GB" dirty="0">
                <a:ea typeface="Calibri Light"/>
                <a:cs typeface="Calibri Light"/>
              </a:rPr>
              <a:t>Leadership and management </a:t>
            </a:r>
            <a:endParaRPr lang="en-US" dirty="0">
              <a:ea typeface="Calibri Light"/>
              <a:cs typeface="Calibri Light"/>
            </a:endParaRPr>
          </a:p>
        </p:txBody>
      </p:sp>
      <p:sp>
        <p:nvSpPr>
          <p:cNvPr id="3" name="Subtitle 2"/>
          <p:cNvSpPr>
            <a:spLocks noGrp="1"/>
          </p:cNvSpPr>
          <p:nvPr>
            <p:ph type="subTitle" idx="1"/>
          </p:nvPr>
        </p:nvSpPr>
        <p:spPr>
          <a:xfrm>
            <a:off x="1562326" y="2027162"/>
            <a:ext cx="8676222" cy="1905000"/>
          </a:xfrm>
        </p:spPr>
        <p:txBody>
          <a:bodyPr>
            <a:normAutofit/>
          </a:bodyPr>
          <a:lstStyle/>
          <a:p>
            <a:r>
              <a:rPr lang="en-GB" dirty="0"/>
              <a:t>Businesses leaders through The times</a:t>
            </a:r>
            <a:endParaRPr lang="en-US" dirty="0"/>
          </a:p>
        </p:txBody>
      </p:sp>
      <p:sp>
        <p:nvSpPr>
          <p:cNvPr id="6" name="TextBox 5">
            <a:extLst>
              <a:ext uri="{FF2B5EF4-FFF2-40B4-BE49-F238E27FC236}">
                <a16:creationId xmlns:a16="http://schemas.microsoft.com/office/drawing/2014/main" id="{3D3B181F-AADB-1292-61BA-9EA3647E9445}"/>
              </a:ext>
            </a:extLst>
          </p:cNvPr>
          <p:cNvSpPr txBox="1"/>
          <p:nvPr/>
        </p:nvSpPr>
        <p:spPr>
          <a:xfrm>
            <a:off x="5181600" y="2103362"/>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172E8E8E-2642-9BFF-6369-B5E27F7F386E}"/>
              </a:ext>
            </a:extLst>
          </p:cNvPr>
          <p:cNvSpPr txBox="1"/>
          <p:nvPr/>
        </p:nvSpPr>
        <p:spPr>
          <a:xfrm rot="10800000" flipV="1">
            <a:off x="478970" y="4967007"/>
            <a:ext cx="7772401" cy="1569660"/>
          </a:xfrm>
          <a:prstGeom prst="rect">
            <a:avLst/>
          </a:prstGeom>
          <a:noFill/>
        </p:spPr>
        <p:txBody>
          <a:bodyPr wrap="square" lIns="91440" tIns="45720" rIns="91440" bIns="45720" rtlCol="0" anchor="t">
            <a:spAutoFit/>
          </a:bodyPr>
          <a:lstStyle/>
          <a:p>
            <a:pPr algn="l"/>
            <a:r>
              <a:rPr lang="en-GB" sz="2400" dirty="0"/>
              <a:t>Grigor Stoyanov – 2030424</a:t>
            </a:r>
          </a:p>
          <a:p>
            <a:pPr algn="l"/>
            <a:r>
              <a:rPr lang="en-GB" sz="2400" dirty="0"/>
              <a:t>Stanislava Boneva – 2028273</a:t>
            </a:r>
          </a:p>
          <a:p>
            <a:pPr algn="l"/>
            <a:r>
              <a:rPr lang="en-GB" sz="2400" dirty="0"/>
              <a:t>Denis </a:t>
            </a:r>
            <a:r>
              <a:rPr lang="en-GB" sz="2400" dirty="0" err="1"/>
              <a:t>Nedzhmiev</a:t>
            </a:r>
            <a:r>
              <a:rPr lang="en-GB" sz="2400" dirty="0"/>
              <a:t> - 2029363</a:t>
            </a:r>
          </a:p>
          <a:p>
            <a:pPr algn="l"/>
            <a:r>
              <a:rPr lang="en-GB" sz="2400" dirty="0" err="1"/>
              <a:t>Dobrinka</a:t>
            </a:r>
            <a:r>
              <a:rPr lang="en-GB" sz="2400" dirty="0"/>
              <a:t> Vasileva - 2030402</a:t>
            </a:r>
            <a:endParaRPr lang="en-US" sz="24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26CCA-7EFA-3B0A-2C1B-B7434123B0EA}"/>
              </a:ext>
            </a:extLst>
          </p:cNvPr>
          <p:cNvSpPr>
            <a:spLocks noGrp="1"/>
          </p:cNvSpPr>
          <p:nvPr>
            <p:ph type="title"/>
          </p:nvPr>
        </p:nvSpPr>
        <p:spPr>
          <a:xfrm>
            <a:off x="8119869" y="643466"/>
            <a:ext cx="3143875" cy="5571065"/>
          </a:xfrm>
        </p:spPr>
        <p:txBody>
          <a:bodyPr anchor="ctr">
            <a:normAutofit/>
          </a:bodyPr>
          <a:lstStyle/>
          <a:p>
            <a:r>
              <a:rPr lang="en-GB" sz="3600"/>
              <a:t> contents:</a:t>
            </a:r>
            <a:endParaRPr lang="en-US" sz="3600"/>
          </a:p>
        </p:txBody>
      </p:sp>
      <p:sp>
        <p:nvSpPr>
          <p:cNvPr id="9" name="Rectangle 8">
            <a:extLst>
              <a:ext uri="{FF2B5EF4-FFF2-40B4-BE49-F238E27FC236}">
                <a16:creationId xmlns:a16="http://schemas.microsoft.com/office/drawing/2014/main" id="{D0672142-94D6-400E-B188-309B101D8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2169"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27259A-B804-4AD2-9BC6-66F7BB218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908066"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3" name="Straight Connector 12">
            <a:extLst>
              <a:ext uri="{FF2B5EF4-FFF2-40B4-BE49-F238E27FC236}">
                <a16:creationId xmlns:a16="http://schemas.microsoft.com/office/drawing/2014/main" id="{39B4E8A7-8505-4752-9B81-C739116CE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150420" y="3429000"/>
            <a:ext cx="6858000" cy="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graphicFrame>
        <p:nvGraphicFramePr>
          <p:cNvPr id="5" name="Content Placeholder 2">
            <a:extLst>
              <a:ext uri="{FF2B5EF4-FFF2-40B4-BE49-F238E27FC236}">
                <a16:creationId xmlns:a16="http://schemas.microsoft.com/office/drawing/2014/main" id="{DD0EC379-2C3B-46BA-37A6-DC3C8A7B8EF1}"/>
              </a:ext>
            </a:extLst>
          </p:cNvPr>
          <p:cNvGraphicFramePr>
            <a:graphicFrameLocks noGrp="1"/>
          </p:cNvGraphicFramePr>
          <p:nvPr>
            <p:ph idx="1"/>
            <p:extLst>
              <p:ext uri="{D42A27DB-BD31-4B8C-83A1-F6EECF244321}">
                <p14:modId xmlns:p14="http://schemas.microsoft.com/office/powerpoint/2010/main" val="56571354"/>
              </p:ext>
            </p:extLst>
          </p:nvPr>
        </p:nvGraphicFramePr>
        <p:xfrm>
          <a:off x="643467" y="643467"/>
          <a:ext cx="6243992" cy="55710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6409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Picture 4" descr="White bulbs with a yellow one standing out">
            <a:extLst>
              <a:ext uri="{FF2B5EF4-FFF2-40B4-BE49-F238E27FC236}">
                <a16:creationId xmlns:a16="http://schemas.microsoft.com/office/drawing/2014/main" id="{3DE01DEC-BECC-6450-05BA-65131436212A}"/>
              </a:ext>
            </a:extLst>
          </p:cNvPr>
          <p:cNvPicPr>
            <a:picLocks noChangeAspect="1"/>
          </p:cNvPicPr>
          <p:nvPr/>
        </p:nvPicPr>
        <p:blipFill rotWithShape="1">
          <a:blip r:embed="rId4">
            <a:alphaModFix amt="15000"/>
          </a:blip>
          <a:srcRect r="-2" b="15603"/>
          <a:stretch/>
        </p:blipFill>
        <p:spPr>
          <a:xfrm>
            <a:off x="20" y="10"/>
            <a:ext cx="12191980" cy="6857990"/>
          </a:xfrm>
          <a:prstGeom prst="rect">
            <a:avLst/>
          </a:prstGeom>
        </p:spPr>
      </p:pic>
      <p:sp>
        <p:nvSpPr>
          <p:cNvPr id="2" name="Title 1">
            <a:extLst>
              <a:ext uri="{FF2B5EF4-FFF2-40B4-BE49-F238E27FC236}">
                <a16:creationId xmlns:a16="http://schemas.microsoft.com/office/drawing/2014/main" id="{15CA1196-26BC-E993-49FA-5BAD7F12825E}"/>
              </a:ext>
            </a:extLst>
          </p:cNvPr>
          <p:cNvSpPr>
            <a:spLocks noGrp="1"/>
          </p:cNvSpPr>
          <p:nvPr>
            <p:ph type="title"/>
          </p:nvPr>
        </p:nvSpPr>
        <p:spPr>
          <a:xfrm>
            <a:off x="1141413" y="609600"/>
            <a:ext cx="9905998" cy="1905000"/>
          </a:xfrm>
        </p:spPr>
        <p:txBody>
          <a:bodyPr>
            <a:normAutofit/>
          </a:bodyPr>
          <a:lstStyle/>
          <a:p>
            <a:r>
              <a:rPr lang="en-GB" dirty="0">
                <a:effectLst>
                  <a:glow rad="38100">
                    <a:prstClr val="black">
                      <a:lumMod val="65000"/>
                      <a:lumOff val="35000"/>
                      <a:alpha val="40000"/>
                    </a:prstClr>
                  </a:glow>
                  <a:outerShdw blurRad="28575" dist="38100" dir="14040000" algn="tl" rotWithShape="0">
                    <a:srgbClr val="000000">
                      <a:alpha val="25000"/>
                    </a:srgbClr>
                  </a:outerShdw>
                </a:effectLst>
              </a:rPr>
              <a:t>Introduction</a:t>
            </a:r>
            <a:endParaRPr lang="en-GB" dirty="0"/>
          </a:p>
        </p:txBody>
      </p:sp>
      <p:sp>
        <p:nvSpPr>
          <p:cNvPr id="3" name="Content Placeholder 2">
            <a:extLst>
              <a:ext uri="{FF2B5EF4-FFF2-40B4-BE49-F238E27FC236}">
                <a16:creationId xmlns:a16="http://schemas.microsoft.com/office/drawing/2014/main" id="{A01F63DB-496B-C9AC-8C0A-C684A0E8D514}"/>
              </a:ext>
            </a:extLst>
          </p:cNvPr>
          <p:cNvSpPr>
            <a:spLocks noGrp="1"/>
          </p:cNvSpPr>
          <p:nvPr>
            <p:ph idx="1"/>
          </p:nvPr>
        </p:nvSpPr>
        <p:spPr>
          <a:xfrm>
            <a:off x="1141413" y="2666999"/>
            <a:ext cx="9905998" cy="3124201"/>
          </a:xfrm>
        </p:spPr>
        <p:txBody>
          <a:bodyPr>
            <a:normAutofit/>
          </a:bodyPr>
          <a:lstStyle/>
          <a:p>
            <a:r>
              <a:rPr lang="en-US" sz="3200" dirty="0">
                <a:effectLst>
                  <a:glow rad="38100">
                    <a:prstClr val="black">
                      <a:lumMod val="50000"/>
                      <a:lumOff val="50000"/>
                      <a:alpha val="20000"/>
                    </a:prstClr>
                  </a:glow>
                  <a:outerShdw blurRad="44450" dist="12700" dir="13860000" algn="tl" rotWithShape="0">
                    <a:srgbClr val="000000">
                      <a:alpha val="20000"/>
                    </a:srgbClr>
                  </a:outerShdw>
                </a:effectLst>
                <a:latin typeface="Calibri"/>
                <a:cs typeface="Calibri"/>
              </a:rPr>
              <a:t>The way of influencing and guiding group of people, towards common goal.</a:t>
            </a:r>
          </a:p>
          <a:p>
            <a:pPr>
              <a:buClr>
                <a:srgbClr val="FFFFFF"/>
              </a:buClr>
            </a:pPr>
            <a:r>
              <a:rPr lang="en-US" sz="3200" dirty="0">
                <a:effectLst>
                  <a:glow rad="38100">
                    <a:prstClr val="black">
                      <a:lumMod val="50000"/>
                      <a:lumOff val="50000"/>
                      <a:alpha val="20000"/>
                    </a:prstClr>
                  </a:glow>
                  <a:outerShdw blurRad="44450" dist="12700" dir="13860000" algn="tl" rotWithShape="0">
                    <a:srgbClr val="000000">
                      <a:alpha val="20000"/>
                    </a:srgbClr>
                  </a:outerShdw>
                </a:effectLst>
                <a:latin typeface="Calibri"/>
                <a:cs typeface="Calibri"/>
              </a:rPr>
              <a:t>Inspires and encouraging collaboration and supporting the needs of the team</a:t>
            </a:r>
          </a:p>
        </p:txBody>
      </p:sp>
    </p:spTree>
    <p:extLst>
      <p:ext uri="{BB962C8B-B14F-4D97-AF65-F5344CB8AC3E}">
        <p14:creationId xmlns:p14="http://schemas.microsoft.com/office/powerpoint/2010/main" val="1343947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A3D9B0-3249-9947-4DB8-AE38BBE8877A}"/>
              </a:ext>
            </a:extLst>
          </p:cNvPr>
          <p:cNvSpPr>
            <a:spLocks noGrp="1"/>
          </p:cNvSpPr>
          <p:nvPr>
            <p:ph idx="1"/>
          </p:nvPr>
        </p:nvSpPr>
        <p:spPr>
          <a:xfrm>
            <a:off x="412448" y="680156"/>
            <a:ext cx="4538181" cy="5725886"/>
          </a:xfrm>
        </p:spPr>
        <p:txBody>
          <a:bodyPr vert="horz" lIns="91440" tIns="45720" rIns="91440" bIns="45720" rtlCol="0">
            <a:normAutofit/>
          </a:bodyPr>
          <a:lstStyle/>
          <a:p>
            <a:r>
              <a:rPr lang="en-US" sz="2400" b="1" dirty="0">
                <a:ea typeface="+mn-lt"/>
                <a:cs typeface="+mn-lt"/>
              </a:rPr>
              <a:t>Henry Ford (1863-1947):</a:t>
            </a:r>
            <a:r>
              <a:rPr lang="en-US" sz="2400" dirty="0">
                <a:ea typeface="+mn-lt"/>
                <a:cs typeface="+mn-lt"/>
              </a:rPr>
              <a:t> </a:t>
            </a:r>
            <a:endParaRPr lang="en-US">
              <a:ea typeface="+mn-lt"/>
              <a:cs typeface="+mn-lt"/>
            </a:endParaRPr>
          </a:p>
          <a:p>
            <a:pPr marL="0" indent="0">
              <a:buClr>
                <a:srgbClr val="FFFFFF"/>
              </a:buClr>
              <a:buNone/>
            </a:pPr>
            <a:r>
              <a:rPr lang="en-US" sz="2400" dirty="0">
                <a:ea typeface="+mn-lt"/>
                <a:cs typeface="+mn-lt"/>
              </a:rPr>
              <a:t>Henry Ford was a pioneering American industrialist who revolutionized the automobile industry by introducing assembly line production techniques.  (Company, 2020)</a:t>
            </a:r>
            <a:endParaRPr lang="en-US"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p:txBody>
      </p:sp>
      <p:pic>
        <p:nvPicPr>
          <p:cNvPr id="2" name="Picture 1" descr="A person in a suit&#10;&#10;Description automatically generated">
            <a:extLst>
              <a:ext uri="{FF2B5EF4-FFF2-40B4-BE49-F238E27FC236}">
                <a16:creationId xmlns:a16="http://schemas.microsoft.com/office/drawing/2014/main" id="{C97EE6FD-3EFE-F780-1124-BAD9E7DFF0DE}"/>
              </a:ext>
            </a:extLst>
          </p:cNvPr>
          <p:cNvPicPr>
            <a:picLocks noChangeAspect="1"/>
          </p:cNvPicPr>
          <p:nvPr/>
        </p:nvPicPr>
        <p:blipFill rotWithShape="1">
          <a:blip r:embed="rId4"/>
          <a:srcRect t="4371" r="-1" b="23667"/>
          <a:stretch/>
        </p:blipFill>
        <p:spPr>
          <a:xfrm>
            <a:off x="5055764" y="2666999"/>
            <a:ext cx="2990088" cy="2677887"/>
          </a:xfrm>
          <a:prstGeom prst="roundRect">
            <a:avLst>
              <a:gd name="adj" fmla="val 4380"/>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pic>
        <p:nvPicPr>
          <p:cNvPr id="5" name="Picture 4" descr="An old car with a seat&#10;&#10;Description automatically generated">
            <a:extLst>
              <a:ext uri="{FF2B5EF4-FFF2-40B4-BE49-F238E27FC236}">
                <a16:creationId xmlns:a16="http://schemas.microsoft.com/office/drawing/2014/main" id="{DA5CE108-07F1-F248-6F62-256C93320ADA}"/>
              </a:ext>
            </a:extLst>
          </p:cNvPr>
          <p:cNvPicPr>
            <a:picLocks noChangeAspect="1"/>
          </p:cNvPicPr>
          <p:nvPr/>
        </p:nvPicPr>
        <p:blipFill rotWithShape="1">
          <a:blip r:embed="rId5">
            <a:extLst>
              <a:ext uri="{28A0092B-C50C-407E-A947-70E740481C1C}">
                <a14:useLocalDpi xmlns:a14="http://schemas.microsoft.com/office/drawing/2010/main" val="0"/>
              </a:ext>
            </a:extLst>
          </a:blip>
          <a:srcRect l="32247" r="22505" b="-1"/>
          <a:stretch/>
        </p:blipFill>
        <p:spPr>
          <a:xfrm>
            <a:off x="8447321" y="2666999"/>
            <a:ext cx="2991801" cy="2677887"/>
          </a:xfrm>
          <a:prstGeom prst="roundRect">
            <a:avLst>
              <a:gd name="adj" fmla="val 4380"/>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624115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375136A9-49F9-4DA0-A741-F065B0FA0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3356" y="0"/>
            <a:ext cx="7558643"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B912F6C7-0423-4B6F-AECE-710C84891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46539"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36" name="Straight Connector 35">
            <a:extLst>
              <a:ext uri="{FF2B5EF4-FFF2-40B4-BE49-F238E27FC236}">
                <a16:creationId xmlns:a16="http://schemas.microsoft.com/office/drawing/2014/main" id="{A7208205-03EE-4EC8-9C34-59270C1880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2336"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9" name="TextBox 8">
            <a:extLst>
              <a:ext uri="{FF2B5EF4-FFF2-40B4-BE49-F238E27FC236}">
                <a16:creationId xmlns:a16="http://schemas.microsoft.com/office/drawing/2014/main" id="{9C2623FD-15C1-D89A-6AFF-377809AA2A48}"/>
              </a:ext>
            </a:extLst>
          </p:cNvPr>
          <p:cNvSpPr txBox="1"/>
          <p:nvPr/>
        </p:nvSpPr>
        <p:spPr>
          <a:xfrm>
            <a:off x="5475110" y="1135944"/>
            <a:ext cx="587022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cs typeface="Calibri"/>
              </a:rPr>
              <a:t>Leadership Style: He was known for his authoritarian leadership style  </a:t>
            </a:r>
          </a:p>
        </p:txBody>
      </p:sp>
      <p:sp>
        <p:nvSpPr>
          <p:cNvPr id="10" name="TextBox 9">
            <a:extLst>
              <a:ext uri="{FF2B5EF4-FFF2-40B4-BE49-F238E27FC236}">
                <a16:creationId xmlns:a16="http://schemas.microsoft.com/office/drawing/2014/main" id="{5AD605D4-D662-6510-C9AA-C3BF8E195AA0}"/>
              </a:ext>
            </a:extLst>
          </p:cNvPr>
          <p:cNvSpPr txBox="1"/>
          <p:nvPr/>
        </p:nvSpPr>
        <p:spPr>
          <a:xfrm>
            <a:off x="5482166" y="2730499"/>
            <a:ext cx="586316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dirty="0">
                <a:latin typeface="Calibri"/>
              </a:rPr>
              <a:t>Leadership Behavior: Ford was known for being a hands-on leader who closely monitored his factories and products. </a:t>
            </a:r>
            <a:endParaRPr lang="en-GB"/>
          </a:p>
        </p:txBody>
      </p:sp>
      <p:sp>
        <p:nvSpPr>
          <p:cNvPr id="11" name="TextBox 10">
            <a:extLst>
              <a:ext uri="{FF2B5EF4-FFF2-40B4-BE49-F238E27FC236}">
                <a16:creationId xmlns:a16="http://schemas.microsoft.com/office/drawing/2014/main" id="{1D10C75F-62D2-D747-6AA0-9433F105C2F7}"/>
              </a:ext>
            </a:extLst>
          </p:cNvPr>
          <p:cNvSpPr txBox="1"/>
          <p:nvPr/>
        </p:nvSpPr>
        <p:spPr>
          <a:xfrm>
            <a:off x="5475111" y="4642556"/>
            <a:ext cx="613833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Calibri"/>
              </a:rPr>
              <a:t>Followers Appeal: Ford had a mixed appeal among his employees and the public.  </a:t>
            </a:r>
            <a:r>
              <a:rPr lang="en-US" sz="2400" dirty="0">
                <a:ea typeface="+mn-lt"/>
                <a:cs typeface="+mn-lt"/>
              </a:rPr>
              <a:t>(Papia, 2023)</a:t>
            </a:r>
            <a:endParaRPr lang="en-GB" sz="2000" dirty="0"/>
          </a:p>
        </p:txBody>
      </p:sp>
      <p:pic>
        <p:nvPicPr>
          <p:cNvPr id="12" name="Picture 11" descr="A person in a suit holding his hand to his face&#10;&#10;Description automatically generated">
            <a:extLst>
              <a:ext uri="{FF2B5EF4-FFF2-40B4-BE49-F238E27FC236}">
                <a16:creationId xmlns:a16="http://schemas.microsoft.com/office/drawing/2014/main" id="{480DC01B-E1CB-8449-25A3-2B1B7CE06DE1}"/>
              </a:ext>
            </a:extLst>
          </p:cNvPr>
          <p:cNvPicPr>
            <a:picLocks noChangeAspect="1"/>
          </p:cNvPicPr>
          <p:nvPr/>
        </p:nvPicPr>
        <p:blipFill>
          <a:blip r:embed="rId4"/>
          <a:stretch>
            <a:fillRect/>
          </a:stretch>
        </p:blipFill>
        <p:spPr>
          <a:xfrm>
            <a:off x="561623" y="1551980"/>
            <a:ext cx="3674532" cy="3302483"/>
          </a:xfrm>
          <a:prstGeom prst="rect">
            <a:avLst/>
          </a:prstGeom>
        </p:spPr>
      </p:pic>
    </p:spTree>
    <p:extLst>
      <p:ext uri="{BB962C8B-B14F-4D97-AF65-F5344CB8AC3E}">
        <p14:creationId xmlns:p14="http://schemas.microsoft.com/office/powerpoint/2010/main" val="3404443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phere of mesh and nodes">
            <a:extLst>
              <a:ext uri="{FF2B5EF4-FFF2-40B4-BE49-F238E27FC236}">
                <a16:creationId xmlns:a16="http://schemas.microsoft.com/office/drawing/2014/main" id="{6AF5DF5E-4D19-F613-72C3-138D4163A9A4}"/>
              </a:ext>
            </a:extLst>
          </p:cNvPr>
          <p:cNvPicPr>
            <a:picLocks noChangeAspect="1"/>
          </p:cNvPicPr>
          <p:nvPr/>
        </p:nvPicPr>
        <p:blipFill rotWithShape="1">
          <a:blip r:embed="rId3">
            <a:alphaModFix amt="40000"/>
          </a:blip>
          <a:srcRect l="7586"/>
          <a:stretch/>
        </p:blipFill>
        <p:spPr>
          <a:xfrm>
            <a:off x="20" y="10"/>
            <a:ext cx="8450297" cy="6857990"/>
          </a:xfrm>
          <a:prstGeom prst="rect">
            <a:avLst/>
          </a:prstGeom>
        </p:spPr>
      </p:pic>
      <p:sp>
        <p:nvSpPr>
          <p:cNvPr id="3" name="Content Placeholder 2">
            <a:extLst>
              <a:ext uri="{FF2B5EF4-FFF2-40B4-BE49-F238E27FC236}">
                <a16:creationId xmlns:a16="http://schemas.microsoft.com/office/drawing/2014/main" id="{D084CF66-227D-12D9-89FE-000BEAFBB948}"/>
              </a:ext>
            </a:extLst>
          </p:cNvPr>
          <p:cNvSpPr>
            <a:spLocks noGrp="1"/>
          </p:cNvSpPr>
          <p:nvPr>
            <p:ph idx="1"/>
          </p:nvPr>
        </p:nvSpPr>
        <p:spPr>
          <a:xfrm>
            <a:off x="414867" y="-376659"/>
            <a:ext cx="5042954" cy="6553622"/>
          </a:xfrm>
        </p:spPr>
        <p:txBody>
          <a:bodyPr vert="horz" lIns="91440" tIns="45720" rIns="91440" bIns="45720" rtlCol="0">
            <a:normAutofit/>
          </a:bodyPr>
          <a:lstStyle/>
          <a:p>
            <a:r>
              <a:rPr lang="en-US" sz="2400" b="1" dirty="0">
                <a:solidFill>
                  <a:srgbClr val="FFFFFF"/>
                </a:solidFill>
                <a:ea typeface="+mn-lt"/>
                <a:cs typeface="+mn-lt"/>
              </a:rPr>
              <a:t>Steve Jobs (1955-2011):</a:t>
            </a:r>
            <a:r>
              <a:rPr lang="en-US" sz="2400" dirty="0">
                <a:solidFill>
                  <a:srgbClr val="FFFFFF"/>
                </a:solidFill>
                <a:ea typeface="+mn-lt"/>
                <a:cs typeface="+mn-lt"/>
              </a:rPr>
              <a:t> </a:t>
            </a:r>
            <a:endParaRPr lang="en-US" dirty="0">
              <a:solidFill>
                <a:srgbClr val="FFFFFF"/>
              </a:solidFill>
              <a:ea typeface="+mn-lt"/>
              <a:cs typeface="+mn-lt"/>
            </a:endParaRPr>
          </a:p>
          <a:p>
            <a:pPr>
              <a:buClr>
                <a:srgbClr val="FFFFFF"/>
              </a:buClr>
            </a:pPr>
            <a:endParaRPr lang="en-US" dirty="0">
              <a:solidFill>
                <a:srgbClr val="FFFFFF"/>
              </a:solidFill>
              <a:ea typeface="+mn-lt"/>
              <a:cs typeface="+mn-lt"/>
            </a:endParaRPr>
          </a:p>
          <a:p>
            <a:pPr marL="0" indent="0">
              <a:buClr>
                <a:srgbClr val="FFFFFF"/>
              </a:buClr>
              <a:buNone/>
            </a:pPr>
            <a:r>
              <a:rPr lang="en-US" sz="2000" dirty="0">
                <a:solidFill>
                  <a:srgbClr val="FFFFFF"/>
                </a:solidFill>
                <a:ea typeface="+mn-lt"/>
                <a:cs typeface="+mn-lt"/>
              </a:rPr>
              <a:t>Steve Jobs was the co-founder of Apple Inc. and played a central role in the development and popularization of iconic products like the Macintosh, iPod, iPhone, and iPad.</a:t>
            </a:r>
            <a:r>
              <a:rPr lang="en-US" dirty="0">
                <a:solidFill>
                  <a:srgbClr val="FFFFFF"/>
                </a:solidFill>
                <a:ea typeface="+mn-lt"/>
                <a:cs typeface="+mn-lt"/>
              </a:rPr>
              <a:t>  (Isaacson, 2014)</a:t>
            </a:r>
            <a:endParaRPr lang="en-US" sz="2000" dirty="0">
              <a:solidFill>
                <a:srgbClr val="FFFFFF"/>
              </a:solidFill>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4" name="Picture 3" descr="A person holding a computer&#10;&#10;Description automatically generated">
            <a:extLst>
              <a:ext uri="{FF2B5EF4-FFF2-40B4-BE49-F238E27FC236}">
                <a16:creationId xmlns:a16="http://schemas.microsoft.com/office/drawing/2014/main" id="{F10C25D0-8551-1964-E462-422FC4F17F22}"/>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0857" r="21106" b="-1"/>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C5805E1F-9BF2-4305-29BC-E9089A19D223}"/>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140664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AEAFD8-A8A2-2DB1-0BA9-E8BBF53D67A5}"/>
              </a:ext>
            </a:extLst>
          </p:cNvPr>
          <p:cNvSpPr>
            <a:spLocks noGrp="1"/>
          </p:cNvSpPr>
          <p:nvPr>
            <p:ph idx="1"/>
          </p:nvPr>
        </p:nvSpPr>
        <p:spPr>
          <a:xfrm>
            <a:off x="1099080" y="917222"/>
            <a:ext cx="6930871" cy="4309534"/>
          </a:xfrm>
        </p:spPr>
        <p:txBody>
          <a:bodyPr vert="horz" lIns="91440" tIns="45720" rIns="91440" bIns="45720" rtlCol="0">
            <a:normAutofit/>
          </a:bodyPr>
          <a:lstStyle/>
          <a:p>
            <a:pPr>
              <a:lnSpc>
                <a:spcPct val="90000"/>
              </a:lnSpc>
            </a:pPr>
            <a:r>
              <a:rPr lang="en-US" sz="2400" b="1" dirty="0">
                <a:ea typeface="+mn-lt"/>
                <a:cs typeface="+mn-lt"/>
              </a:rPr>
              <a:t>Leadership Style:</a:t>
            </a:r>
            <a:r>
              <a:rPr lang="en-US" sz="2400" dirty="0">
                <a:ea typeface="+mn-lt"/>
                <a:cs typeface="+mn-lt"/>
              </a:rPr>
              <a:t> Steve Jobs had a transformational leadership style. </a:t>
            </a:r>
            <a:br>
              <a:rPr lang="en-US" sz="2400" dirty="0">
                <a:ea typeface="+mn-lt"/>
                <a:cs typeface="+mn-lt"/>
              </a:rPr>
            </a:br>
            <a:endParaRPr lang="en-US" sz="24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a:p>
            <a:pPr>
              <a:lnSpc>
                <a:spcPct val="90000"/>
              </a:lnSpc>
              <a:buClr>
                <a:srgbClr val="FFFFFF"/>
              </a:buClr>
            </a:pPr>
            <a:r>
              <a:rPr lang="en-US" sz="2400" dirty="0">
                <a:ea typeface="+mn-lt"/>
                <a:cs typeface="+mn-lt"/>
              </a:rPr>
              <a:t> </a:t>
            </a:r>
            <a:r>
              <a:rPr lang="en-US" sz="2400" b="1" dirty="0">
                <a:ea typeface="+mn-lt"/>
                <a:cs typeface="+mn-lt"/>
              </a:rPr>
              <a:t>Leadership Behavior:</a:t>
            </a:r>
            <a:r>
              <a:rPr lang="en-US" sz="2400" dirty="0">
                <a:ea typeface="+mn-lt"/>
                <a:cs typeface="+mn-lt"/>
              </a:rPr>
              <a:t> Jobs was known for his meticulous attention to product design and detail.  </a:t>
            </a:r>
            <a:br>
              <a:rPr lang="en-US" sz="2400" dirty="0">
                <a:ea typeface="+mn-lt"/>
                <a:cs typeface="+mn-lt"/>
              </a:rPr>
            </a:br>
            <a:endParaRPr lang="en-US" sz="24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a:p>
            <a:pPr>
              <a:lnSpc>
                <a:spcPct val="90000"/>
              </a:lnSpc>
              <a:buClr>
                <a:srgbClr val="FFFFFF"/>
              </a:buClr>
            </a:pPr>
            <a:r>
              <a:rPr lang="en-US" sz="2400" b="1" dirty="0">
                <a:ea typeface="+mn-lt"/>
                <a:cs typeface="+mn-lt"/>
              </a:rPr>
              <a:t>Followers Appeal:</a:t>
            </a:r>
            <a:r>
              <a:rPr lang="en-US" sz="2400" dirty="0">
                <a:ea typeface="+mn-lt"/>
                <a:cs typeface="+mn-lt"/>
              </a:rPr>
              <a:t> Jobs had a strong appeal among his employees, who were inspired by his passion and vision. (Isaacson, 2014)</a:t>
            </a:r>
            <a:endParaRPr lang="en-US" sz="24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p:txBody>
      </p:sp>
      <p:pic>
        <p:nvPicPr>
          <p:cNvPr id="4" name="Picture 3" descr="1920x1200px | free download | HD wallpaper: wallpaper, steve, jobs ...">
            <a:extLst>
              <a:ext uri="{FF2B5EF4-FFF2-40B4-BE49-F238E27FC236}">
                <a16:creationId xmlns:a16="http://schemas.microsoft.com/office/drawing/2014/main" id="{F52ECBC4-753C-D721-E5F6-1102B35C3FD3}"/>
              </a:ext>
            </a:extLst>
          </p:cNvPr>
          <p:cNvPicPr>
            <a:picLocks noChangeAspect="1"/>
          </p:cNvPicPr>
          <p:nvPr/>
        </p:nvPicPr>
        <p:blipFill rotWithShape="1">
          <a:blip r:embed="rId4"/>
          <a:srcRect l="35395" r="32895"/>
          <a:stretch/>
        </p:blipFill>
        <p:spPr>
          <a:xfrm>
            <a:off x="8546182"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Tree>
    <p:extLst>
      <p:ext uri="{BB962C8B-B14F-4D97-AF65-F5344CB8AC3E}">
        <p14:creationId xmlns:p14="http://schemas.microsoft.com/office/powerpoint/2010/main" val="1471191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D1254D-7DF4-0EA2-77B0-92101E5F4CFE}"/>
              </a:ext>
            </a:extLst>
          </p:cNvPr>
          <p:cNvSpPr>
            <a:spLocks noGrp="1"/>
          </p:cNvSpPr>
          <p:nvPr>
            <p:ph idx="1"/>
          </p:nvPr>
        </p:nvSpPr>
        <p:spPr>
          <a:xfrm>
            <a:off x="830969" y="1481666"/>
            <a:ext cx="7241315" cy="4309534"/>
          </a:xfrm>
        </p:spPr>
        <p:txBody>
          <a:bodyPr vert="horz" lIns="91440" tIns="45720" rIns="91440" bIns="45720" rtlCol="0">
            <a:normAutofit/>
          </a:bodyPr>
          <a:lstStyle/>
          <a:p>
            <a:r>
              <a:rPr lang="en-US" sz="2800" dirty="0">
                <a:ea typeface="+mn-lt"/>
                <a:cs typeface="+mn-lt"/>
              </a:rPr>
              <a:t>Both Henry Ford and Steve Jobs were known for their strong vision, but their leadership styles differed. Ford's style was more autocratic and process-driven, while Jobs had a more inspirational and transformational approach. (Isaacson, 2014)(Papia, 2023)</a:t>
            </a:r>
            <a:endParaRPr lang="en-US" sz="28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a:p>
            <a:pPr>
              <a:buClr>
                <a:srgbClr val="FFFFFF"/>
              </a:buClr>
            </a:pPr>
            <a:endParaRPr lang="en-US">
              <a:ea typeface="+mn-lt"/>
              <a:cs typeface="+mn-lt"/>
            </a:endParaRPr>
          </a:p>
          <a:p>
            <a:pPr>
              <a:buClr>
                <a:srgbClr val="FFFFFF"/>
              </a:buClr>
            </a:pPr>
            <a:endParaRPr lang="en-US">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5" name="Picture 4" descr="One in a crowd">
            <a:extLst>
              <a:ext uri="{FF2B5EF4-FFF2-40B4-BE49-F238E27FC236}">
                <a16:creationId xmlns:a16="http://schemas.microsoft.com/office/drawing/2014/main" id="{48687709-7F68-75C8-855E-24C7ED2CACA4}"/>
              </a:ext>
            </a:extLst>
          </p:cNvPr>
          <p:cNvPicPr>
            <a:picLocks noChangeAspect="1"/>
          </p:cNvPicPr>
          <p:nvPr/>
        </p:nvPicPr>
        <p:blipFill rotWithShape="1">
          <a:blip r:embed="rId4"/>
          <a:srcRect l="35277" r="26670"/>
          <a:stretch/>
        </p:blipFill>
        <p:spPr>
          <a:xfrm>
            <a:off x="8546182"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Tree>
    <p:extLst>
      <p:ext uri="{BB962C8B-B14F-4D97-AF65-F5344CB8AC3E}">
        <p14:creationId xmlns:p14="http://schemas.microsoft.com/office/powerpoint/2010/main" val="1811583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673A64-BE02-2763-3C2A-F89A6F1DBF50}"/>
              </a:ext>
            </a:extLst>
          </p:cNvPr>
          <p:cNvSpPr>
            <a:spLocks noGrp="1"/>
          </p:cNvSpPr>
          <p:nvPr>
            <p:ph idx="1"/>
          </p:nvPr>
        </p:nvSpPr>
        <p:spPr>
          <a:xfrm>
            <a:off x="6335798" y="1650999"/>
            <a:ext cx="5122606" cy="3216276"/>
          </a:xfrm>
        </p:spPr>
        <p:txBody>
          <a:bodyPr vert="horz" lIns="91440" tIns="45720" rIns="91440" bIns="45720" rtlCol="0" anchor="t">
            <a:normAutofit/>
          </a:bodyPr>
          <a:lstStyle/>
          <a:p>
            <a:r>
              <a:rPr lang="en-US" sz="2800" b="1" dirty="0">
                <a:ea typeface="+mn-lt"/>
                <a:cs typeface="+mn-lt"/>
              </a:rPr>
              <a:t>Elon Musk (Born 1971):</a:t>
            </a:r>
            <a:r>
              <a:rPr lang="en-US" sz="2800" dirty="0">
                <a:ea typeface="+mn-lt"/>
                <a:cs typeface="+mn-lt"/>
              </a:rPr>
              <a:t> </a:t>
            </a:r>
            <a:endParaRPr lang="en-US" sz="2400" dirty="0">
              <a:ea typeface="+mn-lt"/>
              <a:cs typeface="+mn-lt"/>
            </a:endParaRPr>
          </a:p>
          <a:p>
            <a:pPr marL="0" indent="0">
              <a:buClr>
                <a:srgbClr val="FFFFFF"/>
              </a:buClr>
              <a:buNone/>
            </a:pPr>
            <a:endParaRPr lang="en-US" sz="24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a:p>
            <a:pPr marL="0" indent="0">
              <a:buClr>
                <a:srgbClr val="FFFFFF"/>
              </a:buClr>
              <a:buNone/>
            </a:pPr>
            <a:r>
              <a:rPr lang="en-US" sz="2400" dirty="0">
                <a:ea typeface="+mn-lt"/>
                <a:cs typeface="+mn-lt"/>
              </a:rPr>
              <a:t>Elon Musk is a serial entrepreneur and CEO known for his influential roles at companies like SpaceX, Tesla, Neuralink, and The Boring Company. (Gregersen, 2023)</a:t>
            </a:r>
            <a:endParaRPr lang="en-US" sz="24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p:txBody>
      </p:sp>
      <p:pic>
        <p:nvPicPr>
          <p:cNvPr id="4" name="Picture 3" descr="A person holding a microphone&#10;&#10;Description automatically generated">
            <a:extLst>
              <a:ext uri="{FF2B5EF4-FFF2-40B4-BE49-F238E27FC236}">
                <a16:creationId xmlns:a16="http://schemas.microsoft.com/office/drawing/2014/main" id="{4521F252-9688-1F4D-95A4-1B2B07388E11}"/>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8965" r="30701" b="9091"/>
          <a:stretch/>
        </p:blipFill>
        <p:spPr>
          <a:xfrm>
            <a:off x="643192" y="1112724"/>
            <a:ext cx="5451627" cy="4312510"/>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960980B7-89E9-47A0-B123-7B94751D30EE}"/>
              </a:ext>
            </a:extLst>
          </p:cNvPr>
          <p:cNvSpPr txBox="1"/>
          <p:nvPr/>
        </p:nvSpPr>
        <p:spPr>
          <a:xfrm>
            <a:off x="3534502" y="5225179"/>
            <a:ext cx="256031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4126185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Picture 3" descr="A person in a suit and tie&#10;&#10;Description automatically generated">
            <a:extLst>
              <a:ext uri="{FF2B5EF4-FFF2-40B4-BE49-F238E27FC236}">
                <a16:creationId xmlns:a16="http://schemas.microsoft.com/office/drawing/2014/main" id="{835AC951-C05A-950D-D86A-DB9AD41ED104}"/>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38442" r="27691" b="-1"/>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
        <p:nvSpPr>
          <p:cNvPr id="3" name="Content Placeholder 2">
            <a:extLst>
              <a:ext uri="{FF2B5EF4-FFF2-40B4-BE49-F238E27FC236}">
                <a16:creationId xmlns:a16="http://schemas.microsoft.com/office/drawing/2014/main" id="{C8D904CB-5CF6-1819-0A6B-DE18E01E6301}"/>
              </a:ext>
            </a:extLst>
          </p:cNvPr>
          <p:cNvSpPr>
            <a:spLocks noGrp="1"/>
          </p:cNvSpPr>
          <p:nvPr>
            <p:ph idx="1"/>
          </p:nvPr>
        </p:nvSpPr>
        <p:spPr>
          <a:xfrm>
            <a:off x="3964977" y="846667"/>
            <a:ext cx="7583065" cy="4713970"/>
          </a:xfrm>
        </p:spPr>
        <p:txBody>
          <a:bodyPr vert="horz" lIns="91440" tIns="45720" rIns="91440" bIns="45720" rtlCol="0">
            <a:normAutofit fontScale="92500" lnSpcReduction="10000"/>
          </a:bodyPr>
          <a:lstStyle/>
          <a:p>
            <a:pPr>
              <a:lnSpc>
                <a:spcPct val="90000"/>
              </a:lnSpc>
            </a:pPr>
            <a:r>
              <a:rPr lang="en-US" sz="2800" b="1" dirty="0">
                <a:ea typeface="+mn-lt"/>
                <a:cs typeface="+mn-lt"/>
              </a:rPr>
              <a:t>Leadership Style:</a:t>
            </a:r>
            <a:r>
              <a:rPr lang="en-US" sz="2800" dirty="0">
                <a:ea typeface="+mn-lt"/>
                <a:cs typeface="+mn-lt"/>
              </a:rPr>
              <a:t> Elon Musk is known for his bold and visionary leadership style.  </a:t>
            </a:r>
            <a:endParaRPr lang="en-US" sz="28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a:p>
            <a:pPr>
              <a:lnSpc>
                <a:spcPct val="90000"/>
              </a:lnSpc>
              <a:buClr>
                <a:srgbClr val="FFFFFF"/>
              </a:buClr>
            </a:pPr>
            <a:endParaRPr lang="en-US" sz="2800" b="1"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a:p>
            <a:pPr>
              <a:lnSpc>
                <a:spcPct val="90000"/>
              </a:lnSpc>
              <a:buClr>
                <a:srgbClr val="FFFFFF"/>
              </a:buClr>
            </a:pPr>
            <a:r>
              <a:rPr lang="en-US" sz="2800" b="1" dirty="0">
                <a:ea typeface="+mn-lt"/>
                <a:cs typeface="+mn-lt"/>
              </a:rPr>
              <a:t>Leadership Behavior:</a:t>
            </a:r>
            <a:r>
              <a:rPr lang="en-US" sz="2800" dirty="0">
                <a:ea typeface="+mn-lt"/>
                <a:cs typeface="+mn-lt"/>
              </a:rPr>
              <a:t> Musk is deeply involved in the technical aspects of his companies.  </a:t>
            </a:r>
            <a:endParaRPr lang="en-US" sz="28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a:p>
            <a:pPr>
              <a:lnSpc>
                <a:spcPct val="90000"/>
              </a:lnSpc>
              <a:buClr>
                <a:srgbClr val="FFFFFF"/>
              </a:buClr>
            </a:pPr>
            <a:endParaRPr lang="en-US" sz="2800" b="1"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a:p>
            <a:pPr>
              <a:lnSpc>
                <a:spcPct val="90000"/>
              </a:lnSpc>
              <a:buClr>
                <a:srgbClr val="FFFFFF"/>
              </a:buClr>
            </a:pPr>
            <a:r>
              <a:rPr lang="en-US" sz="2800" b="1" dirty="0">
                <a:ea typeface="+mn-lt"/>
                <a:cs typeface="+mn-lt"/>
              </a:rPr>
              <a:t>Followers Appeal:</a:t>
            </a:r>
            <a:r>
              <a:rPr lang="en-US" sz="2800" dirty="0">
                <a:ea typeface="+mn-lt"/>
                <a:cs typeface="+mn-lt"/>
              </a:rPr>
              <a:t> Musk has a substantial appeal among both employees and the public. He's seen as a visionary who is driving innovation in electric vehicles, space exploration, and sustainable energy. (</a:t>
            </a:r>
            <a:r>
              <a:rPr lang="en-US" sz="2800" dirty="0" err="1">
                <a:ea typeface="+mn-lt"/>
                <a:cs typeface="+mn-lt"/>
              </a:rPr>
              <a:t>Odekunle</a:t>
            </a:r>
            <a:r>
              <a:rPr lang="en-US" sz="2800" dirty="0">
                <a:ea typeface="+mn-lt"/>
                <a:cs typeface="+mn-lt"/>
              </a:rPr>
              <a:t>, 2023)</a:t>
            </a:r>
            <a:endParaRPr lang="en-US" sz="2800" dirty="0">
              <a:effectLst>
                <a:glow rad="38100">
                  <a:prstClr val="black">
                    <a:lumMod val="50000"/>
                    <a:lumOff val="50000"/>
                    <a:alpha val="20000"/>
                  </a:prstClr>
                </a:glow>
                <a:outerShdw blurRad="44450" dist="12700" dir="13860000" algn="tl" rotWithShape="0">
                  <a:srgbClr val="000000">
                    <a:alpha val="20000"/>
                  </a:srgbClr>
                </a:outerShdw>
              </a:effectLst>
              <a:ea typeface="Calibri"/>
              <a:cs typeface="Calibri"/>
            </a:endParaRPr>
          </a:p>
        </p:txBody>
      </p:sp>
      <p:sp>
        <p:nvSpPr>
          <p:cNvPr id="6" name="TextBox 5">
            <a:extLst>
              <a:ext uri="{FF2B5EF4-FFF2-40B4-BE49-F238E27FC236}">
                <a16:creationId xmlns:a16="http://schemas.microsoft.com/office/drawing/2014/main" id="{94B6B4F5-0D45-91E7-5FD0-D92B8BD3106B}"/>
              </a:ext>
            </a:extLst>
          </p:cNvPr>
          <p:cNvSpPr txBox="1"/>
          <p:nvPr/>
        </p:nvSpPr>
        <p:spPr>
          <a:xfrm>
            <a:off x="843371" y="6657945"/>
            <a:ext cx="289374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1601073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EC33B8-70D8-437D-2415-759D3FC88DAE}"/>
              </a:ext>
            </a:extLst>
          </p:cNvPr>
          <p:cNvSpPr>
            <a:spLocks noGrp="1"/>
          </p:cNvSpPr>
          <p:nvPr>
            <p:ph idx="1"/>
          </p:nvPr>
        </p:nvSpPr>
        <p:spPr>
          <a:xfrm>
            <a:off x="643192" y="1143000"/>
            <a:ext cx="3770673" cy="4740275"/>
          </a:xfrm>
        </p:spPr>
        <p:txBody>
          <a:bodyPr vert="horz" lIns="91440" tIns="45720" rIns="91440" bIns="45720" rtlCol="0" anchor="t">
            <a:noAutofit/>
          </a:bodyPr>
          <a:lstStyle/>
          <a:p>
            <a:pPr>
              <a:lnSpc>
                <a:spcPct val="90000"/>
              </a:lnSpc>
            </a:pPr>
            <a:r>
              <a:rPr lang="en-US" sz="2400" b="1" dirty="0">
                <a:ea typeface="+mn-lt"/>
                <a:cs typeface="+mn-lt"/>
              </a:rPr>
              <a:t>Jeff Bezos (Born 1964):</a:t>
            </a:r>
            <a:endParaRPr lang="en-US" sz="2400" dirty="0">
              <a:ea typeface="+mn-lt"/>
              <a:cs typeface="+mn-lt"/>
            </a:endParaRPr>
          </a:p>
          <a:p>
            <a:pPr marL="0" indent="0">
              <a:lnSpc>
                <a:spcPct val="90000"/>
              </a:lnSpc>
              <a:buClr>
                <a:srgbClr val="FFFFFF"/>
              </a:buClr>
              <a:buNone/>
            </a:pPr>
            <a:endParaRPr lang="en-US" sz="24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a:p>
            <a:pPr marL="0" indent="0">
              <a:lnSpc>
                <a:spcPct val="90000"/>
              </a:lnSpc>
              <a:buNone/>
            </a:pPr>
            <a:r>
              <a:rPr lang="en-US" sz="2400" dirty="0">
                <a:ea typeface="+mn-lt"/>
                <a:cs typeface="+mn-lt"/>
              </a:rPr>
              <a:t> Jeff Bezos is the founder of Amazon.com, which started as an online bookseller and grew into one of the world's largest e-commerce and cloud computing companies. (Augustyn, 2023)(Augustyn, 2023)</a:t>
            </a:r>
            <a:endParaRPr lang="en-US" sz="24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p:txBody>
      </p:sp>
      <p:pic>
        <p:nvPicPr>
          <p:cNvPr id="4" name="Picture 3" descr="A person standing at a podium&#10;&#10;Description automatically generated">
            <a:extLst>
              <a:ext uri="{FF2B5EF4-FFF2-40B4-BE49-F238E27FC236}">
                <a16:creationId xmlns:a16="http://schemas.microsoft.com/office/drawing/2014/main" id="{4F700486-E95E-F322-0438-DFF036F59CF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630994" y="925970"/>
            <a:ext cx="6916633" cy="4686018"/>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E20292AB-23D3-2476-8EC3-6C119FA26B6D}"/>
              </a:ext>
            </a:extLst>
          </p:cNvPr>
          <p:cNvSpPr txBox="1"/>
          <p:nvPr/>
        </p:nvSpPr>
        <p:spPr>
          <a:xfrm>
            <a:off x="8676328" y="5411933"/>
            <a:ext cx="287129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99279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421D40D0-E370-5261-E3B1-EB42513FD816}"/>
              </a:ext>
            </a:extLst>
          </p:cNvPr>
          <p:cNvSpPr>
            <a:spLocks noGrp="1"/>
          </p:cNvSpPr>
          <p:nvPr>
            <p:ph idx="1"/>
          </p:nvPr>
        </p:nvSpPr>
        <p:spPr>
          <a:xfrm>
            <a:off x="619302" y="423333"/>
            <a:ext cx="5055129" cy="5353756"/>
          </a:xfrm>
        </p:spPr>
        <p:txBody>
          <a:bodyPr vert="horz" lIns="91440" tIns="45720" rIns="91440" bIns="45720" rtlCol="0">
            <a:normAutofit lnSpcReduction="10000"/>
          </a:bodyPr>
          <a:lstStyle/>
          <a:p>
            <a:pPr>
              <a:lnSpc>
                <a:spcPct val="90000"/>
              </a:lnSpc>
            </a:pPr>
            <a:r>
              <a:rPr lang="en-US" sz="2400" b="1" dirty="0">
                <a:ea typeface="+mn-lt"/>
                <a:cs typeface="+mn-lt"/>
              </a:rPr>
              <a:t>Leadership Style:</a:t>
            </a:r>
            <a:r>
              <a:rPr lang="en-US" sz="2400" dirty="0">
                <a:ea typeface="+mn-lt"/>
                <a:cs typeface="+mn-lt"/>
              </a:rPr>
              <a:t> Jeff Bezos is known for his customer-centric leadership style. </a:t>
            </a:r>
            <a:endParaRPr lang="en-US" sz="24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a:p>
            <a:pPr>
              <a:lnSpc>
                <a:spcPct val="90000"/>
              </a:lnSpc>
              <a:buClr>
                <a:srgbClr val="FFFFFF"/>
              </a:buClr>
            </a:pPr>
            <a:endParaRPr lang="en-US" sz="2400" b="1"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a:p>
            <a:pPr>
              <a:lnSpc>
                <a:spcPct val="90000"/>
              </a:lnSpc>
              <a:buClr>
                <a:srgbClr val="FFFFFF"/>
              </a:buClr>
            </a:pPr>
            <a:r>
              <a:rPr lang="en-US" sz="2400" b="1" dirty="0">
                <a:ea typeface="+mn-lt"/>
                <a:cs typeface="+mn-lt"/>
              </a:rPr>
              <a:t>Leadership Behavior:</a:t>
            </a:r>
            <a:r>
              <a:rPr lang="en-US" sz="2400" dirty="0">
                <a:ea typeface="+mn-lt"/>
                <a:cs typeface="+mn-lt"/>
              </a:rPr>
              <a:t> Bezos is data-driven and analytical in his decision-making. </a:t>
            </a:r>
            <a:endParaRPr lang="en-US" sz="24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a:p>
            <a:pPr>
              <a:lnSpc>
                <a:spcPct val="90000"/>
              </a:lnSpc>
              <a:buClr>
                <a:srgbClr val="FFFFFF"/>
              </a:buClr>
            </a:pPr>
            <a:endParaRPr lang="en-US" sz="2400" b="1"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a:p>
            <a:pPr>
              <a:lnSpc>
                <a:spcPct val="90000"/>
              </a:lnSpc>
              <a:buClr>
                <a:srgbClr val="FFFFFF"/>
              </a:buClr>
            </a:pPr>
            <a:r>
              <a:rPr lang="en-US" sz="2400" b="1" dirty="0">
                <a:ea typeface="+mn-lt"/>
                <a:cs typeface="+mn-lt"/>
              </a:rPr>
              <a:t>Followers Appeal:</a:t>
            </a:r>
            <a:r>
              <a:rPr lang="en-US" sz="2400" dirty="0">
                <a:ea typeface="+mn-lt"/>
                <a:cs typeface="+mn-lt"/>
              </a:rPr>
              <a:t> Bezos' leadership has been attractive to both employees and customers. His customer-centric approach has made Amazon a dominant player in e-commerce. (Evanish, 2023)</a:t>
            </a:r>
            <a:endParaRPr lang="en-US" sz="2400" dirty="0">
              <a:effectLst>
                <a:glow rad="38100">
                  <a:prstClr val="black">
                    <a:lumMod val="50000"/>
                    <a:lumOff val="50000"/>
                    <a:alpha val="20000"/>
                  </a:prstClr>
                </a:glow>
                <a:outerShdw blurRad="44450" dist="12700" dir="13860000" algn="tl" rotWithShape="0">
                  <a:srgbClr val="000000">
                    <a:alpha val="20000"/>
                  </a:srgbClr>
                </a:outerShdw>
              </a:effectLst>
              <a:ea typeface="Calibri"/>
              <a:cs typeface="Calibri"/>
            </a:endParaRPr>
          </a:p>
        </p:txBody>
      </p:sp>
      <p:sp>
        <p:nvSpPr>
          <p:cNvPr id="20" name="Rectangle 19">
            <a:extLst>
              <a:ext uri="{FF2B5EF4-FFF2-40B4-BE49-F238E27FC236}">
                <a16:creationId xmlns:a16="http://schemas.microsoft.com/office/drawing/2014/main" id="{2C8C8ED6-A932-44F5-83A5-5793DDA44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0"/>
            <a:ext cx="6096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182811E-FB7E-4C44-8776-8FBD8D9AA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85061" y="160868"/>
            <a:ext cx="1846073" cy="277885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4658732-4596-4018-974F-676F1F66D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7" y="4071410"/>
            <a:ext cx="1898121" cy="264451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mazon's block on Russia suspends shipments, Prime Video streaming, and New  World MMO purchases - The Verge">
            <a:extLst>
              <a:ext uri="{FF2B5EF4-FFF2-40B4-BE49-F238E27FC236}">
                <a16:creationId xmlns:a16="http://schemas.microsoft.com/office/drawing/2014/main" id="{062A334B-4626-8A4A-302B-912AEF0C7BC4}"/>
              </a:ext>
            </a:extLst>
          </p:cNvPr>
          <p:cNvPicPr>
            <a:picLocks noChangeAspect="1"/>
          </p:cNvPicPr>
          <p:nvPr/>
        </p:nvPicPr>
        <p:blipFill rotWithShape="1">
          <a:blip r:embed="rId4"/>
          <a:srcRect t="1762" r="3" b="968"/>
          <a:stretch/>
        </p:blipFill>
        <p:spPr>
          <a:xfrm>
            <a:off x="8314455" y="3100590"/>
            <a:ext cx="3716680" cy="3615331"/>
          </a:xfrm>
          <a:prstGeom prst="rect">
            <a:avLst/>
          </a:prstGeom>
        </p:spPr>
      </p:pic>
      <p:pic>
        <p:nvPicPr>
          <p:cNvPr id="6" name="Picture 5" descr="Why Is Amazon Founder Jeff Bezos Leaving Seattle And Moving To Miami? Here  Are 3 Reasons">
            <a:extLst>
              <a:ext uri="{FF2B5EF4-FFF2-40B4-BE49-F238E27FC236}">
                <a16:creationId xmlns:a16="http://schemas.microsoft.com/office/drawing/2014/main" id="{551E26DA-604F-207A-A5AE-2CEE4A337C14}"/>
              </a:ext>
            </a:extLst>
          </p:cNvPr>
          <p:cNvPicPr>
            <a:picLocks noChangeAspect="1"/>
          </p:cNvPicPr>
          <p:nvPr/>
        </p:nvPicPr>
        <p:blipFill rotWithShape="1">
          <a:blip r:embed="rId5"/>
          <a:srcRect l="25826" r="7282" b="1"/>
          <a:stretch/>
        </p:blipFill>
        <p:spPr>
          <a:xfrm>
            <a:off x="6256867" y="160867"/>
            <a:ext cx="3767328" cy="3747805"/>
          </a:xfrm>
          <a:custGeom>
            <a:avLst/>
            <a:gdLst/>
            <a:ahLst/>
            <a:cxnLst/>
            <a:rect l="l" t="t" r="r" b="b"/>
            <a:pathLst>
              <a:path w="3767328" h="3747805">
                <a:moveTo>
                  <a:pt x="0" y="0"/>
                </a:moveTo>
                <a:lnTo>
                  <a:pt x="3767328" y="0"/>
                </a:lnTo>
                <a:lnTo>
                  <a:pt x="3767328" y="2778856"/>
                </a:lnTo>
                <a:lnTo>
                  <a:pt x="1896721" y="2778856"/>
                </a:lnTo>
                <a:lnTo>
                  <a:pt x="1896721" y="3747805"/>
                </a:lnTo>
                <a:lnTo>
                  <a:pt x="0" y="3747805"/>
                </a:lnTo>
                <a:close/>
              </a:path>
            </a:pathLst>
          </a:custGeom>
        </p:spPr>
      </p:pic>
    </p:spTree>
    <p:extLst>
      <p:ext uri="{BB962C8B-B14F-4D97-AF65-F5344CB8AC3E}">
        <p14:creationId xmlns:p14="http://schemas.microsoft.com/office/powerpoint/2010/main" val="19392669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13" name="Picture 12" descr="www.simplilearn.com/ice9/free_resources_article_th...">
            <a:extLst>
              <a:ext uri="{FF2B5EF4-FFF2-40B4-BE49-F238E27FC236}">
                <a16:creationId xmlns:a16="http://schemas.microsoft.com/office/drawing/2014/main" id="{22C8761A-EC6E-A62B-9199-25F5E937F3D3}"/>
              </a:ext>
            </a:extLst>
          </p:cNvPr>
          <p:cNvPicPr>
            <a:picLocks noChangeAspect="1"/>
          </p:cNvPicPr>
          <p:nvPr/>
        </p:nvPicPr>
        <p:blipFill rotWithShape="1">
          <a:blip r:embed="rId4"/>
          <a:srcRect l="54570" r="16891"/>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
        <p:nvSpPr>
          <p:cNvPr id="3" name="Content Placeholder 2">
            <a:extLst>
              <a:ext uri="{FF2B5EF4-FFF2-40B4-BE49-F238E27FC236}">
                <a16:creationId xmlns:a16="http://schemas.microsoft.com/office/drawing/2014/main" id="{A6781C17-1D23-0191-64E9-9395459959C7}"/>
              </a:ext>
            </a:extLst>
          </p:cNvPr>
          <p:cNvSpPr>
            <a:spLocks noGrp="1"/>
          </p:cNvSpPr>
          <p:nvPr>
            <p:ph idx="1"/>
          </p:nvPr>
        </p:nvSpPr>
        <p:spPr>
          <a:xfrm>
            <a:off x="4345976" y="1312332"/>
            <a:ext cx="7837066" cy="4516415"/>
          </a:xfrm>
        </p:spPr>
        <p:txBody>
          <a:bodyPr>
            <a:normAutofit/>
          </a:bodyPr>
          <a:lstStyle/>
          <a:p>
            <a:r>
              <a:rPr lang="en-US" sz="2800" dirty="0">
                <a:effectLst>
                  <a:glow rad="38100">
                    <a:prstClr val="black">
                      <a:lumMod val="50000"/>
                      <a:lumOff val="50000"/>
                      <a:alpha val="20000"/>
                    </a:prstClr>
                  </a:glow>
                  <a:outerShdw blurRad="44450" dist="12700" dir="13860000" algn="tl" rotWithShape="0">
                    <a:srgbClr val="000000">
                      <a:alpha val="20000"/>
                    </a:srgbClr>
                  </a:outerShdw>
                </a:effectLst>
              </a:rPr>
              <a:t>Similarly, Elon Musk and Jeff Bezos share a visionary approach, but Musk's leadership is more risk-taking and hands-on, while Bezos prioritizes customer satisfaction and a data-driven approach to decision-making. </a:t>
            </a:r>
            <a:r>
              <a:rPr lang="en-US" sz="28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a:t>
            </a:r>
            <a:r>
              <a:rPr lang="en-US" sz="2800" dirty="0" err="1">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Odekunle</a:t>
            </a:r>
            <a:r>
              <a:rPr lang="en-US" sz="28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2023)(Evanish, 2023)</a:t>
            </a:r>
          </a:p>
          <a:p>
            <a:pPr>
              <a:buClr>
                <a:srgbClr val="FFFFFF"/>
              </a:buClr>
            </a:pPr>
            <a:endParaRPr lang="en-US">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GB"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33704476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12" name="Picture 11" descr="Red drawing pins on a map">
            <a:extLst>
              <a:ext uri="{FF2B5EF4-FFF2-40B4-BE49-F238E27FC236}">
                <a16:creationId xmlns:a16="http://schemas.microsoft.com/office/drawing/2014/main" id="{33B3E960-14B1-2E5A-FFAD-56CAEACC97B8}"/>
              </a:ext>
            </a:extLst>
          </p:cNvPr>
          <p:cNvPicPr>
            <a:picLocks noChangeAspect="1"/>
          </p:cNvPicPr>
          <p:nvPr/>
        </p:nvPicPr>
        <p:blipFill rotWithShape="1">
          <a:blip r:embed="rId3">
            <a:duotone>
              <a:prstClr val="black"/>
              <a:schemeClr val="bg1">
                <a:tint val="45000"/>
                <a:satMod val="400000"/>
              </a:schemeClr>
            </a:duotone>
            <a:alphaModFix amt="25000"/>
          </a:blip>
          <a:srcRect t="16548" r="-2" b="8353"/>
          <a:stretch/>
        </p:blipFill>
        <p:spPr>
          <a:xfrm>
            <a:off x="39604" y="-39574"/>
            <a:ext cx="12191980" cy="6857990"/>
          </a:xfrm>
          <a:prstGeom prst="rect">
            <a:avLst/>
          </a:prstGeom>
        </p:spPr>
      </p:pic>
      <p:sp>
        <p:nvSpPr>
          <p:cNvPr id="2" name="Title 1">
            <a:extLst>
              <a:ext uri="{FF2B5EF4-FFF2-40B4-BE49-F238E27FC236}">
                <a16:creationId xmlns:a16="http://schemas.microsoft.com/office/drawing/2014/main" id="{F23FC775-EDCF-2998-562F-802E1FC41B54}"/>
              </a:ext>
            </a:extLst>
          </p:cNvPr>
          <p:cNvSpPr>
            <a:spLocks noGrp="1"/>
          </p:cNvSpPr>
          <p:nvPr>
            <p:ph type="title"/>
          </p:nvPr>
        </p:nvSpPr>
        <p:spPr>
          <a:xfrm>
            <a:off x="2285402" y="362198"/>
            <a:ext cx="7261080" cy="558143"/>
          </a:xfrm>
        </p:spPr>
        <p:txBody>
          <a:bodyPr vert="horz" lIns="91440" tIns="45720" rIns="91440" bIns="45720" rtlCol="0" anchor="b">
            <a:normAutofit fontScale="90000"/>
          </a:bodyPr>
          <a:lstStyle/>
          <a:p>
            <a:pPr algn="ctr"/>
            <a:r>
              <a:rPr lang="en-US" sz="4800">
                <a:effectLst>
                  <a:glow rad="38100">
                    <a:schemeClr val="bg1">
                      <a:lumMod val="65000"/>
                      <a:lumOff val="35000"/>
                      <a:alpha val="50000"/>
                    </a:schemeClr>
                  </a:glow>
                  <a:outerShdw blurRad="28575" dist="31750" dir="13200000" algn="tl" rotWithShape="0">
                    <a:srgbClr val="000000">
                      <a:alpha val="25000"/>
                    </a:srgbClr>
                  </a:outerShdw>
                </a:effectLst>
              </a:rPr>
              <a:t>Reference:</a:t>
            </a:r>
          </a:p>
        </p:txBody>
      </p:sp>
      <p:sp>
        <p:nvSpPr>
          <p:cNvPr id="3" name="TextBox 2">
            <a:extLst>
              <a:ext uri="{FF2B5EF4-FFF2-40B4-BE49-F238E27FC236}">
                <a16:creationId xmlns:a16="http://schemas.microsoft.com/office/drawing/2014/main" id="{7C04FE0C-5222-8F99-5195-A6A27D06A175}"/>
              </a:ext>
            </a:extLst>
          </p:cNvPr>
          <p:cNvSpPr txBox="1"/>
          <p:nvPr/>
        </p:nvSpPr>
        <p:spPr>
          <a:xfrm>
            <a:off x="882200" y="786180"/>
            <a:ext cx="10689471" cy="5293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ea typeface="+mn-lt"/>
                <a:cs typeface="+mn-lt"/>
              </a:rPr>
              <a:t>Company, F.M. (no date b) </a:t>
            </a:r>
            <a:r>
              <a:rPr lang="en-US" sz="1600" i="1" dirty="0">
                <a:ea typeface="+mn-lt"/>
                <a:cs typeface="+mn-lt"/>
              </a:rPr>
              <a:t>Henry Ford Biography</a:t>
            </a:r>
            <a:r>
              <a:rPr lang="en-US" sz="1600" dirty="0">
                <a:ea typeface="+mn-lt"/>
                <a:cs typeface="+mn-lt"/>
              </a:rPr>
              <a:t>, </a:t>
            </a:r>
            <a:r>
              <a:rPr lang="en-US" sz="1600" i="1" dirty="0">
                <a:ea typeface="+mn-lt"/>
                <a:cs typeface="+mn-lt"/>
              </a:rPr>
              <a:t>Ford Corporate</a:t>
            </a:r>
            <a:r>
              <a:rPr lang="en-US" sz="1600" dirty="0">
                <a:ea typeface="+mn-lt"/>
                <a:cs typeface="+mn-lt"/>
              </a:rPr>
              <a:t>. Available at: </a:t>
            </a:r>
            <a:r>
              <a:rPr lang="en-US" sz="1600" dirty="0">
                <a:ea typeface="+mn-lt"/>
                <a:cs typeface="+mn-lt"/>
                <a:hlinkClick r:id="rId4"/>
              </a:rPr>
              <a:t>https://corporate.ford.com/articles/history/henry-ford-biography.html</a:t>
            </a:r>
            <a:r>
              <a:rPr lang="en-US" sz="1600" dirty="0">
                <a:ea typeface="+mn-lt"/>
                <a:cs typeface="+mn-lt"/>
              </a:rPr>
              <a:t> (Accessed: 01 November 2023). </a:t>
            </a:r>
          </a:p>
          <a:p>
            <a:pPr algn="l"/>
            <a:endParaRPr lang="en-US" sz="1600" dirty="0"/>
          </a:p>
          <a:p>
            <a:r>
              <a:rPr lang="en-US" sz="1600" dirty="0">
                <a:ea typeface="+mn-lt"/>
                <a:cs typeface="+mn-lt"/>
              </a:rPr>
              <a:t>Papia, F. (2023) </a:t>
            </a:r>
            <a:r>
              <a:rPr lang="en-US" sz="1600" i="1" dirty="0">
                <a:ea typeface="+mn-lt"/>
                <a:cs typeface="+mn-lt"/>
              </a:rPr>
              <a:t>Leadership style, traits, and skills of Henry Ford</a:t>
            </a:r>
            <a:r>
              <a:rPr lang="en-US" sz="1600" dirty="0">
                <a:ea typeface="+mn-lt"/>
                <a:cs typeface="+mn-lt"/>
              </a:rPr>
              <a:t>, </a:t>
            </a:r>
            <a:r>
              <a:rPr lang="en-US" sz="1600" i="1" dirty="0">
                <a:ea typeface="+mn-lt"/>
                <a:cs typeface="+mn-lt"/>
              </a:rPr>
              <a:t>The Strategy Watch</a:t>
            </a:r>
            <a:r>
              <a:rPr lang="en-US" sz="1600" dirty="0">
                <a:ea typeface="+mn-lt"/>
                <a:cs typeface="+mn-lt"/>
              </a:rPr>
              <a:t>. Available at: </a:t>
            </a:r>
            <a:r>
              <a:rPr lang="en-US" sz="1600" dirty="0">
                <a:ea typeface="+mn-lt"/>
                <a:cs typeface="+mn-lt"/>
                <a:hlinkClick r:id="rId5"/>
              </a:rPr>
              <a:t>https://www.thestrategywatch.com/leadership-qualities-style-traits-henry-ford/</a:t>
            </a:r>
            <a:r>
              <a:rPr lang="en-US" sz="1600" dirty="0">
                <a:ea typeface="+mn-lt"/>
                <a:cs typeface="+mn-lt"/>
              </a:rPr>
              <a:t> (Accessed: 01 November 2023). </a:t>
            </a:r>
            <a:endParaRPr lang="en-US" sz="1600" dirty="0"/>
          </a:p>
          <a:p>
            <a:r>
              <a:rPr lang="en-US" sz="1600" dirty="0">
                <a:ea typeface="+mn-lt"/>
                <a:cs typeface="+mn-lt"/>
              </a:rPr>
              <a:t>Isaacson, W. (2014) </a:t>
            </a:r>
            <a:r>
              <a:rPr lang="en-US" sz="1600" i="1" dirty="0">
                <a:ea typeface="+mn-lt"/>
                <a:cs typeface="+mn-lt"/>
              </a:rPr>
              <a:t>The real leadership lessons of Steve Jobs</a:t>
            </a:r>
            <a:r>
              <a:rPr lang="en-US" sz="1600" dirty="0">
                <a:ea typeface="+mn-lt"/>
                <a:cs typeface="+mn-lt"/>
              </a:rPr>
              <a:t>, </a:t>
            </a:r>
            <a:r>
              <a:rPr lang="en-US" sz="1600" i="1" dirty="0">
                <a:ea typeface="+mn-lt"/>
                <a:cs typeface="+mn-lt"/>
              </a:rPr>
              <a:t>Harvard Business Review</a:t>
            </a:r>
            <a:r>
              <a:rPr lang="en-US" sz="1600" dirty="0">
                <a:ea typeface="+mn-lt"/>
                <a:cs typeface="+mn-lt"/>
              </a:rPr>
              <a:t>. Available at: </a:t>
            </a:r>
            <a:r>
              <a:rPr lang="en-US" sz="1600" dirty="0">
                <a:ea typeface="+mn-lt"/>
                <a:cs typeface="+mn-lt"/>
                <a:hlinkClick r:id="rId6"/>
              </a:rPr>
              <a:t>https://hbr.org/2012/04/the-real-leadership-lessons-of-steve-jobs</a:t>
            </a:r>
            <a:r>
              <a:rPr lang="en-US" sz="1600" dirty="0">
                <a:ea typeface="+mn-lt"/>
                <a:cs typeface="+mn-lt"/>
              </a:rPr>
              <a:t> (Accessed: 01 November 2023). </a:t>
            </a:r>
            <a:endParaRPr lang="en-US" sz="1600" dirty="0"/>
          </a:p>
          <a:p>
            <a:r>
              <a:rPr lang="en-US" sz="1600" dirty="0">
                <a:ea typeface="+mn-lt"/>
                <a:cs typeface="+mn-lt"/>
              </a:rPr>
              <a:t>Gregersen, E. (2023) </a:t>
            </a:r>
            <a:r>
              <a:rPr lang="en-US" sz="1600" i="1" dirty="0">
                <a:ea typeface="+mn-lt"/>
                <a:cs typeface="+mn-lt"/>
              </a:rPr>
              <a:t>Elon Musk</a:t>
            </a:r>
            <a:r>
              <a:rPr lang="en-US" sz="1600" dirty="0">
                <a:ea typeface="+mn-lt"/>
                <a:cs typeface="+mn-lt"/>
              </a:rPr>
              <a:t>, </a:t>
            </a:r>
            <a:r>
              <a:rPr lang="en-US" sz="1600" i="1" err="1">
                <a:ea typeface="+mn-lt"/>
                <a:cs typeface="+mn-lt"/>
              </a:rPr>
              <a:t>Encyclopædia</a:t>
            </a:r>
            <a:r>
              <a:rPr lang="en-US" sz="1600" i="1" dirty="0">
                <a:ea typeface="+mn-lt"/>
                <a:cs typeface="+mn-lt"/>
              </a:rPr>
              <a:t> Britannica</a:t>
            </a:r>
            <a:r>
              <a:rPr lang="en-US" sz="1600" dirty="0">
                <a:ea typeface="+mn-lt"/>
                <a:cs typeface="+mn-lt"/>
              </a:rPr>
              <a:t>. Available at: </a:t>
            </a:r>
            <a:r>
              <a:rPr lang="en-US" sz="1600" dirty="0">
                <a:ea typeface="+mn-lt"/>
                <a:cs typeface="+mn-lt"/>
                <a:hlinkClick r:id="rId7"/>
              </a:rPr>
              <a:t>https://www.britannica.com/biography/Elon-Musk</a:t>
            </a:r>
            <a:r>
              <a:rPr lang="en-US" sz="1600" dirty="0">
                <a:ea typeface="+mn-lt"/>
                <a:cs typeface="+mn-lt"/>
              </a:rPr>
              <a:t> (Accessed: 02 November 2023). </a:t>
            </a:r>
          </a:p>
          <a:p>
            <a:r>
              <a:rPr lang="en-US" sz="1600" err="1">
                <a:ea typeface="+mn-lt"/>
                <a:cs typeface="+mn-lt"/>
              </a:rPr>
              <a:t>Odekunle</a:t>
            </a:r>
            <a:r>
              <a:rPr lang="en-US" sz="1600" dirty="0">
                <a:ea typeface="+mn-lt"/>
                <a:cs typeface="+mn-lt"/>
              </a:rPr>
              <a:t>, S. (2023) </a:t>
            </a:r>
            <a:r>
              <a:rPr lang="en-US" sz="1600" i="1" dirty="0">
                <a:ea typeface="+mn-lt"/>
                <a:cs typeface="+mn-lt"/>
              </a:rPr>
              <a:t>Leading with purpose and passion: The leadership style of Elon Musk</a:t>
            </a:r>
            <a:r>
              <a:rPr lang="en-US" sz="1600" dirty="0">
                <a:ea typeface="+mn-lt"/>
                <a:cs typeface="+mn-lt"/>
              </a:rPr>
              <a:t>, </a:t>
            </a:r>
            <a:r>
              <a:rPr lang="en-US" sz="1600" i="1" dirty="0">
                <a:ea typeface="+mn-lt"/>
                <a:cs typeface="+mn-lt"/>
              </a:rPr>
              <a:t>Medium</a:t>
            </a:r>
            <a:r>
              <a:rPr lang="en-US" sz="1600" dirty="0">
                <a:ea typeface="+mn-lt"/>
                <a:cs typeface="+mn-lt"/>
              </a:rPr>
              <a:t>. Available at: </a:t>
            </a:r>
            <a:r>
              <a:rPr lang="en-US" sz="1600" dirty="0">
                <a:ea typeface="+mn-lt"/>
                <a:cs typeface="+mn-lt"/>
                <a:hlinkClick r:id="rId8"/>
              </a:rPr>
              <a:t>https://samuelodekunle.medium.com/leading-with-purpose-and-passion-the-leadership-style-of-elon-musk-df9af7857c13</a:t>
            </a:r>
            <a:r>
              <a:rPr lang="en-US" sz="1600" dirty="0">
                <a:ea typeface="+mn-lt"/>
                <a:cs typeface="+mn-lt"/>
              </a:rPr>
              <a:t> (Accessed: 06 November 2023). </a:t>
            </a:r>
            <a:endParaRPr lang="en-US" sz="1600" dirty="0"/>
          </a:p>
          <a:p>
            <a:r>
              <a:rPr lang="en-US" sz="1600" dirty="0">
                <a:ea typeface="+mn-lt"/>
                <a:cs typeface="+mn-lt"/>
              </a:rPr>
              <a:t>.Augustyn, A. (2023) </a:t>
            </a:r>
            <a:r>
              <a:rPr lang="en-US" sz="1600" i="1" dirty="0">
                <a:ea typeface="+mn-lt"/>
                <a:cs typeface="+mn-lt"/>
              </a:rPr>
              <a:t>Jeff Bezos</a:t>
            </a:r>
            <a:r>
              <a:rPr lang="en-US" sz="1600" dirty="0">
                <a:ea typeface="+mn-lt"/>
                <a:cs typeface="+mn-lt"/>
              </a:rPr>
              <a:t>, </a:t>
            </a:r>
            <a:r>
              <a:rPr lang="en-US" sz="1600" i="1" err="1">
                <a:ea typeface="+mn-lt"/>
                <a:cs typeface="+mn-lt"/>
              </a:rPr>
              <a:t>Encyclopædia</a:t>
            </a:r>
            <a:r>
              <a:rPr lang="en-US" sz="1600" i="1" dirty="0">
                <a:ea typeface="+mn-lt"/>
                <a:cs typeface="+mn-lt"/>
              </a:rPr>
              <a:t> Britannica</a:t>
            </a:r>
            <a:r>
              <a:rPr lang="en-US" sz="1600" dirty="0">
                <a:ea typeface="+mn-lt"/>
                <a:cs typeface="+mn-lt"/>
              </a:rPr>
              <a:t>. Available at: </a:t>
            </a:r>
            <a:r>
              <a:rPr lang="en-US" sz="1600" dirty="0">
                <a:ea typeface="+mn-lt"/>
                <a:cs typeface="+mn-lt"/>
                <a:hlinkClick r:id="rId9"/>
              </a:rPr>
              <a:t>https://www.britannica.com/biography/Jeff-Bezos</a:t>
            </a:r>
            <a:r>
              <a:rPr lang="en-US" sz="1600" dirty="0">
                <a:ea typeface="+mn-lt"/>
                <a:cs typeface="+mn-lt"/>
              </a:rPr>
              <a:t> (Accessed: 05 November 2023). </a:t>
            </a:r>
          </a:p>
          <a:p>
            <a:endParaRPr lang="en-US" sz="1600" dirty="0"/>
          </a:p>
          <a:p>
            <a:r>
              <a:rPr lang="en-US" sz="1600" dirty="0">
                <a:ea typeface="+mn-lt"/>
                <a:cs typeface="+mn-lt"/>
              </a:rPr>
              <a:t>Evanish, J. (2023) </a:t>
            </a:r>
            <a:r>
              <a:rPr lang="en-US" sz="1600" i="1" dirty="0">
                <a:ea typeface="+mn-lt"/>
                <a:cs typeface="+mn-lt"/>
              </a:rPr>
              <a:t>Jeff Bezos’ leadership style: 5 powerful principles to apply</a:t>
            </a:r>
            <a:r>
              <a:rPr lang="en-US" sz="1600" dirty="0">
                <a:ea typeface="+mn-lt"/>
                <a:cs typeface="+mn-lt"/>
              </a:rPr>
              <a:t>, </a:t>
            </a:r>
            <a:r>
              <a:rPr lang="en-US" sz="1600" i="1" dirty="0">
                <a:ea typeface="+mn-lt"/>
                <a:cs typeface="+mn-lt"/>
              </a:rPr>
              <a:t>Lighthouse</a:t>
            </a:r>
            <a:r>
              <a:rPr lang="en-US" sz="1600" dirty="0">
                <a:ea typeface="+mn-lt"/>
                <a:cs typeface="+mn-lt"/>
              </a:rPr>
              <a:t>. Available at: </a:t>
            </a:r>
            <a:r>
              <a:rPr lang="en-US" sz="1600" dirty="0">
                <a:ea typeface="+mn-lt"/>
                <a:cs typeface="+mn-lt"/>
                <a:hlinkClick r:id="rId10"/>
              </a:rPr>
              <a:t>https://getlighthouse.com/blog/jeff-bezos-leadership-style/#:~:text=Confident%3A%20As%20a%20leader%2C%20Bezos,that%20align%20with%20their%20preferences</a:t>
            </a:r>
            <a:r>
              <a:rPr lang="en-US" sz="1600" dirty="0">
                <a:ea typeface="+mn-lt"/>
                <a:cs typeface="+mn-lt"/>
              </a:rPr>
              <a:t>. (Accessed: 07 November 2023). </a:t>
            </a:r>
            <a:endParaRPr lang="en-US" sz="1600" dirty="0"/>
          </a:p>
          <a:p>
            <a:endParaRPr lang="en-US" dirty="0"/>
          </a:p>
        </p:txBody>
      </p:sp>
    </p:spTree>
    <p:extLst>
      <p:ext uri="{BB962C8B-B14F-4D97-AF65-F5344CB8AC3E}">
        <p14:creationId xmlns:p14="http://schemas.microsoft.com/office/powerpoint/2010/main" val="1322242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DAA825AC-71A6-AEB1-98C5-C4E379589F9E}"/>
              </a:ext>
            </a:extLst>
          </p:cNvPr>
          <p:cNvPicPr>
            <a:picLocks noChangeAspect="1"/>
          </p:cNvPicPr>
          <p:nvPr/>
        </p:nvPicPr>
        <p:blipFill rotWithShape="1">
          <a:blip r:embed="rId3">
            <a:alphaModFix amt="15000"/>
          </a:blip>
          <a:srcRect r="-2" b="6263"/>
          <a:stretch/>
        </p:blipFill>
        <p:spPr>
          <a:xfrm>
            <a:off x="20" y="10"/>
            <a:ext cx="12191980" cy="6857990"/>
          </a:xfrm>
          <a:prstGeom prst="rect">
            <a:avLst/>
          </a:prstGeom>
        </p:spPr>
      </p:pic>
      <p:sp>
        <p:nvSpPr>
          <p:cNvPr id="2" name="Title 1">
            <a:extLst>
              <a:ext uri="{FF2B5EF4-FFF2-40B4-BE49-F238E27FC236}">
                <a16:creationId xmlns:a16="http://schemas.microsoft.com/office/drawing/2014/main" id="{A14B40E5-F5DA-47D9-74F5-E9962F562DD9}"/>
              </a:ext>
            </a:extLst>
          </p:cNvPr>
          <p:cNvSpPr>
            <a:spLocks noGrp="1"/>
          </p:cNvSpPr>
          <p:nvPr>
            <p:ph type="title"/>
          </p:nvPr>
        </p:nvSpPr>
        <p:spPr>
          <a:xfrm>
            <a:off x="565679" y="-11289"/>
            <a:ext cx="8676222" cy="1718734"/>
          </a:xfrm>
        </p:spPr>
        <p:txBody>
          <a:bodyPr vert="horz" lIns="91440" tIns="45720" rIns="91440" bIns="45720" rtlCol="0" anchor="b">
            <a:normAutofit/>
          </a:bodyPr>
          <a:lstStyle/>
          <a:p>
            <a:pPr algn="ctr"/>
            <a:r>
              <a:rPr lang="en-US" sz="4800" dirty="0">
                <a:effectLst>
                  <a:glow rad="38100">
                    <a:schemeClr val="bg1">
                      <a:lumMod val="65000"/>
                      <a:lumOff val="35000"/>
                      <a:alpha val="50000"/>
                    </a:schemeClr>
                  </a:glow>
                  <a:outerShdw blurRad="28575" dist="31750" dir="13200000" algn="tl" rotWithShape="0">
                    <a:srgbClr val="000000">
                      <a:alpha val="25000"/>
                    </a:srgbClr>
                  </a:outerShdw>
                </a:effectLst>
              </a:rPr>
              <a:t>Any question?</a:t>
            </a:r>
          </a:p>
        </p:txBody>
      </p:sp>
      <p:sp>
        <p:nvSpPr>
          <p:cNvPr id="4" name="TextBox 3">
            <a:extLst>
              <a:ext uri="{FF2B5EF4-FFF2-40B4-BE49-F238E27FC236}">
                <a16:creationId xmlns:a16="http://schemas.microsoft.com/office/drawing/2014/main" id="{C794CE8A-E615-9F4E-1826-7B74C625D33A}"/>
              </a:ext>
            </a:extLst>
          </p:cNvPr>
          <p:cNvSpPr txBox="1"/>
          <p:nvPr/>
        </p:nvSpPr>
        <p:spPr>
          <a:xfrm>
            <a:off x="2490612" y="4818944"/>
            <a:ext cx="905086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t>Thank you for your attention! </a:t>
            </a:r>
          </a:p>
        </p:txBody>
      </p:sp>
    </p:spTree>
    <p:extLst>
      <p:ext uri="{BB962C8B-B14F-4D97-AF65-F5344CB8AC3E}">
        <p14:creationId xmlns:p14="http://schemas.microsoft.com/office/powerpoint/2010/main" val="16419997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11</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Mesh</vt:lpstr>
      <vt:lpstr>Leadership and management </vt:lpstr>
      <vt:lpstr> contents:</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vt:lpstr>
      <vt:lpstr>Any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Grigor Stoyanov</cp:lastModifiedBy>
  <cp:revision>481</cp:revision>
  <dcterms:created xsi:type="dcterms:W3CDTF">2023-10-22T13:17:18Z</dcterms:created>
  <dcterms:modified xsi:type="dcterms:W3CDTF">2023-11-19T16:37:09Z</dcterms:modified>
</cp:coreProperties>
</file>