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2"/>
  </p:notesMasterIdLst>
  <p:handoutMasterIdLst>
    <p:handoutMasterId r:id="rId23"/>
  </p:handoutMasterIdLst>
  <p:sldIdLst>
    <p:sldId id="277" r:id="rId2"/>
    <p:sldId id="362" r:id="rId3"/>
    <p:sldId id="333" r:id="rId4"/>
    <p:sldId id="334" r:id="rId5"/>
    <p:sldId id="361" r:id="rId6"/>
    <p:sldId id="349" r:id="rId7"/>
    <p:sldId id="352" r:id="rId8"/>
    <p:sldId id="336" r:id="rId9"/>
    <p:sldId id="337" r:id="rId10"/>
    <p:sldId id="354" r:id="rId11"/>
    <p:sldId id="355" r:id="rId12"/>
    <p:sldId id="356" r:id="rId13"/>
    <p:sldId id="338" r:id="rId14"/>
    <p:sldId id="360" r:id="rId15"/>
    <p:sldId id="350" r:id="rId16"/>
    <p:sldId id="351" r:id="rId17"/>
    <p:sldId id="358" r:id="rId18"/>
    <p:sldId id="353" r:id="rId19"/>
    <p:sldId id="359" r:id="rId20"/>
    <p:sldId id="363" r:id="rId21"/>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00"/>
    <a:srgbClr val="173A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943" autoAdjust="0"/>
    <p:restoredTop sz="94576" autoAdjust="0"/>
  </p:normalViewPr>
  <p:slideViewPr>
    <p:cSldViewPr>
      <p:cViewPr>
        <p:scale>
          <a:sx n="102" d="100"/>
          <a:sy n="102" d="100"/>
        </p:scale>
        <p:origin x="576"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20/06/2026</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20/06/2026</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20/06/2026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20/06/2026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20/06/2026</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20/06/2026</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20/06/2026</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20/06/2026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20/06/2026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20/06/2026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20/06/2026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20/06/2026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1371600" y="1340768"/>
            <a:ext cx="6400800" cy="3363913"/>
          </a:xfrm>
        </p:spPr>
        <p:txBody>
          <a:bodyPr/>
          <a:lstStyle/>
          <a:p>
            <a:pPr eaLnBrk="1" hangingPunct="1"/>
            <a:r>
              <a:rPr lang="en-GB" altLang="en-US" sz="4400" b="1" dirty="0">
                <a:solidFill>
                  <a:schemeClr val="bg1"/>
                </a:solidFill>
                <a:effectLst>
                  <a:outerShdw blurRad="38100" dist="38100" dir="2700000" algn="tl">
                    <a:srgbClr val="000000">
                      <a:alpha val="43137"/>
                    </a:srgbClr>
                  </a:outerShdw>
                </a:effectLst>
              </a:rPr>
              <a:t>LCHS4001 </a:t>
            </a:r>
            <a:r>
              <a:rPr lang="en-GB" sz="4400" b="1" dirty="0">
                <a:solidFill>
                  <a:schemeClr val="bg1"/>
                </a:solidFill>
                <a:effectLst>
                  <a:outerShdw blurRad="38100" dist="38100" dir="2700000" algn="tl">
                    <a:srgbClr val="000000">
                      <a:alpha val="43137"/>
                    </a:srgbClr>
                  </a:outerShdw>
                </a:effectLst>
              </a:rPr>
              <a:t>Academic and Employability Skills </a:t>
            </a:r>
          </a:p>
          <a:p>
            <a:pPr eaLnBrk="1" hangingPunct="1"/>
            <a:endParaRPr lang="en-GB" altLang="en-US" dirty="0">
              <a:solidFill>
                <a:srgbClr val="FFFF00"/>
              </a:solidFill>
              <a:effectLst>
                <a:outerShdw blurRad="38100" dist="38100" dir="2700000" algn="tl">
                  <a:srgbClr val="000000">
                    <a:alpha val="43137"/>
                  </a:srgbClr>
                </a:outerShdw>
              </a:effectLst>
            </a:endParaRPr>
          </a:p>
          <a:p>
            <a:pPr eaLnBrk="1" hangingPunct="1"/>
            <a:r>
              <a:rPr lang="en-GB" altLang="en-US" b="1" dirty="0">
                <a:solidFill>
                  <a:schemeClr val="bg1"/>
                </a:solidFill>
                <a:effectLst>
                  <a:outerShdw blurRad="38100" dist="38100" dir="2700000" algn="tl">
                    <a:srgbClr val="000000">
                      <a:alpha val="43137"/>
                    </a:srgbClr>
                  </a:outerShdw>
                </a:effectLst>
              </a:rPr>
              <a:t>Week 3</a:t>
            </a:r>
          </a:p>
          <a:p>
            <a:pPr eaLnBrk="1" hangingPunct="1"/>
            <a:r>
              <a:rPr lang="en-GB" altLang="en-US" b="1" dirty="0">
                <a:solidFill>
                  <a:schemeClr val="accent2"/>
                </a:solidFill>
                <a:effectLst>
                  <a:outerShdw blurRad="38100" dist="38100" dir="2700000" algn="tl">
                    <a:srgbClr val="000000">
                      <a:alpha val="43137"/>
                    </a:srgbClr>
                  </a:outerShdw>
                </a:effectLst>
              </a:rPr>
              <a:t>Research Skills</a:t>
            </a:r>
          </a:p>
          <a:p>
            <a:pPr eaLnBrk="1" hangingPunct="1"/>
            <a:r>
              <a:rPr lang="en-GB" altLang="en-US" dirty="0">
                <a:solidFill>
                  <a:schemeClr val="accent2"/>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F60B4-0F4A-86A2-E6A5-0273FA0E211A}"/>
              </a:ext>
            </a:extLst>
          </p:cNvPr>
          <p:cNvSpPr>
            <a:spLocks noGrp="1"/>
          </p:cNvSpPr>
          <p:nvPr>
            <p:ph type="title"/>
          </p:nvPr>
        </p:nvSpPr>
        <p:spPr/>
        <p:txBody>
          <a:bodyPr/>
          <a:lstStyle/>
          <a:p>
            <a:r>
              <a:rPr lang="en-GB" b="1" dirty="0"/>
              <a:t>Lesson objectives</a:t>
            </a:r>
          </a:p>
        </p:txBody>
      </p:sp>
      <p:sp>
        <p:nvSpPr>
          <p:cNvPr id="3" name="Content Placeholder 2">
            <a:extLst>
              <a:ext uri="{FF2B5EF4-FFF2-40B4-BE49-F238E27FC236}">
                <a16:creationId xmlns:a16="http://schemas.microsoft.com/office/drawing/2014/main" id="{A2B9279E-C2E8-DBA1-86E9-6A5C5A787E64}"/>
              </a:ext>
            </a:extLst>
          </p:cNvPr>
          <p:cNvSpPr>
            <a:spLocks noGrp="1"/>
          </p:cNvSpPr>
          <p:nvPr>
            <p:ph idx="1"/>
          </p:nvPr>
        </p:nvSpPr>
        <p:spPr/>
        <p:txBody>
          <a:bodyPr/>
          <a:lstStyle/>
          <a:p>
            <a:r>
              <a:rPr lang="en-GB" dirty="0"/>
              <a:t>Discuss the use of sources for academic purposes</a:t>
            </a:r>
          </a:p>
          <a:p>
            <a:r>
              <a:rPr lang="en-GB" dirty="0"/>
              <a:t>The CRAAP Test</a:t>
            </a:r>
          </a:p>
          <a:p>
            <a:r>
              <a:rPr lang="en-GB" dirty="0"/>
              <a:t>Identifying unreliable sources</a:t>
            </a:r>
          </a:p>
          <a:p>
            <a:r>
              <a:rPr lang="en-GB" dirty="0"/>
              <a:t>Using search engines</a:t>
            </a:r>
          </a:p>
          <a:p>
            <a:r>
              <a:rPr lang="en-GB" dirty="0"/>
              <a:t>What is peer review</a:t>
            </a:r>
          </a:p>
          <a:p>
            <a:endParaRPr lang="en-GB" dirty="0"/>
          </a:p>
        </p:txBody>
      </p:sp>
      <p:sp>
        <p:nvSpPr>
          <p:cNvPr id="4" name="Date Placeholder 3">
            <a:extLst>
              <a:ext uri="{FF2B5EF4-FFF2-40B4-BE49-F238E27FC236}">
                <a16:creationId xmlns:a16="http://schemas.microsoft.com/office/drawing/2014/main" id="{1964EDB7-FE35-B01D-E408-079A068D4903}"/>
              </a:ext>
            </a:extLst>
          </p:cNvPr>
          <p:cNvSpPr>
            <a:spLocks noGrp="1"/>
          </p:cNvSpPr>
          <p:nvPr>
            <p:ph type="dt" sz="half" idx="10"/>
          </p:nvPr>
        </p:nvSpPr>
        <p:spPr/>
        <p:txBody>
          <a:bodyPr/>
          <a:lstStyle/>
          <a:p>
            <a:pPr>
              <a:defRPr/>
            </a:pPr>
            <a:fld id="{2303D31F-598B-47EE-BA37-93F097A3D676}" type="datetime1">
              <a:rPr lang="en-GB" altLang="en-US" smtClean="0"/>
              <a:pPr>
                <a:defRPr/>
              </a:pPr>
              <a:t>20/06/2026</a:t>
            </a:fld>
            <a:endParaRPr lang="en-GB" altLang="en-US"/>
          </a:p>
        </p:txBody>
      </p:sp>
      <p:sp>
        <p:nvSpPr>
          <p:cNvPr id="5" name="Slide Number Placeholder 4">
            <a:extLst>
              <a:ext uri="{FF2B5EF4-FFF2-40B4-BE49-F238E27FC236}">
                <a16:creationId xmlns:a16="http://schemas.microsoft.com/office/drawing/2014/main" id="{20B46589-ED05-1046-4B2C-372E5A03C6E4}"/>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1234456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36632" y="-99392"/>
            <a:ext cx="8229600" cy="1143000"/>
          </a:xfrm>
        </p:spPr>
        <p:txBody>
          <a:bodyPr/>
          <a:lstStyle/>
          <a:p>
            <a:pPr eaLnBrk="1" hangingPunct="1"/>
            <a:r>
              <a:rPr lang="en-GB" altLang="en-US" b="1" dirty="0"/>
              <a:t>Discuss</a:t>
            </a:r>
          </a:p>
        </p:txBody>
      </p:sp>
      <p:sp>
        <p:nvSpPr>
          <p:cNvPr id="2" name="Content Placeholder 1">
            <a:extLst>
              <a:ext uri="{FF2B5EF4-FFF2-40B4-BE49-F238E27FC236}">
                <a16:creationId xmlns:a16="http://schemas.microsoft.com/office/drawing/2014/main" id="{06F63B46-6838-53D9-D3F3-18D0C80BD6CF}"/>
              </a:ext>
            </a:extLst>
          </p:cNvPr>
          <p:cNvSpPr>
            <a:spLocks noGrp="1"/>
          </p:cNvSpPr>
          <p:nvPr>
            <p:ph idx="1"/>
          </p:nvPr>
        </p:nvSpPr>
        <p:spPr>
          <a:xfrm>
            <a:off x="477768" y="908720"/>
            <a:ext cx="8229600" cy="4536504"/>
          </a:xfrm>
        </p:spPr>
        <p:txBody>
          <a:bodyPr/>
          <a:lstStyle/>
          <a:p>
            <a:pPr marL="0" indent="0">
              <a:buNone/>
            </a:pPr>
            <a:r>
              <a:rPr lang="en-US" sz="2400" dirty="0"/>
              <a:t>Imagine you have to write a report entitled </a:t>
            </a:r>
            <a:r>
              <a:rPr lang="en-US" sz="2400" b="1" dirty="0"/>
              <a:t>”The British National Healthcare System: A History”</a:t>
            </a:r>
          </a:p>
          <a:p>
            <a:pPr marL="0" indent="0">
              <a:buNone/>
            </a:pPr>
            <a:endParaRPr lang="en-US" sz="2000" b="1" dirty="0"/>
          </a:p>
          <a:p>
            <a:pPr marL="0" indent="0">
              <a:buNone/>
            </a:pPr>
            <a:r>
              <a:rPr lang="en-US" sz="2000" b="1" dirty="0"/>
              <a:t>With a partner, (and </a:t>
            </a:r>
            <a:r>
              <a:rPr lang="en-US" sz="2000" b="1" i="1" dirty="0"/>
              <a:t>without</a:t>
            </a:r>
            <a:r>
              <a:rPr lang="en-US" sz="2000" b="1" dirty="0"/>
              <a:t> the internet or your phones!) briefly discuss the following questions:</a:t>
            </a:r>
          </a:p>
          <a:p>
            <a:r>
              <a:rPr lang="en-US" sz="2000" dirty="0"/>
              <a:t>How much do you already know about this topic? </a:t>
            </a:r>
          </a:p>
          <a:p>
            <a:r>
              <a:rPr lang="en-US" sz="2000" dirty="0"/>
              <a:t>What information do you think you would need to find?</a:t>
            </a:r>
          </a:p>
          <a:p>
            <a:r>
              <a:rPr lang="en-US" sz="2000" dirty="0"/>
              <a:t>How would you find out more information?</a:t>
            </a:r>
          </a:p>
          <a:p>
            <a:r>
              <a:rPr lang="en-US" sz="2000" dirty="0"/>
              <a:t>What kind of sources do you think an academic report should include? </a:t>
            </a:r>
          </a:p>
          <a:p>
            <a:r>
              <a:rPr lang="en-US" sz="2000" dirty="0"/>
              <a:t>Are there any sources a student should not use in a report?</a:t>
            </a:r>
          </a:p>
          <a:p>
            <a:endParaRPr lang="en-US" sz="2400" dirty="0"/>
          </a:p>
          <a:p>
            <a:endParaRPr lang="en-US" sz="2400" dirty="0"/>
          </a:p>
        </p:txBody>
      </p:sp>
    </p:spTree>
    <p:extLst>
      <p:ext uri="{BB962C8B-B14F-4D97-AF65-F5344CB8AC3E}">
        <p14:creationId xmlns:p14="http://schemas.microsoft.com/office/powerpoint/2010/main" val="2385849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a:xfrm>
            <a:off x="1475656" y="0"/>
            <a:ext cx="5721806" cy="1080120"/>
          </a:xfrm>
        </p:spPr>
        <p:txBody>
          <a:bodyPr/>
          <a:lstStyle/>
          <a:p>
            <a:pPr eaLnBrk="1" hangingPunct="1"/>
            <a:r>
              <a:rPr lang="en-GB" dirty="0">
                <a:latin typeface="Aptos"/>
              </a:rPr>
              <a:t>Secondary Research</a:t>
            </a:r>
            <a:br>
              <a:rPr lang="en-GB" dirty="0">
                <a:latin typeface="Aptos"/>
              </a:rPr>
            </a:br>
            <a:endParaRPr lang="en-GB" altLang="en-US" sz="2800" b="1">
              <a:solidFill>
                <a:srgbClr val="173AFF"/>
              </a:solidFill>
              <a:latin typeface="Aptos"/>
            </a:endParaRPr>
          </a:p>
        </p:txBody>
      </p:sp>
      <p:sp>
        <p:nvSpPr>
          <p:cNvPr id="2" name="Content Placeholder 1">
            <a:extLst>
              <a:ext uri="{FF2B5EF4-FFF2-40B4-BE49-F238E27FC236}">
                <a16:creationId xmlns:a16="http://schemas.microsoft.com/office/drawing/2014/main" id="{BFC7D1A3-DEFD-A2D3-80BA-629427CF22A2}"/>
              </a:ext>
            </a:extLst>
          </p:cNvPr>
          <p:cNvSpPr>
            <a:spLocks noGrp="1"/>
          </p:cNvSpPr>
          <p:nvPr>
            <p:ph idx="1"/>
          </p:nvPr>
        </p:nvSpPr>
        <p:spPr>
          <a:xfrm>
            <a:off x="312267" y="689484"/>
            <a:ext cx="8374533" cy="3917032"/>
          </a:xfrm>
        </p:spPr>
        <p:txBody>
          <a:bodyPr/>
          <a:lstStyle/>
          <a:p>
            <a:pPr marL="0" indent="0">
              <a:buNone/>
            </a:pPr>
            <a:r>
              <a:rPr lang="en-GB" sz="2300" b="1" dirty="0">
                <a:solidFill>
                  <a:srgbClr val="008700"/>
                </a:solidFill>
                <a:highlight>
                  <a:srgbClr val="FFFFFF"/>
                </a:highlight>
                <a:latin typeface="Aptos"/>
                <a:cs typeface="Arial"/>
              </a:rPr>
              <a:t>Secondary research: involves</a:t>
            </a:r>
            <a:r>
              <a:rPr lang="en-GB" sz="2300" b="1" i="0" dirty="0">
                <a:solidFill>
                  <a:srgbClr val="008700"/>
                </a:solidFill>
                <a:effectLst/>
                <a:highlight>
                  <a:srgbClr val="FFFFFF"/>
                </a:highlight>
                <a:latin typeface="Aptos"/>
                <a:cs typeface="Arial"/>
              </a:rPr>
              <a:t> the selection and analysis of existing research (i.e. data that has been produced by somebody else).</a:t>
            </a:r>
          </a:p>
          <a:p>
            <a:pPr marL="0" indent="0">
              <a:buNone/>
            </a:pPr>
            <a:r>
              <a:rPr lang="en-GB" sz="2300" b="0" i="0" dirty="0">
                <a:solidFill>
                  <a:srgbClr val="000000"/>
                </a:solidFill>
                <a:effectLst/>
                <a:latin typeface="Aptos"/>
                <a:cs typeface="Arial"/>
              </a:rPr>
              <a:t>Here are some </a:t>
            </a:r>
            <a:r>
              <a:rPr lang="en-GB" sz="2300" dirty="0">
                <a:solidFill>
                  <a:srgbClr val="000000"/>
                </a:solidFill>
                <a:latin typeface="Aptos"/>
                <a:cs typeface="Arial"/>
              </a:rPr>
              <a:t>sources of secondary research</a:t>
            </a:r>
            <a:r>
              <a:rPr lang="en-GB" sz="2300" b="0" i="0" dirty="0">
                <a:solidFill>
                  <a:srgbClr val="000000"/>
                </a:solidFill>
                <a:effectLst/>
                <a:latin typeface="Aptos"/>
                <a:cs typeface="Arial"/>
              </a:rPr>
              <a:t>:</a:t>
            </a:r>
          </a:p>
          <a:p>
            <a:pPr algn="l"/>
            <a:r>
              <a:rPr lang="en-GB" sz="2300" dirty="0">
                <a:solidFill>
                  <a:srgbClr val="000000"/>
                </a:solidFill>
                <a:latin typeface="Aptos"/>
                <a:cs typeface="Arial"/>
              </a:rPr>
              <a:t>R</a:t>
            </a:r>
            <a:r>
              <a:rPr lang="en-GB" sz="2300" b="0" i="0" dirty="0">
                <a:solidFill>
                  <a:srgbClr val="000000"/>
                </a:solidFill>
                <a:effectLst/>
                <a:latin typeface="Aptos"/>
                <a:cs typeface="Arial"/>
              </a:rPr>
              <a:t>eference material (e.g. </a:t>
            </a:r>
            <a:r>
              <a:rPr lang="en-GB" sz="2300" dirty="0">
                <a:solidFill>
                  <a:srgbClr val="000000"/>
                </a:solidFill>
                <a:latin typeface="Aptos"/>
                <a:ea typeface="+mn-lt"/>
                <a:cs typeface="+mn-lt"/>
              </a:rPr>
              <a:t>encyclopaedias</a:t>
            </a:r>
            <a:r>
              <a:rPr lang="en-GB" sz="2300" dirty="0">
                <a:solidFill>
                  <a:srgbClr val="000000"/>
                </a:solidFill>
                <a:latin typeface="Aptos"/>
                <a:cs typeface="Arial"/>
              </a:rPr>
              <a:t>)</a:t>
            </a:r>
            <a:endParaRPr lang="en-GB" sz="2300" b="0" i="0" dirty="0">
              <a:solidFill>
                <a:srgbClr val="000000"/>
              </a:solidFill>
              <a:effectLst/>
              <a:latin typeface="Aptos"/>
              <a:cs typeface="Arial"/>
            </a:endParaRPr>
          </a:p>
          <a:p>
            <a:pPr algn="l"/>
            <a:r>
              <a:rPr lang="en-GB" sz="2300" dirty="0">
                <a:solidFill>
                  <a:srgbClr val="000000"/>
                </a:solidFill>
                <a:latin typeface="Aptos"/>
                <a:cs typeface="Arial"/>
              </a:rPr>
              <a:t>Books</a:t>
            </a:r>
            <a:endParaRPr lang="en-GB" sz="2300" b="0" i="0" dirty="0">
              <a:solidFill>
                <a:srgbClr val="000000"/>
              </a:solidFill>
              <a:effectLst/>
              <a:latin typeface="Aptos"/>
              <a:cs typeface="Arial"/>
            </a:endParaRPr>
          </a:p>
          <a:p>
            <a:pPr algn="l"/>
            <a:r>
              <a:rPr lang="en-GB" sz="2300" dirty="0">
                <a:solidFill>
                  <a:srgbClr val="000000"/>
                </a:solidFill>
                <a:latin typeface="Aptos"/>
                <a:cs typeface="Arial"/>
              </a:rPr>
              <a:t>J</a:t>
            </a:r>
            <a:r>
              <a:rPr lang="en-GB" sz="2300" b="0" i="0" dirty="0">
                <a:solidFill>
                  <a:srgbClr val="000000"/>
                </a:solidFill>
                <a:effectLst/>
                <a:latin typeface="Aptos"/>
                <a:cs typeface="Arial"/>
              </a:rPr>
              <a:t>ournal </a:t>
            </a:r>
            <a:r>
              <a:rPr lang="en-GB" sz="2300" dirty="0">
                <a:solidFill>
                  <a:srgbClr val="000000"/>
                </a:solidFill>
                <a:latin typeface="Aptos"/>
                <a:cs typeface="Arial"/>
              </a:rPr>
              <a:t>articles</a:t>
            </a:r>
            <a:endParaRPr lang="en-GB" sz="2300" b="0" i="0" dirty="0">
              <a:solidFill>
                <a:srgbClr val="000000"/>
              </a:solidFill>
              <a:effectLst/>
              <a:latin typeface="Aptos"/>
              <a:cs typeface="Arial"/>
            </a:endParaRPr>
          </a:p>
          <a:p>
            <a:pPr algn="l"/>
            <a:r>
              <a:rPr lang="en-GB" sz="2300" dirty="0">
                <a:solidFill>
                  <a:srgbClr val="000000"/>
                </a:solidFill>
                <a:latin typeface="Aptos"/>
                <a:cs typeface="Arial"/>
              </a:rPr>
              <a:t>Websites</a:t>
            </a:r>
            <a:endParaRPr lang="en-GB" sz="2300" b="0" i="0" dirty="0">
              <a:solidFill>
                <a:srgbClr val="000000"/>
              </a:solidFill>
              <a:effectLst/>
              <a:latin typeface="Aptos"/>
              <a:cs typeface="Arial"/>
            </a:endParaRPr>
          </a:p>
          <a:p>
            <a:pPr algn="l"/>
            <a:r>
              <a:rPr lang="en-GB" sz="2300" dirty="0">
                <a:solidFill>
                  <a:srgbClr val="000000"/>
                </a:solidFill>
                <a:latin typeface="Aptos"/>
                <a:cs typeface="Arial"/>
              </a:rPr>
              <a:t>Newspapers</a:t>
            </a:r>
            <a:endParaRPr lang="en-GB" sz="2300" b="0" i="0" dirty="0">
              <a:solidFill>
                <a:srgbClr val="000000"/>
              </a:solidFill>
              <a:effectLst/>
              <a:latin typeface="Aptos"/>
              <a:cs typeface="Arial"/>
            </a:endParaRPr>
          </a:p>
          <a:p>
            <a:r>
              <a:rPr lang="en-GB" sz="2300" dirty="0">
                <a:solidFill>
                  <a:srgbClr val="000000"/>
                </a:solidFill>
                <a:latin typeface="Aptos"/>
                <a:cs typeface="Arial"/>
              </a:rPr>
              <a:t>Reports </a:t>
            </a:r>
            <a:r>
              <a:rPr lang="en-GB" sz="2300" b="0" i="0" dirty="0">
                <a:solidFill>
                  <a:srgbClr val="000000"/>
                </a:solidFill>
                <a:effectLst/>
                <a:latin typeface="Aptos"/>
                <a:cs typeface="Arial"/>
              </a:rPr>
              <a:t>(e.g. from the government)</a:t>
            </a:r>
          </a:p>
          <a:p>
            <a:pPr marL="0" indent="0">
              <a:buNone/>
            </a:pPr>
            <a:r>
              <a:rPr lang="en-GB" sz="2300" b="1" dirty="0">
                <a:solidFill>
                  <a:srgbClr val="173AFF"/>
                </a:solidFill>
                <a:latin typeface="Aptos"/>
                <a:cs typeface="Arial"/>
              </a:rPr>
              <a:t>Which source do you think you will use the most in Term 1? Why?</a:t>
            </a:r>
          </a:p>
          <a:p>
            <a:pPr marL="0" indent="0">
              <a:buNone/>
            </a:pPr>
            <a:endParaRPr lang="en-GB" sz="2300" dirty="0">
              <a:solidFill>
                <a:srgbClr val="000000"/>
              </a:solidFill>
              <a:highlight>
                <a:srgbClr val="FFFFFF"/>
              </a:highlight>
              <a:latin typeface="Aptos"/>
            </a:endParaRPr>
          </a:p>
        </p:txBody>
      </p:sp>
    </p:spTree>
    <p:extLst>
      <p:ext uri="{BB962C8B-B14F-4D97-AF65-F5344CB8AC3E}">
        <p14:creationId xmlns:p14="http://schemas.microsoft.com/office/powerpoint/2010/main" val="1264959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BCD61-290F-4975-B448-1CA109D77EEB}"/>
              </a:ext>
            </a:extLst>
          </p:cNvPr>
          <p:cNvSpPr>
            <a:spLocks noGrp="1"/>
          </p:cNvSpPr>
          <p:nvPr>
            <p:ph type="title"/>
          </p:nvPr>
        </p:nvSpPr>
        <p:spPr/>
        <p:txBody>
          <a:bodyPr/>
          <a:lstStyle/>
          <a:p>
            <a:r>
              <a:rPr lang="en-US" dirty="0">
                <a:latin typeface="Aptos"/>
              </a:rPr>
              <a:t>The Internet</a:t>
            </a:r>
          </a:p>
        </p:txBody>
      </p:sp>
      <p:sp>
        <p:nvSpPr>
          <p:cNvPr id="3" name="Content Placeholder 2">
            <a:extLst>
              <a:ext uri="{FF2B5EF4-FFF2-40B4-BE49-F238E27FC236}">
                <a16:creationId xmlns:a16="http://schemas.microsoft.com/office/drawing/2014/main" id="{66E28C0A-C0D0-8964-BDC9-EDD410DF06AE}"/>
              </a:ext>
            </a:extLst>
          </p:cNvPr>
          <p:cNvSpPr>
            <a:spLocks noGrp="1"/>
          </p:cNvSpPr>
          <p:nvPr>
            <p:ph idx="1"/>
          </p:nvPr>
        </p:nvSpPr>
        <p:spPr/>
        <p:txBody>
          <a:bodyPr/>
          <a:lstStyle/>
          <a:p>
            <a:r>
              <a:rPr lang="en-US" dirty="0">
                <a:solidFill>
                  <a:srgbClr val="173AFF"/>
                </a:solidFill>
                <a:latin typeface="Aptos"/>
              </a:rPr>
              <a:t>Can you trust everything you read online? </a:t>
            </a:r>
            <a:r>
              <a:rPr lang="en-US">
                <a:solidFill>
                  <a:srgbClr val="173AFF"/>
                </a:solidFill>
                <a:latin typeface="Aptos"/>
              </a:rPr>
              <a:t>Why or why not? </a:t>
            </a:r>
            <a:endParaRPr lang="en-US"/>
          </a:p>
          <a:p>
            <a:r>
              <a:rPr lang="en-US" dirty="0">
                <a:solidFill>
                  <a:srgbClr val="173AFF"/>
                </a:solidFill>
                <a:latin typeface="Aptos"/>
              </a:rPr>
              <a:t>Can you think of an example of something you've read or seen online which you didn't trust?</a:t>
            </a:r>
          </a:p>
        </p:txBody>
      </p:sp>
      <p:sp>
        <p:nvSpPr>
          <p:cNvPr id="4" name="Date Placeholder 3">
            <a:extLst>
              <a:ext uri="{FF2B5EF4-FFF2-40B4-BE49-F238E27FC236}">
                <a16:creationId xmlns:a16="http://schemas.microsoft.com/office/drawing/2014/main" id="{DF8FB44E-9CF1-9C3A-94F0-940AFAB56A3D}"/>
              </a:ext>
            </a:extLst>
          </p:cNvPr>
          <p:cNvSpPr>
            <a:spLocks noGrp="1"/>
          </p:cNvSpPr>
          <p:nvPr>
            <p:ph type="dt" sz="half" idx="10"/>
          </p:nvPr>
        </p:nvSpPr>
        <p:spPr/>
        <p:txBody>
          <a:bodyPr/>
          <a:lstStyle/>
          <a:p>
            <a:pPr>
              <a:defRPr/>
            </a:pPr>
            <a:fld id="{2303D31F-598B-47EE-BA37-93F097A3D676}" type="datetime1">
              <a:rPr lang="en-GB" altLang="en-US"/>
              <a:pPr>
                <a:defRPr/>
              </a:pPr>
              <a:t>20/06/2026</a:t>
            </a:fld>
            <a:endParaRPr lang="en-GB" altLang="en-US"/>
          </a:p>
        </p:txBody>
      </p:sp>
      <p:sp>
        <p:nvSpPr>
          <p:cNvPr id="5" name="Slide Number Placeholder 4">
            <a:extLst>
              <a:ext uri="{FF2B5EF4-FFF2-40B4-BE49-F238E27FC236}">
                <a16:creationId xmlns:a16="http://schemas.microsoft.com/office/drawing/2014/main" id="{DE25F4D1-55D7-D72C-7F32-4CE35AC5E029}"/>
              </a:ext>
            </a:extLst>
          </p:cNvPr>
          <p:cNvSpPr>
            <a:spLocks noGrp="1"/>
          </p:cNvSpPr>
          <p:nvPr>
            <p:ph type="sldNum" sz="quarter" idx="12"/>
          </p:nvPr>
        </p:nvSpPr>
        <p:spPr/>
        <p:txBody>
          <a:bodyPr/>
          <a:lstStyle/>
          <a:p>
            <a:pPr>
              <a:defRPr/>
            </a:pPr>
            <a:fld id="{6550E941-99E4-4403-A917-B30FF69A9617}" type="slidenum">
              <a:rPr lang="en-GB" altLang="en-US"/>
              <a:pPr>
                <a:defRPr/>
              </a:pPr>
              <a:t>5</a:t>
            </a:fld>
            <a:endParaRPr lang="en-GB" altLang="en-US"/>
          </a:p>
        </p:txBody>
      </p:sp>
    </p:spTree>
    <p:extLst>
      <p:ext uri="{BB962C8B-B14F-4D97-AF65-F5344CB8AC3E}">
        <p14:creationId xmlns:p14="http://schemas.microsoft.com/office/powerpoint/2010/main" val="3349213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E4F63-27F0-E7EC-FBD0-E1D5242BB583}"/>
              </a:ext>
            </a:extLst>
          </p:cNvPr>
          <p:cNvSpPr>
            <a:spLocks noGrp="1"/>
          </p:cNvSpPr>
          <p:nvPr>
            <p:ph type="title"/>
          </p:nvPr>
        </p:nvSpPr>
        <p:spPr/>
        <p:txBody>
          <a:bodyPr/>
          <a:lstStyle/>
          <a:p>
            <a:r>
              <a:rPr lang="en-GB" altLang="en-US" b="1" dirty="0">
                <a:latin typeface="Aptos"/>
              </a:rPr>
              <a:t>The CRAAP Test</a:t>
            </a:r>
            <a:br>
              <a:rPr lang="en-US" dirty="0">
                <a:latin typeface="Aptos"/>
              </a:rPr>
            </a:br>
            <a:endParaRPr lang="en-US" dirty="0"/>
          </a:p>
        </p:txBody>
      </p:sp>
      <p:sp>
        <p:nvSpPr>
          <p:cNvPr id="3" name="Content Placeholder 2">
            <a:extLst>
              <a:ext uri="{FF2B5EF4-FFF2-40B4-BE49-F238E27FC236}">
                <a16:creationId xmlns:a16="http://schemas.microsoft.com/office/drawing/2014/main" id="{8FD03F49-DD71-50A1-B78D-6752A3EC7D43}"/>
              </a:ext>
            </a:extLst>
          </p:cNvPr>
          <p:cNvSpPr>
            <a:spLocks noGrp="1"/>
          </p:cNvSpPr>
          <p:nvPr>
            <p:ph idx="1"/>
          </p:nvPr>
        </p:nvSpPr>
        <p:spPr>
          <a:xfrm>
            <a:off x="395536" y="908720"/>
            <a:ext cx="8229600" cy="3917032"/>
          </a:xfrm>
        </p:spPr>
        <p:txBody>
          <a:bodyPr/>
          <a:lstStyle/>
          <a:p>
            <a:pPr marL="0" indent="0" algn="ctr">
              <a:buNone/>
            </a:pPr>
            <a:r>
              <a:rPr lang="en-US" sz="2400" dirty="0">
                <a:latin typeface="Aptos"/>
              </a:rPr>
              <a:t>A test to check if the source you found is good to use!</a:t>
            </a:r>
            <a:endParaRPr lang="en-US" sz="3600" b="1">
              <a:solidFill>
                <a:srgbClr val="008700"/>
              </a:solidFill>
              <a:latin typeface="Aptos"/>
            </a:endParaRPr>
          </a:p>
          <a:p>
            <a:pPr marL="0" indent="0">
              <a:buNone/>
            </a:pPr>
            <a:r>
              <a:rPr lang="en-US" b="1" dirty="0">
                <a:solidFill>
                  <a:srgbClr val="008700"/>
                </a:solidFill>
                <a:latin typeface="Aptos"/>
              </a:rPr>
              <a:t>C: </a:t>
            </a:r>
            <a:r>
              <a:rPr lang="en-US" b="1" dirty="0">
                <a:latin typeface="Aptos"/>
              </a:rPr>
              <a:t>Currency</a:t>
            </a:r>
            <a:endParaRPr lang="en-US" sz="1200" b="1">
              <a:latin typeface="Aptos"/>
            </a:endParaRPr>
          </a:p>
          <a:p>
            <a:pPr marL="0" indent="0">
              <a:buNone/>
            </a:pPr>
            <a:endParaRPr lang="en-US" sz="1000" b="1" dirty="0">
              <a:latin typeface="Aptos"/>
            </a:endParaRPr>
          </a:p>
          <a:p>
            <a:pPr marL="0" indent="0">
              <a:buNone/>
            </a:pPr>
            <a:br>
              <a:rPr lang="en-US" sz="1000" b="1" dirty="0">
                <a:latin typeface="Aptos"/>
              </a:rPr>
            </a:br>
            <a:r>
              <a:rPr lang="en-US" b="1" dirty="0">
                <a:solidFill>
                  <a:srgbClr val="008700"/>
                </a:solidFill>
                <a:latin typeface="Aptos"/>
              </a:rPr>
              <a:t>R: </a:t>
            </a:r>
            <a:r>
              <a:rPr lang="en-US" b="1" dirty="0">
                <a:latin typeface="Aptos"/>
              </a:rPr>
              <a:t>Relevance</a:t>
            </a:r>
            <a:br>
              <a:rPr lang="en-US" sz="1000" b="1" dirty="0">
                <a:latin typeface="Aptos"/>
              </a:rPr>
            </a:br>
            <a:endParaRPr lang="en-US" sz="1000" b="1">
              <a:latin typeface="Aptos"/>
            </a:endParaRPr>
          </a:p>
          <a:p>
            <a:pPr marL="0" indent="0">
              <a:buNone/>
            </a:pPr>
            <a:br>
              <a:rPr lang="en-US" sz="1000" b="1" dirty="0">
                <a:latin typeface="Aptos"/>
              </a:rPr>
            </a:br>
            <a:r>
              <a:rPr lang="en-US" b="1" dirty="0">
                <a:solidFill>
                  <a:srgbClr val="008700"/>
                </a:solidFill>
                <a:latin typeface="Aptos"/>
              </a:rPr>
              <a:t>A: </a:t>
            </a:r>
            <a:r>
              <a:rPr lang="en-US" b="1" dirty="0">
                <a:latin typeface="Aptos"/>
              </a:rPr>
              <a:t>Authority</a:t>
            </a:r>
            <a:br>
              <a:rPr lang="en-US" sz="1000" b="1" dirty="0">
                <a:latin typeface="Aptos"/>
              </a:rPr>
            </a:br>
            <a:endParaRPr lang="en-US" sz="1000" b="1">
              <a:latin typeface="Aptos"/>
            </a:endParaRPr>
          </a:p>
          <a:p>
            <a:pPr marL="0" indent="0">
              <a:buNone/>
            </a:pPr>
            <a:br>
              <a:rPr lang="en-US" sz="1000" b="1" dirty="0">
                <a:latin typeface="Aptos"/>
              </a:rPr>
            </a:br>
            <a:r>
              <a:rPr lang="en-US" b="1" dirty="0">
                <a:solidFill>
                  <a:srgbClr val="008700"/>
                </a:solidFill>
                <a:latin typeface="Aptos"/>
              </a:rPr>
              <a:t>A: </a:t>
            </a:r>
            <a:r>
              <a:rPr lang="en-US" b="1" dirty="0">
                <a:latin typeface="Aptos"/>
              </a:rPr>
              <a:t>Accuracy</a:t>
            </a:r>
            <a:br>
              <a:rPr lang="en-US" sz="1000" b="1" dirty="0">
                <a:latin typeface="Aptos"/>
              </a:rPr>
            </a:br>
            <a:endParaRPr lang="en-US" sz="1000" b="1">
              <a:latin typeface="Aptos"/>
            </a:endParaRPr>
          </a:p>
          <a:p>
            <a:pPr marL="0" indent="0">
              <a:buNone/>
            </a:pPr>
            <a:br>
              <a:rPr lang="en-US" sz="1000" b="1" dirty="0">
                <a:latin typeface="Aptos"/>
              </a:rPr>
            </a:br>
            <a:r>
              <a:rPr lang="en-US" b="1" dirty="0">
                <a:solidFill>
                  <a:srgbClr val="008700"/>
                </a:solidFill>
                <a:latin typeface="Aptos"/>
              </a:rPr>
              <a:t>P: </a:t>
            </a:r>
            <a:r>
              <a:rPr lang="en-US" b="1" dirty="0">
                <a:latin typeface="Aptos"/>
              </a:rPr>
              <a:t>Purpose</a:t>
            </a:r>
          </a:p>
        </p:txBody>
      </p:sp>
      <p:sp>
        <p:nvSpPr>
          <p:cNvPr id="4" name="Date Placeholder 3">
            <a:extLst>
              <a:ext uri="{FF2B5EF4-FFF2-40B4-BE49-F238E27FC236}">
                <a16:creationId xmlns:a16="http://schemas.microsoft.com/office/drawing/2014/main" id="{C5CC353C-71AC-4275-8644-AE59CE7574CA}"/>
              </a:ext>
            </a:extLst>
          </p:cNvPr>
          <p:cNvSpPr>
            <a:spLocks noGrp="1"/>
          </p:cNvSpPr>
          <p:nvPr>
            <p:ph type="dt" sz="half" idx="10"/>
          </p:nvPr>
        </p:nvSpPr>
        <p:spPr/>
        <p:txBody>
          <a:bodyPr/>
          <a:lstStyle/>
          <a:p>
            <a:pPr>
              <a:defRPr/>
            </a:pPr>
            <a:fld id="{2303D31F-598B-47EE-BA37-93F097A3D676}" type="datetime1">
              <a:rPr lang="en-GB" altLang="en-US" smtClean="0"/>
              <a:pPr>
                <a:defRPr/>
              </a:pPr>
              <a:t>20/06/2026</a:t>
            </a:fld>
            <a:endParaRPr lang="en-GB" altLang="en-US"/>
          </a:p>
        </p:txBody>
      </p:sp>
      <p:sp>
        <p:nvSpPr>
          <p:cNvPr id="5" name="Slide Number Placeholder 4">
            <a:extLst>
              <a:ext uri="{FF2B5EF4-FFF2-40B4-BE49-F238E27FC236}">
                <a16:creationId xmlns:a16="http://schemas.microsoft.com/office/drawing/2014/main" id="{16CF7306-9685-FA66-5051-E412A7549576}"/>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36496369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DB47A-077E-C49F-4E14-F5C3380A40CD}"/>
              </a:ext>
            </a:extLst>
          </p:cNvPr>
          <p:cNvSpPr>
            <a:spLocks noGrp="1"/>
          </p:cNvSpPr>
          <p:nvPr>
            <p:ph type="title"/>
          </p:nvPr>
        </p:nvSpPr>
        <p:spPr/>
        <p:txBody>
          <a:bodyPr/>
          <a:lstStyle/>
          <a:p>
            <a:r>
              <a:rPr lang="en-US" b="1" dirty="0">
                <a:solidFill>
                  <a:srgbClr val="173AFF"/>
                </a:solidFill>
                <a:latin typeface="Aptos"/>
              </a:rPr>
              <a:t>Worksheet Activity </a:t>
            </a:r>
          </a:p>
        </p:txBody>
      </p:sp>
      <p:sp>
        <p:nvSpPr>
          <p:cNvPr id="3" name="Content Placeholder 2">
            <a:extLst>
              <a:ext uri="{FF2B5EF4-FFF2-40B4-BE49-F238E27FC236}">
                <a16:creationId xmlns:a16="http://schemas.microsoft.com/office/drawing/2014/main" id="{1564B20D-B55E-9622-C62A-99EFF78AD532}"/>
              </a:ext>
            </a:extLst>
          </p:cNvPr>
          <p:cNvSpPr>
            <a:spLocks noGrp="1"/>
          </p:cNvSpPr>
          <p:nvPr>
            <p:ph idx="1"/>
          </p:nvPr>
        </p:nvSpPr>
        <p:spPr/>
        <p:txBody>
          <a:bodyPr/>
          <a:lstStyle/>
          <a:p>
            <a:r>
              <a:rPr lang="en-US" dirty="0">
                <a:latin typeface="Aptos"/>
              </a:rPr>
              <a:t>Go to the worksheet and complete </a:t>
            </a:r>
            <a:r>
              <a:rPr lang="en-US" b="1" dirty="0">
                <a:solidFill>
                  <a:srgbClr val="173AFF"/>
                </a:solidFill>
                <a:latin typeface="Aptos"/>
              </a:rPr>
              <a:t>Activity 1 </a:t>
            </a:r>
            <a:r>
              <a:rPr lang="en-US" dirty="0">
                <a:latin typeface="Aptos"/>
              </a:rPr>
              <a:t>with a partner to find out more about CRAAP!</a:t>
            </a:r>
          </a:p>
        </p:txBody>
      </p:sp>
      <p:sp>
        <p:nvSpPr>
          <p:cNvPr id="4" name="Date Placeholder 3">
            <a:extLst>
              <a:ext uri="{FF2B5EF4-FFF2-40B4-BE49-F238E27FC236}">
                <a16:creationId xmlns:a16="http://schemas.microsoft.com/office/drawing/2014/main" id="{7B2B0028-DB2A-909E-5EF8-0BF447209B2F}"/>
              </a:ext>
            </a:extLst>
          </p:cNvPr>
          <p:cNvSpPr>
            <a:spLocks noGrp="1"/>
          </p:cNvSpPr>
          <p:nvPr>
            <p:ph type="dt" sz="half" idx="10"/>
          </p:nvPr>
        </p:nvSpPr>
        <p:spPr/>
        <p:txBody>
          <a:bodyPr/>
          <a:lstStyle/>
          <a:p>
            <a:pPr>
              <a:defRPr/>
            </a:pPr>
            <a:fld id="{2303D31F-598B-47EE-BA37-93F097A3D676}" type="datetime1">
              <a:rPr lang="en-GB" altLang="en-US" smtClean="0"/>
              <a:pPr>
                <a:defRPr/>
              </a:pPr>
              <a:t>20/06/2026</a:t>
            </a:fld>
            <a:endParaRPr lang="en-GB" altLang="en-US"/>
          </a:p>
        </p:txBody>
      </p:sp>
      <p:sp>
        <p:nvSpPr>
          <p:cNvPr id="5" name="Slide Number Placeholder 4">
            <a:extLst>
              <a:ext uri="{FF2B5EF4-FFF2-40B4-BE49-F238E27FC236}">
                <a16:creationId xmlns:a16="http://schemas.microsoft.com/office/drawing/2014/main" id="{59D7AB65-CA95-A791-C01D-8E32A40CDE20}"/>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26368374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219777" y="77411"/>
            <a:ext cx="9283270" cy="468238"/>
          </a:xfrm>
        </p:spPr>
        <p:txBody>
          <a:bodyPr/>
          <a:lstStyle/>
          <a:p>
            <a:pPr marL="0" indent="0" algn="ctr">
              <a:buNone/>
            </a:pPr>
            <a:r>
              <a:rPr lang="en-US" sz="2400" b="1" dirty="0">
                <a:solidFill>
                  <a:srgbClr val="008700"/>
                </a:solidFill>
              </a:rPr>
              <a:t>C</a:t>
            </a:r>
            <a:r>
              <a:rPr lang="en-US" sz="2400" b="1" dirty="0"/>
              <a:t>urrency</a:t>
            </a:r>
            <a:r>
              <a:rPr lang="en-US" sz="2400" b="1" dirty="0">
                <a:solidFill>
                  <a:srgbClr val="008700"/>
                </a:solidFill>
              </a:rPr>
              <a:t> R</a:t>
            </a:r>
            <a:r>
              <a:rPr lang="en-US" sz="2400" b="1" dirty="0"/>
              <a:t>elevance </a:t>
            </a:r>
            <a:r>
              <a:rPr lang="en-US" sz="2400" b="1" dirty="0">
                <a:solidFill>
                  <a:srgbClr val="008700"/>
                </a:solidFill>
              </a:rPr>
              <a:t>A</a:t>
            </a:r>
            <a:r>
              <a:rPr lang="en-US" sz="2400" b="1" dirty="0"/>
              <a:t>uthority </a:t>
            </a:r>
            <a:r>
              <a:rPr lang="en-US" sz="2400" b="1" dirty="0">
                <a:solidFill>
                  <a:srgbClr val="008700"/>
                </a:solidFill>
              </a:rPr>
              <a:t>A</a:t>
            </a:r>
            <a:r>
              <a:rPr lang="en-US" sz="2400" b="1" dirty="0"/>
              <a:t>ccuracy </a:t>
            </a:r>
            <a:r>
              <a:rPr lang="en-US" sz="2400" b="1" dirty="0">
                <a:solidFill>
                  <a:srgbClr val="008700"/>
                </a:solidFill>
              </a:rPr>
              <a:t>P</a:t>
            </a:r>
            <a:r>
              <a:rPr lang="en-US" sz="2400" b="1" dirty="0"/>
              <a:t>urpose</a:t>
            </a:r>
          </a:p>
          <a:p>
            <a:pPr marL="0" indent="0" eaLnBrk="1" hangingPunct="1">
              <a:buNone/>
            </a:pPr>
            <a:endParaRPr lang="en-GB" altLang="en-US" sz="3600" dirty="0"/>
          </a:p>
        </p:txBody>
      </p:sp>
      <p:sp>
        <p:nvSpPr>
          <p:cNvPr id="3" name="TextBox 2">
            <a:extLst>
              <a:ext uri="{FF2B5EF4-FFF2-40B4-BE49-F238E27FC236}">
                <a16:creationId xmlns:a16="http://schemas.microsoft.com/office/drawing/2014/main" id="{41F8F536-9BA7-448B-48DC-63C634623FCB}"/>
              </a:ext>
            </a:extLst>
          </p:cNvPr>
          <p:cNvSpPr txBox="1"/>
          <p:nvPr/>
        </p:nvSpPr>
        <p:spPr>
          <a:xfrm>
            <a:off x="606118" y="545649"/>
            <a:ext cx="7914902" cy="677108"/>
          </a:xfrm>
          <a:prstGeom prst="rect">
            <a:avLst/>
          </a:prstGeom>
          <a:noFill/>
        </p:spPr>
        <p:txBody>
          <a:bodyPr wrap="square" rtlCol="0">
            <a:spAutoFit/>
          </a:bodyPr>
          <a:lstStyle/>
          <a:p>
            <a:pPr algn="ctr"/>
            <a:r>
              <a:rPr lang="en-US" sz="1900" dirty="0"/>
              <a:t>A test to check if the source you found is good to use! In pairs, match the CRAAP test words to the questions (first one is done for you)</a:t>
            </a:r>
          </a:p>
        </p:txBody>
      </p:sp>
      <p:sp>
        <p:nvSpPr>
          <p:cNvPr id="4" name="TextBox 3">
            <a:extLst>
              <a:ext uri="{FF2B5EF4-FFF2-40B4-BE49-F238E27FC236}">
                <a16:creationId xmlns:a16="http://schemas.microsoft.com/office/drawing/2014/main" id="{9E745CAB-C89C-53AB-91AC-FFDAD49CD8D9}"/>
              </a:ext>
            </a:extLst>
          </p:cNvPr>
          <p:cNvSpPr txBox="1"/>
          <p:nvPr/>
        </p:nvSpPr>
        <p:spPr>
          <a:xfrm>
            <a:off x="5181061" y="4672150"/>
            <a:ext cx="3744416" cy="181588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600" b="0" i="0" kern="1200" dirty="0">
                <a:solidFill>
                  <a:schemeClr val="dk1"/>
                </a:solidFill>
                <a:effectLst/>
                <a:latin typeface="+mn-lt"/>
                <a:ea typeface="+mn-ea"/>
                <a:cs typeface="+mn-cs"/>
              </a:rPr>
              <a:t>4. ?</a:t>
            </a:r>
          </a:p>
          <a:p>
            <a:r>
              <a:rPr lang="en-GB" sz="1600" b="0" i="0" kern="1200" dirty="0">
                <a:solidFill>
                  <a:schemeClr val="dk1"/>
                </a:solidFill>
                <a:effectLst/>
                <a:latin typeface="+mn-lt"/>
                <a:ea typeface="+mn-ea"/>
                <a:cs typeface="+mn-cs"/>
              </a:rPr>
              <a:t>When was the information published or posted?</a:t>
            </a:r>
            <a:br>
              <a:rPr lang="en-GB" sz="1600" dirty="0"/>
            </a:br>
            <a:r>
              <a:rPr lang="en-GB" sz="1600" b="0" i="0" kern="1200" dirty="0">
                <a:solidFill>
                  <a:schemeClr val="dk1"/>
                </a:solidFill>
                <a:effectLst/>
                <a:latin typeface="+mn-lt"/>
                <a:ea typeface="+mn-ea"/>
                <a:cs typeface="+mn-cs"/>
              </a:rPr>
              <a:t>Is the information current or </a:t>
            </a:r>
            <a:r>
              <a:rPr lang="en-GB" sz="1600" b="0" i="0" kern="1200" dirty="0" err="1">
                <a:solidFill>
                  <a:schemeClr val="dk1"/>
                </a:solidFill>
                <a:effectLst/>
                <a:latin typeface="+mn-lt"/>
                <a:ea typeface="+mn-ea"/>
                <a:cs typeface="+mn-cs"/>
              </a:rPr>
              <a:t>out-of</a:t>
            </a:r>
            <a:r>
              <a:rPr lang="en-GB" sz="1600" b="0" i="0" kern="1200" dirty="0">
                <a:solidFill>
                  <a:schemeClr val="dk1"/>
                </a:solidFill>
                <a:effectLst/>
                <a:latin typeface="+mn-lt"/>
                <a:ea typeface="+mn-ea"/>
                <a:cs typeface="+mn-cs"/>
              </a:rPr>
              <a:t> date for your topic?</a:t>
            </a:r>
            <a:br>
              <a:rPr lang="en-GB" sz="1600" dirty="0"/>
            </a:br>
            <a:r>
              <a:rPr lang="en-GB" sz="1600" b="0" i="0" kern="1200" dirty="0">
                <a:solidFill>
                  <a:schemeClr val="dk1"/>
                </a:solidFill>
                <a:effectLst/>
                <a:latin typeface="+mn-lt"/>
                <a:ea typeface="+mn-ea"/>
                <a:cs typeface="+mn-cs"/>
              </a:rPr>
              <a:t>Has the information been revised or updated?</a:t>
            </a:r>
            <a:endParaRPr lang="en-US" sz="1600" dirty="0"/>
          </a:p>
        </p:txBody>
      </p:sp>
      <p:sp>
        <p:nvSpPr>
          <p:cNvPr id="5" name="TextBox 4">
            <a:extLst>
              <a:ext uri="{FF2B5EF4-FFF2-40B4-BE49-F238E27FC236}">
                <a16:creationId xmlns:a16="http://schemas.microsoft.com/office/drawing/2014/main" id="{381E66D3-619E-EBF7-B81F-307CDD4E516E}"/>
              </a:ext>
            </a:extLst>
          </p:cNvPr>
          <p:cNvSpPr txBox="1"/>
          <p:nvPr/>
        </p:nvSpPr>
        <p:spPr>
          <a:xfrm>
            <a:off x="287969" y="1317419"/>
            <a:ext cx="4343338" cy="156966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b="1" dirty="0">
                <a:solidFill>
                  <a:srgbClr val="008700"/>
                </a:solidFill>
              </a:rPr>
              <a:t>PURPOSE</a:t>
            </a:r>
            <a:endParaRPr lang="en-GB" sz="1600" b="1" i="0" kern="1200" dirty="0">
              <a:solidFill>
                <a:srgbClr val="008700"/>
              </a:solidFill>
              <a:effectLst/>
              <a:latin typeface="+mn-lt"/>
              <a:ea typeface="+mn-ea"/>
              <a:cs typeface="+mn-cs"/>
            </a:endParaRPr>
          </a:p>
          <a:p>
            <a:r>
              <a:rPr lang="en-GB" sz="1600" b="0" i="0" kern="1200" dirty="0">
                <a:solidFill>
                  <a:schemeClr val="dk1"/>
                </a:solidFill>
                <a:effectLst/>
                <a:latin typeface="+mn-lt"/>
                <a:ea typeface="+mn-ea"/>
                <a:cs typeface="+mn-cs"/>
              </a:rPr>
              <a:t>1. What is the purpose of the information? to inform? teach? sell? entertain? persuade?</a:t>
            </a:r>
            <a:br>
              <a:rPr lang="en-GB" sz="1600" dirty="0"/>
            </a:br>
            <a:r>
              <a:rPr lang="en-GB" sz="1600" b="0" i="0" kern="1200" dirty="0">
                <a:solidFill>
                  <a:schemeClr val="dk1"/>
                </a:solidFill>
                <a:effectLst/>
                <a:latin typeface="+mn-lt"/>
                <a:ea typeface="+mn-ea"/>
                <a:cs typeface="+mn-cs"/>
              </a:rPr>
              <a:t>Is the information fact? opinion? propaganda?</a:t>
            </a:r>
            <a:br>
              <a:rPr lang="en-GB" sz="1600" dirty="0"/>
            </a:br>
            <a:r>
              <a:rPr lang="en-GB" sz="1600" b="0" i="0" kern="1200" dirty="0">
                <a:solidFill>
                  <a:schemeClr val="dk1"/>
                </a:solidFill>
                <a:effectLst/>
                <a:latin typeface="+mn-lt"/>
                <a:ea typeface="+mn-ea"/>
                <a:cs typeface="+mn-cs"/>
              </a:rPr>
              <a:t>Are there political, ideological, cultural, religious, institutional, or personal biases?</a:t>
            </a:r>
            <a:endParaRPr lang="en-US" sz="1600" dirty="0"/>
          </a:p>
        </p:txBody>
      </p:sp>
      <p:sp>
        <p:nvSpPr>
          <p:cNvPr id="7" name="TextBox 6">
            <a:extLst>
              <a:ext uri="{FF2B5EF4-FFF2-40B4-BE49-F238E27FC236}">
                <a16:creationId xmlns:a16="http://schemas.microsoft.com/office/drawing/2014/main" id="{B096117E-CDF5-96F5-DAEB-E96832784F80}"/>
              </a:ext>
            </a:extLst>
          </p:cNvPr>
          <p:cNvSpPr txBox="1"/>
          <p:nvPr/>
        </p:nvSpPr>
        <p:spPr>
          <a:xfrm>
            <a:off x="218523" y="4915539"/>
            <a:ext cx="4451795" cy="181588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GB" sz="1600" b="0" i="0" kern="1200" dirty="0">
                <a:solidFill>
                  <a:schemeClr val="dk1"/>
                </a:solidFill>
                <a:effectLst/>
                <a:latin typeface="+mn-lt"/>
                <a:ea typeface="+mn-ea"/>
                <a:cs typeface="+mn-cs"/>
              </a:rPr>
              <a:t>5. ?</a:t>
            </a:r>
          </a:p>
          <a:p>
            <a:r>
              <a:rPr lang="en-GB" sz="1600" b="0" i="0" kern="1200" dirty="0">
                <a:solidFill>
                  <a:schemeClr val="dk1"/>
                </a:solidFill>
                <a:effectLst/>
                <a:latin typeface="+mn-lt"/>
                <a:ea typeface="+mn-ea"/>
                <a:cs typeface="+mn-cs"/>
              </a:rPr>
              <a:t>Does the information relate to your topic or answer your question?</a:t>
            </a:r>
            <a:br>
              <a:rPr lang="en-GB" sz="1600" dirty="0"/>
            </a:br>
            <a:r>
              <a:rPr lang="en-GB" sz="1600" b="0" i="0" kern="1200" dirty="0">
                <a:solidFill>
                  <a:schemeClr val="dk1"/>
                </a:solidFill>
                <a:effectLst/>
                <a:latin typeface="+mn-lt"/>
                <a:ea typeface="+mn-ea"/>
                <a:cs typeface="+mn-cs"/>
              </a:rPr>
              <a:t>Who is the intended audience?</a:t>
            </a:r>
            <a:br>
              <a:rPr lang="en-GB" sz="1600" dirty="0"/>
            </a:br>
            <a:r>
              <a:rPr lang="en-GB" sz="1600" b="0" i="0" kern="1200" dirty="0">
                <a:solidFill>
                  <a:schemeClr val="dk1"/>
                </a:solidFill>
                <a:effectLst/>
                <a:latin typeface="+mn-lt"/>
                <a:ea typeface="+mn-ea"/>
                <a:cs typeface="+mn-cs"/>
              </a:rPr>
              <a:t>Is the information at an appropriate level (i.e. not too elementary or advanced for your needs)?</a:t>
            </a:r>
          </a:p>
        </p:txBody>
      </p:sp>
      <p:sp>
        <p:nvSpPr>
          <p:cNvPr id="8" name="TextBox 7">
            <a:extLst>
              <a:ext uri="{FF2B5EF4-FFF2-40B4-BE49-F238E27FC236}">
                <a16:creationId xmlns:a16="http://schemas.microsoft.com/office/drawing/2014/main" id="{7DBE1C44-2DAA-4AC3-63C7-F17055577F9C}"/>
              </a:ext>
            </a:extLst>
          </p:cNvPr>
          <p:cNvSpPr txBox="1"/>
          <p:nvPr/>
        </p:nvSpPr>
        <p:spPr>
          <a:xfrm>
            <a:off x="5244165" y="1363585"/>
            <a:ext cx="3681312" cy="304698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600" b="0" i="0" kern="1200" dirty="0">
                <a:solidFill>
                  <a:schemeClr val="dk1"/>
                </a:solidFill>
                <a:effectLst/>
                <a:latin typeface="+mn-lt"/>
                <a:ea typeface="+mn-ea"/>
                <a:cs typeface="+mn-cs"/>
              </a:rPr>
              <a:t>2. ?</a:t>
            </a:r>
          </a:p>
          <a:p>
            <a:r>
              <a:rPr lang="en-GB" sz="1600" b="0" i="0" kern="1200" dirty="0">
                <a:solidFill>
                  <a:schemeClr val="dk1"/>
                </a:solidFill>
                <a:effectLst/>
                <a:latin typeface="+mn-lt"/>
                <a:ea typeface="+mn-ea"/>
                <a:cs typeface="+mn-cs"/>
              </a:rPr>
              <a:t>What are the author's qualifications to write on the topic?</a:t>
            </a:r>
            <a:br>
              <a:rPr lang="en-GB" sz="1600" dirty="0"/>
            </a:br>
            <a:r>
              <a:rPr lang="en-GB" sz="1600" b="0" i="0" kern="1200" dirty="0">
                <a:solidFill>
                  <a:schemeClr val="dk1"/>
                </a:solidFill>
                <a:effectLst/>
                <a:latin typeface="+mn-lt"/>
                <a:ea typeface="+mn-ea"/>
                <a:cs typeface="+mn-cs"/>
              </a:rPr>
              <a:t>Is there contact information, such as a publisher or e-mail address?</a:t>
            </a:r>
            <a:br>
              <a:rPr lang="en-GB" sz="1600" dirty="0"/>
            </a:br>
            <a:r>
              <a:rPr lang="en-GB" sz="1600" b="0" i="0" kern="1200" dirty="0">
                <a:solidFill>
                  <a:schemeClr val="dk1"/>
                </a:solidFill>
                <a:effectLst/>
                <a:latin typeface="+mn-lt"/>
                <a:ea typeface="+mn-ea"/>
                <a:cs typeface="+mn-cs"/>
              </a:rPr>
              <a:t>Does the URL reveal anything about the author or source?</a:t>
            </a:r>
            <a:br>
              <a:rPr lang="en-GB" sz="1600" dirty="0"/>
            </a:br>
            <a:r>
              <a:rPr lang="en-GB" sz="1600" b="0" i="0" kern="1200" dirty="0">
                <a:solidFill>
                  <a:schemeClr val="dk1"/>
                </a:solidFill>
                <a:effectLst/>
                <a:latin typeface="+mn-lt"/>
                <a:ea typeface="+mn-ea"/>
                <a:cs typeface="+mn-cs"/>
              </a:rPr>
              <a:t>examples:</a:t>
            </a:r>
            <a:br>
              <a:rPr lang="en-GB" sz="1600" dirty="0"/>
            </a:br>
            <a:r>
              <a:rPr lang="en-GB" sz="1600" b="0" i="0" kern="1200" dirty="0">
                <a:solidFill>
                  <a:schemeClr val="dk1"/>
                </a:solidFill>
                <a:effectLst/>
                <a:latin typeface="+mn-lt"/>
                <a:ea typeface="+mn-ea"/>
                <a:cs typeface="+mn-cs"/>
              </a:rPr>
              <a:t>.com (commercial), .</a:t>
            </a:r>
            <a:r>
              <a:rPr lang="en-GB" sz="1600" b="0" i="0" kern="1200" dirty="0" err="1">
                <a:solidFill>
                  <a:schemeClr val="dk1"/>
                </a:solidFill>
                <a:effectLst/>
                <a:latin typeface="+mn-lt"/>
                <a:ea typeface="+mn-ea"/>
                <a:cs typeface="+mn-cs"/>
              </a:rPr>
              <a:t>edu</a:t>
            </a:r>
            <a:r>
              <a:rPr lang="en-GB" sz="1600" b="0" i="0" kern="1200" dirty="0">
                <a:solidFill>
                  <a:schemeClr val="dk1"/>
                </a:solidFill>
                <a:effectLst/>
                <a:latin typeface="+mn-lt"/>
                <a:ea typeface="+mn-ea"/>
                <a:cs typeface="+mn-cs"/>
              </a:rPr>
              <a:t> (educational), .gov (U.S. government)</a:t>
            </a:r>
            <a:br>
              <a:rPr lang="en-GB" sz="1600" dirty="0"/>
            </a:br>
            <a:r>
              <a:rPr lang="en-GB" sz="1600" b="0" i="0" kern="1200" dirty="0">
                <a:solidFill>
                  <a:schemeClr val="dk1"/>
                </a:solidFill>
                <a:effectLst/>
                <a:latin typeface="+mn-lt"/>
                <a:ea typeface="+mn-ea"/>
                <a:cs typeface="+mn-cs"/>
              </a:rPr>
              <a:t>.org (nonprofit organization), or</a:t>
            </a:r>
            <a:br>
              <a:rPr lang="en-GB" sz="1600" dirty="0"/>
            </a:br>
            <a:r>
              <a:rPr lang="en-GB" sz="1600" b="0" i="0" kern="1200" dirty="0" err="1">
                <a:solidFill>
                  <a:schemeClr val="dk1"/>
                </a:solidFill>
                <a:effectLst/>
                <a:latin typeface="+mn-lt"/>
                <a:ea typeface="+mn-ea"/>
                <a:cs typeface="+mn-cs"/>
              </a:rPr>
              <a:t>.net</a:t>
            </a:r>
            <a:r>
              <a:rPr lang="en-GB" sz="1600" b="0" i="0" kern="1200" dirty="0">
                <a:solidFill>
                  <a:schemeClr val="dk1"/>
                </a:solidFill>
                <a:effectLst/>
                <a:latin typeface="+mn-lt"/>
                <a:ea typeface="+mn-ea"/>
                <a:cs typeface="+mn-cs"/>
              </a:rPr>
              <a:t> (network)</a:t>
            </a:r>
          </a:p>
        </p:txBody>
      </p:sp>
      <p:sp>
        <p:nvSpPr>
          <p:cNvPr id="9" name="TextBox 8">
            <a:extLst>
              <a:ext uri="{FF2B5EF4-FFF2-40B4-BE49-F238E27FC236}">
                <a16:creationId xmlns:a16="http://schemas.microsoft.com/office/drawing/2014/main" id="{D9FEE087-E84C-E207-DD9D-1DD3678F333E}"/>
              </a:ext>
            </a:extLst>
          </p:cNvPr>
          <p:cNvSpPr txBox="1"/>
          <p:nvPr/>
        </p:nvSpPr>
        <p:spPr>
          <a:xfrm>
            <a:off x="594398" y="3165297"/>
            <a:ext cx="4343338" cy="156966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3. ?</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 Is the information supported by evidence?</a:t>
            </a:r>
            <a:br>
              <a:rPr lang="en-US" sz="1600" dirty="0"/>
            </a:br>
            <a:r>
              <a:rPr lang="en-US" sz="1600" dirty="0"/>
              <a:t>Can you verify any of the information in another source or from personal knowledge?</a:t>
            </a:r>
            <a:br>
              <a:rPr lang="en-US" sz="1600" dirty="0"/>
            </a:br>
            <a:r>
              <a:rPr lang="en-US" sz="1600" dirty="0"/>
              <a:t>Are there spelling, grammar, or other typographical errors?</a:t>
            </a:r>
          </a:p>
        </p:txBody>
      </p:sp>
    </p:spTree>
    <p:extLst>
      <p:ext uri="{BB962C8B-B14F-4D97-AF65-F5344CB8AC3E}">
        <p14:creationId xmlns:p14="http://schemas.microsoft.com/office/powerpoint/2010/main" val="2168599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rrowheads="1"/>
          </p:cNvSpPr>
          <p:nvPr>
            <p:ph type="title"/>
          </p:nvPr>
        </p:nvSpPr>
        <p:spPr>
          <a:xfrm>
            <a:off x="457200" y="-243408"/>
            <a:ext cx="8229600" cy="1143000"/>
          </a:xfrm>
        </p:spPr>
        <p:txBody>
          <a:bodyPr/>
          <a:lstStyle/>
          <a:p>
            <a:pPr eaLnBrk="1" hangingPunct="1"/>
            <a:r>
              <a:rPr lang="en-GB" altLang="en-US" sz="3200" b="1" dirty="0">
                <a:solidFill>
                  <a:srgbClr val="FF0000"/>
                </a:solidFill>
              </a:rPr>
              <a:t>CRAAP TEST: </a:t>
            </a:r>
            <a:r>
              <a:rPr lang="en-GB" altLang="en-US" sz="3200" b="1" dirty="0">
                <a:solidFill>
                  <a:srgbClr val="173AFF"/>
                </a:solidFill>
              </a:rPr>
              <a:t>Activity 2 </a:t>
            </a:r>
            <a:r>
              <a:rPr lang="en-GB" altLang="en-US" sz="3200" b="1" dirty="0">
                <a:solidFill>
                  <a:srgbClr val="FF0000"/>
                </a:solidFill>
              </a:rPr>
              <a:t>ANSWERS</a:t>
            </a:r>
            <a:endParaRPr lang="en-GB" altLang="en-US" sz="4800" b="1" dirty="0">
              <a:solidFill>
                <a:srgbClr val="FF0000"/>
              </a:solidFill>
            </a:endParaRPr>
          </a:p>
        </p:txBody>
      </p:sp>
      <p:sp>
        <p:nvSpPr>
          <p:cNvPr id="2" name="Content Placeholder 1">
            <a:extLst>
              <a:ext uri="{FF2B5EF4-FFF2-40B4-BE49-F238E27FC236}">
                <a16:creationId xmlns:a16="http://schemas.microsoft.com/office/drawing/2014/main" id="{9C486E24-F7CE-CD71-73CF-F6E6D7776C37}"/>
              </a:ext>
            </a:extLst>
          </p:cNvPr>
          <p:cNvSpPr>
            <a:spLocks noGrp="1"/>
          </p:cNvSpPr>
          <p:nvPr>
            <p:ph idx="1"/>
          </p:nvPr>
        </p:nvSpPr>
        <p:spPr>
          <a:xfrm>
            <a:off x="213812" y="706458"/>
            <a:ext cx="4355926" cy="1800200"/>
          </a:xfrm>
        </p:spPr>
        <p:txBody>
          <a:bodyPr/>
          <a:lstStyle/>
          <a:p>
            <a:pPr marL="0" indent="0">
              <a:buNone/>
            </a:pPr>
            <a:r>
              <a:rPr lang="en-US" sz="2800" b="1" dirty="0">
                <a:solidFill>
                  <a:srgbClr val="008700"/>
                </a:solidFill>
              </a:rPr>
              <a:t>CURRENCY</a:t>
            </a:r>
            <a:endParaRPr lang="en-US" sz="1800" dirty="0">
              <a:solidFill>
                <a:schemeClr val="dk1"/>
              </a:solidFill>
            </a:endParaRPr>
          </a:p>
          <a:p>
            <a:pPr marL="0" indent="0">
              <a:buNone/>
            </a:pPr>
            <a:r>
              <a:rPr lang="en-GB" sz="1800" b="0" i="0" kern="1200" dirty="0">
                <a:solidFill>
                  <a:schemeClr val="dk1"/>
                </a:solidFill>
                <a:effectLst/>
                <a:latin typeface="+mn-lt"/>
                <a:ea typeface="+mn-ea"/>
                <a:cs typeface="+mn-cs"/>
              </a:rPr>
              <a:t>When was the information published or posted?</a:t>
            </a:r>
            <a:br>
              <a:rPr lang="en-GB" sz="1800" dirty="0"/>
            </a:br>
            <a:r>
              <a:rPr lang="en-GB" sz="1800" b="0" i="0" kern="1200" dirty="0">
                <a:solidFill>
                  <a:schemeClr val="dk1"/>
                </a:solidFill>
                <a:effectLst/>
                <a:latin typeface="+mn-lt"/>
                <a:ea typeface="+mn-ea"/>
                <a:cs typeface="+mn-cs"/>
              </a:rPr>
              <a:t>Is the information current or </a:t>
            </a:r>
            <a:r>
              <a:rPr lang="en-GB" sz="1800" b="0" i="0" kern="1200" dirty="0" err="1">
                <a:solidFill>
                  <a:schemeClr val="dk1"/>
                </a:solidFill>
                <a:effectLst/>
                <a:latin typeface="+mn-lt"/>
                <a:ea typeface="+mn-ea"/>
                <a:cs typeface="+mn-cs"/>
              </a:rPr>
              <a:t>out-of</a:t>
            </a:r>
            <a:r>
              <a:rPr lang="en-GB" sz="1800" b="0" i="0" kern="1200" dirty="0">
                <a:solidFill>
                  <a:schemeClr val="dk1"/>
                </a:solidFill>
                <a:effectLst/>
                <a:latin typeface="+mn-lt"/>
                <a:ea typeface="+mn-ea"/>
                <a:cs typeface="+mn-cs"/>
              </a:rPr>
              <a:t> date for your topic?</a:t>
            </a:r>
            <a:br>
              <a:rPr lang="en-GB" sz="1800" dirty="0"/>
            </a:br>
            <a:r>
              <a:rPr lang="en-GB" sz="1800" b="0" i="0" kern="1200" dirty="0">
                <a:solidFill>
                  <a:schemeClr val="dk1"/>
                </a:solidFill>
                <a:effectLst/>
                <a:latin typeface="+mn-lt"/>
                <a:ea typeface="+mn-ea"/>
                <a:cs typeface="+mn-cs"/>
              </a:rPr>
              <a:t>Has the information been revised or updated?</a:t>
            </a:r>
            <a:endParaRPr lang="en-US" sz="1800">
              <a:solidFill>
                <a:schemeClr val="dk1"/>
              </a:solidFill>
            </a:endParaRPr>
          </a:p>
          <a:p>
            <a:pPr marL="0" indent="0">
              <a:buNone/>
            </a:pPr>
            <a:endParaRPr lang="en-US" sz="1800" dirty="0"/>
          </a:p>
        </p:txBody>
      </p:sp>
      <p:sp>
        <p:nvSpPr>
          <p:cNvPr id="3" name="Content Placeholder 1">
            <a:extLst>
              <a:ext uri="{FF2B5EF4-FFF2-40B4-BE49-F238E27FC236}">
                <a16:creationId xmlns:a16="http://schemas.microsoft.com/office/drawing/2014/main" id="{8354A62E-C26B-9B2D-A76B-4E4EB5C65E50}"/>
              </a:ext>
            </a:extLst>
          </p:cNvPr>
          <p:cNvSpPr txBox="1">
            <a:spLocks/>
          </p:cNvSpPr>
          <p:nvPr/>
        </p:nvSpPr>
        <p:spPr bwMode="auto">
          <a:xfrm>
            <a:off x="180708" y="2987241"/>
            <a:ext cx="4355926" cy="18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2800" b="1" dirty="0">
                <a:solidFill>
                  <a:srgbClr val="008700"/>
                </a:solidFill>
              </a:rPr>
              <a:t>RELEVANCE</a:t>
            </a:r>
          </a:p>
          <a:p>
            <a:pPr marL="0" indent="0">
              <a:buFont typeface="Arial" panose="020B0604020202020204" pitchFamily="34" charset="0"/>
              <a:buNone/>
            </a:pPr>
            <a:r>
              <a:rPr lang="en-GB" sz="1800" b="0" i="0" kern="1200" dirty="0">
                <a:solidFill>
                  <a:schemeClr val="dk1"/>
                </a:solidFill>
                <a:effectLst/>
                <a:latin typeface="+mn-lt"/>
                <a:ea typeface="+mn-ea"/>
                <a:cs typeface="+mn-cs"/>
              </a:rPr>
              <a:t>Does the information relate to your topic or answer your question?</a:t>
            </a:r>
            <a:br>
              <a:rPr lang="en-GB" sz="1800" dirty="0"/>
            </a:br>
            <a:r>
              <a:rPr lang="en-GB" sz="1800" b="0" i="0" kern="1200" dirty="0">
                <a:solidFill>
                  <a:schemeClr val="dk1"/>
                </a:solidFill>
                <a:effectLst/>
                <a:latin typeface="+mn-lt"/>
                <a:ea typeface="+mn-ea"/>
                <a:cs typeface="+mn-cs"/>
              </a:rPr>
              <a:t>Who is the intended audience?</a:t>
            </a:r>
            <a:br>
              <a:rPr lang="en-GB" sz="1800" dirty="0"/>
            </a:br>
            <a:r>
              <a:rPr lang="en-GB" sz="1800" b="0" i="0" kern="1200" dirty="0">
                <a:solidFill>
                  <a:schemeClr val="dk1"/>
                </a:solidFill>
                <a:effectLst/>
                <a:latin typeface="+mn-lt"/>
                <a:ea typeface="+mn-ea"/>
                <a:cs typeface="+mn-cs"/>
              </a:rPr>
              <a:t>Is the information at an appropriate level (i.e. not too elementary or advanced for your needs)?</a:t>
            </a:r>
            <a:endParaRPr lang="en-GB" sz="1800" b="0" i="0" kern="1200" dirty="0">
              <a:solidFill>
                <a:schemeClr val="dk1"/>
              </a:solidFill>
              <a:effectLst/>
              <a:latin typeface="+mn-lt"/>
            </a:endParaRPr>
          </a:p>
          <a:p>
            <a:pPr marL="0" indent="0">
              <a:buFont typeface="Arial" panose="020B0604020202020204" pitchFamily="34" charset="0"/>
              <a:buNone/>
            </a:pPr>
            <a:endParaRPr lang="en-US" sz="1800" dirty="0"/>
          </a:p>
        </p:txBody>
      </p:sp>
      <p:sp>
        <p:nvSpPr>
          <p:cNvPr id="4" name="Content Placeholder 1">
            <a:extLst>
              <a:ext uri="{FF2B5EF4-FFF2-40B4-BE49-F238E27FC236}">
                <a16:creationId xmlns:a16="http://schemas.microsoft.com/office/drawing/2014/main" id="{7C8ACB15-8566-094E-1359-3194572E2B25}"/>
              </a:ext>
            </a:extLst>
          </p:cNvPr>
          <p:cNvSpPr txBox="1">
            <a:spLocks/>
          </p:cNvSpPr>
          <p:nvPr/>
        </p:nvSpPr>
        <p:spPr bwMode="auto">
          <a:xfrm>
            <a:off x="4450306" y="706458"/>
            <a:ext cx="4693694" cy="18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2800" b="1" dirty="0">
                <a:solidFill>
                  <a:srgbClr val="008700"/>
                </a:solidFill>
              </a:rPr>
              <a:t>AUTHORITY</a:t>
            </a:r>
          </a:p>
          <a:p>
            <a:pPr marL="0" indent="0">
              <a:buNone/>
            </a:pPr>
            <a:r>
              <a:rPr lang="en-GB" sz="1800" b="0" i="0" kern="1200" dirty="0">
                <a:solidFill>
                  <a:schemeClr val="dk1"/>
                </a:solidFill>
                <a:effectLst/>
                <a:latin typeface="+mn-lt"/>
                <a:ea typeface="+mn-ea"/>
                <a:cs typeface="+mn-cs"/>
              </a:rPr>
              <a:t>What are the author's qualifications to write on the topic?</a:t>
            </a:r>
            <a:br>
              <a:rPr lang="en-GB" sz="1800" dirty="0"/>
            </a:br>
            <a:r>
              <a:rPr lang="en-GB" sz="1800" b="0" i="0" kern="1200" dirty="0">
                <a:solidFill>
                  <a:schemeClr val="dk1"/>
                </a:solidFill>
                <a:effectLst/>
                <a:latin typeface="+mn-lt"/>
                <a:ea typeface="+mn-ea"/>
                <a:cs typeface="+mn-cs"/>
              </a:rPr>
              <a:t>Is there contact information, such as a publisher or e-mail address?</a:t>
            </a:r>
            <a:br>
              <a:rPr lang="en-GB" sz="1800" dirty="0"/>
            </a:br>
            <a:r>
              <a:rPr lang="en-GB" sz="1800" b="0" i="0" kern="1200" dirty="0">
                <a:solidFill>
                  <a:schemeClr val="dk1"/>
                </a:solidFill>
                <a:effectLst/>
                <a:latin typeface="+mn-lt"/>
                <a:ea typeface="+mn-ea"/>
                <a:cs typeface="+mn-cs"/>
              </a:rPr>
              <a:t>Does the URL reveal anything about the author or source?</a:t>
            </a:r>
            <a:endParaRPr lang="en-US" sz="1800" b="1" dirty="0">
              <a:solidFill>
                <a:schemeClr val="dk1"/>
              </a:solidFill>
            </a:endParaRPr>
          </a:p>
          <a:p>
            <a:pPr marL="0" indent="0">
              <a:buFont typeface="Arial" panose="020B0604020202020204" pitchFamily="34" charset="0"/>
              <a:buNone/>
            </a:pPr>
            <a:endParaRPr lang="en-US" sz="1800" dirty="0"/>
          </a:p>
        </p:txBody>
      </p:sp>
      <p:sp>
        <p:nvSpPr>
          <p:cNvPr id="5" name="Content Placeholder 1">
            <a:extLst>
              <a:ext uri="{FF2B5EF4-FFF2-40B4-BE49-F238E27FC236}">
                <a16:creationId xmlns:a16="http://schemas.microsoft.com/office/drawing/2014/main" id="{D54F274F-C667-52E0-8E8B-35BCA7592D4E}"/>
              </a:ext>
            </a:extLst>
          </p:cNvPr>
          <p:cNvSpPr txBox="1">
            <a:spLocks/>
          </p:cNvSpPr>
          <p:nvPr/>
        </p:nvSpPr>
        <p:spPr bwMode="auto">
          <a:xfrm>
            <a:off x="4569738" y="3048402"/>
            <a:ext cx="4577062" cy="18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2800" b="1" dirty="0">
                <a:solidFill>
                  <a:srgbClr val="008700"/>
                </a:solidFill>
              </a:rPr>
              <a:t>ACCURACY</a:t>
            </a:r>
          </a:p>
          <a:p>
            <a:pPr marL="0" marR="0" indent="0" algn="l" defTabSz="914400" rtl="0" eaLnBrk="1" fontAlgn="auto" latinLnBrk="0" hangingPunct="1">
              <a:lnSpc>
                <a:spcPct val="100000"/>
              </a:lnSpc>
              <a:spcBef>
                <a:spcPts val="0"/>
              </a:spcBef>
              <a:spcAft>
                <a:spcPts val="0"/>
              </a:spcAft>
              <a:buClrTx/>
              <a:buSzTx/>
              <a:buFontTx/>
              <a:buNone/>
              <a:tabLst/>
              <a:defRPr/>
            </a:pPr>
            <a:r>
              <a:rPr lang="en-US" sz="1700" dirty="0"/>
              <a:t> Is the information supported by evidence?</a:t>
            </a:r>
            <a:br>
              <a:rPr lang="en-US" sz="1700" dirty="0"/>
            </a:br>
            <a:r>
              <a:rPr lang="en-US" sz="1700" dirty="0"/>
              <a:t>Can you verify any of the information in another source or from personal knowledge?</a:t>
            </a:r>
            <a:br>
              <a:rPr lang="en-US" sz="1700" dirty="0"/>
            </a:br>
            <a:r>
              <a:rPr lang="en-US" sz="1700" dirty="0"/>
              <a:t>Are there spelling, grammar, or other typographical errors?</a:t>
            </a:r>
          </a:p>
          <a:p>
            <a:pPr marL="0" indent="0">
              <a:buFont typeface="Arial" panose="020B0604020202020204" pitchFamily="34" charset="0"/>
              <a:buNone/>
            </a:pPr>
            <a:endParaRPr lang="en-US" sz="1800" dirty="0"/>
          </a:p>
        </p:txBody>
      </p:sp>
      <p:sp>
        <p:nvSpPr>
          <p:cNvPr id="8" name="TextBox 7">
            <a:extLst>
              <a:ext uri="{FF2B5EF4-FFF2-40B4-BE49-F238E27FC236}">
                <a16:creationId xmlns:a16="http://schemas.microsoft.com/office/drawing/2014/main" id="{0C831DD6-7771-7D79-8636-E49EDDC0DC4E}"/>
              </a:ext>
            </a:extLst>
          </p:cNvPr>
          <p:cNvSpPr txBox="1"/>
          <p:nvPr/>
        </p:nvSpPr>
        <p:spPr>
          <a:xfrm>
            <a:off x="2051720" y="4869160"/>
            <a:ext cx="5400600" cy="1831271"/>
          </a:xfrm>
          <a:prstGeom prst="rect">
            <a:avLst/>
          </a:prstGeom>
          <a:ln>
            <a:no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2800" b="1" dirty="0">
                <a:solidFill>
                  <a:srgbClr val="008700"/>
                </a:solidFill>
              </a:rPr>
              <a:t>PURPOSE</a:t>
            </a:r>
            <a:endParaRPr lang="en-GB" sz="2800" b="1" i="0" kern="1200" dirty="0">
              <a:solidFill>
                <a:srgbClr val="008700"/>
              </a:solidFill>
              <a:effectLst/>
              <a:latin typeface="+mn-lt"/>
              <a:ea typeface="+mn-ea"/>
              <a:cs typeface="+mn-cs"/>
            </a:endParaRPr>
          </a:p>
          <a:p>
            <a:r>
              <a:rPr lang="en-GB" sz="1700" b="0" i="0" kern="1200" dirty="0">
                <a:effectLst/>
                <a:latin typeface="+mn-lt"/>
                <a:ea typeface="+mn-ea"/>
                <a:cs typeface="+mn-cs"/>
              </a:rPr>
              <a:t>What is the purpose of the information? to inform? teach? sell? entertain? persuade?</a:t>
            </a:r>
            <a:br>
              <a:rPr lang="en-GB" sz="1700" dirty="0"/>
            </a:br>
            <a:r>
              <a:rPr lang="en-GB" sz="1700" b="0" i="0" kern="1200" dirty="0">
                <a:effectLst/>
                <a:latin typeface="+mn-lt"/>
                <a:ea typeface="+mn-ea"/>
                <a:cs typeface="+mn-cs"/>
              </a:rPr>
              <a:t>Is the information fact? opinion? propaganda?</a:t>
            </a:r>
            <a:br>
              <a:rPr lang="en-GB" sz="1700" dirty="0"/>
            </a:br>
            <a:r>
              <a:rPr lang="en-GB" sz="1700" b="0" i="0" kern="1200" dirty="0">
                <a:effectLst/>
                <a:latin typeface="+mn-lt"/>
                <a:ea typeface="+mn-ea"/>
                <a:cs typeface="+mn-cs"/>
              </a:rPr>
              <a:t>Are there political, ideological, cultural, religious, institutional, or personal biases?</a:t>
            </a:r>
            <a:endParaRPr lang="en-US" sz="1700" dirty="0"/>
          </a:p>
        </p:txBody>
      </p:sp>
    </p:spTree>
    <p:extLst>
      <p:ext uri="{BB962C8B-B14F-4D97-AF65-F5344CB8AC3E}">
        <p14:creationId xmlns:p14="http://schemas.microsoft.com/office/powerpoint/2010/main" val="2533687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P spid="5" grpId="0"/>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F9812-2DDC-5AF8-AFE4-A3FDCB5B4087}"/>
              </a:ext>
            </a:extLst>
          </p:cNvPr>
          <p:cNvSpPr>
            <a:spLocks noGrp="1"/>
          </p:cNvSpPr>
          <p:nvPr>
            <p:ph type="title"/>
          </p:nvPr>
        </p:nvSpPr>
        <p:spPr>
          <a:xfrm>
            <a:off x="894420" y="226766"/>
            <a:ext cx="7355160" cy="508918"/>
          </a:xfrm>
        </p:spPr>
        <p:txBody>
          <a:bodyPr/>
          <a:lstStyle/>
          <a:p>
            <a:r>
              <a:rPr lang="en-US" sz="3600" b="1" dirty="0">
                <a:latin typeface="Aptos"/>
              </a:rPr>
              <a:t>Reliable vs Unreliable Sources</a:t>
            </a:r>
          </a:p>
        </p:txBody>
      </p:sp>
      <p:sp>
        <p:nvSpPr>
          <p:cNvPr id="3" name="Content Placeholder 2">
            <a:extLst>
              <a:ext uri="{FF2B5EF4-FFF2-40B4-BE49-F238E27FC236}">
                <a16:creationId xmlns:a16="http://schemas.microsoft.com/office/drawing/2014/main" id="{90F3A07E-60FD-FB67-F46C-9DEEEE1016B5}"/>
              </a:ext>
            </a:extLst>
          </p:cNvPr>
          <p:cNvSpPr>
            <a:spLocks noGrp="1"/>
          </p:cNvSpPr>
          <p:nvPr>
            <p:ph idx="1"/>
          </p:nvPr>
        </p:nvSpPr>
        <p:spPr>
          <a:xfrm>
            <a:off x="457200" y="1124744"/>
            <a:ext cx="8229600" cy="3917032"/>
          </a:xfrm>
        </p:spPr>
        <p:txBody>
          <a:bodyPr/>
          <a:lstStyle/>
          <a:p>
            <a:r>
              <a:rPr lang="en-US" sz="2600" dirty="0">
                <a:latin typeface="Aptos"/>
              </a:rPr>
              <a:t>There are many different types of sources you can use for research. </a:t>
            </a:r>
          </a:p>
          <a:p>
            <a:endParaRPr lang="en-US" sz="2600" dirty="0">
              <a:latin typeface="Aptos"/>
            </a:endParaRPr>
          </a:p>
          <a:p>
            <a:r>
              <a:rPr lang="en-US" sz="2600" dirty="0">
                <a:latin typeface="Aptos"/>
              </a:rPr>
              <a:t>However, some of these absolutely </a:t>
            </a:r>
            <a:r>
              <a:rPr lang="en-US" sz="2600" b="1" dirty="0">
                <a:latin typeface="Aptos"/>
              </a:rPr>
              <a:t>should</a:t>
            </a:r>
            <a:r>
              <a:rPr lang="en-US" sz="2600" dirty="0">
                <a:latin typeface="Aptos"/>
              </a:rPr>
              <a:t> be used in an academic paper, others can be used for personal reference (but should NOT be cited in an academic paper!), and others shouldn’t be trusted </a:t>
            </a:r>
            <a:r>
              <a:rPr lang="en-US" sz="2600" b="1" i="1" dirty="0">
                <a:latin typeface="Aptos"/>
              </a:rPr>
              <a:t>at all.</a:t>
            </a:r>
            <a:endParaRPr lang="en-US" sz="2600" b="1" dirty="0">
              <a:latin typeface="Aptos"/>
            </a:endParaRPr>
          </a:p>
        </p:txBody>
      </p:sp>
      <p:sp>
        <p:nvSpPr>
          <p:cNvPr id="4" name="Date Placeholder 3">
            <a:extLst>
              <a:ext uri="{FF2B5EF4-FFF2-40B4-BE49-F238E27FC236}">
                <a16:creationId xmlns:a16="http://schemas.microsoft.com/office/drawing/2014/main" id="{07CC21CA-B18C-B1DB-CA3D-8FEB99F9470B}"/>
              </a:ext>
            </a:extLst>
          </p:cNvPr>
          <p:cNvSpPr>
            <a:spLocks noGrp="1"/>
          </p:cNvSpPr>
          <p:nvPr>
            <p:ph type="dt" sz="half" idx="10"/>
          </p:nvPr>
        </p:nvSpPr>
        <p:spPr/>
        <p:txBody>
          <a:bodyPr/>
          <a:lstStyle/>
          <a:p>
            <a:pPr>
              <a:defRPr/>
            </a:pPr>
            <a:fld id="{2303D31F-598B-47EE-BA37-93F097A3D676}" type="datetime1">
              <a:rPr lang="en-GB" altLang="en-US" smtClean="0"/>
              <a:pPr>
                <a:defRPr/>
              </a:pPr>
              <a:t>20/06/2026</a:t>
            </a:fld>
            <a:endParaRPr lang="en-GB" altLang="en-US"/>
          </a:p>
        </p:txBody>
      </p:sp>
      <p:sp>
        <p:nvSpPr>
          <p:cNvPr id="5" name="Slide Number Placeholder 4">
            <a:extLst>
              <a:ext uri="{FF2B5EF4-FFF2-40B4-BE49-F238E27FC236}">
                <a16:creationId xmlns:a16="http://schemas.microsoft.com/office/drawing/2014/main" id="{88EC8232-4E12-BB2C-737B-E0A0A6BFAA8D}"/>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49221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BEE93-FF0D-80B9-3B13-EB7096EE3605}"/>
              </a:ext>
            </a:extLst>
          </p:cNvPr>
          <p:cNvSpPr>
            <a:spLocks noGrp="1"/>
          </p:cNvSpPr>
          <p:nvPr>
            <p:ph type="title"/>
          </p:nvPr>
        </p:nvSpPr>
        <p:spPr>
          <a:xfrm>
            <a:off x="457200" y="274638"/>
            <a:ext cx="8229600" cy="1143000"/>
          </a:xfrm>
        </p:spPr>
        <p:txBody>
          <a:bodyPr/>
          <a:lstStyle/>
          <a:p>
            <a:r>
              <a:rPr lang="en-US" sz="3200" b="1" dirty="0">
                <a:solidFill>
                  <a:srgbClr val="173AFF"/>
                </a:solidFill>
                <a:latin typeface="Aptos"/>
              </a:rPr>
              <a:t>Activity 2: Unreliable vs Reliable Sources</a:t>
            </a:r>
          </a:p>
        </p:txBody>
      </p:sp>
      <p:sp>
        <p:nvSpPr>
          <p:cNvPr id="3" name="Content Placeholder 2">
            <a:extLst>
              <a:ext uri="{FF2B5EF4-FFF2-40B4-BE49-F238E27FC236}">
                <a16:creationId xmlns:a16="http://schemas.microsoft.com/office/drawing/2014/main" id="{70F45003-CDB9-C614-A536-9AC720181180}"/>
              </a:ext>
            </a:extLst>
          </p:cNvPr>
          <p:cNvSpPr>
            <a:spLocks noGrp="1"/>
          </p:cNvSpPr>
          <p:nvPr>
            <p:ph idx="1"/>
          </p:nvPr>
        </p:nvSpPr>
        <p:spPr>
          <a:xfrm>
            <a:off x="457200" y="1196752"/>
            <a:ext cx="8229600" cy="3917032"/>
          </a:xfrm>
        </p:spPr>
        <p:txBody>
          <a:bodyPr/>
          <a:lstStyle/>
          <a:p>
            <a:r>
              <a:rPr lang="en-US" dirty="0">
                <a:latin typeface="Aptos"/>
              </a:rPr>
              <a:t>Go to your worksheet. Work in pairs or groups and race against the clock to sort all the sources into the correct category. The first answer of each category has been done for you!</a:t>
            </a:r>
          </a:p>
          <a:p>
            <a:r>
              <a:rPr lang="en-US" dirty="0">
                <a:latin typeface="Aptos"/>
              </a:rPr>
              <a:t>You have 7 minutes-first team to get all the sources in the correct category wins! (Wait for your lecturer to tell you when to start!)</a:t>
            </a:r>
          </a:p>
        </p:txBody>
      </p:sp>
      <p:sp>
        <p:nvSpPr>
          <p:cNvPr id="4" name="Date Placeholder 3">
            <a:extLst>
              <a:ext uri="{FF2B5EF4-FFF2-40B4-BE49-F238E27FC236}">
                <a16:creationId xmlns:a16="http://schemas.microsoft.com/office/drawing/2014/main" id="{0C58DC7C-E7C0-6D89-B1D9-CC70A7A7720B}"/>
              </a:ext>
            </a:extLst>
          </p:cNvPr>
          <p:cNvSpPr>
            <a:spLocks noGrp="1"/>
          </p:cNvSpPr>
          <p:nvPr>
            <p:ph type="dt" sz="half" idx="10"/>
          </p:nvPr>
        </p:nvSpPr>
        <p:spPr/>
        <p:txBody>
          <a:bodyPr/>
          <a:lstStyle/>
          <a:p>
            <a:pPr>
              <a:defRPr/>
            </a:pPr>
            <a:fld id="{2303D31F-598B-47EE-BA37-93F097A3D676}" type="datetime1">
              <a:rPr lang="en-GB" altLang="en-US" smtClean="0"/>
              <a:pPr>
                <a:defRPr/>
              </a:pPr>
              <a:t>20/06/2026</a:t>
            </a:fld>
            <a:endParaRPr lang="en-GB" altLang="en-US"/>
          </a:p>
        </p:txBody>
      </p:sp>
      <p:sp>
        <p:nvSpPr>
          <p:cNvPr id="5" name="Slide Number Placeholder 4">
            <a:extLst>
              <a:ext uri="{FF2B5EF4-FFF2-40B4-BE49-F238E27FC236}">
                <a16:creationId xmlns:a16="http://schemas.microsoft.com/office/drawing/2014/main" id="{969A61F9-CB29-10B2-98D7-0B1FA91F5E4D}"/>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31060896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3767C-4680-81B0-F887-7982CFC7A673}"/>
              </a:ext>
            </a:extLst>
          </p:cNvPr>
          <p:cNvSpPr>
            <a:spLocks noGrp="1"/>
          </p:cNvSpPr>
          <p:nvPr>
            <p:ph type="title"/>
          </p:nvPr>
        </p:nvSpPr>
        <p:spPr>
          <a:xfrm>
            <a:off x="1974540" y="139676"/>
            <a:ext cx="5194920" cy="148878"/>
          </a:xfrm>
        </p:spPr>
        <p:txBody>
          <a:bodyPr/>
          <a:lstStyle/>
          <a:p>
            <a:r>
              <a:rPr lang="en-US" sz="3200" b="1" dirty="0">
                <a:solidFill>
                  <a:srgbClr val="C00000"/>
                </a:solidFill>
              </a:rPr>
              <a:t>Activity 3 Answers </a:t>
            </a:r>
          </a:p>
        </p:txBody>
      </p:sp>
      <p:graphicFrame>
        <p:nvGraphicFramePr>
          <p:cNvPr id="6" name="Content Placeholder 5">
            <a:extLst>
              <a:ext uri="{FF2B5EF4-FFF2-40B4-BE49-F238E27FC236}">
                <a16:creationId xmlns:a16="http://schemas.microsoft.com/office/drawing/2014/main" id="{1C98E7A5-3FDB-126C-4958-00BC74322DBB}"/>
              </a:ext>
            </a:extLst>
          </p:cNvPr>
          <p:cNvGraphicFramePr>
            <a:graphicFrameLocks noGrp="1"/>
          </p:cNvGraphicFramePr>
          <p:nvPr>
            <p:ph idx="1"/>
            <p:extLst>
              <p:ext uri="{D42A27DB-BD31-4B8C-83A1-F6EECF244321}">
                <p14:modId xmlns:p14="http://schemas.microsoft.com/office/powerpoint/2010/main" val="3581683891"/>
              </p:ext>
            </p:extLst>
          </p:nvPr>
        </p:nvGraphicFramePr>
        <p:xfrm>
          <a:off x="395536" y="476672"/>
          <a:ext cx="8291264" cy="4859719"/>
        </p:xfrm>
        <a:graphic>
          <a:graphicData uri="http://schemas.openxmlformats.org/drawingml/2006/table">
            <a:tbl>
              <a:tblPr firstRow="1" firstCol="1" bandRow="1">
                <a:tableStyleId>{69012ECD-51FC-41F1-AA8D-1B2483CD663E}</a:tableStyleId>
              </a:tblPr>
              <a:tblGrid>
                <a:gridCol w="2961762">
                  <a:extLst>
                    <a:ext uri="{9D8B030D-6E8A-4147-A177-3AD203B41FA5}">
                      <a16:colId xmlns:a16="http://schemas.microsoft.com/office/drawing/2014/main" val="1978942440"/>
                    </a:ext>
                  </a:extLst>
                </a:gridCol>
                <a:gridCol w="2723652">
                  <a:extLst>
                    <a:ext uri="{9D8B030D-6E8A-4147-A177-3AD203B41FA5}">
                      <a16:colId xmlns:a16="http://schemas.microsoft.com/office/drawing/2014/main" val="3471268471"/>
                    </a:ext>
                  </a:extLst>
                </a:gridCol>
                <a:gridCol w="2605850">
                  <a:extLst>
                    <a:ext uri="{9D8B030D-6E8A-4147-A177-3AD203B41FA5}">
                      <a16:colId xmlns:a16="http://schemas.microsoft.com/office/drawing/2014/main" val="330564365"/>
                    </a:ext>
                  </a:extLst>
                </a:gridCol>
              </a:tblGrid>
              <a:tr h="579442">
                <a:tc>
                  <a:txBody>
                    <a:bodyPr/>
                    <a:lstStyle/>
                    <a:p>
                      <a:pPr>
                        <a:lnSpc>
                          <a:spcPct val="107000"/>
                        </a:lnSpc>
                        <a:spcAft>
                          <a:spcPts val="800"/>
                        </a:spcAft>
                      </a:pPr>
                      <a:r>
                        <a:rPr lang="en-GB" sz="1600" kern="100" dirty="0">
                          <a:effectLst/>
                        </a:rPr>
                        <a:t>RELIABLE</a:t>
                      </a: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63720" marR="63720" marT="0" marB="0"/>
                </a:tc>
                <a:tc>
                  <a:txBody>
                    <a:bodyPr/>
                    <a:lstStyle/>
                    <a:p>
                      <a:pPr>
                        <a:lnSpc>
                          <a:spcPct val="107000"/>
                        </a:lnSpc>
                        <a:spcAft>
                          <a:spcPts val="800"/>
                        </a:spcAft>
                      </a:pPr>
                      <a:r>
                        <a:rPr lang="en-GB" sz="1600" kern="100" dirty="0">
                          <a:effectLst/>
                        </a:rPr>
                        <a:t>UNRELIABLE</a:t>
                      </a: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63720" marR="63720" marT="0" marB="0"/>
                </a:tc>
                <a:tc>
                  <a:txBody>
                    <a:bodyPr/>
                    <a:lstStyle/>
                    <a:p>
                      <a:pPr>
                        <a:lnSpc>
                          <a:spcPct val="107000"/>
                        </a:lnSpc>
                        <a:spcAft>
                          <a:spcPts val="800"/>
                        </a:spcAft>
                      </a:pPr>
                      <a:r>
                        <a:rPr lang="en-GB" sz="1600" kern="100" dirty="0">
                          <a:effectLst/>
                        </a:rPr>
                        <a:t>POSSIBLE TO USE but with caution for potential bias</a:t>
                      </a: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63720" marR="63720" marT="0" marB="0"/>
                </a:tc>
                <a:extLst>
                  <a:ext uri="{0D108BD9-81ED-4DB2-BD59-A6C34878D82A}">
                    <a16:rowId xmlns:a16="http://schemas.microsoft.com/office/drawing/2014/main" val="1994565934"/>
                  </a:ext>
                </a:extLst>
              </a:tr>
              <a:tr h="3710216">
                <a:tc>
                  <a:txBody>
                    <a:bodyPr/>
                    <a:lstStyle/>
                    <a:p>
                      <a:pPr>
                        <a:lnSpc>
                          <a:spcPct val="107000"/>
                        </a:lnSpc>
                        <a:spcAft>
                          <a:spcPts val="800"/>
                        </a:spcAft>
                      </a:pPr>
                      <a:r>
                        <a:rPr lang="en-GB" sz="1600" kern="100" dirty="0">
                          <a:solidFill>
                            <a:srgbClr val="FF0000"/>
                          </a:solidFill>
                          <a:effectLst/>
                        </a:rPr>
                        <a:t>e.g. Books</a:t>
                      </a:r>
                    </a:p>
                    <a:p>
                      <a:pPr>
                        <a:lnSpc>
                          <a:spcPct val="107000"/>
                        </a:lnSpc>
                        <a:spcAft>
                          <a:spcPts val="800"/>
                        </a:spcAft>
                      </a:pPr>
                      <a:r>
                        <a:rPr lang="en-GB" sz="1600" kern="100" dirty="0">
                          <a:effectLst/>
                        </a:rPr>
                        <a:t> </a:t>
                      </a:r>
                    </a:p>
                    <a:p>
                      <a:pPr>
                        <a:lnSpc>
                          <a:spcPct val="107000"/>
                        </a:lnSpc>
                        <a:spcAft>
                          <a:spcPts val="800"/>
                        </a:spcAft>
                      </a:pPr>
                      <a:r>
                        <a:rPr lang="en-GB" sz="1600" b="0" kern="100" dirty="0">
                          <a:effectLst/>
                        </a:rPr>
                        <a:t>Books</a:t>
                      </a:r>
                    </a:p>
                    <a:p>
                      <a:pPr>
                        <a:lnSpc>
                          <a:spcPct val="107000"/>
                        </a:lnSpc>
                        <a:spcAft>
                          <a:spcPts val="800"/>
                        </a:spcAft>
                      </a:pPr>
                      <a:r>
                        <a:rPr lang="en-GB" sz="1600" b="0" kern="100" dirty="0">
                          <a:effectLst/>
                        </a:rPr>
                        <a:t>Textbooks</a:t>
                      </a:r>
                    </a:p>
                    <a:p>
                      <a:pPr>
                        <a:lnSpc>
                          <a:spcPct val="107000"/>
                        </a:lnSpc>
                        <a:spcAft>
                          <a:spcPts val="800"/>
                        </a:spcAft>
                      </a:pPr>
                      <a:r>
                        <a:rPr lang="en-GB" sz="1600" b="0" kern="100" dirty="0">
                          <a:effectLst/>
                        </a:rPr>
                        <a:t>Government websites</a:t>
                      </a:r>
                    </a:p>
                    <a:p>
                      <a:pPr>
                        <a:lnSpc>
                          <a:spcPct val="107000"/>
                        </a:lnSpc>
                        <a:spcAft>
                          <a:spcPts val="800"/>
                        </a:spcAft>
                      </a:pPr>
                      <a:r>
                        <a:rPr lang="en-GB" sz="1600" b="0" kern="100" dirty="0">
                          <a:effectLst/>
                        </a:rPr>
                        <a:t>academic articles</a:t>
                      </a:r>
                    </a:p>
                    <a:p>
                      <a:pPr>
                        <a:lnSpc>
                          <a:spcPct val="107000"/>
                        </a:lnSpc>
                        <a:spcAft>
                          <a:spcPts val="800"/>
                        </a:spcAft>
                      </a:pPr>
                      <a:r>
                        <a:rPr lang="en-GB" sz="1600" b="0" kern="100" dirty="0">
                          <a:effectLst/>
                        </a:rPr>
                        <a:t>(published in an academic journal)</a:t>
                      </a:r>
                    </a:p>
                    <a:p>
                      <a:pPr>
                        <a:lnSpc>
                          <a:spcPct val="107000"/>
                        </a:lnSpc>
                        <a:spcAft>
                          <a:spcPts val="800"/>
                        </a:spcAft>
                      </a:pPr>
                      <a:r>
                        <a:rPr lang="en-GB" sz="1600" b="0" kern="100" dirty="0">
                          <a:effectLst/>
                        </a:rPr>
                        <a:t>Academic conferences/lectures     </a:t>
                      </a:r>
                    </a:p>
                    <a:p>
                      <a:pPr>
                        <a:lnSpc>
                          <a:spcPct val="107000"/>
                        </a:lnSpc>
                        <a:spcAft>
                          <a:spcPts val="800"/>
                        </a:spcAft>
                      </a:pPr>
                      <a:r>
                        <a:rPr lang="en-GB" sz="1600" kern="100" dirty="0">
                          <a:effectLst/>
                        </a:rPr>
                        <a:t> </a:t>
                      </a:r>
                    </a:p>
                    <a:p>
                      <a:pPr>
                        <a:lnSpc>
                          <a:spcPct val="107000"/>
                        </a:lnSpc>
                        <a:spcAft>
                          <a:spcPts val="800"/>
                        </a:spcAft>
                      </a:pPr>
                      <a:r>
                        <a:rPr lang="en-GB" sz="1600" kern="100" dirty="0">
                          <a:effectLst/>
                        </a:rPr>
                        <a:t> </a:t>
                      </a: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63720" marR="63720" marT="0" marB="0"/>
                </a:tc>
                <a:tc>
                  <a:txBody>
                    <a:bodyPr/>
                    <a:lstStyle/>
                    <a:p>
                      <a:pPr>
                        <a:lnSpc>
                          <a:spcPct val="107000"/>
                        </a:lnSpc>
                        <a:spcAft>
                          <a:spcPts val="800"/>
                        </a:spcAft>
                      </a:pPr>
                      <a:r>
                        <a:rPr lang="en-GB" sz="1600" b="1" kern="100" dirty="0">
                          <a:solidFill>
                            <a:srgbClr val="FF0000"/>
                          </a:solidFill>
                          <a:effectLst/>
                        </a:rPr>
                        <a:t>e.g. Wikipedia</a:t>
                      </a:r>
                    </a:p>
                    <a:p>
                      <a:pPr>
                        <a:lnSpc>
                          <a:spcPct val="107000"/>
                        </a:lnSpc>
                        <a:spcAft>
                          <a:spcPts val="800"/>
                        </a:spcAft>
                      </a:pPr>
                      <a:r>
                        <a:rPr lang="en-GB" sz="1600" kern="100" dirty="0">
                          <a:effectLst/>
                        </a:rPr>
                        <a:t>Blogs</a:t>
                      </a:r>
                    </a:p>
                    <a:p>
                      <a:pPr>
                        <a:lnSpc>
                          <a:spcPct val="107000"/>
                        </a:lnSpc>
                        <a:spcAft>
                          <a:spcPts val="800"/>
                        </a:spcAft>
                      </a:pPr>
                      <a:r>
                        <a:rPr lang="en-GB" sz="1600" kern="100" dirty="0">
                          <a:effectLst/>
                        </a:rPr>
                        <a:t>Forums</a:t>
                      </a:r>
                    </a:p>
                    <a:p>
                      <a:pPr>
                        <a:lnSpc>
                          <a:spcPct val="107000"/>
                        </a:lnSpc>
                        <a:spcAft>
                          <a:spcPts val="800"/>
                        </a:spcAft>
                      </a:pPr>
                      <a:r>
                        <a:rPr lang="en-GB" sz="1600" kern="100" dirty="0">
                          <a:effectLst/>
                        </a:rPr>
                        <a:t>Personal websites</a:t>
                      </a:r>
                    </a:p>
                    <a:p>
                      <a:pPr>
                        <a:lnSpc>
                          <a:spcPct val="107000"/>
                        </a:lnSpc>
                        <a:spcAft>
                          <a:spcPts val="800"/>
                        </a:spcAft>
                      </a:pPr>
                      <a:r>
                        <a:rPr lang="en-GB" sz="1600" kern="100" dirty="0">
                          <a:effectLst/>
                        </a:rPr>
                        <a:t>Tabloids</a:t>
                      </a:r>
                    </a:p>
                    <a:p>
                      <a:pPr>
                        <a:lnSpc>
                          <a:spcPct val="107000"/>
                        </a:lnSpc>
                        <a:spcAft>
                          <a:spcPts val="800"/>
                        </a:spcAft>
                      </a:pPr>
                      <a:r>
                        <a:rPr lang="en-GB" sz="1600" kern="100" dirty="0">
                          <a:effectLst/>
                        </a:rPr>
                        <a:t>Blogs </a:t>
                      </a:r>
                      <a:r>
                        <a:rPr lang="en-GB" sz="1600" b="1" kern="100" dirty="0">
                          <a:effectLst/>
                        </a:rPr>
                        <a:t>written by academics or experts in the field</a:t>
                      </a:r>
                    </a:p>
                    <a:p>
                      <a:pPr>
                        <a:lnSpc>
                          <a:spcPct val="107000"/>
                        </a:lnSpc>
                        <a:spcAft>
                          <a:spcPts val="800"/>
                        </a:spcAft>
                      </a:pPr>
                      <a:r>
                        <a:rPr lang="en-GB" sz="1600" kern="100" dirty="0">
                          <a:effectLst/>
                        </a:rPr>
                        <a:t>Tabloids</a:t>
                      </a:r>
                    </a:p>
                    <a:p>
                      <a:pPr>
                        <a:lnSpc>
                          <a:spcPct val="107000"/>
                        </a:lnSpc>
                        <a:spcAft>
                          <a:spcPts val="800"/>
                        </a:spcAft>
                      </a:pPr>
                      <a:r>
                        <a:rPr lang="en-GB" sz="1600" kern="100" dirty="0">
                          <a:effectLst/>
                        </a:rPr>
                        <a:t>Tweets (including from academics or experts)</a:t>
                      </a:r>
                    </a:p>
                    <a:p>
                      <a:pPr>
                        <a:lnSpc>
                          <a:spcPct val="107000"/>
                        </a:lnSpc>
                        <a:spcAft>
                          <a:spcPts val="800"/>
                        </a:spcAft>
                      </a:pPr>
                      <a:r>
                        <a:rPr lang="en-GB" sz="1600" kern="100" dirty="0">
                          <a:effectLst/>
                        </a:rPr>
                        <a:t>Self-published Postgraduate Dissertations/papers</a:t>
                      </a: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63720" marR="63720" marT="0" marB="0"/>
                </a:tc>
                <a:tc>
                  <a:txBody>
                    <a:bodyPr/>
                    <a:lstStyle/>
                    <a:p>
                      <a:pPr>
                        <a:lnSpc>
                          <a:spcPct val="107000"/>
                        </a:lnSpc>
                        <a:spcAft>
                          <a:spcPts val="800"/>
                        </a:spcAft>
                      </a:pPr>
                      <a:r>
                        <a:rPr lang="en-GB" sz="1600" b="1" kern="100" dirty="0">
                          <a:solidFill>
                            <a:srgbClr val="FF0000"/>
                          </a:solidFill>
                          <a:effectLst/>
                        </a:rPr>
                        <a:t>e.g. Opinionated articles (e.g. editorials)</a:t>
                      </a:r>
                    </a:p>
                    <a:p>
                      <a:pPr>
                        <a:lnSpc>
                          <a:spcPct val="107000"/>
                        </a:lnSpc>
                        <a:spcAft>
                          <a:spcPts val="800"/>
                        </a:spcAft>
                      </a:pPr>
                      <a:r>
                        <a:rPr lang="en-GB" sz="1600" kern="100" dirty="0">
                          <a:effectLst/>
                        </a:rPr>
                        <a:t>Sponsored studies</a:t>
                      </a:r>
                    </a:p>
                    <a:p>
                      <a:pPr>
                        <a:lnSpc>
                          <a:spcPct val="107000"/>
                        </a:lnSpc>
                        <a:spcAft>
                          <a:spcPts val="800"/>
                        </a:spcAft>
                      </a:pPr>
                      <a:r>
                        <a:rPr lang="en-GB" sz="1600" kern="100" dirty="0">
                          <a:effectLst/>
                        </a:rPr>
                        <a:t>Company websites</a:t>
                      </a:r>
                    </a:p>
                    <a:p>
                      <a:pPr>
                        <a:lnSpc>
                          <a:spcPct val="107000"/>
                        </a:lnSpc>
                        <a:spcAft>
                          <a:spcPts val="800"/>
                        </a:spcAft>
                      </a:pPr>
                      <a:r>
                        <a:rPr lang="en-GB" sz="1600" kern="100" dirty="0">
                          <a:effectLst/>
                        </a:rPr>
                        <a:t>PhD/MBA Dissertations (unpublished)</a:t>
                      </a:r>
                    </a:p>
                    <a:p>
                      <a:pPr>
                        <a:lnSpc>
                          <a:spcPct val="107000"/>
                        </a:lnSpc>
                        <a:spcAft>
                          <a:spcPts val="800"/>
                        </a:spcAft>
                      </a:pPr>
                      <a:r>
                        <a:rPr lang="en-GB" sz="1600" kern="100" dirty="0">
                          <a:effectLst/>
                        </a:rPr>
                        <a:t>Newspapers (e.g. The Times)**** </a:t>
                      </a:r>
                    </a:p>
                    <a:p>
                      <a:pPr>
                        <a:lnSpc>
                          <a:spcPct val="107000"/>
                        </a:lnSpc>
                        <a:spcAft>
                          <a:spcPts val="800"/>
                        </a:spcAft>
                      </a:pPr>
                      <a:r>
                        <a:rPr lang="en-GB" sz="1400" kern="100" dirty="0">
                          <a:effectLst/>
                        </a:rPr>
                        <a:t>***This could also be a reliable source but it is in this category because one must always be careful/aware of bias, even if the paper is a trusted paper</a:t>
                      </a:r>
                    </a:p>
                    <a:p>
                      <a:pPr>
                        <a:lnSpc>
                          <a:spcPct val="107000"/>
                        </a:lnSpc>
                        <a:spcAft>
                          <a:spcPts val="800"/>
                        </a:spcAft>
                      </a:pPr>
                      <a:r>
                        <a:rPr lang="en-GB" sz="1600" kern="100" dirty="0">
                          <a:effectLst/>
                        </a:rPr>
                        <a:t> </a:t>
                      </a: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63720" marR="63720" marT="0" marB="0"/>
                </a:tc>
                <a:extLst>
                  <a:ext uri="{0D108BD9-81ED-4DB2-BD59-A6C34878D82A}">
                    <a16:rowId xmlns:a16="http://schemas.microsoft.com/office/drawing/2014/main" val="3747889652"/>
                  </a:ext>
                </a:extLst>
              </a:tr>
            </a:tbl>
          </a:graphicData>
        </a:graphic>
      </p:graphicFrame>
      <p:sp>
        <p:nvSpPr>
          <p:cNvPr id="4" name="Date Placeholder 3">
            <a:extLst>
              <a:ext uri="{FF2B5EF4-FFF2-40B4-BE49-F238E27FC236}">
                <a16:creationId xmlns:a16="http://schemas.microsoft.com/office/drawing/2014/main" id="{C2947507-900E-D42C-2810-BD87C8504725}"/>
              </a:ext>
            </a:extLst>
          </p:cNvPr>
          <p:cNvSpPr>
            <a:spLocks noGrp="1"/>
          </p:cNvSpPr>
          <p:nvPr>
            <p:ph type="dt" sz="half" idx="10"/>
          </p:nvPr>
        </p:nvSpPr>
        <p:spPr/>
        <p:txBody>
          <a:bodyPr/>
          <a:lstStyle/>
          <a:p>
            <a:pPr>
              <a:defRPr/>
            </a:pPr>
            <a:fld id="{2303D31F-598B-47EE-BA37-93F097A3D676}" type="datetime1">
              <a:rPr lang="en-GB" altLang="en-US" smtClean="0"/>
              <a:pPr>
                <a:defRPr/>
              </a:pPr>
              <a:t>20/06/2026</a:t>
            </a:fld>
            <a:endParaRPr lang="en-GB" altLang="en-US"/>
          </a:p>
        </p:txBody>
      </p:sp>
      <p:sp>
        <p:nvSpPr>
          <p:cNvPr id="5" name="Slide Number Placeholder 4">
            <a:extLst>
              <a:ext uri="{FF2B5EF4-FFF2-40B4-BE49-F238E27FC236}">
                <a16:creationId xmlns:a16="http://schemas.microsoft.com/office/drawing/2014/main" id="{1E1866A8-8F8D-F9F3-BB6E-0DD23BDF4916}"/>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32177470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Rot="1" noChangeArrowheads="1"/>
          </p:cNvSpPr>
          <p:nvPr>
            <p:ph type="title"/>
          </p:nvPr>
        </p:nvSpPr>
        <p:spPr>
          <a:xfrm>
            <a:off x="539750" y="188640"/>
            <a:ext cx="8229600" cy="1024210"/>
          </a:xfrm>
        </p:spPr>
        <p:txBody>
          <a:bodyPr/>
          <a:lstStyle/>
          <a:p>
            <a:pPr eaLnBrk="1" hangingPunct="1"/>
            <a:r>
              <a:rPr lang="en-GB" altLang="en-US" b="1" dirty="0">
                <a:latin typeface="Aptos"/>
              </a:rPr>
              <a:t>A Few Rules</a:t>
            </a:r>
          </a:p>
        </p:txBody>
      </p:sp>
      <p:sp>
        <p:nvSpPr>
          <p:cNvPr id="16387" name="Rectangle 3"/>
          <p:cNvSpPr>
            <a:spLocks noGrp="1" noChangeArrowheads="1"/>
          </p:cNvSpPr>
          <p:nvPr>
            <p:ph type="body" idx="1"/>
          </p:nvPr>
        </p:nvSpPr>
        <p:spPr>
          <a:xfrm>
            <a:off x="323528" y="1212850"/>
            <a:ext cx="8445822" cy="4448398"/>
          </a:xfrm>
        </p:spPr>
        <p:txBody>
          <a:bodyPr/>
          <a:lstStyle/>
          <a:p>
            <a:pPr eaLnBrk="1" hangingPunct="1">
              <a:lnSpc>
                <a:spcPct val="90000"/>
              </a:lnSpc>
            </a:pPr>
            <a:r>
              <a:rPr lang="en-GB" altLang="en-US" sz="2800" dirty="0">
                <a:latin typeface="Aptos"/>
              </a:rPr>
              <a:t>Be aware of </a:t>
            </a:r>
            <a:r>
              <a:rPr lang="en-GB" altLang="en-US" sz="2800" b="1" dirty="0">
                <a:solidFill>
                  <a:srgbClr val="008700"/>
                </a:solidFill>
                <a:latin typeface="Aptos"/>
              </a:rPr>
              <a:t>bias</a:t>
            </a:r>
            <a:r>
              <a:rPr lang="en-GB" altLang="en-US" sz="2800" dirty="0">
                <a:latin typeface="Aptos"/>
              </a:rPr>
              <a:t>, especially in newspaper articles</a:t>
            </a:r>
          </a:p>
          <a:p>
            <a:pPr marL="0" indent="0" eaLnBrk="1" hangingPunct="1">
              <a:lnSpc>
                <a:spcPct val="90000"/>
              </a:lnSpc>
              <a:buNone/>
            </a:pPr>
            <a:endParaRPr lang="en-GB" altLang="en-US" sz="1200" dirty="0">
              <a:latin typeface="Aptos"/>
            </a:endParaRPr>
          </a:p>
          <a:p>
            <a:pPr eaLnBrk="1" hangingPunct="1">
              <a:lnSpc>
                <a:spcPct val="90000"/>
              </a:lnSpc>
            </a:pPr>
            <a:r>
              <a:rPr lang="en-GB" altLang="en-US" sz="2800" b="1" dirty="0">
                <a:solidFill>
                  <a:srgbClr val="FF0000"/>
                </a:solidFill>
                <a:latin typeface="Aptos"/>
              </a:rPr>
              <a:t>NO WIKIPEDIA AS A CITED SOURCE EVER </a:t>
            </a:r>
          </a:p>
          <a:p>
            <a:pPr marL="0" indent="0" eaLnBrk="1" hangingPunct="1">
              <a:lnSpc>
                <a:spcPct val="90000"/>
              </a:lnSpc>
              <a:buNone/>
            </a:pPr>
            <a:endParaRPr lang="en-GB" altLang="en-US" sz="1200" b="1" dirty="0">
              <a:latin typeface="Aptos"/>
            </a:endParaRPr>
          </a:p>
          <a:p>
            <a:pPr eaLnBrk="1" hangingPunct="1">
              <a:lnSpc>
                <a:spcPct val="90000"/>
              </a:lnSpc>
            </a:pPr>
            <a:r>
              <a:rPr lang="en-GB" altLang="en-US" sz="2800" dirty="0">
                <a:latin typeface="Aptos"/>
              </a:rPr>
              <a:t>Avoid/</a:t>
            </a:r>
            <a:r>
              <a:rPr lang="en-GB" altLang="en-US" sz="2800" b="1" u="sng" dirty="0">
                <a:solidFill>
                  <a:srgbClr val="FF0000"/>
                </a:solidFill>
                <a:latin typeface="Aptos"/>
              </a:rPr>
              <a:t>Do not use </a:t>
            </a:r>
            <a:r>
              <a:rPr lang="en-GB" altLang="en-US" sz="2800" dirty="0">
                <a:latin typeface="Aptos"/>
              </a:rPr>
              <a:t>tabloid papers (e.g. The Sun; Daily Mail; Daily Express; Mirror; Metro)</a:t>
            </a:r>
          </a:p>
          <a:p>
            <a:pPr marL="0" indent="0" eaLnBrk="1" hangingPunct="1">
              <a:lnSpc>
                <a:spcPct val="90000"/>
              </a:lnSpc>
              <a:buNone/>
            </a:pPr>
            <a:endParaRPr lang="en-GB" altLang="en-US" sz="1200" dirty="0">
              <a:latin typeface="Aptos"/>
            </a:endParaRPr>
          </a:p>
          <a:p>
            <a:pPr eaLnBrk="1" hangingPunct="1">
              <a:lnSpc>
                <a:spcPct val="90000"/>
              </a:lnSpc>
            </a:pPr>
            <a:r>
              <a:rPr lang="en-GB" altLang="en-US" sz="2800" dirty="0">
                <a:latin typeface="Aptos"/>
              </a:rPr>
              <a:t>No blogs! Even the ones from universities or ‘experts’. They </a:t>
            </a:r>
            <a:r>
              <a:rPr lang="en-GB" altLang="en-US" sz="2800" i="1" dirty="0">
                <a:latin typeface="Aptos"/>
              </a:rPr>
              <a:t>can</a:t>
            </a:r>
            <a:r>
              <a:rPr lang="en-GB" altLang="en-US" sz="2800" dirty="0">
                <a:latin typeface="Aptos"/>
              </a:rPr>
              <a:t> </a:t>
            </a:r>
            <a:r>
              <a:rPr lang="en-GB" altLang="en-US" sz="2800" b="1" i="1" dirty="0">
                <a:latin typeface="Aptos"/>
              </a:rPr>
              <a:t>sometimes </a:t>
            </a:r>
            <a:r>
              <a:rPr lang="en-GB" altLang="en-US" sz="2800" dirty="0">
                <a:latin typeface="Aptos"/>
              </a:rPr>
              <a:t>be used for your own knowledge, but should </a:t>
            </a:r>
            <a:r>
              <a:rPr lang="en-GB" altLang="en-US" sz="2800" b="1" dirty="0">
                <a:latin typeface="Aptos"/>
              </a:rPr>
              <a:t>almost never</a:t>
            </a:r>
            <a:r>
              <a:rPr lang="en-GB" altLang="en-US" sz="2800" dirty="0">
                <a:latin typeface="Aptos"/>
              </a:rPr>
              <a:t> be cited.</a:t>
            </a:r>
            <a:endParaRPr lang="en-GB" altLang="en-US" sz="1200" dirty="0">
              <a:latin typeface="Aptos"/>
            </a:endParaRPr>
          </a:p>
          <a:p>
            <a:pPr eaLnBrk="1" hangingPunct="1">
              <a:lnSpc>
                <a:spcPct val="90000"/>
              </a:lnSpc>
            </a:pPr>
            <a:r>
              <a:rPr lang="en-GB" altLang="en-US" sz="2800" dirty="0">
                <a:latin typeface="Aptos"/>
              </a:rPr>
              <a:t>If in doubt, think </a:t>
            </a:r>
            <a:r>
              <a:rPr lang="en-GB" altLang="en-US" sz="2800" b="1" u="sng" dirty="0">
                <a:latin typeface="Aptos"/>
              </a:rPr>
              <a:t>CRAAP!</a:t>
            </a:r>
            <a:endParaRPr lang="en-GB" altLang="en-US" sz="2000" b="1" u="sng" dirty="0">
              <a:latin typeface="Aptos"/>
            </a:endParaRPr>
          </a:p>
          <a:p>
            <a:pPr eaLnBrk="1" hangingPunct="1">
              <a:lnSpc>
                <a:spcPct val="90000"/>
              </a:lnSpc>
              <a:buFont typeface="Wingdings" pitchFamily="2" charset="2"/>
              <a:buNone/>
            </a:pPr>
            <a:endParaRPr lang="en-GB" altLang="en-US" sz="2400" dirty="0"/>
          </a:p>
        </p:txBody>
      </p:sp>
    </p:spTree>
    <p:extLst>
      <p:ext uri="{BB962C8B-B14F-4D97-AF65-F5344CB8AC3E}">
        <p14:creationId xmlns:p14="http://schemas.microsoft.com/office/powerpoint/2010/main" val="188492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8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38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38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04EE4-C523-FBCA-AC9E-58ECD09EB9EE}"/>
              </a:ext>
            </a:extLst>
          </p:cNvPr>
          <p:cNvSpPr>
            <a:spLocks noGrp="1"/>
          </p:cNvSpPr>
          <p:nvPr>
            <p:ph type="title"/>
          </p:nvPr>
        </p:nvSpPr>
        <p:spPr>
          <a:xfrm>
            <a:off x="1142341" y="96765"/>
            <a:ext cx="7175537" cy="543502"/>
          </a:xfrm>
        </p:spPr>
        <p:txBody>
          <a:bodyPr/>
          <a:lstStyle/>
          <a:p>
            <a:r>
              <a:rPr lang="en-US" b="1" dirty="0">
                <a:latin typeface="Aptos"/>
              </a:rPr>
              <a:t>First Term? First Steps!</a:t>
            </a:r>
          </a:p>
        </p:txBody>
      </p:sp>
      <p:sp>
        <p:nvSpPr>
          <p:cNvPr id="3" name="Content Placeholder 2">
            <a:extLst>
              <a:ext uri="{FF2B5EF4-FFF2-40B4-BE49-F238E27FC236}">
                <a16:creationId xmlns:a16="http://schemas.microsoft.com/office/drawing/2014/main" id="{CB9F9171-DF58-F3B2-D647-39A7172DD5E6}"/>
              </a:ext>
            </a:extLst>
          </p:cNvPr>
          <p:cNvSpPr>
            <a:spLocks noGrp="1"/>
          </p:cNvSpPr>
          <p:nvPr>
            <p:ph idx="1"/>
          </p:nvPr>
        </p:nvSpPr>
        <p:spPr>
          <a:xfrm>
            <a:off x="292502" y="849181"/>
            <a:ext cx="8545818" cy="4740519"/>
          </a:xfrm>
        </p:spPr>
        <p:txBody>
          <a:bodyPr/>
          <a:lstStyle/>
          <a:p>
            <a:pPr algn="just"/>
            <a:r>
              <a:rPr lang="en-US" sz="2700" dirty="0">
                <a:latin typeface="Aptos"/>
                <a:ea typeface="+mn-lt"/>
                <a:cs typeface="+mn-lt"/>
              </a:rPr>
              <a:t>At university, academic journal articles are important, but you’re</a:t>
            </a:r>
            <a:r>
              <a:rPr lang="en-US" sz="2700" b="1" dirty="0">
                <a:latin typeface="Aptos"/>
                <a:ea typeface="+mn-lt"/>
                <a:cs typeface="+mn-lt"/>
              </a:rPr>
              <a:t> </a:t>
            </a:r>
            <a:r>
              <a:rPr lang="en-US" sz="2700" i="1" dirty="0">
                <a:latin typeface="Aptos"/>
                <a:ea typeface="+mn-lt"/>
                <a:cs typeface="+mn-lt"/>
              </a:rPr>
              <a:t>not</a:t>
            </a:r>
            <a:r>
              <a:rPr lang="en-US" sz="2700" dirty="0">
                <a:latin typeface="Aptos"/>
                <a:ea typeface="+mn-lt"/>
                <a:cs typeface="+mn-lt"/>
              </a:rPr>
              <a:t> expected to rely on them right away.</a:t>
            </a:r>
          </a:p>
          <a:p>
            <a:pPr algn="just"/>
            <a:r>
              <a:rPr lang="en-US" sz="2700" dirty="0">
                <a:latin typeface="Aptos"/>
                <a:ea typeface="+mn-lt"/>
                <a:cs typeface="+mn-lt"/>
              </a:rPr>
              <a:t>For now (</a:t>
            </a:r>
            <a:r>
              <a:rPr lang="en-US" sz="2700" b="1" dirty="0">
                <a:latin typeface="Aptos"/>
                <a:ea typeface="+mn-lt"/>
                <a:cs typeface="+mn-lt"/>
              </a:rPr>
              <a:t>Term 1</a:t>
            </a:r>
            <a:r>
              <a:rPr lang="en-US" sz="2700" dirty="0">
                <a:latin typeface="Aptos"/>
                <a:ea typeface="+mn-lt"/>
                <a:cs typeface="+mn-lt"/>
              </a:rPr>
              <a:t>), it is absolutely fine to use books (via our online library) and reliable websites.</a:t>
            </a:r>
            <a:endParaRPr lang="en-US" sz="2700" dirty="0">
              <a:latin typeface="Aptos"/>
            </a:endParaRPr>
          </a:p>
          <a:p>
            <a:pPr algn="just"/>
            <a:r>
              <a:rPr lang="en-US" sz="2700" dirty="0">
                <a:latin typeface="Aptos"/>
                <a:ea typeface="+mn-lt"/>
                <a:cs typeface="+mn-lt"/>
              </a:rPr>
              <a:t>If you’d like to try reading or using a journal article in your assignments — </a:t>
            </a:r>
            <a:r>
              <a:rPr lang="en-US" sz="4000" b="1" dirty="0">
                <a:solidFill>
                  <a:srgbClr val="008700"/>
                </a:solidFill>
                <a:latin typeface="Aptos"/>
                <a:ea typeface="+mn-lt"/>
                <a:cs typeface="+mn-lt"/>
              </a:rPr>
              <a:t>go for it!</a:t>
            </a:r>
            <a:r>
              <a:rPr lang="en-US" sz="4000" b="1" dirty="0">
                <a:latin typeface="Aptos"/>
                <a:ea typeface="+mn-lt"/>
                <a:cs typeface="+mn-lt"/>
              </a:rPr>
              <a:t> </a:t>
            </a:r>
            <a:endParaRPr lang="en-US" sz="2800" b="1" dirty="0">
              <a:latin typeface="Aptos"/>
              <a:ea typeface="+mn-lt"/>
              <a:cs typeface="+mn-lt"/>
            </a:endParaRPr>
          </a:p>
          <a:p>
            <a:pPr algn="just"/>
            <a:r>
              <a:rPr lang="en-US" sz="2700" dirty="0">
                <a:latin typeface="Aptos"/>
                <a:ea typeface="+mn-lt"/>
                <a:cs typeface="+mn-lt"/>
              </a:rPr>
              <a:t>But also </a:t>
            </a:r>
            <a:r>
              <a:rPr lang="en-US" sz="2700" b="1" dirty="0">
                <a:latin typeface="Aptos"/>
                <a:ea typeface="+mn-lt"/>
                <a:cs typeface="+mn-lt"/>
              </a:rPr>
              <a:t>don’t worry</a:t>
            </a:r>
            <a:r>
              <a:rPr lang="en-US" sz="2700" dirty="0">
                <a:latin typeface="Aptos"/>
                <a:ea typeface="+mn-lt"/>
                <a:cs typeface="+mn-lt"/>
              </a:rPr>
              <a:t> if this seems too complex for you right now. </a:t>
            </a:r>
            <a:r>
              <a:rPr lang="en-US" sz="2700" b="1" dirty="0">
                <a:latin typeface="Aptos"/>
                <a:ea typeface="+mn-lt"/>
                <a:cs typeface="+mn-lt"/>
              </a:rPr>
              <a:t>You don’t </a:t>
            </a:r>
            <a:r>
              <a:rPr lang="en-US" sz="2700" b="1" u="sng" dirty="0">
                <a:latin typeface="Aptos"/>
                <a:ea typeface="+mn-lt"/>
                <a:cs typeface="+mn-lt"/>
              </a:rPr>
              <a:t>need </a:t>
            </a:r>
            <a:r>
              <a:rPr lang="en-US" sz="2700" b="1" dirty="0">
                <a:latin typeface="Aptos"/>
                <a:ea typeface="+mn-lt"/>
                <a:cs typeface="+mn-lt"/>
              </a:rPr>
              <a:t>to use academic articles at this stage in your studies.</a:t>
            </a:r>
            <a:endParaRPr lang="en-US" sz="2700" b="1" dirty="0">
              <a:latin typeface="Aptos"/>
            </a:endParaRPr>
          </a:p>
          <a:p>
            <a:pPr algn="just"/>
            <a:endParaRPr lang="en-US" sz="2800" dirty="0">
              <a:latin typeface="Aptos"/>
            </a:endParaRPr>
          </a:p>
        </p:txBody>
      </p:sp>
      <p:sp>
        <p:nvSpPr>
          <p:cNvPr id="4" name="Date Placeholder 3">
            <a:extLst>
              <a:ext uri="{FF2B5EF4-FFF2-40B4-BE49-F238E27FC236}">
                <a16:creationId xmlns:a16="http://schemas.microsoft.com/office/drawing/2014/main" id="{ADE4A368-B159-A501-DE4B-92FB104F6A46}"/>
              </a:ext>
            </a:extLst>
          </p:cNvPr>
          <p:cNvSpPr>
            <a:spLocks noGrp="1"/>
          </p:cNvSpPr>
          <p:nvPr>
            <p:ph type="dt" sz="half" idx="10"/>
          </p:nvPr>
        </p:nvSpPr>
        <p:spPr/>
        <p:txBody>
          <a:bodyPr/>
          <a:lstStyle/>
          <a:p>
            <a:pPr>
              <a:defRPr/>
            </a:pPr>
            <a:fld id="{2303D31F-598B-47EE-BA37-93F097A3D676}" type="datetime1">
              <a:rPr lang="en-GB" altLang="en-US"/>
              <a:pPr>
                <a:defRPr/>
              </a:pPr>
              <a:t>20/06/2026</a:t>
            </a:fld>
            <a:endParaRPr lang="en-GB" altLang="en-US"/>
          </a:p>
        </p:txBody>
      </p:sp>
      <p:sp>
        <p:nvSpPr>
          <p:cNvPr id="5" name="Slide Number Placeholder 4">
            <a:extLst>
              <a:ext uri="{FF2B5EF4-FFF2-40B4-BE49-F238E27FC236}">
                <a16:creationId xmlns:a16="http://schemas.microsoft.com/office/drawing/2014/main" id="{A6623AD6-4D85-D6BF-C838-0C16CD0CE0A9}"/>
              </a:ext>
            </a:extLst>
          </p:cNvPr>
          <p:cNvSpPr>
            <a:spLocks noGrp="1"/>
          </p:cNvSpPr>
          <p:nvPr>
            <p:ph type="sldNum" sz="quarter" idx="12"/>
          </p:nvPr>
        </p:nvSpPr>
        <p:spPr/>
        <p:txBody>
          <a:bodyPr/>
          <a:lstStyle/>
          <a:p>
            <a:pPr>
              <a:defRPr/>
            </a:pPr>
            <a:fld id="{6550E941-99E4-4403-A917-B30FF69A9617}" type="slidenum">
              <a:rPr lang="en-GB" altLang="en-US"/>
              <a:pPr>
                <a:defRPr/>
              </a:pPr>
              <a:t>14</a:t>
            </a:fld>
            <a:endParaRPr lang="en-GB" altLang="en-US"/>
          </a:p>
        </p:txBody>
      </p:sp>
    </p:spTree>
    <p:extLst>
      <p:ext uri="{BB962C8B-B14F-4D97-AF65-F5344CB8AC3E}">
        <p14:creationId xmlns:p14="http://schemas.microsoft.com/office/powerpoint/2010/main" val="152489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487F5-1DB4-A272-DE6F-B9F20781422D}"/>
              </a:ext>
            </a:extLst>
          </p:cNvPr>
          <p:cNvSpPr>
            <a:spLocks noGrp="1"/>
          </p:cNvSpPr>
          <p:nvPr>
            <p:ph type="title"/>
          </p:nvPr>
        </p:nvSpPr>
        <p:spPr>
          <a:xfrm>
            <a:off x="457200" y="-171400"/>
            <a:ext cx="8229600" cy="1143000"/>
          </a:xfrm>
        </p:spPr>
        <p:txBody>
          <a:bodyPr/>
          <a:lstStyle/>
          <a:p>
            <a:r>
              <a:rPr lang="en-US" b="1" dirty="0">
                <a:solidFill>
                  <a:srgbClr val="173AFF"/>
                </a:solidFill>
                <a:latin typeface="Aptos"/>
              </a:rPr>
              <a:t>Discuss: Using Search Engines</a:t>
            </a:r>
          </a:p>
        </p:txBody>
      </p:sp>
      <p:sp>
        <p:nvSpPr>
          <p:cNvPr id="3" name="Content Placeholder 2">
            <a:extLst>
              <a:ext uri="{FF2B5EF4-FFF2-40B4-BE49-F238E27FC236}">
                <a16:creationId xmlns:a16="http://schemas.microsoft.com/office/drawing/2014/main" id="{8E98082D-D7FA-6C2B-01B9-25C430D18CE9}"/>
              </a:ext>
            </a:extLst>
          </p:cNvPr>
          <p:cNvSpPr>
            <a:spLocks noGrp="1"/>
          </p:cNvSpPr>
          <p:nvPr>
            <p:ph idx="1"/>
          </p:nvPr>
        </p:nvSpPr>
        <p:spPr>
          <a:xfrm>
            <a:off x="457200" y="763786"/>
            <a:ext cx="8229600" cy="3917032"/>
          </a:xfrm>
        </p:spPr>
        <p:txBody>
          <a:bodyPr/>
          <a:lstStyle/>
          <a:p>
            <a:pPr marL="0" indent="0" algn="just">
              <a:buNone/>
            </a:pPr>
            <a:r>
              <a:rPr lang="en-US" sz="2800" dirty="0"/>
              <a:t>Imagine you have to write a report which answers the questions: </a:t>
            </a:r>
          </a:p>
          <a:p>
            <a:pPr algn="just"/>
            <a:r>
              <a:rPr lang="en-US" sz="2800" b="1" dirty="0"/>
              <a:t>“How has the NHS evolved since its conception? </a:t>
            </a:r>
          </a:p>
          <a:p>
            <a:pPr algn="just"/>
            <a:r>
              <a:rPr lang="en-US" sz="2800" b="1" dirty="0"/>
              <a:t>What are the most significant weaknesses in the NHS which still need to be addressed?” </a:t>
            </a:r>
            <a:endParaRPr lang="en-US" sz="2800" dirty="0"/>
          </a:p>
          <a:p>
            <a:pPr algn="just"/>
            <a:r>
              <a:rPr lang="en-US" sz="2800" dirty="0">
                <a:solidFill>
                  <a:srgbClr val="173AFF"/>
                </a:solidFill>
              </a:rPr>
              <a:t>With a partner, discuss how you would look up more information on this topic.</a:t>
            </a:r>
          </a:p>
          <a:p>
            <a:pPr algn="just"/>
            <a:r>
              <a:rPr lang="en-US" sz="2800" dirty="0">
                <a:solidFill>
                  <a:srgbClr val="173AFF"/>
                </a:solidFill>
              </a:rPr>
              <a:t>Where would you start? </a:t>
            </a:r>
          </a:p>
          <a:p>
            <a:pPr algn="just"/>
            <a:r>
              <a:rPr lang="en-US" sz="2800" dirty="0">
                <a:solidFill>
                  <a:srgbClr val="173AFF"/>
                </a:solidFill>
              </a:rPr>
              <a:t>What key words would you use?</a:t>
            </a:r>
          </a:p>
        </p:txBody>
      </p:sp>
      <p:sp>
        <p:nvSpPr>
          <p:cNvPr id="4" name="Date Placeholder 3">
            <a:extLst>
              <a:ext uri="{FF2B5EF4-FFF2-40B4-BE49-F238E27FC236}">
                <a16:creationId xmlns:a16="http://schemas.microsoft.com/office/drawing/2014/main" id="{79887571-9B1D-CD57-F3E8-615F4B6BA35B}"/>
              </a:ext>
            </a:extLst>
          </p:cNvPr>
          <p:cNvSpPr>
            <a:spLocks noGrp="1"/>
          </p:cNvSpPr>
          <p:nvPr>
            <p:ph type="dt" sz="half" idx="10"/>
          </p:nvPr>
        </p:nvSpPr>
        <p:spPr/>
        <p:txBody>
          <a:bodyPr/>
          <a:lstStyle/>
          <a:p>
            <a:pPr>
              <a:defRPr/>
            </a:pPr>
            <a:fld id="{2303D31F-598B-47EE-BA37-93F097A3D676}" type="datetime1">
              <a:rPr lang="en-GB" altLang="en-US" smtClean="0"/>
              <a:pPr>
                <a:defRPr/>
              </a:pPr>
              <a:t>20/06/2026</a:t>
            </a:fld>
            <a:endParaRPr lang="en-GB" altLang="en-US"/>
          </a:p>
        </p:txBody>
      </p:sp>
      <p:sp>
        <p:nvSpPr>
          <p:cNvPr id="5" name="Slide Number Placeholder 4">
            <a:extLst>
              <a:ext uri="{FF2B5EF4-FFF2-40B4-BE49-F238E27FC236}">
                <a16:creationId xmlns:a16="http://schemas.microsoft.com/office/drawing/2014/main" id="{C1561CCF-821D-3DE4-59EC-7B22C3316831}"/>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21355803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AF86B-8A12-7528-3208-69DF294309D1}"/>
              </a:ext>
            </a:extLst>
          </p:cNvPr>
          <p:cNvSpPr>
            <a:spLocks noGrp="1"/>
          </p:cNvSpPr>
          <p:nvPr>
            <p:ph type="title"/>
          </p:nvPr>
        </p:nvSpPr>
        <p:spPr>
          <a:xfrm>
            <a:off x="225703" y="132854"/>
            <a:ext cx="8795320" cy="706090"/>
          </a:xfrm>
        </p:spPr>
        <p:txBody>
          <a:bodyPr/>
          <a:lstStyle/>
          <a:p>
            <a:r>
              <a:rPr lang="en-US" sz="2800" b="1" dirty="0"/>
              <a:t>Using a Search Engine: Suggested Answers</a:t>
            </a:r>
          </a:p>
        </p:txBody>
      </p:sp>
      <p:sp>
        <p:nvSpPr>
          <p:cNvPr id="3" name="Content Placeholder 2">
            <a:extLst>
              <a:ext uri="{FF2B5EF4-FFF2-40B4-BE49-F238E27FC236}">
                <a16:creationId xmlns:a16="http://schemas.microsoft.com/office/drawing/2014/main" id="{886ACDAD-D0C0-1025-DC58-675DC9914797}"/>
              </a:ext>
            </a:extLst>
          </p:cNvPr>
          <p:cNvSpPr>
            <a:spLocks noGrp="1"/>
          </p:cNvSpPr>
          <p:nvPr>
            <p:ph idx="1"/>
          </p:nvPr>
        </p:nvSpPr>
        <p:spPr>
          <a:xfrm>
            <a:off x="225703" y="838944"/>
            <a:ext cx="8692594" cy="4822304"/>
          </a:xfrm>
        </p:spPr>
        <p:txBody>
          <a:bodyPr/>
          <a:lstStyle/>
          <a:p>
            <a:pPr marL="0" indent="0">
              <a:buNone/>
            </a:pPr>
            <a:r>
              <a:rPr lang="en-US" b="1" dirty="0">
                <a:solidFill>
                  <a:srgbClr val="C00000"/>
                </a:solidFill>
                <a:latin typeface="Aptos"/>
              </a:rPr>
              <a:t>Do not ever type the whole question or report topic into the search engine</a:t>
            </a:r>
          </a:p>
          <a:p>
            <a:pPr algn="just"/>
            <a:r>
              <a:rPr lang="en-US" sz="2000" dirty="0">
                <a:latin typeface="Aptos"/>
              </a:rPr>
              <a:t>Choose </a:t>
            </a:r>
            <a:r>
              <a:rPr lang="en-US" sz="2000" b="1" u="sng" dirty="0">
                <a:latin typeface="Aptos"/>
              </a:rPr>
              <a:t>key words </a:t>
            </a:r>
            <a:r>
              <a:rPr lang="en-US" sz="2000" dirty="0">
                <a:latin typeface="Aptos"/>
              </a:rPr>
              <a:t>to search (these are just a FEW examples): </a:t>
            </a:r>
          </a:p>
          <a:p>
            <a:pPr algn="just">
              <a:buFontTx/>
              <a:buChar char="-"/>
            </a:pPr>
            <a:r>
              <a:rPr lang="en-US" sz="2000" i="1" dirty="0">
                <a:latin typeface="Aptos"/>
              </a:rPr>
              <a:t>NHS, overview </a:t>
            </a:r>
          </a:p>
          <a:p>
            <a:pPr algn="just">
              <a:buFontTx/>
              <a:buChar char="-"/>
            </a:pPr>
            <a:r>
              <a:rPr lang="en-US" sz="2000" i="1" dirty="0">
                <a:latin typeface="Aptos"/>
              </a:rPr>
              <a:t>NHS, present day vs past </a:t>
            </a:r>
          </a:p>
          <a:p>
            <a:pPr algn="just">
              <a:buFontTx/>
              <a:buChar char="-"/>
            </a:pPr>
            <a:r>
              <a:rPr lang="en-US" sz="2000" i="1" dirty="0">
                <a:latin typeface="Aptos"/>
              </a:rPr>
              <a:t>U.K. </a:t>
            </a:r>
            <a:r>
              <a:rPr lang="en-US" sz="2000" i="1" dirty="0" err="1">
                <a:latin typeface="Aptos"/>
              </a:rPr>
              <a:t>nhs</a:t>
            </a:r>
            <a:r>
              <a:rPr lang="en-US" sz="2000" i="1" dirty="0">
                <a:latin typeface="Aptos"/>
              </a:rPr>
              <a:t> history</a:t>
            </a:r>
          </a:p>
          <a:p>
            <a:pPr algn="just">
              <a:buFontTx/>
              <a:buChar char="-"/>
            </a:pPr>
            <a:r>
              <a:rPr lang="en-US" sz="2000" i="1" dirty="0">
                <a:latin typeface="Aptos"/>
              </a:rPr>
              <a:t>NHS weaknesses </a:t>
            </a:r>
          </a:p>
          <a:p>
            <a:pPr algn="just">
              <a:buFontTx/>
              <a:buChar char="-"/>
            </a:pPr>
            <a:r>
              <a:rPr lang="en-US" sz="2000" i="1" dirty="0">
                <a:latin typeface="Aptos"/>
              </a:rPr>
              <a:t>NHS improvements </a:t>
            </a:r>
          </a:p>
          <a:p>
            <a:pPr algn="just">
              <a:buFontTx/>
              <a:buChar char="-"/>
            </a:pPr>
            <a:r>
              <a:rPr lang="en-US" sz="2000" i="1" dirty="0">
                <a:latin typeface="Aptos"/>
              </a:rPr>
              <a:t>NHS challenges 2024 </a:t>
            </a:r>
          </a:p>
          <a:p>
            <a:pPr algn="just">
              <a:buFontTx/>
              <a:buChar char="-"/>
            </a:pPr>
            <a:r>
              <a:rPr lang="en-US" sz="2000" i="1" dirty="0">
                <a:latin typeface="Aptos"/>
              </a:rPr>
              <a:t>NHS weaknesses OR problems 2024</a:t>
            </a:r>
          </a:p>
        </p:txBody>
      </p:sp>
      <p:sp>
        <p:nvSpPr>
          <p:cNvPr id="4" name="Date Placeholder 3">
            <a:extLst>
              <a:ext uri="{FF2B5EF4-FFF2-40B4-BE49-F238E27FC236}">
                <a16:creationId xmlns:a16="http://schemas.microsoft.com/office/drawing/2014/main" id="{5DBB6234-D24C-30C1-1361-C5C5FAFBD66B}"/>
              </a:ext>
            </a:extLst>
          </p:cNvPr>
          <p:cNvSpPr>
            <a:spLocks noGrp="1"/>
          </p:cNvSpPr>
          <p:nvPr>
            <p:ph type="dt" sz="half" idx="10"/>
          </p:nvPr>
        </p:nvSpPr>
        <p:spPr/>
        <p:txBody>
          <a:bodyPr/>
          <a:lstStyle/>
          <a:p>
            <a:pPr>
              <a:defRPr/>
            </a:pPr>
            <a:fld id="{2303D31F-598B-47EE-BA37-93F097A3D676}" type="datetime1">
              <a:rPr lang="en-GB" altLang="en-US" smtClean="0"/>
              <a:pPr>
                <a:defRPr/>
              </a:pPr>
              <a:t>20/06/2026</a:t>
            </a:fld>
            <a:endParaRPr lang="en-GB" altLang="en-US"/>
          </a:p>
        </p:txBody>
      </p:sp>
      <p:sp>
        <p:nvSpPr>
          <p:cNvPr id="5" name="Slide Number Placeholder 4">
            <a:extLst>
              <a:ext uri="{FF2B5EF4-FFF2-40B4-BE49-F238E27FC236}">
                <a16:creationId xmlns:a16="http://schemas.microsoft.com/office/drawing/2014/main" id="{78E585BA-2188-6379-A7C4-236CD0C2CC5C}"/>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9110853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E00E8-618D-DDB3-8AA1-0697ADADA51F}"/>
              </a:ext>
            </a:extLst>
          </p:cNvPr>
          <p:cNvSpPr>
            <a:spLocks noGrp="1"/>
          </p:cNvSpPr>
          <p:nvPr>
            <p:ph type="title"/>
          </p:nvPr>
        </p:nvSpPr>
        <p:spPr>
          <a:xfrm>
            <a:off x="1326468" y="116632"/>
            <a:ext cx="6491064" cy="292894"/>
          </a:xfrm>
        </p:spPr>
        <p:txBody>
          <a:bodyPr/>
          <a:lstStyle/>
          <a:p>
            <a:r>
              <a:rPr lang="en-US" sz="3200" b="1" dirty="0">
                <a:latin typeface="Aptos"/>
              </a:rPr>
              <a:t>Using a Search Engine: Tips!</a:t>
            </a:r>
          </a:p>
        </p:txBody>
      </p:sp>
      <p:sp>
        <p:nvSpPr>
          <p:cNvPr id="3" name="Content Placeholder 2">
            <a:extLst>
              <a:ext uri="{FF2B5EF4-FFF2-40B4-BE49-F238E27FC236}">
                <a16:creationId xmlns:a16="http://schemas.microsoft.com/office/drawing/2014/main" id="{A5AE46F9-D721-6355-4F5B-54C3ED087AA9}"/>
              </a:ext>
            </a:extLst>
          </p:cNvPr>
          <p:cNvSpPr>
            <a:spLocks noGrp="1"/>
          </p:cNvSpPr>
          <p:nvPr>
            <p:ph idx="1"/>
          </p:nvPr>
        </p:nvSpPr>
        <p:spPr>
          <a:xfrm>
            <a:off x="179512" y="548680"/>
            <a:ext cx="8784976" cy="3917032"/>
          </a:xfrm>
        </p:spPr>
        <p:txBody>
          <a:bodyPr/>
          <a:lstStyle/>
          <a:p>
            <a:pPr marL="0" indent="0" algn="ctr">
              <a:buNone/>
            </a:pPr>
            <a:r>
              <a:rPr lang="en-US" sz="2350" dirty="0">
                <a:latin typeface="Aptos"/>
              </a:rPr>
              <a:t>Again, </a:t>
            </a:r>
            <a:r>
              <a:rPr lang="en-US" sz="2350" b="1" dirty="0">
                <a:solidFill>
                  <a:srgbClr val="C00000"/>
                </a:solidFill>
                <a:latin typeface="Aptos"/>
              </a:rPr>
              <a:t>DO NOT TYPE THE WHOLE QUESTION OR TOPIC INTO YOUR SEARCH BOX!!!</a:t>
            </a:r>
          </a:p>
          <a:p>
            <a:pPr algn="just"/>
            <a:r>
              <a:rPr lang="en-US" sz="2350" dirty="0">
                <a:latin typeface="Aptos"/>
              </a:rPr>
              <a:t>Use </a:t>
            </a:r>
            <a:r>
              <a:rPr lang="en-US" sz="2350" b="1" dirty="0">
                <a:latin typeface="Aptos"/>
              </a:rPr>
              <a:t>synonyms</a:t>
            </a:r>
            <a:r>
              <a:rPr lang="en-US" sz="2350" dirty="0">
                <a:latin typeface="Aptos"/>
              </a:rPr>
              <a:t> if your first hits are unsuccessful</a:t>
            </a:r>
          </a:p>
          <a:p>
            <a:pPr algn="just"/>
            <a:r>
              <a:rPr lang="en-US" sz="2350" dirty="0">
                <a:latin typeface="Aptos"/>
              </a:rPr>
              <a:t>Refine your search with filters (e.g. dates; specific source types)</a:t>
            </a:r>
          </a:p>
          <a:p>
            <a:pPr algn="just"/>
            <a:r>
              <a:rPr lang="en-US" sz="2350" dirty="0">
                <a:latin typeface="Aptos"/>
              </a:rPr>
              <a:t>DON’T GIVE UP! Research can be </a:t>
            </a:r>
            <a:r>
              <a:rPr lang="en-US" sz="2350" b="1" dirty="0">
                <a:latin typeface="Aptos"/>
              </a:rPr>
              <a:t>tricky</a:t>
            </a:r>
            <a:r>
              <a:rPr lang="en-US" sz="2350" dirty="0">
                <a:latin typeface="Aptos"/>
              </a:rPr>
              <a:t>! It’s not always possible to find 10 great sources in 30 minutes. If you can’t find relevant hits, ADJUST your key words and filters and try again!</a:t>
            </a:r>
          </a:p>
          <a:p>
            <a:pPr algn="just"/>
            <a:r>
              <a:rPr lang="en-US" sz="2350" dirty="0">
                <a:latin typeface="Aptos"/>
              </a:rPr>
              <a:t>Leave </a:t>
            </a:r>
            <a:r>
              <a:rPr lang="en-US" sz="2350" b="1" dirty="0">
                <a:solidFill>
                  <a:srgbClr val="C00000"/>
                </a:solidFill>
                <a:latin typeface="Aptos"/>
              </a:rPr>
              <a:t>TIME</a:t>
            </a:r>
            <a:r>
              <a:rPr lang="en-US" sz="2350" dirty="0">
                <a:latin typeface="Aptos"/>
              </a:rPr>
              <a:t> for research! It is almost never possible to find all research, AND understand it, AND take note of it, </a:t>
            </a:r>
            <a:r>
              <a:rPr lang="en-US" sz="2350" b="1" dirty="0">
                <a:latin typeface="Aptos"/>
              </a:rPr>
              <a:t>the night before </a:t>
            </a:r>
            <a:r>
              <a:rPr lang="en-US" sz="2350" dirty="0">
                <a:latin typeface="Aptos"/>
              </a:rPr>
              <a:t>an assignment is due. </a:t>
            </a:r>
          </a:p>
          <a:p>
            <a:pPr algn="just"/>
            <a:r>
              <a:rPr lang="en-US" sz="2350" dirty="0">
                <a:latin typeface="Aptos"/>
              </a:rPr>
              <a:t>You need </a:t>
            </a:r>
            <a:r>
              <a:rPr lang="en-US" sz="2350" b="1" dirty="0">
                <a:latin typeface="Aptos"/>
              </a:rPr>
              <a:t>time</a:t>
            </a:r>
            <a:r>
              <a:rPr lang="en-US" sz="2350" dirty="0">
                <a:latin typeface="Aptos"/>
              </a:rPr>
              <a:t> to find sources, take notes, </a:t>
            </a:r>
            <a:r>
              <a:rPr lang="en-US" sz="2350" dirty="0" err="1">
                <a:latin typeface="Aptos"/>
              </a:rPr>
              <a:t>realise</a:t>
            </a:r>
            <a:r>
              <a:rPr lang="en-US" sz="2350" dirty="0">
                <a:latin typeface="Aptos"/>
              </a:rPr>
              <a:t> any gaps you might have, find more research to fill these gaps, and so on!</a:t>
            </a:r>
          </a:p>
          <a:p>
            <a:endParaRPr lang="en-US" sz="2350" dirty="0"/>
          </a:p>
        </p:txBody>
      </p:sp>
      <p:sp>
        <p:nvSpPr>
          <p:cNvPr id="4" name="Date Placeholder 3">
            <a:extLst>
              <a:ext uri="{FF2B5EF4-FFF2-40B4-BE49-F238E27FC236}">
                <a16:creationId xmlns:a16="http://schemas.microsoft.com/office/drawing/2014/main" id="{4899B102-8A38-6900-D9A9-F473CC6017A0}"/>
              </a:ext>
            </a:extLst>
          </p:cNvPr>
          <p:cNvSpPr>
            <a:spLocks noGrp="1"/>
          </p:cNvSpPr>
          <p:nvPr>
            <p:ph type="dt" sz="half" idx="10"/>
          </p:nvPr>
        </p:nvSpPr>
        <p:spPr/>
        <p:txBody>
          <a:bodyPr/>
          <a:lstStyle/>
          <a:p>
            <a:pPr>
              <a:defRPr/>
            </a:pPr>
            <a:fld id="{2303D31F-598B-47EE-BA37-93F097A3D676}" type="datetime1">
              <a:rPr lang="en-GB" altLang="en-US" smtClean="0"/>
              <a:pPr>
                <a:defRPr/>
              </a:pPr>
              <a:t>20/06/2026</a:t>
            </a:fld>
            <a:endParaRPr lang="en-GB" altLang="en-US"/>
          </a:p>
        </p:txBody>
      </p:sp>
      <p:sp>
        <p:nvSpPr>
          <p:cNvPr id="5" name="Slide Number Placeholder 4">
            <a:extLst>
              <a:ext uri="{FF2B5EF4-FFF2-40B4-BE49-F238E27FC236}">
                <a16:creationId xmlns:a16="http://schemas.microsoft.com/office/drawing/2014/main" id="{C433BB48-BBAC-DBD5-4844-EDF98E690502}"/>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34809396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C940-1946-1502-A149-D093A42032FF}"/>
              </a:ext>
            </a:extLst>
          </p:cNvPr>
          <p:cNvSpPr>
            <a:spLocks noGrp="1"/>
          </p:cNvSpPr>
          <p:nvPr>
            <p:ph type="title"/>
          </p:nvPr>
        </p:nvSpPr>
        <p:spPr>
          <a:xfrm>
            <a:off x="750404" y="138847"/>
            <a:ext cx="7643192" cy="580926"/>
          </a:xfrm>
        </p:spPr>
        <p:txBody>
          <a:bodyPr/>
          <a:lstStyle/>
          <a:p>
            <a:r>
              <a:rPr lang="en-US" b="1" dirty="0">
                <a:latin typeface="Aptos"/>
              </a:rPr>
              <a:t>In Summary:</a:t>
            </a:r>
          </a:p>
        </p:txBody>
      </p:sp>
      <p:sp>
        <p:nvSpPr>
          <p:cNvPr id="3" name="Content Placeholder 2">
            <a:extLst>
              <a:ext uri="{FF2B5EF4-FFF2-40B4-BE49-F238E27FC236}">
                <a16:creationId xmlns:a16="http://schemas.microsoft.com/office/drawing/2014/main" id="{C3F4DDD2-19DE-2531-B9EA-2753058FC853}"/>
              </a:ext>
            </a:extLst>
          </p:cNvPr>
          <p:cNvSpPr>
            <a:spLocks noGrp="1"/>
          </p:cNvSpPr>
          <p:nvPr>
            <p:ph idx="1"/>
          </p:nvPr>
        </p:nvSpPr>
        <p:spPr>
          <a:xfrm>
            <a:off x="250825" y="908720"/>
            <a:ext cx="8641655" cy="3917032"/>
          </a:xfrm>
        </p:spPr>
        <p:txBody>
          <a:bodyPr/>
          <a:lstStyle/>
          <a:p>
            <a:pPr algn="just"/>
            <a:r>
              <a:rPr lang="en-US" sz="2600" dirty="0">
                <a:latin typeface="Aptos"/>
              </a:rPr>
              <a:t>Think CRAAP when viewing a source before you start to use it!</a:t>
            </a:r>
          </a:p>
          <a:p>
            <a:pPr algn="just"/>
            <a:r>
              <a:rPr lang="en-US" sz="2600" dirty="0">
                <a:latin typeface="Aptos"/>
              </a:rPr>
              <a:t>Vary search terms-don’t try to hit all parts of an essay question in one search</a:t>
            </a:r>
          </a:p>
          <a:p>
            <a:pPr algn="just"/>
            <a:r>
              <a:rPr lang="en-US" sz="2600" dirty="0">
                <a:latin typeface="Aptos"/>
              </a:rPr>
              <a:t>If at first you don’t succeed, try a synonym! Don’t keep entering the same terms into the search bar over and over again. Vary the order, vary the word choice, vary the filters!</a:t>
            </a:r>
          </a:p>
          <a:p>
            <a:pPr algn="just"/>
            <a:r>
              <a:rPr lang="en-US" sz="2600" dirty="0">
                <a:latin typeface="Aptos"/>
              </a:rPr>
              <a:t>Avoid use of blogs, tabloids, and social media as sources, </a:t>
            </a:r>
            <a:r>
              <a:rPr lang="en-US" sz="2600" b="1" dirty="0">
                <a:latin typeface="Aptos"/>
              </a:rPr>
              <a:t>unless</a:t>
            </a:r>
            <a:r>
              <a:rPr lang="en-US" sz="2600" dirty="0">
                <a:latin typeface="Aptos"/>
              </a:rPr>
              <a:t> instructed by your teacher to use them for one reason or another (unlikely! But just in case!)</a:t>
            </a:r>
          </a:p>
        </p:txBody>
      </p:sp>
      <p:sp>
        <p:nvSpPr>
          <p:cNvPr id="4" name="Date Placeholder 3">
            <a:extLst>
              <a:ext uri="{FF2B5EF4-FFF2-40B4-BE49-F238E27FC236}">
                <a16:creationId xmlns:a16="http://schemas.microsoft.com/office/drawing/2014/main" id="{845945CB-7E88-F272-A2B4-BB55F68A3DF1}"/>
              </a:ext>
            </a:extLst>
          </p:cNvPr>
          <p:cNvSpPr>
            <a:spLocks noGrp="1"/>
          </p:cNvSpPr>
          <p:nvPr>
            <p:ph type="dt" sz="half" idx="10"/>
          </p:nvPr>
        </p:nvSpPr>
        <p:spPr/>
        <p:txBody>
          <a:bodyPr/>
          <a:lstStyle/>
          <a:p>
            <a:pPr>
              <a:defRPr/>
            </a:pPr>
            <a:fld id="{2303D31F-598B-47EE-BA37-93F097A3D676}" type="datetime1">
              <a:rPr lang="en-GB" altLang="en-US" smtClean="0"/>
              <a:pPr>
                <a:defRPr/>
              </a:pPr>
              <a:t>20/06/2026</a:t>
            </a:fld>
            <a:endParaRPr lang="en-GB" altLang="en-US"/>
          </a:p>
        </p:txBody>
      </p:sp>
      <p:sp>
        <p:nvSpPr>
          <p:cNvPr id="5" name="Slide Number Placeholder 4">
            <a:extLst>
              <a:ext uri="{FF2B5EF4-FFF2-40B4-BE49-F238E27FC236}">
                <a16:creationId xmlns:a16="http://schemas.microsoft.com/office/drawing/2014/main" id="{9E2642ED-4B35-3E4B-A3F6-E073ADBDD887}"/>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3130341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A9C6-A9BF-5683-A7FF-9B289954DF3C}"/>
              </a:ext>
            </a:extLst>
          </p:cNvPr>
          <p:cNvSpPr>
            <a:spLocks noGrp="1"/>
          </p:cNvSpPr>
          <p:nvPr>
            <p:ph type="title"/>
          </p:nvPr>
        </p:nvSpPr>
        <p:spPr>
          <a:xfrm>
            <a:off x="1471735" y="241699"/>
            <a:ext cx="6207117" cy="260222"/>
          </a:xfrm>
        </p:spPr>
        <p:txBody>
          <a:bodyPr/>
          <a:lstStyle/>
          <a:p>
            <a:r>
              <a:rPr lang="en-US" b="1" dirty="0"/>
              <a:t>Peer Review</a:t>
            </a:r>
          </a:p>
        </p:txBody>
      </p:sp>
      <p:sp>
        <p:nvSpPr>
          <p:cNvPr id="3" name="Content Placeholder 2">
            <a:extLst>
              <a:ext uri="{FF2B5EF4-FFF2-40B4-BE49-F238E27FC236}">
                <a16:creationId xmlns:a16="http://schemas.microsoft.com/office/drawing/2014/main" id="{84478F04-C4D6-A80B-EE6E-CC335D4B378D}"/>
              </a:ext>
            </a:extLst>
          </p:cNvPr>
          <p:cNvSpPr>
            <a:spLocks noGrp="1"/>
          </p:cNvSpPr>
          <p:nvPr>
            <p:ph idx="1"/>
          </p:nvPr>
        </p:nvSpPr>
        <p:spPr>
          <a:xfrm>
            <a:off x="272739" y="671308"/>
            <a:ext cx="8572170" cy="3917032"/>
          </a:xfrm>
        </p:spPr>
        <p:txBody>
          <a:bodyPr/>
          <a:lstStyle/>
          <a:p>
            <a:r>
              <a:rPr lang="en-US" sz="2600" dirty="0">
                <a:latin typeface="Segoe UI"/>
                <a:cs typeface="Segoe UI"/>
              </a:rPr>
              <a:t>Peer-review is a process where experts in a field evaluate the quality and validity of a piece of academic work, such as a research paper, before it's published. </a:t>
            </a:r>
            <a:endParaRPr lang="en-US" sz="2600" dirty="0">
              <a:latin typeface="Myriad Pro"/>
              <a:cs typeface="Segoe UI"/>
            </a:endParaRPr>
          </a:p>
          <a:p>
            <a:r>
              <a:rPr lang="en-US" sz="2600" dirty="0">
                <a:latin typeface="Segoe UI"/>
                <a:cs typeface="Segoe UI"/>
              </a:rPr>
              <a:t>This ensures that the research meets certain standards of credibility and accuracy. </a:t>
            </a:r>
            <a:endParaRPr lang="en-US" sz="2600" dirty="0">
              <a:latin typeface="Myriad Pro"/>
              <a:cs typeface="Segoe UI"/>
            </a:endParaRPr>
          </a:p>
          <a:p>
            <a:r>
              <a:rPr lang="en-US" sz="2600" dirty="0">
                <a:latin typeface="Segoe UI"/>
                <a:cs typeface="Segoe UI"/>
              </a:rPr>
              <a:t>In undergraduate and postgraduate research, using peer-reviewed sources means relying on articles and studies that have been evaluated and approved by other scholars in the field.</a:t>
            </a:r>
          </a:p>
          <a:p>
            <a:r>
              <a:rPr lang="en-US" sz="2600" dirty="0">
                <a:latin typeface="Segoe UI"/>
                <a:cs typeface="Segoe UI"/>
              </a:rPr>
              <a:t>It is therefore one of the most </a:t>
            </a:r>
            <a:r>
              <a:rPr lang="en-US" sz="2600" b="1" dirty="0">
                <a:latin typeface="Segoe UI"/>
                <a:cs typeface="Segoe UI"/>
              </a:rPr>
              <a:t>credible </a:t>
            </a:r>
            <a:r>
              <a:rPr lang="en-US" sz="2600" dirty="0">
                <a:latin typeface="Segoe UI"/>
                <a:cs typeface="Segoe UI"/>
              </a:rPr>
              <a:t>and </a:t>
            </a:r>
            <a:r>
              <a:rPr lang="en-US" sz="2600" b="1" dirty="0">
                <a:latin typeface="Segoe UI"/>
                <a:cs typeface="Segoe UI"/>
              </a:rPr>
              <a:t>reliable </a:t>
            </a:r>
            <a:r>
              <a:rPr lang="en-US" sz="2600" dirty="0">
                <a:latin typeface="Segoe UI"/>
                <a:cs typeface="Segoe UI"/>
              </a:rPr>
              <a:t>sources a student can use!</a:t>
            </a:r>
          </a:p>
        </p:txBody>
      </p:sp>
      <p:sp>
        <p:nvSpPr>
          <p:cNvPr id="4" name="Date Placeholder 3">
            <a:extLst>
              <a:ext uri="{FF2B5EF4-FFF2-40B4-BE49-F238E27FC236}">
                <a16:creationId xmlns:a16="http://schemas.microsoft.com/office/drawing/2014/main" id="{E3E5644D-22D2-A3F4-0A0D-D88E5186D566}"/>
              </a:ext>
            </a:extLst>
          </p:cNvPr>
          <p:cNvSpPr>
            <a:spLocks noGrp="1"/>
          </p:cNvSpPr>
          <p:nvPr>
            <p:ph type="dt" sz="half" idx="10"/>
          </p:nvPr>
        </p:nvSpPr>
        <p:spPr/>
        <p:txBody>
          <a:bodyPr/>
          <a:lstStyle/>
          <a:p>
            <a:pPr>
              <a:defRPr/>
            </a:pPr>
            <a:fld id="{2303D31F-598B-47EE-BA37-93F097A3D676}" type="datetime1">
              <a:rPr lang="en-GB" altLang="en-US"/>
              <a:pPr>
                <a:defRPr/>
              </a:pPr>
              <a:t>20/06/2026</a:t>
            </a:fld>
            <a:endParaRPr lang="en-GB" altLang="en-US"/>
          </a:p>
        </p:txBody>
      </p:sp>
      <p:sp>
        <p:nvSpPr>
          <p:cNvPr id="5" name="Slide Number Placeholder 4">
            <a:extLst>
              <a:ext uri="{FF2B5EF4-FFF2-40B4-BE49-F238E27FC236}">
                <a16:creationId xmlns:a16="http://schemas.microsoft.com/office/drawing/2014/main" id="{A98A8A43-5FA8-CB87-9A80-80D5106FBE9E}"/>
              </a:ext>
            </a:extLst>
          </p:cNvPr>
          <p:cNvSpPr>
            <a:spLocks noGrp="1"/>
          </p:cNvSpPr>
          <p:nvPr>
            <p:ph type="sldNum" sz="quarter" idx="12"/>
          </p:nvPr>
        </p:nvSpPr>
        <p:spPr/>
        <p:txBody>
          <a:bodyPr/>
          <a:lstStyle/>
          <a:p>
            <a:pPr>
              <a:defRPr/>
            </a:pPr>
            <a:fld id="{6550E941-99E4-4403-A917-B30FF69A9617}" type="slidenum">
              <a:rPr lang="en-GB" altLang="en-US"/>
              <a:pPr>
                <a:defRPr/>
              </a:pPr>
              <a:t>19</a:t>
            </a:fld>
            <a:endParaRPr lang="en-GB" altLang="en-US"/>
          </a:p>
        </p:txBody>
      </p:sp>
    </p:spTree>
    <p:extLst>
      <p:ext uri="{BB962C8B-B14F-4D97-AF65-F5344CB8AC3E}">
        <p14:creationId xmlns:p14="http://schemas.microsoft.com/office/powerpoint/2010/main" val="123416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7A5FFF-F48B-BFB8-7DEA-FF5E0E84D5BE}"/>
              </a:ext>
            </a:extLst>
          </p:cNvPr>
          <p:cNvSpPr>
            <a:spLocks noGrp="1"/>
          </p:cNvSpPr>
          <p:nvPr>
            <p:ph idx="1"/>
          </p:nvPr>
        </p:nvSpPr>
        <p:spPr>
          <a:xfrm>
            <a:off x="457200" y="1197721"/>
            <a:ext cx="8229600" cy="3917032"/>
          </a:xfrm>
        </p:spPr>
        <p:txBody>
          <a:bodyPr/>
          <a:lstStyle/>
          <a:p>
            <a:pPr marL="0" indent="0" algn="ctr">
              <a:buNone/>
            </a:pPr>
            <a:r>
              <a:rPr lang="en-GB" sz="6600" dirty="0"/>
              <a:t>Any questions?</a:t>
            </a:r>
          </a:p>
        </p:txBody>
      </p:sp>
      <p:sp>
        <p:nvSpPr>
          <p:cNvPr id="4" name="Date Placeholder 3">
            <a:extLst>
              <a:ext uri="{FF2B5EF4-FFF2-40B4-BE49-F238E27FC236}">
                <a16:creationId xmlns:a16="http://schemas.microsoft.com/office/drawing/2014/main" id="{C16D2991-4B1C-94FD-6D48-7F0B6717C5BE}"/>
              </a:ext>
            </a:extLst>
          </p:cNvPr>
          <p:cNvSpPr>
            <a:spLocks noGrp="1"/>
          </p:cNvSpPr>
          <p:nvPr>
            <p:ph type="dt" sz="half" idx="10"/>
          </p:nvPr>
        </p:nvSpPr>
        <p:spPr/>
        <p:txBody>
          <a:bodyPr/>
          <a:lstStyle/>
          <a:p>
            <a:pPr>
              <a:defRPr/>
            </a:pPr>
            <a:fld id="{2303D31F-598B-47EE-BA37-93F097A3D676}" type="datetime1">
              <a:rPr lang="en-GB" altLang="en-US" smtClean="0"/>
              <a:pPr>
                <a:defRPr/>
              </a:pPr>
              <a:t>20/06/2026</a:t>
            </a:fld>
            <a:endParaRPr lang="en-GB" altLang="en-US"/>
          </a:p>
        </p:txBody>
      </p:sp>
      <p:sp>
        <p:nvSpPr>
          <p:cNvPr id="5" name="Slide Number Placeholder 4">
            <a:extLst>
              <a:ext uri="{FF2B5EF4-FFF2-40B4-BE49-F238E27FC236}">
                <a16:creationId xmlns:a16="http://schemas.microsoft.com/office/drawing/2014/main" id="{8945BD91-B836-5264-CFA7-B03F6D7CEB0A}"/>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pic>
        <p:nvPicPr>
          <p:cNvPr id="7" name="Picture 6" descr="Question mark on green pastel background">
            <a:extLst>
              <a:ext uri="{FF2B5EF4-FFF2-40B4-BE49-F238E27FC236}">
                <a16:creationId xmlns:a16="http://schemas.microsoft.com/office/drawing/2014/main" id="{DCA036A9-A00A-7BAE-2565-2E1BF8A61B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6100" y="3156237"/>
            <a:ext cx="2771800" cy="2078850"/>
          </a:xfrm>
          <a:prstGeom prst="rect">
            <a:avLst/>
          </a:prstGeom>
        </p:spPr>
      </p:pic>
    </p:spTree>
    <p:extLst>
      <p:ext uri="{BB962C8B-B14F-4D97-AF65-F5344CB8AC3E}">
        <p14:creationId xmlns:p14="http://schemas.microsoft.com/office/powerpoint/2010/main" val="379204385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0</TotalTime>
  <Words>1723</Words>
  <Application>Microsoft Office PowerPoint</Application>
  <PresentationFormat>On-screen Show (4:3)</PresentationFormat>
  <Paragraphs>181</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Myriad Pro</vt:lpstr>
      <vt:lpstr>Aptos</vt:lpstr>
      <vt:lpstr>Arial</vt:lpstr>
      <vt:lpstr>Segoe UI</vt:lpstr>
      <vt:lpstr>Verdana</vt:lpstr>
      <vt:lpstr>Wingdings</vt:lpstr>
      <vt:lpstr>20140311PresentationUWTSDTemplate</vt:lpstr>
      <vt:lpstr>PowerPoint Presentation</vt:lpstr>
      <vt:lpstr>Lesson objectives</vt:lpstr>
      <vt:lpstr>Discuss</vt:lpstr>
      <vt:lpstr>Secondary Research </vt:lpstr>
      <vt:lpstr>The Internet</vt:lpstr>
      <vt:lpstr>The CRAAP Test </vt:lpstr>
      <vt:lpstr>Worksheet Activity </vt:lpstr>
      <vt:lpstr>PowerPoint Presentation</vt:lpstr>
      <vt:lpstr>CRAAP TEST: Activity 2 ANSWERS</vt:lpstr>
      <vt:lpstr>Reliable vs Unreliable Sources</vt:lpstr>
      <vt:lpstr>Activity 2: Unreliable vs Reliable Sources</vt:lpstr>
      <vt:lpstr>Activity 3 Answers </vt:lpstr>
      <vt:lpstr>A Few Rules</vt:lpstr>
      <vt:lpstr>First Term? First Steps!</vt:lpstr>
      <vt:lpstr>Discuss: Using Search Engines</vt:lpstr>
      <vt:lpstr>Using a Search Engine: Suggested Answers</vt:lpstr>
      <vt:lpstr>Using a Search Engine: Tips!</vt:lpstr>
      <vt:lpstr>In Summary:</vt:lpstr>
      <vt:lpstr>Peer Review</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Eleni Koutsogeorgou-Andreou</cp:lastModifiedBy>
  <cp:revision>222</cp:revision>
  <cp:lastPrinted>2018-07-09T15:27:01Z</cp:lastPrinted>
  <dcterms:created xsi:type="dcterms:W3CDTF">2002-10-07T19:43:58Z</dcterms:created>
  <dcterms:modified xsi:type="dcterms:W3CDTF">2026-06-20T22:19:02Z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762d7e7-4474-4a67-9ef6-3d4dc52b0ea7_Enabled">
    <vt:lpwstr>true</vt:lpwstr>
  </property>
  <property fmtid="{D5CDD505-2E9C-101B-9397-08002B2CF9AE}" pid="3" name="MSIP_Label_9762d7e7-4474-4a67-9ef6-3d4dc52b0ea7_SetDate">
    <vt:lpwstr>2024-05-17T13:20:35Z</vt:lpwstr>
  </property>
  <property fmtid="{D5CDD505-2E9C-101B-9397-08002B2CF9AE}" pid="4" name="MSIP_Label_9762d7e7-4474-4a67-9ef6-3d4dc52b0ea7_Method">
    <vt:lpwstr>Privileged</vt:lpwstr>
  </property>
  <property fmtid="{D5CDD505-2E9C-101B-9397-08002B2CF9AE}" pid="5" name="MSIP_Label_9762d7e7-4474-4a67-9ef6-3d4dc52b0ea7_Name">
    <vt:lpwstr>Internal</vt:lpwstr>
  </property>
  <property fmtid="{D5CDD505-2E9C-101B-9397-08002B2CF9AE}" pid="6" name="MSIP_Label_9762d7e7-4474-4a67-9ef6-3d4dc52b0ea7_SiteId">
    <vt:lpwstr>057daf85-b1d5-44cd-ab7b-0a4ce1b29eae</vt:lpwstr>
  </property>
  <property fmtid="{D5CDD505-2E9C-101B-9397-08002B2CF9AE}" pid="7" name="MSIP_Label_9762d7e7-4474-4a67-9ef6-3d4dc52b0ea7_ActionId">
    <vt:lpwstr>47fad8da-1e19-44d2-81f0-0a640a7c8360</vt:lpwstr>
  </property>
  <property fmtid="{D5CDD505-2E9C-101B-9397-08002B2CF9AE}" pid="8" name="MSIP_Label_9762d7e7-4474-4a67-9ef6-3d4dc52b0ea7_ContentBits">
    <vt:lpwstr>0</vt:lpwstr>
  </property>
</Properties>
</file>