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5"/>
  </p:notesMasterIdLst>
  <p:sldIdLst>
    <p:sldId id="256" r:id="rId2"/>
    <p:sldId id="258" r:id="rId3"/>
    <p:sldId id="259" r:id="rId4"/>
    <p:sldId id="260" r:id="rId5"/>
    <p:sldId id="261" r:id="rId6"/>
    <p:sldId id="262" r:id="rId7"/>
    <p:sldId id="263" r:id="rId8"/>
    <p:sldId id="264" r:id="rId9"/>
    <p:sldId id="265" r:id="rId10"/>
    <p:sldId id="267" r:id="rId11"/>
    <p:sldId id="270" r:id="rId12"/>
    <p:sldId id="271" r:id="rId13"/>
    <p:sldId id="273" r:id="rId14"/>
    <p:sldId id="275" r:id="rId15"/>
    <p:sldId id="276" r:id="rId16"/>
    <p:sldId id="277" r:id="rId17"/>
    <p:sldId id="278" r:id="rId18"/>
    <p:sldId id="279" r:id="rId19"/>
    <p:sldId id="280" r:id="rId20"/>
    <p:sldId id="281" r:id="rId21"/>
    <p:sldId id="282" r:id="rId22"/>
    <p:sldId id="274" r:id="rId23"/>
    <p:sldId id="269" r:id="rId24"/>
  </p:sldIdLst>
  <p:sldSz cx="18288000" cy="10287000"/>
  <p:notesSz cx="6858000" cy="9144000"/>
  <p:embeddedFontLst>
    <p:embeddedFont>
      <p:font typeface="Glacial Indifference" panose="020B0604020202020204" charset="0"/>
      <p:regular r:id="rId26"/>
    </p:embeddedFont>
    <p:embeddedFont>
      <p:font typeface="Tropika" panose="020B0604020202020204" charset="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00FD12-F85E-A37C-824C-401F92F57073}" v="156" dt="2025-10-14T15:11:06.4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40" autoAdjust="0"/>
    <p:restoredTop sz="94622" autoAdjust="0"/>
  </p:normalViewPr>
  <p:slideViewPr>
    <p:cSldViewPr>
      <p:cViewPr varScale="1">
        <p:scale>
          <a:sx n="53" d="100"/>
          <a:sy n="53" d="100"/>
        </p:scale>
        <p:origin x="62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mima Akter Rumi (2223220)" userId="S::2223220@student.uwtsd.ac.uk::a871dffd-405a-4209-a4a6-118256346ab3" providerId="AD" clId="Web-{3D00FD12-F85E-A37C-824C-401F92F57073}"/>
    <pc:docChg chg="modSld">
      <pc:chgData name="Shamima Akter Rumi (2223220)" userId="S::2223220@student.uwtsd.ac.uk::a871dffd-405a-4209-a4a6-118256346ab3" providerId="AD" clId="Web-{3D00FD12-F85E-A37C-824C-401F92F57073}" dt="2025-10-14T15:11:06.456" v="91" actId="20577"/>
      <pc:docMkLst>
        <pc:docMk/>
      </pc:docMkLst>
      <pc:sldChg chg="modSp">
        <pc:chgData name="Shamima Akter Rumi (2223220)" userId="S::2223220@student.uwtsd.ac.uk::a871dffd-405a-4209-a4a6-118256346ab3" providerId="AD" clId="Web-{3D00FD12-F85E-A37C-824C-401F92F57073}" dt="2025-10-14T15:09:40.640" v="86" actId="14100"/>
        <pc:sldMkLst>
          <pc:docMk/>
          <pc:sldMk cId="0" sldId="256"/>
        </pc:sldMkLst>
        <pc:spChg chg="mod">
          <ac:chgData name="Shamima Akter Rumi (2223220)" userId="S::2223220@student.uwtsd.ac.uk::a871dffd-405a-4209-a4a6-118256346ab3" providerId="AD" clId="Web-{3D00FD12-F85E-A37C-824C-401F92F57073}" dt="2025-10-14T15:05:30.085" v="33" actId="14100"/>
          <ac:spMkLst>
            <pc:docMk/>
            <pc:sldMk cId="0" sldId="256"/>
            <ac:spMk id="6" creationId="{00000000-0000-0000-0000-000000000000}"/>
          </ac:spMkLst>
        </pc:spChg>
        <pc:spChg chg="mod">
          <ac:chgData name="Shamima Akter Rumi (2223220)" userId="S::2223220@student.uwtsd.ac.uk::a871dffd-405a-4209-a4a6-118256346ab3" providerId="AD" clId="Web-{3D00FD12-F85E-A37C-824C-401F92F57073}" dt="2025-10-14T15:09:40.640" v="86" actId="14100"/>
          <ac:spMkLst>
            <pc:docMk/>
            <pc:sldMk cId="0" sldId="256"/>
            <ac:spMk id="11" creationId="{00000000-0000-0000-0000-000000000000}"/>
          </ac:spMkLst>
        </pc:spChg>
        <pc:spChg chg="mod">
          <ac:chgData name="Shamima Akter Rumi (2223220)" userId="S::2223220@student.uwtsd.ac.uk::a871dffd-405a-4209-a4a6-118256346ab3" providerId="AD" clId="Web-{3D00FD12-F85E-A37C-824C-401F92F57073}" dt="2025-10-14T15:09:33.265" v="85" actId="14100"/>
          <ac:spMkLst>
            <pc:docMk/>
            <pc:sldMk cId="0" sldId="256"/>
            <ac:spMk id="13" creationId="{00000000-0000-0000-0000-000000000000}"/>
          </ac:spMkLst>
        </pc:spChg>
      </pc:sldChg>
      <pc:sldChg chg="modSp">
        <pc:chgData name="Shamima Akter Rumi (2223220)" userId="S::2223220@student.uwtsd.ac.uk::a871dffd-405a-4209-a4a6-118256346ab3" providerId="AD" clId="Web-{3D00FD12-F85E-A37C-824C-401F92F57073}" dt="2025-10-14T15:11:06.456" v="91" actId="20577"/>
        <pc:sldMkLst>
          <pc:docMk/>
          <pc:sldMk cId="2465022273" sldId="282"/>
        </pc:sldMkLst>
        <pc:spChg chg="mod">
          <ac:chgData name="Shamima Akter Rumi (2223220)" userId="S::2223220@student.uwtsd.ac.uk::a871dffd-405a-4209-a4a6-118256346ab3" providerId="AD" clId="Web-{3D00FD12-F85E-A37C-824C-401F92F57073}" dt="2025-10-14T15:11:06.456" v="91" actId="20577"/>
          <ac:spMkLst>
            <pc:docMk/>
            <pc:sldMk cId="2465022273" sldId="282"/>
            <ac:spMk id="16" creationId="{DA97DD47-593E-32C1-615E-4BEDA3F041A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00BED-821D-4932-B4C3-350738769EF1}" type="datetimeFigureOut">
              <a:rPr lang="en-US" smtClean="0"/>
              <a:t>10/14/2025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B4CADF-A55A-494A-B1F1-1E17A65EA633}" type="slidenum">
              <a:rPr lang="en-US" smtClean="0"/>
              <a:t>‹#›</a:t>
            </a:fld>
            <a:endParaRPr lang="en-US"/>
          </a:p>
        </p:txBody>
      </p:sp>
    </p:spTree>
    <p:extLst>
      <p:ext uri="{BB962C8B-B14F-4D97-AF65-F5344CB8AC3E}">
        <p14:creationId xmlns:p14="http://schemas.microsoft.com/office/powerpoint/2010/main" val="1840493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long history, market dominance, and multisector position of Tesco offer the firm a powerful platform on the functions of management as proposed by Henry Fayol. Its managers have to be efficient in planning, </a:t>
            </a:r>
            <a:r>
              <a:rPr lang="en-US" sz="1200" kern="1200" dirty="0" err="1">
                <a:solidFill>
                  <a:schemeClr val="tx1"/>
                </a:solidFill>
                <a:effectLst/>
                <a:latin typeface="+mn-lt"/>
                <a:ea typeface="+mn-ea"/>
                <a:cs typeface="+mn-cs"/>
              </a:rPr>
              <a:t>organising</a:t>
            </a:r>
            <a:r>
              <a:rPr lang="en-US" sz="1200" kern="1200" dirty="0">
                <a:solidFill>
                  <a:schemeClr val="tx1"/>
                </a:solidFill>
                <a:effectLst/>
                <a:latin typeface="+mn-lt"/>
                <a:ea typeface="+mn-ea"/>
                <a:cs typeface="+mn-cs"/>
              </a:rPr>
              <a:t>, commanding, coordinating, and controlling with hundreds of thousands of employees and complicated business to maintain profitability and satisfy changing customer demands. This renders Tesco a topical example of how classical management theory can be applied to contemporary business issues and large-scale retail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a:t>
            </a:r>
            <a:endParaRPr lang="en-US" dirty="0">
              <a:latin typeface="Glacial Indifference" panose="020B0604020202020204" charset="0"/>
            </a:endParaRPr>
          </a:p>
        </p:txBody>
      </p:sp>
      <p:sp>
        <p:nvSpPr>
          <p:cNvPr id="4" name="Slide Number Placeholder 3"/>
          <p:cNvSpPr>
            <a:spLocks noGrp="1"/>
          </p:cNvSpPr>
          <p:nvPr>
            <p:ph type="sldNum" sz="quarter" idx="5"/>
          </p:nvPr>
        </p:nvSpPr>
        <p:spPr/>
        <p:txBody>
          <a:bodyPr/>
          <a:lstStyle/>
          <a:p>
            <a:fld id="{64B4CADF-A55A-494A-B1F1-1E17A65EA633}" type="slidenum">
              <a:rPr lang="en-US" smtClean="0"/>
              <a:t>2</a:t>
            </a:fld>
            <a:endParaRPr lang="en-US"/>
          </a:p>
        </p:txBody>
      </p:sp>
    </p:spTree>
    <p:extLst>
      <p:ext uri="{BB962C8B-B14F-4D97-AF65-F5344CB8AC3E}">
        <p14:creationId xmlns:p14="http://schemas.microsoft.com/office/powerpoint/2010/main" val="3703224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framework by Henry Fayol continues to be pivotal in management studies and practice. Although created in the early 20th century, the functions are applicable to Tesco today. They assist us in systematically assessing the performance of Tesco managers in their tasks and in keeping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competitive, customer-oriented and adaptable in a demanding retailing environment. The functions serve as guiding principles that assist Tesco managers to make decisions, allocate resources, and achieve long-term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success effectively.</a:t>
            </a:r>
          </a:p>
        </p:txBody>
      </p:sp>
      <p:sp>
        <p:nvSpPr>
          <p:cNvPr id="4" name="Slide Number Placeholder 3"/>
          <p:cNvSpPr>
            <a:spLocks noGrp="1"/>
          </p:cNvSpPr>
          <p:nvPr>
            <p:ph type="sldNum" sz="quarter" idx="5"/>
          </p:nvPr>
        </p:nvSpPr>
        <p:spPr/>
        <p:txBody>
          <a:bodyPr/>
          <a:lstStyle/>
          <a:p>
            <a:fld id="{64B4CADF-A55A-494A-B1F1-1E17A65EA633}" type="slidenum">
              <a:rPr lang="en-US" smtClean="0"/>
              <a:t>3</a:t>
            </a:fld>
            <a:endParaRPr lang="en-US"/>
          </a:p>
        </p:txBody>
      </p:sp>
    </p:spTree>
    <p:extLst>
      <p:ext uri="{BB962C8B-B14F-4D97-AF65-F5344CB8AC3E}">
        <p14:creationId xmlns:p14="http://schemas.microsoft.com/office/powerpoint/2010/main" val="18648966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Tesco, competition and changing consumer preferences in the market are a daily challenge that requires effective planning. Demand is predicted by managers to prevent shortages or waste, whereas long-term plans are concerned with sustainability and </a:t>
            </a:r>
            <a:r>
              <a:rPr lang="en-US" sz="1200" kern="1200" dirty="0" err="1">
                <a:solidFill>
                  <a:schemeClr val="tx1"/>
                </a:solidFill>
                <a:effectLst/>
                <a:latin typeface="+mn-lt"/>
                <a:ea typeface="+mn-ea"/>
                <a:cs typeface="+mn-cs"/>
              </a:rPr>
              <a:t>digitalisation</a:t>
            </a:r>
            <a:r>
              <a:rPr lang="en-US" sz="1200" kern="1200" dirty="0">
                <a:solidFill>
                  <a:schemeClr val="tx1"/>
                </a:solidFill>
                <a:effectLst/>
                <a:latin typeface="+mn-lt"/>
                <a:ea typeface="+mn-ea"/>
                <a:cs typeface="+mn-cs"/>
              </a:rPr>
              <a:t>. The rivalry forces necessitate planning of promotions and pricing carefully to enable Tesco to stay customers loyal and profitable.</a:t>
            </a:r>
            <a:endParaRPr lang="en-US" dirty="0">
              <a:latin typeface="Glacial Indifference" panose="020B0604020202020204" charset="0"/>
            </a:endParaRPr>
          </a:p>
        </p:txBody>
      </p:sp>
      <p:sp>
        <p:nvSpPr>
          <p:cNvPr id="4" name="Slide Number Placeholder 3"/>
          <p:cNvSpPr>
            <a:spLocks noGrp="1"/>
          </p:cNvSpPr>
          <p:nvPr>
            <p:ph type="sldNum" sz="quarter" idx="5"/>
          </p:nvPr>
        </p:nvSpPr>
        <p:spPr/>
        <p:txBody>
          <a:bodyPr/>
          <a:lstStyle/>
          <a:p>
            <a:fld id="{64B4CADF-A55A-494A-B1F1-1E17A65EA633}" type="slidenum">
              <a:rPr lang="en-US" smtClean="0"/>
              <a:t>4</a:t>
            </a:fld>
            <a:endParaRPr lang="en-US"/>
          </a:p>
        </p:txBody>
      </p:sp>
    </p:spTree>
    <p:extLst>
      <p:ext uri="{BB962C8B-B14F-4D97-AF65-F5344CB8AC3E}">
        <p14:creationId xmlns:p14="http://schemas.microsoft.com/office/powerpoint/2010/main" val="3660639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Tesco planning has proven resilient in addressing unforeseeable external environmental changes such as inflation and supply chain disruptions. Tesco incorporates planning into all activities by connecting long-term </a:t>
            </a:r>
            <a:r>
              <a:rPr lang="en-US" sz="1200" kern="1200" dirty="0" err="1">
                <a:solidFill>
                  <a:schemeClr val="tx1"/>
                </a:solidFill>
                <a:effectLst/>
                <a:latin typeface="+mn-lt"/>
                <a:ea typeface="+mn-ea"/>
                <a:cs typeface="+mn-cs"/>
              </a:rPr>
              <a:t>digitalisation</a:t>
            </a:r>
            <a:r>
              <a:rPr lang="en-US" sz="1200" kern="1200" dirty="0">
                <a:solidFill>
                  <a:schemeClr val="tx1"/>
                </a:solidFill>
                <a:effectLst/>
                <a:latin typeface="+mn-lt"/>
                <a:ea typeface="+mn-ea"/>
                <a:cs typeface="+mn-cs"/>
              </a:rPr>
              <a:t> plans with customer loyalty programs like Clubcard. This enables managers to protect profits and adjust to external shocks. The planning role makes sure that Tesco is competitive, that it achieves sustainable growth, and that it foresees competitors and that it continues to provide constant service and customer satisfaction across markets.</a:t>
            </a:r>
          </a:p>
        </p:txBody>
      </p:sp>
      <p:sp>
        <p:nvSpPr>
          <p:cNvPr id="4" name="Slide Number Placeholder 3"/>
          <p:cNvSpPr>
            <a:spLocks noGrp="1"/>
          </p:cNvSpPr>
          <p:nvPr>
            <p:ph type="sldNum" sz="quarter" idx="5"/>
          </p:nvPr>
        </p:nvSpPr>
        <p:spPr/>
        <p:txBody>
          <a:bodyPr/>
          <a:lstStyle/>
          <a:p>
            <a:fld id="{64B4CADF-A55A-494A-B1F1-1E17A65EA633}" type="slidenum">
              <a:rPr lang="en-US" smtClean="0"/>
              <a:t>5</a:t>
            </a:fld>
            <a:endParaRPr lang="en-US"/>
          </a:p>
        </p:txBody>
      </p:sp>
    </p:spTree>
    <p:extLst>
      <p:ext uri="{BB962C8B-B14F-4D97-AF65-F5344CB8AC3E}">
        <p14:creationId xmlns:p14="http://schemas.microsoft.com/office/powerpoint/2010/main" val="2669761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Tesco can operate on a scale because of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Managers provide role clarity and inter-departmental communication. The hierarchical system enables accountability and the inter-divisional teamwork ensures the movement of the products between suppliers and stores. This framework allows Tesco to uphold its efficiency even in the face of its expansive operations. Effective </a:t>
            </a:r>
            <a:r>
              <a:rPr lang="en-US" sz="1200" kern="1200" dirty="0" err="1">
                <a:solidFill>
                  <a:schemeClr val="tx1"/>
                </a:solidFill>
                <a:effectLst/>
                <a:latin typeface="+mn-lt"/>
                <a:ea typeface="+mn-ea"/>
                <a:cs typeface="+mn-cs"/>
              </a:rPr>
              <a:t>organising</a:t>
            </a:r>
            <a:r>
              <a:rPr lang="en-US" sz="1200" kern="1200" dirty="0">
                <a:solidFill>
                  <a:schemeClr val="tx1"/>
                </a:solidFill>
                <a:effectLst/>
                <a:latin typeface="+mn-lt"/>
                <a:ea typeface="+mn-ea"/>
                <a:cs typeface="+mn-cs"/>
              </a:rPr>
              <a:t> will also enhance resource </a:t>
            </a:r>
            <a:r>
              <a:rPr lang="en-US" sz="1200" kern="1200" dirty="0" err="1">
                <a:solidFill>
                  <a:schemeClr val="tx1"/>
                </a:solidFill>
                <a:effectLst/>
                <a:latin typeface="+mn-lt"/>
                <a:ea typeface="+mn-ea"/>
                <a:cs typeface="+mn-cs"/>
              </a:rPr>
              <a:t>maximisation</a:t>
            </a:r>
            <a:r>
              <a:rPr lang="en-US" sz="1200" kern="1200" dirty="0">
                <a:solidFill>
                  <a:schemeClr val="tx1"/>
                </a:solidFill>
                <a:effectLst/>
                <a:latin typeface="+mn-lt"/>
                <a:ea typeface="+mn-ea"/>
                <a:cs typeface="+mn-cs"/>
              </a:rPr>
              <a:t>, proper definition of employee duties and the customer facing services will always be in reflection of the reputation of quality and reliability of Tesco in the retail business.</a:t>
            </a:r>
            <a:endParaRPr lang="en-US" dirty="0">
              <a:latin typeface="Glacial Indifference" panose="020B0604020202020204" charset="0"/>
            </a:endParaRPr>
          </a:p>
        </p:txBody>
      </p:sp>
      <p:sp>
        <p:nvSpPr>
          <p:cNvPr id="4" name="Slide Number Placeholder 3"/>
          <p:cNvSpPr>
            <a:spLocks noGrp="1"/>
          </p:cNvSpPr>
          <p:nvPr>
            <p:ph type="sldNum" sz="quarter" idx="5"/>
          </p:nvPr>
        </p:nvSpPr>
        <p:spPr/>
        <p:txBody>
          <a:bodyPr/>
          <a:lstStyle/>
          <a:p>
            <a:fld id="{64B4CADF-A55A-494A-B1F1-1E17A65EA633}" type="slidenum">
              <a:rPr lang="en-US" smtClean="0"/>
              <a:t>6</a:t>
            </a:fld>
            <a:endParaRPr lang="en-US"/>
          </a:p>
        </p:txBody>
      </p:sp>
    </p:spTree>
    <p:extLst>
      <p:ext uri="{BB962C8B-B14F-4D97-AF65-F5344CB8AC3E}">
        <p14:creationId xmlns:p14="http://schemas.microsoft.com/office/powerpoint/2010/main" val="550597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activities of Tesco are quite effective in establishing uniformity in its extensive chain of stores. Role definition promotes accountability and service delivery by managers. Besides, availability of goods will be secured with the help of supply chain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and training prospects will be provided to employees with the help of HR activities, which helps Tesco to be committed to involve workers.</a:t>
            </a:r>
            <a:endParaRPr lang="en-US" dirty="0">
              <a:latin typeface="Glacial Indifference" panose="020B0604020202020204" charset="0"/>
            </a:endParaRPr>
          </a:p>
        </p:txBody>
      </p:sp>
      <p:sp>
        <p:nvSpPr>
          <p:cNvPr id="4" name="Slide Number Placeholder 3"/>
          <p:cNvSpPr>
            <a:spLocks noGrp="1"/>
          </p:cNvSpPr>
          <p:nvPr>
            <p:ph type="sldNum" sz="quarter" idx="5"/>
          </p:nvPr>
        </p:nvSpPr>
        <p:spPr/>
        <p:txBody>
          <a:bodyPr/>
          <a:lstStyle/>
          <a:p>
            <a:fld id="{64B4CADF-A55A-494A-B1F1-1E17A65EA633}" type="slidenum">
              <a:rPr lang="en-US" smtClean="0"/>
              <a:t>7</a:t>
            </a:fld>
            <a:endParaRPr lang="en-US"/>
          </a:p>
        </p:txBody>
      </p:sp>
    </p:spTree>
    <p:extLst>
      <p:ext uri="{BB962C8B-B14F-4D97-AF65-F5344CB8AC3E}">
        <p14:creationId xmlns:p14="http://schemas.microsoft.com/office/powerpoint/2010/main" val="1202287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Tesco managers are forced to deal with large teams every day. The targets and expectations are both efficient and staff motivation is high. Leadership is also related to customer service. Being a commander requires balancing the needs of the work force and the wellbeing of personnel members to retain them in shape and happy.</a:t>
            </a:r>
            <a:endParaRPr lang="en-US" dirty="0">
              <a:latin typeface="Glacial Indifference" panose="020B0604020202020204" charset="0"/>
            </a:endParaRPr>
          </a:p>
        </p:txBody>
      </p:sp>
      <p:sp>
        <p:nvSpPr>
          <p:cNvPr id="4" name="Slide Number Placeholder 3"/>
          <p:cNvSpPr>
            <a:spLocks noGrp="1"/>
          </p:cNvSpPr>
          <p:nvPr>
            <p:ph type="sldNum" sz="quarter" idx="5"/>
          </p:nvPr>
        </p:nvSpPr>
        <p:spPr/>
        <p:txBody>
          <a:bodyPr/>
          <a:lstStyle/>
          <a:p>
            <a:fld id="{64B4CADF-A55A-494A-B1F1-1E17A65EA633}" type="slidenum">
              <a:rPr lang="en-US" smtClean="0"/>
              <a:t>8</a:t>
            </a:fld>
            <a:endParaRPr lang="en-US"/>
          </a:p>
        </p:txBody>
      </p:sp>
    </p:spTree>
    <p:extLst>
      <p:ext uri="{BB962C8B-B14F-4D97-AF65-F5344CB8AC3E}">
        <p14:creationId xmlns:p14="http://schemas.microsoft.com/office/powerpoint/2010/main" val="14222992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Tesco leadership is not an authoritarian leadership style, but a blend of directive and participative leadership. Managers listen actively to employees, improving engagement. Goal communication ensures alignment, and motivation strategies, such as incentives, are necessary to enhance productivity and preserve Tesco reputation of responsible service. This participative type of style helps motivate the boost in engagement, the enhancement of customer service, and the maintenance of the Tesco image as a reliable retailer capable of offering stable value and satisfaction to its customers.</a:t>
            </a:r>
            <a:endParaRPr lang="en-US" dirty="0">
              <a:latin typeface="Glacial Indifference" panose="020B0604020202020204" charset="0"/>
            </a:endParaRPr>
          </a:p>
        </p:txBody>
      </p:sp>
      <p:sp>
        <p:nvSpPr>
          <p:cNvPr id="4" name="Slide Number Placeholder 3"/>
          <p:cNvSpPr>
            <a:spLocks noGrp="1"/>
          </p:cNvSpPr>
          <p:nvPr>
            <p:ph type="sldNum" sz="quarter" idx="5"/>
          </p:nvPr>
        </p:nvSpPr>
        <p:spPr/>
        <p:txBody>
          <a:bodyPr/>
          <a:lstStyle/>
          <a:p>
            <a:fld id="{64B4CADF-A55A-494A-B1F1-1E17A65EA633}" type="slidenum">
              <a:rPr lang="en-US" smtClean="0"/>
              <a:t>9</a:t>
            </a:fld>
            <a:endParaRPr lang="en-US"/>
          </a:p>
        </p:txBody>
      </p:sp>
    </p:spTree>
    <p:extLst>
      <p:ext uri="{BB962C8B-B14F-4D97-AF65-F5344CB8AC3E}">
        <p14:creationId xmlns:p14="http://schemas.microsoft.com/office/powerpoint/2010/main" val="10321760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coordinate its complicated operations, Tesco uses coordination. Managers should align supply chain operations with sales objectives and ensure the smooth flow of customer requirements. The coordination process has now been made easier and more efficient because of the IT systems in place, enabling Tesco to react quickly to customer demand and market trends. Through coordinating various departments and processes, Tesco can quickly adjust to shifts in demand and ensure consistent client service both in stores and online.</a:t>
            </a:r>
            <a:endParaRPr lang="en-US" dirty="0">
              <a:latin typeface="Glacial Indifference" panose="020B0604020202020204" charset="0"/>
            </a:endParaRPr>
          </a:p>
        </p:txBody>
      </p:sp>
      <p:sp>
        <p:nvSpPr>
          <p:cNvPr id="4" name="Slide Number Placeholder 3"/>
          <p:cNvSpPr>
            <a:spLocks noGrp="1"/>
          </p:cNvSpPr>
          <p:nvPr>
            <p:ph type="sldNum" sz="quarter" idx="5"/>
          </p:nvPr>
        </p:nvSpPr>
        <p:spPr/>
        <p:txBody>
          <a:bodyPr/>
          <a:lstStyle/>
          <a:p>
            <a:fld id="{64B4CADF-A55A-494A-B1F1-1E17A65EA633}" type="slidenum">
              <a:rPr lang="en-US" smtClean="0"/>
              <a:t>10</a:t>
            </a:fld>
            <a:endParaRPr lang="en-US"/>
          </a:p>
        </p:txBody>
      </p:sp>
    </p:spTree>
    <p:extLst>
      <p:ext uri="{BB962C8B-B14F-4D97-AF65-F5344CB8AC3E}">
        <p14:creationId xmlns:p14="http://schemas.microsoft.com/office/powerpoint/2010/main" val="2093010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Tesco managers ensure that the functions are harmonized to reduce resource and inefficiencies wastages. An example of this is IT systems which provide real-time stock updates thus increasing accuracy. Teamwork will be effective in the problem solving and this will end up positively affecting customer shopping experience in Tesco stores. Such a good co-ordination ensures that customers are assured that they will always have a stock of products and this will create a smooth shopping experience. It also helps Tesco to remain efficient and please clients in a very competitive retail environment.</a:t>
            </a:r>
            <a:endParaRPr lang="en-US" dirty="0">
              <a:latin typeface="Glacial Indifference" panose="020B0604020202020204" charset="0"/>
            </a:endParaRPr>
          </a:p>
        </p:txBody>
      </p:sp>
      <p:sp>
        <p:nvSpPr>
          <p:cNvPr id="4" name="Slide Number Placeholder 3"/>
          <p:cNvSpPr>
            <a:spLocks noGrp="1"/>
          </p:cNvSpPr>
          <p:nvPr>
            <p:ph type="sldNum" sz="quarter" idx="5"/>
          </p:nvPr>
        </p:nvSpPr>
        <p:spPr/>
        <p:txBody>
          <a:bodyPr/>
          <a:lstStyle/>
          <a:p>
            <a:fld id="{64B4CADF-A55A-494A-B1F1-1E17A65EA633}" type="slidenum">
              <a:rPr lang="en-US" smtClean="0"/>
              <a:t>11</a:t>
            </a:fld>
            <a:endParaRPr lang="en-US"/>
          </a:p>
        </p:txBody>
      </p:sp>
    </p:spTree>
    <p:extLst>
      <p:ext uri="{BB962C8B-B14F-4D97-AF65-F5344CB8AC3E}">
        <p14:creationId xmlns:p14="http://schemas.microsoft.com/office/powerpoint/2010/main" val="7069105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concept of control is also an important part of Tesco that ensures the attainment of objectives and maintenance of standards. Key indicators that the managers rely on to gauge improvement include sales and customer satisfaction levels. The compliance and cost-efficiency in businesses on a wide scale are also maintained through financial controls and audits..</a:t>
            </a:r>
          </a:p>
        </p:txBody>
      </p:sp>
      <p:sp>
        <p:nvSpPr>
          <p:cNvPr id="4" name="Slide Number Placeholder 3"/>
          <p:cNvSpPr>
            <a:spLocks noGrp="1"/>
          </p:cNvSpPr>
          <p:nvPr>
            <p:ph type="sldNum" sz="quarter" idx="5"/>
          </p:nvPr>
        </p:nvSpPr>
        <p:spPr/>
        <p:txBody>
          <a:bodyPr/>
          <a:lstStyle/>
          <a:p>
            <a:fld id="{64B4CADF-A55A-494A-B1F1-1E17A65EA633}" type="slidenum">
              <a:rPr lang="en-US" smtClean="0"/>
              <a:t>12</a:t>
            </a:fld>
            <a:endParaRPr lang="en-US"/>
          </a:p>
        </p:txBody>
      </p:sp>
    </p:spTree>
    <p:extLst>
      <p:ext uri="{BB962C8B-B14F-4D97-AF65-F5344CB8AC3E}">
        <p14:creationId xmlns:p14="http://schemas.microsoft.com/office/powerpoint/2010/main" val="11210655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Tesco also has really information-oriented control systems that employ the experience of its Clubcard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to track the preferences of the customers. This data helps the managers to cut down strategies. Tesco can easily become adaptable by implementing financial controls which guard profit and performance checkups. This shows that operational performance of the orients can be handled so as to be customized towards long term objectives.</a:t>
            </a:r>
          </a:p>
        </p:txBody>
      </p:sp>
      <p:sp>
        <p:nvSpPr>
          <p:cNvPr id="4" name="Slide Number Placeholder 3"/>
          <p:cNvSpPr>
            <a:spLocks noGrp="1"/>
          </p:cNvSpPr>
          <p:nvPr>
            <p:ph type="sldNum" sz="quarter" idx="5"/>
          </p:nvPr>
        </p:nvSpPr>
        <p:spPr/>
        <p:txBody>
          <a:bodyPr/>
          <a:lstStyle/>
          <a:p>
            <a:fld id="{64B4CADF-A55A-494A-B1F1-1E17A65EA633}" type="slidenum">
              <a:rPr lang="en-US" smtClean="0"/>
              <a:t>13</a:t>
            </a:fld>
            <a:endParaRPr lang="en-US"/>
          </a:p>
        </p:txBody>
      </p:sp>
    </p:spTree>
    <p:extLst>
      <p:ext uri="{BB962C8B-B14F-4D97-AF65-F5344CB8AC3E}">
        <p14:creationId xmlns:p14="http://schemas.microsoft.com/office/powerpoint/2010/main" val="2666427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917F2-6F99-D9B0-4DA6-C3B1E90F77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0B10D8-72F6-440E-72E7-7DF9D4BE3F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B627FE-8D4D-0BA4-C4DC-E83AE277E1D3}"/>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Fayol functions cannot be separated when referring to Tesco. They also depend on one another to make up a complete management process. Planning provides a big picture,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has everything laid, command and coordination have everything done and controlling has everything in check. The combination of these functions assures Tesco success. With such a combination, Tesco managers will be successful in the long-term, internal environment of competitiveness and survival in dynamic markets.</a:t>
            </a:r>
          </a:p>
        </p:txBody>
      </p:sp>
      <p:sp>
        <p:nvSpPr>
          <p:cNvPr id="4" name="Slide Number Placeholder 3">
            <a:extLst>
              <a:ext uri="{FF2B5EF4-FFF2-40B4-BE49-F238E27FC236}">
                <a16:creationId xmlns:a16="http://schemas.microsoft.com/office/drawing/2014/main" id="{95FFFB6C-69BA-AA4B-2844-EBD7506D78D3}"/>
              </a:ext>
            </a:extLst>
          </p:cNvPr>
          <p:cNvSpPr>
            <a:spLocks noGrp="1"/>
          </p:cNvSpPr>
          <p:nvPr>
            <p:ph type="sldNum" sz="quarter" idx="5"/>
          </p:nvPr>
        </p:nvSpPr>
        <p:spPr/>
        <p:txBody>
          <a:bodyPr/>
          <a:lstStyle/>
          <a:p>
            <a:fld id="{64B4CADF-A55A-494A-B1F1-1E17A65EA633}" type="slidenum">
              <a:rPr lang="en-US" smtClean="0"/>
              <a:t>14</a:t>
            </a:fld>
            <a:endParaRPr lang="en-US"/>
          </a:p>
        </p:txBody>
      </p:sp>
    </p:spTree>
    <p:extLst>
      <p:ext uri="{BB962C8B-B14F-4D97-AF65-F5344CB8AC3E}">
        <p14:creationId xmlns:p14="http://schemas.microsoft.com/office/powerpoint/2010/main" val="5399713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7A207-4264-DA94-5EA1-341D2BA832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760BE3-97F1-ADA9-B07F-9C48B2A2D4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272CA4-B289-C611-1FB9-9FB227550858}"/>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Tesco managers have to grapple with certain current challenges. The cost of inflation is high and retailers and offers are very competitive over the internet. In the meantime, the change in interest to sustainability assumes a change in the supply chains and packaging. The managers should also embrace digital transformation to address the need of online services by the customers. Moreover, it must be digitalized to address the changing needs of the clients regarding online purchases, online delivery services, and green retailing.</a:t>
            </a:r>
          </a:p>
        </p:txBody>
      </p:sp>
      <p:sp>
        <p:nvSpPr>
          <p:cNvPr id="4" name="Slide Number Placeholder 3">
            <a:extLst>
              <a:ext uri="{FF2B5EF4-FFF2-40B4-BE49-F238E27FC236}">
                <a16:creationId xmlns:a16="http://schemas.microsoft.com/office/drawing/2014/main" id="{8BF6228D-90ED-A552-A14B-93A8500D1AC9}"/>
              </a:ext>
            </a:extLst>
          </p:cNvPr>
          <p:cNvSpPr>
            <a:spLocks noGrp="1"/>
          </p:cNvSpPr>
          <p:nvPr>
            <p:ph type="sldNum" sz="quarter" idx="5"/>
          </p:nvPr>
        </p:nvSpPr>
        <p:spPr/>
        <p:txBody>
          <a:bodyPr/>
          <a:lstStyle/>
          <a:p>
            <a:fld id="{64B4CADF-A55A-494A-B1F1-1E17A65EA633}" type="slidenum">
              <a:rPr lang="en-US" smtClean="0"/>
              <a:t>15</a:t>
            </a:fld>
            <a:endParaRPr lang="en-US"/>
          </a:p>
        </p:txBody>
      </p:sp>
    </p:spTree>
    <p:extLst>
      <p:ext uri="{BB962C8B-B14F-4D97-AF65-F5344CB8AC3E}">
        <p14:creationId xmlns:p14="http://schemas.microsoft.com/office/powerpoint/2010/main" val="26111500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0CE3E-DAA0-320C-F903-607EFF474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A30762-70A3-DD7A-AD85-E359FE338E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AEDD4E-92D8-68F8-4295-B6F3677FAA63}"/>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Digital transformation has been an inseparable element of Tesco strategy. To predict demand and personalize offers, managers increasingly rely on AI, analytics, and online platforms. The introduction of self-service checkout and home delivery services demonstrates the potential of technology to simplify the operations and increase customer convenience. Technology is not only simplifying day-to-day operations but also customer satisfaction, making Tesco a digitally innovative and customer-</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supermarket chain.</a:t>
            </a:r>
          </a:p>
        </p:txBody>
      </p:sp>
      <p:sp>
        <p:nvSpPr>
          <p:cNvPr id="4" name="Slide Number Placeholder 3">
            <a:extLst>
              <a:ext uri="{FF2B5EF4-FFF2-40B4-BE49-F238E27FC236}">
                <a16:creationId xmlns:a16="http://schemas.microsoft.com/office/drawing/2014/main" id="{4FD8E6A5-5695-E854-44D0-A0B4AC568F27}"/>
              </a:ext>
            </a:extLst>
          </p:cNvPr>
          <p:cNvSpPr>
            <a:spLocks noGrp="1"/>
          </p:cNvSpPr>
          <p:nvPr>
            <p:ph type="sldNum" sz="quarter" idx="5"/>
          </p:nvPr>
        </p:nvSpPr>
        <p:spPr/>
        <p:txBody>
          <a:bodyPr/>
          <a:lstStyle/>
          <a:p>
            <a:fld id="{64B4CADF-A55A-494A-B1F1-1E17A65EA633}" type="slidenum">
              <a:rPr lang="en-US" smtClean="0"/>
              <a:t>16</a:t>
            </a:fld>
            <a:endParaRPr lang="en-US"/>
          </a:p>
        </p:txBody>
      </p:sp>
    </p:spTree>
    <p:extLst>
      <p:ext uri="{BB962C8B-B14F-4D97-AF65-F5344CB8AC3E}">
        <p14:creationId xmlns:p14="http://schemas.microsoft.com/office/powerpoint/2010/main" val="18944180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3D7E5-859F-5747-CE7E-DA5C638915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3457FA-C663-5A36-1E61-F98028107E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D8AB0B-31A4-6B97-9D87-D2CBD076B842}"/>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Sustainability has gained a focus in Tesco operations, and it is directed by managers who endeavor to minimize carbon emissions, waste, and unethical sourcing. The policies adopted by Tesco support international environmental objectives and satisfy the increasing consumer demands of sustainable retailing. It shows how management can adjust functions of Fayol to contemporary priorities. Combining functions of Fayol, Tesco managers </a:t>
            </a:r>
            <a:r>
              <a:rPr lang="en-US" sz="1200" kern="1200" dirty="0" err="1">
                <a:solidFill>
                  <a:schemeClr val="tx1"/>
                </a:solidFill>
                <a:effectLst/>
                <a:latin typeface="+mn-lt"/>
                <a:ea typeface="+mn-ea"/>
                <a:cs typeface="+mn-cs"/>
              </a:rPr>
              <a:t>strategise</a:t>
            </a:r>
            <a:r>
              <a:rPr lang="en-US" sz="1200" kern="1200" dirty="0">
                <a:solidFill>
                  <a:schemeClr val="tx1"/>
                </a:solidFill>
                <a:effectLst/>
                <a:latin typeface="+mn-lt"/>
                <a:ea typeface="+mn-ea"/>
                <a:cs typeface="+mn-cs"/>
              </a:rPr>
              <a:t> sustainably, plan resources effectively, coordinate suppliers, and control progress to ensure that environmental priorities are incorporated into daily business without losing profitability and customer confidence.</a:t>
            </a:r>
          </a:p>
        </p:txBody>
      </p:sp>
      <p:sp>
        <p:nvSpPr>
          <p:cNvPr id="4" name="Slide Number Placeholder 3">
            <a:extLst>
              <a:ext uri="{FF2B5EF4-FFF2-40B4-BE49-F238E27FC236}">
                <a16:creationId xmlns:a16="http://schemas.microsoft.com/office/drawing/2014/main" id="{E25E1B0D-FC7A-A64E-8C6C-B0B46245244C}"/>
              </a:ext>
            </a:extLst>
          </p:cNvPr>
          <p:cNvSpPr>
            <a:spLocks noGrp="1"/>
          </p:cNvSpPr>
          <p:nvPr>
            <p:ph type="sldNum" sz="quarter" idx="5"/>
          </p:nvPr>
        </p:nvSpPr>
        <p:spPr/>
        <p:txBody>
          <a:bodyPr/>
          <a:lstStyle/>
          <a:p>
            <a:fld id="{64B4CADF-A55A-494A-B1F1-1E17A65EA633}" type="slidenum">
              <a:rPr lang="en-US" smtClean="0"/>
              <a:t>17</a:t>
            </a:fld>
            <a:endParaRPr lang="en-US"/>
          </a:p>
        </p:txBody>
      </p:sp>
    </p:spTree>
    <p:extLst>
      <p:ext uri="{BB962C8B-B14F-4D97-AF65-F5344CB8AC3E}">
        <p14:creationId xmlns:p14="http://schemas.microsoft.com/office/powerpoint/2010/main" val="38935676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0AD7F-1E20-559B-C2A9-C4F861C0F3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FE932B-4605-5E9D-745F-23B5971553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00E67E-E080-C25D-C60E-B38908F177C0}"/>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Today’s Tesco managers need more than classical skills. Communication and decision-making are still essential, yet digital literacy is becoming more important. Changeable retail markets demand adaptability, whereas moral leadership helps Tesco balance profitability with social, employee, and environmental responsibilities.</a:t>
            </a:r>
          </a:p>
        </p:txBody>
      </p:sp>
      <p:sp>
        <p:nvSpPr>
          <p:cNvPr id="4" name="Slide Number Placeholder 3">
            <a:extLst>
              <a:ext uri="{FF2B5EF4-FFF2-40B4-BE49-F238E27FC236}">
                <a16:creationId xmlns:a16="http://schemas.microsoft.com/office/drawing/2014/main" id="{FD695D2A-33AE-6EFE-9555-4393AFF4ED40}"/>
              </a:ext>
            </a:extLst>
          </p:cNvPr>
          <p:cNvSpPr>
            <a:spLocks noGrp="1"/>
          </p:cNvSpPr>
          <p:nvPr>
            <p:ph type="sldNum" sz="quarter" idx="5"/>
          </p:nvPr>
        </p:nvSpPr>
        <p:spPr/>
        <p:txBody>
          <a:bodyPr/>
          <a:lstStyle/>
          <a:p>
            <a:fld id="{64B4CADF-A55A-494A-B1F1-1E17A65EA633}" type="slidenum">
              <a:rPr lang="en-US" smtClean="0"/>
              <a:t>18</a:t>
            </a:fld>
            <a:endParaRPr lang="en-US"/>
          </a:p>
        </p:txBody>
      </p:sp>
    </p:spTree>
    <p:extLst>
      <p:ext uri="{BB962C8B-B14F-4D97-AF65-F5344CB8AC3E}">
        <p14:creationId xmlns:p14="http://schemas.microsoft.com/office/powerpoint/2010/main" val="841119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7DC31-8F88-5465-A084-1D9964462C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1E6771-F438-5F4E-4B49-0F83D913E0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84BAE5-FB73-1D71-8517-1605FA9DFE6C}"/>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The COVID-19 pandemic tested Tesco’s resilience. Managers rapidly adapted by </a:t>
            </a:r>
            <a:r>
              <a:rPr lang="en-US" sz="1200" kern="1200" dirty="0" err="1">
                <a:solidFill>
                  <a:schemeClr val="tx1"/>
                </a:solidFill>
                <a:effectLst/>
                <a:latin typeface="+mn-lt"/>
                <a:ea typeface="+mn-ea"/>
                <a:cs typeface="+mn-cs"/>
              </a:rPr>
              <a:t>prioritising</a:t>
            </a:r>
            <a:r>
              <a:rPr lang="en-US" sz="1200" kern="1200" dirty="0">
                <a:solidFill>
                  <a:schemeClr val="tx1"/>
                </a:solidFill>
                <a:effectLst/>
                <a:latin typeface="+mn-lt"/>
                <a:ea typeface="+mn-ea"/>
                <a:cs typeface="+mn-cs"/>
              </a:rPr>
              <a:t> supply continuity, employee safety, and customer reassurance. These measures demonstrated the value of crisis planning, coordination, and effective controlling. The lessons learned have strengthened Tesco’s capacity to handle future disruptions. Lessons learned from the pandemic strengthened Tesco’s long-term ability to manage future disruptions, proving the importance of adaptable leadership and the practical relevance of Fayol’s functions.</a:t>
            </a:r>
          </a:p>
        </p:txBody>
      </p:sp>
      <p:sp>
        <p:nvSpPr>
          <p:cNvPr id="4" name="Slide Number Placeholder 3">
            <a:extLst>
              <a:ext uri="{FF2B5EF4-FFF2-40B4-BE49-F238E27FC236}">
                <a16:creationId xmlns:a16="http://schemas.microsoft.com/office/drawing/2014/main" id="{F16B685A-AE32-6906-5590-B89073EA0AFF}"/>
              </a:ext>
            </a:extLst>
          </p:cNvPr>
          <p:cNvSpPr>
            <a:spLocks noGrp="1"/>
          </p:cNvSpPr>
          <p:nvPr>
            <p:ph type="sldNum" sz="quarter" idx="5"/>
          </p:nvPr>
        </p:nvSpPr>
        <p:spPr/>
        <p:txBody>
          <a:bodyPr/>
          <a:lstStyle/>
          <a:p>
            <a:fld id="{64B4CADF-A55A-494A-B1F1-1E17A65EA633}" type="slidenum">
              <a:rPr lang="en-US" smtClean="0"/>
              <a:t>19</a:t>
            </a:fld>
            <a:endParaRPr lang="en-US"/>
          </a:p>
        </p:txBody>
      </p:sp>
    </p:spTree>
    <p:extLst>
      <p:ext uri="{BB962C8B-B14F-4D97-AF65-F5344CB8AC3E}">
        <p14:creationId xmlns:p14="http://schemas.microsoft.com/office/powerpoint/2010/main" val="17958745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59F34-6EC2-39CB-042A-06AB783584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FAE8E3-9E7C-D170-B743-A7F0497D18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073517-C2D7-7088-B183-6077B0DD01F6}"/>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Fayol ideas were elaborated more than a century ago, and they can be applied to the present world. Tesco demonstrates how these classical functions can be used in the present </a:t>
            </a:r>
            <a:r>
              <a:rPr lang="en-US" sz="1200" kern="1200" dirty="0" err="1">
                <a:solidFill>
                  <a:schemeClr val="tx1"/>
                </a:solidFill>
                <a:effectLst/>
                <a:latin typeface="+mn-lt"/>
                <a:ea typeface="+mn-ea"/>
                <a:cs typeface="+mn-cs"/>
              </a:rPr>
              <a:t>digitalisation</a:t>
            </a:r>
            <a:r>
              <a:rPr lang="en-US" sz="1200" kern="1200" dirty="0">
                <a:solidFill>
                  <a:schemeClr val="tx1"/>
                </a:solidFill>
                <a:effectLst/>
                <a:latin typeface="+mn-lt"/>
                <a:ea typeface="+mn-ea"/>
                <a:cs typeface="+mn-cs"/>
              </a:rPr>
              <a:t> and sustainability setting. They give the pillars to the managers, but are implemented in dynamic way to be competitive.</a:t>
            </a:r>
          </a:p>
        </p:txBody>
      </p:sp>
      <p:sp>
        <p:nvSpPr>
          <p:cNvPr id="4" name="Slide Number Placeholder 3">
            <a:extLst>
              <a:ext uri="{FF2B5EF4-FFF2-40B4-BE49-F238E27FC236}">
                <a16:creationId xmlns:a16="http://schemas.microsoft.com/office/drawing/2014/main" id="{90F331D9-F5EB-21E0-1A17-4110499CF891}"/>
              </a:ext>
            </a:extLst>
          </p:cNvPr>
          <p:cNvSpPr>
            <a:spLocks noGrp="1"/>
          </p:cNvSpPr>
          <p:nvPr>
            <p:ph type="sldNum" sz="quarter" idx="5"/>
          </p:nvPr>
        </p:nvSpPr>
        <p:spPr/>
        <p:txBody>
          <a:bodyPr/>
          <a:lstStyle/>
          <a:p>
            <a:fld id="{64B4CADF-A55A-494A-B1F1-1E17A65EA633}" type="slidenum">
              <a:rPr lang="en-US" smtClean="0"/>
              <a:t>20</a:t>
            </a:fld>
            <a:endParaRPr lang="en-US"/>
          </a:p>
        </p:txBody>
      </p:sp>
    </p:spTree>
    <p:extLst>
      <p:ext uri="{BB962C8B-B14F-4D97-AF65-F5344CB8AC3E}">
        <p14:creationId xmlns:p14="http://schemas.microsoft.com/office/powerpoint/2010/main" val="31438705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930F2-664D-8466-0B6C-3DDAC07984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4F1E48-76EB-B8C4-A7EF-238EC4D924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5DEDF5-83CD-96FA-E309-6917A06E11C0}"/>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In conclusion, Tesco illustrates how the functions of Fayol continue to inform successful management in the contemporary world. Planning, </a:t>
            </a:r>
            <a:r>
              <a:rPr lang="en-US" sz="1200" kern="1200" dirty="0" err="1">
                <a:solidFill>
                  <a:schemeClr val="tx1"/>
                </a:solidFill>
                <a:effectLst/>
                <a:latin typeface="+mn-lt"/>
                <a:ea typeface="+mn-ea"/>
                <a:cs typeface="+mn-cs"/>
              </a:rPr>
              <a:t>organising</a:t>
            </a:r>
            <a:r>
              <a:rPr lang="en-US" sz="1200" kern="1200" dirty="0">
                <a:solidFill>
                  <a:schemeClr val="tx1"/>
                </a:solidFill>
                <a:effectLst/>
                <a:latin typeface="+mn-lt"/>
                <a:ea typeface="+mn-ea"/>
                <a:cs typeface="+mn-cs"/>
              </a:rPr>
              <a:t>, commanding, coordinating, and controlling allow managers to be competitive and resilient. Simultaneously, new skills flexibility, digital fluency and ethical leadership are needed to address current business challenges and maintain Tesco market leadership.</a:t>
            </a:r>
          </a:p>
        </p:txBody>
      </p:sp>
      <p:sp>
        <p:nvSpPr>
          <p:cNvPr id="4" name="Slide Number Placeholder 3">
            <a:extLst>
              <a:ext uri="{FF2B5EF4-FFF2-40B4-BE49-F238E27FC236}">
                <a16:creationId xmlns:a16="http://schemas.microsoft.com/office/drawing/2014/main" id="{14BCE925-70A9-F38D-B906-EF0B56B5611C}"/>
              </a:ext>
            </a:extLst>
          </p:cNvPr>
          <p:cNvSpPr>
            <a:spLocks noGrp="1"/>
          </p:cNvSpPr>
          <p:nvPr>
            <p:ph type="sldNum" sz="quarter" idx="5"/>
          </p:nvPr>
        </p:nvSpPr>
        <p:spPr/>
        <p:txBody>
          <a:bodyPr/>
          <a:lstStyle/>
          <a:p>
            <a:fld id="{64B4CADF-A55A-494A-B1F1-1E17A65EA633}" type="slidenum">
              <a:rPr lang="en-US" smtClean="0"/>
              <a:t>21</a:t>
            </a:fld>
            <a:endParaRPr lang="en-US"/>
          </a:p>
        </p:txBody>
      </p:sp>
    </p:spTree>
    <p:extLst>
      <p:ext uri="{BB962C8B-B14F-4D97-AF65-F5344CB8AC3E}">
        <p14:creationId xmlns:p14="http://schemas.microsoft.com/office/powerpoint/2010/main" val="3287266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US"/>
          </a:p>
        </p:txBody>
      </p:sp>
      <p:sp>
        <p:nvSpPr>
          <p:cNvPr id="4" name="Freeform 4"/>
          <p:cNvSpPr/>
          <p:nvPr/>
        </p:nvSpPr>
        <p:spPr>
          <a:xfrm>
            <a:off x="0" y="0"/>
            <a:ext cx="2247351" cy="5110680"/>
          </a:xfrm>
          <a:custGeom>
            <a:avLst/>
            <a:gdLst/>
            <a:ahLst/>
            <a:cxnLst/>
            <a:rect l="l" t="t" r="r" b="b"/>
            <a:pathLst>
              <a:path w="2247351" h="5110680">
                <a:moveTo>
                  <a:pt x="0" y="0"/>
                </a:moveTo>
                <a:lnTo>
                  <a:pt x="2247351" y="0"/>
                </a:lnTo>
                <a:lnTo>
                  <a:pt x="2247351" y="5110680"/>
                </a:lnTo>
                <a:lnTo>
                  <a:pt x="0" y="5110680"/>
                </a:lnTo>
                <a:lnTo>
                  <a:pt x="0" y="0"/>
                </a:lnTo>
                <a:close/>
              </a:path>
            </a:pathLst>
          </a:custGeom>
          <a:blipFill>
            <a:blip r:embed="rId3"/>
            <a:stretch>
              <a:fillRect l="-221750" t="-61027"/>
            </a:stretch>
          </a:blipFill>
        </p:spPr>
        <p:txBody>
          <a:bodyPr/>
          <a:lstStyle/>
          <a:p>
            <a:endParaRPr lang="en-US"/>
          </a:p>
        </p:txBody>
      </p:sp>
      <p:sp>
        <p:nvSpPr>
          <p:cNvPr id="5" name="Freeform 5"/>
          <p:cNvSpPr/>
          <p:nvPr/>
        </p:nvSpPr>
        <p:spPr>
          <a:xfrm>
            <a:off x="982917" y="713071"/>
            <a:ext cx="16322165" cy="8860859"/>
          </a:xfrm>
          <a:custGeom>
            <a:avLst/>
            <a:gdLst/>
            <a:ahLst/>
            <a:cxnLst/>
            <a:rect l="l" t="t" r="r" b="b"/>
            <a:pathLst>
              <a:path w="16322165" h="8860859">
                <a:moveTo>
                  <a:pt x="0" y="0"/>
                </a:moveTo>
                <a:lnTo>
                  <a:pt x="16322166" y="0"/>
                </a:lnTo>
                <a:lnTo>
                  <a:pt x="16322166" y="8860858"/>
                </a:lnTo>
                <a:lnTo>
                  <a:pt x="0" y="886085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6" name="Freeform 6"/>
          <p:cNvSpPr/>
          <p:nvPr/>
        </p:nvSpPr>
        <p:spPr>
          <a:xfrm>
            <a:off x="1501354" y="979089"/>
            <a:ext cx="7642646" cy="5395959"/>
          </a:xfrm>
          <a:custGeom>
            <a:avLst/>
            <a:gdLst/>
            <a:ahLst/>
            <a:cxnLst/>
            <a:rect l="l" t="t" r="r" b="b"/>
            <a:pathLst>
              <a:path w="7642646" h="5569578">
                <a:moveTo>
                  <a:pt x="0" y="0"/>
                </a:moveTo>
                <a:lnTo>
                  <a:pt x="7642646" y="0"/>
                </a:lnTo>
                <a:lnTo>
                  <a:pt x="7642646" y="5569578"/>
                </a:lnTo>
                <a:lnTo>
                  <a:pt x="0" y="5569578"/>
                </a:lnTo>
                <a:lnTo>
                  <a:pt x="0" y="0"/>
                </a:lnTo>
                <a:close/>
              </a:path>
            </a:pathLst>
          </a:custGeom>
          <a:blipFill>
            <a:blip r:embed="rId6"/>
            <a:stretch>
              <a:fillRect/>
            </a:stretch>
          </a:blipFill>
        </p:spPr>
        <p:txBody>
          <a:bodyPr/>
          <a:lstStyle/>
          <a:p>
            <a:endParaRPr lang="en-US"/>
          </a:p>
        </p:txBody>
      </p:sp>
      <p:sp>
        <p:nvSpPr>
          <p:cNvPr id="10" name="Freeform 10"/>
          <p:cNvSpPr/>
          <p:nvPr/>
        </p:nvSpPr>
        <p:spPr>
          <a:xfrm>
            <a:off x="0" y="1219350"/>
            <a:ext cx="3874074" cy="991586"/>
          </a:xfrm>
          <a:custGeom>
            <a:avLst/>
            <a:gdLst/>
            <a:ahLst/>
            <a:cxnLst/>
            <a:rect l="l" t="t" r="r" b="b"/>
            <a:pathLst>
              <a:path w="3874074" h="991586">
                <a:moveTo>
                  <a:pt x="0" y="0"/>
                </a:moveTo>
                <a:lnTo>
                  <a:pt x="3874074" y="0"/>
                </a:lnTo>
                <a:lnTo>
                  <a:pt x="3874074" y="991586"/>
                </a:lnTo>
                <a:lnTo>
                  <a:pt x="0" y="991586"/>
                </a:lnTo>
                <a:lnTo>
                  <a:pt x="0" y="0"/>
                </a:lnTo>
                <a:close/>
              </a:path>
            </a:pathLst>
          </a:custGeom>
          <a:blipFill>
            <a:blip r:embed="rId7"/>
            <a:stretch>
              <a:fillRect l="-24855"/>
            </a:stretch>
          </a:blipFill>
        </p:spPr>
        <p:txBody>
          <a:bodyPr/>
          <a:lstStyle/>
          <a:p>
            <a:endParaRPr lang="en-US"/>
          </a:p>
        </p:txBody>
      </p:sp>
      <p:sp>
        <p:nvSpPr>
          <p:cNvPr id="11" name="Freeform 11"/>
          <p:cNvSpPr/>
          <p:nvPr/>
        </p:nvSpPr>
        <p:spPr>
          <a:xfrm>
            <a:off x="3874010" y="7465134"/>
            <a:ext cx="5938830" cy="1608105"/>
          </a:xfrm>
          <a:custGeom>
            <a:avLst/>
            <a:gdLst/>
            <a:ahLst/>
            <a:cxnLst/>
            <a:rect l="l" t="t" r="r" b="b"/>
            <a:pathLst>
              <a:path w="5938830" h="1217460">
                <a:moveTo>
                  <a:pt x="0" y="0"/>
                </a:moveTo>
                <a:lnTo>
                  <a:pt x="5938830" y="0"/>
                </a:lnTo>
                <a:lnTo>
                  <a:pt x="5938830" y="1217460"/>
                </a:lnTo>
                <a:lnTo>
                  <a:pt x="0" y="1217460"/>
                </a:lnTo>
                <a:lnTo>
                  <a:pt x="0" y="0"/>
                </a:lnTo>
                <a:close/>
              </a:path>
            </a:pathLst>
          </a:custGeom>
          <a:blipFill>
            <a:blip r:embed="rId7"/>
            <a:stretch>
              <a:fillRect/>
            </a:stretch>
          </a:blipFill>
        </p:spPr>
        <p:txBody>
          <a:bodyPr/>
          <a:lstStyle/>
          <a:p>
            <a:endParaRPr lang="en-US"/>
          </a:p>
        </p:txBody>
      </p:sp>
      <p:sp>
        <p:nvSpPr>
          <p:cNvPr id="12" name="TextBox 12"/>
          <p:cNvSpPr txBox="1"/>
          <p:nvPr/>
        </p:nvSpPr>
        <p:spPr>
          <a:xfrm>
            <a:off x="1918092" y="2916418"/>
            <a:ext cx="6939971" cy="3462486"/>
          </a:xfrm>
          <a:prstGeom prst="rect">
            <a:avLst/>
          </a:prstGeom>
        </p:spPr>
        <p:txBody>
          <a:bodyPr wrap="square" lIns="0" tIns="0" rIns="0" bIns="0" rtlCol="0" anchor="t">
            <a:spAutoFit/>
          </a:bodyPr>
          <a:lstStyle/>
          <a:p>
            <a:pPr algn="ctr"/>
            <a:r>
              <a:rPr lang="en-US" sz="4500" dirty="0">
                <a:solidFill>
                  <a:srgbClr val="42413E"/>
                </a:solidFill>
                <a:latin typeface="Tropika"/>
                <a:ea typeface="Tropika"/>
                <a:cs typeface="Tropika"/>
                <a:sym typeface="Tropika"/>
              </a:rPr>
              <a:t>APPLYING FAYOL’S MANAGEMENT FUNCTIONS IN A CONTEMPORARY RETAIL CONTEXT: A CASE STUDY OF TESCO</a:t>
            </a:r>
          </a:p>
        </p:txBody>
      </p:sp>
      <p:sp>
        <p:nvSpPr>
          <p:cNvPr id="13" name="TextBox 13"/>
          <p:cNvSpPr txBox="1"/>
          <p:nvPr/>
        </p:nvSpPr>
        <p:spPr>
          <a:xfrm>
            <a:off x="4568355" y="7469168"/>
            <a:ext cx="4289709" cy="1477328"/>
          </a:xfrm>
          <a:prstGeom prst="rect">
            <a:avLst/>
          </a:prstGeom>
        </p:spPr>
        <p:txBody>
          <a:bodyPr wrap="square" lIns="0" tIns="0" rIns="0" bIns="0" rtlCol="0" anchor="t">
            <a:spAutoFit/>
          </a:bodyPr>
          <a:lstStyle/>
          <a:p>
            <a:pPr algn="ctr"/>
            <a:r>
              <a:rPr lang="en-US" sz="2400" dirty="0">
                <a:solidFill>
                  <a:srgbClr val="42413E"/>
                </a:solidFill>
                <a:latin typeface="Arial"/>
                <a:ea typeface="Tropika"/>
                <a:cs typeface="Tropika"/>
                <a:sym typeface="Tropika"/>
              </a:rPr>
              <a:t>Presented by:</a:t>
            </a:r>
          </a:p>
          <a:p>
            <a:pPr algn="ctr"/>
            <a:r>
              <a:rPr lang="en-US" sz="2400" dirty="0">
                <a:solidFill>
                  <a:srgbClr val="42413E"/>
                </a:solidFill>
                <a:latin typeface="Arial"/>
                <a:ea typeface="Tropika"/>
                <a:cs typeface="Tropika"/>
                <a:sym typeface="Tropika"/>
              </a:rPr>
              <a:t> Florina Petre(2326724)</a:t>
            </a:r>
            <a:endParaRPr lang="en-US" sz="2400" dirty="0">
              <a:solidFill>
                <a:srgbClr val="42413E"/>
              </a:solidFill>
              <a:latin typeface="Arial"/>
              <a:ea typeface="Tropika"/>
              <a:cs typeface="Tropika"/>
            </a:endParaRPr>
          </a:p>
          <a:p>
            <a:pPr algn="ctr"/>
            <a:r>
              <a:rPr lang="en-US" sz="2400" dirty="0">
                <a:solidFill>
                  <a:srgbClr val="42413E"/>
                </a:solidFill>
                <a:latin typeface="Arial"/>
                <a:ea typeface="Tropika"/>
                <a:cs typeface="Tropika"/>
              </a:rPr>
              <a:t>Elena </a:t>
            </a:r>
            <a:r>
              <a:rPr lang="en-US" sz="2400" dirty="0" err="1">
                <a:solidFill>
                  <a:srgbClr val="42413E"/>
                </a:solidFill>
                <a:latin typeface="Arial"/>
                <a:ea typeface="Tropika"/>
                <a:cs typeface="Tropika"/>
              </a:rPr>
              <a:t>Raican</a:t>
            </a:r>
            <a:r>
              <a:rPr lang="en-US" sz="2400" dirty="0">
                <a:solidFill>
                  <a:srgbClr val="42413E"/>
                </a:solidFill>
                <a:latin typeface="Arial"/>
                <a:ea typeface="Tropika"/>
                <a:cs typeface="Tropika"/>
              </a:rPr>
              <a:t>(2440481)</a:t>
            </a:r>
          </a:p>
          <a:p>
            <a:pPr algn="ctr"/>
            <a:r>
              <a:rPr lang="en-US" sz="2400" dirty="0">
                <a:solidFill>
                  <a:srgbClr val="42413E"/>
                </a:solidFill>
                <a:latin typeface="Arial"/>
                <a:ea typeface="Tropika"/>
                <a:cs typeface="Tropika"/>
              </a:rPr>
              <a:t>Shamima Akter Rumi(2223220)</a:t>
            </a:r>
          </a:p>
        </p:txBody>
      </p:sp>
      <p:pic>
        <p:nvPicPr>
          <p:cNvPr id="1026" name="Picture 2" descr="Tesco hits highest market share in two years">
            <a:extLst>
              <a:ext uri="{FF2B5EF4-FFF2-40B4-BE49-F238E27FC236}">
                <a16:creationId xmlns:a16="http://schemas.microsoft.com/office/drawing/2014/main" id="{D67FFC23-E9BE-C973-4F54-5906E5E9DFD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972800" y="1812184"/>
            <a:ext cx="5864155" cy="43981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5" name="Freeform 5"/>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a:p>
        </p:txBody>
      </p:sp>
      <p:sp>
        <p:nvSpPr>
          <p:cNvPr id="6" name="TextBox 6"/>
          <p:cNvSpPr txBox="1"/>
          <p:nvPr/>
        </p:nvSpPr>
        <p:spPr>
          <a:xfrm>
            <a:off x="10464203" y="2738025"/>
            <a:ext cx="5971627" cy="5386090"/>
          </a:xfrm>
          <a:prstGeom prst="rect">
            <a:avLst/>
          </a:prstGeom>
        </p:spPr>
        <p:txBody>
          <a:bodyPr wrap="square" lIns="0" tIns="0" rIns="0" bIns="0" rtlCol="0" anchor="t">
            <a:spAutoFit/>
          </a:bodyPr>
          <a:lstStyle/>
          <a:p>
            <a:pPr marL="342900"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is the UK’s largest supermarket chain with over 3,800 stores.</a:t>
            </a:r>
          </a:p>
          <a:p>
            <a:pPr marL="342900"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Founded in 1919, it dominates UK grocery retail and operates globally.</a:t>
            </a:r>
          </a:p>
          <a:p>
            <a:pPr marL="342900"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Offers groceries, clothing, financial services, and online shopping.</a:t>
            </a:r>
          </a:p>
          <a:p>
            <a:pPr marL="342900"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Tesco’s scale makes it an ideal case for </a:t>
            </a:r>
            <a:r>
              <a:rPr lang="en-US" sz="3000" spc="14" dirty="0" err="1">
                <a:solidFill>
                  <a:srgbClr val="42413E"/>
                </a:solidFill>
                <a:latin typeface="Glacial Indifference"/>
                <a:ea typeface="Glacial Indifference"/>
                <a:cs typeface="Glacial Indifference"/>
                <a:sym typeface="Glacial Indifference"/>
              </a:rPr>
              <a:t>analysing</a:t>
            </a:r>
            <a:r>
              <a:rPr lang="en-US" sz="3000" spc="14" dirty="0">
                <a:solidFill>
                  <a:srgbClr val="42413E"/>
                </a:solidFill>
                <a:latin typeface="Glacial Indifference"/>
                <a:ea typeface="Glacial Indifference"/>
                <a:cs typeface="Glacial Indifference"/>
                <a:sym typeface="Glacial Indifference"/>
              </a:rPr>
              <a:t> managerial functions.</a:t>
            </a:r>
          </a:p>
        </p:txBody>
      </p:sp>
      <p:sp>
        <p:nvSpPr>
          <p:cNvPr id="7" name="Freeform 7"/>
          <p:cNvSpPr/>
          <p:nvPr/>
        </p:nvSpPr>
        <p:spPr>
          <a:xfrm rot="-564154" flipH="1">
            <a:off x="17110132" y="62640"/>
            <a:ext cx="1026094" cy="3152484"/>
          </a:xfrm>
          <a:custGeom>
            <a:avLst/>
            <a:gdLst/>
            <a:ahLst/>
            <a:cxnLst/>
            <a:rect l="l" t="t" r="r" b="b"/>
            <a:pathLst>
              <a:path w="1026094" h="3152484">
                <a:moveTo>
                  <a:pt x="1026094" y="0"/>
                </a:moveTo>
                <a:lnTo>
                  <a:pt x="0" y="0"/>
                </a:lnTo>
                <a:lnTo>
                  <a:pt x="0" y="3152483"/>
                </a:lnTo>
                <a:lnTo>
                  <a:pt x="1026094" y="3152483"/>
                </a:lnTo>
                <a:lnTo>
                  <a:pt x="1026094" y="0"/>
                </a:lnTo>
                <a:close/>
              </a:path>
            </a:pathLst>
          </a:custGeom>
          <a:blipFill>
            <a:blip r:embed="rId5"/>
            <a:stretch>
              <a:fillRect/>
            </a:stretch>
          </a:blipFill>
        </p:spPr>
        <p:txBody>
          <a:bodyPr/>
          <a:lstStyle/>
          <a:p>
            <a:endParaRPr lang="en-US"/>
          </a:p>
        </p:txBody>
      </p:sp>
      <p:sp>
        <p:nvSpPr>
          <p:cNvPr id="8" name="Freeform 8"/>
          <p:cNvSpPr/>
          <p:nvPr/>
        </p:nvSpPr>
        <p:spPr>
          <a:xfrm>
            <a:off x="15890971" y="537024"/>
            <a:ext cx="1937086" cy="2432980"/>
          </a:xfrm>
          <a:custGeom>
            <a:avLst/>
            <a:gdLst/>
            <a:ahLst/>
            <a:cxnLst/>
            <a:rect l="l" t="t" r="r" b="b"/>
            <a:pathLst>
              <a:path w="1937086" h="2432980">
                <a:moveTo>
                  <a:pt x="0" y="0"/>
                </a:moveTo>
                <a:lnTo>
                  <a:pt x="1937086" y="0"/>
                </a:lnTo>
                <a:lnTo>
                  <a:pt x="1937086" y="2432981"/>
                </a:lnTo>
                <a:lnTo>
                  <a:pt x="0" y="2432981"/>
                </a:lnTo>
                <a:lnTo>
                  <a:pt x="0" y="0"/>
                </a:lnTo>
                <a:close/>
              </a:path>
            </a:pathLst>
          </a:custGeom>
          <a:blipFill>
            <a:blip r:embed="rId6"/>
            <a:stretch>
              <a:fillRect/>
            </a:stretch>
          </a:blipFill>
        </p:spPr>
        <p:txBody>
          <a:bodyPr/>
          <a:lstStyle/>
          <a:p>
            <a:endParaRPr lang="en-US"/>
          </a:p>
        </p:txBody>
      </p:sp>
      <p:sp>
        <p:nvSpPr>
          <p:cNvPr id="9" name="Freeform 9"/>
          <p:cNvSpPr/>
          <p:nvPr/>
        </p:nvSpPr>
        <p:spPr>
          <a:xfrm rot="72945">
            <a:off x="16735972" y="1803417"/>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4" name="TextBox 14"/>
          <p:cNvSpPr txBox="1"/>
          <p:nvPr/>
        </p:nvSpPr>
        <p:spPr>
          <a:xfrm>
            <a:off x="2071867" y="1680420"/>
            <a:ext cx="6052275" cy="863600"/>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Introduction to Tesco</a:t>
            </a:r>
          </a:p>
        </p:txBody>
      </p:sp>
      <p:pic>
        <p:nvPicPr>
          <p:cNvPr id="3" name="Picture 2">
            <a:extLst>
              <a:ext uri="{FF2B5EF4-FFF2-40B4-BE49-F238E27FC236}">
                <a16:creationId xmlns:a16="http://schemas.microsoft.com/office/drawing/2014/main" id="{1BFC4E32-50D7-6F35-E905-5CD8ED2E475D}"/>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71867" y="3392720"/>
            <a:ext cx="5973784" cy="40767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5" name="Freeform 5"/>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a:p>
        </p:txBody>
      </p:sp>
      <p:sp>
        <p:nvSpPr>
          <p:cNvPr id="6" name="TextBox 6"/>
          <p:cNvSpPr txBox="1"/>
          <p:nvPr/>
        </p:nvSpPr>
        <p:spPr>
          <a:xfrm>
            <a:off x="1580587" y="1288599"/>
            <a:ext cx="6919733" cy="1752018"/>
          </a:xfrm>
          <a:prstGeom prst="rect">
            <a:avLst/>
          </a:prstGeom>
        </p:spPr>
        <p:txBody>
          <a:bodyPr wrap="square"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Henry Fayol’s Management Framework</a:t>
            </a:r>
          </a:p>
        </p:txBody>
      </p:sp>
      <p:sp>
        <p:nvSpPr>
          <p:cNvPr id="8" name="TextBox 8"/>
          <p:cNvSpPr txBox="1"/>
          <p:nvPr/>
        </p:nvSpPr>
        <p:spPr>
          <a:xfrm>
            <a:off x="10090729" y="2781300"/>
            <a:ext cx="6182615" cy="5386090"/>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Fayol proposed five key functions: planning, </a:t>
            </a:r>
            <a:r>
              <a:rPr lang="en-US" sz="3000" spc="14" dirty="0" err="1">
                <a:solidFill>
                  <a:srgbClr val="42413E"/>
                </a:solidFill>
                <a:latin typeface="Glacial Indifference"/>
                <a:ea typeface="Glacial Indifference"/>
                <a:cs typeface="Glacial Indifference"/>
                <a:sym typeface="Glacial Indifference"/>
              </a:rPr>
              <a:t>organising</a:t>
            </a:r>
            <a:r>
              <a:rPr lang="en-US" sz="3000" spc="14" dirty="0">
                <a:solidFill>
                  <a:srgbClr val="42413E"/>
                </a:solidFill>
                <a:latin typeface="Glacial Indifference"/>
                <a:ea typeface="Glacial Indifference"/>
                <a:cs typeface="Glacial Indifference"/>
                <a:sym typeface="Glacial Indifference"/>
              </a:rPr>
              <a:t>, commanding, coordinating, and controlling.</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These functions outline universal managerial responsibilities (</a:t>
            </a:r>
            <a:r>
              <a:rPr lang="en-US" sz="3000" spc="14" dirty="0" err="1">
                <a:solidFill>
                  <a:srgbClr val="42413E"/>
                </a:solidFill>
                <a:latin typeface="Glacial Indifference"/>
                <a:ea typeface="Glacial Indifference"/>
                <a:cs typeface="Glacial Indifference"/>
                <a:sym typeface="Glacial Indifference"/>
              </a:rPr>
              <a:t>Odeniyi</a:t>
            </a:r>
            <a:r>
              <a:rPr lang="en-US" sz="3000" spc="14" dirty="0">
                <a:solidFill>
                  <a:srgbClr val="42413E"/>
                </a:solidFill>
                <a:latin typeface="Glacial Indifference"/>
                <a:ea typeface="Glacial Indifference"/>
                <a:cs typeface="Glacial Indifference"/>
                <a:sym typeface="Glacial Indifference"/>
              </a:rPr>
              <a:t> and Abdulsalam, 2025).</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Widely applied across industries to assess leadership effectiveness.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Provide a foundation for modern management practices at Tesco.</a:t>
            </a:r>
          </a:p>
        </p:txBody>
      </p:sp>
      <p:sp>
        <p:nvSpPr>
          <p:cNvPr id="9" name="Freeform 9"/>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10" name="Freeform 10"/>
          <p:cNvSpPr/>
          <p:nvPr/>
        </p:nvSpPr>
        <p:spPr>
          <a:xfrm>
            <a:off x="15393385" y="666059"/>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11" name="Freeform 11"/>
          <p:cNvSpPr/>
          <p:nvPr/>
        </p:nvSpPr>
        <p:spPr>
          <a:xfrm rot="72945">
            <a:off x="16737644" y="256029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pic>
        <p:nvPicPr>
          <p:cNvPr id="3" name="Picture 2">
            <a:extLst>
              <a:ext uri="{FF2B5EF4-FFF2-40B4-BE49-F238E27FC236}">
                <a16:creationId xmlns:a16="http://schemas.microsoft.com/office/drawing/2014/main" id="{BDF78CC5-26E2-4387-9425-0BEF8C212C37}"/>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232874" y="3569795"/>
            <a:ext cx="5615158" cy="4037648"/>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5" name="Freeform 5"/>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a:p>
        </p:txBody>
      </p:sp>
      <p:sp>
        <p:nvSpPr>
          <p:cNvPr id="6" name="Freeform 6"/>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7" name="Freeform 7"/>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14" name="TextBox 14"/>
          <p:cNvSpPr txBox="1"/>
          <p:nvPr/>
        </p:nvSpPr>
        <p:spPr>
          <a:xfrm>
            <a:off x="2071867" y="1680420"/>
            <a:ext cx="6052275" cy="863600"/>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Planning at Tesco</a:t>
            </a:r>
          </a:p>
        </p:txBody>
      </p:sp>
      <p:sp>
        <p:nvSpPr>
          <p:cNvPr id="22" name="TextBox 22"/>
          <p:cNvSpPr txBox="1"/>
          <p:nvPr/>
        </p:nvSpPr>
        <p:spPr>
          <a:xfrm>
            <a:off x="10268232" y="3008883"/>
            <a:ext cx="6196914" cy="5386090"/>
          </a:xfrm>
          <a:prstGeom prst="rect">
            <a:avLst/>
          </a:prstGeom>
        </p:spPr>
        <p:txBody>
          <a:bodyPr wrap="square" lIns="0" tIns="0" rIns="0" bIns="0" rtlCol="0" anchor="t">
            <a:spAutoFit/>
          </a:bodyPr>
          <a:lstStyle/>
          <a:p>
            <a:pPr marL="342900"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Planning sets objectives, allocates resources, and anticipates challenges.</a:t>
            </a:r>
          </a:p>
          <a:p>
            <a:pPr marL="342900"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managers use demand forecasting to manage inventory (</a:t>
            </a:r>
            <a:r>
              <a:rPr lang="en-US" sz="3000" spc="14" dirty="0" err="1">
                <a:solidFill>
                  <a:srgbClr val="42413E"/>
                </a:solidFill>
                <a:latin typeface="Glacial Indifference"/>
                <a:ea typeface="Glacial Indifference"/>
                <a:cs typeface="Glacial Indifference"/>
                <a:sym typeface="Glacial Indifference"/>
              </a:rPr>
              <a:t>Biliavska</a:t>
            </a:r>
            <a:r>
              <a:rPr lang="en-US" sz="3000" spc="14" dirty="0">
                <a:solidFill>
                  <a:srgbClr val="42413E"/>
                </a:solidFill>
                <a:latin typeface="Glacial Indifference"/>
                <a:ea typeface="Glacial Indifference"/>
                <a:cs typeface="Glacial Indifference"/>
                <a:sym typeface="Glacial Indifference"/>
              </a:rPr>
              <a:t> and </a:t>
            </a:r>
            <a:r>
              <a:rPr lang="en-US" sz="3000" spc="14" dirty="0" err="1">
                <a:solidFill>
                  <a:srgbClr val="42413E"/>
                </a:solidFill>
                <a:latin typeface="Glacial Indifference"/>
                <a:ea typeface="Glacial Indifference"/>
                <a:cs typeface="Glacial Indifference"/>
                <a:sym typeface="Glacial Indifference"/>
              </a:rPr>
              <a:t>Mykytenko</a:t>
            </a:r>
            <a:r>
              <a:rPr lang="en-US" sz="3000" spc="14" dirty="0">
                <a:solidFill>
                  <a:srgbClr val="42413E"/>
                </a:solidFill>
                <a:latin typeface="Glacial Indifference"/>
                <a:ea typeface="Glacial Indifference"/>
                <a:cs typeface="Glacial Indifference"/>
                <a:sym typeface="Glacial Indifference"/>
              </a:rPr>
              <a:t>, 2023).</a:t>
            </a:r>
          </a:p>
          <a:p>
            <a:pPr marL="342900"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Strategic planning tackles competition from Aldi, Lidl, and Amazon Fresh.</a:t>
            </a:r>
          </a:p>
          <a:p>
            <a:pPr marL="342900"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Long-term plans include digital transformation and sustainability goals.</a:t>
            </a:r>
          </a:p>
        </p:txBody>
      </p:sp>
      <p:sp>
        <p:nvSpPr>
          <p:cNvPr id="23" name="Freeform 23"/>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pic>
        <p:nvPicPr>
          <p:cNvPr id="3" name="Picture 2">
            <a:extLst>
              <a:ext uri="{FF2B5EF4-FFF2-40B4-BE49-F238E27FC236}">
                <a16:creationId xmlns:a16="http://schemas.microsoft.com/office/drawing/2014/main" id="{5C6929B4-51F4-BA13-2AFC-608F35BFDD05}"/>
              </a:ext>
            </a:extLst>
          </p:cNvPr>
          <p:cNvPicPr>
            <a:picLocks noChangeAspect="1"/>
          </p:cNvPicPr>
          <p:nvPr/>
        </p:nvPicPr>
        <p:blipFill>
          <a:blip r:embed="rId8"/>
          <a:stretch>
            <a:fillRect/>
          </a:stretch>
        </p:blipFill>
        <p:spPr>
          <a:xfrm>
            <a:off x="2743200" y="3314700"/>
            <a:ext cx="4806271" cy="458855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5" name="Freeform 5"/>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a:p>
        </p:txBody>
      </p:sp>
      <p:sp>
        <p:nvSpPr>
          <p:cNvPr id="6" name="Freeform 6"/>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7" name="Freeform 7"/>
          <p:cNvSpPr/>
          <p:nvPr/>
        </p:nvSpPr>
        <p:spPr>
          <a:xfrm>
            <a:off x="15371614" y="664245"/>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8" name="TextBox 8"/>
          <p:cNvSpPr txBox="1"/>
          <p:nvPr/>
        </p:nvSpPr>
        <p:spPr>
          <a:xfrm>
            <a:off x="1789606" y="1584711"/>
            <a:ext cx="6442967" cy="854336"/>
          </a:xfrm>
          <a:prstGeom prst="rect">
            <a:avLst/>
          </a:prstGeom>
        </p:spPr>
        <p:txBody>
          <a:bodyPr wrap="square"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Effectiveness of Planning</a:t>
            </a:r>
          </a:p>
        </p:txBody>
      </p:sp>
      <p:sp>
        <p:nvSpPr>
          <p:cNvPr id="15" name="Freeform 15"/>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0C9B63E9-44D6-E444-AFD7-9F343781ED9E}"/>
              </a:ext>
            </a:extLst>
          </p:cNvPr>
          <p:cNvSpPr txBox="1"/>
          <p:nvPr/>
        </p:nvSpPr>
        <p:spPr>
          <a:xfrm>
            <a:off x="10068962" y="2913516"/>
            <a:ext cx="6182615" cy="5386090"/>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uses scenario planning to respond to inflation and Brexit effects.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Investment in e-commerce strengthens long-term competitiveness.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Clubcard loyalty schemes align short-term promotions with strategy.</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Planning ensures both resilience and customer retention (Stanikzai and Ali, 2024).</a:t>
            </a:r>
          </a:p>
        </p:txBody>
      </p:sp>
      <p:pic>
        <p:nvPicPr>
          <p:cNvPr id="3" name="Picture 2">
            <a:extLst>
              <a:ext uri="{FF2B5EF4-FFF2-40B4-BE49-F238E27FC236}">
                <a16:creationId xmlns:a16="http://schemas.microsoft.com/office/drawing/2014/main" id="{36978CCF-209D-4058-6D3C-A31213467AE3}"/>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58194" y="3430587"/>
            <a:ext cx="5781096" cy="3846513"/>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4" name="Freeform 4"/>
          <p:cNvSpPr/>
          <p:nvPr/>
        </p:nvSpPr>
        <p:spPr>
          <a:xfrm rot="2085868">
            <a:off x="2591763" y="8786591"/>
            <a:ext cx="1328391" cy="1434792"/>
          </a:xfrm>
          <a:custGeom>
            <a:avLst/>
            <a:gdLst/>
            <a:ahLst/>
            <a:cxnLst/>
            <a:rect l="l" t="t" r="r" b="b"/>
            <a:pathLst>
              <a:path w="3221579" h="3666548">
                <a:moveTo>
                  <a:pt x="0" y="0"/>
                </a:moveTo>
                <a:lnTo>
                  <a:pt x="3221579" y="0"/>
                </a:lnTo>
                <a:lnTo>
                  <a:pt x="3221579" y="3666548"/>
                </a:lnTo>
                <a:lnTo>
                  <a:pt x="0" y="3666548"/>
                </a:lnTo>
                <a:lnTo>
                  <a:pt x="0" y="0"/>
                </a:lnTo>
                <a:close/>
              </a:path>
            </a:pathLst>
          </a:custGeom>
          <a:blipFill>
            <a:blip r:embed="rId4"/>
            <a:stretch>
              <a:fillRect/>
            </a:stretch>
          </a:blipFill>
        </p:spPr>
        <p:txBody>
          <a:bodyPr/>
          <a:lstStyle/>
          <a:p>
            <a:endParaRPr lang="en-US"/>
          </a:p>
        </p:txBody>
      </p:sp>
      <p:sp>
        <p:nvSpPr>
          <p:cNvPr id="6" name="Freeform 6"/>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5"/>
            <a:stretch>
              <a:fillRect/>
            </a:stretch>
          </a:blipFill>
        </p:spPr>
        <p:txBody>
          <a:bodyPr/>
          <a:lstStyle/>
          <a:p>
            <a:endParaRPr lang="en-US"/>
          </a:p>
        </p:txBody>
      </p:sp>
      <p:sp>
        <p:nvSpPr>
          <p:cNvPr id="8" name="Freeform 8"/>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6"/>
            <a:stretch>
              <a:fillRect/>
            </a:stretch>
          </a:blipFill>
        </p:spPr>
        <p:txBody>
          <a:bodyPr/>
          <a:lstStyle/>
          <a:p>
            <a:endParaRPr lang="en-US"/>
          </a:p>
        </p:txBody>
      </p:sp>
      <p:sp>
        <p:nvSpPr>
          <p:cNvPr id="9" name="Freeform 9"/>
          <p:cNvSpPr/>
          <p:nvPr/>
        </p:nvSpPr>
        <p:spPr>
          <a:xfrm>
            <a:off x="15377265" y="712740"/>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7"/>
            <a:stretch>
              <a:fillRect/>
            </a:stretch>
          </a:blipFill>
        </p:spPr>
        <p:txBody>
          <a:bodyPr/>
          <a:lstStyle/>
          <a:p>
            <a:endParaRPr lang="en-US"/>
          </a:p>
        </p:txBody>
      </p:sp>
      <p:sp>
        <p:nvSpPr>
          <p:cNvPr id="14" name="TextBox 14"/>
          <p:cNvSpPr txBox="1"/>
          <p:nvPr/>
        </p:nvSpPr>
        <p:spPr>
          <a:xfrm>
            <a:off x="2071867" y="1680420"/>
            <a:ext cx="6052275" cy="863600"/>
          </a:xfrm>
          <a:prstGeom prst="rect">
            <a:avLst/>
          </a:prstGeom>
        </p:spPr>
        <p:txBody>
          <a:bodyPr lIns="0" tIns="0" rIns="0" bIns="0" rtlCol="0" anchor="t">
            <a:spAutoFit/>
          </a:bodyPr>
          <a:lstStyle/>
          <a:p>
            <a:pPr algn="ctr">
              <a:lnSpc>
                <a:spcPts val="7000"/>
              </a:lnSpc>
            </a:pPr>
            <a:r>
              <a:rPr lang="en-US" sz="5000" spc="30" dirty="0" err="1">
                <a:solidFill>
                  <a:srgbClr val="42413E"/>
                </a:solidFill>
                <a:latin typeface="Tropika"/>
                <a:ea typeface="Tropika"/>
                <a:cs typeface="Tropika"/>
                <a:sym typeface="Tropika"/>
              </a:rPr>
              <a:t>Organising</a:t>
            </a:r>
            <a:r>
              <a:rPr lang="en-US" sz="5000" spc="30" dirty="0">
                <a:solidFill>
                  <a:srgbClr val="42413E"/>
                </a:solidFill>
                <a:latin typeface="Tropika"/>
                <a:ea typeface="Tropika"/>
                <a:cs typeface="Tropika"/>
                <a:sym typeface="Tropika"/>
              </a:rPr>
              <a:t> at Tesco</a:t>
            </a:r>
          </a:p>
        </p:txBody>
      </p:sp>
      <p:sp>
        <p:nvSpPr>
          <p:cNvPr id="15" name="Freeform 15"/>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8"/>
            <a:stretch>
              <a:fillRect r="-139286"/>
            </a:stretch>
          </a:blipFill>
        </p:spPr>
        <p:txBody>
          <a:bodyPr/>
          <a:lstStyle/>
          <a:p>
            <a:endParaRPr lang="en-US"/>
          </a:p>
        </p:txBody>
      </p:sp>
      <p:sp>
        <p:nvSpPr>
          <p:cNvPr id="17" name="TextBox 8">
            <a:extLst>
              <a:ext uri="{FF2B5EF4-FFF2-40B4-BE49-F238E27FC236}">
                <a16:creationId xmlns:a16="http://schemas.microsoft.com/office/drawing/2014/main" id="{2E6D19C3-A4F0-DE08-EC51-6FEE04417964}"/>
              </a:ext>
            </a:extLst>
          </p:cNvPr>
          <p:cNvSpPr txBox="1"/>
          <p:nvPr/>
        </p:nvSpPr>
        <p:spPr>
          <a:xfrm>
            <a:off x="9874133" y="2770811"/>
            <a:ext cx="6431974" cy="5834931"/>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err="1">
                <a:solidFill>
                  <a:srgbClr val="42413E"/>
                </a:solidFill>
                <a:latin typeface="Glacial Indifference"/>
                <a:ea typeface="Glacial Indifference"/>
                <a:cs typeface="Glacial Indifference"/>
                <a:sym typeface="Glacial Indifference"/>
              </a:rPr>
              <a:t>Organising</a:t>
            </a:r>
            <a:r>
              <a:rPr lang="en-US" sz="3000" spc="14" dirty="0">
                <a:solidFill>
                  <a:srgbClr val="42413E"/>
                </a:solidFill>
                <a:latin typeface="Glacial Indifference"/>
                <a:ea typeface="Glacial Indifference"/>
                <a:cs typeface="Glacial Indifference"/>
                <a:sym typeface="Glacial Indifference"/>
              </a:rPr>
              <a:t> ensures resources, staff, and systems are structured effectively.</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operates with hierarchical layers across national, regional, and store levels.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Departmental divisions (finance, logistics, HR, marketing) enhance efficiency (</a:t>
            </a:r>
            <a:r>
              <a:rPr lang="en-US" sz="3000" spc="14" dirty="0" err="1">
                <a:solidFill>
                  <a:srgbClr val="42413E"/>
                </a:solidFill>
                <a:latin typeface="Glacial Indifference"/>
                <a:ea typeface="Glacial Indifference"/>
                <a:cs typeface="Glacial Indifference"/>
                <a:sym typeface="Glacial Indifference"/>
              </a:rPr>
              <a:t>Manioudis</a:t>
            </a:r>
            <a:r>
              <a:rPr lang="en-US" sz="3000" spc="14" dirty="0">
                <a:solidFill>
                  <a:srgbClr val="42413E"/>
                </a:solidFill>
                <a:latin typeface="Glacial Indifference"/>
                <a:ea typeface="Glacial Indifference"/>
                <a:cs typeface="Glacial Indifference"/>
                <a:sym typeface="Glacial Indifference"/>
              </a:rPr>
              <a:t> and </a:t>
            </a:r>
            <a:r>
              <a:rPr lang="en-US" sz="3000" spc="14" dirty="0" err="1">
                <a:solidFill>
                  <a:srgbClr val="42413E"/>
                </a:solidFill>
                <a:latin typeface="Glacial Indifference"/>
                <a:ea typeface="Glacial Indifference"/>
                <a:cs typeface="Glacial Indifference"/>
                <a:sym typeface="Glacial Indifference"/>
              </a:rPr>
              <a:t>Meramveliotakis</a:t>
            </a:r>
            <a:r>
              <a:rPr lang="en-US" sz="3000" spc="14" dirty="0">
                <a:solidFill>
                  <a:srgbClr val="42413E"/>
                </a:solidFill>
                <a:latin typeface="Glacial Indifference"/>
                <a:ea typeface="Glacial Indifference"/>
                <a:cs typeface="Glacial Indifference"/>
                <a:sym typeface="Glacial Indifference"/>
              </a:rPr>
              <a:t>, 2023).</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Managers coordinate between supply chain and sales for smooth operations.</a:t>
            </a:r>
          </a:p>
        </p:txBody>
      </p:sp>
      <p:pic>
        <p:nvPicPr>
          <p:cNvPr id="3" name="Picture 2">
            <a:extLst>
              <a:ext uri="{FF2B5EF4-FFF2-40B4-BE49-F238E27FC236}">
                <a16:creationId xmlns:a16="http://schemas.microsoft.com/office/drawing/2014/main" id="{C51C729D-A8CD-69DC-0838-02DC0030252A}"/>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981893" y="3616476"/>
            <a:ext cx="6142249" cy="3127224"/>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a:p>
        </p:txBody>
      </p:sp>
      <p:sp>
        <p:nvSpPr>
          <p:cNvPr id="8" name="Freeform 8"/>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9" name="Freeform 9"/>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14" name="TextBox 14"/>
          <p:cNvSpPr txBox="1"/>
          <p:nvPr/>
        </p:nvSpPr>
        <p:spPr>
          <a:xfrm>
            <a:off x="1524000" y="1528825"/>
            <a:ext cx="6858000" cy="854336"/>
          </a:xfrm>
          <a:prstGeom prst="rect">
            <a:avLst/>
          </a:prstGeom>
        </p:spPr>
        <p:txBody>
          <a:bodyPr wrap="square"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Effectiveness of </a:t>
            </a:r>
            <a:r>
              <a:rPr lang="en-US" sz="5000" spc="30" dirty="0" err="1">
                <a:solidFill>
                  <a:srgbClr val="42413E"/>
                </a:solidFill>
                <a:latin typeface="Tropika"/>
                <a:ea typeface="Tropika"/>
                <a:cs typeface="Tropika"/>
                <a:sym typeface="Tropika"/>
              </a:rPr>
              <a:t>Organising</a:t>
            </a:r>
            <a:endParaRPr lang="en-US" sz="5000" spc="30" dirty="0">
              <a:solidFill>
                <a:srgbClr val="42413E"/>
              </a:solidFill>
              <a:latin typeface="Tropika"/>
              <a:ea typeface="Tropika"/>
              <a:cs typeface="Tropika"/>
              <a:sym typeface="Tropika"/>
            </a:endParaRPr>
          </a:p>
        </p:txBody>
      </p:sp>
      <p:sp>
        <p:nvSpPr>
          <p:cNvPr id="17" name="Freeform 17"/>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8" name="TextBox 8">
            <a:extLst>
              <a:ext uri="{FF2B5EF4-FFF2-40B4-BE49-F238E27FC236}">
                <a16:creationId xmlns:a16="http://schemas.microsoft.com/office/drawing/2014/main" id="{FE506FCE-7D9D-3789-2915-D1CB635F68AD}"/>
              </a:ext>
            </a:extLst>
          </p:cNvPr>
          <p:cNvSpPr txBox="1"/>
          <p:nvPr/>
        </p:nvSpPr>
        <p:spPr>
          <a:xfrm>
            <a:off x="10117357" y="2959553"/>
            <a:ext cx="6167331" cy="5386090"/>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Clear job roles improve employee accountability and performance.</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Supply chain </a:t>
            </a:r>
            <a:r>
              <a:rPr lang="en-US" sz="3000" spc="14" dirty="0" err="1">
                <a:solidFill>
                  <a:srgbClr val="42413E"/>
                </a:solidFill>
                <a:latin typeface="Glacial Indifference"/>
                <a:ea typeface="Glacial Indifference"/>
                <a:cs typeface="Glacial Indifference"/>
                <a:sym typeface="Glacial Indifference"/>
              </a:rPr>
              <a:t>organisation</a:t>
            </a:r>
            <a:r>
              <a:rPr lang="en-US" sz="3000" spc="14" dirty="0">
                <a:solidFill>
                  <a:srgbClr val="42413E"/>
                </a:solidFill>
                <a:latin typeface="Glacial Indifference"/>
                <a:ea typeface="Glacial Indifference"/>
                <a:cs typeface="Glacial Indifference"/>
                <a:sym typeface="Glacial Indifference"/>
              </a:rPr>
              <a:t> ensures shelves remain stocked daily.</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Effective HR policies promote training and employee engagement (Younis and Mohamed, 2022).</a:t>
            </a:r>
          </a:p>
          <a:p>
            <a:pPr marL="612774" lvl="1" indent="-342900" algn="just">
              <a:lnSpc>
                <a:spcPts val="3499"/>
              </a:lnSpc>
              <a:buFont typeface="Wingdings" panose="05000000000000000000" pitchFamily="2" charset="2"/>
              <a:buChar char="§"/>
            </a:pPr>
            <a:r>
              <a:rPr lang="en-US" sz="3000" spc="14" dirty="0" err="1">
                <a:solidFill>
                  <a:srgbClr val="42413E"/>
                </a:solidFill>
                <a:latin typeface="Glacial Indifference"/>
                <a:ea typeface="Glacial Indifference"/>
                <a:cs typeface="Glacial Indifference"/>
                <a:sym typeface="Glacial Indifference"/>
              </a:rPr>
              <a:t>Organising</a:t>
            </a:r>
            <a:r>
              <a:rPr lang="en-US" sz="3000" spc="14" dirty="0">
                <a:solidFill>
                  <a:srgbClr val="42413E"/>
                </a:solidFill>
                <a:latin typeface="Glacial Indifference"/>
                <a:ea typeface="Glacial Indifference"/>
                <a:cs typeface="Glacial Indifference"/>
                <a:sym typeface="Glacial Indifference"/>
              </a:rPr>
              <a:t> supports consistency across thousands of Tesco outlets.</a:t>
            </a:r>
          </a:p>
        </p:txBody>
      </p:sp>
      <p:pic>
        <p:nvPicPr>
          <p:cNvPr id="3" name="Picture 2">
            <a:extLst>
              <a:ext uri="{FF2B5EF4-FFF2-40B4-BE49-F238E27FC236}">
                <a16:creationId xmlns:a16="http://schemas.microsoft.com/office/drawing/2014/main" id="{597F9B07-2B02-5347-F21C-1B974BE1113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362200" y="3314700"/>
            <a:ext cx="5411195" cy="396988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a:p>
        </p:txBody>
      </p:sp>
      <p:sp>
        <p:nvSpPr>
          <p:cNvPr id="7" name="Freeform 7"/>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2071867" y="1680420"/>
            <a:ext cx="6052275" cy="854336"/>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Commanding in Tesco</a:t>
            </a:r>
          </a:p>
        </p:txBody>
      </p:sp>
      <p:sp>
        <p:nvSpPr>
          <p:cNvPr id="15" name="Freeform 15"/>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8" name="TextBox 8">
            <a:extLst>
              <a:ext uri="{FF2B5EF4-FFF2-40B4-BE49-F238E27FC236}">
                <a16:creationId xmlns:a16="http://schemas.microsoft.com/office/drawing/2014/main" id="{C3F1F5F0-A9D9-E87E-5438-B442E19157F9}"/>
              </a:ext>
            </a:extLst>
          </p:cNvPr>
          <p:cNvSpPr txBox="1"/>
          <p:nvPr/>
        </p:nvSpPr>
        <p:spPr>
          <a:xfrm>
            <a:off x="10117357" y="3106032"/>
            <a:ext cx="6167331" cy="4488408"/>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Commanding involves directing and leading employees effectively.</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managers use performance targets to guide staff.</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Leadership ensures motivation, customer service, and teamwork.</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Managers balance operational directives with employee welfare (Hashim et al., 2021).</a:t>
            </a:r>
          </a:p>
        </p:txBody>
      </p:sp>
      <p:pic>
        <p:nvPicPr>
          <p:cNvPr id="3" name="Picture 2">
            <a:extLst>
              <a:ext uri="{FF2B5EF4-FFF2-40B4-BE49-F238E27FC236}">
                <a16:creationId xmlns:a16="http://schemas.microsoft.com/office/drawing/2014/main" id="{6BF3B38E-510B-192F-490F-5A778EF4BF36}"/>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71867" y="3505200"/>
            <a:ext cx="5724189" cy="3276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a:p>
        </p:txBody>
      </p:sp>
      <p:sp>
        <p:nvSpPr>
          <p:cNvPr id="7" name="Freeform 7"/>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1981201" y="1680420"/>
            <a:ext cx="6400800" cy="1752018"/>
          </a:xfrm>
          <a:prstGeom prst="rect">
            <a:avLst/>
          </a:prstGeom>
        </p:spPr>
        <p:txBody>
          <a:bodyPr wrap="square"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Effectiveness of Commanding</a:t>
            </a:r>
          </a:p>
        </p:txBody>
      </p:sp>
      <p:sp>
        <p:nvSpPr>
          <p:cNvPr id="15" name="Freeform 15"/>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6D285CBA-780A-7D39-2657-956ABF1AAC79}"/>
              </a:ext>
            </a:extLst>
          </p:cNvPr>
          <p:cNvSpPr txBox="1"/>
          <p:nvPr/>
        </p:nvSpPr>
        <p:spPr>
          <a:xfrm>
            <a:off x="10117357" y="2899296"/>
            <a:ext cx="5945526" cy="4488408"/>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adopts participative leadership, encouraging staff input.</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Strong leadership enhances customer service standards.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Clear communication reduces misunderstandings and delays (Lin and Ma, 2021).</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Motivated employees contribute to higher productivity.</a:t>
            </a:r>
          </a:p>
        </p:txBody>
      </p:sp>
      <p:pic>
        <p:nvPicPr>
          <p:cNvPr id="3" name="Picture 2" descr="Command Team Effectiveness model (Essens, et al, 2005).">
            <a:extLst>
              <a:ext uri="{FF2B5EF4-FFF2-40B4-BE49-F238E27FC236}">
                <a16:creationId xmlns:a16="http://schemas.microsoft.com/office/drawing/2014/main" id="{202ED5E2-8084-0D7B-1BD7-2B36C5A94FE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362200" y="3856958"/>
            <a:ext cx="5369678" cy="402974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4" name="Freeform 4"/>
          <p:cNvSpPr/>
          <p:nvPr/>
        </p:nvSpPr>
        <p:spPr>
          <a:xfrm rot="5400000">
            <a:off x="2857763" y="-717612"/>
            <a:ext cx="2231325" cy="3666548"/>
          </a:xfrm>
          <a:custGeom>
            <a:avLst/>
            <a:gdLst/>
            <a:ahLst/>
            <a:cxnLst/>
            <a:rect l="l" t="t" r="r" b="b"/>
            <a:pathLst>
              <a:path w="2231325" h="3666548">
                <a:moveTo>
                  <a:pt x="0" y="0"/>
                </a:moveTo>
                <a:lnTo>
                  <a:pt x="2231325" y="0"/>
                </a:lnTo>
                <a:lnTo>
                  <a:pt x="2231325" y="3666549"/>
                </a:lnTo>
                <a:lnTo>
                  <a:pt x="0" y="3666549"/>
                </a:lnTo>
                <a:lnTo>
                  <a:pt x="0" y="0"/>
                </a:lnTo>
                <a:close/>
              </a:path>
            </a:pathLst>
          </a:custGeom>
          <a:blipFill>
            <a:blip r:embed="rId4"/>
            <a:stretch>
              <a:fillRect l="-44379"/>
            </a:stretch>
          </a:blipFill>
        </p:spPr>
        <p:txBody>
          <a:bodyPr/>
          <a:lstStyle/>
          <a:p>
            <a:endParaRPr lang="en-US"/>
          </a:p>
        </p:txBody>
      </p:sp>
      <p:sp>
        <p:nvSpPr>
          <p:cNvPr id="6" name="Freeform 6"/>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5"/>
            <a:stretch>
              <a:fillRect/>
            </a:stretch>
          </a:blipFill>
        </p:spPr>
        <p:txBody>
          <a:bodyPr/>
          <a:lstStyle/>
          <a:p>
            <a:endParaRPr lang="en-US"/>
          </a:p>
        </p:txBody>
      </p:sp>
      <p:sp>
        <p:nvSpPr>
          <p:cNvPr id="7" name="Freeform 7"/>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6"/>
            <a:stretch>
              <a:fillRect/>
            </a:stretch>
          </a:blipFill>
        </p:spPr>
        <p:txBody>
          <a:bodyPr/>
          <a:lstStyle/>
          <a:p>
            <a:endParaRPr lang="en-US"/>
          </a:p>
        </p:txBody>
      </p:sp>
      <p:sp>
        <p:nvSpPr>
          <p:cNvPr id="8" name="Freeform 8"/>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7"/>
            <a:stretch>
              <a:fillRect/>
            </a:stretch>
          </a:blipFill>
        </p:spPr>
        <p:txBody>
          <a:bodyPr/>
          <a:lstStyle/>
          <a:p>
            <a:endParaRPr lang="en-US"/>
          </a:p>
        </p:txBody>
      </p:sp>
      <p:sp>
        <p:nvSpPr>
          <p:cNvPr id="9" name="Freeform 9"/>
          <p:cNvSpPr/>
          <p:nvPr/>
        </p:nvSpPr>
        <p:spPr>
          <a:xfrm rot="-564154" flipH="1">
            <a:off x="299110" y="6654689"/>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6"/>
            <a:stretch>
              <a:fillRect/>
            </a:stretch>
          </a:blipFill>
        </p:spPr>
        <p:txBody>
          <a:bodyPr/>
          <a:lstStyle/>
          <a:p>
            <a:endParaRPr lang="en-US"/>
          </a:p>
        </p:txBody>
      </p:sp>
      <p:sp>
        <p:nvSpPr>
          <p:cNvPr id="10" name="Freeform 10"/>
          <p:cNvSpPr/>
          <p:nvPr/>
        </p:nvSpPr>
        <p:spPr>
          <a:xfrm rot="2767421">
            <a:off x="448870" y="6601910"/>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7"/>
            <a:stretch>
              <a:fillRect/>
            </a:stretch>
          </a:blipFill>
        </p:spPr>
        <p:txBody>
          <a:bodyPr/>
          <a:lstStyle/>
          <a:p>
            <a:endParaRPr lang="en-US"/>
          </a:p>
        </p:txBody>
      </p:sp>
      <p:sp>
        <p:nvSpPr>
          <p:cNvPr id="11" name="Freeform 11"/>
          <p:cNvSpPr/>
          <p:nvPr/>
        </p:nvSpPr>
        <p:spPr>
          <a:xfrm>
            <a:off x="0" y="9397530"/>
            <a:ext cx="2797051" cy="889470"/>
          </a:xfrm>
          <a:custGeom>
            <a:avLst/>
            <a:gdLst/>
            <a:ahLst/>
            <a:cxnLst/>
            <a:rect l="l" t="t" r="r" b="b"/>
            <a:pathLst>
              <a:path w="2797051" h="889470">
                <a:moveTo>
                  <a:pt x="0" y="0"/>
                </a:moveTo>
                <a:lnTo>
                  <a:pt x="2797051" y="0"/>
                </a:lnTo>
                <a:lnTo>
                  <a:pt x="2797051" y="889470"/>
                </a:lnTo>
                <a:lnTo>
                  <a:pt x="0" y="889470"/>
                </a:lnTo>
                <a:lnTo>
                  <a:pt x="0" y="0"/>
                </a:lnTo>
                <a:close/>
              </a:path>
            </a:pathLst>
          </a:custGeom>
          <a:blipFill>
            <a:blip r:embed="rId8"/>
            <a:stretch>
              <a:fillRect l="-72932" b="-11480"/>
            </a:stretch>
          </a:blipFill>
        </p:spPr>
        <p:txBody>
          <a:bodyPr/>
          <a:lstStyle/>
          <a:p>
            <a:endParaRPr lang="en-US"/>
          </a:p>
        </p:txBody>
      </p:sp>
      <p:sp>
        <p:nvSpPr>
          <p:cNvPr id="12" name="TextBox 12"/>
          <p:cNvSpPr txBox="1"/>
          <p:nvPr/>
        </p:nvSpPr>
        <p:spPr>
          <a:xfrm>
            <a:off x="1600201" y="1680420"/>
            <a:ext cx="6774006" cy="854336"/>
          </a:xfrm>
          <a:prstGeom prst="rect">
            <a:avLst/>
          </a:prstGeom>
        </p:spPr>
        <p:txBody>
          <a:bodyPr wrap="square"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Coordinating at Tesco</a:t>
            </a:r>
          </a:p>
        </p:txBody>
      </p:sp>
      <p:sp>
        <p:nvSpPr>
          <p:cNvPr id="17" name="Freeform 17"/>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8"/>
            <a:stretch>
              <a:fillRect r="-139286"/>
            </a:stretch>
          </a:blipFill>
        </p:spPr>
        <p:txBody>
          <a:bodyPr/>
          <a:lstStyle/>
          <a:p>
            <a:endParaRPr lang="en-US"/>
          </a:p>
        </p:txBody>
      </p:sp>
      <p:sp>
        <p:nvSpPr>
          <p:cNvPr id="19" name="TextBox 8">
            <a:extLst>
              <a:ext uri="{FF2B5EF4-FFF2-40B4-BE49-F238E27FC236}">
                <a16:creationId xmlns:a16="http://schemas.microsoft.com/office/drawing/2014/main" id="{E1CBA941-58CE-3ABB-6EA2-B87D8F4A96EC}"/>
              </a:ext>
            </a:extLst>
          </p:cNvPr>
          <p:cNvSpPr txBox="1"/>
          <p:nvPr/>
        </p:nvSpPr>
        <p:spPr>
          <a:xfrm>
            <a:off x="9968235" y="3065008"/>
            <a:ext cx="6347789" cy="4488408"/>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Coordination integrates activities across departments and levels.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Managers align logistics, supply chain, and sales functions (Sagar, 2024).</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Technology enables real-time coordination of stock and distribution.</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Coordination supports consistent customer experiences nationwide.</a:t>
            </a:r>
          </a:p>
        </p:txBody>
      </p:sp>
      <p:pic>
        <p:nvPicPr>
          <p:cNvPr id="3" name="Picture 2">
            <a:extLst>
              <a:ext uri="{FF2B5EF4-FFF2-40B4-BE49-F238E27FC236}">
                <a16:creationId xmlns:a16="http://schemas.microsoft.com/office/drawing/2014/main" id="{307B0D16-9953-2C9A-6886-9D6C21B05DD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158190" y="3458332"/>
            <a:ext cx="5975689" cy="3361567"/>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EBBFC-5968-EC2F-02A2-5DF8CEA6366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F369C0D-83EC-D4BF-D4FB-2AF0F40998F9}"/>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4" name="Freeform 4">
            <a:extLst>
              <a:ext uri="{FF2B5EF4-FFF2-40B4-BE49-F238E27FC236}">
                <a16:creationId xmlns:a16="http://schemas.microsoft.com/office/drawing/2014/main" id="{7087E8CE-863A-D8F2-85D4-A8F0DAA6D776}"/>
              </a:ext>
            </a:extLst>
          </p:cNvPr>
          <p:cNvSpPr/>
          <p:nvPr/>
        </p:nvSpPr>
        <p:spPr>
          <a:xfrm rot="5400000">
            <a:off x="2857763" y="-717612"/>
            <a:ext cx="2231325" cy="3666548"/>
          </a:xfrm>
          <a:custGeom>
            <a:avLst/>
            <a:gdLst/>
            <a:ahLst/>
            <a:cxnLst/>
            <a:rect l="l" t="t" r="r" b="b"/>
            <a:pathLst>
              <a:path w="2231325" h="3666548">
                <a:moveTo>
                  <a:pt x="0" y="0"/>
                </a:moveTo>
                <a:lnTo>
                  <a:pt x="2231325" y="0"/>
                </a:lnTo>
                <a:lnTo>
                  <a:pt x="2231325" y="3666549"/>
                </a:lnTo>
                <a:lnTo>
                  <a:pt x="0" y="3666549"/>
                </a:lnTo>
                <a:lnTo>
                  <a:pt x="0" y="0"/>
                </a:lnTo>
                <a:close/>
              </a:path>
            </a:pathLst>
          </a:custGeom>
          <a:blipFill>
            <a:blip r:embed="rId4"/>
            <a:stretch>
              <a:fillRect l="-44379"/>
            </a:stretch>
          </a:blipFill>
        </p:spPr>
        <p:txBody>
          <a:bodyPr/>
          <a:lstStyle/>
          <a:p>
            <a:endParaRPr lang="en-US"/>
          </a:p>
        </p:txBody>
      </p:sp>
      <p:sp>
        <p:nvSpPr>
          <p:cNvPr id="6" name="Freeform 6">
            <a:extLst>
              <a:ext uri="{FF2B5EF4-FFF2-40B4-BE49-F238E27FC236}">
                <a16:creationId xmlns:a16="http://schemas.microsoft.com/office/drawing/2014/main" id="{33AE299B-27CB-3530-FF0B-C077F6B7A69A}"/>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5"/>
            <a:stretch>
              <a:fillRect/>
            </a:stretch>
          </a:blipFill>
        </p:spPr>
        <p:txBody>
          <a:bodyPr/>
          <a:lstStyle/>
          <a:p>
            <a:endParaRPr lang="en-US"/>
          </a:p>
        </p:txBody>
      </p:sp>
      <p:sp>
        <p:nvSpPr>
          <p:cNvPr id="7" name="Freeform 7">
            <a:extLst>
              <a:ext uri="{FF2B5EF4-FFF2-40B4-BE49-F238E27FC236}">
                <a16:creationId xmlns:a16="http://schemas.microsoft.com/office/drawing/2014/main" id="{878653AE-481C-62F9-FF79-05D513E76779}"/>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6"/>
            <a:stretch>
              <a:fillRect/>
            </a:stretch>
          </a:blipFill>
        </p:spPr>
        <p:txBody>
          <a:bodyPr/>
          <a:lstStyle/>
          <a:p>
            <a:endParaRPr lang="en-US"/>
          </a:p>
        </p:txBody>
      </p:sp>
      <p:sp>
        <p:nvSpPr>
          <p:cNvPr id="8" name="Freeform 8">
            <a:extLst>
              <a:ext uri="{FF2B5EF4-FFF2-40B4-BE49-F238E27FC236}">
                <a16:creationId xmlns:a16="http://schemas.microsoft.com/office/drawing/2014/main" id="{57D53FF8-6218-863A-8509-AC0693BC6041}"/>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7"/>
            <a:stretch>
              <a:fillRect/>
            </a:stretch>
          </a:blipFill>
        </p:spPr>
        <p:txBody>
          <a:bodyPr/>
          <a:lstStyle/>
          <a:p>
            <a:endParaRPr lang="en-US"/>
          </a:p>
        </p:txBody>
      </p:sp>
      <p:sp>
        <p:nvSpPr>
          <p:cNvPr id="9" name="Freeform 9">
            <a:extLst>
              <a:ext uri="{FF2B5EF4-FFF2-40B4-BE49-F238E27FC236}">
                <a16:creationId xmlns:a16="http://schemas.microsoft.com/office/drawing/2014/main" id="{003A6CCE-8F5A-ABBC-8A38-C72ED5982011}"/>
              </a:ext>
            </a:extLst>
          </p:cNvPr>
          <p:cNvSpPr/>
          <p:nvPr/>
        </p:nvSpPr>
        <p:spPr>
          <a:xfrm rot="-564154" flipH="1">
            <a:off x="299110" y="6654689"/>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6"/>
            <a:stretch>
              <a:fillRect/>
            </a:stretch>
          </a:blipFill>
        </p:spPr>
        <p:txBody>
          <a:bodyPr/>
          <a:lstStyle/>
          <a:p>
            <a:endParaRPr lang="en-US"/>
          </a:p>
        </p:txBody>
      </p:sp>
      <p:sp>
        <p:nvSpPr>
          <p:cNvPr id="10" name="Freeform 10">
            <a:extLst>
              <a:ext uri="{FF2B5EF4-FFF2-40B4-BE49-F238E27FC236}">
                <a16:creationId xmlns:a16="http://schemas.microsoft.com/office/drawing/2014/main" id="{30602854-D0DF-AB28-73DC-846A692C3607}"/>
              </a:ext>
            </a:extLst>
          </p:cNvPr>
          <p:cNvSpPr/>
          <p:nvPr/>
        </p:nvSpPr>
        <p:spPr>
          <a:xfrm rot="2767421">
            <a:off x="448870" y="6601910"/>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7"/>
            <a:stretch>
              <a:fillRect/>
            </a:stretch>
          </a:blipFill>
        </p:spPr>
        <p:txBody>
          <a:bodyPr/>
          <a:lstStyle/>
          <a:p>
            <a:endParaRPr lang="en-US"/>
          </a:p>
        </p:txBody>
      </p:sp>
      <p:sp>
        <p:nvSpPr>
          <p:cNvPr id="11" name="Freeform 11">
            <a:extLst>
              <a:ext uri="{FF2B5EF4-FFF2-40B4-BE49-F238E27FC236}">
                <a16:creationId xmlns:a16="http://schemas.microsoft.com/office/drawing/2014/main" id="{5FAB104E-FBF2-FBDA-F562-8D2EFFA8A1A4}"/>
              </a:ext>
            </a:extLst>
          </p:cNvPr>
          <p:cNvSpPr/>
          <p:nvPr/>
        </p:nvSpPr>
        <p:spPr>
          <a:xfrm>
            <a:off x="0" y="9397530"/>
            <a:ext cx="2797051" cy="889470"/>
          </a:xfrm>
          <a:custGeom>
            <a:avLst/>
            <a:gdLst/>
            <a:ahLst/>
            <a:cxnLst/>
            <a:rect l="l" t="t" r="r" b="b"/>
            <a:pathLst>
              <a:path w="2797051" h="889470">
                <a:moveTo>
                  <a:pt x="0" y="0"/>
                </a:moveTo>
                <a:lnTo>
                  <a:pt x="2797051" y="0"/>
                </a:lnTo>
                <a:lnTo>
                  <a:pt x="2797051" y="889470"/>
                </a:lnTo>
                <a:lnTo>
                  <a:pt x="0" y="889470"/>
                </a:lnTo>
                <a:lnTo>
                  <a:pt x="0" y="0"/>
                </a:lnTo>
                <a:close/>
              </a:path>
            </a:pathLst>
          </a:custGeom>
          <a:blipFill>
            <a:blip r:embed="rId8"/>
            <a:stretch>
              <a:fillRect l="-72932" b="-11480"/>
            </a:stretch>
          </a:blipFill>
        </p:spPr>
        <p:txBody>
          <a:bodyPr/>
          <a:lstStyle/>
          <a:p>
            <a:endParaRPr lang="en-US"/>
          </a:p>
        </p:txBody>
      </p:sp>
      <p:sp>
        <p:nvSpPr>
          <p:cNvPr id="12" name="TextBox 12">
            <a:extLst>
              <a:ext uri="{FF2B5EF4-FFF2-40B4-BE49-F238E27FC236}">
                <a16:creationId xmlns:a16="http://schemas.microsoft.com/office/drawing/2014/main" id="{0A31E3AC-9DF2-9594-8956-4B49E9245937}"/>
              </a:ext>
            </a:extLst>
          </p:cNvPr>
          <p:cNvSpPr txBox="1"/>
          <p:nvPr/>
        </p:nvSpPr>
        <p:spPr>
          <a:xfrm>
            <a:off x="1604816" y="1540373"/>
            <a:ext cx="6857999" cy="1752018"/>
          </a:xfrm>
          <a:prstGeom prst="rect">
            <a:avLst/>
          </a:prstGeom>
        </p:spPr>
        <p:txBody>
          <a:bodyPr wrap="square"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Effectiveness of Coordinating</a:t>
            </a:r>
          </a:p>
        </p:txBody>
      </p:sp>
      <p:sp>
        <p:nvSpPr>
          <p:cNvPr id="17" name="Freeform 17">
            <a:extLst>
              <a:ext uri="{FF2B5EF4-FFF2-40B4-BE49-F238E27FC236}">
                <a16:creationId xmlns:a16="http://schemas.microsoft.com/office/drawing/2014/main" id="{E06B451E-DAB3-675E-383D-B4E024376CE7}"/>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8"/>
            <a:stretch>
              <a:fillRect r="-139286"/>
            </a:stretch>
          </a:blipFill>
        </p:spPr>
        <p:txBody>
          <a:bodyPr/>
          <a:lstStyle/>
          <a:p>
            <a:endParaRPr lang="en-US"/>
          </a:p>
        </p:txBody>
      </p:sp>
      <p:sp>
        <p:nvSpPr>
          <p:cNvPr id="19" name="TextBox 8">
            <a:extLst>
              <a:ext uri="{FF2B5EF4-FFF2-40B4-BE49-F238E27FC236}">
                <a16:creationId xmlns:a16="http://schemas.microsoft.com/office/drawing/2014/main" id="{DCD0C9A3-4694-5AA1-3C03-3499E822FEBE}"/>
              </a:ext>
            </a:extLst>
          </p:cNvPr>
          <p:cNvSpPr txBox="1"/>
          <p:nvPr/>
        </p:nvSpPr>
        <p:spPr>
          <a:xfrm>
            <a:off x="10138776" y="3301786"/>
            <a:ext cx="6167331" cy="4039567"/>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Coordination reduces duplication and inefficiencies.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Real-time stock updates enhance inventory management.</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Cross-functional teamwork strengthens problem-solving.</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Customer service quality improves through effective integration.</a:t>
            </a:r>
          </a:p>
        </p:txBody>
      </p:sp>
      <p:pic>
        <p:nvPicPr>
          <p:cNvPr id="3" name="Picture 2">
            <a:extLst>
              <a:ext uri="{FF2B5EF4-FFF2-40B4-BE49-F238E27FC236}">
                <a16:creationId xmlns:a16="http://schemas.microsoft.com/office/drawing/2014/main" id="{4D1C3347-A981-F18A-5BE0-9623E24E01D3}"/>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86000" y="3800016"/>
            <a:ext cx="5595575" cy="3145331"/>
          </a:xfrm>
          <a:prstGeom prst="rect">
            <a:avLst/>
          </a:prstGeom>
          <a:noFill/>
        </p:spPr>
      </p:pic>
    </p:spTree>
    <p:extLst>
      <p:ext uri="{BB962C8B-B14F-4D97-AF65-F5344CB8AC3E}">
        <p14:creationId xmlns:p14="http://schemas.microsoft.com/office/powerpoint/2010/main" val="2125368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AC679-CAF1-7ED0-2FA9-035A1CD1E21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A2D391E-6889-F25D-62BF-A807EDF89687}"/>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F6AEB2E8-3861-344C-2EA2-5AD4BAF9B9CB}"/>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a:p>
        </p:txBody>
      </p:sp>
      <p:sp>
        <p:nvSpPr>
          <p:cNvPr id="7" name="Freeform 7">
            <a:extLst>
              <a:ext uri="{FF2B5EF4-FFF2-40B4-BE49-F238E27FC236}">
                <a16:creationId xmlns:a16="http://schemas.microsoft.com/office/drawing/2014/main" id="{57E45B46-9BEA-74FB-AD59-C7D2938FCD5B}"/>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66A62F0E-ED0C-2461-5125-72778A47F8E8}"/>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3BF15718-B7BB-4EA3-C051-0CFA69C518B8}"/>
              </a:ext>
            </a:extLst>
          </p:cNvPr>
          <p:cNvSpPr txBox="1"/>
          <p:nvPr/>
        </p:nvSpPr>
        <p:spPr>
          <a:xfrm>
            <a:off x="2057400" y="4619683"/>
            <a:ext cx="6052275" cy="854336"/>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Controlling at Tesco</a:t>
            </a:r>
          </a:p>
        </p:txBody>
      </p:sp>
      <p:sp>
        <p:nvSpPr>
          <p:cNvPr id="15" name="Freeform 15">
            <a:extLst>
              <a:ext uri="{FF2B5EF4-FFF2-40B4-BE49-F238E27FC236}">
                <a16:creationId xmlns:a16="http://schemas.microsoft.com/office/drawing/2014/main" id="{9D3BB93E-2B12-9D76-B8CC-6A1BAC48F029}"/>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68A17771-A1DD-F7DC-8C2B-A84A5C49311D}"/>
              </a:ext>
            </a:extLst>
          </p:cNvPr>
          <p:cNvSpPr txBox="1"/>
          <p:nvPr/>
        </p:nvSpPr>
        <p:spPr>
          <a:xfrm>
            <a:off x="9960097" y="3242515"/>
            <a:ext cx="6120929" cy="4488408"/>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Controlling involves monitoring performance against objectives.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managers use KPIs like sales growth and customer satisfaction.</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Regular audits and feedback ensure quality compliance.</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Financial controls maintain cost efficiency and profitability (Gupta et al., 2022).</a:t>
            </a:r>
          </a:p>
        </p:txBody>
      </p:sp>
    </p:spTree>
    <p:extLst>
      <p:ext uri="{BB962C8B-B14F-4D97-AF65-F5344CB8AC3E}">
        <p14:creationId xmlns:p14="http://schemas.microsoft.com/office/powerpoint/2010/main" val="2488157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4BD02-6E8A-5CCF-9C1D-856A55E8935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79FE391-9D4B-87E2-E259-0E2FC7D354FB}"/>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33C46CF2-17F5-2FCC-8A7A-36D9CE1013A8}"/>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ACA656C1-487A-98A2-D013-7F9651FE58D9}"/>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52FA88FE-02DE-B35C-DD9A-94796EAE660B}"/>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47547E6A-D91F-F477-E54D-F6FACC6289EF}"/>
              </a:ext>
            </a:extLst>
          </p:cNvPr>
          <p:cNvSpPr txBox="1"/>
          <p:nvPr/>
        </p:nvSpPr>
        <p:spPr>
          <a:xfrm>
            <a:off x="2071867" y="1680420"/>
            <a:ext cx="6052275" cy="1752018"/>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Effectiveness of Controlling</a:t>
            </a:r>
          </a:p>
        </p:txBody>
      </p:sp>
      <p:sp>
        <p:nvSpPr>
          <p:cNvPr id="15" name="Freeform 15">
            <a:extLst>
              <a:ext uri="{FF2B5EF4-FFF2-40B4-BE49-F238E27FC236}">
                <a16:creationId xmlns:a16="http://schemas.microsoft.com/office/drawing/2014/main" id="{7D530811-CEF2-37A9-E641-15064FE032E4}"/>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65AAE179-EF7C-178A-7E57-085BBADAD874}"/>
              </a:ext>
            </a:extLst>
          </p:cNvPr>
          <p:cNvSpPr txBox="1"/>
          <p:nvPr/>
        </p:nvSpPr>
        <p:spPr>
          <a:xfrm>
            <a:off x="10014747" y="3485015"/>
            <a:ext cx="6026717" cy="4039567"/>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Continuous monitoring helps Tesco adapt to market changes.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Clubcard data provides insights into customer </a:t>
            </a:r>
            <a:r>
              <a:rPr lang="en-US" sz="3000" spc="14" dirty="0" err="1">
                <a:solidFill>
                  <a:srgbClr val="42413E"/>
                </a:solidFill>
                <a:latin typeface="Glacial Indifference"/>
                <a:ea typeface="Glacial Indifference"/>
                <a:cs typeface="Glacial Indifference"/>
                <a:sym typeface="Glacial Indifference"/>
              </a:rPr>
              <a:t>behaviour</a:t>
            </a:r>
            <a:r>
              <a:rPr lang="en-US" sz="3000" spc="14" dirty="0">
                <a:solidFill>
                  <a:srgbClr val="42413E"/>
                </a:solidFill>
                <a:latin typeface="Glacial Indifference"/>
                <a:ea typeface="Glacial Indifference"/>
                <a:cs typeface="Glacial Indifference"/>
                <a:sym typeface="Glacial Indifference"/>
              </a:rPr>
              <a:t>.</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Financial controls safeguard Tesco’s profitability.</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Effective controlling ensures alignment with strategic objectives.</a:t>
            </a:r>
          </a:p>
        </p:txBody>
      </p:sp>
      <p:pic>
        <p:nvPicPr>
          <p:cNvPr id="3" name="Picture 2" descr="Effective Control">
            <a:extLst>
              <a:ext uri="{FF2B5EF4-FFF2-40B4-BE49-F238E27FC236}">
                <a16:creationId xmlns:a16="http://schemas.microsoft.com/office/drawing/2014/main" id="{1C268ACC-E3CA-A508-2582-4D26B2C5BEA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278706" y="3833115"/>
            <a:ext cx="5374101" cy="4007506"/>
          </a:xfrm>
          <a:prstGeom prst="rect">
            <a:avLst/>
          </a:prstGeom>
          <a:noFill/>
          <a:ln>
            <a:noFill/>
          </a:ln>
        </p:spPr>
      </p:pic>
    </p:spTree>
    <p:extLst>
      <p:ext uri="{BB962C8B-B14F-4D97-AF65-F5344CB8AC3E}">
        <p14:creationId xmlns:p14="http://schemas.microsoft.com/office/powerpoint/2010/main" val="506068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B4F64-4C43-602F-1486-CA4EBB09440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2E8BC5E-4DD1-1B9A-DA15-E0326C6702F1}"/>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144B957A-F253-B8C7-C649-97FA3414E9C1}"/>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1BC89419-6014-E0C2-3353-BAAC824C8D5A}"/>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C0B6703A-DE8F-A738-8F37-FF832CF04265}"/>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BB37BBEC-AE59-6D1F-8D9D-C9F04B002CA7}"/>
              </a:ext>
            </a:extLst>
          </p:cNvPr>
          <p:cNvSpPr txBox="1"/>
          <p:nvPr/>
        </p:nvSpPr>
        <p:spPr>
          <a:xfrm>
            <a:off x="2071867" y="1680420"/>
            <a:ext cx="6052275" cy="1752018"/>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Integration of Fayol’s Functions</a:t>
            </a:r>
          </a:p>
        </p:txBody>
      </p:sp>
      <p:sp>
        <p:nvSpPr>
          <p:cNvPr id="15" name="Freeform 15">
            <a:extLst>
              <a:ext uri="{FF2B5EF4-FFF2-40B4-BE49-F238E27FC236}">
                <a16:creationId xmlns:a16="http://schemas.microsoft.com/office/drawing/2014/main" id="{54DB1C8C-A04F-B340-9E87-589E370F6C17}"/>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6FC5C010-75FF-C9D3-1C0D-81A96885F93E}"/>
              </a:ext>
            </a:extLst>
          </p:cNvPr>
          <p:cNvSpPr txBox="1"/>
          <p:nvPr/>
        </p:nvSpPr>
        <p:spPr>
          <a:xfrm>
            <a:off x="10014747" y="3485015"/>
            <a:ext cx="6026717" cy="4039567"/>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Functions are interdependent and applied simultaneously.</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Planning sets direction, while </a:t>
            </a:r>
            <a:r>
              <a:rPr lang="en-US" sz="3000" spc="14" dirty="0" err="1">
                <a:solidFill>
                  <a:srgbClr val="42413E"/>
                </a:solidFill>
                <a:latin typeface="Glacial Indifference"/>
                <a:ea typeface="Glacial Indifference"/>
                <a:cs typeface="Glacial Indifference"/>
                <a:sym typeface="Glacial Indifference"/>
              </a:rPr>
              <a:t>organising</a:t>
            </a:r>
            <a:r>
              <a:rPr lang="en-US" sz="3000" spc="14" dirty="0">
                <a:solidFill>
                  <a:srgbClr val="42413E"/>
                </a:solidFill>
                <a:latin typeface="Glacial Indifference"/>
                <a:ea typeface="Glacial Indifference"/>
                <a:cs typeface="Glacial Indifference"/>
                <a:sym typeface="Glacial Indifference"/>
              </a:rPr>
              <a:t> structures delivery.</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Commanding and coordinating guide execution (Santos et al., 2021).</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Controlling ensures goals are achieved effectively.</a:t>
            </a:r>
          </a:p>
        </p:txBody>
      </p:sp>
      <p:pic>
        <p:nvPicPr>
          <p:cNvPr id="4" name="Picture 3" descr="What are the Five Functions of Management? The Five Functions of Management  In A Nutshell - FourWeekMBA">
            <a:extLst>
              <a:ext uri="{FF2B5EF4-FFF2-40B4-BE49-F238E27FC236}">
                <a16:creationId xmlns:a16="http://schemas.microsoft.com/office/drawing/2014/main" id="{8C3FF849-4376-E1AD-7635-3EED2D94761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819400" y="3617495"/>
            <a:ext cx="4648200" cy="4648200"/>
          </a:xfrm>
          <a:prstGeom prst="rect">
            <a:avLst/>
          </a:prstGeom>
          <a:noFill/>
          <a:ln>
            <a:noFill/>
          </a:ln>
        </p:spPr>
      </p:pic>
    </p:spTree>
    <p:extLst>
      <p:ext uri="{BB962C8B-B14F-4D97-AF65-F5344CB8AC3E}">
        <p14:creationId xmlns:p14="http://schemas.microsoft.com/office/powerpoint/2010/main" val="3286412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288FD-5022-FBF2-A2BC-F581C5AC5BB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BED8645-88A3-D674-5606-D2E942CFB520}"/>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18C5BD7E-BA36-9941-5900-B409E9556712}"/>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407EE56A-82CB-184E-2AD6-C40E3C028162}"/>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30784D84-BDD0-A211-7C18-CDD7EE2290B0}"/>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53494792-4330-EE39-FCC8-9121A53A0B31}"/>
              </a:ext>
            </a:extLst>
          </p:cNvPr>
          <p:cNvSpPr txBox="1"/>
          <p:nvPr/>
        </p:nvSpPr>
        <p:spPr>
          <a:xfrm>
            <a:off x="2071867" y="1680420"/>
            <a:ext cx="6052275" cy="1752018"/>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Tesco’s Contemporary Challenges</a:t>
            </a:r>
          </a:p>
        </p:txBody>
      </p:sp>
      <p:sp>
        <p:nvSpPr>
          <p:cNvPr id="15" name="Freeform 15">
            <a:extLst>
              <a:ext uri="{FF2B5EF4-FFF2-40B4-BE49-F238E27FC236}">
                <a16:creationId xmlns:a16="http://schemas.microsoft.com/office/drawing/2014/main" id="{B328CFEA-FD5A-6D41-A24D-A99B7C83A372}"/>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05EB3AD1-B779-1B8F-2775-D057CC0AA562}"/>
              </a:ext>
            </a:extLst>
          </p:cNvPr>
          <p:cNvSpPr txBox="1"/>
          <p:nvPr/>
        </p:nvSpPr>
        <p:spPr>
          <a:xfrm>
            <a:off x="10014747" y="3485015"/>
            <a:ext cx="6026717" cy="3590727"/>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Increasing competition from Aldi, Lidl, and Amazon Fresh.</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Rising inflation affects pricing strategies and costs.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Sustainability pressures demand eco-friendly practices.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Digital transformation reshapes retail operations.</a:t>
            </a:r>
          </a:p>
        </p:txBody>
      </p:sp>
      <p:pic>
        <p:nvPicPr>
          <p:cNvPr id="3" name="Picture 2" descr="SWOT Analysis of Tesco">
            <a:extLst>
              <a:ext uri="{FF2B5EF4-FFF2-40B4-BE49-F238E27FC236}">
                <a16:creationId xmlns:a16="http://schemas.microsoft.com/office/drawing/2014/main" id="{9E0DD6BF-CAC4-AD67-3AC7-28C8022F3C0E}"/>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071867" y="3951462"/>
            <a:ext cx="6101127" cy="3842304"/>
          </a:xfrm>
          <a:prstGeom prst="rect">
            <a:avLst/>
          </a:prstGeom>
          <a:noFill/>
          <a:ln>
            <a:noFill/>
          </a:ln>
        </p:spPr>
      </p:pic>
    </p:spTree>
    <p:extLst>
      <p:ext uri="{BB962C8B-B14F-4D97-AF65-F5344CB8AC3E}">
        <p14:creationId xmlns:p14="http://schemas.microsoft.com/office/powerpoint/2010/main" val="3509860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F2E95-6899-CD96-A02C-34921AB7107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5F6D353-61D2-AC0B-4FE6-C317994C040E}"/>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3DAAC1B5-EACC-2406-85C7-70CB4B19BF60}"/>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3FCA77B0-0032-871C-C0B1-3580B3F0776C}"/>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57A3299E-7312-F822-55BA-6BE467F5A32F}"/>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F8F630F1-42E5-4EA7-21BB-5186BC3297FC}"/>
              </a:ext>
            </a:extLst>
          </p:cNvPr>
          <p:cNvSpPr txBox="1"/>
          <p:nvPr/>
        </p:nvSpPr>
        <p:spPr>
          <a:xfrm>
            <a:off x="2071867" y="1680420"/>
            <a:ext cx="6052275" cy="1752018"/>
          </a:xfrm>
          <a:prstGeom prst="rect">
            <a:avLst/>
          </a:prstGeom>
        </p:spPr>
        <p:txBody>
          <a:bodyPr lIns="0" tIns="0" rIns="0" bIns="0" rtlCol="0" anchor="t">
            <a:spAutoFit/>
          </a:bodyPr>
          <a:lstStyle/>
          <a:p>
            <a:pPr algn="ctr">
              <a:lnSpc>
                <a:spcPts val="7000"/>
              </a:lnSpc>
            </a:pPr>
            <a:r>
              <a:rPr lang="en-US" sz="5000" spc="30" dirty="0" err="1">
                <a:solidFill>
                  <a:srgbClr val="42413E"/>
                </a:solidFill>
                <a:latin typeface="Tropika"/>
                <a:ea typeface="Tropika"/>
                <a:cs typeface="Tropika"/>
                <a:sym typeface="Tropika"/>
              </a:rPr>
              <a:t>Digitalisation</a:t>
            </a:r>
            <a:r>
              <a:rPr lang="en-US" sz="5000" spc="30" dirty="0">
                <a:solidFill>
                  <a:srgbClr val="42413E"/>
                </a:solidFill>
                <a:latin typeface="Tropika"/>
                <a:ea typeface="Tropika"/>
                <a:cs typeface="Tropika"/>
                <a:sym typeface="Tropika"/>
              </a:rPr>
              <a:t> and Technology</a:t>
            </a:r>
          </a:p>
        </p:txBody>
      </p:sp>
      <p:sp>
        <p:nvSpPr>
          <p:cNvPr id="15" name="Freeform 15">
            <a:extLst>
              <a:ext uri="{FF2B5EF4-FFF2-40B4-BE49-F238E27FC236}">
                <a16:creationId xmlns:a16="http://schemas.microsoft.com/office/drawing/2014/main" id="{0E91C641-D7D2-00BB-22EB-797F23986432}"/>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525A3E09-A259-A56F-F625-7DA5094037FB}"/>
              </a:ext>
            </a:extLst>
          </p:cNvPr>
          <p:cNvSpPr txBox="1"/>
          <p:nvPr/>
        </p:nvSpPr>
        <p:spPr>
          <a:xfrm>
            <a:off x="10014747" y="3485015"/>
            <a:ext cx="6026717" cy="4937249"/>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uses AI and data analytics for forecasting and </a:t>
            </a:r>
            <a:r>
              <a:rPr lang="en-US" sz="3000" spc="14" dirty="0" err="1">
                <a:solidFill>
                  <a:srgbClr val="42413E"/>
                </a:solidFill>
                <a:latin typeface="Glacial Indifference"/>
                <a:ea typeface="Glacial Indifference"/>
                <a:cs typeface="Glacial Indifference"/>
                <a:sym typeface="Glacial Indifference"/>
              </a:rPr>
              <a:t>personalisation</a:t>
            </a:r>
            <a:r>
              <a:rPr lang="en-US" sz="3000" spc="14" dirty="0">
                <a:solidFill>
                  <a:srgbClr val="42413E"/>
                </a:solidFill>
                <a:latin typeface="Glacial Indifference"/>
                <a:ea typeface="Glacial Indifference"/>
                <a:cs typeface="Glacial Indifference"/>
                <a:sym typeface="Glacial Indifference"/>
              </a:rPr>
              <a:t>.</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Online platforms and delivery services expand customer reach.</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Self-service checkouts improve efficiency and reduce costs (</a:t>
            </a:r>
            <a:r>
              <a:rPr lang="en-US" sz="3000" spc="14" dirty="0" err="1">
                <a:solidFill>
                  <a:srgbClr val="42413E"/>
                </a:solidFill>
                <a:latin typeface="Glacial Indifference"/>
                <a:ea typeface="Glacial Indifference"/>
                <a:cs typeface="Glacial Indifference"/>
                <a:sym typeface="Glacial Indifference"/>
              </a:rPr>
              <a:t>Biliavska</a:t>
            </a:r>
            <a:r>
              <a:rPr lang="en-US" sz="3000" spc="14" dirty="0">
                <a:solidFill>
                  <a:srgbClr val="42413E"/>
                </a:solidFill>
                <a:latin typeface="Glacial Indifference"/>
                <a:ea typeface="Glacial Indifference"/>
                <a:cs typeface="Glacial Indifference"/>
                <a:sym typeface="Glacial Indifference"/>
              </a:rPr>
              <a:t> and </a:t>
            </a:r>
            <a:r>
              <a:rPr lang="en-US" sz="3000" spc="14" dirty="0" err="1">
                <a:solidFill>
                  <a:srgbClr val="42413E"/>
                </a:solidFill>
                <a:latin typeface="Glacial Indifference"/>
                <a:ea typeface="Glacial Indifference"/>
                <a:cs typeface="Glacial Indifference"/>
                <a:sym typeface="Glacial Indifference"/>
              </a:rPr>
              <a:t>Mykytenko</a:t>
            </a:r>
            <a:r>
              <a:rPr lang="en-US" sz="3000" spc="14" dirty="0">
                <a:solidFill>
                  <a:srgbClr val="42413E"/>
                </a:solidFill>
                <a:latin typeface="Glacial Indifference"/>
                <a:ea typeface="Glacial Indifference"/>
                <a:cs typeface="Glacial Indifference"/>
                <a:sym typeface="Glacial Indifference"/>
              </a:rPr>
              <a:t>, 2023).</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Technology enhances coordination across supply chains.</a:t>
            </a:r>
          </a:p>
        </p:txBody>
      </p:sp>
      <p:pic>
        <p:nvPicPr>
          <p:cNvPr id="4" name="Picture 3" descr="8 Essential Digital Transformation Technologies Impacting Industries">
            <a:extLst>
              <a:ext uri="{FF2B5EF4-FFF2-40B4-BE49-F238E27FC236}">
                <a16:creationId xmlns:a16="http://schemas.microsoft.com/office/drawing/2014/main" id="{D381E22A-502C-684B-F9A4-0521C91554AD}"/>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92771" y="4122410"/>
            <a:ext cx="6180483" cy="2971800"/>
          </a:xfrm>
          <a:prstGeom prst="rect">
            <a:avLst/>
          </a:prstGeom>
          <a:noFill/>
          <a:ln>
            <a:noFill/>
          </a:ln>
        </p:spPr>
      </p:pic>
    </p:spTree>
    <p:extLst>
      <p:ext uri="{BB962C8B-B14F-4D97-AF65-F5344CB8AC3E}">
        <p14:creationId xmlns:p14="http://schemas.microsoft.com/office/powerpoint/2010/main" val="406923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9114E-132A-618E-D801-94E31636262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445FDBF-0A09-FE02-1CDF-143D32D096E8}"/>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3ECEF85C-E22F-CFF9-0E2A-C29763254B1E}"/>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21F2BFB6-A38D-CA3D-1C22-9071487BB37B}"/>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EBC2FB46-45FC-8BD7-2CB9-64FE05F3F1EB}"/>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C8FFABAA-11FA-3DB9-F41A-3AB3E747262E}"/>
              </a:ext>
            </a:extLst>
          </p:cNvPr>
          <p:cNvSpPr txBox="1"/>
          <p:nvPr/>
        </p:nvSpPr>
        <p:spPr>
          <a:xfrm>
            <a:off x="2071867" y="1680420"/>
            <a:ext cx="6052275" cy="854336"/>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Sustainability Practices</a:t>
            </a:r>
          </a:p>
        </p:txBody>
      </p:sp>
      <p:sp>
        <p:nvSpPr>
          <p:cNvPr id="15" name="Freeform 15">
            <a:extLst>
              <a:ext uri="{FF2B5EF4-FFF2-40B4-BE49-F238E27FC236}">
                <a16:creationId xmlns:a16="http://schemas.microsoft.com/office/drawing/2014/main" id="{BACE11C2-C296-5147-C2F6-3E580A8AFA1E}"/>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BF1C9764-05DC-EFD9-AE2E-A8131B4887EF}"/>
              </a:ext>
            </a:extLst>
          </p:cNvPr>
          <p:cNvSpPr txBox="1"/>
          <p:nvPr/>
        </p:nvSpPr>
        <p:spPr>
          <a:xfrm>
            <a:off x="10014747" y="3485015"/>
            <a:ext cx="6026717" cy="3590727"/>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aims for net zero carbon by 2050.</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Managers </a:t>
            </a:r>
            <a:r>
              <a:rPr lang="en-US" sz="3000" spc="14" dirty="0" err="1">
                <a:solidFill>
                  <a:srgbClr val="42413E"/>
                </a:solidFill>
                <a:latin typeface="Glacial Indifference"/>
                <a:ea typeface="Glacial Indifference"/>
                <a:cs typeface="Glacial Indifference"/>
                <a:sym typeface="Glacial Indifference"/>
              </a:rPr>
              <a:t>prioritise</a:t>
            </a:r>
            <a:r>
              <a:rPr lang="en-US" sz="3000" spc="14" dirty="0">
                <a:solidFill>
                  <a:srgbClr val="42413E"/>
                </a:solidFill>
                <a:latin typeface="Glacial Indifference"/>
                <a:ea typeface="Glacial Indifference"/>
                <a:cs typeface="Glacial Indifference"/>
                <a:sym typeface="Glacial Indifference"/>
              </a:rPr>
              <a:t> reducing food waste and plastic usage.</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Sustainable sourcing policies ensure ethical supply chains.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Customers increasingly expect eco-conscious practices.</a:t>
            </a:r>
          </a:p>
        </p:txBody>
      </p:sp>
      <p:pic>
        <p:nvPicPr>
          <p:cNvPr id="3" name="Picture 2" descr="Net Zero Carbon Emissions 2050">
            <a:extLst>
              <a:ext uri="{FF2B5EF4-FFF2-40B4-BE49-F238E27FC236}">
                <a16:creationId xmlns:a16="http://schemas.microsoft.com/office/drawing/2014/main" id="{74B7F5D3-C08B-FF0C-3FD0-CC0A09DBF0D5}"/>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050096" y="3417499"/>
            <a:ext cx="6159840" cy="3590726"/>
          </a:xfrm>
          <a:prstGeom prst="rect">
            <a:avLst/>
          </a:prstGeom>
          <a:noFill/>
          <a:ln>
            <a:noFill/>
          </a:ln>
        </p:spPr>
      </p:pic>
    </p:spTree>
    <p:extLst>
      <p:ext uri="{BB962C8B-B14F-4D97-AF65-F5344CB8AC3E}">
        <p14:creationId xmlns:p14="http://schemas.microsoft.com/office/powerpoint/2010/main" val="2723681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43A29-7452-45E2-A458-549BC6158D1C}"/>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96D63CC-B245-37DB-1C4A-E1BA37514075}"/>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8894AFD9-D7CC-C375-8691-AB0D74135C06}"/>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D25F8437-7419-6284-C23A-EC4A4238658E}"/>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56021E22-B070-00D9-76E7-DCE625AB72E5}"/>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6DF71788-FCA1-89DB-407E-392F5F19E44A}"/>
              </a:ext>
            </a:extLst>
          </p:cNvPr>
          <p:cNvSpPr txBox="1"/>
          <p:nvPr/>
        </p:nvSpPr>
        <p:spPr>
          <a:xfrm>
            <a:off x="2071867" y="1680420"/>
            <a:ext cx="6052275" cy="1752018"/>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Essential Managerial Skills</a:t>
            </a:r>
          </a:p>
        </p:txBody>
      </p:sp>
      <p:sp>
        <p:nvSpPr>
          <p:cNvPr id="15" name="Freeform 15">
            <a:extLst>
              <a:ext uri="{FF2B5EF4-FFF2-40B4-BE49-F238E27FC236}">
                <a16:creationId xmlns:a16="http://schemas.microsoft.com/office/drawing/2014/main" id="{1692E46E-2974-B7F7-37E2-47B991AC0EB4}"/>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13837F61-584A-DD74-8E15-132E9EC6A53B}"/>
              </a:ext>
            </a:extLst>
          </p:cNvPr>
          <p:cNvSpPr txBox="1"/>
          <p:nvPr/>
        </p:nvSpPr>
        <p:spPr>
          <a:xfrm>
            <a:off x="10014747" y="3485015"/>
            <a:ext cx="6026717" cy="4039567"/>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Effective communication and decision-making.</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Digital literacy to leverage data and technology.</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Adaptability in dynamic retail markets (Younis and Mohamed, 2022).</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Ethical leadership to balance profit with responsibility.</a:t>
            </a:r>
          </a:p>
        </p:txBody>
      </p:sp>
      <p:pic>
        <p:nvPicPr>
          <p:cNvPr id="5" name="Picture 4" descr="Top 10 Essential Management Skills for Success in 2025">
            <a:extLst>
              <a:ext uri="{FF2B5EF4-FFF2-40B4-BE49-F238E27FC236}">
                <a16:creationId xmlns:a16="http://schemas.microsoft.com/office/drawing/2014/main" id="{00FE30C4-178D-FEB8-1062-AD2248C38BB8}"/>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472142" y="3501344"/>
            <a:ext cx="5251724" cy="4289185"/>
          </a:xfrm>
          <a:prstGeom prst="rect">
            <a:avLst/>
          </a:prstGeom>
          <a:noFill/>
          <a:ln>
            <a:noFill/>
          </a:ln>
        </p:spPr>
      </p:pic>
    </p:spTree>
    <p:extLst>
      <p:ext uri="{BB962C8B-B14F-4D97-AF65-F5344CB8AC3E}">
        <p14:creationId xmlns:p14="http://schemas.microsoft.com/office/powerpoint/2010/main" val="2812997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DCEF4-9B5C-21F8-1B28-B6516D487F4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B2A184B-F4ED-CE8D-5187-4C560DEFB685}"/>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42810E25-6C5E-6E73-3817-21CDD3805AFE}"/>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50620882-2617-1A8F-645B-7992C429A896}"/>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A61E49D6-17B2-D57E-E855-FE0E4ECBA454}"/>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3D7B5E6C-C7CD-9CA0-12FE-A5D645E29281}"/>
              </a:ext>
            </a:extLst>
          </p:cNvPr>
          <p:cNvSpPr txBox="1"/>
          <p:nvPr/>
        </p:nvSpPr>
        <p:spPr>
          <a:xfrm>
            <a:off x="2071867" y="1680420"/>
            <a:ext cx="6052275" cy="854336"/>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Crisis Management</a:t>
            </a:r>
          </a:p>
        </p:txBody>
      </p:sp>
      <p:sp>
        <p:nvSpPr>
          <p:cNvPr id="15" name="Freeform 15">
            <a:extLst>
              <a:ext uri="{FF2B5EF4-FFF2-40B4-BE49-F238E27FC236}">
                <a16:creationId xmlns:a16="http://schemas.microsoft.com/office/drawing/2014/main" id="{6A26F4B2-08B7-25D5-C4BD-2628004F7AF0}"/>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E0B87D19-F612-FC43-6B6E-A329555D9DB7}"/>
              </a:ext>
            </a:extLst>
          </p:cNvPr>
          <p:cNvSpPr txBox="1"/>
          <p:nvPr/>
        </p:nvSpPr>
        <p:spPr>
          <a:xfrm>
            <a:off x="10014747" y="3485015"/>
            <a:ext cx="6026717" cy="4039567"/>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faced supply chain disruptions during COVID-19.</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Managers ensured continuity through rapid response teams.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Health and safety protocols were </a:t>
            </a:r>
            <a:r>
              <a:rPr lang="en-US" sz="3000" spc="14" dirty="0" err="1">
                <a:solidFill>
                  <a:srgbClr val="42413E"/>
                </a:solidFill>
                <a:latin typeface="Glacial Indifference"/>
                <a:ea typeface="Glacial Indifference"/>
                <a:cs typeface="Glacial Indifference"/>
                <a:sym typeface="Glacial Indifference"/>
              </a:rPr>
              <a:t>prioritised</a:t>
            </a:r>
            <a:r>
              <a:rPr lang="en-US" sz="3000" spc="14" dirty="0">
                <a:solidFill>
                  <a:srgbClr val="42413E"/>
                </a:solidFill>
                <a:latin typeface="Glacial Indifference"/>
                <a:ea typeface="Glacial Indifference"/>
                <a:cs typeface="Glacial Indifference"/>
                <a:sym typeface="Glacial Indifference"/>
              </a:rPr>
              <a:t> in stores.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Crisis planning improved long-term resilience (Gupta et al., 2022).</a:t>
            </a:r>
          </a:p>
        </p:txBody>
      </p:sp>
      <p:pic>
        <p:nvPicPr>
          <p:cNvPr id="4" name="Picture 3">
            <a:extLst>
              <a:ext uri="{FF2B5EF4-FFF2-40B4-BE49-F238E27FC236}">
                <a16:creationId xmlns:a16="http://schemas.microsoft.com/office/drawing/2014/main" id="{DB5776D6-528C-F212-595D-65CE5DA1EDD8}"/>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90193" y="3055936"/>
            <a:ext cx="4820882" cy="4983163"/>
          </a:xfrm>
          <a:prstGeom prst="rect">
            <a:avLst/>
          </a:prstGeom>
          <a:noFill/>
        </p:spPr>
      </p:pic>
    </p:spTree>
    <p:extLst>
      <p:ext uri="{BB962C8B-B14F-4D97-AF65-F5344CB8AC3E}">
        <p14:creationId xmlns:p14="http://schemas.microsoft.com/office/powerpoint/2010/main" val="415413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4C34A-958E-D2DF-FAB6-D9FDF57B6BF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1873A42-A8FB-C0D4-3E97-5C273C4E5334}"/>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7A809BC4-6C1C-424E-757B-DAEF672B6B48}"/>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091DFEC6-7393-7939-4632-1A8A216A25EA}"/>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E08BF3A4-3701-9B6B-5382-DDA0B949F1C1}"/>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83E98F5A-574E-4963-06D1-9511EC8546CA}"/>
              </a:ext>
            </a:extLst>
          </p:cNvPr>
          <p:cNvSpPr txBox="1"/>
          <p:nvPr/>
        </p:nvSpPr>
        <p:spPr>
          <a:xfrm>
            <a:off x="1846240" y="1577594"/>
            <a:ext cx="6386333" cy="854336"/>
          </a:xfrm>
          <a:prstGeom prst="rect">
            <a:avLst/>
          </a:prstGeom>
        </p:spPr>
        <p:txBody>
          <a:bodyPr wrap="square"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Relevance of Fayol Today</a:t>
            </a:r>
          </a:p>
        </p:txBody>
      </p:sp>
      <p:sp>
        <p:nvSpPr>
          <p:cNvPr id="15" name="Freeform 15">
            <a:extLst>
              <a:ext uri="{FF2B5EF4-FFF2-40B4-BE49-F238E27FC236}">
                <a16:creationId xmlns:a16="http://schemas.microsoft.com/office/drawing/2014/main" id="{DD18167F-6D14-C5E8-C9DD-F7AA3C93F236}"/>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FDD36487-12FE-9259-D452-90EE50142650}"/>
              </a:ext>
            </a:extLst>
          </p:cNvPr>
          <p:cNvSpPr txBox="1"/>
          <p:nvPr/>
        </p:nvSpPr>
        <p:spPr>
          <a:xfrm>
            <a:off x="10014747" y="3485015"/>
            <a:ext cx="6026717" cy="4039567"/>
          </a:xfrm>
          <a:prstGeom prst="rect">
            <a:avLst/>
          </a:prstGeom>
        </p:spPr>
        <p:txBody>
          <a:bodyPr wrap="square" lIns="0" tIns="0" rIns="0" bIns="0" rtlCol="0" anchor="t">
            <a:spAutoFit/>
          </a:bodyPr>
          <a:lstStyle/>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Fayol’s principles remain a strong foundation.</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Adaptation is needed to address modern challenges.</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Functions guide managers but require flexibility (Sagar, 2024).</a:t>
            </a:r>
          </a:p>
          <a:p>
            <a:pPr marL="612774"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demonstrates their relevance in contemporary contexts.</a:t>
            </a:r>
          </a:p>
        </p:txBody>
      </p:sp>
      <p:pic>
        <p:nvPicPr>
          <p:cNvPr id="3" name="Picture 2" descr="Henri Fayol principles of support">
            <a:extLst>
              <a:ext uri="{FF2B5EF4-FFF2-40B4-BE49-F238E27FC236}">
                <a16:creationId xmlns:a16="http://schemas.microsoft.com/office/drawing/2014/main" id="{12968B66-F44B-E0C9-53D3-23EC301D7158}"/>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170979" y="3419701"/>
            <a:ext cx="6054337" cy="4039567"/>
          </a:xfrm>
          <a:prstGeom prst="rect">
            <a:avLst/>
          </a:prstGeom>
          <a:noFill/>
          <a:ln>
            <a:noFill/>
          </a:ln>
        </p:spPr>
      </p:pic>
    </p:spTree>
    <p:extLst>
      <p:ext uri="{BB962C8B-B14F-4D97-AF65-F5344CB8AC3E}">
        <p14:creationId xmlns:p14="http://schemas.microsoft.com/office/powerpoint/2010/main" val="16174764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4C609-9294-D72E-3BF3-E68FA96A921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BB7CC3D-1833-BADA-CEB8-4D174B91F9DC}"/>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US"/>
          </a:p>
        </p:txBody>
      </p:sp>
      <p:sp>
        <p:nvSpPr>
          <p:cNvPr id="6" name="Freeform 6">
            <a:extLst>
              <a:ext uri="{FF2B5EF4-FFF2-40B4-BE49-F238E27FC236}">
                <a16:creationId xmlns:a16="http://schemas.microsoft.com/office/drawing/2014/main" id="{756CD0EE-9C61-8630-1C31-82AD511DC3B3}"/>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4"/>
            <a:stretch>
              <a:fillRect/>
            </a:stretch>
          </a:blipFill>
        </p:spPr>
        <p:txBody>
          <a:bodyPr/>
          <a:lstStyle/>
          <a:p>
            <a:endParaRPr lang="en-US" dirty="0"/>
          </a:p>
        </p:txBody>
      </p:sp>
      <p:sp>
        <p:nvSpPr>
          <p:cNvPr id="7" name="Freeform 7">
            <a:extLst>
              <a:ext uri="{FF2B5EF4-FFF2-40B4-BE49-F238E27FC236}">
                <a16:creationId xmlns:a16="http://schemas.microsoft.com/office/drawing/2014/main" id="{D9F62DBF-A753-B9E9-85D7-18382FEB8B31}"/>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5"/>
            <a:stretch>
              <a:fillRect/>
            </a:stretch>
          </a:blipFill>
        </p:spPr>
        <p:txBody>
          <a:bodyPr/>
          <a:lstStyle/>
          <a:p>
            <a:endParaRPr lang="en-US"/>
          </a:p>
        </p:txBody>
      </p:sp>
      <p:sp>
        <p:nvSpPr>
          <p:cNvPr id="8" name="Freeform 8">
            <a:extLst>
              <a:ext uri="{FF2B5EF4-FFF2-40B4-BE49-F238E27FC236}">
                <a16:creationId xmlns:a16="http://schemas.microsoft.com/office/drawing/2014/main" id="{FC5CCCDD-D3CD-83FD-9859-8149BAF6195D}"/>
              </a:ext>
            </a:extLst>
          </p:cNvPr>
          <p:cNvSpPr/>
          <p:nvPr/>
        </p:nvSpPr>
        <p:spPr>
          <a:xfrm>
            <a:off x="15309201" y="849553"/>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6"/>
            <a:stretch>
              <a:fillRect/>
            </a:stretch>
          </a:blipFill>
        </p:spPr>
        <p:txBody>
          <a:bodyPr/>
          <a:lstStyle/>
          <a:p>
            <a:endParaRPr lang="en-US"/>
          </a:p>
        </p:txBody>
      </p:sp>
      <p:sp>
        <p:nvSpPr>
          <p:cNvPr id="9" name="TextBox 9">
            <a:extLst>
              <a:ext uri="{FF2B5EF4-FFF2-40B4-BE49-F238E27FC236}">
                <a16:creationId xmlns:a16="http://schemas.microsoft.com/office/drawing/2014/main" id="{B9E0A3DE-2464-2B96-C9B6-F709C30FA155}"/>
              </a:ext>
            </a:extLst>
          </p:cNvPr>
          <p:cNvSpPr txBox="1"/>
          <p:nvPr/>
        </p:nvSpPr>
        <p:spPr>
          <a:xfrm>
            <a:off x="2057400" y="4457700"/>
            <a:ext cx="6386333" cy="854336"/>
          </a:xfrm>
          <a:prstGeom prst="rect">
            <a:avLst/>
          </a:prstGeom>
        </p:spPr>
        <p:txBody>
          <a:bodyPr wrap="square"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Conclusion</a:t>
            </a:r>
          </a:p>
        </p:txBody>
      </p:sp>
      <p:sp>
        <p:nvSpPr>
          <p:cNvPr id="15" name="Freeform 15">
            <a:extLst>
              <a:ext uri="{FF2B5EF4-FFF2-40B4-BE49-F238E27FC236}">
                <a16:creationId xmlns:a16="http://schemas.microsoft.com/office/drawing/2014/main" id="{372C30B5-6E61-82B5-E790-1A2000A35ECA}"/>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7"/>
            <a:stretch>
              <a:fillRect r="-139286"/>
            </a:stretch>
          </a:blipFill>
        </p:spPr>
        <p:txBody>
          <a:bodyPr/>
          <a:lstStyle/>
          <a:p>
            <a:endParaRPr lang="en-US"/>
          </a:p>
        </p:txBody>
      </p:sp>
      <p:sp>
        <p:nvSpPr>
          <p:cNvPr id="16" name="TextBox 8">
            <a:extLst>
              <a:ext uri="{FF2B5EF4-FFF2-40B4-BE49-F238E27FC236}">
                <a16:creationId xmlns:a16="http://schemas.microsoft.com/office/drawing/2014/main" id="{DA97DD47-593E-32C1-615E-4BEDA3F041A9}"/>
              </a:ext>
            </a:extLst>
          </p:cNvPr>
          <p:cNvSpPr txBox="1"/>
          <p:nvPr/>
        </p:nvSpPr>
        <p:spPr>
          <a:xfrm>
            <a:off x="10014747" y="3238500"/>
            <a:ext cx="6026717" cy="4937249"/>
          </a:xfrm>
          <a:prstGeom prst="rect">
            <a:avLst/>
          </a:prstGeom>
        </p:spPr>
        <p:txBody>
          <a:bodyPr wrap="square" lIns="0" tIns="0" rIns="0" bIns="0" rtlCol="0" anchor="t">
            <a:spAutoFit/>
          </a:bodyPr>
          <a:lstStyle/>
          <a:p>
            <a:pPr marL="612140"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Tesco illustrates Fayol’s functions in modern retail.</a:t>
            </a:r>
            <a:endParaRPr lang="en-US">
              <a:latin typeface="Glacial Indifference"/>
            </a:endParaRPr>
          </a:p>
          <a:p>
            <a:pPr marL="612140" lvl="1" indent="-342900" algn="just">
              <a:lnSpc>
                <a:spcPts val="3499"/>
              </a:lnSpc>
              <a:buFont typeface="Wingdings" panose="05000000000000000000" pitchFamily="2" charset="2"/>
              <a:buChar char="§"/>
            </a:pPr>
            <a:r>
              <a:rPr lang="en-US" sz="3000" spc="14">
                <a:solidFill>
                  <a:srgbClr val="42413E"/>
                </a:solidFill>
                <a:latin typeface="Glacial Indifference"/>
                <a:ea typeface="Glacial Indifference"/>
                <a:cs typeface="Glacial Indifference"/>
                <a:sym typeface="Glacial Indifference"/>
              </a:rPr>
              <a:t>Planning, </a:t>
            </a:r>
            <a:r>
              <a:rPr lang="en-US" sz="3000" spc="14" err="1">
                <a:solidFill>
                  <a:srgbClr val="42413E"/>
                </a:solidFill>
                <a:latin typeface="Glacial Indifference"/>
                <a:ea typeface="Glacial Indifference"/>
                <a:cs typeface="Glacial Indifference"/>
                <a:sym typeface="Glacial Indifference"/>
              </a:rPr>
              <a:t>organising</a:t>
            </a:r>
            <a:r>
              <a:rPr lang="en-US" sz="3000" spc="14">
                <a:solidFill>
                  <a:srgbClr val="42413E"/>
                </a:solidFill>
                <a:latin typeface="Glacial Indifference"/>
                <a:ea typeface="Glacial Indifference"/>
                <a:cs typeface="Glacial Indifference"/>
                <a:sym typeface="Glacial Indifference"/>
              </a:rPr>
              <a:t>, </a:t>
            </a:r>
            <a:r>
              <a:rPr lang="en-US" sz="3000" spc="14" dirty="0">
                <a:solidFill>
                  <a:srgbClr val="42413E"/>
                </a:solidFill>
                <a:latin typeface="Glacial Indifference"/>
                <a:ea typeface="Glacial Indifference"/>
                <a:cs typeface="Glacial Indifference"/>
                <a:sym typeface="Glacial Indifference"/>
              </a:rPr>
              <a:t>commanding, coordinating, and controlling remain interlinked.</a:t>
            </a:r>
            <a:endParaRPr lang="en-US" sz="3000" spc="14" dirty="0">
              <a:solidFill>
                <a:srgbClr val="42413E"/>
              </a:solidFill>
              <a:latin typeface="Glacial Indifference"/>
              <a:ea typeface="Glacial Indifference"/>
              <a:cs typeface="Glacial Indifference"/>
            </a:endParaRPr>
          </a:p>
          <a:p>
            <a:pPr marL="612140"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Managerial effectiveness drives competitiveness and resilience.</a:t>
            </a:r>
            <a:endParaRPr lang="en-US" sz="3000" spc="14" dirty="0">
              <a:solidFill>
                <a:srgbClr val="42413E"/>
              </a:solidFill>
              <a:latin typeface="Glacial Indifference"/>
              <a:ea typeface="Glacial Indifference"/>
              <a:cs typeface="Glacial Indifference"/>
            </a:endParaRPr>
          </a:p>
          <a:p>
            <a:pPr marL="612140" lvl="1" indent="-342900" algn="just">
              <a:lnSpc>
                <a:spcPts val="3499"/>
              </a:lnSpc>
              <a:buFont typeface="Wingdings" panose="05000000000000000000" pitchFamily="2" charset="2"/>
              <a:buChar char="§"/>
            </a:pPr>
            <a:r>
              <a:rPr lang="en-US" sz="3000" spc="14" dirty="0">
                <a:solidFill>
                  <a:srgbClr val="42413E"/>
                </a:solidFill>
                <a:latin typeface="Glacial Indifference"/>
                <a:ea typeface="Glacial Indifference"/>
                <a:cs typeface="Glacial Indifference"/>
                <a:sym typeface="Glacial Indifference"/>
              </a:rPr>
              <a:t>Skills such as adaptability, communication, and digital literacy are essential for the future.</a:t>
            </a:r>
            <a:endParaRPr lang="en-US" sz="3000" spc="14" dirty="0">
              <a:solidFill>
                <a:srgbClr val="42413E"/>
              </a:solidFill>
              <a:latin typeface="Glacial Indifference"/>
              <a:ea typeface="Glacial Indifference"/>
              <a:cs typeface="Glacial Indifference"/>
            </a:endParaRPr>
          </a:p>
        </p:txBody>
      </p:sp>
    </p:spTree>
    <p:extLst>
      <p:ext uri="{BB962C8B-B14F-4D97-AF65-F5344CB8AC3E}">
        <p14:creationId xmlns:p14="http://schemas.microsoft.com/office/powerpoint/2010/main" val="2465022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B38BA-B2BB-AC66-631A-85CDD3A6ED2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18A5491-23E6-12FE-5965-60ABCAFD1AD7}"/>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US"/>
          </a:p>
        </p:txBody>
      </p:sp>
      <p:sp>
        <p:nvSpPr>
          <p:cNvPr id="6" name="Freeform 6">
            <a:extLst>
              <a:ext uri="{FF2B5EF4-FFF2-40B4-BE49-F238E27FC236}">
                <a16:creationId xmlns:a16="http://schemas.microsoft.com/office/drawing/2014/main" id="{B7E348B2-9F34-80B3-AA19-01A53593FA5D}"/>
              </a:ext>
            </a:extLst>
          </p:cNvPr>
          <p:cNvSpPr/>
          <p:nvPr/>
        </p:nvSpPr>
        <p:spPr>
          <a:xfrm>
            <a:off x="847366" y="393677"/>
            <a:ext cx="16593268" cy="9499646"/>
          </a:xfrm>
          <a:custGeom>
            <a:avLst/>
            <a:gdLst/>
            <a:ahLst/>
            <a:cxnLst/>
            <a:rect l="l" t="t" r="r" b="b"/>
            <a:pathLst>
              <a:path w="16593268" h="9499646">
                <a:moveTo>
                  <a:pt x="0" y="0"/>
                </a:moveTo>
                <a:lnTo>
                  <a:pt x="16593268" y="0"/>
                </a:lnTo>
                <a:lnTo>
                  <a:pt x="16593268" y="9499646"/>
                </a:lnTo>
                <a:lnTo>
                  <a:pt x="0" y="9499646"/>
                </a:lnTo>
                <a:lnTo>
                  <a:pt x="0" y="0"/>
                </a:lnTo>
                <a:close/>
              </a:path>
            </a:pathLst>
          </a:custGeom>
          <a:blipFill>
            <a:blip r:embed="rId3"/>
            <a:stretch>
              <a:fillRect/>
            </a:stretch>
          </a:blipFill>
        </p:spPr>
        <p:txBody>
          <a:bodyPr/>
          <a:lstStyle/>
          <a:p>
            <a:endParaRPr lang="en-US" dirty="0"/>
          </a:p>
        </p:txBody>
      </p:sp>
      <p:sp>
        <p:nvSpPr>
          <p:cNvPr id="7" name="Freeform 7">
            <a:extLst>
              <a:ext uri="{FF2B5EF4-FFF2-40B4-BE49-F238E27FC236}">
                <a16:creationId xmlns:a16="http://schemas.microsoft.com/office/drawing/2014/main" id="{372523D4-AEFF-6224-E4F1-11D8448053AC}"/>
              </a:ext>
            </a:extLst>
          </p:cNvPr>
          <p:cNvSpPr/>
          <p:nvPr/>
        </p:nvSpPr>
        <p:spPr>
          <a:xfrm rot="-564154" flipH="1">
            <a:off x="16764257" y="283380"/>
            <a:ext cx="1224633" cy="3762456"/>
          </a:xfrm>
          <a:custGeom>
            <a:avLst/>
            <a:gdLst/>
            <a:ahLst/>
            <a:cxnLst/>
            <a:rect l="l" t="t" r="r" b="b"/>
            <a:pathLst>
              <a:path w="1224633" h="3762456">
                <a:moveTo>
                  <a:pt x="1224633" y="0"/>
                </a:moveTo>
                <a:lnTo>
                  <a:pt x="0" y="0"/>
                </a:lnTo>
                <a:lnTo>
                  <a:pt x="0" y="3762456"/>
                </a:lnTo>
                <a:lnTo>
                  <a:pt x="1224633" y="3762456"/>
                </a:lnTo>
                <a:lnTo>
                  <a:pt x="1224633" y="0"/>
                </a:lnTo>
                <a:close/>
              </a:path>
            </a:pathLst>
          </a:custGeom>
          <a:blipFill>
            <a:blip r:embed="rId4"/>
            <a:stretch>
              <a:fillRect/>
            </a:stretch>
          </a:blipFill>
        </p:spPr>
        <p:txBody>
          <a:bodyPr/>
          <a:lstStyle/>
          <a:p>
            <a:endParaRPr lang="en-US"/>
          </a:p>
        </p:txBody>
      </p:sp>
      <p:sp>
        <p:nvSpPr>
          <p:cNvPr id="8" name="Freeform 8">
            <a:extLst>
              <a:ext uri="{FF2B5EF4-FFF2-40B4-BE49-F238E27FC236}">
                <a16:creationId xmlns:a16="http://schemas.microsoft.com/office/drawing/2014/main" id="{AB993030-9620-6977-A01F-E91B39C04411}"/>
              </a:ext>
            </a:extLst>
          </p:cNvPr>
          <p:cNvSpPr/>
          <p:nvPr/>
        </p:nvSpPr>
        <p:spPr>
          <a:xfrm>
            <a:off x="15441523" y="546808"/>
            <a:ext cx="2311892" cy="2903736"/>
          </a:xfrm>
          <a:custGeom>
            <a:avLst/>
            <a:gdLst/>
            <a:ahLst/>
            <a:cxnLst/>
            <a:rect l="l" t="t" r="r" b="b"/>
            <a:pathLst>
              <a:path w="2311892" h="2903736">
                <a:moveTo>
                  <a:pt x="0" y="0"/>
                </a:moveTo>
                <a:lnTo>
                  <a:pt x="2311892" y="0"/>
                </a:lnTo>
                <a:lnTo>
                  <a:pt x="2311892" y="2903736"/>
                </a:lnTo>
                <a:lnTo>
                  <a:pt x="0" y="2903736"/>
                </a:lnTo>
                <a:lnTo>
                  <a:pt x="0" y="0"/>
                </a:lnTo>
                <a:close/>
              </a:path>
            </a:pathLst>
          </a:custGeom>
          <a:blipFill>
            <a:blip r:embed="rId5"/>
            <a:stretch>
              <a:fillRect/>
            </a:stretch>
          </a:blipFill>
        </p:spPr>
        <p:txBody>
          <a:bodyPr/>
          <a:lstStyle/>
          <a:p>
            <a:endParaRPr lang="en-US" dirty="0"/>
          </a:p>
        </p:txBody>
      </p:sp>
      <p:sp>
        <p:nvSpPr>
          <p:cNvPr id="9" name="TextBox 9">
            <a:extLst>
              <a:ext uri="{FF2B5EF4-FFF2-40B4-BE49-F238E27FC236}">
                <a16:creationId xmlns:a16="http://schemas.microsoft.com/office/drawing/2014/main" id="{7FAE77E3-73CF-2200-2812-203891BEA94B}"/>
              </a:ext>
            </a:extLst>
          </p:cNvPr>
          <p:cNvSpPr txBox="1"/>
          <p:nvPr/>
        </p:nvSpPr>
        <p:spPr>
          <a:xfrm>
            <a:off x="1752600" y="4746130"/>
            <a:ext cx="6052275" cy="854336"/>
          </a:xfrm>
          <a:prstGeom prst="rect">
            <a:avLst/>
          </a:prstGeom>
        </p:spPr>
        <p:txBody>
          <a:bodyPr lIns="0" tIns="0" rIns="0" bIns="0" rtlCol="0" anchor="t">
            <a:spAutoFit/>
          </a:bodyPr>
          <a:lstStyle/>
          <a:p>
            <a:pPr algn="ctr">
              <a:lnSpc>
                <a:spcPts val="7000"/>
              </a:lnSpc>
            </a:pPr>
            <a:r>
              <a:rPr lang="en-US" sz="5000" spc="30" dirty="0">
                <a:solidFill>
                  <a:srgbClr val="42413E"/>
                </a:solidFill>
                <a:latin typeface="Tropika"/>
                <a:ea typeface="Tropika"/>
                <a:cs typeface="Tropika"/>
                <a:sym typeface="Tropika"/>
              </a:rPr>
              <a:t>References</a:t>
            </a:r>
          </a:p>
        </p:txBody>
      </p:sp>
      <p:sp>
        <p:nvSpPr>
          <p:cNvPr id="15" name="Freeform 15">
            <a:extLst>
              <a:ext uri="{FF2B5EF4-FFF2-40B4-BE49-F238E27FC236}">
                <a16:creationId xmlns:a16="http://schemas.microsoft.com/office/drawing/2014/main" id="{6F856D20-8A14-A924-2FDA-4DAC878AB654}"/>
              </a:ext>
            </a:extLst>
          </p:cNvPr>
          <p:cNvSpPr/>
          <p:nvPr/>
        </p:nvSpPr>
        <p:spPr>
          <a:xfrm rot="72945">
            <a:off x="16737644" y="2677609"/>
            <a:ext cx="1542503" cy="756656"/>
          </a:xfrm>
          <a:custGeom>
            <a:avLst/>
            <a:gdLst/>
            <a:ahLst/>
            <a:cxnLst/>
            <a:rect l="l" t="t" r="r" b="b"/>
            <a:pathLst>
              <a:path w="1542503" h="756656">
                <a:moveTo>
                  <a:pt x="0" y="0"/>
                </a:moveTo>
                <a:lnTo>
                  <a:pt x="1542503" y="0"/>
                </a:lnTo>
                <a:lnTo>
                  <a:pt x="1542503" y="756656"/>
                </a:lnTo>
                <a:lnTo>
                  <a:pt x="0" y="756656"/>
                </a:lnTo>
                <a:lnTo>
                  <a:pt x="0" y="0"/>
                </a:lnTo>
                <a:close/>
              </a:path>
            </a:pathLst>
          </a:custGeom>
          <a:blipFill>
            <a:blip r:embed="rId6"/>
            <a:stretch>
              <a:fillRect r="-139286"/>
            </a:stretch>
          </a:blipFill>
        </p:spPr>
        <p:txBody>
          <a:bodyPr/>
          <a:lstStyle/>
          <a:p>
            <a:endParaRPr lang="en-US"/>
          </a:p>
        </p:txBody>
      </p:sp>
      <p:sp>
        <p:nvSpPr>
          <p:cNvPr id="16" name="TextBox 8">
            <a:extLst>
              <a:ext uri="{FF2B5EF4-FFF2-40B4-BE49-F238E27FC236}">
                <a16:creationId xmlns:a16="http://schemas.microsoft.com/office/drawing/2014/main" id="{DCFBB3C2-D513-D4CE-2708-01D39491DB3D}"/>
              </a:ext>
            </a:extLst>
          </p:cNvPr>
          <p:cNvSpPr txBox="1"/>
          <p:nvPr/>
        </p:nvSpPr>
        <p:spPr>
          <a:xfrm>
            <a:off x="10020551" y="2626859"/>
            <a:ext cx="6131815" cy="6001643"/>
          </a:xfrm>
          <a:prstGeom prst="rect">
            <a:avLst/>
          </a:prstGeom>
        </p:spPr>
        <p:txBody>
          <a:bodyPr wrap="square" lIns="0" tIns="0" rIns="0" bIns="0" rtlCol="0" anchor="t">
            <a:spAutoFit/>
          </a:bodyPr>
          <a:lstStyle/>
          <a:p>
            <a:pPr marL="171450" indent="-171450" algn="just">
              <a:buFont typeface="Wingdings" panose="05000000000000000000" pitchFamily="2" charset="2"/>
              <a:buChar char="q"/>
            </a:pPr>
            <a:r>
              <a:rPr lang="en-US" sz="1300" dirty="0" err="1">
                <a:latin typeface="Glacial Indifference" panose="020B0604020202020204" charset="0"/>
              </a:rPr>
              <a:t>Biliavska</a:t>
            </a:r>
            <a:r>
              <a:rPr lang="en-US" sz="1300" dirty="0">
                <a:latin typeface="Glacial Indifference" panose="020B0604020202020204" charset="0"/>
              </a:rPr>
              <a:t>, Y. and </a:t>
            </a:r>
            <a:r>
              <a:rPr lang="en-US" sz="1300" dirty="0" err="1">
                <a:latin typeface="Glacial Indifference" panose="020B0604020202020204" charset="0"/>
              </a:rPr>
              <a:t>Mykytenko</a:t>
            </a:r>
            <a:r>
              <a:rPr lang="en-US" sz="1300" dirty="0">
                <a:latin typeface="Glacial Indifference" panose="020B0604020202020204" charset="0"/>
              </a:rPr>
              <a:t>, N., 2023. Category affinage </a:t>
            </a:r>
            <a:r>
              <a:rPr lang="en-US" sz="1300" dirty="0" err="1">
                <a:latin typeface="Glacial Indifference" panose="020B0604020202020204" charset="0"/>
              </a:rPr>
              <a:t>ent</a:t>
            </a:r>
            <a:r>
              <a:rPr lang="en-US" sz="1300" dirty="0">
                <a:latin typeface="Glacial Indifference" panose="020B0604020202020204" charset="0"/>
              </a:rPr>
              <a:t>: Industry vs trade. </a:t>
            </a:r>
            <a:r>
              <a:rPr lang="en-US" sz="1300" i="1" dirty="0">
                <a:latin typeface="Glacial Indifference" panose="020B0604020202020204" charset="0"/>
              </a:rPr>
              <a:t>Horizons</a:t>
            </a:r>
            <a:r>
              <a:rPr lang="en-US" sz="1300" dirty="0">
                <a:latin typeface="Glacial Indifference" panose="020B0604020202020204" charset="0"/>
              </a:rPr>
              <a:t>, </a:t>
            </a:r>
            <a:r>
              <a:rPr lang="en-US" sz="1300" i="1" dirty="0">
                <a:latin typeface="Glacial Indifference" panose="020B0604020202020204" charset="0"/>
              </a:rPr>
              <a:t>26</a:t>
            </a:r>
            <a:r>
              <a:rPr lang="en-US" sz="1300" dirty="0">
                <a:latin typeface="Glacial Indifference" panose="020B0604020202020204" charset="0"/>
              </a:rPr>
              <a:t>(1), pp.129-150.</a:t>
            </a:r>
          </a:p>
          <a:p>
            <a:pPr marL="171450" indent="-171450" algn="just">
              <a:buFont typeface="Wingdings" panose="05000000000000000000" pitchFamily="2" charset="2"/>
              <a:buChar char="q"/>
            </a:pPr>
            <a:r>
              <a:rPr lang="en-US" sz="1300" dirty="0">
                <a:latin typeface="Glacial Indifference" panose="020B0604020202020204" charset="0"/>
              </a:rPr>
              <a:t>Gupta, A., Alston, L., Needham, C., Robinson, E., Marshall, J., </a:t>
            </a:r>
            <a:r>
              <a:rPr lang="en-US" sz="1300" dirty="0" err="1">
                <a:latin typeface="Glacial Indifference" panose="020B0604020202020204" charset="0"/>
              </a:rPr>
              <a:t>Boelsen</a:t>
            </a:r>
            <a:r>
              <a:rPr lang="en-US" sz="1300" dirty="0">
                <a:latin typeface="Glacial Indifference" panose="020B0604020202020204" charset="0"/>
              </a:rPr>
              <a:t>-Robinson, T., Blake, M.R., Huggins, C.E. and Peeters, A., 2022. Factors influencing implementation, sustainability and scalability of healthy food retail interventions: a systematic review of reviews. </a:t>
            </a:r>
            <a:r>
              <a:rPr lang="en-US" sz="1300" i="1" dirty="0">
                <a:latin typeface="Glacial Indifference" panose="020B0604020202020204" charset="0"/>
              </a:rPr>
              <a:t>Nutrients</a:t>
            </a:r>
            <a:r>
              <a:rPr lang="en-US" sz="1300" dirty="0">
                <a:latin typeface="Glacial Indifference" panose="020B0604020202020204" charset="0"/>
              </a:rPr>
              <a:t>, </a:t>
            </a:r>
            <a:r>
              <a:rPr lang="en-US" sz="1300" i="1" dirty="0">
                <a:latin typeface="Glacial Indifference" panose="020B0604020202020204" charset="0"/>
              </a:rPr>
              <a:t>14</a:t>
            </a:r>
            <a:r>
              <a:rPr lang="en-US" sz="1300" dirty="0">
                <a:latin typeface="Glacial Indifference" panose="020B0604020202020204" charset="0"/>
              </a:rPr>
              <a:t>(2), p.294.</a:t>
            </a:r>
          </a:p>
          <a:p>
            <a:pPr marL="171450" indent="-171450" algn="just">
              <a:buFont typeface="Wingdings" panose="05000000000000000000" pitchFamily="2" charset="2"/>
              <a:buChar char="q"/>
            </a:pPr>
            <a:r>
              <a:rPr lang="en-US" sz="1300" dirty="0">
                <a:latin typeface="Glacial Indifference" panose="020B0604020202020204" charset="0"/>
              </a:rPr>
              <a:t>Hashim, M., Nazam, M., Abrar, M., Hussain, Z., Nazim, M. and Shabbir, R., 2021. Unlocking the sustainable production indicators: a novel </a:t>
            </a:r>
            <a:r>
              <a:rPr lang="en-US" sz="1300" dirty="0" err="1">
                <a:latin typeface="Glacial Indifference" panose="020B0604020202020204" charset="0"/>
              </a:rPr>
              <a:t>tesco</a:t>
            </a:r>
            <a:r>
              <a:rPr lang="en-US" sz="1300" dirty="0">
                <a:latin typeface="Glacial Indifference" panose="020B0604020202020204" charset="0"/>
              </a:rPr>
              <a:t> based fuzzy AHP approach. </a:t>
            </a:r>
            <a:r>
              <a:rPr lang="en-US" sz="1300" i="1" dirty="0">
                <a:latin typeface="Glacial Indifference" panose="020B0604020202020204" charset="0"/>
              </a:rPr>
              <a:t>Cogent Business &amp; Management</a:t>
            </a:r>
            <a:r>
              <a:rPr lang="en-US" sz="1300" dirty="0">
                <a:latin typeface="Glacial Indifference" panose="020B0604020202020204" charset="0"/>
              </a:rPr>
              <a:t>, </a:t>
            </a:r>
            <a:r>
              <a:rPr lang="en-US" sz="1300" i="1" dirty="0">
                <a:latin typeface="Glacial Indifference" panose="020B0604020202020204" charset="0"/>
              </a:rPr>
              <a:t>8</a:t>
            </a:r>
            <a:r>
              <a:rPr lang="en-US" sz="1300" dirty="0">
                <a:latin typeface="Glacial Indifference" panose="020B0604020202020204" charset="0"/>
              </a:rPr>
              <a:t>(1), p.1870807.</a:t>
            </a:r>
          </a:p>
          <a:p>
            <a:pPr marL="171450" indent="-171450" algn="just">
              <a:buFont typeface="Wingdings" panose="05000000000000000000" pitchFamily="2" charset="2"/>
              <a:buChar char="q"/>
            </a:pPr>
            <a:r>
              <a:rPr lang="en-US" sz="1300" dirty="0">
                <a:latin typeface="Glacial Indifference" panose="020B0604020202020204" charset="0"/>
              </a:rPr>
              <a:t>Lin, H.L. and Ma, Y.Y., 2021. A new method of storage management based on ABC classification: A case study in Chinese supermarkets’ distribution center. </a:t>
            </a:r>
            <a:r>
              <a:rPr lang="en-US" sz="1300" i="1" dirty="0">
                <a:latin typeface="Glacial Indifference" panose="020B0604020202020204" charset="0"/>
              </a:rPr>
              <a:t>Sage Open</a:t>
            </a:r>
            <a:r>
              <a:rPr lang="en-US" sz="1300" dirty="0">
                <a:latin typeface="Glacial Indifference" panose="020B0604020202020204" charset="0"/>
              </a:rPr>
              <a:t>, </a:t>
            </a:r>
            <a:r>
              <a:rPr lang="en-US" sz="1300" i="1" dirty="0">
                <a:latin typeface="Glacial Indifference" panose="020B0604020202020204" charset="0"/>
              </a:rPr>
              <a:t>11</a:t>
            </a:r>
            <a:r>
              <a:rPr lang="en-US" sz="1300" dirty="0">
                <a:latin typeface="Glacial Indifference" panose="020B0604020202020204" charset="0"/>
              </a:rPr>
              <a:t>(2), p.21582440211023193.</a:t>
            </a:r>
          </a:p>
          <a:p>
            <a:pPr marL="171450" indent="-171450" algn="just">
              <a:buFont typeface="Wingdings" panose="05000000000000000000" pitchFamily="2" charset="2"/>
              <a:buChar char="q"/>
            </a:pPr>
            <a:r>
              <a:rPr lang="en-US" sz="1300" dirty="0" err="1">
                <a:latin typeface="Glacial Indifference" panose="020B0604020202020204" charset="0"/>
              </a:rPr>
              <a:t>Manioudis</a:t>
            </a:r>
            <a:r>
              <a:rPr lang="en-US" sz="1300" dirty="0">
                <a:latin typeface="Glacial Indifference" panose="020B0604020202020204" charset="0"/>
              </a:rPr>
              <a:t>, M. and </a:t>
            </a:r>
            <a:r>
              <a:rPr lang="en-US" sz="1300" dirty="0" err="1">
                <a:latin typeface="Glacial Indifference" panose="020B0604020202020204" charset="0"/>
              </a:rPr>
              <a:t>Meramveliotakis</a:t>
            </a:r>
            <a:r>
              <a:rPr lang="en-US" sz="1300" dirty="0">
                <a:latin typeface="Glacial Indifference" panose="020B0604020202020204" charset="0"/>
              </a:rPr>
              <a:t>, G., 2023. The historical evolution of the Greek retail trade: A first overview of its </a:t>
            </a:r>
            <a:r>
              <a:rPr lang="en-US" sz="1300" dirty="0" err="1">
                <a:latin typeface="Glacial Indifference" panose="020B0604020202020204" charset="0"/>
              </a:rPr>
              <a:t>organisational</a:t>
            </a:r>
            <a:r>
              <a:rPr lang="en-US" sz="1300" dirty="0">
                <a:latin typeface="Glacial Indifference" panose="020B0604020202020204" charset="0"/>
              </a:rPr>
              <a:t>-functional and spatial restructuring. </a:t>
            </a:r>
            <a:r>
              <a:rPr lang="en-US" sz="1300" i="1" dirty="0">
                <a:latin typeface="Glacial Indifference" panose="020B0604020202020204" charset="0"/>
              </a:rPr>
              <a:t>Journal of Innovation and Entrepreneurship</a:t>
            </a:r>
            <a:r>
              <a:rPr lang="en-US" sz="1300" dirty="0">
                <a:latin typeface="Glacial Indifference" panose="020B0604020202020204" charset="0"/>
              </a:rPr>
              <a:t>, </a:t>
            </a:r>
            <a:r>
              <a:rPr lang="en-US" sz="1300" i="1" dirty="0">
                <a:latin typeface="Glacial Indifference" panose="020B0604020202020204" charset="0"/>
              </a:rPr>
              <a:t>12</a:t>
            </a:r>
            <a:r>
              <a:rPr lang="en-US" sz="1300" dirty="0">
                <a:latin typeface="Glacial Indifference" panose="020B0604020202020204" charset="0"/>
              </a:rPr>
              <a:t>(1), p.73.</a:t>
            </a:r>
          </a:p>
          <a:p>
            <a:pPr marL="171450" indent="-171450" algn="just">
              <a:buFont typeface="Wingdings" panose="05000000000000000000" pitchFamily="2" charset="2"/>
              <a:buChar char="q"/>
            </a:pPr>
            <a:r>
              <a:rPr lang="en-US" sz="1300" dirty="0" err="1">
                <a:latin typeface="Glacial Indifference" panose="020B0604020202020204" charset="0"/>
              </a:rPr>
              <a:t>Odeniyi</a:t>
            </a:r>
            <a:r>
              <a:rPr lang="en-US" sz="1300" dirty="0">
                <a:latin typeface="Glacial Indifference" panose="020B0604020202020204" charset="0"/>
              </a:rPr>
              <a:t>, I.K. and Abdulsalam, M.K., 2025. </a:t>
            </a:r>
            <a:r>
              <a:rPr lang="en-US" sz="1300" dirty="0" err="1">
                <a:latin typeface="Glacial Indifference" panose="020B0604020202020204" charset="0"/>
              </a:rPr>
              <a:t>Periscoping</a:t>
            </a:r>
            <a:r>
              <a:rPr lang="en-US" sz="1300" dirty="0">
                <a:latin typeface="Glacial Indifference" panose="020B0604020202020204" charset="0"/>
              </a:rPr>
              <a:t> Mosque Management in Police Formations, Southwestern Nigeria, In the Lens of Henry Fayol Management Principles. </a:t>
            </a:r>
            <a:r>
              <a:rPr lang="en-US" sz="1300" i="1" dirty="0">
                <a:latin typeface="Glacial Indifference" panose="020B0604020202020204" charset="0"/>
              </a:rPr>
              <a:t>ANP Journal of Social Science and Humanities</a:t>
            </a:r>
            <a:r>
              <a:rPr lang="en-US" sz="1300" dirty="0">
                <a:latin typeface="Glacial Indifference" panose="020B0604020202020204" charset="0"/>
              </a:rPr>
              <a:t>, </a:t>
            </a:r>
            <a:r>
              <a:rPr lang="en-US" sz="1300" i="1" dirty="0">
                <a:latin typeface="Glacial Indifference" panose="020B0604020202020204" charset="0"/>
              </a:rPr>
              <a:t>6</a:t>
            </a:r>
            <a:r>
              <a:rPr lang="en-US" sz="1300" dirty="0">
                <a:latin typeface="Glacial Indifference" panose="020B0604020202020204" charset="0"/>
              </a:rPr>
              <a:t>(2), pp.26-34.</a:t>
            </a:r>
          </a:p>
          <a:p>
            <a:pPr marL="171450" indent="-171450" algn="just">
              <a:buFont typeface="Wingdings" panose="05000000000000000000" pitchFamily="2" charset="2"/>
              <a:buChar char="q"/>
            </a:pPr>
            <a:r>
              <a:rPr lang="en-US" sz="1300" dirty="0">
                <a:latin typeface="Glacial Indifference" panose="020B0604020202020204" charset="0"/>
              </a:rPr>
              <a:t>Sagar, S., 2024. The impact of digital transformation on retail management and consumer behavior. </a:t>
            </a:r>
            <a:r>
              <a:rPr lang="en-US" sz="1300" i="1" dirty="0">
                <a:latin typeface="Glacial Indifference" panose="020B0604020202020204" charset="0"/>
              </a:rPr>
              <a:t>Journal of Business and Management</a:t>
            </a:r>
            <a:r>
              <a:rPr lang="en-US" sz="1300" dirty="0">
                <a:latin typeface="Glacial Indifference" panose="020B0604020202020204" charset="0"/>
              </a:rPr>
              <a:t>, </a:t>
            </a:r>
            <a:r>
              <a:rPr lang="en-US" sz="1300" i="1" dirty="0">
                <a:latin typeface="Glacial Indifference" panose="020B0604020202020204" charset="0"/>
              </a:rPr>
              <a:t>26</a:t>
            </a:r>
            <a:r>
              <a:rPr lang="en-US" sz="1300" dirty="0">
                <a:latin typeface="Glacial Indifference" panose="020B0604020202020204" charset="0"/>
              </a:rPr>
              <a:t>(1), pp.06-14.</a:t>
            </a:r>
          </a:p>
          <a:p>
            <a:pPr marL="171450" indent="-171450" algn="just">
              <a:buFont typeface="Wingdings" panose="05000000000000000000" pitchFamily="2" charset="2"/>
              <a:buChar char="q"/>
            </a:pPr>
            <a:r>
              <a:rPr lang="en-US" sz="1300" dirty="0">
                <a:latin typeface="Glacial Indifference" panose="020B0604020202020204" charset="0"/>
              </a:rPr>
              <a:t>Santos, G., Sá, J.C., Félix, M.J., Barreto, L., Carvalho, F., </a:t>
            </a:r>
            <a:r>
              <a:rPr lang="en-US" sz="1300" dirty="0" err="1">
                <a:latin typeface="Glacial Indifference" panose="020B0604020202020204" charset="0"/>
              </a:rPr>
              <a:t>Doiro</a:t>
            </a:r>
            <a:r>
              <a:rPr lang="en-US" sz="1300" dirty="0">
                <a:latin typeface="Glacial Indifference" panose="020B0604020202020204" charset="0"/>
              </a:rPr>
              <a:t>, M., </a:t>
            </a:r>
            <a:r>
              <a:rPr lang="en-US" sz="1300" dirty="0" err="1">
                <a:latin typeface="Glacial Indifference" panose="020B0604020202020204" charset="0"/>
              </a:rPr>
              <a:t>Zgodavová</a:t>
            </a:r>
            <a:r>
              <a:rPr lang="en-US" sz="1300" dirty="0">
                <a:latin typeface="Glacial Indifference" panose="020B0604020202020204" charset="0"/>
              </a:rPr>
              <a:t>, K. and Stefanović, M., 2021. New needed quality management skills for quality managers 4.0. </a:t>
            </a:r>
            <a:r>
              <a:rPr lang="en-US" sz="1300" i="1" dirty="0">
                <a:latin typeface="Glacial Indifference" panose="020B0604020202020204" charset="0"/>
              </a:rPr>
              <a:t>Sustainability</a:t>
            </a:r>
            <a:r>
              <a:rPr lang="en-US" sz="1300" dirty="0">
                <a:latin typeface="Glacial Indifference" panose="020B0604020202020204" charset="0"/>
              </a:rPr>
              <a:t>, </a:t>
            </a:r>
            <a:r>
              <a:rPr lang="en-US" sz="1300" i="1" dirty="0">
                <a:latin typeface="Glacial Indifference" panose="020B0604020202020204" charset="0"/>
              </a:rPr>
              <a:t>13</a:t>
            </a:r>
            <a:r>
              <a:rPr lang="en-US" sz="1300" dirty="0">
                <a:latin typeface="Glacial Indifference" panose="020B0604020202020204" charset="0"/>
              </a:rPr>
              <a:t>(11), p.6149.</a:t>
            </a:r>
          </a:p>
          <a:p>
            <a:pPr marL="171450" indent="-171450" algn="just">
              <a:buFont typeface="Wingdings" panose="05000000000000000000" pitchFamily="2" charset="2"/>
              <a:buChar char="q"/>
            </a:pPr>
            <a:r>
              <a:rPr lang="en-US" sz="1300" dirty="0">
                <a:latin typeface="Glacial Indifference" panose="020B0604020202020204" charset="0"/>
              </a:rPr>
              <a:t>Stanikzai, I.U. and Ali, H., 2024. The Influence of Social Media Platform Marketing on the Global Reach And Performance of the UK Retail Sector </a:t>
            </a:r>
            <a:r>
              <a:rPr lang="en-US" sz="1300" dirty="0" err="1">
                <a:latin typeface="Glacial Indifference" panose="020B0604020202020204" charset="0"/>
              </a:rPr>
              <a:t>Organisation</a:t>
            </a:r>
            <a:r>
              <a:rPr lang="en-US" sz="1300" dirty="0">
                <a:latin typeface="Glacial Indifference" panose="020B0604020202020204" charset="0"/>
              </a:rPr>
              <a:t>.” A Case Study on Tesco Plc.</a:t>
            </a:r>
          </a:p>
          <a:p>
            <a:pPr marL="171450" indent="-171450" algn="just">
              <a:buFont typeface="Wingdings" panose="05000000000000000000" pitchFamily="2" charset="2"/>
              <a:buChar char="q"/>
            </a:pPr>
            <a:r>
              <a:rPr lang="en-US" sz="1300" dirty="0">
                <a:latin typeface="Glacial Indifference" panose="020B0604020202020204" charset="0"/>
              </a:rPr>
              <a:t>Younis, Z.S. and Mohamed, D.A.A., 2022. The impact of </a:t>
            </a:r>
            <a:r>
              <a:rPr lang="en-US" sz="1300" dirty="0" err="1">
                <a:latin typeface="Glacial Indifference" panose="020B0604020202020204" charset="0"/>
              </a:rPr>
              <a:t>Leadershift</a:t>
            </a:r>
            <a:r>
              <a:rPr lang="en-US" sz="1300" dirty="0">
                <a:latin typeface="Glacial Indifference" panose="020B0604020202020204" charset="0"/>
              </a:rPr>
              <a:t> on cultural agility policy: The search for effective ways of mindfulness. </a:t>
            </a:r>
            <a:r>
              <a:rPr lang="en-US" sz="1300" i="1" dirty="0">
                <a:latin typeface="Glacial Indifference" panose="020B0604020202020204" charset="0"/>
              </a:rPr>
              <a:t>Journal of Business and Retail Management Research</a:t>
            </a:r>
            <a:r>
              <a:rPr lang="en-US" sz="1300" dirty="0">
                <a:latin typeface="Glacial Indifference" panose="020B0604020202020204" charset="0"/>
              </a:rPr>
              <a:t>, </a:t>
            </a:r>
            <a:r>
              <a:rPr lang="en-US" sz="1300" i="1" dirty="0">
                <a:latin typeface="Glacial Indifference" panose="020B0604020202020204" charset="0"/>
              </a:rPr>
              <a:t>17</a:t>
            </a:r>
            <a:r>
              <a:rPr lang="en-US" sz="1300" dirty="0">
                <a:latin typeface="Glacial Indifference" panose="020B0604020202020204" charset="0"/>
              </a:rPr>
              <a:t>(01).</a:t>
            </a:r>
          </a:p>
        </p:txBody>
      </p:sp>
    </p:spTree>
    <p:extLst>
      <p:ext uri="{BB962C8B-B14F-4D97-AF65-F5344CB8AC3E}">
        <p14:creationId xmlns:p14="http://schemas.microsoft.com/office/powerpoint/2010/main" val="22406572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US"/>
          </a:p>
        </p:txBody>
      </p:sp>
      <p:sp>
        <p:nvSpPr>
          <p:cNvPr id="3" name="Freeform 3"/>
          <p:cNvSpPr/>
          <p:nvPr/>
        </p:nvSpPr>
        <p:spPr>
          <a:xfrm>
            <a:off x="0" y="0"/>
            <a:ext cx="2247351" cy="5110680"/>
          </a:xfrm>
          <a:custGeom>
            <a:avLst/>
            <a:gdLst/>
            <a:ahLst/>
            <a:cxnLst/>
            <a:rect l="l" t="t" r="r" b="b"/>
            <a:pathLst>
              <a:path w="2247351" h="5110680">
                <a:moveTo>
                  <a:pt x="0" y="0"/>
                </a:moveTo>
                <a:lnTo>
                  <a:pt x="2247351" y="0"/>
                </a:lnTo>
                <a:lnTo>
                  <a:pt x="2247351" y="5110680"/>
                </a:lnTo>
                <a:lnTo>
                  <a:pt x="0" y="5110680"/>
                </a:lnTo>
                <a:lnTo>
                  <a:pt x="0" y="0"/>
                </a:lnTo>
                <a:close/>
              </a:path>
            </a:pathLst>
          </a:custGeom>
          <a:blipFill>
            <a:blip r:embed="rId3"/>
            <a:stretch>
              <a:fillRect l="-221750" t="-61027"/>
            </a:stretch>
          </a:blipFill>
        </p:spPr>
        <p:txBody>
          <a:bodyPr/>
          <a:lstStyle/>
          <a:p>
            <a:endParaRPr lang="en-US"/>
          </a:p>
        </p:txBody>
      </p:sp>
      <p:sp>
        <p:nvSpPr>
          <p:cNvPr id="6" name="Freeform 6"/>
          <p:cNvSpPr/>
          <p:nvPr/>
        </p:nvSpPr>
        <p:spPr>
          <a:xfrm flipH="1">
            <a:off x="982917" y="713071"/>
            <a:ext cx="16322165" cy="8860859"/>
          </a:xfrm>
          <a:custGeom>
            <a:avLst/>
            <a:gdLst/>
            <a:ahLst/>
            <a:cxnLst/>
            <a:rect l="l" t="t" r="r" b="b"/>
            <a:pathLst>
              <a:path w="16322165" h="8860859">
                <a:moveTo>
                  <a:pt x="16322166" y="0"/>
                </a:moveTo>
                <a:lnTo>
                  <a:pt x="0" y="0"/>
                </a:lnTo>
                <a:lnTo>
                  <a:pt x="0" y="8860858"/>
                </a:lnTo>
                <a:lnTo>
                  <a:pt x="16322166" y="8860858"/>
                </a:lnTo>
                <a:lnTo>
                  <a:pt x="16322166"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p:cNvSpPr/>
          <p:nvPr/>
        </p:nvSpPr>
        <p:spPr>
          <a:xfrm>
            <a:off x="9144000" y="2000420"/>
            <a:ext cx="7109313" cy="5180912"/>
          </a:xfrm>
          <a:custGeom>
            <a:avLst/>
            <a:gdLst/>
            <a:ahLst/>
            <a:cxnLst/>
            <a:rect l="l" t="t" r="r" b="b"/>
            <a:pathLst>
              <a:path w="7109313" h="5180912">
                <a:moveTo>
                  <a:pt x="0" y="0"/>
                </a:moveTo>
                <a:lnTo>
                  <a:pt x="7109313" y="0"/>
                </a:lnTo>
                <a:lnTo>
                  <a:pt x="7109313" y="5180912"/>
                </a:lnTo>
                <a:lnTo>
                  <a:pt x="0" y="5180912"/>
                </a:lnTo>
                <a:lnTo>
                  <a:pt x="0" y="0"/>
                </a:lnTo>
                <a:close/>
              </a:path>
            </a:pathLst>
          </a:custGeom>
          <a:blipFill>
            <a:blip r:embed="rId6"/>
            <a:stretch>
              <a:fillRect/>
            </a:stretch>
          </a:blipFill>
        </p:spPr>
        <p:txBody>
          <a:bodyPr/>
          <a:lstStyle/>
          <a:p>
            <a:endParaRPr lang="en-US"/>
          </a:p>
        </p:txBody>
      </p:sp>
      <p:sp>
        <p:nvSpPr>
          <p:cNvPr id="10" name="TextBox 10"/>
          <p:cNvSpPr txBox="1"/>
          <p:nvPr/>
        </p:nvSpPr>
        <p:spPr>
          <a:xfrm>
            <a:off x="9873605" y="3853494"/>
            <a:ext cx="5673430" cy="1474763"/>
          </a:xfrm>
          <a:prstGeom prst="rect">
            <a:avLst/>
          </a:prstGeom>
        </p:spPr>
        <p:txBody>
          <a:bodyPr wrap="square" lIns="0" tIns="0" rIns="0" bIns="0" rtlCol="0" anchor="t">
            <a:spAutoFit/>
          </a:bodyPr>
          <a:lstStyle/>
          <a:p>
            <a:pPr algn="ctr">
              <a:lnSpc>
                <a:spcPts val="11480"/>
              </a:lnSpc>
            </a:pPr>
            <a:r>
              <a:rPr lang="en-US" sz="10160" dirty="0">
                <a:solidFill>
                  <a:srgbClr val="42413E"/>
                </a:solidFill>
                <a:latin typeface="Tropika"/>
                <a:ea typeface="Tropika"/>
                <a:cs typeface="Tropika"/>
                <a:sym typeface="Tropika"/>
              </a:rPr>
              <a:t>THANK YOU</a:t>
            </a:r>
          </a:p>
        </p:txBody>
      </p:sp>
      <p:sp>
        <p:nvSpPr>
          <p:cNvPr id="9" name="Freeform 10">
            <a:extLst>
              <a:ext uri="{FF2B5EF4-FFF2-40B4-BE49-F238E27FC236}">
                <a16:creationId xmlns:a16="http://schemas.microsoft.com/office/drawing/2014/main" id="{3C004DF5-59A5-FFA9-EB55-845B1CA204E2}"/>
              </a:ext>
            </a:extLst>
          </p:cNvPr>
          <p:cNvSpPr/>
          <p:nvPr/>
        </p:nvSpPr>
        <p:spPr>
          <a:xfrm>
            <a:off x="-12099" y="9347238"/>
            <a:ext cx="3874074" cy="991586"/>
          </a:xfrm>
          <a:custGeom>
            <a:avLst/>
            <a:gdLst/>
            <a:ahLst/>
            <a:cxnLst/>
            <a:rect l="l" t="t" r="r" b="b"/>
            <a:pathLst>
              <a:path w="3874074" h="991586">
                <a:moveTo>
                  <a:pt x="0" y="0"/>
                </a:moveTo>
                <a:lnTo>
                  <a:pt x="3874074" y="0"/>
                </a:lnTo>
                <a:lnTo>
                  <a:pt x="3874074" y="991586"/>
                </a:lnTo>
                <a:lnTo>
                  <a:pt x="0" y="991586"/>
                </a:lnTo>
                <a:lnTo>
                  <a:pt x="0" y="0"/>
                </a:lnTo>
                <a:close/>
              </a:path>
            </a:pathLst>
          </a:custGeom>
          <a:blipFill>
            <a:blip r:embed="rId7"/>
            <a:stretch>
              <a:fillRect l="-24855"/>
            </a:stretch>
          </a:blipFill>
        </p:spPr>
        <p:txBody>
          <a:bodyPr/>
          <a:lstStyle/>
          <a:p>
            <a:endParaRPr lang="en-US"/>
          </a:p>
        </p:txBody>
      </p:sp>
      <p:pic>
        <p:nvPicPr>
          <p:cNvPr id="2050" name="Picture 2" descr="Tesco hits highest market share in two years">
            <a:extLst>
              <a:ext uri="{FF2B5EF4-FFF2-40B4-BE49-F238E27FC236}">
                <a16:creationId xmlns:a16="http://schemas.microsoft.com/office/drawing/2014/main" id="{FEE53501-5E9C-3CE8-7C67-867946556B4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00200" y="1747790"/>
            <a:ext cx="5615211" cy="42114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664</TotalTime>
  <Words>2866</Words>
  <Application>Microsoft Office PowerPoint</Application>
  <PresentationFormat>Custom</PresentationFormat>
  <Paragraphs>154</Paragraphs>
  <Slides>23</Slides>
  <Notes>20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Brown Vintage Aesthetic Scrapbook Group Project Presentation</dc:title>
  <cp:lastModifiedBy>Arindam</cp:lastModifiedBy>
  <cp:revision>72</cp:revision>
  <dcterms:created xsi:type="dcterms:W3CDTF">2006-08-16T00:00:00Z</dcterms:created>
  <dcterms:modified xsi:type="dcterms:W3CDTF">2025-10-14T15:11:10Z</dcterms:modified>
  <dc:identifier>DAGvpRiTlh0</dc:identifier>
</cp:coreProperties>
</file>