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9"/>
  </p:notesMasterIdLst>
  <p:sldIdLst>
    <p:sldId id="256" r:id="rId2"/>
    <p:sldId id="272" r:id="rId3"/>
    <p:sldId id="257" r:id="rId4"/>
    <p:sldId id="268" r:id="rId5"/>
    <p:sldId id="258" r:id="rId6"/>
    <p:sldId id="269" r:id="rId7"/>
    <p:sldId id="259" r:id="rId8"/>
    <p:sldId id="270" r:id="rId9"/>
    <p:sldId id="260" r:id="rId10"/>
    <p:sldId id="261" r:id="rId11"/>
    <p:sldId id="271" r:id="rId12"/>
    <p:sldId id="262" r:id="rId13"/>
    <p:sldId id="263" r:id="rId14"/>
    <p:sldId id="264" r:id="rId15"/>
    <p:sldId id="265" r:id="rId16"/>
    <p:sldId id="266" r:id="rId17"/>
    <p:sldId id="27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Yoshi" initials="Y" lastIdx="1" clrIdx="0">
    <p:extLst>
      <p:ext uri="{19B8F6BF-5375-455C-9EA6-DF929625EA0E}">
        <p15:presenceInfo xmlns:p15="http://schemas.microsoft.com/office/powerpoint/2012/main" userId="f4173c26c32fdd98"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81" d="100"/>
          <a:sy n="81" d="100"/>
        </p:scale>
        <p:origin x="120" y="552"/>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presProps" Target="pres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commentAuthors" Target="commentAuthor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tableStyles" Target="tableStyle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theme" Target="theme/theme1.xml" /><Relationship Id="rId10" Type="http://schemas.openxmlformats.org/officeDocument/2006/relationships/slide" Target="slides/slide9.xml" /><Relationship Id="rId19"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viewProps" Target="viewProps.xml" /></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6.emf"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949BD2-1C52-4CD1-A4CE-3096CEB4561B}" type="datetimeFigureOut">
              <a:rPr lang="en-IN" smtClean="0"/>
              <a:t>27-03-2022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D94431-08AC-4346-AFE4-81449A9BE196}" type="slidenum">
              <a:rPr lang="en-IN" smtClean="0"/>
              <a:t>‹#›</a:t>
            </a:fld>
            <a:endParaRPr lang="en-IN"/>
          </a:p>
        </p:txBody>
      </p:sp>
    </p:spTree>
    <p:extLst>
      <p:ext uri="{BB962C8B-B14F-4D97-AF65-F5344CB8AC3E}">
        <p14:creationId xmlns:p14="http://schemas.microsoft.com/office/powerpoint/2010/main" val="18633690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7D94431-08AC-4346-AFE4-81449A9BE196}" type="slidenum">
              <a:rPr lang="en-IN" smtClean="0"/>
              <a:t>1</a:t>
            </a:fld>
            <a:endParaRPr lang="en-IN"/>
          </a:p>
        </p:txBody>
      </p:sp>
    </p:spTree>
    <p:extLst>
      <p:ext uri="{BB962C8B-B14F-4D97-AF65-F5344CB8AC3E}">
        <p14:creationId xmlns:p14="http://schemas.microsoft.com/office/powerpoint/2010/main" val="33217714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Arial" panose="020B0604020202020204" pitchFamily="34" charset="0"/>
              </a:rPr>
              <a:t>In this following presentation, a discussion on the benefits of effective communication in an organisation has been mentioned. The potential barriers in effective communication have been stated in this study and a suitable theory to overcome these barriers has also been presented. This presentation will in brief give an overview of the chosen organisation and mention the communication channels that they use and how they can further improve it.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3</a:t>
            </a:fld>
            <a:endParaRPr lang="en-IN"/>
          </a:p>
        </p:txBody>
      </p:sp>
    </p:spTree>
    <p:extLst>
      <p:ext uri="{BB962C8B-B14F-4D97-AF65-F5344CB8AC3E}">
        <p14:creationId xmlns:p14="http://schemas.microsoft.com/office/powerpoint/2010/main" val="10570990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Arial" panose="020B0604020202020204" pitchFamily="34" charset="0"/>
              </a:rPr>
              <a:t>Amazon Company is a multinational company in information technology. Amazon has been a dominating technological company in recent years. The company was established by Jeff Bezos in the year 1994 and is a United States of America based company (</a:t>
            </a:r>
            <a:r>
              <a:rPr lang="en-GB" sz="1800" dirty="0" err="1">
                <a:solidFill>
                  <a:srgbClr val="000000"/>
                </a:solidFill>
                <a:effectLst/>
                <a:highlight>
                  <a:srgbClr val="FFFFFF"/>
                </a:highlight>
                <a:latin typeface="Times New Roman" panose="02020603050405020304" pitchFamily="18" charset="0"/>
                <a:ea typeface="Arial" panose="020B0604020202020204" pitchFamily="34" charset="0"/>
              </a:rPr>
              <a:t>Alshmrani</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 2021). </a:t>
            </a:r>
            <a:r>
              <a:rPr lang="en-GB" sz="1800" dirty="0">
                <a:solidFill>
                  <a:srgbClr val="000000"/>
                </a:solidFill>
                <a:effectLst/>
                <a:latin typeface="Times New Roman" panose="02020603050405020304" pitchFamily="18" charset="0"/>
                <a:ea typeface="Arial" panose="020B0604020202020204" pitchFamily="34" charset="0"/>
              </a:rPr>
              <a:t>The company is quite successful and deals with services such as digital streaming, cloud computing, artificial intelligence and e-commerce. Amazon is one of the top 5 information technology-based companies in the USA.</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5</a:t>
            </a:fld>
            <a:endParaRPr lang="en-IN"/>
          </a:p>
        </p:txBody>
      </p:sp>
    </p:spTree>
    <p:extLst>
      <p:ext uri="{BB962C8B-B14F-4D97-AF65-F5344CB8AC3E}">
        <p14:creationId xmlns:p14="http://schemas.microsoft.com/office/powerpoint/2010/main" val="30253715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Arial" panose="020B0604020202020204" pitchFamily="34" charset="0"/>
              </a:rPr>
              <a:t>Effective communication in an organisation has many benefits. Organisations that have given much priority to developing thorough communication with their stakeholders have been able to achieve huge heights of success. Effective communication helps in resolving issues and misunderstandings better in an organisation (</a:t>
            </a:r>
            <a:r>
              <a:rPr lang="en-GB" sz="1800" dirty="0" err="1">
                <a:solidFill>
                  <a:srgbClr val="000000"/>
                </a:solidFill>
                <a:effectLst/>
                <a:highlight>
                  <a:srgbClr val="FFFFFF"/>
                </a:highlight>
                <a:latin typeface="Times New Roman" panose="02020603050405020304" pitchFamily="18" charset="0"/>
                <a:ea typeface="Arial" panose="020B0604020202020204" pitchFamily="34" charset="0"/>
              </a:rPr>
              <a:t>Rajhans</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 2018).</a:t>
            </a:r>
            <a:r>
              <a:rPr lang="en-GB" sz="1800" dirty="0">
                <a:solidFill>
                  <a:srgbClr val="000000"/>
                </a:solidFill>
                <a:effectLst/>
                <a:latin typeface="Times New Roman" panose="02020603050405020304" pitchFamily="18" charset="0"/>
                <a:ea typeface="Arial" panose="020B0604020202020204" pitchFamily="34" charset="0"/>
              </a:rPr>
              <a:t> It improves teamwork, collaboration and productivity in an organisation, Effective communication initiates better team engagement and boosts innovation.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7</a:t>
            </a:fld>
            <a:endParaRPr lang="en-IN"/>
          </a:p>
        </p:txBody>
      </p:sp>
    </p:spTree>
    <p:extLst>
      <p:ext uri="{BB962C8B-B14F-4D97-AF65-F5344CB8AC3E}">
        <p14:creationId xmlns:p14="http://schemas.microsoft.com/office/powerpoint/2010/main" val="9053891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Arial" panose="020B0604020202020204" pitchFamily="34" charset="0"/>
              </a:rPr>
              <a:t>An effective communication theory that can be applied in business Amazon to develop their communication quality is The Five </a:t>
            </a:r>
            <a:r>
              <a:rPr lang="en-GB" sz="1800" dirty="0" err="1">
                <a:solidFill>
                  <a:srgbClr val="000000"/>
                </a:solidFill>
                <a:effectLst/>
                <a:latin typeface="Times New Roman" panose="02020603050405020304" pitchFamily="18" charset="0"/>
                <a:ea typeface="Arial" panose="020B0604020202020204" pitchFamily="34" charset="0"/>
              </a:rPr>
              <a:t>Ws</a:t>
            </a:r>
            <a:r>
              <a:rPr lang="en-GB" sz="1800" dirty="0">
                <a:solidFill>
                  <a:srgbClr val="000000"/>
                </a:solidFill>
                <a:effectLst/>
                <a:latin typeface="Times New Roman" panose="02020603050405020304" pitchFamily="18" charset="0"/>
                <a:ea typeface="Arial" panose="020B0604020202020204" pitchFamily="34" charset="0"/>
              </a:rPr>
              <a:t> theory in effective communication (</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Van Ruler, 2018).</a:t>
            </a:r>
            <a:r>
              <a:rPr lang="en-GB" sz="1800" dirty="0">
                <a:solidFill>
                  <a:srgbClr val="000000"/>
                </a:solidFill>
                <a:effectLst/>
                <a:latin typeface="Times New Roman" panose="02020603050405020304" pitchFamily="18" charset="0"/>
                <a:ea typeface="Arial" panose="020B0604020202020204" pitchFamily="34" charset="0"/>
              </a:rPr>
              <a:t> The managing executives of the organisation can use this theory for effectively communicating with its stakeholders and the employees of the company. This theory is a five-level theory where each step will focus on helping Amazon to overcome their communication barriers effectively.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9</a:t>
            </a:fld>
            <a:endParaRPr lang="en-IN"/>
          </a:p>
        </p:txBody>
      </p:sp>
    </p:spTree>
    <p:extLst>
      <p:ext uri="{BB962C8B-B14F-4D97-AF65-F5344CB8AC3E}">
        <p14:creationId xmlns:p14="http://schemas.microsoft.com/office/powerpoint/2010/main" val="19369241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Arial" panose="020B0604020202020204" pitchFamily="34" charset="0"/>
              </a:rPr>
              <a:t>Some potential barriers in effective communication include language barrier, emotional barrier, interpersonal barrier and cultural barrier (</a:t>
            </a:r>
            <a:r>
              <a:rPr lang="en-GB" sz="1800" dirty="0" err="1">
                <a:solidFill>
                  <a:srgbClr val="000000"/>
                </a:solidFill>
                <a:effectLst/>
                <a:highlight>
                  <a:srgbClr val="FFFFFF"/>
                </a:highlight>
                <a:latin typeface="Times New Roman" panose="02020603050405020304" pitchFamily="18" charset="0"/>
                <a:ea typeface="Arial" panose="020B0604020202020204" pitchFamily="34" charset="0"/>
              </a:rPr>
              <a:t>Kapur</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 2018).</a:t>
            </a:r>
            <a:r>
              <a:rPr lang="en-GB" sz="1800" dirty="0">
                <a:solidFill>
                  <a:srgbClr val="000000"/>
                </a:solidFill>
                <a:effectLst/>
                <a:latin typeface="Times New Roman" panose="02020603050405020304" pitchFamily="18" charset="0"/>
                <a:ea typeface="Arial" panose="020B0604020202020204" pitchFamily="34" charset="0"/>
              </a:rPr>
              <a:t> If two people trying to communicate with each other speak in different languages, it can be a barrier in communication. Emotional barriers in communication take place when the listener fails to understand the emotions of the speaker (</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Neill, 2018).</a:t>
            </a:r>
            <a:r>
              <a:rPr lang="en-GB" sz="1800" dirty="0">
                <a:solidFill>
                  <a:srgbClr val="000000"/>
                </a:solidFill>
                <a:effectLst/>
                <a:latin typeface="Times New Roman" panose="02020603050405020304" pitchFamily="18" charset="0"/>
                <a:ea typeface="Arial" panose="020B0604020202020204" pitchFamily="34" charset="0"/>
              </a:rPr>
              <a:t> An interpersonal barrier is when the speaker is unable to communicate with others due to low self-esteem. Cultural barriers also lead to language barriers in communication.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10</a:t>
            </a:fld>
            <a:endParaRPr lang="en-IN"/>
          </a:p>
        </p:txBody>
      </p:sp>
    </p:spTree>
    <p:extLst>
      <p:ext uri="{BB962C8B-B14F-4D97-AF65-F5344CB8AC3E}">
        <p14:creationId xmlns:p14="http://schemas.microsoft.com/office/powerpoint/2010/main" val="7266552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Arial" panose="020B0604020202020204" pitchFamily="34" charset="0"/>
              </a:rPr>
              <a:t>Amazon used various communication channels to communicate with both its internal and external stakeholders (</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Nisar, Prabhakar and </a:t>
            </a:r>
            <a:r>
              <a:rPr lang="en-GB" sz="1800" dirty="0" err="1">
                <a:solidFill>
                  <a:srgbClr val="000000"/>
                </a:solidFill>
                <a:effectLst/>
                <a:highlight>
                  <a:srgbClr val="FFFFFF"/>
                </a:highlight>
                <a:latin typeface="Times New Roman" panose="02020603050405020304" pitchFamily="18" charset="0"/>
                <a:ea typeface="Arial" panose="020B0604020202020204" pitchFamily="34" charset="0"/>
              </a:rPr>
              <a:t>Strakova</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 2019).</a:t>
            </a:r>
            <a:r>
              <a:rPr lang="en-GB" sz="1800" dirty="0">
                <a:solidFill>
                  <a:srgbClr val="000000"/>
                </a:solidFill>
                <a:effectLst/>
                <a:latin typeface="Times New Roman" panose="02020603050405020304" pitchFamily="18" charset="0"/>
                <a:ea typeface="Arial" panose="020B0604020202020204" pitchFamily="34" charset="0"/>
              </a:rPr>
              <a:t> For its internal stakeholder, Amazon uses an in-person communication channel, emails, meetings and phone calls. Whereas for external stakeholders the company uses conference channels and emails. The company also effectively uses social media to communicate with its audience.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12</a:t>
            </a:fld>
            <a:endParaRPr lang="en-IN"/>
          </a:p>
        </p:txBody>
      </p:sp>
    </p:spTree>
    <p:extLst>
      <p:ext uri="{BB962C8B-B14F-4D97-AF65-F5344CB8AC3E}">
        <p14:creationId xmlns:p14="http://schemas.microsoft.com/office/powerpoint/2010/main" val="24884214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Times New Roman" panose="02020603050405020304" pitchFamily="18" charset="0"/>
                <a:ea typeface="Arial" panose="020B0604020202020204" pitchFamily="34" charset="0"/>
              </a:rPr>
              <a:t>The way through which Amazon can improve their communication with both its internal and external stakeholders is by focusing more on communicating in person (</a:t>
            </a:r>
            <a:r>
              <a:rPr lang="en-GB" sz="1800" dirty="0" err="1">
                <a:solidFill>
                  <a:srgbClr val="000000"/>
                </a:solidFill>
                <a:effectLst/>
                <a:highlight>
                  <a:srgbClr val="FFFFFF"/>
                </a:highlight>
                <a:latin typeface="Times New Roman" panose="02020603050405020304" pitchFamily="18" charset="0"/>
                <a:ea typeface="Arial" panose="020B0604020202020204" pitchFamily="34" charset="0"/>
              </a:rPr>
              <a:t>Romadona</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 2020).</a:t>
            </a:r>
            <a:r>
              <a:rPr lang="en-GB" sz="1800" dirty="0">
                <a:solidFill>
                  <a:srgbClr val="000000"/>
                </a:solidFill>
                <a:effectLst/>
                <a:latin typeface="Times New Roman" panose="02020603050405020304" pitchFamily="18" charset="0"/>
                <a:ea typeface="Arial" panose="020B0604020202020204" pitchFamily="34" charset="0"/>
              </a:rPr>
              <a:t> Communicating in person helps in understanding the emotions of the speakers and also helps in giving a much clearer understanding of what the speaker is trying to say. The company must arrange weekly meetings to communicate with its stakeholders. Amazon just conducts meetings to communicate with its internal stakeholders about business-related issues. </a:t>
            </a:r>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13</a:t>
            </a:fld>
            <a:endParaRPr lang="en-IN"/>
          </a:p>
        </p:txBody>
      </p:sp>
    </p:spTree>
    <p:extLst>
      <p:ext uri="{BB962C8B-B14F-4D97-AF65-F5344CB8AC3E}">
        <p14:creationId xmlns:p14="http://schemas.microsoft.com/office/powerpoint/2010/main" val="15467503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Times New Roman" panose="02020603050405020304" pitchFamily="18" charset="0"/>
                <a:ea typeface="Arial" panose="020B0604020202020204" pitchFamily="34" charset="0"/>
              </a:rPr>
              <a:t>Effective communication is the key element that helps in enhancing organisational performance. Effective communication helps in delivering the thoughts and ideas of the speaker well to the listener. Effective communication helps in solving various misunderstandings that take place in the workplace.</a:t>
            </a:r>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14</a:t>
            </a:fld>
            <a:endParaRPr lang="en-IN"/>
          </a:p>
        </p:txBody>
      </p:sp>
    </p:spTree>
    <p:extLst>
      <p:ext uri="{BB962C8B-B14F-4D97-AF65-F5344CB8AC3E}">
        <p14:creationId xmlns:p14="http://schemas.microsoft.com/office/powerpoint/2010/main" val="41508136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1FE19CC-FF1C-47E4-B2B3-0947453B8579}" type="datetimeFigureOut">
              <a:rPr lang="en-IN" smtClean="0"/>
              <a:t>27-03-2022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31148023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1FE19CC-FF1C-47E4-B2B3-0947453B8579}" type="datetimeFigureOut">
              <a:rPr lang="en-IN" smtClean="0"/>
              <a:t>27-03-2022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13052090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1FE19CC-FF1C-47E4-B2B3-0947453B8579}" type="datetimeFigureOut">
              <a:rPr lang="en-IN" smtClean="0"/>
              <a:t>27-03-2022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170527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1FE19CC-FF1C-47E4-B2B3-0947453B8579}" type="datetimeFigureOut">
              <a:rPr lang="en-IN" smtClean="0"/>
              <a:t>27-03-2022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4074873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1FE19CC-FF1C-47E4-B2B3-0947453B8579}" type="datetimeFigureOut">
              <a:rPr lang="en-IN" smtClean="0"/>
              <a:t>27-03-2022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34007586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1FE19CC-FF1C-47E4-B2B3-0947453B8579}" type="datetimeFigureOut">
              <a:rPr lang="en-IN" smtClean="0"/>
              <a:t>27-03-2022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19464092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1FE19CC-FF1C-47E4-B2B3-0947453B8579}" type="datetimeFigureOut">
              <a:rPr lang="en-IN" smtClean="0"/>
              <a:t>27-03-2022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2986624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1FE19CC-FF1C-47E4-B2B3-0947453B8579}" type="datetimeFigureOut">
              <a:rPr lang="en-IN" smtClean="0"/>
              <a:t>27-03-2022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1353586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1FE19CC-FF1C-47E4-B2B3-0947453B8579}" type="datetimeFigureOut">
              <a:rPr lang="en-IN" smtClean="0"/>
              <a:t>27-03-2022</a:t>
            </a:fld>
            <a:endParaRPr lang="en-IN"/>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36819202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1FE19CC-FF1C-47E4-B2B3-0947453B8579}" type="datetimeFigureOut">
              <a:rPr lang="en-IN" smtClean="0"/>
              <a:t>27-03-2022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42832823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1FE19CC-FF1C-47E4-B2B3-0947453B8579}" type="datetimeFigureOut">
              <a:rPr lang="en-IN" smtClean="0"/>
              <a:t>27-03-2022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39267979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FE19CC-FF1C-47E4-B2B3-0947453B8579}" type="datetimeFigureOut">
              <a:rPr lang="en-IN" smtClean="0"/>
              <a:t>27-03-2022</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E03D0F-8E25-4463-A6A7-608AE28E435C}" type="slidenum">
              <a:rPr lang="en-IN" smtClean="0"/>
              <a:t>‹#›</a:t>
            </a:fld>
            <a:endParaRPr lang="en-IN"/>
          </a:p>
        </p:txBody>
      </p:sp>
    </p:spTree>
    <p:extLst>
      <p:ext uri="{BB962C8B-B14F-4D97-AF65-F5344CB8AC3E}">
        <p14:creationId xmlns:p14="http://schemas.microsoft.com/office/powerpoint/2010/main" val="31605391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1.xml" /><Relationship Id="rId4" Type="http://schemas.openxmlformats.org/officeDocument/2006/relationships/image" Target="../media/image2.png" /></Relationships>
</file>

<file path=ppt/slides/_rels/slide2.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3.jpeg" /><Relationship Id="rId1" Type="http://schemas.openxmlformats.org/officeDocument/2006/relationships/slideLayout" Target="../slideLayouts/slideLayout2.xml" /><Relationship Id="rId4" Type="http://schemas.openxmlformats.org/officeDocument/2006/relationships/image" Target="../media/image5.jpg" /></Relationships>
</file>

<file path=ppt/slides/_rels/slide3.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2.xml" /><Relationship Id="rId1" Type="http://schemas.openxmlformats.org/officeDocument/2006/relationships/slideLayout" Target="../slideLayouts/slideLayout2.xml" /><Relationship Id="rId4" Type="http://schemas.openxmlformats.org/officeDocument/2006/relationships/image" Target="../media/image1.png" /></Relationships>
</file>

<file path=ppt/slides/_rels/slide4.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audio" Target="../media/audio1.wav" /><Relationship Id="rId1" Type="http://schemas.openxmlformats.org/officeDocument/2006/relationships/slideLayout" Target="../slideLayouts/slideLayout2.xml" /><Relationship Id="rId6" Type="http://schemas.openxmlformats.org/officeDocument/2006/relationships/audio" Target="../media/audio1.wav" /><Relationship Id="rId5" Type="http://schemas.openxmlformats.org/officeDocument/2006/relationships/image" Target="../media/image4.png" /><Relationship Id="rId4" Type="http://schemas.openxmlformats.org/officeDocument/2006/relationships/image" Target="../media/image7.jpg" /></Relationships>
</file>

<file path=ppt/slides/_rels/slide5.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notesSlide" Target="../notesSlides/notesSlide3.xml" /><Relationship Id="rId1" Type="http://schemas.openxmlformats.org/officeDocument/2006/relationships/slideLayout" Target="../slideLayouts/slideLayout2.xml" /><Relationship Id="rId4" Type="http://schemas.openxmlformats.org/officeDocument/2006/relationships/image" Target="../media/image1.png" /></Relationships>
</file>

<file path=ppt/slides/_rels/slide6.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audio" Target="../media/audio1.wav" /><Relationship Id="rId1" Type="http://schemas.openxmlformats.org/officeDocument/2006/relationships/slideLayout" Target="../slideLayouts/slideLayout2.xml" /><Relationship Id="rId6" Type="http://schemas.openxmlformats.org/officeDocument/2006/relationships/audio" Target="../media/audio1.wav" /><Relationship Id="rId5" Type="http://schemas.openxmlformats.org/officeDocument/2006/relationships/image" Target="../media/image9.jpg" /><Relationship Id="rId4" Type="http://schemas.openxmlformats.org/officeDocument/2006/relationships/image" Target="../media/image4.png" /></Relationships>
</file>

<file path=ppt/slides/_rels/slide7.xml.rels><?xml version="1.0" encoding="UTF-8" standalone="yes"?>
<Relationships xmlns="http://schemas.openxmlformats.org/package/2006/relationships"><Relationship Id="rId3" Type="http://schemas.openxmlformats.org/officeDocument/2006/relationships/image" Target="../media/image10.jpeg" /><Relationship Id="rId2" Type="http://schemas.openxmlformats.org/officeDocument/2006/relationships/notesSlide" Target="../notesSlides/notesSlide4.xml" /><Relationship Id="rId1" Type="http://schemas.openxmlformats.org/officeDocument/2006/relationships/slideLayout" Target="../slideLayouts/slideLayout2.xml" /><Relationship Id="rId4" Type="http://schemas.openxmlformats.org/officeDocument/2006/relationships/image" Target="../media/image1.png" /></Relationships>
</file>

<file path=ppt/slides/_rels/slide8.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audio" Target="../media/audio1.wav" /><Relationship Id="rId1" Type="http://schemas.openxmlformats.org/officeDocument/2006/relationships/slideLayout" Target="../slideLayouts/slideLayout2.xml" /><Relationship Id="rId5" Type="http://schemas.openxmlformats.org/officeDocument/2006/relationships/audio" Target="../media/audio1.wav" /><Relationship Id="rId4" Type="http://schemas.openxmlformats.org/officeDocument/2006/relationships/image" Target="../media/image4.png" /></Relationships>
</file>

<file path=ppt/slides/_rels/slide9.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notesSlide" Target="../notesSlides/notesSlide5.xml" /><Relationship Id="rId1" Type="http://schemas.openxmlformats.org/officeDocument/2006/relationships/slideLayout" Target="../slideLayouts/slideLayout2.xml" /><Relationship Id="rId4" Type="http://schemas.openxmlformats.org/officeDocument/2006/relationships/image" Target="../media/image1.png" /></Relationships>
</file>

<file path=ppt/slides/_rels/slide10.xml.rels><?xml version="1.0" encoding="UTF-8" standalone="yes"?>
<Relationships xmlns="http://schemas.openxmlformats.org/package/2006/relationships"><Relationship Id="rId3" Type="http://schemas.openxmlformats.org/officeDocument/2006/relationships/image" Target="../media/image12.jpeg" /><Relationship Id="rId2" Type="http://schemas.openxmlformats.org/officeDocument/2006/relationships/notesSlide" Target="../notesSlides/notesSlide6.xml" /><Relationship Id="rId1" Type="http://schemas.openxmlformats.org/officeDocument/2006/relationships/slideLayout" Target="../slideLayouts/slideLayout2.xml" /><Relationship Id="rId4" Type="http://schemas.openxmlformats.org/officeDocument/2006/relationships/image" Target="../media/image1.png" /></Relationships>
</file>

<file path=ppt/slides/_rels/slide11.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audio" Target="../media/audio1.wav" /><Relationship Id="rId1" Type="http://schemas.openxmlformats.org/officeDocument/2006/relationships/slideLayout" Target="../slideLayouts/slideLayout2.xml" /><Relationship Id="rId5" Type="http://schemas.openxmlformats.org/officeDocument/2006/relationships/audio" Target="../media/audio1.wav" /><Relationship Id="rId4" Type="http://schemas.openxmlformats.org/officeDocument/2006/relationships/image" Target="../media/image4.png" /></Relationships>
</file>

<file path=ppt/slides/_rels/slide12.xml.rels><?xml version="1.0" encoding="UTF-8" standalone="yes"?>
<Relationships xmlns="http://schemas.openxmlformats.org/package/2006/relationships"><Relationship Id="rId3" Type="http://schemas.openxmlformats.org/officeDocument/2006/relationships/image" Target="../media/image13.jpeg" /><Relationship Id="rId2" Type="http://schemas.openxmlformats.org/officeDocument/2006/relationships/notesSlide" Target="../notesSlides/notesSlide7.xml" /><Relationship Id="rId1" Type="http://schemas.openxmlformats.org/officeDocument/2006/relationships/slideLayout" Target="../slideLayouts/slideLayout2.xml" /><Relationship Id="rId4" Type="http://schemas.openxmlformats.org/officeDocument/2006/relationships/image" Target="../media/image1.png" /></Relationships>
</file>

<file path=ppt/slides/_rels/slide13.xml.rels><?xml version="1.0" encoding="UTF-8" standalone="yes"?>
<Relationships xmlns="http://schemas.openxmlformats.org/package/2006/relationships"><Relationship Id="rId3" Type="http://schemas.openxmlformats.org/officeDocument/2006/relationships/image" Target="../media/image14.jpeg" /><Relationship Id="rId2" Type="http://schemas.openxmlformats.org/officeDocument/2006/relationships/notesSlide" Target="../notesSlides/notesSlide8.xml" /><Relationship Id="rId1" Type="http://schemas.openxmlformats.org/officeDocument/2006/relationships/slideLayout" Target="../slideLayouts/slideLayout2.xml" /><Relationship Id="rId4" Type="http://schemas.openxmlformats.org/officeDocument/2006/relationships/image" Target="../media/image1.png" /></Relationships>
</file>

<file path=ppt/slides/_rels/slide14.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notesSlide" Target="../notesSlides/notesSlide9.xml" /><Relationship Id="rId1" Type="http://schemas.openxmlformats.org/officeDocument/2006/relationships/slideLayout" Target="../slideLayouts/slideLayout2.xml" /><Relationship Id="rId4" Type="http://schemas.openxmlformats.org/officeDocument/2006/relationships/image" Target="../media/image1.png" /></Relationships>
</file>

<file path=ppt/slides/_rels/slide15.xml.rels><?xml version="1.0" encoding="UTF-8" standalone="yes"?>
<Relationships xmlns="http://schemas.openxmlformats.org/package/2006/relationships"><Relationship Id="rId3" Type="http://schemas.openxmlformats.org/officeDocument/2006/relationships/hyperlink" Target="https://www.researchgate.net/profile/Marlene-Neill/publication/327057178_Change_Management_Communication_Barriers_Strategies_Messaging/links/5b757e2845851546c909dc07/Change-Management-Communication-Barriers-Strategies-Messaging.pdf" TargetMode="External" /><Relationship Id="rId2" Type="http://schemas.openxmlformats.org/officeDocument/2006/relationships/hyperlink" Target="https://leverageedu.com/blog/wp-content/uploads/2021/08/Barriers-of-Communication-Notes.pdf" TargetMode="External" /><Relationship Id="rId1" Type="http://schemas.openxmlformats.org/officeDocument/2006/relationships/slideLayout" Target="../slideLayouts/slideLayout2.xml" /><Relationship Id="rId6" Type="http://schemas.openxmlformats.org/officeDocument/2006/relationships/image" Target="../media/image1.png" /><Relationship Id="rId5" Type="http://schemas.openxmlformats.org/officeDocument/2006/relationships/hyperlink" Target="https://www.projektassistenz-blog.de/wp-content/uploads/2020/02/Effective_Communication_with_Stakeholders.pdf" TargetMode="External" /><Relationship Id="rId4" Type="http://schemas.openxmlformats.org/officeDocument/2006/relationships/hyperlink" Target="https://fardapaper.ir/mohavaha/uploads/2019/10/Fardapaper-Social-media-information-benefits-knowledge-management-and-smart-organizations.pdf" TargetMode="External" /></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17512/pjms.2019.19.1.30" TargetMode="External" /><Relationship Id="rId2" Type="http://schemas.openxmlformats.org/officeDocument/2006/relationships/hyperlink" Target="https://d1wqtxts1xzle7.cloudfront.net/67412621/pdf-with-cover-page-v2.pdf?Expires=1646898485&amp;Signature=TZ8FYluP4svT2qCk4s-O~6dy1L2ruf-dMENrYn8F3Zq7DC9byXZ3CNe4VmmBS5hs2lkW8D~EUHkhcFdN2NL4~9MaNOdZp4ls2tq35DOONVWPA0ZZTzYOEo6VFfCB9kwkVEjo53h3gg7os1nZruaTBLYMGcbkKQ8~nUh7lnVzk5Bp1u1Gx8yRGmARjW0-~2WY3R9m6Z1HHF7bPyyZwSz53TzwrRGUw57zTK3J09ZWXrWBMCzv6xTYjbg2HDkh1J1BmdggpAfDhB4s5pFm7rb1lupGu3umdNHnS4L9tpje~xU4nf6ZTHsjfsydZ~4bzjfANvG5-uZMh6xAGJ72ODNQmw__&amp;Key-Pair-Id=APKAJLOHF5GGSLRBV4ZA" TargetMode="External" /><Relationship Id="rId1" Type="http://schemas.openxmlformats.org/officeDocument/2006/relationships/slideLayout" Target="../slideLayouts/slideLayout2.xml" /><Relationship Id="rId5" Type="http://schemas.openxmlformats.org/officeDocument/2006/relationships/image" Target="../media/image1.png" /><Relationship Id="rId4" Type="http://schemas.openxmlformats.org/officeDocument/2006/relationships/hyperlink" Target="https://www.tandfonline.com/doi/pdf/10.1080/1553118X.2018.1452240?nee" TargetMode="External" /></Relationships>
</file>

<file path=ppt/slides/_rels/slide17.xml.rels><?xml version="1.0" encoding="UTF-8" standalone="yes"?>
<Relationships xmlns="http://schemas.openxmlformats.org/package/2006/relationships"><Relationship Id="rId3" Type="http://schemas.openxmlformats.org/officeDocument/2006/relationships/oleObject" Target="../embeddings/oleObject1.bin" /><Relationship Id="rId2" Type="http://schemas.openxmlformats.org/officeDocument/2006/relationships/slideLayout" Target="../slideLayouts/slideLayout7.xml" /><Relationship Id="rId1" Type="http://schemas.openxmlformats.org/officeDocument/2006/relationships/vmlDrawing" Target="../drawings/vmlDrawing1.vml" /><Relationship Id="rId4" Type="http://schemas.openxmlformats.org/officeDocument/2006/relationships/image" Target="../media/image16.emf" /></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37000">
              <a:schemeClr val="accent1">
                <a:lumMod val="45000"/>
                <a:lumOff val="55000"/>
              </a:schemeClr>
            </a:gs>
            <a:gs pos="74000">
              <a:schemeClr val="accent1">
                <a:lumMod val="45000"/>
                <a:lumOff val="55000"/>
              </a:schemeClr>
            </a:gs>
            <a:gs pos="96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56F7D-6F94-4794-9D7F-9770AE2AA987}"/>
              </a:ext>
            </a:extLst>
          </p:cNvPr>
          <p:cNvSpPr>
            <a:spLocks noGrp="1"/>
          </p:cNvSpPr>
          <p:nvPr>
            <p:ph type="ctrTitle"/>
          </p:nvPr>
        </p:nvSpPr>
        <p:spPr>
          <a:xfrm>
            <a:off x="855023" y="1935677"/>
            <a:ext cx="10039398" cy="1344821"/>
          </a:xfrm>
          <a:scene3d>
            <a:camera prst="orthographicFront"/>
            <a:lightRig rig="threePt" dir="t"/>
          </a:scene3d>
          <a:sp3d>
            <a:bevelT w="165100" prst="coolSlant"/>
          </a:sp3d>
        </p:spPr>
        <p:txBody>
          <a:bodyPr>
            <a:normAutofit fontScale="90000"/>
          </a:bodyPr>
          <a:lstStyle/>
          <a:p>
            <a:pPr>
              <a:lnSpc>
                <a:spcPct val="150000"/>
              </a:lnSpc>
            </a:pPr>
            <a:r>
              <a:rPr lang="en-GB" sz="3200" b="1" dirty="0">
                <a:solidFill>
                  <a:srgbClr val="000000"/>
                </a:solidFill>
                <a:effectLst>
                  <a:glow rad="101600">
                    <a:schemeClr val="accent6">
                      <a:satMod val="175000"/>
                      <a:alpha val="40000"/>
                    </a:schemeClr>
                  </a:glow>
                </a:effectLst>
                <a:latin typeface="Times New Roman" panose="02020603050405020304" pitchFamily="18" charset="0"/>
                <a:ea typeface="Arial" panose="020B0604020202020204" pitchFamily="34" charset="0"/>
              </a:rPr>
              <a:t>Effective Team Working and Communication</a:t>
            </a:r>
            <a:br>
              <a:rPr lang="en-IN" sz="3200" dirty="0">
                <a:effectLst>
                  <a:glow rad="101600">
                    <a:schemeClr val="accent6">
                      <a:satMod val="175000"/>
                      <a:alpha val="40000"/>
                    </a:schemeClr>
                  </a:glow>
                </a:effectLst>
                <a:latin typeface="Arial" panose="020B0604020202020204" pitchFamily="34" charset="0"/>
                <a:ea typeface="Arial" panose="020B0604020202020204" pitchFamily="34" charset="0"/>
              </a:rPr>
            </a:br>
            <a:r>
              <a:rPr lang="en-GB" sz="3200" b="1" dirty="0">
                <a:solidFill>
                  <a:srgbClr val="000000"/>
                </a:solidFill>
                <a:effectLst>
                  <a:glow rad="101600">
                    <a:schemeClr val="accent6">
                      <a:satMod val="175000"/>
                      <a:alpha val="40000"/>
                    </a:schemeClr>
                  </a:glow>
                </a:effectLst>
                <a:latin typeface="Times New Roman" panose="02020603050405020304" pitchFamily="18" charset="0"/>
                <a:ea typeface="Arial" panose="020B0604020202020204" pitchFamily="34" charset="0"/>
              </a:rPr>
              <a:t>Amazon Company</a:t>
            </a:r>
            <a:br>
              <a:rPr lang="en-IN" sz="3200" dirty="0">
                <a:effectLst>
                  <a:glow rad="101600">
                    <a:schemeClr val="accent6">
                      <a:satMod val="175000"/>
                      <a:alpha val="40000"/>
                    </a:schemeClr>
                  </a:glow>
                </a:effectLst>
                <a:latin typeface="Arial" panose="020B0604020202020204" pitchFamily="34" charset="0"/>
                <a:ea typeface="Arial" panose="020B0604020202020204" pitchFamily="34" charset="0"/>
              </a:rPr>
            </a:br>
            <a:endParaRPr lang="en-IN" sz="3200" dirty="0">
              <a:effectLst>
                <a:glow rad="101600">
                  <a:schemeClr val="accent6">
                    <a:satMod val="175000"/>
                    <a:alpha val="40000"/>
                  </a:schemeClr>
                </a:glow>
              </a:effectLst>
            </a:endParaRPr>
          </a:p>
        </p:txBody>
      </p:sp>
      <p:sp>
        <p:nvSpPr>
          <p:cNvPr id="3" name="Subtitle 2">
            <a:extLst>
              <a:ext uri="{FF2B5EF4-FFF2-40B4-BE49-F238E27FC236}">
                <a16:creationId xmlns:a16="http://schemas.microsoft.com/office/drawing/2014/main" id="{F00581E3-124C-4C7E-82D0-4083C4D95A8D}"/>
              </a:ext>
            </a:extLst>
          </p:cNvPr>
          <p:cNvSpPr>
            <a:spLocks noGrp="1"/>
          </p:cNvSpPr>
          <p:nvPr>
            <p:ph type="subTitle" idx="1"/>
          </p:nvPr>
        </p:nvSpPr>
        <p:spPr>
          <a:xfrm>
            <a:off x="855023" y="3455719"/>
            <a:ext cx="8004681" cy="2082160"/>
          </a:xfrm>
        </p:spPr>
        <p:txBody>
          <a:bodyPr>
            <a:noAutofit/>
          </a:bodyPr>
          <a:lstStyle/>
          <a:p>
            <a:pPr>
              <a:lnSpc>
                <a:spcPct val="150000"/>
              </a:lnSpc>
            </a:pPr>
            <a:r>
              <a:rPr lang="en-GB" sz="2400" b="1" dirty="0">
                <a:solidFill>
                  <a:srgbClr val="000000"/>
                </a:solidFill>
                <a:effectLst>
                  <a:glow rad="63500">
                    <a:schemeClr val="accent2">
                      <a:satMod val="175000"/>
                      <a:alpha val="40000"/>
                    </a:schemeClr>
                  </a:glow>
                </a:effectLst>
                <a:latin typeface="Times New Roman" panose="02020603050405020304" pitchFamily="18" charset="0"/>
                <a:ea typeface="Arial" panose="020B0604020202020204" pitchFamily="34" charset="0"/>
              </a:rPr>
              <a:t>Lecturer: </a:t>
            </a:r>
            <a:r>
              <a:rPr lang="en-GB" sz="2400" b="1" dirty="0" err="1">
                <a:solidFill>
                  <a:srgbClr val="000000"/>
                </a:solidFill>
                <a:effectLst>
                  <a:glow rad="63500">
                    <a:schemeClr val="accent2">
                      <a:satMod val="175000"/>
                      <a:alpha val="40000"/>
                    </a:schemeClr>
                  </a:glow>
                </a:effectLst>
                <a:latin typeface="Times New Roman" panose="02020603050405020304" pitchFamily="18" charset="0"/>
                <a:ea typeface="Arial" panose="020B0604020202020204" pitchFamily="34" charset="0"/>
              </a:rPr>
              <a:t>Khaza</a:t>
            </a:r>
            <a:r>
              <a:rPr lang="en-GB" sz="2400" b="1" dirty="0">
                <a:solidFill>
                  <a:srgbClr val="000000"/>
                </a:solidFill>
                <a:effectLst>
                  <a:glow rad="63500">
                    <a:schemeClr val="accent2">
                      <a:satMod val="175000"/>
                      <a:alpha val="40000"/>
                    </a:schemeClr>
                  </a:glow>
                </a:effectLst>
                <a:latin typeface="Times New Roman" panose="02020603050405020304" pitchFamily="18" charset="0"/>
                <a:ea typeface="Arial" panose="020B0604020202020204" pitchFamily="34" charset="0"/>
              </a:rPr>
              <a:t> Ahmed</a:t>
            </a:r>
          </a:p>
          <a:p>
            <a:pPr>
              <a:lnSpc>
                <a:spcPct val="150000"/>
              </a:lnSpc>
            </a:pPr>
            <a:r>
              <a:rPr lang="en-GB" sz="2400" b="1" dirty="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Student name: Ion Adrian </a:t>
            </a:r>
            <a:r>
              <a:rPr lang="en-GB" sz="2400" b="1" dirty="0" err="1">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Barbu</a:t>
            </a:r>
            <a:r>
              <a:rPr lang="en-GB" sz="2400" b="1" dirty="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(2113245) George Adrian </a:t>
            </a:r>
            <a:r>
              <a:rPr lang="en-GB" sz="2400" b="1" dirty="0" err="1">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Tirlea</a:t>
            </a:r>
            <a:r>
              <a:rPr lang="en-GB" sz="2400" b="1" dirty="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(2026500) </a:t>
            </a:r>
            <a:r>
              <a:rPr lang="en-GB" sz="2400" b="1" dirty="0" err="1">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Radu</a:t>
            </a:r>
            <a:r>
              <a:rPr lang="en-GB" sz="2400" b="1" dirty="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 </a:t>
            </a:r>
            <a:r>
              <a:rPr lang="en-GB" sz="2400" b="1" dirty="0" err="1">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Nitu</a:t>
            </a:r>
            <a:r>
              <a:rPr lang="en-GB" sz="2400" b="1" dirty="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(2109427) </a:t>
            </a:r>
            <a:r>
              <a:rPr lang="en-GB" sz="2400" b="1" dirty="0" err="1">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Razvan</a:t>
            </a:r>
            <a:r>
              <a:rPr lang="en-GB" sz="2400" b="1" dirty="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 </a:t>
            </a:r>
            <a:r>
              <a:rPr lang="en-GB" sz="2400" b="1" dirty="0" err="1">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Banica</a:t>
            </a:r>
            <a:r>
              <a:rPr lang="en-GB" sz="2400" b="1" dirty="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(2112397) Marius </a:t>
            </a:r>
            <a:r>
              <a:rPr lang="en-GB" sz="2400" b="1" dirty="0" err="1">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Farkos</a:t>
            </a:r>
            <a:r>
              <a:rPr lang="en-GB" sz="2400" b="1" dirty="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(2111975)</a:t>
            </a:r>
            <a:endParaRPr lang="en-IN" sz="2400" dirty="0">
              <a:effectLst>
                <a:glow rad="101600">
                  <a:schemeClr val="accent5">
                    <a:satMod val="175000"/>
                    <a:alpha val="40000"/>
                  </a:schemeClr>
                </a:glow>
              </a:effectLst>
              <a:latin typeface="Arial" panose="020B0604020202020204" pitchFamily="34" charset="0"/>
              <a:ea typeface="Arial" panose="020B0604020202020204" pitchFamily="34" charset="0"/>
            </a:endParaRPr>
          </a:p>
          <a:p>
            <a:r>
              <a:rPr lang="en-GB" sz="2400" b="1" dirty="0">
                <a:solidFill>
                  <a:srgbClr val="000000"/>
                </a:solidFill>
                <a:effectLst>
                  <a:glow rad="101600">
                    <a:schemeClr val="accent4">
                      <a:satMod val="175000"/>
                      <a:alpha val="40000"/>
                    </a:schemeClr>
                  </a:glow>
                </a:effectLst>
                <a:latin typeface="Times New Roman" panose="02020603050405020304" pitchFamily="18" charset="0"/>
                <a:ea typeface="Arial" panose="020B0604020202020204" pitchFamily="34" charset="0"/>
              </a:rPr>
              <a:t>Module name: Effective Team Working and Communication (BMSW4002_BIRM)</a:t>
            </a:r>
          </a:p>
          <a:p>
            <a:endParaRPr lang="en-IN" sz="2400"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1452" y="95559"/>
            <a:ext cx="3857625" cy="942975"/>
          </a:xfrm>
          <a:prstGeom prst="rect">
            <a:avLst/>
          </a:prstGeom>
          <a:scene3d>
            <a:camera prst="orthographicFront"/>
            <a:lightRig rig="threePt" dir="t"/>
          </a:scene3d>
          <a:sp3d>
            <a:bevelT w="165100" prst="coolSlant"/>
          </a:sp3d>
        </p:spPr>
      </p:pic>
      <p:pic>
        <p:nvPicPr>
          <p:cNvPr id="6" name="Picture 5"/>
          <p:cNvPicPr>
            <a:picLocks noChangeAspect="1"/>
          </p:cNvPicPr>
          <p:nvPr/>
        </p:nvPicPr>
        <p:blipFill>
          <a:blip r:embed="rId4"/>
          <a:stretch>
            <a:fillRect/>
          </a:stretch>
        </p:blipFill>
        <p:spPr>
          <a:xfrm>
            <a:off x="8241476" y="4999512"/>
            <a:ext cx="3796236" cy="1785181"/>
          </a:xfrm>
          <a:prstGeom prst="rect">
            <a:avLst/>
          </a:prstGeom>
          <a:effectLst>
            <a:glow rad="228600">
              <a:schemeClr val="accent6">
                <a:satMod val="175000"/>
                <a:alpha val="40000"/>
              </a:schemeClr>
            </a:glow>
            <a:softEdge rad="279400"/>
          </a:effectLst>
          <a:scene3d>
            <a:camera prst="orthographicFront"/>
            <a:lightRig rig="threePt" dir="t"/>
          </a:scene3d>
          <a:sp3d prstMaterial="dkEdge">
            <a:bevelT w="152400" h="50800" prst="softRound"/>
            <a:bevelB w="114300" prst="hardEdge"/>
          </a:sp3d>
        </p:spPr>
      </p:pic>
    </p:spTree>
    <p:extLst>
      <p:ext uri="{BB962C8B-B14F-4D97-AF65-F5344CB8AC3E}">
        <p14:creationId xmlns:p14="http://schemas.microsoft.com/office/powerpoint/2010/main" val="2018843929"/>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4" name="TextBox 3"/>
          <p:cNvSpPr txBox="1"/>
          <p:nvPr/>
        </p:nvSpPr>
        <p:spPr>
          <a:xfrm>
            <a:off x="570016" y="380010"/>
            <a:ext cx="11257807" cy="2185214"/>
          </a:xfrm>
          <a:prstGeom prst="rect">
            <a:avLst/>
          </a:prstGeom>
          <a:noFill/>
        </p:spPr>
        <p:txBody>
          <a:bodyPr wrap="square" rtlCol="0">
            <a:spAutoFit/>
          </a:bodyPr>
          <a:lstStyle/>
          <a:p>
            <a:pPr algn="ctr"/>
            <a:r>
              <a:rPr lang="en-GB" sz="2800" dirty="0">
                <a:effectLst>
                  <a:glow rad="139700">
                    <a:schemeClr val="accent6">
                      <a:satMod val="175000"/>
                      <a:alpha val="40000"/>
                    </a:schemeClr>
                  </a:glow>
                </a:effectLst>
              </a:rPr>
              <a:t>Ion Adrian </a:t>
            </a:r>
            <a:r>
              <a:rPr lang="en-GB" sz="2800" dirty="0" err="1">
                <a:effectLst>
                  <a:glow rad="139700">
                    <a:schemeClr val="accent6">
                      <a:satMod val="175000"/>
                      <a:alpha val="40000"/>
                    </a:schemeClr>
                  </a:glow>
                </a:effectLst>
              </a:rPr>
              <a:t>Barbu</a:t>
            </a:r>
            <a:r>
              <a:rPr lang="en-GB" sz="2800" dirty="0">
                <a:effectLst>
                  <a:glow rad="139700">
                    <a:schemeClr val="accent6">
                      <a:satMod val="175000"/>
                      <a:alpha val="40000"/>
                    </a:schemeClr>
                  </a:glow>
                </a:effectLst>
              </a:rPr>
              <a:t> 2113245</a:t>
            </a:r>
          </a:p>
          <a:p>
            <a:pPr algn="ctr"/>
            <a:endParaRPr lang="en-GB" dirty="0"/>
          </a:p>
          <a:p>
            <a:pPr algn="ctr"/>
            <a:endParaRPr lang="en-GB" dirty="0"/>
          </a:p>
          <a:p>
            <a:pPr algn="ctr"/>
            <a:r>
              <a:rPr lang="en-GB" sz="3600" dirty="0"/>
              <a:t>Will present </a:t>
            </a:r>
            <a:r>
              <a:rPr lang="en-GB" sz="3600" b="1" kern="0" dirty="0">
                <a:latin typeface="Times New Roman" panose="02020603050405020304" pitchFamily="18" charset="0"/>
                <a:cs typeface="Arial" panose="020B0604020202020204" pitchFamily="34" charset="0"/>
              </a:rPr>
              <a:t>Introduction and Conclusion</a:t>
            </a:r>
            <a:br>
              <a:rPr lang="en-IN" sz="3600" b="1" kern="0" dirty="0">
                <a:latin typeface="Times New Roman" panose="02020603050405020304" pitchFamily="18" charset="0"/>
                <a:cs typeface="Arial" panose="020B0604020202020204" pitchFamily="34" charset="0"/>
              </a:rPr>
            </a:br>
            <a:endParaRPr lang="en-GB" sz="3600"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0027" y="5721667"/>
            <a:ext cx="3857625" cy="942975"/>
          </a:xfrm>
          <a:prstGeom prst="rect">
            <a:avLst/>
          </a:prstGeom>
        </p:spPr>
      </p:pic>
      <p:pic>
        <p:nvPicPr>
          <p:cNvPr id="2" name="Picture 1"/>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8942119" y="2817036"/>
            <a:ext cx="2885704" cy="384760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536328630"/>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C34FC-D6C8-4384-BF9C-41EE7BF356A1}"/>
              </a:ext>
            </a:extLst>
          </p:cNvPr>
          <p:cNvSpPr>
            <a:spLocks noGrp="1"/>
          </p:cNvSpPr>
          <p:nvPr>
            <p:ph type="title"/>
          </p:nvPr>
        </p:nvSpPr>
        <p:spPr/>
        <p:txBody>
          <a:bodyPr>
            <a:normAutofit/>
          </a:bodyPr>
          <a:lstStyle/>
          <a:p>
            <a:r>
              <a:rPr lang="en-GB" sz="4400" b="1" dirty="0">
                <a:effectLst/>
                <a:latin typeface="Arial" panose="020B0604020202020204" pitchFamily="34" charset="0"/>
                <a:ea typeface="Arial" panose="020B0604020202020204" pitchFamily="34" charset="0"/>
              </a:rPr>
              <a:t>Introduction </a:t>
            </a:r>
            <a:endParaRPr lang="en-IN" sz="4400" dirty="0"/>
          </a:p>
        </p:txBody>
      </p:sp>
      <p:sp>
        <p:nvSpPr>
          <p:cNvPr id="3" name="Content Placeholder 2">
            <a:extLst>
              <a:ext uri="{FF2B5EF4-FFF2-40B4-BE49-F238E27FC236}">
                <a16:creationId xmlns:a16="http://schemas.microsoft.com/office/drawing/2014/main" id="{F15AFF41-59DE-419B-B7D4-A5B19FCBF751}"/>
              </a:ext>
            </a:extLst>
          </p:cNvPr>
          <p:cNvSpPr>
            <a:spLocks noGrp="1"/>
          </p:cNvSpPr>
          <p:nvPr>
            <p:ph idx="1"/>
          </p:nvPr>
        </p:nvSpPr>
        <p:spPr/>
        <p:txBody>
          <a:bodyPr/>
          <a:lstStyle/>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Benefits of effective communication in an organisation</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Analysing the potential barriers in effective communication</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Communication channels used by the chosen organisation</a:t>
            </a:r>
            <a:endParaRPr lang="en-IN" sz="1800" u="none" strike="noStrike" dirty="0">
              <a:effectLst/>
              <a:latin typeface="Arial" panose="020B0604020202020204" pitchFamily="34" charset="0"/>
              <a:ea typeface="Arial" panose="020B0604020202020204" pitchFamily="34" charset="0"/>
            </a:endParaRPr>
          </a:p>
          <a:p>
            <a:pPr>
              <a:buFont typeface="Courier New" panose="02070309020205020404" pitchFamily="49" charset="0"/>
              <a:buChar char="o"/>
            </a:pPr>
            <a:endParaRPr lang="en-IN" dirty="0"/>
          </a:p>
        </p:txBody>
      </p:sp>
      <p:pic>
        <p:nvPicPr>
          <p:cNvPr id="1026" name="Picture 2" descr="Effective Communication Skills Training Course">
            <a:extLst>
              <a:ext uri="{FF2B5EF4-FFF2-40B4-BE49-F238E27FC236}">
                <a16:creationId xmlns:a16="http://schemas.microsoft.com/office/drawing/2014/main" id="{9E2B84D2-E06B-4AD8-9000-82C9983098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24728" y="3780890"/>
            <a:ext cx="8157681" cy="311820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97920" y="202437"/>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2695460637"/>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4" name="TextBox 3"/>
          <p:cNvSpPr txBox="1"/>
          <p:nvPr/>
        </p:nvSpPr>
        <p:spPr>
          <a:xfrm>
            <a:off x="570016" y="380010"/>
            <a:ext cx="11257807" cy="2185214"/>
          </a:xfrm>
          <a:prstGeom prst="rect">
            <a:avLst/>
          </a:prstGeom>
          <a:noFill/>
        </p:spPr>
        <p:txBody>
          <a:bodyPr wrap="square" rtlCol="0">
            <a:spAutoFit/>
          </a:bodyPr>
          <a:lstStyle/>
          <a:p>
            <a:pPr algn="ctr"/>
            <a:r>
              <a:rPr lang="en-GB" sz="2800" dirty="0" err="1">
                <a:effectLst>
                  <a:glow rad="101600">
                    <a:schemeClr val="accent6">
                      <a:satMod val="175000"/>
                      <a:alpha val="40000"/>
                    </a:schemeClr>
                  </a:glow>
                </a:effectLst>
              </a:rPr>
              <a:t>Radu</a:t>
            </a:r>
            <a:r>
              <a:rPr lang="en-GB" sz="2800" dirty="0">
                <a:effectLst>
                  <a:glow rad="101600">
                    <a:schemeClr val="accent6">
                      <a:satMod val="175000"/>
                      <a:alpha val="40000"/>
                    </a:schemeClr>
                  </a:glow>
                </a:effectLst>
              </a:rPr>
              <a:t> </a:t>
            </a:r>
            <a:r>
              <a:rPr lang="en-GB" sz="2800" dirty="0" err="1">
                <a:effectLst>
                  <a:glow rad="101600">
                    <a:schemeClr val="accent6">
                      <a:satMod val="175000"/>
                      <a:alpha val="40000"/>
                    </a:schemeClr>
                  </a:glow>
                </a:effectLst>
              </a:rPr>
              <a:t>Nitu</a:t>
            </a:r>
            <a:r>
              <a:rPr lang="en-GB" sz="2800" dirty="0">
                <a:effectLst>
                  <a:glow rad="101600">
                    <a:schemeClr val="accent6">
                      <a:satMod val="175000"/>
                      <a:alpha val="40000"/>
                    </a:schemeClr>
                  </a:glow>
                </a:effectLst>
              </a:rPr>
              <a:t> 2109427</a:t>
            </a:r>
          </a:p>
          <a:p>
            <a:pPr algn="ctr"/>
            <a:endParaRPr lang="en-GB" dirty="0"/>
          </a:p>
          <a:p>
            <a:pPr algn="ctr"/>
            <a:endParaRPr lang="en-GB" dirty="0"/>
          </a:p>
          <a:p>
            <a:pPr algn="ctr"/>
            <a:r>
              <a:rPr lang="en-GB" sz="3600" dirty="0"/>
              <a:t>Will present </a:t>
            </a:r>
            <a:r>
              <a:rPr lang="en-GB" sz="3600" b="1" kern="0" dirty="0">
                <a:latin typeface="Times New Roman" panose="02020603050405020304" pitchFamily="18" charset="0"/>
                <a:cs typeface="Arial" panose="020B0604020202020204" pitchFamily="34" charset="0"/>
              </a:rPr>
              <a:t>Overview of the organisation </a:t>
            </a:r>
            <a:br>
              <a:rPr lang="en-IN" sz="3600" b="1" kern="0" dirty="0">
                <a:latin typeface="Times New Roman" panose="02020603050405020304" pitchFamily="18" charset="0"/>
                <a:cs typeface="Arial" panose="020B0604020202020204" pitchFamily="34" charset="0"/>
              </a:rPr>
            </a:br>
            <a:endParaRPr lang="en-GB" sz="3600" dirty="0"/>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92440" y="3246120"/>
            <a:ext cx="3735383" cy="3433762"/>
          </a:xfrm>
          <a:prstGeom prst="rect">
            <a:avLst/>
          </a:prstGeom>
          <a:effectLst>
            <a:glow rad="76200">
              <a:schemeClr val="accent1">
                <a:alpha val="42000"/>
              </a:schemeClr>
            </a:glow>
          </a:effectLst>
          <a:scene3d>
            <a:camera prst="orthographicFront"/>
            <a:lightRig rig="threePt" dir="t"/>
          </a:scene3d>
          <a:sp3d>
            <a:bevelT/>
            <a:bevelB/>
          </a:sp3d>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20027" y="5721667"/>
            <a:ext cx="3857625" cy="942975"/>
          </a:xfrm>
          <a:prstGeom prst="rect">
            <a:avLst/>
          </a:prstGeom>
        </p:spPr>
      </p:pic>
    </p:spTree>
    <p:extLst>
      <p:ext uri="{BB962C8B-B14F-4D97-AF65-F5344CB8AC3E}">
        <p14:creationId xmlns:p14="http://schemas.microsoft.com/office/powerpoint/2010/main" val="4172187145"/>
      </p:ext>
    </p:extLst>
  </p:cSld>
  <p:clrMapOvr>
    <a:masterClrMapping/>
  </p:clrMapOvr>
  <mc:AlternateContent xmlns:mc="http://schemas.openxmlformats.org/markup-compatibility/2006" xmlns:p14="http://schemas.microsoft.com/office/powerpoint/2010/main">
    <mc:Choice Requires="p14">
      <p:transition spd="slow" p14:dur="1500">
        <p:split orient="vert"/>
        <p:sndAc>
          <p:stSnd>
            <p:snd r:embed="rId2" name="applause.wav"/>
          </p:stSnd>
        </p:sndAc>
      </p:transition>
    </mc:Choice>
    <mc:Fallback xmlns="">
      <p:transition spd="slow">
        <p:split orient="vert"/>
        <p:sndAc>
          <p:stSnd>
            <p:snd r:embed="rId6" name="applause.wav"/>
          </p:stSnd>
        </p:sndAc>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12161-0443-4F0F-8D26-41B21C0D9DA9}"/>
              </a:ext>
            </a:extLst>
          </p:cNvPr>
          <p:cNvSpPr>
            <a:spLocks noGrp="1"/>
          </p:cNvSpPr>
          <p:nvPr>
            <p:ph type="title"/>
          </p:nvPr>
        </p:nvSpPr>
        <p:spPr>
          <a:effectLst>
            <a:glow rad="101600">
              <a:schemeClr val="accent5">
                <a:satMod val="175000"/>
                <a:alpha val="40000"/>
              </a:schemeClr>
            </a:glow>
          </a:effectLst>
        </p:spPr>
        <p:txBody>
          <a:bodyPr/>
          <a:lstStyle/>
          <a:p>
            <a:r>
              <a:rPr lang="en-GB" sz="4000" b="1" kern="0" dirty="0">
                <a:effectLst>
                  <a:glow rad="63500">
                    <a:schemeClr val="accent5">
                      <a:satMod val="175000"/>
                      <a:alpha val="40000"/>
                    </a:schemeClr>
                  </a:glow>
                </a:effectLst>
                <a:latin typeface="Times New Roman" panose="02020603050405020304" pitchFamily="18" charset="0"/>
                <a:cs typeface="Arial" panose="020B0604020202020204" pitchFamily="34" charset="0"/>
              </a:rPr>
              <a:t>Overview of the organisation </a:t>
            </a:r>
            <a:br>
              <a:rPr lang="en-IN" sz="1800" b="1" kern="0" dirty="0">
                <a:effectLst/>
                <a:latin typeface="Times New Roman" panose="02020603050405020304" pitchFamily="18" charset="0"/>
                <a:cs typeface="Arial" panose="020B0604020202020204" pitchFamily="34" charset="0"/>
              </a:rPr>
            </a:br>
            <a:endParaRPr lang="en-IN" dirty="0"/>
          </a:p>
        </p:txBody>
      </p:sp>
      <p:sp>
        <p:nvSpPr>
          <p:cNvPr id="3" name="Content Placeholder 2">
            <a:extLst>
              <a:ext uri="{FF2B5EF4-FFF2-40B4-BE49-F238E27FC236}">
                <a16:creationId xmlns:a16="http://schemas.microsoft.com/office/drawing/2014/main" id="{3024F464-7577-47D8-95D8-01F2250EA84B}"/>
              </a:ext>
            </a:extLst>
          </p:cNvPr>
          <p:cNvSpPr>
            <a:spLocks noGrp="1"/>
          </p:cNvSpPr>
          <p:nvPr>
            <p:ph idx="1"/>
          </p:nvPr>
        </p:nvSpPr>
        <p:spPr>
          <a:xfrm>
            <a:off x="1069848" y="2141956"/>
            <a:ext cx="5259034" cy="4050792"/>
          </a:xfrm>
        </p:spPr>
        <p:txBody>
          <a:bodyPr/>
          <a:lstStyle/>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Amazon is a multinational company in technology and it is United States of America based,</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The company deals with services such as digital streaming, cloud computing, artificial intelligence and e-commerce.</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Amazon is one of the top 5 information technology-based company in the United States of America</a:t>
            </a:r>
            <a:endParaRPr lang="en-IN" sz="1800" u="none" strike="noStrike" dirty="0">
              <a:effectLst/>
              <a:latin typeface="Arial" panose="020B0604020202020204" pitchFamily="34" charset="0"/>
              <a:ea typeface="Arial" panose="020B0604020202020204" pitchFamily="34" charset="0"/>
            </a:endParaRPr>
          </a:p>
          <a:p>
            <a:pPr>
              <a:buFont typeface="Courier New" panose="02070309020205020404" pitchFamily="49" charset="0"/>
              <a:buChar char="o"/>
            </a:pPr>
            <a:endParaRPr lang="en-IN" dirty="0"/>
          </a:p>
        </p:txBody>
      </p:sp>
      <p:pic>
        <p:nvPicPr>
          <p:cNvPr id="2050" name="Picture 2" descr="Amazon In US eCommerce Market: Crushes Competitors With 41% Share in 2021 -  Dazeinfo">
            <a:extLst>
              <a:ext uri="{FF2B5EF4-FFF2-40B4-BE49-F238E27FC236}">
                <a16:creationId xmlns:a16="http://schemas.microsoft.com/office/drawing/2014/main" id="{65DB536A-AC76-4A8D-9C67-511E19420F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11074" y="2270588"/>
            <a:ext cx="5780926" cy="4587411"/>
          </a:xfrm>
          <a:prstGeom prst="rect">
            <a:avLst/>
          </a:prstGeom>
          <a:noFill/>
          <a:scene3d>
            <a:camera prst="orthographicFront"/>
            <a:lightRig rig="threePt" dir="t"/>
          </a:scene3d>
          <a:sp3d>
            <a:bevelT w="165100" prst="coolSlant"/>
            <a:bevelB w="165100" prst="coolSlant"/>
          </a:sp3d>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5203" y="5769240"/>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3110173193"/>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4" name="TextBox 3"/>
          <p:cNvSpPr txBox="1"/>
          <p:nvPr/>
        </p:nvSpPr>
        <p:spPr>
          <a:xfrm>
            <a:off x="1211283" y="439387"/>
            <a:ext cx="9773392" cy="1354217"/>
          </a:xfrm>
          <a:prstGeom prst="rect">
            <a:avLst/>
          </a:prstGeom>
          <a:noFill/>
        </p:spPr>
        <p:txBody>
          <a:bodyPr wrap="square" rtlCol="0">
            <a:spAutoFit/>
          </a:bodyPr>
          <a:lstStyle/>
          <a:p>
            <a:pPr algn="ctr"/>
            <a:r>
              <a:rPr lang="en-GB" sz="2800" dirty="0" err="1">
                <a:effectLst>
                  <a:glow rad="101600">
                    <a:schemeClr val="accent6">
                      <a:satMod val="175000"/>
                      <a:alpha val="40000"/>
                    </a:schemeClr>
                  </a:glow>
                </a:effectLst>
              </a:rPr>
              <a:t>Razvan</a:t>
            </a:r>
            <a:r>
              <a:rPr lang="en-GB" sz="2800" dirty="0">
                <a:effectLst>
                  <a:glow rad="101600">
                    <a:schemeClr val="accent6">
                      <a:satMod val="175000"/>
                      <a:alpha val="40000"/>
                    </a:schemeClr>
                  </a:glow>
                </a:effectLst>
              </a:rPr>
              <a:t> </a:t>
            </a:r>
            <a:r>
              <a:rPr lang="en-GB" sz="2800" dirty="0" err="1">
                <a:effectLst>
                  <a:glow rad="101600">
                    <a:schemeClr val="accent6">
                      <a:satMod val="175000"/>
                      <a:alpha val="40000"/>
                    </a:schemeClr>
                  </a:glow>
                </a:effectLst>
              </a:rPr>
              <a:t>Banica</a:t>
            </a:r>
            <a:r>
              <a:rPr lang="en-GB" sz="2800" dirty="0">
                <a:effectLst>
                  <a:glow rad="101600">
                    <a:schemeClr val="accent6">
                      <a:satMod val="175000"/>
                      <a:alpha val="40000"/>
                    </a:schemeClr>
                  </a:glow>
                </a:effectLst>
              </a:rPr>
              <a:t>  2112397</a:t>
            </a:r>
          </a:p>
          <a:p>
            <a:pPr algn="ctr"/>
            <a:endParaRPr lang="en-GB" dirty="0"/>
          </a:p>
          <a:p>
            <a:pPr algn="ctr"/>
            <a:r>
              <a:rPr lang="en-GB" sz="3600" dirty="0"/>
              <a:t>Will present </a:t>
            </a:r>
            <a:r>
              <a:rPr lang="en-GB" sz="3600" b="1" dirty="0"/>
              <a:t>Benefits of effective communication </a:t>
            </a:r>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55862" y="5745480"/>
            <a:ext cx="3857625" cy="942975"/>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59080" y="3489960"/>
            <a:ext cx="4053840" cy="3198495"/>
          </a:xfrm>
          <a:prstGeom prst="rect">
            <a:avLst/>
          </a:prstGeom>
          <a:ln>
            <a:noFill/>
          </a:ln>
          <a:effectLst>
            <a:outerShdw blurRad="292100" dist="139700" dir="2700000" algn="tl" rotWithShape="0">
              <a:srgbClr val="333333">
                <a:alpha val="65000"/>
              </a:srgbClr>
            </a:outerShdw>
          </a:effectLst>
          <a:scene3d>
            <a:camera prst="orthographicFront"/>
            <a:lightRig rig="threePt" dir="t"/>
          </a:scene3d>
          <a:sp3d>
            <a:bevelT w="165100" prst="coolSlant"/>
          </a:sp3d>
        </p:spPr>
      </p:pic>
    </p:spTree>
    <p:extLst>
      <p:ext uri="{BB962C8B-B14F-4D97-AF65-F5344CB8AC3E}">
        <p14:creationId xmlns:p14="http://schemas.microsoft.com/office/powerpoint/2010/main" val="769192939"/>
      </p:ext>
    </p:extLst>
  </p:cSld>
  <p:clrMapOvr>
    <a:masterClrMapping/>
  </p:clrMapOvr>
  <mc:AlternateContent xmlns:mc="http://schemas.openxmlformats.org/markup-compatibility/2006" xmlns:p14="http://schemas.microsoft.com/office/powerpoint/2010/main">
    <mc:Choice Requires="p14">
      <p:transition spd="slow" p14:dur="3900">
        <p14:glitter pattern="hexagon"/>
        <p:sndAc>
          <p:stSnd>
            <p:snd r:embed="rId2" name="applause.wav"/>
          </p:stSnd>
        </p:sndAc>
      </p:transition>
    </mc:Choice>
    <mc:Fallback xmlns="">
      <p:transition spd="slow">
        <p:fade/>
        <p:sndAc>
          <p:stSnd>
            <p:snd r:embed="rId6" name="applause.wav"/>
          </p:stSnd>
        </p:sndAc>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0C688-6755-4E1E-AFA3-72107B45C6C8}"/>
              </a:ext>
            </a:extLst>
          </p:cNvPr>
          <p:cNvSpPr>
            <a:spLocks noGrp="1"/>
          </p:cNvSpPr>
          <p:nvPr>
            <p:ph type="title"/>
          </p:nvPr>
        </p:nvSpPr>
        <p:spPr>
          <a:xfrm>
            <a:off x="1069848" y="512064"/>
            <a:ext cx="10058400" cy="1609344"/>
          </a:xfrm>
          <a:effectLst>
            <a:glow rad="228600">
              <a:schemeClr val="accent1">
                <a:satMod val="175000"/>
                <a:alpha val="40000"/>
              </a:schemeClr>
            </a:glow>
          </a:effectLst>
        </p:spPr>
        <p:txBody>
          <a:bodyPr>
            <a:normAutofit/>
          </a:bodyPr>
          <a:lstStyle/>
          <a:p>
            <a:r>
              <a:rPr lang="en-GB" sz="3200" b="1" dirty="0">
                <a:effectLst>
                  <a:glow rad="63500">
                    <a:schemeClr val="accent5">
                      <a:satMod val="175000"/>
                      <a:alpha val="40000"/>
                    </a:schemeClr>
                  </a:glow>
                </a:effectLst>
                <a:latin typeface="Arial" panose="020B0604020202020204" pitchFamily="34" charset="0"/>
                <a:ea typeface="Arial" panose="020B0604020202020204" pitchFamily="34" charset="0"/>
              </a:rPr>
              <a:t>Benefits of effective communication </a:t>
            </a:r>
            <a:endParaRPr lang="en-IN" sz="3200" dirty="0">
              <a:effectLst>
                <a:glow rad="63500">
                  <a:schemeClr val="accent5">
                    <a:satMod val="175000"/>
                    <a:alpha val="40000"/>
                  </a:schemeClr>
                </a:glow>
              </a:effectLst>
            </a:endParaRPr>
          </a:p>
        </p:txBody>
      </p:sp>
      <p:sp>
        <p:nvSpPr>
          <p:cNvPr id="3" name="Content Placeholder 2">
            <a:extLst>
              <a:ext uri="{FF2B5EF4-FFF2-40B4-BE49-F238E27FC236}">
                <a16:creationId xmlns:a16="http://schemas.microsoft.com/office/drawing/2014/main" id="{5BB12B93-7C3C-4F11-88FF-2568E8CAE0F3}"/>
              </a:ext>
            </a:extLst>
          </p:cNvPr>
          <p:cNvSpPr>
            <a:spLocks noGrp="1"/>
          </p:cNvSpPr>
          <p:nvPr>
            <p:ph idx="1"/>
          </p:nvPr>
        </p:nvSpPr>
        <p:spPr>
          <a:xfrm>
            <a:off x="1827237" y="2121408"/>
            <a:ext cx="3943941" cy="4050792"/>
          </a:xfrm>
        </p:spPr>
        <p:txBody>
          <a:bodyPr/>
          <a:lstStyle/>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Better team engagement</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Improves teamwork and productivity</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Helps in creating a better relationship with internal and external stakeholders</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Helps in resolving issues</a:t>
            </a:r>
            <a:endParaRPr lang="en-IN" sz="1800" u="none" strike="noStrike" dirty="0">
              <a:effectLst/>
              <a:latin typeface="Arial" panose="020B0604020202020204" pitchFamily="34" charset="0"/>
              <a:ea typeface="Arial" panose="020B0604020202020204" pitchFamily="34" charset="0"/>
            </a:endParaRPr>
          </a:p>
          <a:p>
            <a:pPr>
              <a:buFont typeface="Courier New" panose="02070309020205020404" pitchFamily="49" charset="0"/>
              <a:buChar char="o"/>
            </a:pPr>
            <a:r>
              <a:rPr lang="en-GB" sz="1800" dirty="0">
                <a:latin typeface="Times New Roman" panose="02020603050405020304" pitchFamily="18" charset="0"/>
                <a:cs typeface="Times New Roman" panose="02020603050405020304" pitchFamily="18" charset="0"/>
              </a:rPr>
              <a:t>Creates a more enjoyable work environment by improving communication between employees</a:t>
            </a:r>
            <a:endParaRPr lang="en-IN" sz="1800" dirty="0">
              <a:latin typeface="Times New Roman" panose="02020603050405020304" pitchFamily="18" charset="0"/>
              <a:cs typeface="Times New Roman" panose="02020603050405020304" pitchFamily="18" charset="0"/>
            </a:endParaRPr>
          </a:p>
        </p:txBody>
      </p:sp>
      <p:pic>
        <p:nvPicPr>
          <p:cNvPr id="3074" name="Picture 2" descr="Characteristics of Effective Communication: Emotions, Focus and Control">
            <a:extLst>
              <a:ext uri="{FF2B5EF4-FFF2-40B4-BE49-F238E27FC236}">
                <a16:creationId xmlns:a16="http://schemas.microsoft.com/office/drawing/2014/main" id="{3C30CE9C-5172-4E52-8EDB-87C2C673B9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797978"/>
            <a:ext cx="5988140" cy="4936732"/>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97492" y="5857974"/>
            <a:ext cx="3586648" cy="876736"/>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361885750"/>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4" name="TextBox 3"/>
          <p:cNvSpPr txBox="1"/>
          <p:nvPr/>
        </p:nvSpPr>
        <p:spPr>
          <a:xfrm>
            <a:off x="570016" y="344384"/>
            <a:ext cx="11257807" cy="2185214"/>
          </a:xfrm>
          <a:prstGeom prst="rect">
            <a:avLst/>
          </a:prstGeom>
          <a:noFill/>
          <a:effectLst>
            <a:glow rad="139700">
              <a:schemeClr val="accent2">
                <a:satMod val="175000"/>
                <a:alpha val="40000"/>
              </a:schemeClr>
            </a:glow>
          </a:effectLst>
          <a:scene3d>
            <a:camera prst="orthographicFront"/>
            <a:lightRig rig="threePt" dir="t"/>
          </a:scene3d>
          <a:sp3d>
            <a:bevelT w="165100" prst="coolSlant"/>
          </a:sp3d>
        </p:spPr>
        <p:txBody>
          <a:bodyPr wrap="square" rtlCol="0">
            <a:spAutoFit/>
          </a:bodyPr>
          <a:lstStyle/>
          <a:p>
            <a:pPr algn="ctr"/>
            <a:r>
              <a:rPr lang="en-GB" sz="2800" dirty="0">
                <a:effectLst>
                  <a:glow rad="101600">
                    <a:schemeClr val="accent4">
                      <a:satMod val="175000"/>
                      <a:alpha val="40000"/>
                    </a:schemeClr>
                  </a:glow>
                </a:effectLst>
              </a:rPr>
              <a:t>Marius </a:t>
            </a:r>
            <a:r>
              <a:rPr lang="en-GB" sz="2800" dirty="0" err="1">
                <a:effectLst>
                  <a:glow rad="101600">
                    <a:schemeClr val="accent4">
                      <a:satMod val="175000"/>
                      <a:alpha val="40000"/>
                    </a:schemeClr>
                  </a:glow>
                </a:effectLst>
              </a:rPr>
              <a:t>Farkos</a:t>
            </a:r>
            <a:r>
              <a:rPr lang="en-GB" sz="2800" dirty="0">
                <a:effectLst>
                  <a:glow rad="101600">
                    <a:schemeClr val="accent4">
                      <a:satMod val="175000"/>
                      <a:alpha val="40000"/>
                    </a:schemeClr>
                  </a:glow>
                </a:effectLst>
              </a:rPr>
              <a:t> 2111975</a:t>
            </a:r>
          </a:p>
          <a:p>
            <a:pPr algn="ctr"/>
            <a:endParaRPr lang="en-GB" dirty="0"/>
          </a:p>
          <a:p>
            <a:pPr algn="ctr"/>
            <a:endParaRPr lang="en-GB" dirty="0"/>
          </a:p>
          <a:p>
            <a:pPr algn="ctr"/>
            <a:r>
              <a:rPr lang="en-GB" sz="3600" dirty="0"/>
              <a:t>Will present </a:t>
            </a:r>
            <a:r>
              <a:rPr lang="en-GB" sz="3600" b="1" dirty="0"/>
              <a:t>Theory and </a:t>
            </a:r>
            <a:r>
              <a:rPr lang="en-GB" sz="3600" b="1" dirty="0">
                <a:effectLst/>
                <a:latin typeface="Arial" panose="020B0604020202020204" pitchFamily="34" charset="0"/>
                <a:ea typeface="Arial" panose="020B0604020202020204" pitchFamily="34" charset="0"/>
              </a:rPr>
              <a:t>Barriers in communication </a:t>
            </a:r>
            <a:br>
              <a:rPr lang="en-IN" sz="3600" b="1" kern="0" dirty="0">
                <a:latin typeface="Times New Roman" panose="02020603050405020304" pitchFamily="18" charset="0"/>
                <a:cs typeface="Arial" panose="020B0604020202020204" pitchFamily="34" charset="0"/>
              </a:rPr>
            </a:br>
            <a:endParaRPr lang="en-GB" sz="3600" dirty="0"/>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75307" y="5721667"/>
            <a:ext cx="3857625" cy="942975"/>
          </a:xfrm>
          <a:prstGeom prst="rect">
            <a:avLst/>
          </a:prstGeom>
          <a:scene3d>
            <a:camera prst="orthographicFront"/>
            <a:lightRig rig="threePt" dir="t"/>
          </a:scene3d>
          <a:sp3d>
            <a:bevelB w="165100" prst="coolSlant"/>
          </a:sp3d>
        </p:spPr>
      </p:pic>
    </p:spTree>
    <p:extLst>
      <p:ext uri="{BB962C8B-B14F-4D97-AF65-F5344CB8AC3E}">
        <p14:creationId xmlns:p14="http://schemas.microsoft.com/office/powerpoint/2010/main" val="11583190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sndAc>
          <p:stSnd>
            <p:snd r:embed="rId2" name="applause.wav"/>
          </p:stSnd>
        </p:sndAc>
      </p:transition>
    </mc:Choice>
    <mc:Fallback xmlns="">
      <p:transition spd="slow">
        <p:fade/>
        <p:sndAc>
          <p:stSnd>
            <p:snd r:embed="rId5" name="applause.wav"/>
          </p:stSnd>
        </p:sndAc>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F2D41-1BC5-4606-B1AA-67D3E0FE4DDA}"/>
              </a:ext>
            </a:extLst>
          </p:cNvPr>
          <p:cNvSpPr>
            <a:spLocks noGrp="1"/>
          </p:cNvSpPr>
          <p:nvPr>
            <p:ph type="title"/>
          </p:nvPr>
        </p:nvSpPr>
        <p:spPr/>
        <p:txBody>
          <a:bodyPr/>
          <a:lstStyle/>
          <a:p>
            <a:r>
              <a:rPr lang="en-GB" sz="4000" b="1" kern="0" dirty="0">
                <a:effectLst>
                  <a:glow rad="101600">
                    <a:schemeClr val="accent5">
                      <a:satMod val="175000"/>
                      <a:alpha val="40000"/>
                    </a:schemeClr>
                  </a:glow>
                </a:effectLst>
                <a:latin typeface="Times New Roman" panose="02020603050405020304" pitchFamily="18" charset="0"/>
                <a:cs typeface="Arial" panose="020B0604020202020204" pitchFamily="34" charset="0"/>
              </a:rPr>
              <a:t>Theory</a:t>
            </a:r>
            <a:r>
              <a:rPr lang="en-GB" sz="4000" b="1" kern="0" dirty="0">
                <a:effectLst/>
                <a:latin typeface="Times New Roman" panose="02020603050405020304" pitchFamily="18" charset="0"/>
                <a:cs typeface="Arial" panose="020B0604020202020204" pitchFamily="34" charset="0"/>
              </a:rPr>
              <a:t> </a:t>
            </a:r>
            <a:br>
              <a:rPr lang="en-IN" sz="1800" b="1" kern="0" dirty="0">
                <a:effectLst/>
                <a:latin typeface="Times New Roman" panose="02020603050405020304" pitchFamily="18" charset="0"/>
                <a:cs typeface="Arial" panose="020B0604020202020204" pitchFamily="34" charset="0"/>
              </a:rPr>
            </a:br>
            <a:endParaRPr lang="en-IN" dirty="0"/>
          </a:p>
        </p:txBody>
      </p:sp>
      <p:sp>
        <p:nvSpPr>
          <p:cNvPr id="3" name="Content Placeholder 2">
            <a:extLst>
              <a:ext uri="{FF2B5EF4-FFF2-40B4-BE49-F238E27FC236}">
                <a16:creationId xmlns:a16="http://schemas.microsoft.com/office/drawing/2014/main" id="{FF6FFD8F-FAC6-4786-BEBF-F723778404A2}"/>
              </a:ext>
            </a:extLst>
          </p:cNvPr>
          <p:cNvSpPr>
            <a:spLocks noGrp="1"/>
          </p:cNvSpPr>
          <p:nvPr>
            <p:ph idx="1"/>
          </p:nvPr>
        </p:nvSpPr>
        <p:spPr>
          <a:xfrm>
            <a:off x="1069849" y="2121408"/>
            <a:ext cx="5026152" cy="4050792"/>
          </a:xfrm>
        </p:spPr>
        <p:txBody>
          <a:bodyPr/>
          <a:lstStyle/>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Theory of The Five </a:t>
            </a:r>
            <a:r>
              <a:rPr lang="en-GB" sz="1800" u="none" strike="noStrike" dirty="0" err="1">
                <a:solidFill>
                  <a:srgbClr val="000000"/>
                </a:solidFill>
                <a:effectLst/>
                <a:latin typeface="Times New Roman" panose="02020603050405020304" pitchFamily="18" charset="0"/>
                <a:ea typeface="Arial" panose="020B0604020202020204" pitchFamily="34" charset="0"/>
              </a:rPr>
              <a:t>Ws</a:t>
            </a:r>
            <a:r>
              <a:rPr lang="en-GB" sz="1800" u="none" strike="noStrike" dirty="0">
                <a:solidFill>
                  <a:srgbClr val="000000"/>
                </a:solidFill>
                <a:effectLst/>
                <a:latin typeface="Times New Roman" panose="02020603050405020304" pitchFamily="18" charset="0"/>
                <a:ea typeface="Arial" panose="020B0604020202020204" pitchFamily="34" charset="0"/>
              </a:rPr>
              <a:t> in effective communication</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This theory will help enhance communication in an organisation</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This theory was developed by </a:t>
            </a:r>
            <a:r>
              <a:rPr lang="en-GB" sz="1800" u="none" strike="noStrike" dirty="0" err="1">
                <a:solidFill>
                  <a:srgbClr val="000000"/>
                </a:solidFill>
                <a:effectLst/>
                <a:latin typeface="Times New Roman" panose="02020603050405020304" pitchFamily="18" charset="0"/>
                <a:ea typeface="Arial" panose="020B0604020202020204" pitchFamily="34" charset="0"/>
              </a:rPr>
              <a:t>Lasswell</a:t>
            </a:r>
            <a:r>
              <a:rPr lang="en-GB" sz="1800" u="none" strike="noStrike" dirty="0">
                <a:solidFill>
                  <a:srgbClr val="000000"/>
                </a:solidFill>
                <a:effectLst/>
                <a:latin typeface="Times New Roman" panose="02020603050405020304" pitchFamily="18" charset="0"/>
                <a:ea typeface="Arial" panose="020B0604020202020204" pitchFamily="34" charset="0"/>
              </a:rPr>
              <a:t> in 1948.</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This is a five-level model of effective communication. </a:t>
            </a:r>
            <a:endParaRPr lang="en-IN" sz="1800" u="none" strike="noStrike" dirty="0">
              <a:effectLst/>
              <a:latin typeface="Arial" panose="020B0604020202020204" pitchFamily="34" charset="0"/>
              <a:ea typeface="Arial" panose="020B0604020202020204" pitchFamily="34" charset="0"/>
            </a:endParaRPr>
          </a:p>
          <a:p>
            <a:endParaRPr lang="en-IN" dirty="0"/>
          </a:p>
        </p:txBody>
      </p:sp>
      <p:pic>
        <p:nvPicPr>
          <p:cNvPr id="4098" name="Picture 2" descr="Effective communication is not a monologue - University of York">
            <a:extLst>
              <a:ext uri="{FF2B5EF4-FFF2-40B4-BE49-F238E27FC236}">
                <a16:creationId xmlns:a16="http://schemas.microsoft.com/office/drawing/2014/main" id="{499CB1F8-6187-4F3D-808A-CE34C48C79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0800" y="182880"/>
            <a:ext cx="5635671" cy="6626794"/>
          </a:xfrm>
          <a:prstGeom prst="rect">
            <a:avLst/>
          </a:prstGeom>
          <a:noFill/>
          <a:scene3d>
            <a:camera prst="obliqueTopRight"/>
            <a:lightRig rig="chilly" dir="t"/>
          </a:scene3d>
          <a:sp3d>
            <a:bevelT/>
          </a:sp3d>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8953" y="5728144"/>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234612747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1D1FE-56AA-419A-9814-06BE9D20921F}"/>
              </a:ext>
            </a:extLst>
          </p:cNvPr>
          <p:cNvSpPr>
            <a:spLocks noGrp="1"/>
          </p:cNvSpPr>
          <p:nvPr>
            <p:ph type="title"/>
          </p:nvPr>
        </p:nvSpPr>
        <p:spPr>
          <a:effectLst>
            <a:glow rad="101600">
              <a:schemeClr val="accent6">
                <a:satMod val="175000"/>
                <a:alpha val="40000"/>
              </a:schemeClr>
            </a:glow>
          </a:effectLst>
        </p:spPr>
        <p:txBody>
          <a:bodyPr>
            <a:normAutofit/>
          </a:bodyPr>
          <a:lstStyle/>
          <a:p>
            <a:r>
              <a:rPr lang="en-GB" sz="2800" b="1" dirty="0">
                <a:effectLst>
                  <a:glow rad="228600">
                    <a:schemeClr val="accent2">
                      <a:satMod val="175000"/>
                      <a:alpha val="40000"/>
                    </a:schemeClr>
                  </a:glow>
                </a:effectLst>
                <a:latin typeface="Arial" panose="020B0604020202020204" pitchFamily="34" charset="0"/>
                <a:ea typeface="Arial" panose="020B0604020202020204" pitchFamily="34" charset="0"/>
              </a:rPr>
              <a:t>Barriers in communication </a:t>
            </a:r>
            <a:endParaRPr lang="en-IN" sz="2800" dirty="0">
              <a:effectLst>
                <a:glow rad="228600">
                  <a:schemeClr val="accent2">
                    <a:satMod val="175000"/>
                    <a:alpha val="40000"/>
                  </a:schemeClr>
                </a:glow>
              </a:effectLst>
            </a:endParaRPr>
          </a:p>
        </p:txBody>
      </p:sp>
      <p:sp>
        <p:nvSpPr>
          <p:cNvPr id="3" name="Content Placeholder 2">
            <a:extLst>
              <a:ext uri="{FF2B5EF4-FFF2-40B4-BE49-F238E27FC236}">
                <a16:creationId xmlns:a16="http://schemas.microsoft.com/office/drawing/2014/main" id="{ACD90C7C-32EA-40A7-BA11-D9C66D9B9AFE}"/>
              </a:ext>
            </a:extLst>
          </p:cNvPr>
          <p:cNvSpPr>
            <a:spLocks noGrp="1"/>
          </p:cNvSpPr>
          <p:nvPr>
            <p:ph idx="1"/>
          </p:nvPr>
        </p:nvSpPr>
        <p:spPr>
          <a:xfrm>
            <a:off x="1069848" y="2121408"/>
            <a:ext cx="2885703" cy="4050792"/>
          </a:xfrm>
        </p:spPr>
        <p:txBody>
          <a:bodyPr/>
          <a:lstStyle/>
          <a:p>
            <a:pPr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Language barrier</a:t>
            </a:r>
            <a:endParaRPr lang="en-IN" sz="1800" u="none" strike="noStrike" dirty="0">
              <a:effectLst/>
              <a:latin typeface="Arial" panose="020B0604020202020204" pitchFamily="34" charset="0"/>
              <a:ea typeface="Arial" panose="020B0604020202020204" pitchFamily="34" charset="0"/>
            </a:endParaRPr>
          </a:p>
          <a:p>
            <a:pPr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Emotional barrier</a:t>
            </a:r>
            <a:endParaRPr lang="en-IN" sz="1800" u="none" strike="noStrike" dirty="0">
              <a:effectLst/>
              <a:latin typeface="Arial" panose="020B0604020202020204" pitchFamily="34" charset="0"/>
              <a:ea typeface="Arial" panose="020B0604020202020204" pitchFamily="34" charset="0"/>
            </a:endParaRPr>
          </a:p>
          <a:p>
            <a:pPr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Interpersonal barrier</a:t>
            </a:r>
            <a:endParaRPr lang="en-IN" sz="1800" u="none" strike="noStrike" dirty="0">
              <a:effectLst/>
              <a:latin typeface="Arial" panose="020B0604020202020204" pitchFamily="34" charset="0"/>
              <a:ea typeface="Arial" panose="020B0604020202020204" pitchFamily="34" charset="0"/>
            </a:endParaRPr>
          </a:p>
          <a:p>
            <a:pPr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Cultural barrier</a:t>
            </a:r>
            <a:endParaRPr lang="en-IN" sz="1800" u="none" strike="noStrike" dirty="0">
              <a:effectLst/>
              <a:latin typeface="Arial" panose="020B0604020202020204" pitchFamily="34" charset="0"/>
              <a:ea typeface="Arial" panose="020B0604020202020204" pitchFamily="34" charset="0"/>
            </a:endParaRPr>
          </a:p>
          <a:p>
            <a:pPr>
              <a:buFont typeface="Courier New" panose="02070309020205020404" pitchFamily="49" charset="0"/>
              <a:buChar char="o"/>
            </a:pPr>
            <a:r>
              <a:rPr lang="en-IN" sz="1800" dirty="0">
                <a:latin typeface="Times New Roman" panose="02020603050405020304" pitchFamily="18" charset="0"/>
                <a:cs typeface="Times New Roman" panose="02020603050405020304" pitchFamily="18" charset="0"/>
              </a:rPr>
              <a:t> Gender barriers</a:t>
            </a:r>
          </a:p>
        </p:txBody>
      </p:sp>
      <p:pic>
        <p:nvPicPr>
          <p:cNvPr id="5122" name="Picture 2" descr="Common Barriers to Effective Communication">
            <a:extLst>
              <a:ext uri="{FF2B5EF4-FFF2-40B4-BE49-F238E27FC236}">
                <a16:creationId xmlns:a16="http://schemas.microsoft.com/office/drawing/2014/main" id="{63062328-709C-4A78-9548-70359E9854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73547" y="2320290"/>
            <a:ext cx="6477000" cy="4400550"/>
          </a:xfrm>
          <a:prstGeom prst="rect">
            <a:avLst/>
          </a:prstGeom>
          <a:noFill/>
          <a:scene3d>
            <a:camera prst="orthographicFront"/>
            <a:lightRig rig="morning" dir="t"/>
          </a:scene3d>
          <a:sp3d prstMaterial="metal">
            <a:bevelT w="165100" prst="coolSlant"/>
          </a:sp3d>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92922" y="214312"/>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411464626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4" name="TextBox 3"/>
          <p:cNvSpPr txBox="1"/>
          <p:nvPr/>
        </p:nvSpPr>
        <p:spPr>
          <a:xfrm>
            <a:off x="570016" y="380010"/>
            <a:ext cx="11257807" cy="2462213"/>
          </a:xfrm>
          <a:prstGeom prst="rect">
            <a:avLst/>
          </a:prstGeom>
          <a:noFill/>
          <a:effectLst>
            <a:glow rad="101600">
              <a:schemeClr val="accent4">
                <a:satMod val="175000"/>
                <a:alpha val="40000"/>
              </a:schemeClr>
            </a:glow>
          </a:effectLst>
        </p:spPr>
        <p:txBody>
          <a:bodyPr wrap="square" rtlCol="0">
            <a:spAutoFit/>
          </a:bodyPr>
          <a:lstStyle/>
          <a:p>
            <a:pPr algn="ctr"/>
            <a:r>
              <a:rPr lang="en-GB" sz="2800" dirty="0">
                <a:effectLst>
                  <a:glow rad="101600">
                    <a:schemeClr val="accent4">
                      <a:satMod val="175000"/>
                      <a:alpha val="40000"/>
                    </a:schemeClr>
                  </a:glow>
                </a:effectLst>
              </a:rPr>
              <a:t>George Adrian </a:t>
            </a:r>
            <a:r>
              <a:rPr lang="en-GB" sz="2800" dirty="0" err="1">
                <a:effectLst>
                  <a:glow rad="101600">
                    <a:schemeClr val="accent4">
                      <a:satMod val="175000"/>
                      <a:alpha val="40000"/>
                    </a:schemeClr>
                  </a:glow>
                </a:effectLst>
              </a:rPr>
              <a:t>Tirlea</a:t>
            </a:r>
            <a:r>
              <a:rPr lang="en-GB" sz="2800" dirty="0">
                <a:effectLst>
                  <a:glow rad="101600">
                    <a:schemeClr val="accent4">
                      <a:satMod val="175000"/>
                      <a:alpha val="40000"/>
                    </a:schemeClr>
                  </a:glow>
                </a:effectLst>
              </a:rPr>
              <a:t> 2026500</a:t>
            </a:r>
          </a:p>
          <a:p>
            <a:pPr algn="ctr"/>
            <a:endParaRPr lang="en-GB" dirty="0"/>
          </a:p>
          <a:p>
            <a:pPr algn="ctr"/>
            <a:r>
              <a:rPr lang="en-GB" sz="3600" dirty="0"/>
              <a:t>Will present </a:t>
            </a:r>
            <a:r>
              <a:rPr lang="en-GB" sz="3600" b="1" dirty="0">
                <a:effectLst/>
                <a:latin typeface="Arial" panose="020B0604020202020204" pitchFamily="34" charset="0"/>
                <a:ea typeface="Arial" panose="020B0604020202020204" pitchFamily="34" charset="0"/>
              </a:rPr>
              <a:t>Communication channels used by Amazon and </a:t>
            </a:r>
            <a:r>
              <a:rPr lang="en-GB" sz="3600" b="1" dirty="0" err="1">
                <a:effectLst/>
                <a:latin typeface="Arial" panose="020B0604020202020204" pitchFamily="34" charset="0"/>
                <a:ea typeface="Arial" panose="020B0604020202020204" pitchFamily="34" charset="0"/>
              </a:rPr>
              <a:t>Recomandation</a:t>
            </a:r>
            <a:r>
              <a:rPr lang="en-GB" sz="3600" b="1" dirty="0">
                <a:effectLst/>
                <a:latin typeface="Arial" panose="020B0604020202020204" pitchFamily="34" charset="0"/>
                <a:ea typeface="Arial" panose="020B0604020202020204" pitchFamily="34" charset="0"/>
              </a:rPr>
              <a:t>.</a:t>
            </a:r>
            <a:br>
              <a:rPr lang="en-IN" sz="3600" b="1" kern="0" dirty="0">
                <a:latin typeface="Times New Roman" panose="02020603050405020304" pitchFamily="18" charset="0"/>
                <a:cs typeface="Arial" panose="020B0604020202020204" pitchFamily="34" charset="0"/>
              </a:rPr>
            </a:br>
            <a:endParaRPr lang="en-GB" sz="3600" dirty="0"/>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0027" y="5721667"/>
            <a:ext cx="3857625" cy="942975"/>
          </a:xfrm>
          <a:prstGeom prst="rect">
            <a:avLst/>
          </a:prstGeom>
        </p:spPr>
      </p:pic>
    </p:spTree>
    <p:extLst>
      <p:ext uri="{BB962C8B-B14F-4D97-AF65-F5344CB8AC3E}">
        <p14:creationId xmlns:p14="http://schemas.microsoft.com/office/powerpoint/2010/main" val="2678142481"/>
      </p:ext>
    </p:extLst>
  </p:cSld>
  <p:clrMapOvr>
    <a:masterClrMapping/>
  </p:clrMapOvr>
  <mc:AlternateContent xmlns:mc="http://schemas.openxmlformats.org/markup-compatibility/2006" xmlns:p14="http://schemas.microsoft.com/office/powerpoint/2010/main">
    <mc:Choice Requires="p14">
      <p:transition spd="slow" p14:dur="1200">
        <p14:prism/>
        <p:sndAc>
          <p:stSnd>
            <p:snd r:embed="rId2" name="applause.wav"/>
          </p:stSnd>
        </p:sndAc>
      </p:transition>
    </mc:Choice>
    <mc:Fallback xmlns="">
      <p:transition spd="slow">
        <p:fade/>
        <p:sndAc>
          <p:stSnd>
            <p:snd r:embed="rId5" name="applause.wav"/>
          </p:stSnd>
        </p:sndAc>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BEBCC-B857-4EB7-974A-08D9FE14C640}"/>
              </a:ext>
            </a:extLst>
          </p:cNvPr>
          <p:cNvSpPr>
            <a:spLocks noGrp="1"/>
          </p:cNvSpPr>
          <p:nvPr>
            <p:ph type="title"/>
          </p:nvPr>
        </p:nvSpPr>
        <p:spPr/>
        <p:txBody>
          <a:bodyPr>
            <a:normAutofit/>
          </a:bodyPr>
          <a:lstStyle/>
          <a:p>
            <a:r>
              <a:rPr lang="en-GB" sz="2800" b="1" dirty="0">
                <a:effectLst>
                  <a:glow rad="228600">
                    <a:schemeClr val="accent2">
                      <a:satMod val="175000"/>
                      <a:alpha val="40000"/>
                    </a:schemeClr>
                  </a:glow>
                </a:effectLst>
                <a:latin typeface="Arial" panose="020B0604020202020204" pitchFamily="34" charset="0"/>
                <a:ea typeface="Arial" panose="020B0604020202020204" pitchFamily="34" charset="0"/>
              </a:rPr>
              <a:t>Communication channels used by Amazon </a:t>
            </a:r>
            <a:endParaRPr lang="en-IN" sz="2800" dirty="0">
              <a:effectLst>
                <a:glow rad="228600">
                  <a:schemeClr val="accent2">
                    <a:satMod val="175000"/>
                    <a:alpha val="40000"/>
                  </a:schemeClr>
                </a:glow>
              </a:effectLst>
            </a:endParaRPr>
          </a:p>
        </p:txBody>
      </p:sp>
      <p:sp>
        <p:nvSpPr>
          <p:cNvPr id="3" name="Content Placeholder 2">
            <a:extLst>
              <a:ext uri="{FF2B5EF4-FFF2-40B4-BE49-F238E27FC236}">
                <a16:creationId xmlns:a16="http://schemas.microsoft.com/office/drawing/2014/main" id="{F08C72E3-2308-4FDA-B053-548641F14254}"/>
              </a:ext>
            </a:extLst>
          </p:cNvPr>
          <p:cNvSpPr>
            <a:spLocks noGrp="1"/>
          </p:cNvSpPr>
          <p:nvPr>
            <p:ph idx="1"/>
          </p:nvPr>
        </p:nvSpPr>
        <p:spPr/>
        <p:txBody>
          <a:bodyPr/>
          <a:lstStyle/>
          <a:p>
            <a:pPr lvl="0">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Email</a:t>
            </a:r>
            <a:endParaRPr lang="en-IN" sz="1800" u="none" strike="noStrike" dirty="0">
              <a:effectLst/>
              <a:latin typeface="Arial" panose="020B0604020202020204" pitchFamily="34" charset="0"/>
              <a:ea typeface="Arial" panose="020B0604020202020204" pitchFamily="34" charset="0"/>
            </a:endParaRPr>
          </a:p>
          <a:p>
            <a:pPr lvl="0">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Phone calls</a:t>
            </a:r>
            <a:endParaRPr lang="en-IN" sz="1800" u="none" strike="noStrike" dirty="0">
              <a:effectLst/>
              <a:latin typeface="Arial" panose="020B0604020202020204" pitchFamily="34" charset="0"/>
              <a:ea typeface="Arial" panose="020B0604020202020204" pitchFamily="34" charset="0"/>
            </a:endParaRPr>
          </a:p>
          <a:p>
            <a:pPr lvl="0">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In-person communication</a:t>
            </a:r>
            <a:endParaRPr lang="en-IN" sz="1800" u="none" strike="noStrike" dirty="0">
              <a:effectLst/>
              <a:latin typeface="Arial" panose="020B0604020202020204" pitchFamily="34" charset="0"/>
              <a:ea typeface="Arial" panose="020B0604020202020204" pitchFamily="34" charset="0"/>
            </a:endParaRPr>
          </a:p>
          <a:p>
            <a:pPr lvl="0">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Meetings and conferences</a:t>
            </a:r>
            <a:endParaRPr lang="en-IN" sz="1800" u="none" strike="noStrike" dirty="0">
              <a:effectLst/>
              <a:latin typeface="Arial" panose="020B0604020202020204" pitchFamily="34" charset="0"/>
              <a:ea typeface="Arial" panose="020B0604020202020204" pitchFamily="34" charset="0"/>
            </a:endParaRPr>
          </a:p>
          <a:p>
            <a:pPr lvl="0">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Social media</a:t>
            </a:r>
            <a:endParaRPr lang="en-IN" sz="1800" u="none" strike="noStrike" dirty="0">
              <a:effectLst/>
              <a:latin typeface="Arial" panose="020B0604020202020204" pitchFamily="34" charset="0"/>
              <a:ea typeface="Arial" panose="020B0604020202020204" pitchFamily="34" charset="0"/>
            </a:endParaRPr>
          </a:p>
          <a:p>
            <a:pPr>
              <a:buFont typeface="Courier New" panose="02070309020205020404" pitchFamily="49" charset="0"/>
              <a:buChar char="o"/>
            </a:pPr>
            <a:r>
              <a:rPr lang="en-IN" sz="1800" dirty="0">
                <a:latin typeface="Times New Roman" panose="02020603050405020304" pitchFamily="18" charset="0"/>
                <a:cs typeface="Times New Roman" panose="02020603050405020304" pitchFamily="18" charset="0"/>
              </a:rPr>
              <a:t> Two way radio</a:t>
            </a:r>
          </a:p>
        </p:txBody>
      </p:sp>
      <p:pic>
        <p:nvPicPr>
          <p:cNvPr id="6146" name="Picture 2" descr="Choosing Communication Channels To Reach Your Global Market - 24 Hour  Translation Services">
            <a:extLst>
              <a:ext uri="{FF2B5EF4-FFF2-40B4-BE49-F238E27FC236}">
                <a16:creationId xmlns:a16="http://schemas.microsoft.com/office/drawing/2014/main" id="{4C809FBF-7D78-400C-BFF2-90C465C445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35548" y="2127694"/>
            <a:ext cx="5715000" cy="4543425"/>
          </a:xfrm>
          <a:prstGeom prst="rect">
            <a:avLst/>
          </a:prstGeom>
          <a:noFill/>
          <a:scene3d>
            <a:camera prst="obliqueTopLeft"/>
            <a:lightRig rig="threePt" dir="t"/>
          </a:scene3d>
          <a:sp3d>
            <a:bevelT/>
            <a:bevelB w="165100" prst="coolSlant"/>
          </a:sp3d>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1452" y="5728144"/>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19675190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720F0-C690-4667-8246-FDA49FFFF13D}"/>
              </a:ext>
            </a:extLst>
          </p:cNvPr>
          <p:cNvSpPr>
            <a:spLocks noGrp="1"/>
          </p:cNvSpPr>
          <p:nvPr>
            <p:ph type="title"/>
          </p:nvPr>
        </p:nvSpPr>
        <p:spPr/>
        <p:txBody>
          <a:bodyPr/>
          <a:lstStyle/>
          <a:p>
            <a:r>
              <a:rPr lang="en-GB" sz="1800" b="1" dirty="0">
                <a:effectLst/>
                <a:latin typeface="Arial" panose="020B0604020202020204" pitchFamily="34" charset="0"/>
                <a:ea typeface="Arial" panose="020B0604020202020204" pitchFamily="34" charset="0"/>
              </a:rPr>
              <a:t> </a:t>
            </a:r>
            <a:r>
              <a:rPr lang="en-GB" sz="2800" b="1" dirty="0">
                <a:effectLst>
                  <a:glow rad="228600">
                    <a:schemeClr val="accent6">
                      <a:satMod val="175000"/>
                      <a:alpha val="40000"/>
                    </a:schemeClr>
                  </a:glow>
                </a:effectLst>
                <a:latin typeface="Arial" panose="020B0604020202020204" pitchFamily="34" charset="0"/>
                <a:ea typeface="Arial" panose="020B0604020202020204" pitchFamily="34" charset="0"/>
              </a:rPr>
              <a:t>Recommendation </a:t>
            </a:r>
            <a:endParaRPr lang="en-IN" sz="2800" dirty="0">
              <a:effectLst>
                <a:glow rad="228600">
                  <a:schemeClr val="accent6">
                    <a:satMod val="175000"/>
                    <a:alpha val="40000"/>
                  </a:schemeClr>
                </a:glow>
              </a:effectLst>
            </a:endParaRPr>
          </a:p>
        </p:txBody>
      </p:sp>
      <p:sp>
        <p:nvSpPr>
          <p:cNvPr id="3" name="Content Placeholder 2">
            <a:extLst>
              <a:ext uri="{FF2B5EF4-FFF2-40B4-BE49-F238E27FC236}">
                <a16:creationId xmlns:a16="http://schemas.microsoft.com/office/drawing/2014/main" id="{793F8F6B-70E4-4DC7-BCFA-573674E3D602}"/>
              </a:ext>
            </a:extLst>
          </p:cNvPr>
          <p:cNvSpPr>
            <a:spLocks noGrp="1"/>
          </p:cNvSpPr>
          <p:nvPr>
            <p:ph idx="1"/>
          </p:nvPr>
        </p:nvSpPr>
        <p:spPr>
          <a:xfrm>
            <a:off x="1069848" y="2121408"/>
            <a:ext cx="5026152" cy="4050792"/>
          </a:xfrm>
        </p:spPr>
        <p:txBody>
          <a:bodyPr/>
          <a:lstStyle/>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Focus more on communicating in person.</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Arrange weekly meetings with the external stakeholders.</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Conduct meetings to discuss business-related issues with the employees and the managers of the company. </a:t>
            </a:r>
            <a:endParaRPr lang="en-IN" sz="1800" u="none" strike="noStrike" dirty="0">
              <a:effectLst/>
              <a:latin typeface="Arial" panose="020B0604020202020204" pitchFamily="34" charset="0"/>
              <a:ea typeface="Arial" panose="020B0604020202020204" pitchFamily="34" charset="0"/>
            </a:endParaRPr>
          </a:p>
          <a:p>
            <a:pPr>
              <a:buFont typeface="Courier New" panose="02070309020205020404" pitchFamily="49" charset="0"/>
              <a:buChar char="o"/>
            </a:pPr>
            <a:endParaRPr lang="en-IN" dirty="0"/>
          </a:p>
        </p:txBody>
      </p:sp>
      <p:pic>
        <p:nvPicPr>
          <p:cNvPr id="7170" name="Picture 2" descr="Ways Of Effective Communication In The Age Of Communication. | by I am  Tigris | Medium">
            <a:extLst>
              <a:ext uri="{FF2B5EF4-FFF2-40B4-BE49-F238E27FC236}">
                <a16:creationId xmlns:a16="http://schemas.microsoft.com/office/drawing/2014/main" id="{9C83C1D0-B72D-4633-9EAC-AD02E9695E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9360" y="152400"/>
            <a:ext cx="5749152" cy="6563671"/>
          </a:xfrm>
          <a:prstGeom prst="rect">
            <a:avLst/>
          </a:prstGeom>
          <a:noFill/>
          <a:scene3d>
            <a:camera prst="obliqueTopLeft"/>
            <a:lightRig rig="twoPt" dir="t"/>
          </a:scene3d>
          <a:sp3d>
            <a:bevelT w="165100" prst="coolSlant"/>
            <a:bevelB/>
          </a:sp3d>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7702" y="5819465"/>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12930036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8AEC3-DE49-489F-BAA9-D14E4A3B9EC9}"/>
              </a:ext>
            </a:extLst>
          </p:cNvPr>
          <p:cNvSpPr>
            <a:spLocks noGrp="1"/>
          </p:cNvSpPr>
          <p:nvPr>
            <p:ph type="title"/>
          </p:nvPr>
        </p:nvSpPr>
        <p:spPr/>
        <p:txBody>
          <a:bodyPr>
            <a:normAutofit/>
          </a:bodyPr>
          <a:lstStyle/>
          <a:p>
            <a:r>
              <a:rPr lang="en-GB" sz="2800" b="1" dirty="0">
                <a:effectLst>
                  <a:glow rad="228600">
                    <a:schemeClr val="accent5">
                      <a:satMod val="175000"/>
                      <a:alpha val="40000"/>
                    </a:schemeClr>
                  </a:glow>
                </a:effectLst>
                <a:latin typeface="Arial" panose="020B0604020202020204" pitchFamily="34" charset="0"/>
                <a:ea typeface="Arial" panose="020B0604020202020204" pitchFamily="34" charset="0"/>
              </a:rPr>
              <a:t>Conclusion</a:t>
            </a:r>
            <a:endParaRPr lang="en-IN" sz="2800" dirty="0">
              <a:effectLst>
                <a:glow rad="228600">
                  <a:schemeClr val="accent5">
                    <a:satMod val="175000"/>
                    <a:alpha val="40000"/>
                  </a:schemeClr>
                </a:glow>
              </a:effectLst>
            </a:endParaRPr>
          </a:p>
        </p:txBody>
      </p:sp>
      <p:sp>
        <p:nvSpPr>
          <p:cNvPr id="3" name="Content Placeholder 2">
            <a:extLst>
              <a:ext uri="{FF2B5EF4-FFF2-40B4-BE49-F238E27FC236}">
                <a16:creationId xmlns:a16="http://schemas.microsoft.com/office/drawing/2014/main" id="{DD5BBAE2-23F5-4F28-B988-74B4DBBECA96}"/>
              </a:ext>
            </a:extLst>
          </p:cNvPr>
          <p:cNvSpPr>
            <a:spLocks noGrp="1"/>
          </p:cNvSpPr>
          <p:nvPr>
            <p:ph idx="1"/>
          </p:nvPr>
        </p:nvSpPr>
        <p:spPr>
          <a:xfrm>
            <a:off x="1069848" y="2121408"/>
            <a:ext cx="3954215" cy="4050792"/>
          </a:xfrm>
        </p:spPr>
        <p:txBody>
          <a:bodyPr/>
          <a:lstStyle/>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Effective communication helps in enhancing organisational performance</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It gives clarity of what the speaker is trying to say.</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Effective communication helps in solving various misunderstandings that take place in the workplace.</a:t>
            </a:r>
            <a:endParaRPr lang="en-IN" sz="1800" u="none" strike="noStrike" dirty="0">
              <a:effectLst/>
              <a:latin typeface="Arial" panose="020B0604020202020204" pitchFamily="34" charset="0"/>
              <a:ea typeface="Arial" panose="020B0604020202020204" pitchFamily="34" charset="0"/>
            </a:endParaRPr>
          </a:p>
          <a:p>
            <a:pPr>
              <a:buFont typeface="Courier New" panose="02070309020205020404" pitchFamily="49" charset="0"/>
              <a:buChar char="o"/>
            </a:pPr>
            <a:endParaRPr lang="en-IN" dirty="0"/>
          </a:p>
        </p:txBody>
      </p:sp>
      <p:pic>
        <p:nvPicPr>
          <p:cNvPr id="8194" name="Picture 2" descr="Success In The Workplace Starts With Effective Communication">
            <a:extLst>
              <a:ext uri="{FF2B5EF4-FFF2-40B4-BE49-F238E27FC236}">
                <a16:creationId xmlns:a16="http://schemas.microsoft.com/office/drawing/2014/main" id="{23E36230-143C-43CA-824B-61751BB616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08387" y="502919"/>
            <a:ext cx="5994867" cy="5989321"/>
          </a:xfrm>
          <a:prstGeom prst="rect">
            <a:avLst/>
          </a:prstGeom>
          <a:noFill/>
          <a:scene3d>
            <a:camera prst="isometricOffAxis2Left"/>
            <a:lightRig rig="chilly" dir="t"/>
          </a:scene3d>
          <a:sp3d prstMaterial="plastic">
            <a:bevelT/>
          </a:sp3d>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0151" y="5700712"/>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18084703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DC1AB-94EA-4DCE-8037-CD577ADC141B}"/>
              </a:ext>
            </a:extLst>
          </p:cNvPr>
          <p:cNvSpPr>
            <a:spLocks noGrp="1"/>
          </p:cNvSpPr>
          <p:nvPr>
            <p:ph type="title"/>
          </p:nvPr>
        </p:nvSpPr>
        <p:spPr>
          <a:xfrm>
            <a:off x="166254" y="0"/>
            <a:ext cx="9440883" cy="1175657"/>
          </a:xfrm>
          <a:solidFill>
            <a:schemeClr val="bg2">
              <a:lumMod val="90000"/>
            </a:schemeClr>
          </a:solidFill>
        </p:spPr>
        <p:txBody>
          <a:bodyPr>
            <a:normAutofit/>
          </a:bodyPr>
          <a:lstStyle/>
          <a:p>
            <a:pPr algn="ctr"/>
            <a:r>
              <a:rPr lang="en-GB" sz="2000" b="1" kern="0" dirty="0">
                <a:effectLst>
                  <a:outerShdw blurRad="38100" dist="38100" dir="2700000" algn="tl">
                    <a:srgbClr val="000000">
                      <a:alpha val="43137"/>
                    </a:srgbClr>
                  </a:outerShdw>
                </a:effectLst>
                <a:latin typeface="Times New Roman" panose="02020603050405020304" pitchFamily="18" charset="0"/>
                <a:cs typeface="Arial" panose="020B0604020202020204" pitchFamily="34" charset="0"/>
              </a:rPr>
              <a:t>Reference list</a:t>
            </a:r>
            <a:br>
              <a:rPr lang="en-IN" sz="2000" b="1" kern="0" dirty="0">
                <a:effectLst>
                  <a:outerShdw blurRad="38100" dist="38100" dir="2700000" algn="tl">
                    <a:srgbClr val="000000">
                      <a:alpha val="43137"/>
                    </a:srgbClr>
                  </a:outerShdw>
                </a:effectLst>
                <a:latin typeface="Times New Roman" panose="02020603050405020304" pitchFamily="18" charset="0"/>
                <a:cs typeface="Arial" panose="020B0604020202020204" pitchFamily="34" charset="0"/>
              </a:rPr>
            </a:br>
            <a:endParaRPr lang="en-IN" sz="20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74D53D43-4C87-4CE4-A1FF-7D33F589F582}"/>
              </a:ext>
            </a:extLst>
          </p:cNvPr>
          <p:cNvSpPr>
            <a:spLocks noGrp="1"/>
          </p:cNvSpPr>
          <p:nvPr>
            <p:ph idx="1"/>
          </p:nvPr>
        </p:nvSpPr>
        <p:spPr>
          <a:xfrm>
            <a:off x="605642" y="1175657"/>
            <a:ext cx="10486980" cy="4996543"/>
          </a:xfrm>
        </p:spPr>
        <p:txBody>
          <a:bodyPr>
            <a:noAutofit/>
          </a:bodyPr>
          <a:lstStyle/>
          <a:p>
            <a:pPr algn="just">
              <a:lnSpc>
                <a:spcPct val="150000"/>
              </a:lnSpc>
            </a:pPr>
            <a:r>
              <a:rPr lang="en-GB" sz="14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Alshmrani</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H.M., 2021. An analytical view of amazon success in the worldwide.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Life Science Journal</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18</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(6). DOI: 10.7537/marslsj1 80621.10</a:t>
            </a:r>
            <a:endParaRPr lang="en-IN" sz="14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14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Kapur</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R., 2018. Barriers to effective communication.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Delhi University</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Available at: </a:t>
            </a:r>
            <a:r>
              <a:rPr lang="en-GB" sz="1400" u="sng"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2"/>
              </a:rPr>
              <a:t>https://leverageedu.com/blog/wp-content/uploads/2021/08/Barriers-of-Communication-Notes.pdf</a:t>
            </a:r>
            <a:endParaRPr lang="en-IN" sz="14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Neill, M.S., 2018. Change management communication: Barriers, strategies &amp; messaging.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Public Relations Journal</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12</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(1), pp.1-26. Available at: </a:t>
            </a:r>
            <a:r>
              <a:rPr lang="en-GB" sz="1400" u="sng"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3"/>
              </a:rPr>
              <a:t>https://www.researchgate.net/profile/Marlene-Neill/publication/327057178_Change_Management_Communication_Barriers_Strategies_Messaging/links/5b757e2845851546c909dc07/Change-Management-Communication-Barriers-Strategies-Messaging.pdf</a:t>
            </a:r>
            <a:endParaRPr lang="en-IN" sz="14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Nisar, T.M., Prabhakar, G. and </a:t>
            </a:r>
            <a:r>
              <a:rPr lang="en-GB" sz="14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Strakova</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L., 2019. Social media information benefits, knowledge management and smart organizations.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Journal of Business Research</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94</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pp.264-272. Available at: </a:t>
            </a:r>
            <a:r>
              <a:rPr lang="en-GB" sz="1400" u="sng"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4"/>
              </a:rPr>
              <a:t>https://fardapaper.ir/mohavaha/uploads/2019/10/Fardapaper-Social-media-information-benefits-knowledge-management-and-smart-organizations.pdf</a:t>
            </a:r>
            <a:endParaRPr lang="en-IN" sz="14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14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Rajhans</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K., 2018. Effective communication management: A key to stakeholder relationship management in project-based organizations.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IUP Journal of Soft Skills</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12</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(4), pp.47-66. Available at: </a:t>
            </a:r>
            <a:r>
              <a:rPr lang="en-GB" sz="1400" u="sng"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5"/>
              </a:rPr>
              <a:t>https://www.projektassistenz-blog.de/wp-content/uploads/2020/02/Effective_Communication_with_Stakeholders.pdf</a:t>
            </a:r>
          </a:p>
        </p:txBody>
      </p:sp>
      <p:pic>
        <p:nvPicPr>
          <p:cNvPr id="4" name="Picture 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334375" y="0"/>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37829468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000" b="1" dirty="0">
                <a:latin typeface="Times New Roman" panose="02020603050405020304" pitchFamily="18" charset="0"/>
                <a:cs typeface="Times New Roman" panose="02020603050405020304" pitchFamily="18" charset="0"/>
              </a:rPr>
              <a:t>Reference list</a:t>
            </a:r>
            <a:br>
              <a:rPr lang="en-GB" sz="2000" b="1" dirty="0">
                <a:latin typeface="Times New Roman" panose="02020603050405020304" pitchFamily="18" charset="0"/>
                <a:cs typeface="Times New Roman" panose="02020603050405020304" pitchFamily="18" charset="0"/>
              </a:rPr>
            </a:br>
            <a:br>
              <a:rPr lang="en-GB" sz="2000" b="1" dirty="0">
                <a:latin typeface="Times New Roman" panose="02020603050405020304" pitchFamily="18" charset="0"/>
                <a:cs typeface="Times New Roman" panose="02020603050405020304" pitchFamily="18" charset="0"/>
              </a:rPr>
            </a:br>
            <a:endParaRPr lang="en-GB" sz="20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53143" y="1520042"/>
            <a:ext cx="10475105" cy="4652158"/>
          </a:xfrm>
        </p:spPr>
        <p:txBody>
          <a:bodyPr>
            <a:noAutofit/>
          </a:bodyPr>
          <a:lstStyle/>
          <a:p>
            <a:pPr algn="just">
              <a:lnSpc>
                <a:spcPct val="150000"/>
              </a:lnSpc>
            </a:pPr>
            <a:r>
              <a:rPr lang="en-GB" sz="1400"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Romadona</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M., 2020. Communication of Organizations in Organizations Change’s Phenomenon in Research and Development. </a:t>
            </a:r>
            <a:r>
              <a:rPr lang="en-GB" sz="1400" i="1"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Jurnal</a:t>
            </a:r>
            <a:r>
              <a:rPr lang="en-GB" sz="1400" i="1"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Pekommas</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5</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(1), pp.91-104. Available at: </a:t>
            </a:r>
            <a:r>
              <a:rPr lang="en-GB" sz="1400" u="sng"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hlinkClick r:id="rId2"/>
              </a:rPr>
              <a:t>https://d1wqtxts1xzle7.cloudfront.net/67412621/pdf-with-cover-page-v2.pdf?Expires=1646898485&amp;Signature=TZ8FYluP4svT2qCk4s-O~6dy1L2ruf-dMENrYn8F3Zq7DC9byXZ3CNe4VmmBS5hs2lkW8D~EUHkhcFdN2NL4~9MaNOdZp4ls2tq35DOONVWPA0ZZTzYOEo6VFfCB9kwkVEjo53h3gg7os1nZruaTBLYMGcbkKQ8~nUh7lnVzk5Bp1u1Gx8yRGmARjW0-~2WY3R9m6Z1HHF7bPyyZwSz53TzwrRGUw57zTK3J09ZWXrWBMCzv6xTYjbg2HDkh1J1BmdggpAfDhB4s5pFm7rb1lupGu3umdNHnS4L9tpje~xU4nf6ZTHsjfsydZ~4bzjfANvG5-uZMh6xAGJ72ODNQmw__&amp;Key-Pair-Id=APKAJLOHF5GGSLRBV4ZA</a:t>
            </a:r>
            <a:endParaRPr lang="en-IN" sz="1400" dirty="0">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1400"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Stacho</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Z., </a:t>
            </a:r>
            <a:r>
              <a:rPr lang="en-GB" sz="1400"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Stachová</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K., </a:t>
            </a:r>
            <a:r>
              <a:rPr lang="en-GB" sz="1400"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Papula</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J., </a:t>
            </a:r>
            <a:r>
              <a:rPr lang="en-GB" sz="1400"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Papulová</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Z. and </a:t>
            </a:r>
            <a:r>
              <a:rPr lang="en-GB" sz="1400"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Kohnová</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L., 2019. Effective communication in organisations increases their competitiveness. </a:t>
            </a:r>
            <a:r>
              <a:rPr lang="en-GB" sz="1400" i="1"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Polish Journal of Management Studies</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19</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DOI: </a:t>
            </a:r>
            <a:r>
              <a:rPr lang="en-GB" sz="1400" u="sng"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hlinkClick r:id="rId3"/>
              </a:rPr>
              <a:t>https://doi.org/10.17512/pjms.2019.19.1.30</a:t>
            </a:r>
            <a:endParaRPr lang="en-IN" sz="1400" dirty="0">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Van Ruler, B., 2018. Communication theory: An underrated pillar on which strategic communication rests. </a:t>
            </a:r>
            <a:r>
              <a:rPr lang="en-GB" sz="1400" i="1"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International Journal of Strategic Communication</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12</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(4), pp.367-381. Available at: </a:t>
            </a:r>
            <a:r>
              <a:rPr lang="en-GB" sz="1400" u="sng"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hlinkClick r:id="rId4"/>
              </a:rPr>
              <a:t>https://www.tandfonline.com/doi/pdf/10.1080/1553118X.2018.1452240?nee</a:t>
            </a:r>
            <a:endParaRPr lang="en-IN" sz="1400" dirty="0">
              <a:latin typeface="Arial" panose="020B0604020202020204" pitchFamily="34" charset="0"/>
              <a:ea typeface="Arial" panose="020B0604020202020204" pitchFamily="34" charset="0"/>
              <a:cs typeface="Arial" panose="020B0604020202020204" pitchFamily="34" charset="0"/>
            </a:endParaRPr>
          </a:p>
          <a:p>
            <a:endParaRPr lang="en-GB" sz="1400" dirty="0"/>
          </a:p>
        </p:txBody>
      </p:sp>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3951" y="59362"/>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8505491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1">
            <a:hlinkClick r:id="" action="ppaction://ole?verb=0"/>
          </p:cNvPr>
          <p:cNvGraphicFramePr>
            <a:graphicFrameLocks noChangeAspect="1"/>
          </p:cNvGraphicFramePr>
          <p:nvPr>
            <p:extLst>
              <p:ext uri="{D42A27DB-BD31-4B8C-83A1-F6EECF244321}">
                <p14:modId xmlns:p14="http://schemas.microsoft.com/office/powerpoint/2010/main" val="2608797125"/>
              </p:ext>
            </p:extLst>
          </p:nvPr>
        </p:nvGraphicFramePr>
        <p:xfrm>
          <a:off x="0" y="1"/>
          <a:ext cx="12077204" cy="6857999"/>
        </p:xfrm>
        <a:graphic>
          <a:graphicData uri="http://schemas.openxmlformats.org/presentationml/2006/ole">
            <mc:AlternateContent xmlns:mc="http://schemas.openxmlformats.org/markup-compatibility/2006">
              <mc:Choice xmlns:v="urn:schemas-microsoft-com:vml" Requires="v">
                <p:oleObj spid="_x0000_s1025" name="Presentation" r:id="rId3" imgW="6096120" imgH="3428972" progId="PowerPoint.Show.12">
                  <p:embed/>
                </p:oleObj>
              </mc:Choice>
              <mc:Fallback>
                <p:oleObj name="Presentation" r:id="rId3" imgW="6096120" imgH="3428972" progId="PowerPoint.Show.12">
                  <p:embed/>
                  <p:pic>
                    <p:nvPicPr>
                      <p:cNvPr id="2" name="Object 1">
                        <a:hlinkClick r:id="" action="ppaction://ole?verb=0"/>
                      </p:cNvPr>
                      <p:cNvPicPr/>
                      <p:nvPr/>
                    </p:nvPicPr>
                    <p:blipFill>
                      <a:blip r:embed="rId4"/>
                      <a:stretch>
                        <a:fillRect/>
                      </a:stretch>
                    </p:blipFill>
                    <p:spPr>
                      <a:xfrm>
                        <a:off x="0" y="1"/>
                        <a:ext cx="12077204" cy="6857999"/>
                      </a:xfrm>
                      <a:prstGeom prst="rect">
                        <a:avLst/>
                      </a:prstGeom>
                    </p:spPr>
                  </p:pic>
                </p:oleObj>
              </mc:Fallback>
            </mc:AlternateContent>
          </a:graphicData>
        </a:graphic>
      </p:graphicFrame>
    </p:spTree>
    <p:extLst>
      <p:ext uri="{BB962C8B-B14F-4D97-AF65-F5344CB8AC3E}">
        <p14:creationId xmlns:p14="http://schemas.microsoft.com/office/powerpoint/2010/main" val="2200606414"/>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TM04033917[[fn=Berlin]]</Template>
  <TotalTime>220</TotalTime>
  <Words>1222</Words>
  <Application>Microsoft Office PowerPoint</Application>
  <PresentationFormat>Widescreen</PresentationFormat>
  <Paragraphs>89</Paragraphs>
  <Slides>17</Slides>
  <Notes>9</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Effective Team Working and Communication Amazon Company </vt:lpstr>
      <vt:lpstr>PowerPoint Presentation</vt:lpstr>
      <vt:lpstr>Introduction </vt:lpstr>
      <vt:lpstr>PowerPoint Presentation</vt:lpstr>
      <vt:lpstr>Overview of the organisation  </vt:lpstr>
      <vt:lpstr>PowerPoint Presentation</vt:lpstr>
      <vt:lpstr>Benefits of effective communication </vt:lpstr>
      <vt:lpstr>PowerPoint Presentation</vt:lpstr>
      <vt:lpstr>Theory  </vt:lpstr>
      <vt:lpstr>Barriers in communication </vt:lpstr>
      <vt:lpstr>PowerPoint Presentation</vt:lpstr>
      <vt:lpstr>Communication channels used by Amazon </vt:lpstr>
      <vt:lpstr> Recommendation </vt:lpstr>
      <vt:lpstr>Conclusion</vt:lpstr>
      <vt:lpstr>Reference list </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 Amazon Company</dc:title>
  <dc:creator>shreya ghosh</dc:creator>
  <cp:lastModifiedBy>razvan banica</cp:lastModifiedBy>
  <cp:revision>29</cp:revision>
  <dcterms:created xsi:type="dcterms:W3CDTF">2022-03-10T06:56:38Z</dcterms:created>
  <dcterms:modified xsi:type="dcterms:W3CDTF">2022-03-27T11:05:03Z</dcterms:modified>
</cp:coreProperties>
</file>