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8" r:id="rId20"/>
    <p:sldId id="279" r:id="rId21"/>
    <p:sldId id="275" r:id="rId22"/>
    <p:sldId id="276" r:id="rId23"/>
    <p:sldId id="27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9941" autoAdjust="0"/>
  </p:normalViewPr>
  <p:slideViewPr>
    <p:cSldViewPr snapToGrid="0">
      <p:cViewPr>
        <p:scale>
          <a:sx n="50" d="100"/>
          <a:sy n="50" d="100"/>
        </p:scale>
        <p:origin x="150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ED4470-CA1B-4618-B424-385ABB791FA2}" type="datetimeFigureOut">
              <a:rPr lang="en-US" smtClean="0"/>
              <a:t>7/30/2022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D0E8F8-9967-4FFE-B9AB-2C1C02C836E6}" type="slidenum">
              <a:rPr lang="en-US" smtClean="0"/>
              <a:t>‹#›</a:t>
            </a:fld>
            <a:endParaRPr lang="en-US"/>
          </a:p>
        </p:txBody>
      </p:sp>
    </p:spTree>
    <p:extLst>
      <p:ext uri="{BB962C8B-B14F-4D97-AF65-F5344CB8AC3E}">
        <p14:creationId xmlns:p14="http://schemas.microsoft.com/office/powerpoint/2010/main" val="460256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Strategy is a chosen course of action. Strategies are being applied when organisational goals and objectives cannot be gained in the normal course of action, the techniques, the policy, and the devices that are applied to achieve them are called strategies. The covid-19 situation was such a critical situation when achieving organisational goals was not possible in a normal way and that is why most of the companies in the UK set their strategies for the post-pandemic era. TESCO is one of the most retailing businesses in the UK and 13 more countries. TESCO provides various kinds of grocery and merchandise products. TESCO has a competitive advantage in their brand image and that has made them more attractive to the customers (Kar, Bansal, and Mishra, 2020).  In this presentation, we will discuss the strategy TESCO used for the post-pandemic era and to gain customer satisfaction. </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a:t>
            </a:fld>
            <a:endParaRPr lang="en-US"/>
          </a:p>
        </p:txBody>
      </p:sp>
    </p:spTree>
    <p:extLst>
      <p:ext uri="{BB962C8B-B14F-4D97-AF65-F5344CB8AC3E}">
        <p14:creationId xmlns:p14="http://schemas.microsoft.com/office/powerpoint/2010/main" val="1512511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TESCO is a UK-based multinational grocery and general merchandise retailer. Its headquarter is located in Welwyn Garden city, England. TESCO was founded by Jack Cohen. In 2011 TESCO is the third largest retailer in the world considering the aspect of gross revenues and was the ninth largest retailer considering the aspect of revenues. TESCO now has its shops in five countries in Europe and a total of 1 of 4 countries across the world. It is the grocery market leader in the UK, its market share is around 30% producing groceries in the UK. Now almost 367,321 (2021) employees are working in the TESCO company. Its net income in 2021 was £ 6.147 billion while operating income was £1.815 billion, total assets were wwere£10.807 billion, total revenue was £57.887 billion and total equity was £12.325 billion (Moura, 2021)</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3</a:t>
            </a:fld>
            <a:endParaRPr lang="en-US"/>
          </a:p>
        </p:txBody>
      </p:sp>
    </p:spTree>
    <p:extLst>
      <p:ext uri="{BB962C8B-B14F-4D97-AF65-F5344CB8AC3E}">
        <p14:creationId xmlns:p14="http://schemas.microsoft.com/office/powerpoint/2010/main" val="3527778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ASDA has almost 17.4% market share and second highest retailer in the UK retail markets. Sainsbury’s has almost 16.5% market share and third largest retailer in the UK. MORRISONS has almost 11.1% market share in the UK retail markets. Aldi has almost 4.6% market share in the UK retail markets. Waitrose has a 5% market share in the UK retail markets. LIDL has a 3.4% market share in the UK retail markets. Other competitors have almost 7% market share in the UK retail markets. Moreover, as TESCO's business is growing internationally Walmart has become the biggest competitor and more other giant retailing businesses that are doing business internationally (Zhao, 2021).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4</a:t>
            </a:fld>
            <a:endParaRPr lang="en-US"/>
          </a:p>
        </p:txBody>
      </p:sp>
    </p:spTree>
    <p:extLst>
      <p:ext uri="{BB962C8B-B14F-4D97-AF65-F5344CB8AC3E}">
        <p14:creationId xmlns:p14="http://schemas.microsoft.com/office/powerpoint/2010/main" val="3546043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As a retailer TESCO company provides a wide range of retailing products and services. The products and services include Books, Clothes, Foods &amp;, beverages, Electronics, Furniture,Toys, Petrol, Software,Telecoms, Internet services, Financial services, Dental &amp; pet insurance, Fitness, equipment, Jewellery, Baby's products, Sports equipment, CDs and DVDs, Music downloads</a:t>
            </a: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5</a:t>
            </a:fld>
            <a:endParaRPr lang="en-US"/>
          </a:p>
        </p:txBody>
      </p:sp>
    </p:spTree>
    <p:extLst>
      <p:ext uri="{BB962C8B-B14F-4D97-AF65-F5344CB8AC3E}">
        <p14:creationId xmlns:p14="http://schemas.microsoft.com/office/powerpoint/2010/main" val="1589553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0" i="0" u="none" strike="noStrike">
                <a:solidFill>
                  <a:srgbClr val="000000"/>
                </a:solidFill>
                <a:effectLst/>
                <a:latin typeface="Times New Roman" panose="02020603050405020304" pitchFamily="18" charset="0"/>
              </a:rPr>
              <a:t>TESCO mission statement is 'we make what matters better, together'. The statement state that everyone is equally responsible for the success or failure of the company. TESCO aim is to provide an environment where everyone can work properly and know their potential for the growth of the company.</a:t>
            </a: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D0E8F8-9967-4FFE-B9AB-2C1C02C836E6}" type="slidenum">
              <a:rPr lang="en-US" smtClean="0"/>
              <a:t>6</a:t>
            </a:fld>
            <a:endParaRPr lang="en-US"/>
          </a:p>
        </p:txBody>
      </p:sp>
    </p:spTree>
    <p:extLst>
      <p:ext uri="{BB962C8B-B14F-4D97-AF65-F5344CB8AC3E}">
        <p14:creationId xmlns:p14="http://schemas.microsoft.com/office/powerpoint/2010/main" val="1084988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a:solidFill>
                  <a:srgbClr val="000000"/>
                </a:solidFill>
                <a:effectLst/>
                <a:latin typeface="Times New Roman" panose="02020603050405020304" pitchFamily="18" charset="0"/>
              </a:rPr>
              <a:t>Vision statement shows clearly what the organisation wants to become in the near future. Vision help an organization to make the strategy more effectiveThe vision of TESCO is 'to become the most valued retailing business by the customers it serves, the communities in which it is operating, loyal and committed colleagues and shareholders. </a:t>
            </a:r>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7</a:t>
            </a:fld>
            <a:endParaRPr lang="en-US"/>
          </a:p>
        </p:txBody>
      </p:sp>
    </p:spTree>
    <p:extLst>
      <p:ext uri="{BB962C8B-B14F-4D97-AF65-F5344CB8AC3E}">
        <p14:creationId xmlns:p14="http://schemas.microsoft.com/office/powerpoint/2010/main" val="1183295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The five core values of the vision of TESCO are:</a:t>
            </a:r>
            <a:endParaRPr lang="en-GB">
              <a:effectLst/>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honest: </a:t>
            </a:r>
            <a:r>
              <a:rPr lang="en-GB" sz="1800" b="0" i="0" u="none" strike="noStrike">
                <a:solidFill>
                  <a:srgbClr val="000000"/>
                </a:solidFill>
                <a:effectLst/>
                <a:latin typeface="Times New Roman" panose="02020603050405020304" pitchFamily="18" charset="0"/>
              </a:rPr>
              <a:t>Believe in each other to do what we say.</a:t>
            </a:r>
            <a:endParaRPr lang="en-GB" sz="1800" b="1" i="0" u="none" strike="noStrike">
              <a:solidFill>
                <a:srgbClr val="000000"/>
              </a:solidFill>
              <a:effectLst/>
              <a:latin typeface="Times New Roman" panose="02020603050405020304" pitchFamily="18" charset="0"/>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connected:</a:t>
            </a:r>
            <a:r>
              <a:rPr lang="en-GB" sz="1800" b="0" i="0" u="none" strike="noStrike">
                <a:solidFill>
                  <a:srgbClr val="000000"/>
                </a:solidFill>
                <a:effectLst/>
                <a:latin typeface="Times New Roman" panose="02020603050405020304" pitchFamily="18" charset="0"/>
              </a:rPr>
              <a:t> work together to be the best.</a:t>
            </a:r>
            <a:r>
              <a:rPr lang="en-GB" sz="1800" b="1" i="0" u="none" strike="noStrike">
                <a:solidFill>
                  <a:srgbClr val="000000"/>
                </a:solidFill>
                <a:effectLst/>
                <a:latin typeface="Times New Roman" panose="02020603050405020304" pitchFamily="18" charset="0"/>
              </a:rPr>
              <a:t> </a:t>
            </a: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relentless:</a:t>
            </a:r>
            <a:r>
              <a:rPr lang="en-GB" sz="1800" b="0" i="0" u="none" strike="noStrike">
                <a:solidFill>
                  <a:srgbClr val="000000"/>
                </a:solidFill>
                <a:effectLst/>
                <a:latin typeface="Times New Roman" panose="02020603050405020304" pitchFamily="18" charset="0"/>
              </a:rPr>
              <a:t> Try not to be harder for customers.</a:t>
            </a:r>
            <a:endParaRPr lang="en-GB" sz="1800" b="1" i="0" u="none" strike="noStrike">
              <a:solidFill>
                <a:srgbClr val="000000"/>
              </a:solidFill>
              <a:effectLst/>
              <a:latin typeface="Times New Roman" panose="02020603050405020304" pitchFamily="18" charset="0"/>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ambitious:</a:t>
            </a:r>
            <a:r>
              <a:rPr lang="en-GB" sz="1800" b="0" i="0" u="none" strike="noStrike">
                <a:solidFill>
                  <a:srgbClr val="000000"/>
                </a:solidFill>
                <a:effectLst/>
                <a:latin typeface="Times New Roman" panose="02020603050405020304" pitchFamily="18" charset="0"/>
              </a:rPr>
              <a:t> Demand the best services provided for the customers </a:t>
            </a:r>
            <a:endParaRPr lang="en-GB" sz="1800" b="1" i="0" u="none" strike="noStrike">
              <a:solidFill>
                <a:srgbClr val="000000"/>
              </a:solidFill>
              <a:effectLst/>
              <a:latin typeface="Times New Roman" panose="02020603050405020304" pitchFamily="18" charset="0"/>
            </a:endParaRPr>
          </a:p>
          <a:p>
            <a:pPr marL="285750" indent="-285750" rtl="0" fontAlgn="base">
              <a:buFont typeface="Arial" panose="020B0604020202020204" pitchFamily="34" charset="0"/>
              <a:buChar char="•"/>
            </a:pPr>
            <a:r>
              <a:rPr lang="en-GB" sz="1800" b="1" i="0" u="none" strike="noStrike">
                <a:solidFill>
                  <a:srgbClr val="000000"/>
                </a:solidFill>
                <a:effectLst/>
                <a:latin typeface="Times New Roman" panose="02020603050405020304" pitchFamily="18" charset="0"/>
              </a:rPr>
              <a:t>Be curious</a:t>
            </a:r>
            <a:r>
              <a:rPr lang="en-GB" sz="1800" b="0" i="0" u="none" strike="noStrike">
                <a:solidFill>
                  <a:srgbClr val="000000"/>
                </a:solidFill>
                <a:effectLst/>
                <a:latin typeface="Times New Roman" panose="02020603050405020304" pitchFamily="18" charset="0"/>
              </a:rPr>
              <a:t>: Focus on the thing that makes a difference by being bold and innovative. </a:t>
            </a:r>
            <a:endParaRPr lang="en-GB" sz="1800" b="1" i="0" u="none" strike="noStrike">
              <a:solidFill>
                <a:srgbClr val="000000"/>
              </a:solidFill>
              <a:effectLst/>
              <a:latin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8</a:t>
            </a:fld>
            <a:endParaRPr lang="en-US"/>
          </a:p>
        </p:txBody>
      </p:sp>
    </p:spTree>
    <p:extLst>
      <p:ext uri="{BB962C8B-B14F-4D97-AF65-F5344CB8AC3E}">
        <p14:creationId xmlns:p14="http://schemas.microsoft.com/office/powerpoint/2010/main" val="3720776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dirty="0">
                <a:solidFill>
                  <a:srgbClr val="000000"/>
                </a:solidFill>
                <a:effectLst/>
                <a:latin typeface="Times New Roman" panose="02020603050405020304" pitchFamily="18" charset="0"/>
              </a:rPr>
              <a:t>Every organisation across the world was infected by the Covid-19 pandemic. After the Covid-19 pandemic TESCO's sales of foods and groceries increased by 9.2%, the percentage of online selling also increased during the pandemic where almost 77% of products and services were available online order. Almost 50,000 workers joined the grocer during the pandemic and 20,000 workers joined permanently, for delivering online services (Monte, 2021).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9</a:t>
            </a:fld>
            <a:endParaRPr lang="en-US"/>
          </a:p>
        </p:txBody>
      </p:sp>
    </p:spTree>
    <p:extLst>
      <p:ext uri="{BB962C8B-B14F-4D97-AF65-F5344CB8AC3E}">
        <p14:creationId xmlns:p14="http://schemas.microsoft.com/office/powerpoint/2010/main" val="178819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Although there are some advantages to a pandemic, there also have some disadvantages of the pandemic. The disadvantages of a pandemic are:</a:t>
            </a:r>
            <a:endParaRPr lang="en-GB" dirty="0">
              <a:effectLst/>
            </a:endParaRPr>
          </a:p>
          <a:p>
            <a:pPr rtl="0" fontAlgn="base"/>
            <a:r>
              <a:rPr lang="en-GB" sz="1800" b="1" i="0" u="none" strike="noStrike" dirty="0">
                <a:solidFill>
                  <a:srgbClr val="000000"/>
                </a:solidFill>
                <a:effectLst/>
                <a:latin typeface="Times New Roman" panose="02020603050405020304" pitchFamily="18" charset="0"/>
              </a:rPr>
              <a:t>Recovery costs:</a:t>
            </a:r>
            <a:r>
              <a:rPr lang="en-GB" sz="1800" b="0" i="0" u="none" strike="noStrike" dirty="0">
                <a:solidFill>
                  <a:srgbClr val="000000"/>
                </a:solidFill>
                <a:effectLst/>
                <a:latin typeface="Times New Roman" panose="02020603050405020304" pitchFamily="18" charset="0"/>
              </a:rPr>
              <a:t> TESCO has estimated almost £900 million in recovery costs of Covid-19. </a:t>
            </a:r>
            <a:endParaRPr lang="en-GB" sz="1800" b="1" i="0" u="none" strike="noStrike" dirty="0">
              <a:solidFill>
                <a:srgbClr val="000000"/>
              </a:solidFill>
              <a:effectLst/>
              <a:latin typeface="Times New Roman" panose="02020603050405020304" pitchFamily="18" charset="0"/>
            </a:endParaRPr>
          </a:p>
          <a:p>
            <a:pPr rtl="0" fontAlgn="base"/>
            <a:r>
              <a:rPr lang="en-GB" sz="1800" b="1" i="0" u="none" strike="noStrike" dirty="0">
                <a:solidFill>
                  <a:srgbClr val="000000"/>
                </a:solidFill>
                <a:effectLst/>
                <a:latin typeface="Times New Roman" panose="02020603050405020304" pitchFamily="18" charset="0"/>
              </a:rPr>
              <a:t>Employment costs:</a:t>
            </a:r>
            <a:r>
              <a:rPr lang="en-GB" sz="1800" b="0" i="0" u="none" strike="noStrike" dirty="0">
                <a:solidFill>
                  <a:srgbClr val="000000"/>
                </a:solidFill>
                <a:effectLst/>
                <a:latin typeface="Times New Roman" panose="02020603050405020304" pitchFamily="18" charset="0"/>
              </a:rPr>
              <a:t> During the pandemic, TESCO hired almost 50,000 workers where 20,000 joined permanently to ensure online services. And the costs for employment rise for delivering more salary to the employees (Soon, et al., 2021). </a:t>
            </a:r>
            <a:endParaRPr lang="en-GB" sz="1800" b="1" i="0" u="none" strike="noStrike" dirty="0">
              <a:solidFill>
                <a:srgbClr val="000000"/>
              </a:solidFill>
              <a:effectLst/>
              <a:latin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10</a:t>
            </a:fld>
            <a:endParaRPr lang="en-US"/>
          </a:p>
        </p:txBody>
      </p:sp>
    </p:spTree>
    <p:extLst>
      <p:ext uri="{BB962C8B-B14F-4D97-AF65-F5344CB8AC3E}">
        <p14:creationId xmlns:p14="http://schemas.microsoft.com/office/powerpoint/2010/main" val="3114889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Before making an effective strategy for TESCO after the pandemic, a SWOT analysis is necessary. SWOT analysis is a strategic management technique used to identify an organization's internal strengths, weaknesses and external opportunities, and threats. Strength and weakness are internal factors that can be controlled over and changed if necessary. Opportunity and threat are external factors that can not be controlled and changed by a person, even though a person can take the opportunity but can not eliminate the threat. Competitors are the main threat and a person can not eliminate the competitors from the markets (</a:t>
            </a:r>
            <a:r>
              <a:rPr lang="en-GB" sz="1800" b="0" i="0" u="none" strike="noStrike" dirty="0" err="1">
                <a:solidFill>
                  <a:srgbClr val="000000"/>
                </a:solidFill>
                <a:effectLst/>
                <a:latin typeface="Times New Roman" panose="02020603050405020304" pitchFamily="18" charset="0"/>
              </a:rPr>
              <a:t>Soegoto</a:t>
            </a:r>
            <a:r>
              <a:rPr lang="en-GB" sz="1800" b="0" i="0" u="none" strike="noStrike" dirty="0">
                <a:solidFill>
                  <a:srgbClr val="000000"/>
                </a:solidFill>
                <a:effectLst/>
                <a:latin typeface="Times New Roman" panose="02020603050405020304" pitchFamily="18" charset="0"/>
              </a:rPr>
              <a:t>, 2021).</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11</a:t>
            </a:fld>
            <a:endParaRPr lang="en-US"/>
          </a:p>
        </p:txBody>
      </p:sp>
    </p:spTree>
    <p:extLst>
      <p:ext uri="{BB962C8B-B14F-4D97-AF65-F5344CB8AC3E}">
        <p14:creationId xmlns:p14="http://schemas.microsoft.com/office/powerpoint/2010/main" val="38154802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dirty="0">
                <a:solidFill>
                  <a:srgbClr val="000000"/>
                </a:solidFill>
                <a:effectLst/>
                <a:latin typeface="Times New Roman" panose="02020603050405020304" pitchFamily="18" charset="0"/>
              </a:rPr>
              <a:t>Strength means the characteristic of a business in which it is more effective than its competitors. The strength of TESCO are</a:t>
            </a:r>
            <a:r>
              <a:rPr lang="en-GB" sz="1200" b="0" i="0" u="none" strike="noStrike" dirty="0">
                <a:solidFill>
                  <a:schemeClr val="tx1"/>
                </a:solidFill>
                <a:effectLst/>
                <a:latin typeface="+mn-lt"/>
              </a:rPr>
              <a:t> </a:t>
            </a:r>
            <a:r>
              <a:rPr lang="en-GB" sz="1800" b="0" i="0" u="none" strike="noStrike" dirty="0">
                <a:solidFill>
                  <a:srgbClr val="000000"/>
                </a:solidFill>
                <a:effectLst/>
                <a:latin typeface="Times New Roman" panose="02020603050405020304" pitchFamily="18" charset="0"/>
              </a:rPr>
              <a:t>Efficient, supply chain network, Leading market share (almost 30% in the UK),</a:t>
            </a:r>
          </a:p>
          <a:p>
            <a:pPr rtl="0" fontAlgn="base"/>
            <a:r>
              <a:rPr lang="en-GB" sz="1800" b="0" i="0" u="none" strike="noStrike" dirty="0">
                <a:solidFill>
                  <a:srgbClr val="000000"/>
                </a:solidFill>
                <a:effectLst/>
                <a:latin typeface="Times New Roman" panose="02020603050405020304" pitchFamily="18" charset="0"/>
              </a:rPr>
              <a:t>TESCO has a strong global presence as it has diversified geographically, Diversified stores, A growing number of stores, a Diversified market and, Product range, Strong brand value, Insurance, and TESCO online (</a:t>
            </a:r>
            <a:r>
              <a:rPr lang="en-GB" sz="1800" b="0" i="0" u="none" strike="noStrike" dirty="0" err="1">
                <a:solidFill>
                  <a:srgbClr val="000000"/>
                </a:solidFill>
                <a:effectLst/>
                <a:latin typeface="Times New Roman" panose="02020603050405020304" pitchFamily="18" charset="0"/>
              </a:rPr>
              <a:t>Bakhat</a:t>
            </a:r>
            <a:r>
              <a:rPr lang="en-GB" sz="1800" b="0" i="0" u="none" strike="noStrike" dirty="0">
                <a:solidFill>
                  <a:srgbClr val="000000"/>
                </a:solidFill>
                <a:effectLst/>
                <a:latin typeface="Times New Roman" panose="02020603050405020304" pitchFamily="18" charset="0"/>
              </a:rPr>
              <a:t> and </a:t>
            </a:r>
            <a:r>
              <a:rPr lang="en-GB" sz="1800" b="0" i="0" u="none" strike="noStrike" dirty="0" err="1">
                <a:solidFill>
                  <a:srgbClr val="000000"/>
                </a:solidFill>
                <a:effectLst/>
                <a:latin typeface="Times New Roman" panose="02020603050405020304" pitchFamily="18" charset="0"/>
              </a:rPr>
              <a:t>Marroun</a:t>
            </a:r>
            <a:r>
              <a:rPr lang="en-GB" sz="1800" b="0" i="0" u="none" strike="noStrike" dirty="0">
                <a:solidFill>
                  <a:srgbClr val="000000"/>
                </a:solidFill>
                <a:effectLst/>
                <a:latin typeface="Times New Roman" panose="02020603050405020304" pitchFamily="18" charset="0"/>
              </a:rPr>
              <a:t>, 2022).</a:t>
            </a: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12</a:t>
            </a:fld>
            <a:endParaRPr lang="en-US"/>
          </a:p>
        </p:txBody>
      </p:sp>
    </p:spTree>
    <p:extLst>
      <p:ext uri="{BB962C8B-B14F-4D97-AF65-F5344CB8AC3E}">
        <p14:creationId xmlns:p14="http://schemas.microsoft.com/office/powerpoint/2010/main" val="2707908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Weakness means the characteristic in which an organisation is less effective than the competitors. The weakness of TESCO are: Failed operation in the US and Japan, Fraud trial and financial scandal, Decreasing operating profit, Financial errors, Low cost strategy , Poor operational method for the market, Inefficiency </a:t>
            </a: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13</a:t>
            </a:fld>
            <a:endParaRPr lang="en-US"/>
          </a:p>
        </p:txBody>
      </p:sp>
    </p:spTree>
    <p:extLst>
      <p:ext uri="{BB962C8B-B14F-4D97-AF65-F5344CB8AC3E}">
        <p14:creationId xmlns:p14="http://schemas.microsoft.com/office/powerpoint/2010/main" val="175548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Opportunity is the external environment of an organisation that allows it to formulate and implement strategies to improve the performance. The opportunity of TESCO are:</a:t>
            </a:r>
            <a:r>
              <a:rPr lang="en-GB" sz="1200" b="0" i="0" u="none" strike="noStrike">
                <a:solidFill>
                  <a:schemeClr val="tx1"/>
                </a:solidFill>
                <a:effectLst/>
                <a:latin typeface="+mn-lt"/>
              </a:rPr>
              <a:t> </a:t>
            </a:r>
            <a:r>
              <a:rPr lang="en-GB" sz="1800" b="0" i="0" u="none" strike="noStrike">
                <a:solidFill>
                  <a:srgbClr val="000000"/>
                </a:solidFill>
                <a:effectLst/>
                <a:latin typeface="Times New Roman" panose="02020603050405020304" pitchFamily="18" charset="0"/>
              </a:rPr>
              <a:t>Chance to expand market in South korea, Turkey, Indonesia, Strategic alliance with other brands, Joint ventures, Online shopping, Further international growth, Non-food retail, Market leader</a:t>
            </a: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14</a:t>
            </a:fld>
            <a:endParaRPr lang="en-US"/>
          </a:p>
        </p:txBody>
      </p:sp>
    </p:spTree>
    <p:extLst>
      <p:ext uri="{BB962C8B-B14F-4D97-AF65-F5344CB8AC3E}">
        <p14:creationId xmlns:p14="http://schemas.microsoft.com/office/powerpoint/2010/main" val="3873561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800" b="0" i="0" u="none" strike="noStrike">
                <a:solidFill>
                  <a:srgbClr val="000000"/>
                </a:solidFill>
                <a:effectLst/>
                <a:latin typeface="Times New Roman" panose="02020603050405020304" pitchFamily="18" charset="0"/>
              </a:rPr>
              <a:t>Threat is also the external environment of an organisation that can endanger the business, its profitability, and its competitive advantage. The threats of TESCO are:</a:t>
            </a:r>
            <a:r>
              <a:rPr lang="en-GB" sz="1200" b="0" i="0" u="none" strike="noStrike">
                <a:solidFill>
                  <a:schemeClr val="tx1"/>
                </a:solidFill>
                <a:effectLst/>
                <a:latin typeface="+mn-lt"/>
              </a:rPr>
              <a:t> </a:t>
            </a:r>
            <a:r>
              <a:rPr lang="en-GB" sz="1800" b="0" i="0" u="none" strike="noStrike">
                <a:solidFill>
                  <a:srgbClr val="000000"/>
                </a:solidFill>
                <a:effectLst/>
                <a:latin typeface="Times New Roman" panose="02020603050405020304" pitchFamily="18" charset="0"/>
              </a:rPr>
              <a:t>High costs for Covid-19 recovery, Difference in cultures and lifestyle, Spark a price war, International expansion, Overseas return could fall, Fake firm legal threat, Competition with, Walmart and other supermarket giants, Christmas ad controversy </a:t>
            </a:r>
          </a:p>
          <a:p>
            <a:pPr rtl="0" fontAlgn="base"/>
            <a:r>
              <a:rPr lang="en-GB" sz="1800" b="0" i="0" u="none" strike="noStrike">
                <a:solidFill>
                  <a:srgbClr val="000000"/>
                </a:solidFill>
                <a:effectLst/>
                <a:latin typeface="Times New Roman" panose="02020603050405020304" pitchFamily="18" charset="0"/>
              </a:rPr>
              <a:t>Brexit referendum .</a:t>
            </a: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15</a:t>
            </a:fld>
            <a:endParaRPr lang="en-US"/>
          </a:p>
        </p:txBody>
      </p:sp>
    </p:spTree>
    <p:extLst>
      <p:ext uri="{BB962C8B-B14F-4D97-AF65-F5344CB8AC3E}">
        <p14:creationId xmlns:p14="http://schemas.microsoft.com/office/powerpoint/2010/main" val="2112966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u="none" strike="noStrike">
                <a:solidFill>
                  <a:srgbClr val="000000"/>
                </a:solidFill>
                <a:effectLst/>
                <a:latin typeface="Times New Roman" panose="02020603050405020304" pitchFamily="18" charset="0"/>
              </a:rPr>
              <a:t>The marketing mix consists of four basic tools that determine how the products are marketed. Defining marketing mix is important to identify what kind of strategy a company has used to make the efficiency of their products.The four tools are also called 4Ps. </a:t>
            </a:r>
            <a:endParaRPr lang="en-GB">
              <a:effectLst/>
            </a:endParaRPr>
          </a:p>
          <a:p>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16</a:t>
            </a:fld>
            <a:endParaRPr lang="en-US"/>
          </a:p>
        </p:txBody>
      </p:sp>
    </p:spTree>
    <p:extLst>
      <p:ext uri="{BB962C8B-B14F-4D97-AF65-F5344CB8AC3E}">
        <p14:creationId xmlns:p14="http://schemas.microsoft.com/office/powerpoint/2010/main" val="18516266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a:solidFill>
                  <a:srgbClr val="000000"/>
                </a:solidFill>
                <a:effectLst/>
                <a:latin typeface="Times New Roman" panose="02020603050405020304" pitchFamily="18" charset="0"/>
              </a:rPr>
              <a:t>TESCO has already expanded since its initial point. Now TESCO provides a wide range of products including food, electronics, fitness equipment, baby's products, jewellery, books, jealthcare, internet services, party and gifts, petrol and gas and so on. So it is clear that TESCO provides diversified products to satisfy the needs and wants of the customers. Moreover it also has its own brands for each category like TESCO loves baby, TESCO kipa, TESCO value, etc.</a:t>
            </a:r>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17</a:t>
            </a:fld>
            <a:endParaRPr lang="en-US"/>
          </a:p>
        </p:txBody>
      </p:sp>
    </p:spTree>
    <p:extLst>
      <p:ext uri="{BB962C8B-B14F-4D97-AF65-F5344CB8AC3E}">
        <p14:creationId xmlns:p14="http://schemas.microsoft.com/office/powerpoint/2010/main" val="3350870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TESCO has an efficient supply chain network that allows it to take advantage of economic scale and offer the lowest price of its products after Covid-19 pandemic. Even though it sells its products at a lower cost, it does not compromise the quality of its products. TESCO takes customer feedback and set the highest lower price that can be implemented. So the pricing strategy is a cost leadership strategy (</a:t>
            </a:r>
            <a:r>
              <a:rPr lang="en-GB" sz="1800" b="0" i="0" u="none" strike="noStrike" dirty="0" err="1">
                <a:solidFill>
                  <a:srgbClr val="000000"/>
                </a:solidFill>
                <a:effectLst/>
                <a:latin typeface="Times New Roman" panose="02020603050405020304" pitchFamily="18" charset="0"/>
              </a:rPr>
              <a:t>Pheunpha</a:t>
            </a:r>
            <a:r>
              <a:rPr lang="en-GB" sz="1800" b="0" i="0" u="none" strike="noStrike" dirty="0">
                <a:solidFill>
                  <a:srgbClr val="000000"/>
                </a:solidFill>
                <a:effectLst/>
                <a:latin typeface="Times New Roman" panose="02020603050405020304" pitchFamily="18" charset="0"/>
              </a:rPr>
              <a:t>, 2021). </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18</a:t>
            </a:fld>
            <a:endParaRPr lang="en-US"/>
          </a:p>
        </p:txBody>
      </p:sp>
    </p:spTree>
    <p:extLst>
      <p:ext uri="{BB962C8B-B14F-4D97-AF65-F5344CB8AC3E}">
        <p14:creationId xmlns:p14="http://schemas.microsoft.com/office/powerpoint/2010/main" val="35159735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a:solidFill>
                  <a:srgbClr val="000000"/>
                </a:solidFill>
                <a:effectLst/>
                <a:latin typeface="Times New Roman" panose="02020603050405020304" pitchFamily="18" charset="0"/>
              </a:rPr>
              <a:t>TESCO has 6900+ stores and doing business around 14+ countries across the world including UK, Japan, Slovakia, Ireland, Hungary, france, etc.TESCO has owned 367,321 employees where 50,000 employees (20,000 employed permanently) are employed to deliver online services for the customers due to pandemic and still now they are providing online services. TESCO mainly use their superstores to distribute a wide range of products.</a:t>
            </a:r>
            <a:endParaRPr lang="en-US"/>
          </a:p>
        </p:txBody>
      </p:sp>
      <p:sp>
        <p:nvSpPr>
          <p:cNvPr id="4" name="Slide Number Placeholder 3"/>
          <p:cNvSpPr>
            <a:spLocks noGrp="1"/>
          </p:cNvSpPr>
          <p:nvPr>
            <p:ph type="sldNum" sz="quarter" idx="5"/>
          </p:nvPr>
        </p:nvSpPr>
        <p:spPr/>
        <p:txBody>
          <a:bodyPr/>
          <a:lstStyle/>
          <a:p>
            <a:fld id="{07D0E8F8-9967-4FFE-B9AB-2C1C02C836E6}" type="slidenum">
              <a:rPr lang="en-US" smtClean="0"/>
              <a:t>19</a:t>
            </a:fld>
            <a:endParaRPr lang="en-US"/>
          </a:p>
        </p:txBody>
      </p:sp>
    </p:spTree>
    <p:extLst>
      <p:ext uri="{BB962C8B-B14F-4D97-AF65-F5344CB8AC3E}">
        <p14:creationId xmlns:p14="http://schemas.microsoft.com/office/powerpoint/2010/main" val="42788953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000000"/>
                </a:solidFill>
                <a:effectLst/>
                <a:latin typeface="Times New Roman" panose="02020603050405020304" pitchFamily="18" charset="0"/>
              </a:rPr>
              <a:t>TESCO mainly attracts its customers through its low-cost products. TESCO uses print and media to advertise its products largely and influence customers to buy products. TESCO regularly provides a 'buy one get one offer to attract customers to buy its products. TESCO also uses discounts on their products' prices as promotional activities. For loyal customers, TESCO provides TESCO club cards to buy its products and take discount events (</a:t>
            </a:r>
            <a:r>
              <a:rPr lang="en-GB" sz="1800" b="0" i="0" u="none" strike="noStrike" dirty="0" err="1">
                <a:solidFill>
                  <a:srgbClr val="000000"/>
                </a:solidFill>
                <a:effectLst/>
                <a:latin typeface="Times New Roman" panose="02020603050405020304" pitchFamily="18" charset="0"/>
              </a:rPr>
              <a:t>Pheunpha</a:t>
            </a:r>
            <a:r>
              <a:rPr lang="en-GB" sz="1800" b="0" i="0" u="none" strike="noStrike" dirty="0">
                <a:solidFill>
                  <a:srgbClr val="000000"/>
                </a:solidFill>
                <a:effectLst/>
                <a:latin typeface="Times New Roman" panose="02020603050405020304" pitchFamily="18" charset="0"/>
              </a:rPr>
              <a:t>, 2021).</a:t>
            </a:r>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20</a:t>
            </a:fld>
            <a:endParaRPr lang="en-US"/>
          </a:p>
        </p:txBody>
      </p:sp>
    </p:spTree>
    <p:extLst>
      <p:ext uri="{BB962C8B-B14F-4D97-AF65-F5344CB8AC3E}">
        <p14:creationId xmlns:p14="http://schemas.microsoft.com/office/powerpoint/2010/main" val="19795327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Due to the covid-19 pandemic, the demand for online services increased and still many customers prefer to buy online rather than going to the shop. TESCO’s online services are very simple and anyone can easily understand them. The website has been designed in such a way that customers will feel like buying products physically. TESCO has also launched click and collect services by which anyone can just click his desired products and collect them from any available shop of TESCO. TESCO launched their app in 2020 to cope with Covid-19 that allow direct purchase and payments of customers. TESCO app includes many products and services and customers can order their desired products and services online and can also make payments online.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21</a:t>
            </a:fld>
            <a:endParaRPr lang="en-US"/>
          </a:p>
        </p:txBody>
      </p:sp>
    </p:spTree>
    <p:extLst>
      <p:ext uri="{BB962C8B-B14F-4D97-AF65-F5344CB8AC3E}">
        <p14:creationId xmlns:p14="http://schemas.microsoft.com/office/powerpoint/2010/main" val="1515273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TESCO's success has not come about by chance, it is the result of effective strategy and management techniques. Selecting and applying effective strategies has made it easier to achieve the mission and vision of TESCO company after the pandemic. The effectiveness of the strategy is shown by the market share of TESCO in the UK market. Although there are many competitors of TESCO, it is still a famous and profitable retailer because of its cost leadership strategy and providing the best quality at this low cost. TESCO now provides a wide range of online services that reduce the waste of time and transportation costs of the customers. Moreover, TESCO has appointed more than 367,321 employees which indicates a great number of employments has been provided by TESCO.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7D0E8F8-9967-4FFE-B9AB-2C1C02C836E6}" type="slidenum">
              <a:rPr lang="en-US" smtClean="0"/>
              <a:t>22</a:t>
            </a:fld>
            <a:endParaRPr lang="en-US"/>
          </a:p>
        </p:txBody>
      </p:sp>
    </p:spTree>
    <p:extLst>
      <p:ext uri="{BB962C8B-B14F-4D97-AF65-F5344CB8AC3E}">
        <p14:creationId xmlns:p14="http://schemas.microsoft.com/office/powerpoint/2010/main" val="791181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7/30/2022</a:t>
            </a:fld>
            <a:endParaRPr lang="en-US"/>
          </a:p>
        </p:txBody>
      </p:sp>
      <p:sp>
        <p:nvSpPr>
          <p:cNvPr id="5" name="Footer Placeholder 4"/>
          <p:cNvSpPr>
            <a:spLocks noGrp="1"/>
          </p:cNvSpPr>
          <p:nvPr>
            <p:ph type="ftr" sz="quarter" idx="11"/>
          </p:nvPr>
        </p:nvSpPr>
        <p:spPr>
          <a:xfrm>
            <a:off x="1451579" y="329307"/>
            <a:ext cx="5626774" cy="309201"/>
          </a:xfrm>
        </p:spPr>
        <p:txBody>
          <a:bodyPr/>
          <a:lstStyle/>
          <a:p>
            <a:endParaRPr lang="en-US"/>
          </a:p>
        </p:txBody>
      </p:sp>
      <p:sp>
        <p:nvSpPr>
          <p:cNvPr id="6" name="Slide Number Placeholder 5"/>
          <p:cNvSpPr>
            <a:spLocks noGrp="1"/>
          </p:cNvSpPr>
          <p:nvPr>
            <p:ph type="sldNum" sz="quarter" idx="12"/>
          </p:nvPr>
        </p:nvSpPr>
        <p:spPr>
          <a:xfrm>
            <a:off x="476834" y="798973"/>
            <a:ext cx="811019" cy="503578"/>
          </a:xfrm>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28768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044757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90D930-8574-4B86-819E-818706B7D8B8}" type="datetimeFigureOut">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440591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90D930-8574-4B86-819E-818706B7D8B8}" type="datetimeFigureOut">
              <a:rPr lang="en-US" smtClean="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085207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90D930-8574-4B86-819E-818706B7D8B8}" type="datetimeFigureOut">
              <a:rPr lang="en-US" smtClean="0"/>
              <a:t>7/30/2022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737595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90D930-8574-4B86-819E-818706B7D8B8}" type="datetimeFigureOut">
              <a:rPr lang="en-US" smtClean="0"/>
              <a:t>7/30/2022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585130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90D930-8574-4B86-819E-818706B7D8B8}" type="datetimeFigureOut">
              <a:rPr lang="en-US" smtClean="0"/>
              <a:t>7/30/2022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2015202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90D930-8574-4B86-819E-818706B7D8B8}" type="datetimeFigureOut">
              <a:rPr lang="en-US" smtClean="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87318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590D930-8574-4B86-819E-818706B7D8B8}" type="datetimeFigureOut">
              <a:rPr lang="en-US" smtClean="0"/>
              <a:t>7/30/2022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1684250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915821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90D930-8574-4B86-819E-818706B7D8B8}" type="datetimeFigureOut">
              <a:rPr lang="en-US" smtClean="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C7B641-5197-47D0-91C1-C32AC4206896}" type="slidenum">
              <a:rPr lang="en-US" smtClean="0"/>
              <a:t>‹#›</a:t>
            </a:fld>
            <a:endParaRPr lang="en-US"/>
          </a:p>
        </p:txBody>
      </p:sp>
    </p:spTree>
    <p:extLst>
      <p:ext uri="{BB962C8B-B14F-4D97-AF65-F5344CB8AC3E}">
        <p14:creationId xmlns:p14="http://schemas.microsoft.com/office/powerpoint/2010/main" val="3160822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590D930-8574-4B86-819E-818706B7D8B8}" type="datetimeFigureOut">
              <a:rPr lang="en-US" smtClean="0"/>
              <a:t>7/30/2022</a:t>
            </a:fld>
            <a:endParaRPr lang="en-US"/>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4C7B641-5197-47D0-91C1-C32AC4206896}" type="slidenum">
              <a:rPr lang="en-US" smtClean="0"/>
              <a:t>‹#›</a:t>
            </a:fld>
            <a:endParaRPr lang="en-US"/>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831025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 /><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19ABC-AFE2-BCA6-784B-83E32EE7A14D}"/>
              </a:ext>
            </a:extLst>
          </p:cNvPr>
          <p:cNvSpPr>
            <a:spLocks noGrp="1"/>
          </p:cNvSpPr>
          <p:nvPr>
            <p:ph type="ctrTitle"/>
          </p:nvPr>
        </p:nvSpPr>
        <p:spPr/>
        <p:txBody>
          <a:bodyPr/>
          <a:lstStyle/>
          <a:p>
            <a:r>
              <a:rPr lang="en-US" dirty="0"/>
              <a:t>Academic Skills</a:t>
            </a:r>
          </a:p>
        </p:txBody>
      </p:sp>
      <p:sp>
        <p:nvSpPr>
          <p:cNvPr id="3" name="Subtitle 2">
            <a:extLst>
              <a:ext uri="{FF2B5EF4-FFF2-40B4-BE49-F238E27FC236}">
                <a16:creationId xmlns:a16="http://schemas.microsoft.com/office/drawing/2014/main" id="{C310AFAD-B0E2-6994-7FA6-5A3CF1A99896}"/>
              </a:ext>
            </a:extLst>
          </p:cNvPr>
          <p:cNvSpPr>
            <a:spLocks noGrp="1"/>
          </p:cNvSpPr>
          <p:nvPr>
            <p:ph type="subTitle" idx="1"/>
          </p:nvPr>
        </p:nvSpPr>
        <p:spPr/>
        <p:txBody>
          <a:bodyPr/>
          <a:lstStyle/>
          <a:p>
            <a:r>
              <a:rPr lang="en-US" dirty="0"/>
              <a:t>Group no:</a:t>
            </a:r>
          </a:p>
          <a:p>
            <a:r>
              <a:rPr lang="en-US" dirty="0"/>
              <a:t>Id:</a:t>
            </a:r>
          </a:p>
        </p:txBody>
      </p:sp>
    </p:spTree>
    <p:extLst>
      <p:ext uri="{BB962C8B-B14F-4D97-AF65-F5344CB8AC3E}">
        <p14:creationId xmlns:p14="http://schemas.microsoft.com/office/powerpoint/2010/main" val="2496081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357F-95D7-D602-13FE-D3F106986931}"/>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2A9C2987-D5B2-4E76-0608-74C903B970BB}"/>
              </a:ext>
            </a:extLst>
          </p:cNvPr>
          <p:cNvSpPr>
            <a:spLocks noGrp="1"/>
          </p:cNvSpPr>
          <p:nvPr>
            <p:ph idx="1"/>
          </p:nvPr>
        </p:nvSpPr>
        <p:spPr/>
        <p:txBody>
          <a:bodyPr/>
          <a:lstStyle/>
          <a:p>
            <a:pPr marL="0" indent="0">
              <a:buNone/>
            </a:pPr>
            <a:r>
              <a:rPr lang="en-GB" sz="1800" dirty="0">
                <a:effectLst/>
                <a:latin typeface="Times New Roman" panose="02020603050405020304" pitchFamily="18" charset="0"/>
                <a:ea typeface="Times New Roman" panose="02020603050405020304" pitchFamily="18" charset="0"/>
              </a:rPr>
              <a:t>TESCO is one of the most retailing businesses in the UK and 13 more countries. TESCO provides various kinds of grocery and merchandise products. TESCO has a competitive advantage in their brand image and that has made them more attractive to the customers.  In this presentation, we will discuss the strategy TESCO used for the post-pandemic era and to gain customer satisfaction. </a:t>
            </a:r>
            <a:endParaRPr lang="en-US" sz="1800" dirty="0">
              <a:effectLst/>
              <a:latin typeface="Arial" panose="020B0604020202020204" pitchFamily="34" charset="0"/>
              <a:ea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223759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3449D-49F7-3893-40A7-9B214FC6C106}"/>
              </a:ext>
            </a:extLst>
          </p:cNvPr>
          <p:cNvSpPr>
            <a:spLocks noGrp="1"/>
          </p:cNvSpPr>
          <p:nvPr>
            <p:ph type="title"/>
          </p:nvPr>
        </p:nvSpPr>
        <p:spPr/>
        <p:txBody>
          <a:bodyPr/>
          <a:lstStyle/>
          <a:p>
            <a:r>
              <a:rPr lang="en-US" dirty="0"/>
              <a:t>Company overview of Tesco</a:t>
            </a:r>
          </a:p>
        </p:txBody>
      </p:sp>
      <p:sp>
        <p:nvSpPr>
          <p:cNvPr id="3" name="Content Placeholder 2">
            <a:extLst>
              <a:ext uri="{FF2B5EF4-FFF2-40B4-BE49-F238E27FC236}">
                <a16:creationId xmlns:a16="http://schemas.microsoft.com/office/drawing/2014/main" id="{AC347419-5C29-AA4D-1B1B-60378264D2A8}"/>
              </a:ext>
            </a:extLst>
          </p:cNvPr>
          <p:cNvSpPr>
            <a:spLocks noGrp="1"/>
          </p:cNvSpPr>
          <p:nvPr>
            <p:ph idx="1"/>
          </p:nvPr>
        </p:nvSpPr>
        <p:spPr/>
        <p:txBody>
          <a:bodyPr/>
          <a:lstStyle/>
          <a:p>
            <a:r>
              <a:rPr lang="en-GB" sz="1800" dirty="0">
                <a:effectLst/>
                <a:latin typeface="Times New Roman" panose="02020603050405020304" pitchFamily="18" charset="0"/>
                <a:ea typeface="Times New Roman" panose="02020603050405020304" pitchFamily="18" charset="0"/>
              </a:rPr>
              <a:t>TESCO is a UK-based multinational grocery and general merchandise retailer</a:t>
            </a:r>
          </a:p>
          <a:p>
            <a:r>
              <a:rPr lang="en-GB" sz="1800" dirty="0">
                <a:effectLst/>
                <a:latin typeface="Times New Roman" panose="02020603050405020304" pitchFamily="18" charset="0"/>
                <a:ea typeface="Times New Roman" panose="02020603050405020304" pitchFamily="18" charset="0"/>
              </a:rPr>
              <a:t>TESCO </a:t>
            </a:r>
            <a:r>
              <a:rPr lang="en-GB" sz="1800" dirty="0">
                <a:latin typeface="Times New Roman" panose="02020603050405020304" pitchFamily="18" charset="0"/>
                <a:ea typeface="Times New Roman" panose="02020603050405020304" pitchFamily="18" charset="0"/>
              </a:rPr>
              <a:t>is </a:t>
            </a:r>
            <a:r>
              <a:rPr lang="en-GB" sz="1800" dirty="0">
                <a:effectLst/>
                <a:latin typeface="Times New Roman" panose="02020603050405020304" pitchFamily="18" charset="0"/>
                <a:ea typeface="Times New Roman" panose="02020603050405020304" pitchFamily="18" charset="0"/>
              </a:rPr>
              <a:t>the third largest retailer in the world considering the aspect of gross revenues and was the ninth largest retailer considering the aspect of revenues. </a:t>
            </a:r>
          </a:p>
          <a:p>
            <a:r>
              <a:rPr lang="en-GB" sz="1800" dirty="0">
                <a:effectLst/>
                <a:latin typeface="Times New Roman" panose="02020603050405020304" pitchFamily="18" charset="0"/>
                <a:ea typeface="Times New Roman" panose="02020603050405020304" pitchFamily="18" charset="0"/>
              </a:rPr>
              <a:t>It is the grocery market leader in the UK, its market share is around 30% producing groceries in the UK. </a:t>
            </a:r>
            <a:endParaRPr lang="en-US" dirty="0"/>
          </a:p>
        </p:txBody>
      </p:sp>
    </p:spTree>
    <p:extLst>
      <p:ext uri="{BB962C8B-B14F-4D97-AF65-F5344CB8AC3E}">
        <p14:creationId xmlns:p14="http://schemas.microsoft.com/office/powerpoint/2010/main" val="296123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CC948-EB49-BCDA-0B21-2B293BDC45F1}"/>
              </a:ext>
            </a:extLst>
          </p:cNvPr>
          <p:cNvSpPr>
            <a:spLocks noGrp="1"/>
          </p:cNvSpPr>
          <p:nvPr>
            <p:ph type="title"/>
          </p:nvPr>
        </p:nvSpPr>
        <p:spPr/>
        <p:txBody>
          <a:bodyPr/>
          <a:lstStyle/>
          <a:p>
            <a:r>
              <a:rPr lang="en-US" dirty="0"/>
              <a:t>Key Competitors of TESCO</a:t>
            </a:r>
          </a:p>
        </p:txBody>
      </p:sp>
      <p:sp>
        <p:nvSpPr>
          <p:cNvPr id="3" name="Content Placeholder 2">
            <a:extLst>
              <a:ext uri="{FF2B5EF4-FFF2-40B4-BE49-F238E27FC236}">
                <a16:creationId xmlns:a16="http://schemas.microsoft.com/office/drawing/2014/main" id="{AA646BEB-DD14-B815-7F43-A3BD7835A49A}"/>
              </a:ext>
            </a:extLst>
          </p:cNvPr>
          <p:cNvSpPr>
            <a:spLocks noGrp="1"/>
          </p:cNvSpPr>
          <p:nvPr>
            <p:ph idx="1"/>
          </p:nvPr>
        </p:nvSpPr>
        <p:spPr/>
        <p:txBody>
          <a:bodyPr/>
          <a:lstStyle/>
          <a:p>
            <a:pPr marL="0" marR="0" indent="0">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Competitors are the company who provides the same products and services that a particular company do. The main competitors of TESCO are:</a:t>
            </a:r>
            <a:endParaRPr lang="en-US" sz="1800"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ASDA</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Sainsbury’s</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Morrisons</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Aldi</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Waitrose</a:t>
            </a:r>
            <a:endParaRPr lang="en-US" sz="18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LIDL</a:t>
            </a:r>
            <a:endParaRPr lang="en-US" sz="1800" u="none" strike="noStrike" dirty="0">
              <a:effectLst/>
              <a:latin typeface="Arial" panose="020B0604020202020204" pitchFamily="34" charset="0"/>
              <a:ea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164634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AB3D1-EF77-87CB-BE93-B2DD9EE79C41}"/>
              </a:ext>
            </a:extLst>
          </p:cNvPr>
          <p:cNvSpPr>
            <a:spLocks noGrp="1"/>
          </p:cNvSpPr>
          <p:nvPr>
            <p:ph type="title"/>
          </p:nvPr>
        </p:nvSpPr>
        <p:spPr/>
        <p:txBody>
          <a:bodyPr/>
          <a:lstStyle/>
          <a:p>
            <a:r>
              <a:rPr lang="en-US" dirty="0"/>
              <a:t>Products and services TESCO provides </a:t>
            </a:r>
          </a:p>
        </p:txBody>
      </p:sp>
      <p:sp>
        <p:nvSpPr>
          <p:cNvPr id="3" name="Content Placeholder 2">
            <a:extLst>
              <a:ext uri="{FF2B5EF4-FFF2-40B4-BE49-F238E27FC236}">
                <a16:creationId xmlns:a16="http://schemas.microsoft.com/office/drawing/2014/main" id="{55BE8923-17AA-AE44-726E-CCFFDD448E1D}"/>
              </a:ext>
            </a:extLst>
          </p:cNvPr>
          <p:cNvSpPr>
            <a:spLocks noGrp="1"/>
          </p:cNvSpPr>
          <p:nvPr>
            <p:ph idx="1"/>
          </p:nvPr>
        </p:nvSpPr>
        <p:spPr>
          <a:xfrm>
            <a:off x="1451579" y="2015732"/>
            <a:ext cx="9445021" cy="4842268"/>
          </a:xfrm>
        </p:spPr>
        <p:txBody>
          <a:bodyPr>
            <a:normAutofit fontScale="62500" lnSpcReduction="20000"/>
          </a:bodyPr>
          <a:lstStyle/>
          <a:p>
            <a:pPr marL="0" marR="0" indent="0" algn="just">
              <a:lnSpc>
                <a:spcPct val="150000"/>
              </a:lnSpc>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As a retailer TESCO company provides a wide range of retailing products and services. The products and services can be categorised as:</a:t>
            </a:r>
            <a:endParaRPr lang="en-US" sz="1800"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Books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Clothes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Foods &amp; beverages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Electronics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Furniture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Toys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Petrol</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Software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Telecoms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Internet services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Financial services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Dental &amp; pet insurance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Fitness equipment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Jewellery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Baby's products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Sports equipment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CDs and DVDs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Music downloads</a:t>
            </a:r>
            <a:endParaRPr lang="en-US" sz="1800" u="none" strike="noStrike" dirty="0">
              <a:effectLst/>
              <a:latin typeface="Arial" panose="020B0604020202020204" pitchFamily="34" charset="0"/>
              <a:ea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758187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2AFD-3423-DCEF-1DF1-E2D9D0F38F51}"/>
              </a:ext>
            </a:extLst>
          </p:cNvPr>
          <p:cNvSpPr>
            <a:spLocks noGrp="1"/>
          </p:cNvSpPr>
          <p:nvPr>
            <p:ph type="title"/>
          </p:nvPr>
        </p:nvSpPr>
        <p:spPr/>
        <p:txBody>
          <a:bodyPr/>
          <a:lstStyle/>
          <a:p>
            <a:r>
              <a:rPr lang="en-US" dirty="0"/>
              <a:t>Mission Statement of TESCO</a:t>
            </a:r>
          </a:p>
        </p:txBody>
      </p:sp>
      <p:sp>
        <p:nvSpPr>
          <p:cNvPr id="3" name="Content Placeholder 2">
            <a:extLst>
              <a:ext uri="{FF2B5EF4-FFF2-40B4-BE49-F238E27FC236}">
                <a16:creationId xmlns:a16="http://schemas.microsoft.com/office/drawing/2014/main" id="{20DBA389-82B9-EE90-0155-A46FD82904E2}"/>
              </a:ext>
            </a:extLst>
          </p:cNvPr>
          <p:cNvSpPr>
            <a:spLocks noGrp="1"/>
          </p:cNvSpPr>
          <p:nvPr>
            <p:ph idx="1"/>
          </p:nvPr>
        </p:nvSpPr>
        <p:spPr>
          <a:xfrm>
            <a:off x="838199" y="1289076"/>
            <a:ext cx="10028583" cy="5568924"/>
          </a:xfrm>
        </p:spPr>
        <p:txBody>
          <a:bodyPr>
            <a:normAutofit/>
          </a:bodyPr>
          <a:lstStyle/>
          <a:p>
            <a:pPr marL="0" marR="0" indent="0" algn="just">
              <a:lnSpc>
                <a:spcPct val="150000"/>
              </a:lnSpc>
              <a:spcBef>
                <a:spcPts val="0"/>
              </a:spcBef>
              <a:spcAft>
                <a:spcPts val="0"/>
              </a:spcAft>
              <a:buNone/>
            </a:pPr>
            <a:r>
              <a:rPr lang="en-GB" sz="2800" dirty="0">
                <a:effectLst/>
                <a:latin typeface="Times New Roman" panose="02020603050405020304" pitchFamily="18" charset="0"/>
                <a:ea typeface="Times New Roman" panose="02020603050405020304" pitchFamily="18" charset="0"/>
              </a:rPr>
              <a:t>The mission statement considers:</a:t>
            </a:r>
            <a:endParaRPr lang="en-US" sz="2800"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Consider the well-being of its employees, customers and society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Maintain high quality of products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Consider healthy products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Better quality of services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Improve the condition of the society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To make available their products everywhere </a:t>
            </a:r>
            <a:endParaRPr lang="en-US" u="none" strike="noStrike" dirty="0">
              <a:effectLst/>
              <a:latin typeface="Arial" panose="020B0604020202020204" pitchFamily="34" charset="0"/>
              <a:ea typeface="Arial" panose="020B0604020202020204" pitchFamily="34" charset="0"/>
            </a:endParaRPr>
          </a:p>
          <a:p>
            <a:pPr marL="800100" lvl="1" indent="-342900" algn="just">
              <a:lnSpc>
                <a:spcPct val="150000"/>
              </a:lnSpc>
              <a:spcBef>
                <a:spcPts val="0"/>
              </a:spcBef>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To provide their services as soon as possible</a:t>
            </a:r>
          </a:p>
          <a:p>
            <a:pPr marL="800100" lvl="1" indent="-342900" algn="just">
              <a:lnSpc>
                <a:spcPct val="150000"/>
              </a:lnSpc>
              <a:spcBef>
                <a:spcPts val="0"/>
              </a:spcBef>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rPr>
              <a:t>Aim to capture retailer market.</a:t>
            </a:r>
            <a:endParaRPr lang="en-US" dirty="0"/>
          </a:p>
        </p:txBody>
      </p:sp>
    </p:spTree>
    <p:extLst>
      <p:ext uri="{BB962C8B-B14F-4D97-AF65-F5344CB8AC3E}">
        <p14:creationId xmlns:p14="http://schemas.microsoft.com/office/powerpoint/2010/main" val="157509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62A5C-55FD-7D81-DCB5-2D94504AF18F}"/>
              </a:ext>
            </a:extLst>
          </p:cNvPr>
          <p:cNvSpPr>
            <a:spLocks noGrp="1"/>
          </p:cNvSpPr>
          <p:nvPr>
            <p:ph type="title"/>
          </p:nvPr>
        </p:nvSpPr>
        <p:spPr/>
        <p:txBody>
          <a:bodyPr/>
          <a:lstStyle/>
          <a:p>
            <a:r>
              <a:rPr lang="en-GB" dirty="0"/>
              <a:t>Vision statement of TESCO </a:t>
            </a:r>
            <a:endParaRPr lang="en-US" dirty="0"/>
          </a:p>
        </p:txBody>
      </p:sp>
      <p:sp>
        <p:nvSpPr>
          <p:cNvPr id="3" name="Content Placeholder 2">
            <a:extLst>
              <a:ext uri="{FF2B5EF4-FFF2-40B4-BE49-F238E27FC236}">
                <a16:creationId xmlns:a16="http://schemas.microsoft.com/office/drawing/2014/main" id="{174425FB-85F4-468B-EBE9-6E9131120A41}"/>
              </a:ext>
            </a:extLst>
          </p:cNvPr>
          <p:cNvSpPr>
            <a:spLocks noGrp="1"/>
          </p:cNvSpPr>
          <p:nvPr>
            <p:ph idx="1"/>
          </p:nvPr>
        </p:nvSpPr>
        <p:spPr>
          <a:xfrm>
            <a:off x="838200" y="1825625"/>
            <a:ext cx="9486900" cy="3489325"/>
          </a:xfrm>
        </p:spPr>
        <p:txBody>
          <a:bodyPr/>
          <a:lstStyle/>
          <a:p>
            <a:pPr marL="0" indent="0" rtl="0">
              <a:buNone/>
            </a:pPr>
            <a:r>
              <a:rPr lang="en-GB" sz="2400" dirty="0">
                <a:latin typeface="Times New Roman" panose="02020603050405020304" pitchFamily="18" charset="0"/>
              </a:rPr>
              <a:t>T</a:t>
            </a:r>
            <a:r>
              <a:rPr lang="en-GB" sz="2400" b="0" i="0" u="none" strike="noStrike" dirty="0">
                <a:effectLst/>
                <a:latin typeface="Times New Roman" panose="02020603050405020304" pitchFamily="18" charset="0"/>
              </a:rPr>
              <a:t>he vision statement is:</a:t>
            </a:r>
            <a:endParaRPr lang="en-GB" sz="2400" dirty="0">
              <a:effectLst/>
            </a:endParaRPr>
          </a:p>
          <a:p>
            <a:pPr lvl="1" fontAlgn="base"/>
            <a:r>
              <a:rPr lang="en-GB" b="0" i="0" u="none" strike="noStrike" dirty="0">
                <a:effectLst/>
                <a:latin typeface="Times New Roman" panose="02020603050405020304" pitchFamily="18" charset="0"/>
              </a:rPr>
              <a:t>Becoming the most highly valued business </a:t>
            </a:r>
          </a:p>
          <a:p>
            <a:pPr lvl="1" fontAlgn="base"/>
            <a:r>
              <a:rPr lang="en-GB" b="0" i="0" u="none" strike="noStrike" dirty="0">
                <a:effectLst/>
                <a:latin typeface="Times New Roman" panose="02020603050405020304" pitchFamily="18" charset="0"/>
              </a:rPr>
              <a:t>Flexible for all </a:t>
            </a:r>
          </a:p>
          <a:p>
            <a:pPr lvl="1" fontAlgn="base"/>
            <a:r>
              <a:rPr lang="en-GB" b="0" i="0" u="none" strike="noStrike" dirty="0">
                <a:effectLst/>
                <a:latin typeface="Times New Roman" panose="02020603050405020304" pitchFamily="18" charset="0"/>
              </a:rPr>
              <a:t>Wanted and needed around the world</a:t>
            </a:r>
          </a:p>
          <a:p>
            <a:pPr marL="0" indent="0">
              <a:buNone/>
            </a:pPr>
            <a:br>
              <a:rPr lang="en-GB" dirty="0"/>
            </a:br>
            <a:endParaRPr lang="en-US" dirty="0"/>
          </a:p>
        </p:txBody>
      </p:sp>
    </p:spTree>
    <p:extLst>
      <p:ext uri="{BB962C8B-B14F-4D97-AF65-F5344CB8AC3E}">
        <p14:creationId xmlns:p14="http://schemas.microsoft.com/office/powerpoint/2010/main" val="3346601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2A4A-2D4E-D551-4B4E-85A51F11C86F}"/>
              </a:ext>
            </a:extLst>
          </p:cNvPr>
          <p:cNvSpPr>
            <a:spLocks noGrp="1"/>
          </p:cNvSpPr>
          <p:nvPr>
            <p:ph type="title"/>
          </p:nvPr>
        </p:nvSpPr>
        <p:spPr/>
        <p:txBody>
          <a:bodyPr/>
          <a:lstStyle/>
          <a:p>
            <a:r>
              <a:rPr lang="en-GB"/>
              <a:t>Five core values of The vision statement of TESCO </a:t>
            </a:r>
            <a:endParaRPr lang="en-US"/>
          </a:p>
        </p:txBody>
      </p:sp>
      <p:sp>
        <p:nvSpPr>
          <p:cNvPr id="3" name="Content Placeholder 2">
            <a:extLst>
              <a:ext uri="{FF2B5EF4-FFF2-40B4-BE49-F238E27FC236}">
                <a16:creationId xmlns:a16="http://schemas.microsoft.com/office/drawing/2014/main" id="{91E8792C-3265-F0B3-EC83-63EAB0E94D67}"/>
              </a:ext>
            </a:extLst>
          </p:cNvPr>
          <p:cNvSpPr>
            <a:spLocks noGrp="1"/>
          </p:cNvSpPr>
          <p:nvPr>
            <p:ph idx="1"/>
          </p:nvPr>
        </p:nvSpPr>
        <p:spPr>
          <a:xfrm>
            <a:off x="1451579" y="2015732"/>
            <a:ext cx="8016271" cy="2988515"/>
          </a:xfrm>
        </p:spPr>
        <p:txBody>
          <a:bodyPr/>
          <a:lstStyle/>
          <a:p>
            <a:pPr marL="0" indent="0" rtl="0">
              <a:buNone/>
            </a:pPr>
            <a:r>
              <a:rPr lang="en-GB" sz="2400" b="0" i="0" u="none" strike="noStrike" dirty="0">
                <a:effectLst/>
                <a:latin typeface="Times New Roman" panose="02020603050405020304" pitchFamily="18" charset="0"/>
              </a:rPr>
              <a:t>The five core values of the vision of TESCO are:</a:t>
            </a:r>
            <a:endParaRPr lang="en-GB" sz="2400" dirty="0">
              <a:effectLst/>
            </a:endParaRPr>
          </a:p>
          <a:p>
            <a:pPr lvl="1" fontAlgn="base"/>
            <a:r>
              <a:rPr lang="en-GB" i="0" u="none" strike="noStrike" dirty="0">
                <a:effectLst/>
                <a:latin typeface="Times New Roman" panose="02020603050405020304" pitchFamily="18" charset="0"/>
              </a:rPr>
              <a:t>Be honest</a:t>
            </a:r>
          </a:p>
          <a:p>
            <a:pPr lvl="1" fontAlgn="base"/>
            <a:r>
              <a:rPr lang="en-GB" dirty="0">
                <a:latin typeface="Times New Roman" panose="02020603050405020304" pitchFamily="18" charset="0"/>
              </a:rPr>
              <a:t>Be connected </a:t>
            </a:r>
            <a:endParaRPr lang="en-GB" i="0" u="none" strike="noStrike" dirty="0">
              <a:effectLst/>
              <a:latin typeface="Times New Roman" panose="02020603050405020304" pitchFamily="18" charset="0"/>
            </a:endParaRPr>
          </a:p>
          <a:p>
            <a:pPr lvl="1" fontAlgn="base"/>
            <a:r>
              <a:rPr lang="en-GB" i="0" u="none" strike="noStrike" dirty="0">
                <a:effectLst/>
                <a:latin typeface="Times New Roman" panose="02020603050405020304" pitchFamily="18" charset="0"/>
              </a:rPr>
              <a:t>Be relentless </a:t>
            </a:r>
          </a:p>
          <a:p>
            <a:pPr lvl="1" fontAlgn="base"/>
            <a:r>
              <a:rPr lang="en-GB" i="0" u="none" strike="noStrike" dirty="0">
                <a:effectLst/>
                <a:latin typeface="Times New Roman" panose="02020603050405020304" pitchFamily="18" charset="0"/>
              </a:rPr>
              <a:t>Be ambitious</a:t>
            </a:r>
          </a:p>
          <a:p>
            <a:pPr lvl="1" fontAlgn="base"/>
            <a:r>
              <a:rPr lang="en-GB" i="0" u="none" strike="noStrike" dirty="0">
                <a:effectLst/>
                <a:latin typeface="Times New Roman" panose="02020603050405020304" pitchFamily="18" charset="0"/>
              </a:rPr>
              <a:t>Be curious</a:t>
            </a:r>
          </a:p>
          <a:p>
            <a:endParaRPr lang="en-US" dirty="0"/>
          </a:p>
        </p:txBody>
      </p:sp>
    </p:spTree>
    <p:extLst>
      <p:ext uri="{BB962C8B-B14F-4D97-AF65-F5344CB8AC3E}">
        <p14:creationId xmlns:p14="http://schemas.microsoft.com/office/powerpoint/2010/main" val="3395542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7856-5792-0A8E-0C55-1A2AF0BA3E59}"/>
              </a:ext>
            </a:extLst>
          </p:cNvPr>
          <p:cNvSpPr>
            <a:spLocks noGrp="1"/>
          </p:cNvSpPr>
          <p:nvPr>
            <p:ph type="title"/>
          </p:nvPr>
        </p:nvSpPr>
        <p:spPr/>
        <p:txBody>
          <a:bodyPr/>
          <a:lstStyle/>
          <a:p>
            <a:r>
              <a:rPr lang="en-GB"/>
              <a:t>The advantages of Covid-19 for TESCO </a:t>
            </a:r>
            <a:endParaRPr lang="en-US"/>
          </a:p>
        </p:txBody>
      </p:sp>
      <p:sp>
        <p:nvSpPr>
          <p:cNvPr id="3" name="Content Placeholder 2">
            <a:extLst>
              <a:ext uri="{FF2B5EF4-FFF2-40B4-BE49-F238E27FC236}">
                <a16:creationId xmlns:a16="http://schemas.microsoft.com/office/drawing/2014/main" id="{616B82DC-6E4E-862D-84B3-BECF9F90F5B0}"/>
              </a:ext>
            </a:extLst>
          </p:cNvPr>
          <p:cNvSpPr>
            <a:spLocks noGrp="1"/>
          </p:cNvSpPr>
          <p:nvPr>
            <p:ph idx="1"/>
          </p:nvPr>
        </p:nvSpPr>
        <p:spPr/>
        <p:txBody>
          <a:bodyPr anchor="t"/>
          <a:lstStyle/>
          <a:p>
            <a:pPr marL="0" indent="0" rtl="0">
              <a:buNone/>
            </a:pPr>
            <a:r>
              <a:rPr lang="en-GB" sz="2400" b="0" i="0" u="none" strike="noStrike" dirty="0">
                <a:effectLst/>
                <a:latin typeface="Times New Roman" panose="02020603050405020304" pitchFamily="18" charset="0"/>
              </a:rPr>
              <a:t>The advantages of pandemic are:</a:t>
            </a:r>
            <a:endParaRPr lang="en-GB" sz="2400" dirty="0">
              <a:effectLst/>
            </a:endParaRPr>
          </a:p>
          <a:p>
            <a:pPr lvl="1" fontAlgn="base"/>
            <a:r>
              <a:rPr lang="en-GB" b="0" i="0" u="none" strike="noStrike" dirty="0">
                <a:effectLst/>
                <a:latin typeface="Times New Roman" panose="02020603050405020304" pitchFamily="18" charset="0"/>
              </a:rPr>
              <a:t>Increasing the sales of foods and grocery </a:t>
            </a:r>
          </a:p>
          <a:p>
            <a:pPr lvl="1" fontAlgn="base"/>
            <a:r>
              <a:rPr lang="en-GB" b="0" i="0" u="none" strike="noStrike" dirty="0">
                <a:effectLst/>
                <a:latin typeface="Times New Roman" panose="02020603050405020304" pitchFamily="18" charset="0"/>
              </a:rPr>
              <a:t>Employment for a huge number of people for online services. </a:t>
            </a:r>
          </a:p>
          <a:p>
            <a:pPr lvl="1" fontAlgn="base"/>
            <a:r>
              <a:rPr lang="en-GB" b="0" i="0" u="none" strike="noStrike" dirty="0">
                <a:effectLst/>
                <a:latin typeface="Times New Roman" panose="02020603050405020304" pitchFamily="18" charset="0"/>
              </a:rPr>
              <a:t>Rise of profits </a:t>
            </a:r>
          </a:p>
          <a:p>
            <a:pPr marL="0" indent="0">
              <a:buNone/>
            </a:pPr>
            <a:br>
              <a:rPr lang="en-GB" dirty="0"/>
            </a:br>
            <a:endParaRPr lang="en-US" dirty="0"/>
          </a:p>
        </p:txBody>
      </p:sp>
    </p:spTree>
    <p:extLst>
      <p:ext uri="{BB962C8B-B14F-4D97-AF65-F5344CB8AC3E}">
        <p14:creationId xmlns:p14="http://schemas.microsoft.com/office/powerpoint/2010/main" val="1778891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ACCD6-8B7D-2BB1-F968-832FE25F80C2}"/>
              </a:ext>
            </a:extLst>
          </p:cNvPr>
          <p:cNvSpPr>
            <a:spLocks noGrp="1"/>
          </p:cNvSpPr>
          <p:nvPr>
            <p:ph type="title"/>
          </p:nvPr>
        </p:nvSpPr>
        <p:spPr/>
        <p:txBody>
          <a:bodyPr/>
          <a:lstStyle/>
          <a:p>
            <a:r>
              <a:rPr lang="en-GB" dirty="0"/>
              <a:t>The disadvantages of Covid-19 for TESCO </a:t>
            </a:r>
            <a:endParaRPr lang="en-US" dirty="0"/>
          </a:p>
        </p:txBody>
      </p:sp>
      <p:sp>
        <p:nvSpPr>
          <p:cNvPr id="3" name="Content Placeholder 2">
            <a:extLst>
              <a:ext uri="{FF2B5EF4-FFF2-40B4-BE49-F238E27FC236}">
                <a16:creationId xmlns:a16="http://schemas.microsoft.com/office/drawing/2014/main" id="{09073C4D-2480-CE9B-836D-8450AE576819}"/>
              </a:ext>
            </a:extLst>
          </p:cNvPr>
          <p:cNvSpPr>
            <a:spLocks noGrp="1"/>
          </p:cNvSpPr>
          <p:nvPr>
            <p:ph idx="1"/>
          </p:nvPr>
        </p:nvSpPr>
        <p:spPr/>
        <p:txBody>
          <a:bodyPr/>
          <a:lstStyle/>
          <a:p>
            <a:pPr marL="0" indent="0">
              <a:buNone/>
            </a:pPr>
            <a:r>
              <a:rPr lang="en-GB"/>
              <a:t>The major </a:t>
            </a:r>
            <a:r>
              <a:rPr lang="en-GB" sz="2400"/>
              <a:t>disadvantages</a:t>
            </a:r>
            <a:r>
              <a:rPr lang="en-GB"/>
              <a:t> are:</a:t>
            </a:r>
          </a:p>
          <a:p>
            <a:pPr lvl="1"/>
            <a:r>
              <a:rPr lang="en-GB"/>
              <a:t>Large recovery cost for pandemic </a:t>
            </a:r>
          </a:p>
          <a:p>
            <a:pPr lvl="1"/>
            <a:r>
              <a:rPr lang="en-GB"/>
              <a:t>Employment cost</a:t>
            </a:r>
          </a:p>
          <a:p>
            <a:pPr marL="457200" lvl="1" indent="0">
              <a:buNone/>
            </a:pPr>
            <a:endParaRPr lang="en-US"/>
          </a:p>
        </p:txBody>
      </p:sp>
    </p:spTree>
    <p:extLst>
      <p:ext uri="{BB962C8B-B14F-4D97-AF65-F5344CB8AC3E}">
        <p14:creationId xmlns:p14="http://schemas.microsoft.com/office/powerpoint/2010/main" val="409956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D8D39-8075-86DD-39E4-B9BD2E28AD70}"/>
              </a:ext>
            </a:extLst>
          </p:cNvPr>
          <p:cNvSpPr>
            <a:spLocks noGrp="1"/>
          </p:cNvSpPr>
          <p:nvPr>
            <p:ph type="title"/>
          </p:nvPr>
        </p:nvSpPr>
        <p:spPr/>
        <p:txBody>
          <a:bodyPr/>
          <a:lstStyle/>
          <a:p>
            <a:r>
              <a:rPr lang="en-GB"/>
              <a:t>SWOT analysis </a:t>
            </a:r>
            <a:endParaRPr lang="en-US"/>
          </a:p>
        </p:txBody>
      </p:sp>
      <p:sp>
        <p:nvSpPr>
          <p:cNvPr id="3" name="Content Placeholder 2">
            <a:extLst>
              <a:ext uri="{FF2B5EF4-FFF2-40B4-BE49-F238E27FC236}">
                <a16:creationId xmlns:a16="http://schemas.microsoft.com/office/drawing/2014/main" id="{227CEB95-C5CB-4F1E-2A92-39AC14D6C538}"/>
              </a:ext>
            </a:extLst>
          </p:cNvPr>
          <p:cNvSpPr>
            <a:spLocks noGrp="1"/>
          </p:cNvSpPr>
          <p:nvPr>
            <p:ph idx="1"/>
          </p:nvPr>
        </p:nvSpPr>
        <p:spPr/>
        <p:txBody>
          <a:bodyPr/>
          <a:lstStyle/>
          <a:p>
            <a:pPr marL="0" indent="0">
              <a:buNone/>
            </a:pPr>
            <a:r>
              <a:rPr lang="en-GB"/>
              <a:t>The swot analysis consist four components. That are:</a:t>
            </a:r>
          </a:p>
          <a:p>
            <a:pPr lvl="1"/>
            <a:r>
              <a:rPr lang="en-GB"/>
              <a:t>Strength </a:t>
            </a:r>
          </a:p>
          <a:p>
            <a:pPr lvl="1"/>
            <a:r>
              <a:rPr lang="en-GB"/>
              <a:t>Weakness </a:t>
            </a:r>
          </a:p>
          <a:p>
            <a:pPr lvl="1"/>
            <a:r>
              <a:rPr lang="en-GB"/>
              <a:t>Opportunity </a:t>
            </a:r>
          </a:p>
          <a:p>
            <a:pPr lvl="1"/>
            <a:r>
              <a:rPr lang="en-GB"/>
              <a:t>Threat</a:t>
            </a:r>
          </a:p>
          <a:p>
            <a:pPr marL="457200" lvl="1" indent="0">
              <a:buNone/>
            </a:pPr>
            <a:endParaRPr lang="en-US"/>
          </a:p>
        </p:txBody>
      </p:sp>
      <p:pic>
        <p:nvPicPr>
          <p:cNvPr id="4" name="Picture 4">
            <a:extLst>
              <a:ext uri="{FF2B5EF4-FFF2-40B4-BE49-F238E27FC236}">
                <a16:creationId xmlns:a16="http://schemas.microsoft.com/office/drawing/2014/main" id="{5D01E454-0564-F20D-995B-A91FA28AD2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69280" y="2578971"/>
            <a:ext cx="7460720" cy="3711575"/>
          </a:xfrm>
          <a:prstGeom prst="rect">
            <a:avLst/>
          </a:prstGeom>
        </p:spPr>
      </p:pic>
    </p:spTree>
    <p:extLst>
      <p:ext uri="{BB962C8B-B14F-4D97-AF65-F5344CB8AC3E}">
        <p14:creationId xmlns:p14="http://schemas.microsoft.com/office/powerpoint/2010/main" val="801909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54925-7B28-845C-061A-3CD57690648D}"/>
              </a:ext>
            </a:extLst>
          </p:cNvPr>
          <p:cNvSpPr>
            <a:spLocks noGrp="1"/>
          </p:cNvSpPr>
          <p:nvPr>
            <p:ph type="title"/>
          </p:nvPr>
        </p:nvSpPr>
        <p:spPr/>
        <p:txBody>
          <a:bodyPr/>
          <a:lstStyle/>
          <a:p>
            <a:r>
              <a:rPr lang="en-GB"/>
              <a:t>The strengths of TESCO </a:t>
            </a:r>
            <a:endParaRPr lang="en-US"/>
          </a:p>
        </p:txBody>
      </p:sp>
      <p:sp>
        <p:nvSpPr>
          <p:cNvPr id="3" name="Content Placeholder 2">
            <a:extLst>
              <a:ext uri="{FF2B5EF4-FFF2-40B4-BE49-F238E27FC236}">
                <a16:creationId xmlns:a16="http://schemas.microsoft.com/office/drawing/2014/main" id="{D736DDD0-8610-FA89-8DE7-2B0B1F1D429E}"/>
              </a:ext>
            </a:extLst>
          </p:cNvPr>
          <p:cNvSpPr>
            <a:spLocks noGrp="1"/>
          </p:cNvSpPr>
          <p:nvPr>
            <p:ph idx="1"/>
          </p:nvPr>
        </p:nvSpPr>
        <p:spPr/>
        <p:txBody>
          <a:bodyPr>
            <a:normAutofit fontScale="85000" lnSpcReduction="20000"/>
          </a:bodyPr>
          <a:lstStyle/>
          <a:p>
            <a:pPr marL="0" indent="0" rtl="0">
              <a:buNone/>
            </a:pPr>
            <a:r>
              <a:rPr lang="en-GB" sz="2000" b="0" i="0" u="none" strike="noStrike" dirty="0">
                <a:effectLst/>
                <a:latin typeface="Times New Roman" panose="02020603050405020304" pitchFamily="18" charset="0"/>
              </a:rPr>
              <a:t>The strength of TESCO are:</a:t>
            </a:r>
            <a:endParaRPr lang="en-GB" sz="2000" dirty="0">
              <a:effectLst/>
            </a:endParaRPr>
          </a:p>
          <a:p>
            <a:pPr lvl="1" fontAlgn="base"/>
            <a:r>
              <a:rPr lang="en-GB" sz="2000" b="0" i="0" u="none" strike="noStrike" dirty="0">
                <a:effectLst/>
                <a:latin typeface="Times New Roman" panose="02020603050405020304" pitchFamily="18" charset="0"/>
              </a:rPr>
              <a:t>Efficient supply chain network </a:t>
            </a:r>
          </a:p>
          <a:p>
            <a:pPr lvl="1" fontAlgn="base"/>
            <a:r>
              <a:rPr lang="en-GB" sz="2000" b="0" i="0" u="none" strike="noStrike" dirty="0">
                <a:effectLst/>
                <a:latin typeface="Times New Roman" panose="02020603050405020304" pitchFamily="18" charset="0"/>
              </a:rPr>
              <a:t>Leading market share (almost 30% in the UK)</a:t>
            </a:r>
          </a:p>
          <a:p>
            <a:pPr lvl="1" fontAlgn="base"/>
            <a:r>
              <a:rPr lang="en-GB" sz="2000" b="0" i="0" u="none" strike="noStrike" dirty="0">
                <a:effectLst/>
                <a:latin typeface="Times New Roman" panose="02020603050405020304" pitchFamily="18" charset="0"/>
              </a:rPr>
              <a:t>TESCO has a strong global presence as it has diversified geographically </a:t>
            </a:r>
          </a:p>
          <a:p>
            <a:pPr lvl="1" fontAlgn="base"/>
            <a:r>
              <a:rPr lang="en-GB" sz="2000" b="0" i="0" u="none" strike="noStrike" dirty="0">
                <a:effectLst/>
                <a:latin typeface="Times New Roman" panose="02020603050405020304" pitchFamily="18" charset="0"/>
              </a:rPr>
              <a:t>Diversified stores</a:t>
            </a:r>
          </a:p>
          <a:p>
            <a:pPr lvl="1" fontAlgn="base"/>
            <a:r>
              <a:rPr lang="en-GB" sz="2000" b="0" i="0" u="none" strike="noStrike" dirty="0">
                <a:effectLst/>
                <a:latin typeface="Times New Roman" panose="02020603050405020304" pitchFamily="18" charset="0"/>
              </a:rPr>
              <a:t>A growing number of stores</a:t>
            </a:r>
          </a:p>
          <a:p>
            <a:pPr lvl="1" fontAlgn="base"/>
            <a:r>
              <a:rPr lang="en-GB" sz="2000" b="0" i="0" u="none" strike="noStrike" dirty="0">
                <a:effectLst/>
                <a:latin typeface="Times New Roman" panose="02020603050405020304" pitchFamily="18" charset="0"/>
              </a:rPr>
              <a:t>Diversified market and product range</a:t>
            </a:r>
          </a:p>
          <a:p>
            <a:pPr lvl="1" fontAlgn="base"/>
            <a:r>
              <a:rPr lang="en-GB" sz="2000" b="0" i="0" u="none" strike="noStrike" dirty="0">
                <a:effectLst/>
                <a:latin typeface="Times New Roman" panose="02020603050405020304" pitchFamily="18" charset="0"/>
              </a:rPr>
              <a:t>Strong brand value</a:t>
            </a:r>
          </a:p>
          <a:p>
            <a:pPr lvl="1" fontAlgn="base"/>
            <a:r>
              <a:rPr lang="en-GB" sz="2000" b="0" i="0" u="none" strike="noStrike" dirty="0">
                <a:effectLst/>
                <a:latin typeface="Times New Roman" panose="02020603050405020304" pitchFamily="18" charset="0"/>
              </a:rPr>
              <a:t>Insurance </a:t>
            </a:r>
          </a:p>
          <a:p>
            <a:pPr lvl="1" fontAlgn="base"/>
            <a:r>
              <a:rPr lang="en-GB" sz="2000" b="0" i="0" u="none" strike="noStrike" dirty="0">
                <a:effectLst/>
                <a:latin typeface="Times New Roman" panose="02020603050405020304" pitchFamily="18" charset="0"/>
              </a:rPr>
              <a:t>TESCO online</a:t>
            </a:r>
          </a:p>
          <a:p>
            <a:pPr marL="0" indent="0">
              <a:buNone/>
            </a:pPr>
            <a:endParaRPr lang="en-US" dirty="0"/>
          </a:p>
        </p:txBody>
      </p:sp>
    </p:spTree>
    <p:extLst>
      <p:ext uri="{BB962C8B-B14F-4D97-AF65-F5344CB8AC3E}">
        <p14:creationId xmlns:p14="http://schemas.microsoft.com/office/powerpoint/2010/main" val="2107906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3ABBF-6BD7-BCB9-3219-4E8E0D288923}"/>
              </a:ext>
            </a:extLst>
          </p:cNvPr>
          <p:cNvSpPr>
            <a:spLocks noGrp="1"/>
          </p:cNvSpPr>
          <p:nvPr>
            <p:ph type="title"/>
          </p:nvPr>
        </p:nvSpPr>
        <p:spPr/>
        <p:txBody>
          <a:bodyPr/>
          <a:lstStyle/>
          <a:p>
            <a:r>
              <a:rPr lang="en-GB"/>
              <a:t>The weaknesses of TESCO </a:t>
            </a:r>
            <a:endParaRPr lang="en-US"/>
          </a:p>
        </p:txBody>
      </p:sp>
      <p:sp>
        <p:nvSpPr>
          <p:cNvPr id="3" name="Content Placeholder 2">
            <a:extLst>
              <a:ext uri="{FF2B5EF4-FFF2-40B4-BE49-F238E27FC236}">
                <a16:creationId xmlns:a16="http://schemas.microsoft.com/office/drawing/2014/main" id="{803E050B-93D8-8205-DDE3-38CEB8B63973}"/>
              </a:ext>
            </a:extLst>
          </p:cNvPr>
          <p:cNvSpPr>
            <a:spLocks noGrp="1"/>
          </p:cNvSpPr>
          <p:nvPr>
            <p:ph idx="1"/>
          </p:nvPr>
        </p:nvSpPr>
        <p:spPr/>
        <p:txBody>
          <a:bodyPr/>
          <a:lstStyle/>
          <a:p>
            <a:pPr marL="0" indent="0" rtl="0">
              <a:buNone/>
            </a:pPr>
            <a:r>
              <a:rPr lang="en-GB" sz="2000" b="0" i="0" u="none" strike="noStrike" dirty="0">
                <a:effectLst/>
                <a:latin typeface="Times New Roman" panose="02020603050405020304" pitchFamily="18" charset="0"/>
              </a:rPr>
              <a:t>The weakness of TESCO are: </a:t>
            </a:r>
            <a:endParaRPr lang="en-GB" sz="2000" dirty="0">
              <a:effectLst/>
            </a:endParaRPr>
          </a:p>
          <a:p>
            <a:pPr lvl="1" fontAlgn="base"/>
            <a:r>
              <a:rPr lang="en-GB" sz="2000" b="0" i="0" u="none" strike="noStrike" dirty="0">
                <a:effectLst/>
                <a:latin typeface="Times New Roman" panose="02020603050405020304" pitchFamily="18" charset="0"/>
              </a:rPr>
              <a:t>Failed operation in the US and Japan</a:t>
            </a:r>
          </a:p>
          <a:p>
            <a:pPr lvl="1" fontAlgn="base"/>
            <a:r>
              <a:rPr lang="en-GB" sz="2000" b="0" i="0" u="none" strike="noStrike" dirty="0">
                <a:effectLst/>
                <a:latin typeface="Times New Roman" panose="02020603050405020304" pitchFamily="18" charset="0"/>
              </a:rPr>
              <a:t>Fraud trial and financial scandal </a:t>
            </a:r>
          </a:p>
          <a:p>
            <a:pPr lvl="1" fontAlgn="base"/>
            <a:r>
              <a:rPr lang="en-GB" sz="2000" b="0" i="0" u="none" strike="noStrike" dirty="0">
                <a:effectLst/>
                <a:latin typeface="Times New Roman" panose="02020603050405020304" pitchFamily="18" charset="0"/>
              </a:rPr>
              <a:t>Decreasing operating profit </a:t>
            </a:r>
          </a:p>
          <a:p>
            <a:pPr lvl="1" fontAlgn="base"/>
            <a:r>
              <a:rPr lang="en-GB" sz="2000" b="0" i="0" u="none" strike="noStrike" dirty="0">
                <a:effectLst/>
                <a:latin typeface="Times New Roman" panose="02020603050405020304" pitchFamily="18" charset="0"/>
              </a:rPr>
              <a:t>Financial errors </a:t>
            </a:r>
          </a:p>
          <a:p>
            <a:pPr lvl="1" fontAlgn="base"/>
            <a:r>
              <a:rPr lang="en-GB" sz="2000" b="0" i="0" u="none" strike="noStrike" dirty="0">
                <a:effectLst/>
                <a:latin typeface="Times New Roman" panose="02020603050405020304" pitchFamily="18" charset="0"/>
              </a:rPr>
              <a:t>Low cost strategy </a:t>
            </a:r>
          </a:p>
          <a:p>
            <a:pPr marL="0" indent="0">
              <a:buNone/>
            </a:pPr>
            <a:endParaRPr lang="en-US" dirty="0"/>
          </a:p>
        </p:txBody>
      </p:sp>
    </p:spTree>
    <p:extLst>
      <p:ext uri="{BB962C8B-B14F-4D97-AF65-F5344CB8AC3E}">
        <p14:creationId xmlns:p14="http://schemas.microsoft.com/office/powerpoint/2010/main" val="2397336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FA6A4-CAC7-F89C-F3AA-FD9F173A048C}"/>
              </a:ext>
            </a:extLst>
          </p:cNvPr>
          <p:cNvSpPr>
            <a:spLocks noGrp="1"/>
          </p:cNvSpPr>
          <p:nvPr>
            <p:ph type="title"/>
          </p:nvPr>
        </p:nvSpPr>
        <p:spPr/>
        <p:txBody>
          <a:bodyPr/>
          <a:lstStyle/>
          <a:p>
            <a:r>
              <a:rPr lang="en-GB"/>
              <a:t>The opportunities of TESCO </a:t>
            </a:r>
            <a:endParaRPr lang="en-US"/>
          </a:p>
        </p:txBody>
      </p:sp>
      <p:sp>
        <p:nvSpPr>
          <p:cNvPr id="3" name="Content Placeholder 2">
            <a:extLst>
              <a:ext uri="{FF2B5EF4-FFF2-40B4-BE49-F238E27FC236}">
                <a16:creationId xmlns:a16="http://schemas.microsoft.com/office/drawing/2014/main" id="{FB26F50F-BCDE-13B5-C5E6-97F8065B6624}"/>
              </a:ext>
            </a:extLst>
          </p:cNvPr>
          <p:cNvSpPr>
            <a:spLocks noGrp="1"/>
          </p:cNvSpPr>
          <p:nvPr>
            <p:ph idx="1"/>
          </p:nvPr>
        </p:nvSpPr>
        <p:spPr/>
        <p:txBody>
          <a:bodyPr>
            <a:normAutofit lnSpcReduction="10000"/>
          </a:bodyPr>
          <a:lstStyle/>
          <a:p>
            <a:pPr marL="0" indent="0" rtl="0">
              <a:buNone/>
            </a:pPr>
            <a:r>
              <a:rPr lang="en-GB" sz="2000" b="0" i="0" u="none" strike="noStrike" dirty="0">
                <a:effectLst/>
                <a:latin typeface="Times New Roman" panose="02020603050405020304" pitchFamily="18" charset="0"/>
              </a:rPr>
              <a:t>The opportunity of TESCO are:</a:t>
            </a:r>
            <a:endParaRPr lang="en-GB" sz="2000" dirty="0">
              <a:effectLst/>
            </a:endParaRPr>
          </a:p>
          <a:p>
            <a:pPr lvl="1" fontAlgn="base"/>
            <a:r>
              <a:rPr lang="en-GB" sz="2000" b="0" i="0" u="none" strike="noStrike" dirty="0">
                <a:effectLst/>
                <a:latin typeface="Times New Roman" panose="02020603050405020304" pitchFamily="18" charset="0"/>
              </a:rPr>
              <a:t>Chance to expand market in South Korea, Turkey, Indonesia </a:t>
            </a:r>
          </a:p>
          <a:p>
            <a:pPr lvl="1" fontAlgn="base"/>
            <a:r>
              <a:rPr lang="en-GB" sz="2000" b="0" i="0" u="none" strike="noStrike" dirty="0">
                <a:effectLst/>
                <a:latin typeface="Times New Roman" panose="02020603050405020304" pitchFamily="18" charset="0"/>
              </a:rPr>
              <a:t>Strategic alliance with other brands</a:t>
            </a:r>
          </a:p>
          <a:p>
            <a:pPr lvl="1" fontAlgn="base"/>
            <a:r>
              <a:rPr lang="en-GB" sz="2000" b="0" i="0" u="none" strike="noStrike" dirty="0">
                <a:effectLst/>
                <a:latin typeface="Times New Roman" panose="02020603050405020304" pitchFamily="18" charset="0"/>
              </a:rPr>
              <a:t>Joint ventures </a:t>
            </a:r>
          </a:p>
          <a:p>
            <a:pPr lvl="1" fontAlgn="base"/>
            <a:r>
              <a:rPr lang="en-GB" sz="2000" b="0" i="0" u="none" strike="noStrike" dirty="0">
                <a:effectLst/>
                <a:latin typeface="Times New Roman" panose="02020603050405020304" pitchFamily="18" charset="0"/>
              </a:rPr>
              <a:t>Online shopping </a:t>
            </a:r>
          </a:p>
          <a:p>
            <a:pPr lvl="1" fontAlgn="base"/>
            <a:r>
              <a:rPr lang="en-GB" sz="2000" b="0" i="0" u="none" strike="noStrike" dirty="0">
                <a:effectLst/>
                <a:latin typeface="Times New Roman" panose="02020603050405020304" pitchFamily="18" charset="0"/>
              </a:rPr>
              <a:t>Further international growth </a:t>
            </a:r>
          </a:p>
          <a:p>
            <a:pPr lvl="1" fontAlgn="base"/>
            <a:r>
              <a:rPr lang="en-GB" sz="2000" b="0" i="0" u="none" strike="noStrike" dirty="0">
                <a:effectLst/>
                <a:latin typeface="Times New Roman" panose="02020603050405020304" pitchFamily="18" charset="0"/>
              </a:rPr>
              <a:t>Non-food retail</a:t>
            </a:r>
          </a:p>
          <a:p>
            <a:pPr lvl="1" fontAlgn="base"/>
            <a:r>
              <a:rPr lang="en-GB" sz="2000" b="0" i="0" u="none" strike="noStrike" dirty="0">
                <a:effectLst/>
                <a:latin typeface="Times New Roman" panose="02020603050405020304" pitchFamily="18" charset="0"/>
              </a:rPr>
              <a:t>Market leader</a:t>
            </a:r>
          </a:p>
          <a:p>
            <a:pPr marL="0" indent="0">
              <a:buNone/>
            </a:pPr>
            <a:endParaRPr lang="en-US" dirty="0"/>
          </a:p>
        </p:txBody>
      </p:sp>
    </p:spTree>
    <p:extLst>
      <p:ext uri="{BB962C8B-B14F-4D97-AF65-F5344CB8AC3E}">
        <p14:creationId xmlns:p14="http://schemas.microsoft.com/office/powerpoint/2010/main" val="1219038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DCB74-FC64-C429-B71C-E4FF350F29B8}"/>
              </a:ext>
            </a:extLst>
          </p:cNvPr>
          <p:cNvSpPr>
            <a:spLocks noGrp="1"/>
          </p:cNvSpPr>
          <p:nvPr>
            <p:ph type="title"/>
          </p:nvPr>
        </p:nvSpPr>
        <p:spPr/>
        <p:txBody>
          <a:bodyPr/>
          <a:lstStyle/>
          <a:p>
            <a:r>
              <a:rPr lang="en-GB"/>
              <a:t>The threats of TESCO </a:t>
            </a:r>
            <a:endParaRPr lang="en-US"/>
          </a:p>
        </p:txBody>
      </p:sp>
      <p:sp>
        <p:nvSpPr>
          <p:cNvPr id="3" name="Content Placeholder 2">
            <a:extLst>
              <a:ext uri="{FF2B5EF4-FFF2-40B4-BE49-F238E27FC236}">
                <a16:creationId xmlns:a16="http://schemas.microsoft.com/office/drawing/2014/main" id="{F3A1723C-D0C5-E2AA-237B-0128683B20A9}"/>
              </a:ext>
            </a:extLst>
          </p:cNvPr>
          <p:cNvSpPr>
            <a:spLocks noGrp="1"/>
          </p:cNvSpPr>
          <p:nvPr>
            <p:ph idx="1"/>
          </p:nvPr>
        </p:nvSpPr>
        <p:spPr/>
        <p:txBody>
          <a:bodyPr>
            <a:normAutofit fontScale="85000" lnSpcReduction="20000"/>
          </a:bodyPr>
          <a:lstStyle/>
          <a:p>
            <a:pPr marL="0" indent="0" rtl="0">
              <a:buNone/>
            </a:pPr>
            <a:r>
              <a:rPr lang="en-GB" sz="2000" b="0" i="0" u="none" strike="noStrike" dirty="0">
                <a:effectLst/>
                <a:latin typeface="Times New Roman" panose="02020603050405020304" pitchFamily="18" charset="0"/>
              </a:rPr>
              <a:t>The threats of TESCO are:</a:t>
            </a:r>
            <a:endParaRPr lang="en-GB" sz="2000" dirty="0">
              <a:effectLst/>
            </a:endParaRPr>
          </a:p>
          <a:p>
            <a:pPr lvl="1" fontAlgn="base"/>
            <a:r>
              <a:rPr lang="en-GB" sz="2000" b="0" i="0" u="none" strike="noStrike" dirty="0">
                <a:effectLst/>
                <a:latin typeface="Times New Roman" panose="02020603050405020304" pitchFamily="18" charset="0"/>
              </a:rPr>
              <a:t>High costs for Covid-19 recovery </a:t>
            </a:r>
          </a:p>
          <a:p>
            <a:pPr lvl="1" fontAlgn="base"/>
            <a:r>
              <a:rPr lang="en-GB" sz="2000" b="0" i="0" u="none" strike="noStrike" dirty="0">
                <a:effectLst/>
                <a:latin typeface="Times New Roman" panose="02020603050405020304" pitchFamily="18" charset="0"/>
              </a:rPr>
              <a:t>Difference in cultures and lifestyle </a:t>
            </a:r>
          </a:p>
          <a:p>
            <a:pPr lvl="1" fontAlgn="base"/>
            <a:r>
              <a:rPr lang="en-GB" sz="2000" b="0" i="0" u="none" strike="noStrike" dirty="0">
                <a:effectLst/>
                <a:latin typeface="Times New Roman" panose="02020603050405020304" pitchFamily="18" charset="0"/>
              </a:rPr>
              <a:t>Spark a price war</a:t>
            </a:r>
          </a:p>
          <a:p>
            <a:pPr lvl="1" fontAlgn="base"/>
            <a:r>
              <a:rPr lang="en-GB" sz="2000" b="0" i="0" u="none" strike="noStrike" dirty="0">
                <a:effectLst/>
                <a:latin typeface="Times New Roman" panose="02020603050405020304" pitchFamily="18" charset="0"/>
              </a:rPr>
              <a:t>International expansion </a:t>
            </a:r>
          </a:p>
          <a:p>
            <a:pPr lvl="1" fontAlgn="base"/>
            <a:r>
              <a:rPr lang="en-GB" sz="2000" b="0" i="0" u="none" strike="noStrike" dirty="0">
                <a:effectLst/>
                <a:latin typeface="Times New Roman" panose="02020603050405020304" pitchFamily="18" charset="0"/>
              </a:rPr>
              <a:t>Overseas return could fall</a:t>
            </a:r>
          </a:p>
          <a:p>
            <a:pPr lvl="1" fontAlgn="base"/>
            <a:r>
              <a:rPr lang="en-GB" sz="2000" b="0" i="0" u="none" strike="noStrike" dirty="0">
                <a:effectLst/>
                <a:latin typeface="Times New Roman" panose="02020603050405020304" pitchFamily="18" charset="0"/>
              </a:rPr>
              <a:t>Fake firm legal threat</a:t>
            </a:r>
          </a:p>
          <a:p>
            <a:pPr lvl="1" fontAlgn="base"/>
            <a:r>
              <a:rPr lang="en-GB" sz="2000" b="0" i="0" u="none" strike="noStrike" dirty="0">
                <a:effectLst/>
                <a:latin typeface="Times New Roman" panose="02020603050405020304" pitchFamily="18" charset="0"/>
              </a:rPr>
              <a:t>Competition with Walmart and other supermarket giants</a:t>
            </a:r>
          </a:p>
          <a:p>
            <a:pPr lvl="1" fontAlgn="base"/>
            <a:r>
              <a:rPr lang="en-GB" sz="2000" b="0" i="0" u="none" strike="noStrike" dirty="0">
                <a:effectLst/>
                <a:latin typeface="Times New Roman" panose="02020603050405020304" pitchFamily="18" charset="0"/>
              </a:rPr>
              <a:t>Christmas ad controversy </a:t>
            </a:r>
          </a:p>
          <a:p>
            <a:pPr lvl="1" fontAlgn="base"/>
            <a:r>
              <a:rPr lang="en-GB" sz="2000" b="0" i="0" u="none" strike="noStrike" dirty="0">
                <a:effectLst/>
                <a:latin typeface="Times New Roman" panose="02020603050405020304" pitchFamily="18" charset="0"/>
              </a:rPr>
              <a:t>Brexit referendum </a:t>
            </a:r>
          </a:p>
          <a:p>
            <a:pPr marL="0" indent="0">
              <a:buNone/>
            </a:pPr>
            <a:endParaRPr lang="en-US" dirty="0"/>
          </a:p>
        </p:txBody>
      </p:sp>
    </p:spTree>
    <p:extLst>
      <p:ext uri="{BB962C8B-B14F-4D97-AF65-F5344CB8AC3E}">
        <p14:creationId xmlns:p14="http://schemas.microsoft.com/office/powerpoint/2010/main" val="3507914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51E9C-AECD-C698-8867-796D3D703538}"/>
              </a:ext>
            </a:extLst>
          </p:cNvPr>
          <p:cNvSpPr>
            <a:spLocks noGrp="1"/>
          </p:cNvSpPr>
          <p:nvPr>
            <p:ph type="title"/>
          </p:nvPr>
        </p:nvSpPr>
        <p:spPr/>
        <p:txBody>
          <a:bodyPr/>
          <a:lstStyle/>
          <a:p>
            <a:r>
              <a:rPr lang="en-GB"/>
              <a:t>The marketing mix</a:t>
            </a:r>
            <a:endParaRPr lang="en-US"/>
          </a:p>
        </p:txBody>
      </p:sp>
      <p:sp>
        <p:nvSpPr>
          <p:cNvPr id="3" name="Content Placeholder 2">
            <a:extLst>
              <a:ext uri="{FF2B5EF4-FFF2-40B4-BE49-F238E27FC236}">
                <a16:creationId xmlns:a16="http://schemas.microsoft.com/office/drawing/2014/main" id="{9BDD8E12-6AF7-7E84-EF3E-96C1C1309A21}"/>
              </a:ext>
            </a:extLst>
          </p:cNvPr>
          <p:cNvSpPr>
            <a:spLocks noGrp="1"/>
          </p:cNvSpPr>
          <p:nvPr>
            <p:ph idx="1"/>
          </p:nvPr>
        </p:nvSpPr>
        <p:spPr>
          <a:xfrm>
            <a:off x="838200" y="1825625"/>
            <a:ext cx="10515600" cy="4767332"/>
          </a:xfrm>
        </p:spPr>
        <p:txBody>
          <a:bodyPr/>
          <a:lstStyle/>
          <a:p>
            <a:pPr marL="0" indent="0" rtl="0">
              <a:buNone/>
            </a:pPr>
            <a:r>
              <a:rPr lang="en-GB" sz="2000" b="0" i="0" u="none" strike="noStrike" dirty="0">
                <a:effectLst/>
                <a:latin typeface="Times New Roman" panose="02020603050405020304" pitchFamily="18" charset="0"/>
              </a:rPr>
              <a:t>The marketing mix includes four tools are also called 4Ps. </a:t>
            </a:r>
            <a:br>
              <a:rPr lang="en-GB" sz="2000" dirty="0"/>
            </a:br>
            <a:r>
              <a:rPr lang="en-GB" sz="2000" b="0" i="0" u="none" strike="noStrike" dirty="0">
                <a:effectLst/>
                <a:latin typeface="Times New Roman" panose="02020603050405020304" pitchFamily="18" charset="0"/>
              </a:rPr>
              <a:t>The 4Ps are:</a:t>
            </a:r>
          </a:p>
          <a:p>
            <a:pPr lvl="1"/>
            <a:r>
              <a:rPr lang="en-GB" sz="2000" b="0" i="0" u="none" strike="noStrike" dirty="0">
                <a:effectLst/>
                <a:latin typeface="Times New Roman" panose="02020603050405020304" pitchFamily="18" charset="0"/>
              </a:rPr>
              <a:t>Product</a:t>
            </a:r>
          </a:p>
          <a:p>
            <a:pPr lvl="1" fontAlgn="base"/>
            <a:r>
              <a:rPr lang="en-GB" sz="2000" b="0" i="0" u="none" strike="noStrike" dirty="0">
                <a:effectLst/>
                <a:latin typeface="Times New Roman" panose="02020603050405020304" pitchFamily="18" charset="0"/>
              </a:rPr>
              <a:t>Price</a:t>
            </a:r>
          </a:p>
          <a:p>
            <a:pPr lvl="1" fontAlgn="base"/>
            <a:r>
              <a:rPr lang="en-GB" sz="2000" b="0" i="0" u="none" strike="noStrike" dirty="0">
                <a:effectLst/>
                <a:latin typeface="Times New Roman" panose="02020603050405020304" pitchFamily="18" charset="0"/>
              </a:rPr>
              <a:t>Place </a:t>
            </a:r>
          </a:p>
          <a:p>
            <a:pPr lvl="1" fontAlgn="base"/>
            <a:r>
              <a:rPr lang="en-GB" sz="2000" b="0" i="0" u="none" strike="noStrike" dirty="0">
                <a:effectLst/>
                <a:latin typeface="Times New Roman" panose="02020603050405020304" pitchFamily="18" charset="0"/>
              </a:rPr>
              <a:t>Promotion</a:t>
            </a:r>
          </a:p>
          <a:p>
            <a:pPr marL="457200" lvl="1" indent="0" fontAlgn="base">
              <a:buNone/>
            </a:pPr>
            <a:endParaRPr lang="en-GB" sz="2000" b="0" i="0" u="none" strike="noStrike" dirty="0">
              <a:solidFill>
                <a:srgbClr val="000000"/>
              </a:solidFill>
              <a:effectLst/>
              <a:latin typeface="Times New Roman" panose="02020603050405020304" pitchFamily="18" charset="0"/>
            </a:endParaRPr>
          </a:p>
          <a:p>
            <a:pPr marL="0" indent="0">
              <a:buNone/>
            </a:pPr>
            <a:endParaRPr lang="en-US" dirty="0"/>
          </a:p>
        </p:txBody>
      </p:sp>
      <p:pic>
        <p:nvPicPr>
          <p:cNvPr id="4" name="Picture 4">
            <a:extLst>
              <a:ext uri="{FF2B5EF4-FFF2-40B4-BE49-F238E27FC236}">
                <a16:creationId xmlns:a16="http://schemas.microsoft.com/office/drawing/2014/main" id="{B5972261-45DE-232C-AD65-905AC586AB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5144" y="2288952"/>
            <a:ext cx="5258056" cy="4178785"/>
          </a:xfrm>
          <a:prstGeom prst="rect">
            <a:avLst/>
          </a:prstGeom>
        </p:spPr>
      </p:pic>
    </p:spTree>
    <p:extLst>
      <p:ext uri="{BB962C8B-B14F-4D97-AF65-F5344CB8AC3E}">
        <p14:creationId xmlns:p14="http://schemas.microsoft.com/office/powerpoint/2010/main" val="479240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2502B-9F42-7532-1F44-4A9DCDC73755}"/>
              </a:ext>
            </a:extLst>
          </p:cNvPr>
          <p:cNvSpPr>
            <a:spLocks noGrp="1"/>
          </p:cNvSpPr>
          <p:nvPr>
            <p:ph type="title"/>
          </p:nvPr>
        </p:nvSpPr>
        <p:spPr/>
        <p:txBody>
          <a:bodyPr/>
          <a:lstStyle/>
          <a:p>
            <a:r>
              <a:rPr lang="en-GB"/>
              <a:t>The product strategy </a:t>
            </a:r>
            <a:endParaRPr lang="en-US"/>
          </a:p>
        </p:txBody>
      </p:sp>
      <p:sp>
        <p:nvSpPr>
          <p:cNvPr id="3" name="Content Placeholder 2">
            <a:extLst>
              <a:ext uri="{FF2B5EF4-FFF2-40B4-BE49-F238E27FC236}">
                <a16:creationId xmlns:a16="http://schemas.microsoft.com/office/drawing/2014/main" id="{2AA9EB6B-3D41-C391-DDBD-63D786AA8342}"/>
              </a:ext>
            </a:extLst>
          </p:cNvPr>
          <p:cNvSpPr>
            <a:spLocks noGrp="1"/>
          </p:cNvSpPr>
          <p:nvPr>
            <p:ph idx="1"/>
          </p:nvPr>
        </p:nvSpPr>
        <p:spPr/>
        <p:txBody>
          <a:bodyPr/>
          <a:lstStyle/>
          <a:p>
            <a:pPr marL="0" indent="0" rtl="0">
              <a:buNone/>
            </a:pPr>
            <a:r>
              <a:rPr lang="en-GB" sz="2000" dirty="0">
                <a:latin typeface="Times New Roman" panose="02020603050405020304" pitchFamily="18" charset="0"/>
              </a:rPr>
              <a:t>T</a:t>
            </a:r>
            <a:r>
              <a:rPr lang="en-GB" sz="2000" b="0" i="0" u="none" strike="noStrike" dirty="0">
                <a:effectLst/>
                <a:latin typeface="Times New Roman" panose="02020603050405020304" pitchFamily="18" charset="0"/>
              </a:rPr>
              <a:t>he products strategy consists:</a:t>
            </a:r>
            <a:endParaRPr lang="en-GB" sz="2000" dirty="0"/>
          </a:p>
          <a:p>
            <a:pPr lvl="1"/>
            <a:r>
              <a:rPr lang="en-GB" sz="2000" b="0" i="0" u="none" strike="noStrike" dirty="0">
                <a:effectLst/>
                <a:latin typeface="Times New Roman" panose="02020603050405020304" pitchFamily="18" charset="0"/>
              </a:rPr>
              <a:t>Variety of products </a:t>
            </a:r>
          </a:p>
          <a:p>
            <a:pPr lvl="1" fontAlgn="base"/>
            <a:r>
              <a:rPr lang="en-GB" sz="2000" b="0" i="0" u="none" strike="noStrike" dirty="0">
                <a:effectLst/>
                <a:latin typeface="Times New Roman" panose="02020603050405020304" pitchFamily="18" charset="0"/>
              </a:rPr>
              <a:t>Good design </a:t>
            </a:r>
          </a:p>
          <a:p>
            <a:pPr lvl="1" fontAlgn="base"/>
            <a:r>
              <a:rPr lang="en-GB" sz="2000" b="0" i="0" u="none" strike="noStrike" dirty="0">
                <a:effectLst/>
                <a:latin typeface="Times New Roman" panose="02020603050405020304" pitchFamily="18" charset="0"/>
              </a:rPr>
              <a:t>Good quality </a:t>
            </a:r>
          </a:p>
          <a:p>
            <a:pPr lvl="1" fontAlgn="base"/>
            <a:r>
              <a:rPr lang="en-GB" sz="2000" b="0" i="0" u="none" strike="noStrike" dirty="0">
                <a:effectLst/>
                <a:latin typeface="Times New Roman" panose="02020603050405020304" pitchFamily="18" charset="0"/>
              </a:rPr>
              <a:t>Attractive packaging </a:t>
            </a:r>
          </a:p>
          <a:p>
            <a:pPr lvl="1" fontAlgn="base"/>
            <a:r>
              <a:rPr lang="en-GB" sz="2000" b="0" i="0" u="none" strike="noStrike" dirty="0">
                <a:effectLst/>
                <a:latin typeface="Times New Roman" panose="02020603050405020304" pitchFamily="18" charset="0"/>
              </a:rPr>
              <a:t>Good features</a:t>
            </a:r>
            <a:r>
              <a:rPr lang="en-GB" sz="1400" b="0" i="0" u="none" strike="noStrike" dirty="0">
                <a:effectLst/>
                <a:latin typeface="Times New Roman" panose="02020603050405020304" pitchFamily="18" charset="0"/>
              </a:rPr>
              <a:t> </a:t>
            </a:r>
          </a:p>
          <a:p>
            <a:pPr marL="0" indent="0">
              <a:buNone/>
            </a:pPr>
            <a:endParaRPr lang="en-US" dirty="0"/>
          </a:p>
        </p:txBody>
      </p:sp>
    </p:spTree>
    <p:extLst>
      <p:ext uri="{BB962C8B-B14F-4D97-AF65-F5344CB8AC3E}">
        <p14:creationId xmlns:p14="http://schemas.microsoft.com/office/powerpoint/2010/main" val="4168668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8C348-E25B-8097-2EFF-6324E7374E8A}"/>
              </a:ext>
            </a:extLst>
          </p:cNvPr>
          <p:cNvSpPr>
            <a:spLocks noGrp="1"/>
          </p:cNvSpPr>
          <p:nvPr>
            <p:ph type="title"/>
          </p:nvPr>
        </p:nvSpPr>
        <p:spPr/>
        <p:txBody>
          <a:bodyPr/>
          <a:lstStyle/>
          <a:p>
            <a:r>
              <a:rPr lang="en-GB"/>
              <a:t>The price strategy </a:t>
            </a:r>
            <a:endParaRPr lang="en-US"/>
          </a:p>
        </p:txBody>
      </p:sp>
      <p:sp>
        <p:nvSpPr>
          <p:cNvPr id="3" name="Content Placeholder 2">
            <a:extLst>
              <a:ext uri="{FF2B5EF4-FFF2-40B4-BE49-F238E27FC236}">
                <a16:creationId xmlns:a16="http://schemas.microsoft.com/office/drawing/2014/main" id="{2F9FD9AB-F45E-D864-F221-6D1857680B17}"/>
              </a:ext>
            </a:extLst>
          </p:cNvPr>
          <p:cNvSpPr>
            <a:spLocks noGrp="1"/>
          </p:cNvSpPr>
          <p:nvPr>
            <p:ph idx="1"/>
          </p:nvPr>
        </p:nvSpPr>
        <p:spPr/>
        <p:txBody>
          <a:bodyPr/>
          <a:lstStyle/>
          <a:p>
            <a:pPr marL="0" indent="0" rtl="0">
              <a:buNone/>
            </a:pPr>
            <a:r>
              <a:rPr lang="en-GB" sz="2400" b="0" i="0" u="none" strike="noStrike" dirty="0">
                <a:effectLst/>
                <a:latin typeface="Times New Roman" panose="02020603050405020304" pitchFamily="18" charset="0"/>
              </a:rPr>
              <a:t>The pricing strategy consist:</a:t>
            </a:r>
            <a:endParaRPr lang="en-GB" sz="2400" dirty="0">
              <a:effectLst/>
            </a:endParaRPr>
          </a:p>
          <a:p>
            <a:pPr lvl="1" fontAlgn="base"/>
            <a:r>
              <a:rPr lang="en-GB" b="0" i="0" u="none" strike="noStrike" dirty="0">
                <a:effectLst/>
                <a:latin typeface="Times New Roman" panose="02020603050405020304" pitchFamily="18" charset="0"/>
              </a:rPr>
              <a:t>Low costs</a:t>
            </a:r>
          </a:p>
          <a:p>
            <a:pPr lvl="1" fontAlgn="base"/>
            <a:r>
              <a:rPr lang="en-GB" b="0" i="0" u="none" strike="noStrike" dirty="0">
                <a:effectLst/>
                <a:latin typeface="Times New Roman" panose="02020603050405020304" pitchFamily="18" charset="0"/>
              </a:rPr>
              <a:t>Discounting</a:t>
            </a:r>
          </a:p>
          <a:p>
            <a:pPr lvl="1" fontAlgn="base"/>
            <a:r>
              <a:rPr lang="en-GB" b="0" i="0" u="none" strike="noStrike" dirty="0">
                <a:effectLst/>
                <a:latin typeface="Times New Roman" panose="02020603050405020304" pitchFamily="18" charset="0"/>
              </a:rPr>
              <a:t>Flexible price</a:t>
            </a:r>
          </a:p>
          <a:p>
            <a:pPr marL="0" indent="0">
              <a:buNone/>
            </a:pPr>
            <a:endParaRPr lang="en-US" dirty="0"/>
          </a:p>
        </p:txBody>
      </p:sp>
    </p:spTree>
    <p:extLst>
      <p:ext uri="{BB962C8B-B14F-4D97-AF65-F5344CB8AC3E}">
        <p14:creationId xmlns:p14="http://schemas.microsoft.com/office/powerpoint/2010/main" val="24770110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76972-8BC3-3F7E-1B1D-B5AE1C1775DA}"/>
              </a:ext>
            </a:extLst>
          </p:cNvPr>
          <p:cNvSpPr>
            <a:spLocks noGrp="1"/>
          </p:cNvSpPr>
          <p:nvPr>
            <p:ph type="title"/>
          </p:nvPr>
        </p:nvSpPr>
        <p:spPr/>
        <p:txBody>
          <a:bodyPr/>
          <a:lstStyle/>
          <a:p>
            <a:r>
              <a:rPr lang="en-GB"/>
              <a:t>The place and distribution strategy of TESCO </a:t>
            </a:r>
            <a:endParaRPr lang="en-US"/>
          </a:p>
        </p:txBody>
      </p:sp>
      <p:sp>
        <p:nvSpPr>
          <p:cNvPr id="3" name="Content Placeholder 2">
            <a:extLst>
              <a:ext uri="{FF2B5EF4-FFF2-40B4-BE49-F238E27FC236}">
                <a16:creationId xmlns:a16="http://schemas.microsoft.com/office/drawing/2014/main" id="{B42DA71B-BD6F-432B-5DC5-E737E07432FB}"/>
              </a:ext>
            </a:extLst>
          </p:cNvPr>
          <p:cNvSpPr>
            <a:spLocks noGrp="1"/>
          </p:cNvSpPr>
          <p:nvPr>
            <p:ph idx="1"/>
          </p:nvPr>
        </p:nvSpPr>
        <p:spPr>
          <a:xfrm>
            <a:off x="1168600" y="1795505"/>
            <a:ext cx="9674088" cy="4445063"/>
          </a:xfrm>
        </p:spPr>
        <p:txBody>
          <a:bodyPr/>
          <a:lstStyle/>
          <a:p>
            <a:pPr marL="0" indent="0" rtl="0">
              <a:buNone/>
            </a:pPr>
            <a:r>
              <a:rPr lang="en-GB" sz="2000" b="0" i="0" u="none" strike="noStrike" dirty="0">
                <a:effectLst/>
                <a:latin typeface="Times New Roman" panose="02020603050405020304" pitchFamily="18" charset="0"/>
              </a:rPr>
              <a:t>The place strategy consist:</a:t>
            </a:r>
            <a:endParaRPr lang="en-GB" sz="2000" dirty="0">
              <a:effectLst/>
            </a:endParaRPr>
          </a:p>
          <a:p>
            <a:pPr lvl="1" fontAlgn="base"/>
            <a:r>
              <a:rPr lang="en-GB" sz="2000" b="0" i="0" u="none" strike="noStrike" dirty="0">
                <a:effectLst/>
                <a:latin typeface="Times New Roman" panose="02020603050405020304" pitchFamily="18" charset="0"/>
              </a:rPr>
              <a:t>Coverage </a:t>
            </a:r>
          </a:p>
          <a:p>
            <a:pPr lvl="1" fontAlgn="base"/>
            <a:r>
              <a:rPr lang="en-GB" sz="2000" b="0" i="0" u="none" strike="noStrike" dirty="0">
                <a:effectLst/>
                <a:latin typeface="Times New Roman" panose="02020603050405020304" pitchFamily="18" charset="0"/>
              </a:rPr>
              <a:t>Distribution channels </a:t>
            </a:r>
          </a:p>
          <a:p>
            <a:pPr lvl="1" fontAlgn="base"/>
            <a:r>
              <a:rPr lang="en-GB" sz="2000" b="0" i="0" u="none" strike="noStrike" dirty="0">
                <a:effectLst/>
                <a:latin typeface="Times New Roman" panose="02020603050405020304" pitchFamily="18" charset="0"/>
              </a:rPr>
              <a:t>Locations </a:t>
            </a:r>
          </a:p>
          <a:p>
            <a:pPr lvl="1" fontAlgn="base"/>
            <a:r>
              <a:rPr lang="en-GB" sz="2000" b="0" i="0" u="none" strike="noStrike" dirty="0">
                <a:effectLst/>
                <a:latin typeface="Times New Roman" panose="02020603050405020304" pitchFamily="18" charset="0"/>
              </a:rPr>
              <a:t>Transportation </a:t>
            </a:r>
          </a:p>
          <a:p>
            <a:pPr marL="0" indent="0">
              <a:buNone/>
            </a:pPr>
            <a:endParaRPr lang="en-US" dirty="0"/>
          </a:p>
        </p:txBody>
      </p:sp>
    </p:spTree>
    <p:extLst>
      <p:ext uri="{BB962C8B-B14F-4D97-AF65-F5344CB8AC3E}">
        <p14:creationId xmlns:p14="http://schemas.microsoft.com/office/powerpoint/2010/main" val="35403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E3CC0-002F-3823-80C9-DC68DEF3329C}"/>
              </a:ext>
            </a:extLst>
          </p:cNvPr>
          <p:cNvSpPr>
            <a:spLocks noGrp="1"/>
          </p:cNvSpPr>
          <p:nvPr>
            <p:ph type="title"/>
          </p:nvPr>
        </p:nvSpPr>
        <p:spPr/>
        <p:txBody>
          <a:bodyPr/>
          <a:lstStyle/>
          <a:p>
            <a:r>
              <a:rPr lang="en-GB"/>
              <a:t>The promotion strategy of TESCO </a:t>
            </a:r>
            <a:endParaRPr lang="en-US"/>
          </a:p>
        </p:txBody>
      </p:sp>
      <p:sp>
        <p:nvSpPr>
          <p:cNvPr id="3" name="Content Placeholder 2">
            <a:extLst>
              <a:ext uri="{FF2B5EF4-FFF2-40B4-BE49-F238E27FC236}">
                <a16:creationId xmlns:a16="http://schemas.microsoft.com/office/drawing/2014/main" id="{DA858233-076C-FF54-C91D-7A04CD903A62}"/>
              </a:ext>
            </a:extLst>
          </p:cNvPr>
          <p:cNvSpPr>
            <a:spLocks noGrp="1"/>
          </p:cNvSpPr>
          <p:nvPr>
            <p:ph idx="1"/>
          </p:nvPr>
        </p:nvSpPr>
        <p:spPr>
          <a:xfrm>
            <a:off x="1451579" y="2015732"/>
            <a:ext cx="9291215" cy="4270768"/>
          </a:xfrm>
        </p:spPr>
        <p:txBody>
          <a:bodyPr>
            <a:normAutofit fontScale="40000" lnSpcReduction="20000"/>
          </a:bodyPr>
          <a:lstStyle/>
          <a:p>
            <a:pPr marL="0" indent="0" rtl="0">
              <a:buNone/>
            </a:pPr>
            <a:r>
              <a:rPr lang="en-GB" sz="4300" dirty="0">
                <a:latin typeface="Times New Roman" panose="02020603050405020304" pitchFamily="18" charset="0"/>
              </a:rPr>
              <a:t>T</a:t>
            </a:r>
            <a:r>
              <a:rPr lang="en-GB" sz="4300" b="0" i="0" u="none" strike="noStrike" dirty="0">
                <a:effectLst/>
                <a:latin typeface="Times New Roman" panose="02020603050405020304" pitchFamily="18" charset="0"/>
              </a:rPr>
              <a:t>he promotion strategy of post-pandemic for TESCO consists:</a:t>
            </a:r>
            <a:endParaRPr lang="en-GB" sz="4300" dirty="0">
              <a:effectLst/>
            </a:endParaRPr>
          </a:p>
          <a:p>
            <a:pPr lvl="1" fontAlgn="base"/>
            <a:r>
              <a:rPr lang="en-GB" sz="4300" b="0" i="0" u="none" strike="noStrike" dirty="0">
                <a:effectLst/>
                <a:latin typeface="Times New Roman" panose="02020603050405020304" pitchFamily="18" charset="0"/>
              </a:rPr>
              <a:t>Advertising </a:t>
            </a:r>
          </a:p>
          <a:p>
            <a:pPr lvl="1" fontAlgn="base"/>
            <a:r>
              <a:rPr lang="en-GB" sz="4300" b="0" i="0" u="none" strike="noStrike" dirty="0">
                <a:effectLst/>
                <a:latin typeface="Times New Roman" panose="02020603050405020304" pitchFamily="18" charset="0"/>
              </a:rPr>
              <a:t>Public relations </a:t>
            </a:r>
          </a:p>
          <a:p>
            <a:pPr lvl="1" fontAlgn="base"/>
            <a:r>
              <a:rPr lang="en-GB" sz="4300" b="0" i="0" u="none" strike="noStrike" dirty="0">
                <a:effectLst/>
                <a:latin typeface="Times New Roman" panose="02020603050405020304" pitchFamily="18" charset="0"/>
              </a:rPr>
              <a:t>Sales promotion </a:t>
            </a:r>
          </a:p>
          <a:p>
            <a:pPr lvl="1" fontAlgn="base"/>
            <a:r>
              <a:rPr lang="en-GB" sz="4300" b="0" i="0" u="none" strike="noStrike" dirty="0">
                <a:effectLst/>
                <a:latin typeface="Times New Roman" panose="02020603050405020304" pitchFamily="18" charset="0"/>
              </a:rPr>
              <a:t>Direct selling</a:t>
            </a:r>
          </a:p>
          <a:p>
            <a:pPr marL="0" indent="0" rtl="0">
              <a:buNone/>
            </a:pPr>
            <a:r>
              <a:rPr lang="en-GB" sz="4300" b="0" i="0" u="none" strike="noStrike" dirty="0">
                <a:effectLst/>
                <a:latin typeface="Times New Roman" panose="02020603050405020304" pitchFamily="18" charset="0"/>
              </a:rPr>
              <a:t>The marketing strategy includes:</a:t>
            </a:r>
            <a:endParaRPr lang="en-GB" sz="4300" dirty="0">
              <a:effectLst/>
            </a:endParaRPr>
          </a:p>
          <a:p>
            <a:pPr lvl="1" fontAlgn="base"/>
            <a:r>
              <a:rPr lang="en-GB" sz="4300" b="0" i="0" u="none" strike="noStrike" dirty="0">
                <a:effectLst/>
                <a:latin typeface="Times New Roman" panose="02020603050405020304" pitchFamily="18" charset="0"/>
              </a:rPr>
              <a:t>Target ideal customers </a:t>
            </a:r>
          </a:p>
          <a:p>
            <a:pPr lvl="1" fontAlgn="base"/>
            <a:r>
              <a:rPr lang="en-GB" sz="4300" b="0" i="0" u="none" strike="noStrike" dirty="0">
                <a:effectLst/>
                <a:latin typeface="Times New Roman" panose="02020603050405020304" pitchFamily="18" charset="0"/>
              </a:rPr>
              <a:t>Geographical segmentation </a:t>
            </a:r>
          </a:p>
          <a:p>
            <a:pPr lvl="1" fontAlgn="base"/>
            <a:r>
              <a:rPr lang="en-GB" sz="4300" b="0" i="0" u="none" strike="noStrike" dirty="0">
                <a:effectLst/>
                <a:latin typeface="Times New Roman" panose="02020603050405020304" pitchFamily="18" charset="0"/>
              </a:rPr>
              <a:t>Focus on cost-conscious customers </a:t>
            </a:r>
          </a:p>
          <a:p>
            <a:pPr lvl="1" fontAlgn="base"/>
            <a:r>
              <a:rPr lang="en-GB" sz="4300" b="0" i="0" u="none" strike="noStrike" dirty="0">
                <a:effectLst/>
                <a:latin typeface="Times New Roman" panose="02020603050405020304" pitchFamily="18" charset="0"/>
              </a:rPr>
              <a:t>Low-cost products </a:t>
            </a:r>
          </a:p>
          <a:p>
            <a:pPr lvl="1" fontAlgn="base"/>
            <a:r>
              <a:rPr lang="en-GB" sz="4300" b="0" i="0" u="none" strike="noStrike" dirty="0">
                <a:effectLst/>
                <a:latin typeface="Times New Roman" panose="02020603050405020304" pitchFamily="18" charset="0"/>
              </a:rPr>
              <a:t>Reliable services </a:t>
            </a:r>
          </a:p>
          <a:p>
            <a:pPr marL="457200" lvl="1" indent="0" fontAlgn="base">
              <a:buNone/>
            </a:pPr>
            <a:endParaRPr lang="en-GB" sz="2000" b="0" i="0" u="none" strike="noStrike" dirty="0">
              <a:effectLst/>
              <a:latin typeface="Times New Roman" panose="02020603050405020304" pitchFamily="18" charset="0"/>
            </a:endParaRPr>
          </a:p>
          <a:p>
            <a:pPr marL="0" indent="0">
              <a:buNone/>
            </a:pPr>
            <a:br>
              <a:rPr lang="en-GB" dirty="0"/>
            </a:br>
            <a:endParaRPr lang="en-US" dirty="0"/>
          </a:p>
        </p:txBody>
      </p:sp>
    </p:spTree>
    <p:extLst>
      <p:ext uri="{BB962C8B-B14F-4D97-AF65-F5344CB8AC3E}">
        <p14:creationId xmlns:p14="http://schemas.microsoft.com/office/powerpoint/2010/main" val="3309017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034AF-07D0-718A-DF69-F8FC06096B22}"/>
              </a:ext>
            </a:extLst>
          </p:cNvPr>
          <p:cNvSpPr>
            <a:spLocks noGrp="1"/>
          </p:cNvSpPr>
          <p:nvPr>
            <p:ph type="title"/>
          </p:nvPr>
        </p:nvSpPr>
        <p:spPr/>
        <p:txBody>
          <a:bodyPr/>
          <a:lstStyle/>
          <a:p>
            <a:r>
              <a:rPr lang="en-GB"/>
              <a:t>Online services and e-commerce strategy of TESCO </a:t>
            </a:r>
            <a:endParaRPr lang="en-US"/>
          </a:p>
        </p:txBody>
      </p:sp>
      <p:sp>
        <p:nvSpPr>
          <p:cNvPr id="3" name="Content Placeholder 2">
            <a:extLst>
              <a:ext uri="{FF2B5EF4-FFF2-40B4-BE49-F238E27FC236}">
                <a16:creationId xmlns:a16="http://schemas.microsoft.com/office/drawing/2014/main" id="{C01B577A-A30A-02F7-483C-081E11213D6C}"/>
              </a:ext>
            </a:extLst>
          </p:cNvPr>
          <p:cNvSpPr>
            <a:spLocks noGrp="1"/>
          </p:cNvSpPr>
          <p:nvPr>
            <p:ph idx="1"/>
          </p:nvPr>
        </p:nvSpPr>
        <p:spPr>
          <a:xfrm>
            <a:off x="1097507" y="2003046"/>
            <a:ext cx="9987588" cy="3996701"/>
          </a:xfrm>
        </p:spPr>
        <p:txBody>
          <a:bodyPr>
            <a:normAutofit/>
          </a:bodyPr>
          <a:lstStyle/>
          <a:p>
            <a:r>
              <a:rPr lang="en-GB" sz="2000" dirty="0">
                <a:effectLst/>
                <a:latin typeface="Times New Roman" panose="02020603050405020304" pitchFamily="18" charset="0"/>
                <a:ea typeface="Times New Roman" panose="02020603050405020304" pitchFamily="18" charset="0"/>
              </a:rPr>
              <a:t>TESCO’s online services are very simple and anyone can easily understand them. </a:t>
            </a:r>
          </a:p>
          <a:p>
            <a:r>
              <a:rPr lang="en-GB" sz="2000" dirty="0">
                <a:effectLst/>
                <a:latin typeface="Times New Roman" panose="02020603050405020304" pitchFamily="18" charset="0"/>
                <a:ea typeface="Times New Roman" panose="02020603050405020304" pitchFamily="18" charset="0"/>
              </a:rPr>
              <a:t>The website has been designed in such a way that customers will feel like buying products physically. </a:t>
            </a:r>
            <a:endParaRPr lang="en-GB" sz="2000" dirty="0">
              <a:latin typeface="Times New Roman" panose="02020603050405020304" pitchFamily="18" charset="0"/>
              <a:ea typeface="Times New Roman" panose="02020603050405020304" pitchFamily="18" charset="0"/>
            </a:endParaRPr>
          </a:p>
          <a:p>
            <a:r>
              <a:rPr lang="en-GB" sz="2000" dirty="0">
                <a:effectLst/>
                <a:latin typeface="Times New Roman" panose="02020603050405020304" pitchFamily="18" charset="0"/>
                <a:ea typeface="Times New Roman" panose="02020603050405020304" pitchFamily="18" charset="0"/>
              </a:rPr>
              <a:t>TESCO has also launched click and collect services by which anyone can just click his desired products and collect them from any available shop of TESCO. </a:t>
            </a:r>
          </a:p>
          <a:p>
            <a:r>
              <a:rPr lang="en-GB" sz="2000" dirty="0"/>
              <a:t>TESCO as launched its app for better experience in 2020</a:t>
            </a:r>
            <a:endParaRPr lang="en-US" sz="2000" dirty="0"/>
          </a:p>
        </p:txBody>
      </p:sp>
    </p:spTree>
    <p:extLst>
      <p:ext uri="{BB962C8B-B14F-4D97-AF65-F5344CB8AC3E}">
        <p14:creationId xmlns:p14="http://schemas.microsoft.com/office/powerpoint/2010/main" val="679104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54ED-2841-9E6A-5EF3-C94EFA92082D}"/>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6877A249-BA88-1D9E-279D-BEEC46937503}"/>
              </a:ext>
            </a:extLst>
          </p:cNvPr>
          <p:cNvSpPr>
            <a:spLocks noGrp="1"/>
          </p:cNvSpPr>
          <p:nvPr>
            <p:ph idx="1"/>
          </p:nvPr>
        </p:nvSpPr>
        <p:spPr>
          <a:xfrm>
            <a:off x="838200" y="1825625"/>
            <a:ext cx="9493155" cy="2500715"/>
          </a:xfrm>
        </p:spPr>
        <p:txBody>
          <a:bodyPr/>
          <a:lstStyle/>
          <a:p>
            <a:pPr marL="0" indent="0">
              <a:buNone/>
            </a:pPr>
            <a:r>
              <a:rPr lang="en-GB" sz="1800" dirty="0">
                <a:effectLst/>
                <a:latin typeface="Times New Roman" panose="02020603050405020304" pitchFamily="18" charset="0"/>
                <a:ea typeface="Times New Roman" panose="02020603050405020304" pitchFamily="18" charset="0"/>
              </a:rPr>
              <a:t>TESCO's success has not come about by chance, it is the result of effective strategy and management techniques. Selecting and applying effective strategies has made it easier to achieve the mission and vision of TESCO company after the pandemic. The effectiveness of the strategy is shown by the market share of TESCO in the UK market. </a:t>
            </a:r>
            <a:endParaRPr lang="en-US" dirty="0"/>
          </a:p>
        </p:txBody>
      </p:sp>
    </p:spTree>
    <p:extLst>
      <p:ext uri="{BB962C8B-B14F-4D97-AF65-F5344CB8AC3E}">
        <p14:creationId xmlns:p14="http://schemas.microsoft.com/office/powerpoint/2010/main" val="36997607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C73E4-D85C-BF20-53F2-5137060AC41F}"/>
              </a:ext>
            </a:extLst>
          </p:cNvPr>
          <p:cNvSpPr>
            <a:spLocks noGrp="1"/>
          </p:cNvSpPr>
          <p:nvPr>
            <p:ph type="title"/>
          </p:nvPr>
        </p:nvSpPr>
        <p:spPr/>
        <p:txBody>
          <a:bodyPr/>
          <a:lstStyle/>
          <a:p>
            <a:r>
              <a:rPr lang="en-US" dirty="0"/>
              <a:t>References List</a:t>
            </a:r>
          </a:p>
        </p:txBody>
      </p:sp>
      <p:sp>
        <p:nvSpPr>
          <p:cNvPr id="3" name="Content Placeholder 2">
            <a:extLst>
              <a:ext uri="{FF2B5EF4-FFF2-40B4-BE49-F238E27FC236}">
                <a16:creationId xmlns:a16="http://schemas.microsoft.com/office/drawing/2014/main" id="{90E1E48C-095A-CF3A-CB53-F0611471F8AD}"/>
              </a:ext>
            </a:extLst>
          </p:cNvPr>
          <p:cNvSpPr>
            <a:spLocks noGrp="1"/>
          </p:cNvSpPr>
          <p:nvPr>
            <p:ph idx="1"/>
          </p:nvPr>
        </p:nvSpPr>
        <p:spPr/>
        <p:txBody>
          <a:bodyPr>
            <a:normAutofit fontScale="55000" lnSpcReduction="20000"/>
          </a:bodyPr>
          <a:lstStyle/>
          <a:p>
            <a:r>
              <a:rPr lang="en-US" b="0" i="0" dirty="0">
                <a:effectLst/>
                <a:latin typeface="Arial" panose="020B0604020202020204" pitchFamily="34" charset="0"/>
              </a:rPr>
              <a:t>Kar, S.K., Bansal, R. and Mishra, S., 2021. Tesco: Entry and Expansion Strategy in India. </a:t>
            </a:r>
            <a:r>
              <a:rPr lang="en-US" b="0" i="1" dirty="0">
                <a:effectLst/>
                <a:latin typeface="Arial" panose="020B0604020202020204" pitchFamily="34" charset="0"/>
              </a:rPr>
              <a:t>Emerging Economies Cases Journal</a:t>
            </a:r>
            <a:r>
              <a:rPr lang="en-US" b="0" i="0" dirty="0">
                <a:effectLst/>
                <a:latin typeface="Arial" panose="020B0604020202020204" pitchFamily="34" charset="0"/>
              </a:rPr>
              <a:t>, </a:t>
            </a:r>
            <a:r>
              <a:rPr lang="en-US" b="0" i="1" dirty="0">
                <a:effectLst/>
                <a:latin typeface="Arial" panose="020B0604020202020204" pitchFamily="34" charset="0"/>
              </a:rPr>
              <a:t>3</a:t>
            </a:r>
            <a:r>
              <a:rPr lang="en-US" b="0" i="0" dirty="0">
                <a:effectLst/>
                <a:latin typeface="Arial" panose="020B0604020202020204" pitchFamily="34" charset="0"/>
              </a:rPr>
              <a:t>(2), pp.65-76.</a:t>
            </a:r>
          </a:p>
          <a:p>
            <a:r>
              <a:rPr lang="en-US" b="0" i="0" dirty="0">
                <a:effectLst/>
                <a:latin typeface="Arial" panose="020B0604020202020204" pitchFamily="34" charset="0"/>
              </a:rPr>
              <a:t>Moura, M.B.L.D., 2021. </a:t>
            </a:r>
            <a:r>
              <a:rPr lang="en-US" b="0" i="1" dirty="0">
                <a:effectLst/>
                <a:latin typeface="Arial" panose="020B0604020202020204" pitchFamily="34" charset="0"/>
              </a:rPr>
              <a:t>Equity Research in Food &amp; Retail Industry-TESCO PLC</a:t>
            </a:r>
            <a:r>
              <a:rPr lang="en-US" b="0" i="0" dirty="0">
                <a:effectLst/>
                <a:latin typeface="Arial" panose="020B0604020202020204" pitchFamily="34" charset="0"/>
              </a:rPr>
              <a:t> (Doctoral dissertation, Instituto Superior de Economia e </a:t>
            </a:r>
            <a:r>
              <a:rPr lang="en-US" b="0" i="0" dirty="0" err="1">
                <a:effectLst/>
                <a:latin typeface="Arial" panose="020B0604020202020204" pitchFamily="34" charset="0"/>
              </a:rPr>
              <a:t>Gestão</a:t>
            </a:r>
            <a:r>
              <a:rPr lang="en-US" b="0" i="0" dirty="0">
                <a:effectLst/>
                <a:latin typeface="Arial" panose="020B0604020202020204" pitchFamily="34" charset="0"/>
              </a:rPr>
              <a:t>).</a:t>
            </a:r>
          </a:p>
          <a:p>
            <a:r>
              <a:rPr lang="en-US" b="0" i="0" dirty="0">
                <a:effectLst/>
                <a:latin typeface="Arial" panose="020B0604020202020204" pitchFamily="34" charset="0"/>
              </a:rPr>
              <a:t>Zhao, C., 2021. Research on Cost Management of E-commerce Enterprises Based on Value Chain——Taking Suning Tesco as an Example.</a:t>
            </a:r>
          </a:p>
          <a:p>
            <a:r>
              <a:rPr lang="en-US" b="0" i="0" dirty="0">
                <a:effectLst/>
                <a:latin typeface="Arial" panose="020B0604020202020204" pitchFamily="34" charset="0"/>
              </a:rPr>
              <a:t>Monte, A., 2021. A study of value chain reconfiguration processes under Covid-19 pressures: the case of Tesco PLC in the United Kingdom.</a:t>
            </a:r>
          </a:p>
          <a:p>
            <a:r>
              <a:rPr lang="en-US" b="0" i="0" dirty="0">
                <a:effectLst/>
                <a:latin typeface="Arial" panose="020B0604020202020204" pitchFamily="34" charset="0"/>
              </a:rPr>
              <a:t>Soon, J.M., </a:t>
            </a:r>
            <a:r>
              <a:rPr lang="en-US" b="0" i="0" dirty="0" err="1">
                <a:effectLst/>
                <a:latin typeface="Arial" panose="020B0604020202020204" pitchFamily="34" charset="0"/>
              </a:rPr>
              <a:t>Vanany</a:t>
            </a:r>
            <a:r>
              <a:rPr lang="en-US" b="0" i="0" dirty="0">
                <a:effectLst/>
                <a:latin typeface="Arial" panose="020B0604020202020204" pitchFamily="34" charset="0"/>
              </a:rPr>
              <a:t>, I., Wahab, I.R.A., Hamdan, R.H. and </a:t>
            </a:r>
            <a:r>
              <a:rPr lang="en-US" b="0" i="0" dirty="0" err="1">
                <a:effectLst/>
                <a:latin typeface="Arial" panose="020B0604020202020204" pitchFamily="34" charset="0"/>
              </a:rPr>
              <a:t>Jamaludin</a:t>
            </a:r>
            <a:r>
              <a:rPr lang="en-US" b="0" i="0" dirty="0">
                <a:effectLst/>
                <a:latin typeface="Arial" panose="020B0604020202020204" pitchFamily="34" charset="0"/>
              </a:rPr>
              <a:t>, M.H., 2021. Food safety and evaluation of intention to practice safe eating out measures during COVID-19: Cross sectional study in Indonesia and Malaysia. Food Control, 125, p.107920.</a:t>
            </a:r>
          </a:p>
          <a:p>
            <a:r>
              <a:rPr lang="en-US" b="0" i="0" dirty="0" err="1">
                <a:effectLst/>
                <a:latin typeface="Arial" panose="020B0604020202020204" pitchFamily="34" charset="0"/>
              </a:rPr>
              <a:t>Soegoto</a:t>
            </a:r>
            <a:r>
              <a:rPr lang="en-US" b="0" i="0" dirty="0">
                <a:effectLst/>
                <a:latin typeface="Arial" panose="020B0604020202020204" pitchFamily="34" charset="0"/>
              </a:rPr>
              <a:t>, F.A., 2021. Product Development using SWOT Analysis. International Journal of Entrepreneurship &amp; Technopreneur (INJETECH), 1, pp.1-10.</a:t>
            </a:r>
          </a:p>
          <a:p>
            <a:r>
              <a:rPr lang="en-US" b="0" i="0" dirty="0" err="1">
                <a:effectLst/>
                <a:latin typeface="Arial" panose="020B0604020202020204" pitchFamily="34" charset="0"/>
              </a:rPr>
              <a:t>Bakhat</a:t>
            </a:r>
            <a:r>
              <a:rPr lang="en-US" b="0" i="0" dirty="0">
                <a:effectLst/>
                <a:latin typeface="Arial" panose="020B0604020202020204" pitchFamily="34" charset="0"/>
              </a:rPr>
              <a:t>, R. and </a:t>
            </a:r>
            <a:r>
              <a:rPr lang="en-US" b="0" i="0" dirty="0" err="1">
                <a:effectLst/>
                <a:latin typeface="Arial" panose="020B0604020202020204" pitchFamily="34" charset="0"/>
              </a:rPr>
              <a:t>Marroun</a:t>
            </a:r>
            <a:r>
              <a:rPr lang="en-US" b="0" i="0" dirty="0">
                <a:effectLst/>
                <a:latin typeface="Arial" panose="020B0604020202020204" pitchFamily="34" charset="0"/>
              </a:rPr>
              <a:t>, S., 2022. Investigating the Viability of Implementing Electric Freight Vehicles in Morocco: Using an Integrated SWOT PESTEL Analysis in Combination With Analytic Hierarchy Process. In Optimization and Decision-Making in the Renewable Energy Industry (pp. 126-152). IGI Global.</a:t>
            </a:r>
          </a:p>
          <a:p>
            <a:r>
              <a:rPr lang="en-US" b="0" i="0" dirty="0" err="1">
                <a:effectLst/>
                <a:latin typeface="Arial" panose="020B0604020202020204" pitchFamily="34" charset="0"/>
              </a:rPr>
              <a:t>Pheunpha</a:t>
            </a:r>
            <a:r>
              <a:rPr lang="en-US" b="0" i="0" dirty="0">
                <a:effectLst/>
                <a:latin typeface="Arial" panose="020B0604020202020204" pitchFamily="34" charset="0"/>
              </a:rPr>
              <a:t>, P., 2021. The Influence of Corporate Image and Marketing Mix on Consumer Motives: An Empirical Study of MK Restaurants. ABAC Journal, 41(4), pp.43-66.</a:t>
            </a:r>
          </a:p>
          <a:p>
            <a:endParaRPr lang="en-US" dirty="0"/>
          </a:p>
        </p:txBody>
      </p:sp>
    </p:spTree>
    <p:extLst>
      <p:ext uri="{BB962C8B-B14F-4D97-AF65-F5344CB8AC3E}">
        <p14:creationId xmlns:p14="http://schemas.microsoft.com/office/powerpoint/2010/main" val="40805429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58</TotalTime>
  <Words>3022</Words>
  <Application>Microsoft Office PowerPoint</Application>
  <PresentationFormat>Widescreen</PresentationFormat>
  <Paragraphs>219</Paragraphs>
  <Slides>23</Slides>
  <Notes>21</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Gallery</vt:lpstr>
      <vt:lpstr>Academic Skills</vt:lpstr>
      <vt:lpstr>Introduction </vt:lpstr>
      <vt:lpstr>Company overview of Tesco</vt:lpstr>
      <vt:lpstr>Key Competitors of TESCO</vt:lpstr>
      <vt:lpstr>Products and services TESCO provides </vt:lpstr>
      <vt:lpstr>Mission Statement of TESCO</vt:lpstr>
      <vt:lpstr>Vision statement of TESCO </vt:lpstr>
      <vt:lpstr>Five core values of The vision statement of TESCO </vt:lpstr>
      <vt:lpstr>The advantages of Covid-19 for TESCO </vt:lpstr>
      <vt:lpstr>The disadvantages of Covid-19 for TESCO </vt:lpstr>
      <vt:lpstr>SWOT analysis </vt:lpstr>
      <vt:lpstr>The strengths of TESCO </vt:lpstr>
      <vt:lpstr>The weaknesses of TESCO </vt:lpstr>
      <vt:lpstr>The opportunities of TESCO </vt:lpstr>
      <vt:lpstr>The threats of TESCO </vt:lpstr>
      <vt:lpstr>The marketing mix</vt:lpstr>
      <vt:lpstr>The product strategy </vt:lpstr>
      <vt:lpstr>The price strategy </vt:lpstr>
      <vt:lpstr>The place and distribution strategy of TESCO </vt:lpstr>
      <vt:lpstr>The promotion strategy of TESCO </vt:lpstr>
      <vt:lpstr>Online services and e-commerce strategy of TESCO </vt:lpstr>
      <vt:lpstr>Conclusion </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dc:title>
  <dc:creator>Rafi</dc:creator>
  <cp:lastModifiedBy>Gabriela Szkutnik</cp:lastModifiedBy>
  <cp:revision>9</cp:revision>
  <dcterms:created xsi:type="dcterms:W3CDTF">2022-07-22T06:23:47Z</dcterms:created>
  <dcterms:modified xsi:type="dcterms:W3CDTF">2022-07-30T07:04:13Z</dcterms:modified>
</cp:coreProperties>
</file>