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57" r:id="rId3"/>
    <p:sldId id="258" r:id="rId4"/>
    <p:sldId id="259" r:id="rId5"/>
    <p:sldId id="267" r:id="rId6"/>
    <p:sldId id="260" r:id="rId7"/>
    <p:sldId id="261" r:id="rId8"/>
    <p:sldId id="262" r:id="rId9"/>
    <p:sldId id="264" r:id="rId10"/>
    <p:sldId id="265" r:id="rId11"/>
    <p:sldId id="266" r:id="rId12"/>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584" autoAdjust="0"/>
  </p:normalViewPr>
  <p:slideViewPr>
    <p:cSldViewPr snapToGrid="0">
      <p:cViewPr varScale="1">
        <p:scale>
          <a:sx n="95" d="100"/>
          <a:sy n="95" d="100"/>
        </p:scale>
        <p:origin x="11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8C793A04-2985-4C71-8275-AB4EB3E28D0D}" type="datetimeFigureOut">
              <a:rPr lang="en-GB" smtClean="0"/>
              <a:t>24/06/2024</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ED5703DE-C37B-42BF-8D30-D097ADCBFC98}" type="slidenum">
              <a:rPr lang="en-GB" smtClean="0"/>
              <a:t>‹#›</a:t>
            </a:fld>
            <a:endParaRPr lang="en-GB"/>
          </a:p>
        </p:txBody>
      </p:sp>
    </p:spTree>
    <p:extLst>
      <p:ext uri="{BB962C8B-B14F-4D97-AF65-F5344CB8AC3E}">
        <p14:creationId xmlns:p14="http://schemas.microsoft.com/office/powerpoint/2010/main" val="958895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42289">
              <a:lnSpc>
                <a:spcPct val="150000"/>
              </a:lnSpc>
              <a:defRPr/>
            </a:pPr>
            <a:r>
              <a:rPr lang="en-GB" dirty="0"/>
              <a:t>The presentation will demonstrate the business aims, objectives and HRM strategy of Cookhouse Asian Catering. The marketing strategy of the company will be explained. The market research and findings will be effectively evaluated. The pricing strategy will be mentioned. A SWOT analysis is undertaken, to figure out threats and opportunities.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3</a:t>
            </a:fld>
            <a:endParaRPr lang="en-GB" dirty="0"/>
          </a:p>
        </p:txBody>
      </p:sp>
    </p:spTree>
    <p:extLst>
      <p:ext uri="{BB962C8B-B14F-4D97-AF65-F5344CB8AC3E}">
        <p14:creationId xmlns:p14="http://schemas.microsoft.com/office/powerpoint/2010/main" val="2399564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42289">
              <a:lnSpc>
                <a:spcPct val="150000"/>
              </a:lnSpc>
              <a:defRPr/>
            </a:pPr>
            <a:r>
              <a:rPr lang="en-GB" dirty="0"/>
              <a:t>Cookhouse Asian Catering aims to provide doorstep delivery of meals, for its customers. The objective of the new business brand is to establish a strong market presence. Positive customer satisfaction can enhance the popularity of the brand (</a:t>
            </a:r>
            <a:r>
              <a:rPr lang="en-GB" dirty="0" err="1"/>
              <a:t>Hamzah</a:t>
            </a:r>
            <a:r>
              <a:rPr lang="en-GB" dirty="0"/>
              <a:t> and </a:t>
            </a:r>
            <a:r>
              <a:rPr lang="en-GB" dirty="0" err="1"/>
              <a:t>Shamsudin</a:t>
            </a:r>
            <a:r>
              <a:rPr lang="en-GB" dirty="0"/>
              <a:t>, 2020). The target audience of the brand is busy professionals, elderly citizens and families. Bristol is home to 250,000 working professionals. Therefore, Cookhouse Asian Catering want to set up its business operations in Bristol.</a:t>
            </a:r>
          </a:p>
        </p:txBody>
      </p:sp>
      <p:sp>
        <p:nvSpPr>
          <p:cNvPr id="4" name="Slide Number Placeholder 3"/>
          <p:cNvSpPr>
            <a:spLocks noGrp="1"/>
          </p:cNvSpPr>
          <p:nvPr>
            <p:ph type="sldNum" sz="quarter" idx="10"/>
          </p:nvPr>
        </p:nvSpPr>
        <p:spPr/>
        <p:txBody>
          <a:bodyPr/>
          <a:lstStyle/>
          <a:p>
            <a:fld id="{ED5703DE-C37B-42BF-8D30-D097ADCBFC98}" type="slidenum">
              <a:rPr lang="en-GB" smtClean="0"/>
              <a:t>4</a:t>
            </a:fld>
            <a:endParaRPr lang="en-GB"/>
          </a:p>
        </p:txBody>
      </p:sp>
    </p:spTree>
    <p:extLst>
      <p:ext uri="{BB962C8B-B14F-4D97-AF65-F5344CB8AC3E}">
        <p14:creationId xmlns:p14="http://schemas.microsoft.com/office/powerpoint/2010/main" val="2468589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42289">
              <a:lnSpc>
                <a:spcPct val="150000"/>
              </a:lnSpc>
              <a:defRPr/>
            </a:pPr>
            <a:r>
              <a:rPr lang="en-GB" dirty="0"/>
              <a:t>The company wants to follow a flat structure. The total number of employees they want to hire is 25. Job roles for firms engaged in food delivery services include chefs, logistics heads, delivery boys and marketing and sales teams (Lin </a:t>
            </a:r>
            <a:r>
              <a:rPr lang="en-GB" i="1" dirty="0"/>
              <a:t>et al., </a:t>
            </a:r>
            <a:r>
              <a:rPr lang="en-GB" dirty="0"/>
              <a:t>2020). Workers can be hired from job posting websites. The USP of the brand is to provide personalised meals, as per consumer dietary preferences. The company wants to follow a dynamic pricing strategy and secure investment from Angel investors. The mission of the brand is to target more customers, via the diversified menu.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5</a:t>
            </a:fld>
            <a:endParaRPr lang="en-GB"/>
          </a:p>
        </p:txBody>
      </p:sp>
    </p:spTree>
    <p:extLst>
      <p:ext uri="{BB962C8B-B14F-4D97-AF65-F5344CB8AC3E}">
        <p14:creationId xmlns:p14="http://schemas.microsoft.com/office/powerpoint/2010/main" val="2396390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42289">
              <a:lnSpc>
                <a:spcPct val="150000"/>
              </a:lnSpc>
              <a:defRPr/>
            </a:pPr>
            <a:r>
              <a:rPr lang="en-GB" dirty="0"/>
              <a:t>The marketing strategy begins with figuring out the target audience (Devonshire </a:t>
            </a:r>
            <a:r>
              <a:rPr lang="en-GB" i="1" dirty="0"/>
              <a:t>et al., </a:t>
            </a:r>
            <a:r>
              <a:rPr lang="en-GB" dirty="0"/>
              <a:t>2022). An appealing brand logo should be made, to appeal to the target audience. Utilisation of social media marketing can help. For example, appealing food images through Facebook posts can help (</a:t>
            </a:r>
            <a:r>
              <a:rPr lang="en-GB" dirty="0" err="1"/>
              <a:t>Gruss</a:t>
            </a:r>
            <a:r>
              <a:rPr lang="en-GB" dirty="0"/>
              <a:t> </a:t>
            </a:r>
            <a:r>
              <a:rPr lang="en-GB" i="1" dirty="0"/>
              <a:t>et al., </a:t>
            </a:r>
            <a:r>
              <a:rPr lang="en-GB" dirty="0"/>
              <a:t>2020). The organisation can introduce bulk discounts, 50% off on the first order and a referral bonus. It can increase their target audience reach. Collaboration with food influencers can be useful too (</a:t>
            </a:r>
            <a:r>
              <a:rPr lang="en-GB" dirty="0" err="1"/>
              <a:t>Goodridge</a:t>
            </a:r>
            <a:r>
              <a:rPr lang="en-GB" dirty="0"/>
              <a:t> </a:t>
            </a:r>
            <a:r>
              <a:rPr lang="en-GB" i="1" dirty="0"/>
              <a:t>et al.,</a:t>
            </a:r>
            <a:r>
              <a:rPr lang="en-GB" dirty="0"/>
              <a:t> 2022).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6</a:t>
            </a:fld>
            <a:endParaRPr lang="en-GB"/>
          </a:p>
        </p:txBody>
      </p:sp>
    </p:spTree>
    <p:extLst>
      <p:ext uri="{BB962C8B-B14F-4D97-AF65-F5344CB8AC3E}">
        <p14:creationId xmlns:p14="http://schemas.microsoft.com/office/powerpoint/2010/main" val="2425432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42289">
              <a:lnSpc>
                <a:spcPct val="150000"/>
              </a:lnSpc>
              <a:defRPr/>
            </a:pPr>
            <a:r>
              <a:rPr lang="en-GB" dirty="0"/>
              <a:t>The market of online food delivery is constantly evolving and growing. The UK has the third largest market, concerning food delivery. The rise of dual-income households and urbanisation are responsible for the popularity of food delivery applications (</a:t>
            </a:r>
            <a:r>
              <a:rPr lang="en-GB" dirty="0" err="1"/>
              <a:t>Leonce</a:t>
            </a:r>
            <a:r>
              <a:rPr lang="en-GB" dirty="0"/>
              <a:t>, 2020). Moreover, customers today want to have food that is healthy and nutritious. Junk foods are prohibited from daily consumption. As Cookhouse Asian Catering wants to deliver food as per customer dietary preference, the plan is viable.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7</a:t>
            </a:fld>
            <a:endParaRPr lang="en-GB"/>
          </a:p>
        </p:txBody>
      </p:sp>
    </p:spTree>
    <p:extLst>
      <p:ext uri="{BB962C8B-B14F-4D97-AF65-F5344CB8AC3E}">
        <p14:creationId xmlns:p14="http://schemas.microsoft.com/office/powerpoint/2010/main" val="3769688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SWOT analysis</a:t>
            </a:r>
            <a:r>
              <a:rPr lang="en-US" baseline="0" dirty="0">
                <a:latin typeface="Times New Roman" panose="02020603050405020304" pitchFamily="18" charset="0"/>
                <a:cs typeface="Times New Roman" panose="02020603050405020304" pitchFamily="18" charset="0"/>
              </a:rPr>
              <a:t> of the new business idea of Cookhouse Asian Catering. The table demonstrates the availability of the strengths, weaknesses, opportunities and threats the business  firm might face.</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8</a:t>
            </a:fld>
            <a:endParaRPr lang="en-GB"/>
          </a:p>
        </p:txBody>
      </p:sp>
    </p:spTree>
    <p:extLst>
      <p:ext uri="{BB962C8B-B14F-4D97-AF65-F5344CB8AC3E}">
        <p14:creationId xmlns:p14="http://schemas.microsoft.com/office/powerpoint/2010/main" val="32516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t>Cookhouse Asian Catering want to serve personalised meals and deliver them to customers' doorsteps. The pricing strategy to be followed is dynamic. The total number of employees the organisation wants to hire is 6. The investment shall be procured through angel investors. The high IPR of 98% can present opportunities for the business firm.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9</a:t>
            </a:fld>
            <a:endParaRPr lang="en-GB"/>
          </a:p>
        </p:txBody>
      </p:sp>
    </p:spTree>
    <p:extLst>
      <p:ext uri="{BB962C8B-B14F-4D97-AF65-F5344CB8AC3E}">
        <p14:creationId xmlns:p14="http://schemas.microsoft.com/office/powerpoint/2010/main" val="2334395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10</a:t>
            </a:fld>
            <a:endParaRPr lang="en-GB"/>
          </a:p>
        </p:txBody>
      </p:sp>
    </p:spTree>
    <p:extLst>
      <p:ext uri="{BB962C8B-B14F-4D97-AF65-F5344CB8AC3E}">
        <p14:creationId xmlns:p14="http://schemas.microsoft.com/office/powerpoint/2010/main" val="4233897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11</a:t>
            </a:fld>
            <a:endParaRPr lang="en-GB"/>
          </a:p>
        </p:txBody>
      </p:sp>
    </p:spTree>
    <p:extLst>
      <p:ext uri="{BB962C8B-B14F-4D97-AF65-F5344CB8AC3E}">
        <p14:creationId xmlns:p14="http://schemas.microsoft.com/office/powerpoint/2010/main" val="1069457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629378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328376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893798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3F51D8-06B5-4A5F-A927-CCF3EBEF6D07}" type="datetimeFigureOut">
              <a:rPr lang="en-GB" smtClean="0"/>
              <a:t>24/06/2024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531830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3F51D8-06B5-4A5F-A927-CCF3EBEF6D07}" type="datetimeFigureOut">
              <a:rPr lang="en-GB" smtClean="0"/>
              <a:t>24/06/2024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761991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3F51D8-06B5-4A5F-A927-CCF3EBEF6D07}" type="datetimeFigureOut">
              <a:rPr lang="en-GB" smtClean="0"/>
              <a:t>24/06/2024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317492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F51D8-06B5-4A5F-A927-CCF3EBEF6D07}" type="datetimeFigureOut">
              <a:rPr lang="en-GB" smtClean="0"/>
              <a:t>24/06/2024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787634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24/06/2024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91359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24/06/2024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798831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536920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19918BC-0070-4979-9E76-535EDC4204F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29161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24/06/2024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874327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24/06/2024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19918BC-0070-4979-9E76-535EDC4204F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73207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24/06/2024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2707615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267733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F51D8-06B5-4A5F-A927-CCF3EBEF6D07}" type="datetimeFigureOut">
              <a:rPr lang="en-GB" smtClean="0"/>
              <a:t>24/06/2024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972091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83F51D8-06B5-4A5F-A927-CCF3EBEF6D07}" type="datetimeFigureOut">
              <a:rPr lang="en-GB" smtClean="0"/>
              <a:t>24/06/2024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19918BC-0070-4979-9E76-535EDC4204F7}" type="slidenum">
              <a:rPr lang="en-GB" smtClean="0"/>
              <a:t>‹#›</a:t>
            </a:fld>
            <a:endParaRPr lang="en-GB"/>
          </a:p>
        </p:txBody>
      </p:sp>
    </p:spTree>
    <p:extLst>
      <p:ext uri="{BB962C8B-B14F-4D97-AF65-F5344CB8AC3E}">
        <p14:creationId xmlns:p14="http://schemas.microsoft.com/office/powerpoint/2010/main" val="109791460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98360" y="1881448"/>
            <a:ext cx="7911252" cy="1358537"/>
          </a:xfrm>
        </p:spPr>
        <p:txBody>
          <a:bodyPr>
            <a:noAutofit/>
          </a:bodyPr>
          <a:lstStyle/>
          <a:p>
            <a:pPr algn="ctr"/>
            <a:r>
              <a:rPr lang="en-GB" sz="3200" b="1" dirty="0">
                <a:latin typeface="Times New Roman" panose="02020603050405020304" pitchFamily="18" charset="0"/>
                <a:cs typeface="Times New Roman" panose="02020603050405020304" pitchFamily="18" charset="0"/>
              </a:rPr>
              <a:t>Module code: BMSW4011</a:t>
            </a:r>
            <a:br>
              <a:rPr lang="en-GB" sz="3200"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Module name: Managing Enterprise in the 21st Century</a:t>
            </a:r>
            <a:br>
              <a:rPr lang="en-GB" sz="3200" dirty="0">
                <a:latin typeface="Times New Roman" panose="02020603050405020304" pitchFamily="18" charset="0"/>
                <a:cs typeface="Times New Roman" panose="02020603050405020304" pitchFamily="18" charset="0"/>
              </a:rPr>
            </a:br>
            <a:endParaRPr lang="en-GB" sz="1400" b="1"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839576" y="3773742"/>
            <a:ext cx="7766936" cy="1768076"/>
          </a:xfrm>
        </p:spPr>
        <p:txBody>
          <a:bodyPr>
            <a:normAutofit/>
          </a:bodyPr>
          <a:lstStyle/>
          <a:p>
            <a:pPr algn="just">
              <a:lnSpc>
                <a:spcPct val="150000"/>
              </a:lnSpc>
            </a:pPr>
            <a:r>
              <a:rPr lang="en-GB" sz="2800" b="1" dirty="0">
                <a:solidFill>
                  <a:schemeClr val="tx1"/>
                </a:solidFill>
                <a:latin typeface="Times New Roman" panose="02020603050405020304" pitchFamily="18" charset="0"/>
                <a:cs typeface="Times New Roman" panose="02020603050405020304" pitchFamily="18" charset="0"/>
              </a:rPr>
              <a:t>Student Name: Kudeja Begum</a:t>
            </a:r>
          </a:p>
          <a:p>
            <a:pPr algn="just">
              <a:lnSpc>
                <a:spcPct val="150000"/>
              </a:lnSpc>
            </a:pPr>
            <a:r>
              <a:rPr lang="en-GB" sz="2800" b="1" dirty="0">
                <a:solidFill>
                  <a:schemeClr val="tx1"/>
                </a:solidFill>
                <a:latin typeface="Times New Roman" panose="02020603050405020304" pitchFamily="18" charset="0"/>
                <a:cs typeface="Times New Roman" panose="02020603050405020304" pitchFamily="18" charset="0"/>
              </a:rPr>
              <a:t>Student ID: 2313856</a:t>
            </a:r>
          </a:p>
        </p:txBody>
      </p:sp>
    </p:spTree>
    <p:extLst>
      <p:ext uri="{BB962C8B-B14F-4D97-AF65-F5344CB8AC3E}">
        <p14:creationId xmlns:p14="http://schemas.microsoft.com/office/powerpoint/2010/main" val="4126971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0171" y="1233055"/>
            <a:ext cx="9533466" cy="969818"/>
          </a:xfrm>
        </p:spPr>
        <p:txBody>
          <a:bodyPr>
            <a:norm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Table of Content</a:t>
            </a:r>
          </a:p>
        </p:txBody>
      </p:sp>
      <p:sp>
        <p:nvSpPr>
          <p:cNvPr id="4" name="Rectangle 3"/>
          <p:cNvSpPr/>
          <p:nvPr/>
        </p:nvSpPr>
        <p:spPr>
          <a:xfrm>
            <a:off x="2119745" y="2202873"/>
            <a:ext cx="6096000" cy="3785652"/>
          </a:xfrm>
          <a:prstGeom prst="rect">
            <a:avLst/>
          </a:prstGeom>
        </p:spPr>
        <p:txBody>
          <a:bodyPr>
            <a:spAutoFit/>
          </a:bodyPr>
          <a:lstStyle/>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Introduction	</a:t>
            </a:r>
          </a:p>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Defining the business proposition	</a:t>
            </a:r>
          </a:p>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Evaluating the marketing strategy	</a:t>
            </a:r>
          </a:p>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Market research and viability of the plan	</a:t>
            </a:r>
          </a:p>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SWOT analysis	</a:t>
            </a:r>
          </a:p>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Conclusion	</a:t>
            </a:r>
          </a:p>
          <a:p>
            <a:pPr marL="285750" indent="-285750"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References	</a:t>
            </a:r>
          </a:p>
          <a:p>
            <a:pPr marL="285750" indent="-285750" algn="just">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9977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116" y="381595"/>
            <a:ext cx="10047272" cy="1005840"/>
          </a:xfrm>
        </p:spPr>
        <p:txBody>
          <a:bodyPr>
            <a:normAutofit/>
          </a:bodyP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77335" y="1546634"/>
            <a:ext cx="7247466" cy="4945606"/>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A SWOT analysis is undertaken, to figure out threats and opportunities</a:t>
            </a:r>
          </a:p>
          <a:p>
            <a:pPr algn="just">
              <a:lnSpc>
                <a:spcPct val="150000"/>
              </a:lnSpc>
            </a:pPr>
            <a:r>
              <a:rPr lang="en-GB" sz="2000" dirty="0">
                <a:latin typeface="Times New Roman" panose="02020603050405020304" pitchFamily="18" charset="0"/>
                <a:cs typeface="Times New Roman" panose="02020603050405020304" pitchFamily="18" charset="0"/>
              </a:rPr>
              <a:t>The market research and findings will be effectively evaluated</a:t>
            </a:r>
          </a:p>
          <a:p>
            <a:pPr algn="just">
              <a:lnSpc>
                <a:spcPct val="150000"/>
              </a:lnSpc>
            </a:pPr>
            <a:r>
              <a:rPr lang="en-GB" sz="2000" dirty="0">
                <a:latin typeface="Times New Roman" panose="02020603050405020304" pitchFamily="18" charset="0"/>
                <a:cs typeface="Times New Roman" panose="02020603050405020304" pitchFamily="18" charset="0"/>
              </a:rPr>
              <a:t>The presentation will demonstrate the business aims, objectives and HRM strategy of Cookhouse Asian Catering</a:t>
            </a:r>
          </a:p>
          <a:p>
            <a:pPr algn="just">
              <a:lnSpc>
                <a:spcPct val="150000"/>
              </a:lnSpc>
            </a:pPr>
            <a:r>
              <a:rPr lang="en-GB" sz="2000" dirty="0">
                <a:latin typeface="Times New Roman" panose="02020603050405020304" pitchFamily="18" charset="0"/>
                <a:cs typeface="Times New Roman" panose="02020603050405020304" pitchFamily="18" charset="0"/>
              </a:rPr>
              <a:t> The marketing strategy of the company will be explained</a:t>
            </a:r>
          </a:p>
          <a:p>
            <a:pPr algn="just">
              <a:lnSpc>
                <a:spcPct val="150000"/>
              </a:lnSpc>
            </a:pPr>
            <a:r>
              <a:rPr lang="en-GB" sz="2000" dirty="0">
                <a:latin typeface="Times New Roman" panose="02020603050405020304" pitchFamily="18" charset="0"/>
                <a:cs typeface="Times New Roman" panose="02020603050405020304" pitchFamily="18" charset="0"/>
              </a:rPr>
              <a:t>The pricing strategy will be mentioned</a:t>
            </a:r>
          </a:p>
        </p:txBody>
      </p:sp>
      <p:pic>
        <p:nvPicPr>
          <p:cNvPr id="4" name="Picture 3"/>
          <p:cNvPicPr>
            <a:picLocks noChangeAspect="1"/>
          </p:cNvPicPr>
          <p:nvPr/>
        </p:nvPicPr>
        <p:blipFill>
          <a:blip r:embed="rId3"/>
          <a:stretch>
            <a:fillRect/>
          </a:stretch>
        </p:blipFill>
        <p:spPr>
          <a:xfrm>
            <a:off x="8412480" y="2328749"/>
            <a:ext cx="3520440" cy="3381376"/>
          </a:xfrm>
          <a:prstGeom prst="rect">
            <a:avLst/>
          </a:prstGeom>
        </p:spPr>
      </p:pic>
    </p:spTree>
    <p:extLst>
      <p:ext uri="{BB962C8B-B14F-4D97-AF65-F5344CB8AC3E}">
        <p14:creationId xmlns:p14="http://schemas.microsoft.com/office/powerpoint/2010/main" val="274129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5122652" cy="1259894"/>
          </a:xfrm>
        </p:spPr>
        <p:txBody>
          <a:bodyPr>
            <a:normAutofit/>
          </a:bodyPr>
          <a:lstStyle/>
          <a:p>
            <a:r>
              <a:rPr lang="en-GB" b="1">
                <a:latin typeface="Times New Roman" panose="02020603050405020304" pitchFamily="18" charset="0"/>
                <a:cs typeface="Times New Roman" panose="02020603050405020304" pitchFamily="18" charset="0"/>
              </a:rPr>
              <a:t>Defining the business proposition</a:t>
            </a:r>
          </a:p>
        </p:txBody>
      </p:sp>
      <p:sp>
        <p:nvSpPr>
          <p:cNvPr id="13" name="Rectangle 1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49225" y="2133600"/>
            <a:ext cx="5122652" cy="3759253"/>
          </a:xfrm>
        </p:spPr>
        <p:txBody>
          <a:bodyPr>
            <a:normAutofit/>
          </a:bodyPr>
          <a:lstStyle/>
          <a:p>
            <a:pPr>
              <a:lnSpc>
                <a:spcPct val="90000"/>
              </a:lnSpc>
            </a:pPr>
            <a:r>
              <a:rPr lang="en-GB" dirty="0">
                <a:latin typeface="Times New Roman" panose="02020603050405020304" pitchFamily="18" charset="0"/>
                <a:cs typeface="Times New Roman" panose="02020603050405020304" pitchFamily="18" charset="0"/>
              </a:rPr>
              <a:t>The target audience of the brand is busy professionals, elderly citizens and families</a:t>
            </a:r>
          </a:p>
          <a:p>
            <a:pPr>
              <a:lnSpc>
                <a:spcPct val="90000"/>
              </a:lnSpc>
            </a:pPr>
            <a:r>
              <a:rPr lang="en-GB" dirty="0">
                <a:latin typeface="Times New Roman" panose="02020603050405020304" pitchFamily="18" charset="0"/>
                <a:cs typeface="Times New Roman" panose="02020603050405020304" pitchFamily="18" charset="0"/>
              </a:rPr>
              <a:t>Bristol is home to 250,000 working professionals. Therefore, Cookhouse Asian Catering want to set up its business operations in Bristol.</a:t>
            </a:r>
          </a:p>
          <a:p>
            <a:pPr>
              <a:lnSpc>
                <a:spcPct val="90000"/>
              </a:lnSpc>
            </a:pPr>
            <a:r>
              <a:rPr lang="en-GB" dirty="0">
                <a:latin typeface="Times New Roman" panose="02020603050405020304" pitchFamily="18" charset="0"/>
                <a:cs typeface="Times New Roman" panose="02020603050405020304" pitchFamily="18" charset="0"/>
              </a:rPr>
              <a:t>Cookhouse Asian Catering aims to provide doorstep delivery of meals, for its customers</a:t>
            </a:r>
          </a:p>
          <a:p>
            <a:pPr>
              <a:lnSpc>
                <a:spcPct val="90000"/>
              </a:lnSpc>
            </a:pPr>
            <a:r>
              <a:rPr lang="en-GB" dirty="0">
                <a:latin typeface="Times New Roman" panose="02020603050405020304" pitchFamily="18" charset="0"/>
                <a:cs typeface="Times New Roman" panose="02020603050405020304" pitchFamily="18" charset="0"/>
              </a:rPr>
              <a:t>The objective of the new business brand is to establish a strong market presence</a:t>
            </a:r>
          </a:p>
          <a:p>
            <a:pPr>
              <a:lnSpc>
                <a:spcPct val="90000"/>
              </a:lnSpc>
            </a:pPr>
            <a:r>
              <a:rPr lang="en-GB" dirty="0">
                <a:latin typeface="Times New Roman" panose="02020603050405020304" pitchFamily="18" charset="0"/>
                <a:cs typeface="Times New Roman" panose="02020603050405020304" pitchFamily="18" charset="0"/>
              </a:rPr>
              <a:t> Positive customer satisfaction can enhance the popularity of the brand (Hamzah and </a:t>
            </a:r>
            <a:r>
              <a:rPr lang="en-GB" dirty="0" err="1">
                <a:latin typeface="Times New Roman" panose="02020603050405020304" pitchFamily="18" charset="0"/>
                <a:cs typeface="Times New Roman" panose="02020603050405020304" pitchFamily="18" charset="0"/>
              </a:rPr>
              <a:t>Shamsudin</a:t>
            </a:r>
            <a:r>
              <a:rPr lang="en-GB" dirty="0">
                <a:latin typeface="Times New Roman" panose="02020603050405020304" pitchFamily="18" charset="0"/>
                <a:cs typeface="Times New Roman" panose="02020603050405020304" pitchFamily="18" charset="0"/>
              </a:rPr>
              <a:t>, 2020). </a:t>
            </a:r>
          </a:p>
        </p:txBody>
      </p:sp>
      <p:pic>
        <p:nvPicPr>
          <p:cNvPr id="6" name="Picture 5" descr="A group of bowls of food&#10;&#10;Description automatically generated">
            <a:extLst>
              <a:ext uri="{FF2B5EF4-FFF2-40B4-BE49-F238E27FC236}">
                <a16:creationId xmlns:a16="http://schemas.microsoft.com/office/drawing/2014/main" id="{9AE1C4F8-69AD-0F70-709B-31F356BE2B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3856" y="645106"/>
            <a:ext cx="5247747" cy="5247747"/>
          </a:xfrm>
          <a:prstGeom prst="rect">
            <a:avLst/>
          </a:prstGeom>
        </p:spPr>
      </p:pic>
      <p:sp>
        <p:nvSpPr>
          <p:cNvPr id="1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5756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normAutofit/>
          </a:bodyPr>
          <a:lstStyle/>
          <a:p>
            <a:r>
              <a:rPr lang="en-GB" b="1">
                <a:latin typeface="Times New Roman" panose="02020603050405020304" pitchFamily="18" charset="0"/>
                <a:cs typeface="Times New Roman" panose="02020603050405020304" pitchFamily="18" charset="0"/>
              </a:rPr>
              <a:t>Defining the business proposition (Continued)</a:t>
            </a:r>
          </a:p>
        </p:txBody>
      </p:sp>
      <p:sp>
        <p:nvSpPr>
          <p:cNvPr id="3" name="Content Placeholder 2"/>
          <p:cNvSpPr>
            <a:spLocks noGrp="1"/>
          </p:cNvSpPr>
          <p:nvPr>
            <p:ph idx="1"/>
          </p:nvPr>
        </p:nvSpPr>
        <p:spPr>
          <a:xfrm>
            <a:off x="2589212" y="2125362"/>
            <a:ext cx="5835121" cy="3785860"/>
          </a:xfrm>
        </p:spPr>
        <p:txBody>
          <a:bodyPr>
            <a:normAutofit/>
          </a:bodyPr>
          <a:lstStyle/>
          <a:p>
            <a:r>
              <a:rPr lang="en-GB" dirty="0">
                <a:latin typeface="Times New Roman" panose="02020603050405020304" pitchFamily="18" charset="0"/>
                <a:cs typeface="Times New Roman" panose="02020603050405020304" pitchFamily="18" charset="0"/>
              </a:rPr>
              <a:t> The USP of the brand is to provide personalised meals, as per consumer dietary preferences</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company wants to follow a dynamic pricing strategy and secure investment from Angel investors</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company wants to follow a flat structure. The total number of employees they want to hire is 6</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Job roles for firms engaged in food delivery services include chefs, logistics heads and delivery drivers (Lin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2020). </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Workers can be hired from job posting websites</a:t>
            </a:r>
            <a:endParaRPr lang="en-GB">
              <a:latin typeface="Times New Roman" panose="02020603050405020304" pitchFamily="18" charset="0"/>
              <a:cs typeface="Times New Roman" panose="02020603050405020304" pitchFamily="18" charset="0"/>
            </a:endParaRPr>
          </a:p>
        </p:txBody>
      </p:sp>
      <p:pic>
        <p:nvPicPr>
          <p:cNvPr id="4" name="Picture 3" descr="A person riding a scooter&#10;&#10;Description automatically generated"/>
          <p:cNvPicPr>
            <a:picLocks noChangeAspect="1"/>
          </p:cNvPicPr>
          <p:nvPr/>
        </p:nvPicPr>
        <p:blipFill>
          <a:blip r:embed="rId3"/>
          <a:stretch>
            <a:fillRect/>
          </a:stretch>
        </p:blipFill>
        <p:spPr>
          <a:xfrm>
            <a:off x="8631452" y="3257181"/>
            <a:ext cx="2873159" cy="1482623"/>
          </a:xfrm>
          <a:prstGeom prst="rect">
            <a:avLst/>
          </a:prstGeom>
        </p:spPr>
      </p:pic>
    </p:spTree>
    <p:extLst>
      <p:ext uri="{BB962C8B-B14F-4D97-AF65-F5344CB8AC3E}">
        <p14:creationId xmlns:p14="http://schemas.microsoft.com/office/powerpoint/2010/main" val="3029636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6574536" cy="1259894"/>
          </a:xfrm>
        </p:spPr>
        <p:txBody>
          <a:bodyPr>
            <a:normAutofit/>
          </a:bodyPr>
          <a:lstStyle/>
          <a:p>
            <a:r>
              <a:rPr lang="en-GB" b="1">
                <a:latin typeface="Times New Roman" panose="02020603050405020304" pitchFamily="18" charset="0"/>
                <a:cs typeface="Times New Roman" panose="02020603050405020304" pitchFamily="18" charset="0"/>
              </a:rPr>
              <a:t>Evaluating the marketing strategy</a:t>
            </a:r>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49224" y="2133600"/>
            <a:ext cx="6574535" cy="3759253"/>
          </a:xfrm>
        </p:spPr>
        <p:txBody>
          <a:bodyPr>
            <a:normAutofit/>
          </a:bodyPr>
          <a:lstStyle/>
          <a:p>
            <a:r>
              <a:rPr lang="en-GB" dirty="0">
                <a:latin typeface="Times New Roman" panose="02020603050405020304" pitchFamily="18" charset="0"/>
                <a:cs typeface="Times New Roman" panose="02020603050405020304" pitchFamily="18" charset="0"/>
              </a:rPr>
              <a:t>The organisation can introduce bulk discounts, 50% off on the first order and a referral bonus</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Collaboration with food influencers can be useful too (</a:t>
            </a:r>
            <a:r>
              <a:rPr lang="en-GB" dirty="0" err="1">
                <a:latin typeface="Times New Roman" panose="02020603050405020304" pitchFamily="18" charset="0"/>
                <a:cs typeface="Times New Roman" panose="02020603050405020304" pitchFamily="18" charset="0"/>
              </a:rPr>
              <a:t>Goodridge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2022). </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marketing strategy begins with figuring out the target audience (Devonshire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2022). </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appealing brand logo should be made, to appeal to the target audience</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Utilisation of social media marketing can help. For example, appealing food images through Facebook posts can help (</a:t>
            </a:r>
            <a:r>
              <a:rPr lang="en-GB" dirty="0" err="1">
                <a:latin typeface="Times New Roman" panose="02020603050405020304" pitchFamily="18" charset="0"/>
                <a:cs typeface="Times New Roman" panose="02020603050405020304" pitchFamily="18" charset="0"/>
              </a:rPr>
              <a:t>Gruss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2020). </a:t>
            </a:r>
            <a:endParaRPr lang="en-GB">
              <a:latin typeface="Times New Roman" panose="02020603050405020304" pitchFamily="18" charset="0"/>
              <a:cs typeface="Times New Roman" panose="02020603050405020304" pitchFamily="18" charset="0"/>
            </a:endParaRPr>
          </a:p>
          <a:p>
            <a:endParaRPr lang="en-GB" b="1">
              <a:latin typeface="Times New Roman" panose="02020603050405020304" pitchFamily="18" charset="0"/>
              <a:cs typeface="Times New Roman" panose="02020603050405020304" pitchFamily="18" charset="0"/>
            </a:endParaRPr>
          </a:p>
        </p:txBody>
      </p:sp>
      <p:pic>
        <p:nvPicPr>
          <p:cNvPr id="4" name="Picture 3" descr="A person standing next to a sign with social media icons&#10;&#10;Description automatically generated"/>
          <p:cNvPicPr>
            <a:picLocks noChangeAspect="1"/>
          </p:cNvPicPr>
          <p:nvPr/>
        </p:nvPicPr>
        <p:blipFill>
          <a:blip r:embed="rId3"/>
          <a:stretch>
            <a:fillRect/>
          </a:stretch>
        </p:blipFill>
        <p:spPr>
          <a:xfrm>
            <a:off x="7562088" y="2154172"/>
            <a:ext cx="3981455" cy="2229614"/>
          </a:xfrm>
          <a:prstGeom prst="rect">
            <a:avLst/>
          </a:prstGeom>
        </p:spPr>
      </p:pic>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1264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5122652" cy="1259894"/>
          </a:xfrm>
        </p:spPr>
        <p:txBody>
          <a:bodyPr>
            <a:normAutofit/>
          </a:bodyPr>
          <a:lstStyle/>
          <a:p>
            <a:r>
              <a:rPr lang="en-US" b="1">
                <a:latin typeface="Times New Roman" panose="02020603050405020304" pitchFamily="18" charset="0"/>
                <a:cs typeface="Times New Roman" panose="02020603050405020304" pitchFamily="18" charset="0"/>
              </a:rPr>
              <a:t>Market research and viability of the plan</a:t>
            </a:r>
            <a:endParaRPr lang="en-GB" b="1">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49225" y="2133600"/>
            <a:ext cx="5122652" cy="3759253"/>
          </a:xfrm>
        </p:spPr>
        <p:txBody>
          <a:bodyPr>
            <a:normAutofit/>
          </a:bodyPr>
          <a:lstStyle/>
          <a:p>
            <a:pPr>
              <a:lnSpc>
                <a:spcPct val="90000"/>
              </a:lnSpc>
            </a:pPr>
            <a:r>
              <a:rPr lang="en-GB" dirty="0">
                <a:latin typeface="Times New Roman" panose="02020603050405020304" pitchFamily="18" charset="0"/>
                <a:cs typeface="Times New Roman" panose="02020603050405020304" pitchFamily="18" charset="0"/>
              </a:rPr>
              <a:t>The rise of dual-income households and urbanisation are responsible for the popularity of food delivery applications (</a:t>
            </a:r>
            <a:r>
              <a:rPr lang="en-GB" dirty="0" err="1">
                <a:latin typeface="Times New Roman" panose="02020603050405020304" pitchFamily="18" charset="0"/>
                <a:cs typeface="Times New Roman" panose="02020603050405020304" pitchFamily="18" charset="0"/>
              </a:rPr>
              <a:t>Leonce</a:t>
            </a:r>
            <a:r>
              <a:rPr lang="en-GB" dirty="0">
                <a:latin typeface="Times New Roman" panose="02020603050405020304" pitchFamily="18" charset="0"/>
                <a:cs typeface="Times New Roman" panose="02020603050405020304" pitchFamily="18" charset="0"/>
              </a:rPr>
              <a:t>, 2020).</a:t>
            </a:r>
            <a:endParaRPr lang="en-GB">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Customers today want to have food that is healthy and nutritious</a:t>
            </a:r>
            <a:endParaRPr lang="en-GB">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The market of online food delivery is constantly evolving and growing</a:t>
            </a:r>
            <a:endParaRPr lang="en-GB">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The UK has the third largest market, concerning food delivery</a:t>
            </a:r>
            <a:endParaRPr lang="en-GB">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As Cookhouse Asian Catering wants to deliver food as per customer dietary preference, the plan is viable</a:t>
            </a:r>
            <a:endParaRPr lang="en-GB">
              <a:latin typeface="Times New Roman" panose="02020603050405020304" pitchFamily="18" charset="0"/>
              <a:cs typeface="Times New Roman" panose="02020603050405020304" pitchFamily="18" charset="0"/>
            </a:endParaRPr>
          </a:p>
          <a:p>
            <a:pPr>
              <a:lnSpc>
                <a:spcPct val="90000"/>
              </a:lnSpc>
            </a:pPr>
            <a:endParaRPr lang="en-GB" b="1">
              <a:latin typeface="Times New Roman" panose="02020603050405020304" pitchFamily="18" charset="0"/>
              <a:cs typeface="Times New Roman" panose="02020603050405020304" pitchFamily="18" charset="0"/>
            </a:endParaRPr>
          </a:p>
        </p:txBody>
      </p:sp>
      <p:pic>
        <p:nvPicPr>
          <p:cNvPr id="4" name="Picture 3" descr="A graph with numbers and a bar&#10;&#10;Description automatically generated"/>
          <p:cNvPicPr>
            <a:picLocks noChangeAspect="1"/>
          </p:cNvPicPr>
          <p:nvPr/>
        </p:nvPicPr>
        <p:blipFill>
          <a:blip r:embed="rId3"/>
          <a:stretch>
            <a:fillRect/>
          </a:stretch>
        </p:blipFill>
        <p:spPr>
          <a:xfrm>
            <a:off x="6091916" y="1429055"/>
            <a:ext cx="5451627" cy="3679849"/>
          </a:xfrm>
          <a:prstGeom prst="rect">
            <a:avLst/>
          </a:prstGeom>
        </p:spPr>
      </p:pic>
      <p:sp>
        <p:nvSpPr>
          <p:cNvPr id="13"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6901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2174" y="363584"/>
            <a:ext cx="10047272" cy="1005840"/>
          </a:xfrm>
        </p:spPr>
        <p:txBody>
          <a:bodyPr>
            <a:norm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SWOT analysis</a:t>
            </a:r>
          </a:p>
        </p:txBody>
      </p:sp>
      <p:graphicFrame>
        <p:nvGraphicFramePr>
          <p:cNvPr id="5" name="Table 4"/>
          <p:cNvGraphicFramePr>
            <a:graphicFrameLocks noGrp="1"/>
          </p:cNvGraphicFramePr>
          <p:nvPr>
            <p:extLst>
              <p:ext uri="{D42A27DB-BD31-4B8C-83A1-F6EECF244321}">
                <p14:modId xmlns:p14="http://schemas.microsoft.com/office/powerpoint/2010/main" val="3083557128"/>
              </p:ext>
            </p:extLst>
          </p:nvPr>
        </p:nvGraphicFramePr>
        <p:xfrm>
          <a:off x="1630680" y="1369425"/>
          <a:ext cx="9494520" cy="5022739"/>
        </p:xfrm>
        <a:graphic>
          <a:graphicData uri="http://schemas.openxmlformats.org/drawingml/2006/table">
            <a:tbl>
              <a:tblPr>
                <a:tableStyleId>{5C22544A-7EE6-4342-B048-85BDC9FD1C3A}</a:tableStyleId>
              </a:tblPr>
              <a:tblGrid>
                <a:gridCol w="2294508">
                  <a:extLst>
                    <a:ext uri="{9D8B030D-6E8A-4147-A177-3AD203B41FA5}">
                      <a16:colId xmlns:a16="http://schemas.microsoft.com/office/drawing/2014/main" val="1743809611"/>
                    </a:ext>
                  </a:extLst>
                </a:gridCol>
                <a:gridCol w="7200012">
                  <a:extLst>
                    <a:ext uri="{9D8B030D-6E8A-4147-A177-3AD203B41FA5}">
                      <a16:colId xmlns:a16="http://schemas.microsoft.com/office/drawing/2014/main" val="3448835452"/>
                    </a:ext>
                  </a:extLst>
                </a:gridCol>
              </a:tblGrid>
              <a:tr h="1517893">
                <a:tc>
                  <a:txBody>
                    <a:bodyPr/>
                    <a:lstStyle/>
                    <a:p>
                      <a:pPr algn="just">
                        <a:lnSpc>
                          <a:spcPct val="150000"/>
                        </a:lnSpc>
                        <a:spcBef>
                          <a:spcPts val="2000"/>
                        </a:spcBef>
                        <a:spcAft>
                          <a:spcPts val="0"/>
                        </a:spcAft>
                      </a:pPr>
                      <a:r>
                        <a:rPr lang="en-GB" dirty="0">
                          <a:latin typeface="Times New Roman" panose="02020603050405020304" pitchFamily="18" charset="0"/>
                          <a:cs typeface="Times New Roman" panose="02020603050405020304" pitchFamily="18" charset="0"/>
                        </a:rPr>
                        <a:t>Strengths</a:t>
                      </a:r>
                    </a:p>
                  </a:txBody>
                  <a:tcPr marL="63500" marR="63500" marT="63500" marB="63500"/>
                </a:tc>
                <a:tc>
                  <a:txBody>
                    <a:bodyPr/>
                    <a:lstStyle/>
                    <a:p>
                      <a:pPr algn="just">
                        <a:lnSpc>
                          <a:spcPct val="150000"/>
                        </a:lnSpc>
                        <a:spcBef>
                          <a:spcPts val="2000"/>
                        </a:spcBef>
                        <a:spcAft>
                          <a:spcPts val="0"/>
                        </a:spcAft>
                      </a:pPr>
                      <a:r>
                        <a:rPr lang="en-GB" dirty="0">
                          <a:latin typeface="Times New Roman" panose="02020603050405020304" pitchFamily="18" charset="0"/>
                          <a:cs typeface="Times New Roman" panose="02020603050405020304" pitchFamily="18" charset="0"/>
                        </a:rPr>
                        <a:t>The overhead costs are comparatively lower for food delivery businesses than conventional restaurants (Ahuja et al., 2021). It reduces capital and enhances profit margins</a:t>
                      </a:r>
                    </a:p>
                  </a:txBody>
                  <a:tcPr marL="63500" marR="63500" marT="63500" marB="63500"/>
                </a:tc>
                <a:extLst>
                  <a:ext uri="{0D108BD9-81ED-4DB2-BD59-A6C34878D82A}">
                    <a16:rowId xmlns:a16="http://schemas.microsoft.com/office/drawing/2014/main" val="1245682562"/>
                  </a:ext>
                </a:extLst>
              </a:tr>
              <a:tr h="1168282">
                <a:tc>
                  <a:txBody>
                    <a:bodyPr/>
                    <a:lstStyle/>
                    <a:p>
                      <a:pPr algn="just">
                        <a:lnSpc>
                          <a:spcPct val="150000"/>
                        </a:lnSpc>
                        <a:spcBef>
                          <a:spcPts val="2000"/>
                        </a:spcBef>
                        <a:spcAft>
                          <a:spcPts val="0"/>
                        </a:spcAft>
                      </a:pPr>
                      <a:r>
                        <a:rPr lang="en-GB">
                          <a:latin typeface="Times New Roman" panose="02020603050405020304" pitchFamily="18" charset="0"/>
                          <a:cs typeface="Times New Roman" panose="02020603050405020304" pitchFamily="18" charset="0"/>
                        </a:rPr>
                        <a:t>Weaknesses</a:t>
                      </a:r>
                    </a:p>
                  </a:txBody>
                  <a:tcPr marL="63500" marR="63500" marT="63500" marB="63500"/>
                </a:tc>
                <a:tc>
                  <a:txBody>
                    <a:bodyPr/>
                    <a:lstStyle/>
                    <a:p>
                      <a:pPr algn="just">
                        <a:lnSpc>
                          <a:spcPct val="150000"/>
                        </a:lnSpc>
                        <a:spcBef>
                          <a:spcPts val="2000"/>
                        </a:spcBef>
                        <a:spcAft>
                          <a:spcPts val="0"/>
                        </a:spcAft>
                      </a:pPr>
                      <a:r>
                        <a:rPr lang="en-GB" dirty="0">
                          <a:latin typeface="Times New Roman" panose="02020603050405020304" pitchFamily="18" charset="0"/>
                          <a:cs typeface="Times New Roman" panose="02020603050405020304" pitchFamily="18" charset="0"/>
                        </a:rPr>
                        <a:t>The online food delivery market in the UK is highly competitive, with the presence of Uber Eats (Erickson, 2023)</a:t>
                      </a:r>
                    </a:p>
                  </a:txBody>
                  <a:tcPr marL="63500" marR="63500" marT="63500" marB="63500"/>
                </a:tc>
                <a:extLst>
                  <a:ext uri="{0D108BD9-81ED-4DB2-BD59-A6C34878D82A}">
                    <a16:rowId xmlns:a16="http://schemas.microsoft.com/office/drawing/2014/main" val="2321755746"/>
                  </a:ext>
                </a:extLst>
              </a:tr>
              <a:tr h="1168282">
                <a:tc>
                  <a:txBody>
                    <a:bodyPr/>
                    <a:lstStyle/>
                    <a:p>
                      <a:pPr algn="just">
                        <a:lnSpc>
                          <a:spcPct val="150000"/>
                        </a:lnSpc>
                        <a:spcBef>
                          <a:spcPts val="2000"/>
                        </a:spcBef>
                        <a:spcAft>
                          <a:spcPts val="0"/>
                        </a:spcAft>
                      </a:pPr>
                      <a:r>
                        <a:rPr lang="en-GB">
                          <a:latin typeface="Times New Roman" panose="02020603050405020304" pitchFamily="18" charset="0"/>
                          <a:cs typeface="Times New Roman" panose="02020603050405020304" pitchFamily="18" charset="0"/>
                        </a:rPr>
                        <a:t>Opportunities </a:t>
                      </a:r>
                    </a:p>
                  </a:txBody>
                  <a:tcPr marL="63500" marR="63500" marT="63500" marB="63500"/>
                </a:tc>
                <a:tc>
                  <a:txBody>
                    <a:bodyPr/>
                    <a:lstStyle/>
                    <a:p>
                      <a:pPr algn="just">
                        <a:lnSpc>
                          <a:spcPct val="150000"/>
                        </a:lnSpc>
                        <a:spcBef>
                          <a:spcPts val="2000"/>
                        </a:spcBef>
                        <a:spcAft>
                          <a:spcPts val="0"/>
                        </a:spcAft>
                      </a:pPr>
                      <a:r>
                        <a:rPr lang="en-GB" dirty="0">
                          <a:latin typeface="Times New Roman" panose="02020603050405020304" pitchFamily="18" charset="0"/>
                          <a:cs typeface="Times New Roman" panose="02020603050405020304" pitchFamily="18" charset="0"/>
                        </a:rPr>
                        <a:t>The high Internet penetration rate of  the UK can help to target more online audience (Hernandez and Faith, 2023)</a:t>
                      </a:r>
                    </a:p>
                  </a:txBody>
                  <a:tcPr marL="63500" marR="63500" marT="63500" marB="63500"/>
                </a:tc>
                <a:extLst>
                  <a:ext uri="{0D108BD9-81ED-4DB2-BD59-A6C34878D82A}">
                    <a16:rowId xmlns:a16="http://schemas.microsoft.com/office/drawing/2014/main" val="1034527735"/>
                  </a:ext>
                </a:extLst>
              </a:tr>
              <a:tr h="1168282">
                <a:tc>
                  <a:txBody>
                    <a:bodyPr/>
                    <a:lstStyle/>
                    <a:p>
                      <a:pPr algn="just">
                        <a:lnSpc>
                          <a:spcPct val="150000"/>
                        </a:lnSpc>
                        <a:spcBef>
                          <a:spcPts val="2000"/>
                        </a:spcBef>
                        <a:spcAft>
                          <a:spcPts val="0"/>
                        </a:spcAft>
                      </a:pPr>
                      <a:r>
                        <a:rPr lang="en-GB">
                          <a:latin typeface="Times New Roman" panose="02020603050405020304" pitchFamily="18" charset="0"/>
                          <a:cs typeface="Times New Roman" panose="02020603050405020304" pitchFamily="18" charset="0"/>
                        </a:rPr>
                        <a:t>Threats</a:t>
                      </a:r>
                    </a:p>
                  </a:txBody>
                  <a:tcPr marL="63500" marR="63500" marT="63500" marB="63500"/>
                </a:tc>
                <a:tc>
                  <a:txBody>
                    <a:bodyPr/>
                    <a:lstStyle/>
                    <a:p>
                      <a:pPr algn="just">
                        <a:lnSpc>
                          <a:spcPct val="150000"/>
                        </a:lnSpc>
                        <a:spcBef>
                          <a:spcPts val="2000"/>
                        </a:spcBef>
                        <a:spcAft>
                          <a:spcPts val="0"/>
                        </a:spcAft>
                      </a:pPr>
                      <a:r>
                        <a:rPr lang="en-GB" dirty="0">
                          <a:latin typeface="Times New Roman" panose="02020603050405020304" pitchFamily="18" charset="0"/>
                          <a:cs typeface="Times New Roman" panose="02020603050405020304" pitchFamily="18" charset="0"/>
                        </a:rPr>
                        <a:t>The UK suffers from a high inflation rate of 3.8% in 2024, which negatively affects consumer purchasing behaviour (Office for National Statistics, 2024). </a:t>
                      </a:r>
                    </a:p>
                  </a:txBody>
                  <a:tcPr marL="63500" marR="63500" marT="63500" marB="63500"/>
                </a:tc>
                <a:extLst>
                  <a:ext uri="{0D108BD9-81ED-4DB2-BD59-A6C34878D82A}">
                    <a16:rowId xmlns:a16="http://schemas.microsoft.com/office/drawing/2014/main" val="2988047256"/>
                  </a:ext>
                </a:extLst>
              </a:tr>
            </a:tbl>
          </a:graphicData>
        </a:graphic>
      </p:graphicFrame>
    </p:spTree>
    <p:extLst>
      <p:ext uri="{BB962C8B-B14F-4D97-AF65-F5344CB8AC3E}">
        <p14:creationId xmlns:p14="http://schemas.microsoft.com/office/powerpoint/2010/main" val="1073776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5122652" cy="1259894"/>
          </a:xfrm>
        </p:spPr>
        <p:txBody>
          <a:bodyPr>
            <a:normAutofit/>
          </a:bodyPr>
          <a:lstStyle/>
          <a:p>
            <a:r>
              <a:rPr lang="en-GB" b="1">
                <a:latin typeface="Times New Roman" panose="02020603050405020304" pitchFamily="18" charset="0"/>
                <a:cs typeface="Times New Roman" panose="02020603050405020304" pitchFamily="18" charset="0"/>
              </a:rPr>
              <a:t>Conclusion </a:t>
            </a:r>
          </a:p>
        </p:txBody>
      </p:sp>
      <p:sp>
        <p:nvSpPr>
          <p:cNvPr id="11" name="Rectangle 10">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49225" y="2133600"/>
            <a:ext cx="5122652" cy="3759253"/>
          </a:xfrm>
        </p:spPr>
        <p:txBody>
          <a:bodyPr>
            <a:normAutofit/>
          </a:bodyPr>
          <a:lstStyle/>
          <a:p>
            <a:r>
              <a:rPr lang="en-GB" dirty="0">
                <a:latin typeface="Times New Roman" panose="02020603050405020304" pitchFamily="18" charset="0"/>
                <a:cs typeface="Times New Roman" panose="02020603050405020304" pitchFamily="18" charset="0"/>
              </a:rPr>
              <a:t>The investment shall be procured through angel investors</a:t>
            </a:r>
          </a:p>
          <a:p>
            <a:r>
              <a:rPr lang="en-GB" dirty="0">
                <a:latin typeface="Times New Roman" panose="02020603050405020304" pitchFamily="18" charset="0"/>
                <a:cs typeface="Times New Roman" panose="02020603050405020304" pitchFamily="18" charset="0"/>
              </a:rPr>
              <a:t> The high IPR of 98% can present opportunities for the business firm</a:t>
            </a:r>
          </a:p>
          <a:p>
            <a:r>
              <a:rPr lang="en-GB" dirty="0">
                <a:latin typeface="Times New Roman" panose="02020603050405020304" pitchFamily="18" charset="0"/>
                <a:cs typeface="Times New Roman" panose="02020603050405020304" pitchFamily="18" charset="0"/>
              </a:rPr>
              <a:t>Cookhouse Asian Catering want to serve personalised meals and deliver them to customers' doorsteps</a:t>
            </a:r>
          </a:p>
          <a:p>
            <a:r>
              <a:rPr lang="en-GB" dirty="0">
                <a:latin typeface="Times New Roman" panose="02020603050405020304" pitchFamily="18" charset="0"/>
                <a:cs typeface="Times New Roman" panose="02020603050405020304" pitchFamily="18" charset="0"/>
              </a:rPr>
              <a:t> The pricing strategy to be followed is dynamic</a:t>
            </a:r>
          </a:p>
          <a:p>
            <a:r>
              <a:rPr lang="en-GB" dirty="0">
                <a:latin typeface="Times New Roman" panose="02020603050405020304" pitchFamily="18" charset="0"/>
                <a:cs typeface="Times New Roman" panose="02020603050405020304" pitchFamily="18" charset="0"/>
              </a:rPr>
              <a:t>The total number of employees the organisation wants to hire is 6</a:t>
            </a:r>
          </a:p>
        </p:txBody>
      </p:sp>
      <p:pic>
        <p:nvPicPr>
          <p:cNvPr id="4" name="Picture 3" descr="A blue and black speech bubble with white text&#10;&#10;Description automatically generated"/>
          <p:cNvPicPr>
            <a:picLocks noChangeAspect="1"/>
          </p:cNvPicPr>
          <p:nvPr/>
        </p:nvPicPr>
        <p:blipFill>
          <a:blip r:embed="rId3"/>
          <a:stretch>
            <a:fillRect/>
          </a:stretch>
        </p:blipFill>
        <p:spPr>
          <a:xfrm>
            <a:off x="6091916" y="2042364"/>
            <a:ext cx="5451627" cy="2453231"/>
          </a:xfrm>
          <a:prstGeom prst="rect">
            <a:avLst/>
          </a:prstGeom>
        </p:spPr>
      </p:pic>
      <p:sp>
        <p:nvSpPr>
          <p:cNvPr id="13"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8993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504"/>
            <a:ext cx="10047272" cy="1005840"/>
          </a:xfrm>
        </p:spPr>
        <p:txBody>
          <a:bodyPr>
            <a:normAutofit/>
          </a:bodyP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560955" y="1110344"/>
            <a:ext cx="10930005" cy="4945606"/>
          </a:xfrm>
        </p:spPr>
        <p:txBody>
          <a:bodyPr>
            <a:noAutofit/>
          </a:bodyPr>
          <a:lstStyle/>
          <a:p>
            <a:pPr algn="just">
              <a:lnSpc>
                <a:spcPct val="170000"/>
              </a:lnSpc>
            </a:pPr>
            <a:r>
              <a:rPr lang="en-GB" sz="1100" dirty="0">
                <a:latin typeface="Times New Roman" panose="02020603050405020304" pitchFamily="18" charset="0"/>
                <a:cs typeface="Times New Roman" panose="02020603050405020304" pitchFamily="18" charset="0"/>
              </a:rPr>
              <a:t>Ahuja, K., Chandra, V., Lord, V. and Peens, C., 2021. Ordering in: The rapid evolution of food delivery. </a:t>
            </a:r>
            <a:r>
              <a:rPr lang="en-GB" sz="1100" i="1" dirty="0">
                <a:latin typeface="Times New Roman" panose="02020603050405020304" pitchFamily="18" charset="0"/>
                <a:cs typeface="Times New Roman" panose="02020603050405020304" pitchFamily="18" charset="0"/>
              </a:rPr>
              <a:t>McKinsey &amp; Company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22</a:t>
            </a:r>
            <a:r>
              <a:rPr lang="en-GB" sz="1100" dirty="0">
                <a:latin typeface="Times New Roman" panose="02020603050405020304" pitchFamily="18" charset="0"/>
                <a:cs typeface="Times New Roman" panose="02020603050405020304" pitchFamily="18" charset="0"/>
              </a:rPr>
              <a:t>, pp.1-13.</a:t>
            </a:r>
          </a:p>
          <a:p>
            <a:pPr algn="just">
              <a:lnSpc>
                <a:spcPct val="170000"/>
              </a:lnSpc>
            </a:pPr>
            <a:r>
              <a:rPr lang="en-GB" sz="1100" dirty="0">
                <a:latin typeface="Times New Roman" panose="02020603050405020304" pitchFamily="18" charset="0"/>
                <a:cs typeface="Times New Roman" panose="02020603050405020304" pitchFamily="18" charset="0"/>
              </a:rPr>
              <a:t>‌Devonshire, E., </a:t>
            </a:r>
            <a:r>
              <a:rPr lang="en-GB" sz="1100" dirty="0" err="1">
                <a:latin typeface="Times New Roman" panose="02020603050405020304" pitchFamily="18" charset="0"/>
                <a:cs typeface="Times New Roman" panose="02020603050405020304" pitchFamily="18" charset="0"/>
              </a:rPr>
              <a:t>Dodds</a:t>
            </a:r>
            <a:r>
              <a:rPr lang="en-GB" sz="1100" dirty="0">
                <a:latin typeface="Times New Roman" panose="02020603050405020304" pitchFamily="18" charset="0"/>
                <a:cs typeface="Times New Roman" panose="02020603050405020304" pitchFamily="18" charset="0"/>
              </a:rPr>
              <a:t>, S., Costa, D., Denham, R., Fitzgerald, K. and Schneider, C.R., 2022. Educating and engaging a new target audience about the problem of pain for society. </a:t>
            </a:r>
            <a:r>
              <a:rPr lang="en-GB" sz="1100" i="1" dirty="0">
                <a:latin typeface="Times New Roman" panose="02020603050405020304" pitchFamily="18" charset="0"/>
                <a:cs typeface="Times New Roman" panose="02020603050405020304" pitchFamily="18" charset="0"/>
              </a:rPr>
              <a:t>British Journal of Pain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16</a:t>
            </a:r>
            <a:r>
              <a:rPr lang="en-GB" sz="1100" dirty="0">
                <a:latin typeface="Times New Roman" panose="02020603050405020304" pitchFamily="18" charset="0"/>
                <a:cs typeface="Times New Roman" panose="02020603050405020304" pitchFamily="18" charset="0"/>
              </a:rPr>
              <a:t>(6), pp.641-650.</a:t>
            </a:r>
          </a:p>
          <a:p>
            <a:pPr algn="just">
              <a:lnSpc>
                <a:spcPct val="170000"/>
              </a:lnSpc>
            </a:pPr>
            <a:r>
              <a:rPr lang="en-GB" sz="1100" dirty="0">
                <a:latin typeface="Times New Roman" panose="02020603050405020304" pitchFamily="18" charset="0"/>
                <a:cs typeface="Times New Roman" panose="02020603050405020304" pitchFamily="18" charset="0"/>
              </a:rPr>
              <a:t>Erickson, A., 2023. If COVID-19 doesn’t kill you, </a:t>
            </a:r>
            <a:r>
              <a:rPr lang="en-GB" sz="1100" dirty="0" err="1">
                <a:latin typeface="Times New Roman" panose="02020603050405020304" pitchFamily="18" charset="0"/>
                <a:cs typeface="Times New Roman" panose="02020603050405020304" pitchFamily="18" charset="0"/>
              </a:rPr>
              <a:t>uber</a:t>
            </a:r>
            <a:r>
              <a:rPr lang="en-GB" sz="1100" dirty="0">
                <a:latin typeface="Times New Roman" panose="02020603050405020304" pitchFamily="18" charset="0"/>
                <a:cs typeface="Times New Roman" panose="02020603050405020304" pitchFamily="18" charset="0"/>
              </a:rPr>
              <a:t> eats will: hospitality entrepreneurs’ views on online food aggregators. </a:t>
            </a:r>
            <a:r>
              <a:rPr lang="en-GB" sz="1100" i="1" dirty="0">
                <a:latin typeface="Times New Roman" panose="02020603050405020304" pitchFamily="18" charset="0"/>
                <a:cs typeface="Times New Roman" panose="02020603050405020304" pitchFamily="18" charset="0"/>
              </a:rPr>
              <a:t>Research in Hospitality Management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13</a:t>
            </a:r>
            <a:r>
              <a:rPr lang="en-GB" sz="1100" dirty="0">
                <a:latin typeface="Times New Roman" panose="02020603050405020304" pitchFamily="18" charset="0"/>
                <a:cs typeface="Times New Roman" panose="02020603050405020304" pitchFamily="18" charset="0"/>
              </a:rPr>
              <a:t>(2), pp.93-97.</a:t>
            </a:r>
          </a:p>
          <a:p>
            <a:pPr algn="just">
              <a:lnSpc>
                <a:spcPct val="170000"/>
              </a:lnSpc>
            </a:pPr>
            <a:r>
              <a:rPr lang="en-GB" sz="1100" dirty="0" err="1">
                <a:latin typeface="Times New Roman" panose="02020603050405020304" pitchFamily="18" charset="0"/>
                <a:cs typeface="Times New Roman" panose="02020603050405020304" pitchFamily="18" charset="0"/>
              </a:rPr>
              <a:t>Goodridge</a:t>
            </a:r>
            <a:r>
              <a:rPr lang="en-GB" sz="1100" dirty="0">
                <a:latin typeface="Times New Roman" panose="02020603050405020304" pitchFamily="18" charset="0"/>
                <a:cs typeface="Times New Roman" panose="02020603050405020304" pitchFamily="18" charset="0"/>
              </a:rPr>
              <a:t>, L., </a:t>
            </a:r>
            <a:r>
              <a:rPr lang="en-GB" sz="1100" dirty="0" err="1">
                <a:latin typeface="Times New Roman" panose="02020603050405020304" pitchFamily="18" charset="0"/>
                <a:cs typeface="Times New Roman" panose="02020603050405020304" pitchFamily="18" charset="0"/>
              </a:rPr>
              <a:t>Carlsson</a:t>
            </a:r>
            <a:r>
              <a:rPr lang="en-GB" sz="1100" dirty="0">
                <a:latin typeface="Times New Roman" panose="02020603050405020304" pitchFamily="18" charset="0"/>
                <a:cs typeface="Times New Roman" panose="02020603050405020304" pitchFamily="18" charset="0"/>
              </a:rPr>
              <a:t>, L. and Callaghan, E.G., 2022. Mapping the roles of nutrition and dietetics professionals in sustainable food systems and exploring opportunities for strategic collaboration. </a:t>
            </a:r>
            <a:r>
              <a:rPr lang="en-GB" sz="1100" i="1" dirty="0">
                <a:latin typeface="Times New Roman" panose="02020603050405020304" pitchFamily="18" charset="0"/>
                <a:cs typeface="Times New Roman" panose="02020603050405020304" pitchFamily="18" charset="0"/>
              </a:rPr>
              <a:t>Canadian Journal of Dietetic Practice and Research</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83</a:t>
            </a:r>
            <a:r>
              <a:rPr lang="en-GB" sz="1100" dirty="0">
                <a:latin typeface="Times New Roman" panose="02020603050405020304" pitchFamily="18" charset="0"/>
                <a:cs typeface="Times New Roman" panose="02020603050405020304" pitchFamily="18" charset="0"/>
              </a:rPr>
              <a:t>(4), pp.175-179.</a:t>
            </a:r>
          </a:p>
          <a:p>
            <a:pPr algn="just">
              <a:lnSpc>
                <a:spcPct val="170000"/>
              </a:lnSpc>
            </a:pPr>
            <a:r>
              <a:rPr lang="en-GB" sz="1100" dirty="0" err="1">
                <a:latin typeface="Times New Roman" panose="02020603050405020304" pitchFamily="18" charset="0"/>
                <a:cs typeface="Times New Roman" panose="02020603050405020304" pitchFamily="18" charset="0"/>
              </a:rPr>
              <a:t>Gruss</a:t>
            </a:r>
            <a:r>
              <a:rPr lang="en-GB" sz="1100" dirty="0">
                <a:latin typeface="Times New Roman" panose="02020603050405020304" pitchFamily="18" charset="0"/>
                <a:cs typeface="Times New Roman" panose="02020603050405020304" pitchFamily="18" charset="0"/>
              </a:rPr>
              <a:t>, R., Kim, E. and Abrahams, A., 2020. Engaging restaurant customers on Facebook: The power of belongingness appeals on social media. </a:t>
            </a:r>
            <a:r>
              <a:rPr lang="en-GB" sz="1100" i="1" dirty="0">
                <a:latin typeface="Times New Roman" panose="02020603050405020304" pitchFamily="18" charset="0"/>
                <a:cs typeface="Times New Roman" panose="02020603050405020304" pitchFamily="18" charset="0"/>
              </a:rPr>
              <a:t>Journal of Hospitality &amp; Tourism Research</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44</a:t>
            </a:r>
            <a:r>
              <a:rPr lang="en-GB" sz="1100" dirty="0">
                <a:latin typeface="Times New Roman" panose="02020603050405020304" pitchFamily="18" charset="0"/>
                <a:cs typeface="Times New Roman" panose="02020603050405020304" pitchFamily="18" charset="0"/>
              </a:rPr>
              <a:t>(2), pp.201-228.</a:t>
            </a:r>
          </a:p>
          <a:p>
            <a:pPr algn="just">
              <a:lnSpc>
                <a:spcPct val="170000"/>
              </a:lnSpc>
            </a:pPr>
            <a:r>
              <a:rPr lang="en-GB" sz="1100" dirty="0" err="1">
                <a:latin typeface="Times New Roman" panose="02020603050405020304" pitchFamily="18" charset="0"/>
                <a:cs typeface="Times New Roman" panose="02020603050405020304" pitchFamily="18" charset="0"/>
              </a:rPr>
              <a:t>Hamzah</a:t>
            </a:r>
            <a:r>
              <a:rPr lang="en-GB" sz="1100" dirty="0">
                <a:latin typeface="Times New Roman" panose="02020603050405020304" pitchFamily="18" charset="0"/>
                <a:cs typeface="Times New Roman" panose="02020603050405020304" pitchFamily="18" charset="0"/>
              </a:rPr>
              <a:t>, A.A. and </a:t>
            </a:r>
            <a:r>
              <a:rPr lang="en-GB" sz="1100" dirty="0" err="1">
                <a:latin typeface="Times New Roman" panose="02020603050405020304" pitchFamily="18" charset="0"/>
                <a:cs typeface="Times New Roman" panose="02020603050405020304" pitchFamily="18" charset="0"/>
              </a:rPr>
              <a:t>Shamsudin</a:t>
            </a:r>
            <a:r>
              <a:rPr lang="en-GB" sz="1100" dirty="0">
                <a:latin typeface="Times New Roman" panose="02020603050405020304" pitchFamily="18" charset="0"/>
                <a:cs typeface="Times New Roman" panose="02020603050405020304" pitchFamily="18" charset="0"/>
              </a:rPr>
              <a:t>, M.F., 2020. Why customer satisfaction is important to business?. </a:t>
            </a:r>
            <a:r>
              <a:rPr lang="en-GB" sz="1100" i="1" dirty="0">
                <a:latin typeface="Times New Roman" panose="02020603050405020304" pitchFamily="18" charset="0"/>
                <a:cs typeface="Times New Roman" panose="02020603050405020304" pitchFamily="18" charset="0"/>
              </a:rPr>
              <a:t>Journal of Undergraduate Social Science and Technology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a:t>
            </a:r>
            <a:r>
              <a:rPr lang="en-GB" sz="1100" dirty="0">
                <a:latin typeface="Times New Roman" panose="02020603050405020304" pitchFamily="18" charset="0"/>
                <a:cs typeface="Times New Roman" panose="02020603050405020304" pitchFamily="18" charset="0"/>
              </a:rPr>
              <a:t>(1).</a:t>
            </a:r>
          </a:p>
          <a:p>
            <a:pPr algn="just">
              <a:lnSpc>
                <a:spcPct val="170000"/>
              </a:lnSpc>
            </a:pPr>
            <a:r>
              <a:rPr lang="en-GB" sz="1100" dirty="0">
                <a:latin typeface="Times New Roman" panose="02020603050405020304" pitchFamily="18" charset="0"/>
                <a:cs typeface="Times New Roman" panose="02020603050405020304" pitchFamily="18" charset="0"/>
              </a:rPr>
              <a:t>Hernandez, K. and Faith, B., 2023. Online but still falling behind: Measuring barriers to internet use ‘after access’. </a:t>
            </a:r>
            <a:r>
              <a:rPr lang="en-GB" sz="1100" i="1" dirty="0">
                <a:latin typeface="Times New Roman" panose="02020603050405020304" pitchFamily="18" charset="0"/>
                <a:cs typeface="Times New Roman" panose="02020603050405020304" pitchFamily="18" charset="0"/>
              </a:rPr>
              <a:t>Internet Policy Review</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12</a:t>
            </a:r>
            <a:r>
              <a:rPr lang="en-GB" sz="1100" dirty="0">
                <a:latin typeface="Times New Roman" panose="02020603050405020304" pitchFamily="18" charset="0"/>
                <a:cs typeface="Times New Roman" panose="02020603050405020304" pitchFamily="18" charset="0"/>
              </a:rPr>
              <a:t>(2).</a:t>
            </a:r>
          </a:p>
          <a:p>
            <a:pPr algn="just">
              <a:lnSpc>
                <a:spcPct val="170000"/>
              </a:lnSpc>
            </a:pPr>
            <a:r>
              <a:rPr lang="en-GB" sz="1100" dirty="0" err="1">
                <a:latin typeface="Times New Roman" panose="02020603050405020304" pitchFamily="18" charset="0"/>
                <a:cs typeface="Times New Roman" panose="02020603050405020304" pitchFamily="18" charset="0"/>
              </a:rPr>
              <a:t>Leonce</a:t>
            </a:r>
            <a:r>
              <a:rPr lang="en-GB" sz="1100" dirty="0">
                <a:latin typeface="Times New Roman" panose="02020603050405020304" pitchFamily="18" charset="0"/>
                <a:cs typeface="Times New Roman" panose="02020603050405020304" pitchFamily="18" charset="0"/>
              </a:rPr>
              <a:t>, T.E., 2020. The inevitable rise in dual-income households and the intertemporal effects on </a:t>
            </a:r>
            <a:r>
              <a:rPr lang="en-GB" sz="1100" dirty="0" err="1">
                <a:latin typeface="Times New Roman" panose="02020603050405020304" pitchFamily="18" charset="0"/>
                <a:cs typeface="Times New Roman" panose="02020603050405020304" pitchFamily="18" charset="0"/>
              </a:rPr>
              <a:t>labor</a:t>
            </a:r>
            <a:r>
              <a:rPr lang="en-GB" sz="1100" dirty="0">
                <a:latin typeface="Times New Roman" panose="02020603050405020304" pitchFamily="18" charset="0"/>
                <a:cs typeface="Times New Roman" panose="02020603050405020304" pitchFamily="18" charset="0"/>
              </a:rPr>
              <a:t> markets. </a:t>
            </a:r>
            <a:r>
              <a:rPr lang="en-GB" sz="1100" i="1" dirty="0">
                <a:latin typeface="Times New Roman" panose="02020603050405020304" pitchFamily="18" charset="0"/>
                <a:cs typeface="Times New Roman" panose="02020603050405020304" pitchFamily="18" charset="0"/>
              </a:rPr>
              <a:t>Compensation &amp; Benefits Review</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52</a:t>
            </a:r>
            <a:r>
              <a:rPr lang="en-GB" sz="1100" dirty="0">
                <a:latin typeface="Times New Roman" panose="02020603050405020304" pitchFamily="18" charset="0"/>
                <a:cs typeface="Times New Roman" panose="02020603050405020304" pitchFamily="18" charset="0"/>
              </a:rPr>
              <a:t>(2), pp.64-76.</a:t>
            </a:r>
          </a:p>
          <a:p>
            <a:pPr algn="just">
              <a:lnSpc>
                <a:spcPct val="170000"/>
              </a:lnSpc>
            </a:pPr>
            <a:r>
              <a:rPr lang="en-GB" sz="1100" dirty="0">
                <a:latin typeface="Times New Roman" panose="02020603050405020304" pitchFamily="18" charset="0"/>
                <a:cs typeface="Times New Roman" panose="02020603050405020304" pitchFamily="18" charset="0"/>
              </a:rPr>
              <a:t>Lin, P.M., Au, W.C., Leung, V.T. and Peng, K.L., 2020. Exploring the meaning of work within the sharing economy: A case of food-delivery workers. </a:t>
            </a:r>
            <a:r>
              <a:rPr lang="en-GB" sz="1100" i="1" dirty="0">
                <a:latin typeface="Times New Roman" panose="02020603050405020304" pitchFamily="18" charset="0"/>
                <a:cs typeface="Times New Roman" panose="02020603050405020304" pitchFamily="18" charset="0"/>
              </a:rPr>
              <a:t>International Journal of Hospitality Management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91</a:t>
            </a:r>
            <a:r>
              <a:rPr lang="en-GB" sz="1100" dirty="0">
                <a:latin typeface="Times New Roman" panose="02020603050405020304" pitchFamily="18" charset="0"/>
                <a:cs typeface="Times New Roman" panose="02020603050405020304" pitchFamily="18" charset="0"/>
              </a:rPr>
              <a:t>, p.102686.</a:t>
            </a:r>
          </a:p>
          <a:p>
            <a:pPr algn="just">
              <a:lnSpc>
                <a:spcPct val="170000"/>
              </a:lnSpc>
            </a:pPr>
            <a:r>
              <a:rPr lang="en-GB" sz="1100" dirty="0">
                <a:latin typeface="Times New Roman" panose="02020603050405020304" pitchFamily="18" charset="0"/>
                <a:cs typeface="Times New Roman" panose="02020603050405020304" pitchFamily="18" charset="0"/>
              </a:rPr>
              <a:t>Office for National Statistics, 2024. </a:t>
            </a:r>
            <a:r>
              <a:rPr lang="en-GB" sz="1100" i="1" dirty="0">
                <a:latin typeface="Times New Roman" panose="02020603050405020304" pitchFamily="18" charset="0"/>
                <a:cs typeface="Times New Roman" panose="02020603050405020304" pitchFamily="18" charset="0"/>
              </a:rPr>
              <a:t>Consumer price inflation, UK - Office for National Statistics</a:t>
            </a:r>
            <a:r>
              <a:rPr lang="en-GB" sz="1100" dirty="0">
                <a:latin typeface="Times New Roman" panose="02020603050405020304" pitchFamily="18" charset="0"/>
                <a:cs typeface="Times New Roman" panose="02020603050405020304" pitchFamily="18" charset="0"/>
              </a:rPr>
              <a:t>. [Online] www.ons.gov.uk. Available at: &lt;https://www.ons.gov.uk/economy/inflationandpriceindices/bulletins/consumerpriceinflation/march2024.&gt; [Accessed on 6th April 2024]</a:t>
            </a:r>
          </a:p>
          <a:p>
            <a:pPr algn="just">
              <a:lnSpc>
                <a:spcPct val="170000"/>
              </a:lnSpc>
            </a:pPr>
            <a:endParaRPr lang="en-GB" sz="9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8610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715" y="2321231"/>
            <a:ext cx="10047272" cy="1005840"/>
          </a:xfrm>
        </p:spPr>
        <p:txBody>
          <a:bodyPr>
            <a:noAutofit/>
          </a:bodyPr>
          <a:lstStyle/>
          <a:p>
            <a:pPr algn="ctr">
              <a:lnSpc>
                <a:spcPct val="150000"/>
              </a:lnSpc>
            </a:pPr>
            <a:r>
              <a:rPr lang="en-GB" sz="96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958659217"/>
      </p:ext>
    </p:extLst>
  </p:cSld>
  <p:clrMapOvr>
    <a:masterClrMapping/>
  </p:clrMapOvr>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32</TotalTime>
  <Words>1602</Words>
  <Application>Microsoft Office PowerPoint</Application>
  <PresentationFormat>Widescreen</PresentationFormat>
  <Paragraphs>84</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Wisp</vt:lpstr>
      <vt:lpstr>Module code: BMSW4011 Module name: Managing Enterprise in the 21st Century </vt:lpstr>
      <vt:lpstr>Table of Content</vt:lpstr>
      <vt:lpstr>Introduction</vt:lpstr>
      <vt:lpstr>Defining the business proposition</vt:lpstr>
      <vt:lpstr>Defining the business proposition (Continued)</vt:lpstr>
      <vt:lpstr>Evaluating the marketing strategy</vt:lpstr>
      <vt:lpstr>Market research and viability of the plan</vt:lpstr>
      <vt:lpstr>SWOT analysis</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Bangladesh Association</cp:lastModifiedBy>
  <cp:revision>7</cp:revision>
  <cp:lastPrinted>2024-06-17T11:22:50Z</cp:lastPrinted>
  <dcterms:created xsi:type="dcterms:W3CDTF">2023-11-02T04:49:31Z</dcterms:created>
  <dcterms:modified xsi:type="dcterms:W3CDTF">2024-06-24T09:51:43Z</dcterms:modified>
</cp:coreProperties>
</file>