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9" r:id="rId1"/>
  </p:sldMasterIdLst>
  <p:notesMasterIdLst>
    <p:notesMasterId r:id="rId38"/>
  </p:notesMasterIdLst>
  <p:handoutMasterIdLst>
    <p:handoutMasterId r:id="rId39"/>
  </p:handoutMasterIdLst>
  <p:sldIdLst>
    <p:sldId id="649" r:id="rId2"/>
    <p:sldId id="544" r:id="rId3"/>
    <p:sldId id="643" r:id="rId4"/>
    <p:sldId id="702" r:id="rId5"/>
    <p:sldId id="618" r:id="rId6"/>
    <p:sldId id="688" r:id="rId7"/>
    <p:sldId id="691" r:id="rId8"/>
    <p:sldId id="718" r:id="rId9"/>
    <p:sldId id="703" r:id="rId10"/>
    <p:sldId id="719" r:id="rId11"/>
    <p:sldId id="720" r:id="rId12"/>
    <p:sldId id="704" r:id="rId13"/>
    <p:sldId id="614" r:id="rId14"/>
    <p:sldId id="712" r:id="rId15"/>
    <p:sldId id="705" r:id="rId16"/>
    <p:sldId id="721" r:id="rId17"/>
    <p:sldId id="713" r:id="rId18"/>
    <p:sldId id="714" r:id="rId19"/>
    <p:sldId id="722" r:id="rId20"/>
    <p:sldId id="723" r:id="rId21"/>
    <p:sldId id="707" r:id="rId22"/>
    <p:sldId id="725" r:id="rId23"/>
    <p:sldId id="724" r:id="rId24"/>
    <p:sldId id="726" r:id="rId25"/>
    <p:sldId id="733" r:id="rId26"/>
    <p:sldId id="727" r:id="rId27"/>
    <p:sldId id="710" r:id="rId28"/>
    <p:sldId id="729" r:id="rId29"/>
    <p:sldId id="730" r:id="rId30"/>
    <p:sldId id="731" r:id="rId31"/>
    <p:sldId id="711" r:id="rId32"/>
    <p:sldId id="650" r:id="rId33"/>
    <p:sldId id="687" r:id="rId34"/>
    <p:sldId id="617" r:id="rId35"/>
    <p:sldId id="732" r:id="rId36"/>
    <p:sldId id="44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18"/>
    <p:restoredTop sz="78993"/>
  </p:normalViewPr>
  <p:slideViewPr>
    <p:cSldViewPr snapToGrid="0" snapToObjects="1">
      <p:cViewPr varScale="1">
        <p:scale>
          <a:sx n="49" d="100"/>
          <a:sy n="49" d="100"/>
        </p:scale>
        <p:origin x="17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081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85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4261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86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5642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105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052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999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436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93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74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5429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22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026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234b40a2-3c24-4d7f-aaba-ac6900c10c61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image" Target="../media/image7.tiff"/><Relationship Id="rId7" Type="http://schemas.openxmlformats.org/officeDocument/2006/relationships/image" Target="../media/image11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image" Target="../media/image7.tiff"/><Relationship Id="rId7" Type="http://schemas.openxmlformats.org/officeDocument/2006/relationships/image" Target="../media/image11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13" Type="http://schemas.microsoft.com/office/2007/relationships/hdphoto" Target="../media/hdphoto3.wdp"/><Relationship Id="rId3" Type="http://schemas.openxmlformats.org/officeDocument/2006/relationships/image" Target="../media/image7.tiff"/><Relationship Id="rId7" Type="http://schemas.openxmlformats.org/officeDocument/2006/relationships/image" Target="../media/image11.tiff"/><Relationship Id="rId12" Type="http://schemas.openxmlformats.org/officeDocument/2006/relationships/image" Target="../media/image20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tiff"/><Relationship Id="rId11" Type="http://schemas.microsoft.com/office/2007/relationships/hdphoto" Target="../media/hdphoto2.wdp"/><Relationship Id="rId5" Type="http://schemas.openxmlformats.org/officeDocument/2006/relationships/image" Target="../media/image9.tiff"/><Relationship Id="rId10" Type="http://schemas.microsoft.com/office/2007/relationships/hdphoto" Target="../media/hdphoto1.wdp"/><Relationship Id="rId4" Type="http://schemas.openxmlformats.org/officeDocument/2006/relationships/image" Target="../media/image8.tiff"/><Relationship Id="rId9" Type="http://schemas.openxmlformats.org/officeDocument/2006/relationships/image" Target="../media/image19.png"/><Relationship Id="rId14" Type="http://schemas.microsoft.com/office/2007/relationships/hdphoto" Target="../media/hdphoto4.wdp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13" Type="http://schemas.openxmlformats.org/officeDocument/2006/relationships/image" Target="../media/image19.png"/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12" Type="http://schemas.microsoft.com/office/2007/relationships/hdphoto" Target="../media/hdphoto4.wdp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tiff"/><Relationship Id="rId11" Type="http://schemas.microsoft.com/office/2007/relationships/hdphoto" Target="../media/hdphoto6.wdp"/><Relationship Id="rId5" Type="http://schemas.openxmlformats.org/officeDocument/2006/relationships/image" Target="../media/image15.tiff"/><Relationship Id="rId10" Type="http://schemas.microsoft.com/office/2007/relationships/hdphoto" Target="../media/hdphoto5.wdp"/><Relationship Id="rId4" Type="http://schemas.openxmlformats.org/officeDocument/2006/relationships/image" Target="../media/image14.tiff"/><Relationship Id="rId9" Type="http://schemas.openxmlformats.org/officeDocument/2006/relationships/image" Target="../media/image20.png"/><Relationship Id="rId14" Type="http://schemas.microsoft.com/office/2007/relationships/hdphoto" Target="../media/hdphoto2.wdp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uwtsd.hosted.panopto.com/Panopto/Pages/Viewer.aspx?id=67b0bddb-02fb-436b-9e7b-ac6801416ac7" TargetMode="External"/><Relationship Id="rId4" Type="http://schemas.openxmlformats.org/officeDocument/2006/relationships/image" Target="../media/image2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5ed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5.11.2020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6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am </a:t>
            </a:r>
            <a:r>
              <a:rPr lang="en-US" sz="2800" dirty="0" err="1"/>
              <a:t>ddiddordebau</a:t>
            </a:r>
            <a:r>
              <a:rPr lang="en-US" sz="2800" dirty="0"/>
              <a:t> a </a:t>
            </a:r>
            <a:r>
              <a:rPr lang="en-US" sz="2800" dirty="0" err="1"/>
              <a:t>hobïau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 a hi.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about his and her interests and hobbies.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050840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rgbClr val="00B050"/>
                          </a:solidFill>
                        </a:rPr>
                        <a:t>dd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6161898" y="740437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6006222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3770780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642415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63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Today you are going to learn about hobbies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3858822" y="5321546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Listen to me.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926454" y="3895400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Everyone ready?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819548" y="4157010"/>
            <a:ext cx="2892522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Heddiw</a:t>
            </a:r>
            <a:r>
              <a:rPr lang="en-US" b="1" dirty="0"/>
              <a:t> </a:t>
            </a:r>
            <a:r>
              <a:rPr lang="en-US" b="1" dirty="0" err="1"/>
              <a:t>rydych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mynd</a:t>
            </a:r>
            <a:r>
              <a:rPr lang="en-US" b="1" dirty="0"/>
              <a:t> i </a:t>
            </a:r>
            <a:r>
              <a:rPr lang="en-US" b="1" dirty="0" err="1"/>
              <a:t>ddysgu</a:t>
            </a:r>
            <a:r>
              <a:rPr lang="en-US" b="1" dirty="0"/>
              <a:t> am </a:t>
            </a:r>
            <a:r>
              <a:rPr lang="en-US" b="1" dirty="0" err="1"/>
              <a:t>hobïau</a:t>
            </a:r>
            <a:r>
              <a:rPr lang="en-US" b="1" dirty="0"/>
              <a:t>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4715998" y="6259069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Gwrandewch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4680241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Pawb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barod</a:t>
            </a:r>
            <a:r>
              <a:rPr lang="en-US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happy?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7" y="305189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hapus</a:t>
            </a:r>
            <a:r>
              <a:rPr lang="en-US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7999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Hobïau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                                 hobbies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swimming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running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20741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gwylio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ffilm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2807480" y="554078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cooking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725136" y="5506184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going for a walk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409826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playing board games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877719" y="297806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nofio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1027144" y="4761405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rhedeg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3139648" y="6280259"/>
            <a:ext cx="228281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coginio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7454027" y="624051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mynd</a:t>
            </a:r>
            <a:r>
              <a:rPr lang="en-US" b="1" dirty="0"/>
              <a:t> am </a:t>
            </a:r>
            <a:r>
              <a:rPr lang="en-US" b="1" dirty="0" err="1"/>
              <a:t>dro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388612" y="4759924"/>
            <a:ext cx="314674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watching a film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300205" y="2958621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chwarae</a:t>
            </a:r>
            <a:r>
              <a:rPr lang="en-US" b="1" dirty="0"/>
              <a:t> </a:t>
            </a:r>
            <a:r>
              <a:rPr lang="en-US" b="1" dirty="0" err="1"/>
              <a:t>gêmau</a:t>
            </a:r>
            <a:r>
              <a:rPr lang="en-US" b="1" dirty="0"/>
              <a:t> </a:t>
            </a:r>
            <a:r>
              <a:rPr lang="en-US" b="1" dirty="0" err="1"/>
              <a:t>bwrdd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3708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cwestiynau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192839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76053" y="2455280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...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like …...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8764626" y="170448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94F1E3-AC57-5243-9B72-5F1C89C68D38}"/>
              </a:ext>
            </a:extLst>
          </p:cNvPr>
          <p:cNvSpPr txBox="1"/>
          <p:nvPr/>
        </p:nvSpPr>
        <p:spPr>
          <a:xfrm>
            <a:off x="3149261" y="3888489"/>
            <a:ext cx="539196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hobi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Which hobby do you like?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490470" y="5770756"/>
            <a:ext cx="3001618" cy="101566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5963027" y="5201369"/>
            <a:ext cx="0" cy="56938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7711374" y="4786117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419062" y="332212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641453" y="5750312"/>
            <a:ext cx="6967008" cy="992579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…</a:t>
            </a:r>
            <a:r>
              <a:rPr lang="en-US" sz="2400" b="1" dirty="0" err="1"/>
              <a:t>mae’n</a:t>
            </a:r>
            <a:r>
              <a:rPr lang="en-US" sz="2400" b="1" dirty="0"/>
              <a:t> well </a:t>
            </a:r>
            <a:r>
              <a:rPr lang="en-US" sz="2400" b="1" dirty="0" err="1"/>
              <a:t>gyda</a:t>
            </a:r>
            <a:r>
              <a:rPr lang="en-US" sz="2400" b="1" dirty="0"/>
              <a:t> fi  …  / </a:t>
            </a:r>
            <a:r>
              <a:rPr lang="en-US" sz="2400" b="1" dirty="0" err="1"/>
              <a:t>mae’n</a:t>
            </a:r>
            <a:r>
              <a:rPr lang="en-US" sz="2400" b="1" dirty="0"/>
              <a:t> well gen </a:t>
            </a:r>
            <a:r>
              <a:rPr lang="en-US" sz="2400" b="1" dirty="0" err="1"/>
              <a:t>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prefer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124957" y="4813488"/>
            <a:ext cx="1256110" cy="7757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546833" y="3201067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/>
              <a:t>ond</a:t>
            </a:r>
            <a:r>
              <a:rPr lang="en-US" sz="4800" b="1" dirty="0"/>
              <a:t> ….</a:t>
            </a:r>
          </a:p>
          <a:p>
            <a:pPr algn="ctr"/>
            <a:r>
              <a:rPr lang="en-US" sz="3200" b="1" i="1" dirty="0"/>
              <a:t>but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3372657" y="1192839"/>
            <a:ext cx="539196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hobi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Which hobby do you like?</a:t>
            </a:r>
          </a:p>
        </p:txBody>
      </p:sp>
    </p:spTree>
    <p:extLst>
      <p:ext uri="{BB962C8B-B14F-4D97-AF65-F5344CB8AC3E}">
        <p14:creationId xmlns:p14="http://schemas.microsoft.com/office/powerpoint/2010/main" val="339550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616CA77-FA46-1B43-85A8-5AD583BD7244}"/>
              </a:ext>
            </a:extLst>
          </p:cNvPr>
          <p:cNvSpPr txBox="1"/>
          <p:nvPr/>
        </p:nvSpPr>
        <p:spPr>
          <a:xfrm>
            <a:off x="349762" y="298603"/>
            <a:ext cx="543938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hobi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Which hobby do you like?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06AEC15C-F17E-E04A-B13E-BBFFCBD0C7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9474079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B9B90C-6752-0B46-B44A-FF4BF4636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835074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0AFB9336-9A03-2142-8EF5-7851D7B7BB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6077775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BD18D7B1-E1AD-4745-9C8C-00466E422DE7}"/>
              </a:ext>
            </a:extLst>
          </p:cNvPr>
          <p:cNvSpPr txBox="1"/>
          <p:nvPr/>
        </p:nvSpPr>
        <p:spPr>
          <a:xfrm>
            <a:off x="6654800" y="156256"/>
            <a:ext cx="5144368" cy="1631216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/>
              <a:t>…</a:t>
            </a:r>
            <a:r>
              <a:rPr lang="en-US" sz="3200" b="1" dirty="0" err="1"/>
              <a:t>ond</a:t>
            </a:r>
            <a:r>
              <a:rPr lang="en-US" sz="3200" b="1" dirty="0"/>
              <a:t> </a:t>
            </a:r>
            <a:r>
              <a:rPr lang="en-US" sz="3200" b="1" dirty="0" err="1"/>
              <a:t>mae’n</a:t>
            </a:r>
            <a:r>
              <a:rPr lang="en-US" sz="3200" b="1" dirty="0"/>
              <a:t> well </a:t>
            </a:r>
            <a:r>
              <a:rPr lang="en-US" sz="3200" b="1" dirty="0" err="1"/>
              <a:t>gyda</a:t>
            </a:r>
            <a:r>
              <a:rPr lang="en-US" sz="3200" b="1" dirty="0"/>
              <a:t> fi  … </a:t>
            </a:r>
          </a:p>
          <a:p>
            <a:pPr algn="ctr"/>
            <a:endParaRPr lang="en-US" sz="1200" b="1" dirty="0"/>
          </a:p>
          <a:p>
            <a:pPr algn="ctr"/>
            <a:r>
              <a:rPr lang="en-US" sz="2400" b="1" i="1" dirty="0"/>
              <a:t>I prefer … .</a:t>
            </a:r>
          </a:p>
        </p:txBody>
      </p:sp>
    </p:spTree>
    <p:extLst>
      <p:ext uri="{BB962C8B-B14F-4D97-AF65-F5344CB8AC3E}">
        <p14:creationId xmlns:p14="http://schemas.microsoft.com/office/powerpoint/2010/main" val="128102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</a:t>
            </a:r>
            <a:r>
              <a:rPr lang="en-US" sz="2400" b="1" dirty="0" err="1"/>
              <a:t>yn</a:t>
            </a:r>
            <a:r>
              <a:rPr lang="en-US" sz="2400" b="1" dirty="0"/>
              <a:t> y ….. </a:t>
            </a:r>
          </a:p>
          <a:p>
            <a:pPr algn="ctr"/>
            <a:r>
              <a:rPr lang="en-US" sz="2400" b="1" i="1" dirty="0"/>
              <a:t>I …. In the ….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3" y="1782959"/>
            <a:ext cx="7061628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Ble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Where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parc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19" name="8-Point Star 18">
            <a:extLst>
              <a:ext uri="{FF2B5EF4-FFF2-40B4-BE49-F238E27FC236}">
                <a16:creationId xmlns:a16="http://schemas.microsoft.com/office/drawing/2014/main" id="{BAF02976-BB7D-4B43-9BF6-C94A8E7E1BF5}"/>
              </a:ext>
            </a:extLst>
          </p:cNvPr>
          <p:cNvSpPr/>
          <p:nvPr/>
        </p:nvSpPr>
        <p:spPr>
          <a:xfrm>
            <a:off x="1337513" y="4232821"/>
            <a:ext cx="2489405" cy="143713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Ganolfan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Hamdden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ysgol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dref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2690084" y="5486527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ty</a:t>
            </a: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fy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nghartref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gegin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76411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awyr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iach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3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….. </a:t>
            </a:r>
          </a:p>
          <a:p>
            <a:pPr algn="ctr"/>
            <a:r>
              <a:rPr lang="en-US" sz="2400" b="1" i="1" dirty="0"/>
              <a:t>I …. ..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2" y="1782959"/>
            <a:ext cx="7848367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Pryd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When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Llun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Mawrth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Gwener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6593386" y="5819044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Mercher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819044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bore</a:t>
            </a:r>
          </a:p>
        </p:txBody>
      </p:sp>
      <p:sp>
        <p:nvSpPr>
          <p:cNvPr id="27" name="8-Point Star 26">
            <a:extLst>
              <a:ext uri="{FF2B5EF4-FFF2-40B4-BE49-F238E27FC236}">
                <a16:creationId xmlns:a16="http://schemas.microsoft.com/office/drawing/2014/main" id="{06B77FBA-7282-8047-8C27-71DD4DB7372D}"/>
              </a:ext>
            </a:extLst>
          </p:cNvPr>
          <p:cNvSpPr/>
          <p:nvPr/>
        </p:nvSpPr>
        <p:spPr>
          <a:xfrm>
            <a:off x="1492119" y="435985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Iau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8" name="8-Point Star 27">
            <a:extLst>
              <a:ext uri="{FF2B5EF4-FFF2-40B4-BE49-F238E27FC236}">
                <a16:creationId xmlns:a16="http://schemas.microsoft.com/office/drawing/2014/main" id="{336E6A36-BB44-8447-9540-436FB24E65BA}"/>
              </a:ext>
            </a:extLst>
          </p:cNvPr>
          <p:cNvSpPr/>
          <p:nvPr/>
        </p:nvSpPr>
        <p:spPr>
          <a:xfrm>
            <a:off x="2225455" y="5415453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99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273EB4-7D35-DA46-ABD3-B9EF471E3B87}"/>
              </a:ext>
            </a:extLst>
          </p:cNvPr>
          <p:cNvSpPr/>
          <p:nvPr/>
        </p:nvSpPr>
        <p:spPr>
          <a:xfrm>
            <a:off x="660399" y="2621526"/>
            <a:ext cx="1095586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hlinkClick r:id="rId2"/>
              </a:rPr>
              <a:t>https://uwtsd.hosted.panopto.com/Panopto/Pages/Viewer.aspx?id=234b40a2-3c24-4d7f-aaba-ac6900c10c61</a:t>
            </a:r>
            <a:endParaRPr lang="en-US" sz="3600" b="1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473200" y="220133"/>
            <a:ext cx="9003792" cy="124246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Diddordebau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hobïau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2D63F5-C436-4545-864E-8B1A74D131CC}"/>
              </a:ext>
            </a:extLst>
          </p:cNvPr>
          <p:cNvSpPr txBox="1"/>
          <p:nvPr/>
        </p:nvSpPr>
        <p:spPr>
          <a:xfrm>
            <a:off x="497163" y="5300134"/>
            <a:ext cx="10955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Rhowch</a:t>
            </a:r>
            <a:r>
              <a:rPr lang="en-US" sz="3600" b="1" dirty="0"/>
              <a:t> </a:t>
            </a:r>
            <a:r>
              <a:rPr lang="en-US" sz="3600" b="1" dirty="0" err="1"/>
              <a:t>gynnig</a:t>
            </a:r>
            <a:r>
              <a:rPr lang="en-US" sz="3600" b="1" dirty="0"/>
              <a:t> </a:t>
            </a:r>
            <a:r>
              <a:rPr lang="en-US" sz="3600" b="1" dirty="0" err="1"/>
              <a:t>arni</a:t>
            </a:r>
            <a:r>
              <a:rPr lang="en-US" sz="3600" b="1" dirty="0"/>
              <a:t>!                   Have a go!</a:t>
            </a:r>
          </a:p>
        </p:txBody>
      </p:sp>
    </p:spTree>
    <p:extLst>
      <p:ext uri="{BB962C8B-B14F-4D97-AF65-F5344CB8AC3E}">
        <p14:creationId xmlns:p14="http://schemas.microsoft.com/office/powerpoint/2010/main" val="1997298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mae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does </a:t>
            </a:r>
            <a:r>
              <a:rPr lang="en-US" sz="4000" b="1" dirty="0">
                <a:solidFill>
                  <a:srgbClr val="FF0000"/>
                </a:solidFill>
              </a:rPr>
              <a:t>he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305612" cy="9258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Mae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He likes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287538-883C-D449-AC1F-F16469ACD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4585" y="2326341"/>
            <a:ext cx="1592797" cy="354662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00459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2421719" cy="539236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</a:t>
            </a:r>
            <a:r>
              <a:rPr lang="en-US" sz="3600" b="1" dirty="0" err="1"/>
              <a:t>wneud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758201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are </a:t>
            </a:r>
            <a:r>
              <a:rPr lang="en-US" sz="4000" b="1" dirty="0">
                <a:solidFill>
                  <a:srgbClr val="FF0000"/>
                </a:solidFill>
              </a:rPr>
              <a:t>his</a:t>
            </a:r>
            <a:r>
              <a:rPr lang="en-US" sz="4000" b="1" dirty="0"/>
              <a:t> hobbies?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His</a:t>
            </a:r>
            <a:r>
              <a:rPr lang="en-US" sz="4000" b="1" dirty="0"/>
              <a:t> hobbies are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921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2421719" cy="539236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hobïau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781429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mae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does </a:t>
            </a:r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305612" cy="9258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Mae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819B7A-64CC-3348-95AF-D94EF8D1D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2" r="13516"/>
          <a:stretch/>
        </p:blipFill>
        <p:spPr>
          <a:xfrm>
            <a:off x="10139683" y="2658532"/>
            <a:ext cx="1607567" cy="285311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87449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2984874" y="169903"/>
            <a:ext cx="6430059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</a:t>
            </a:r>
            <a:r>
              <a:rPr lang="en-US" sz="3600" b="1" dirty="0" err="1"/>
              <a:t>wneud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454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(hi)?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are </a:t>
            </a:r>
            <a:r>
              <a:rPr lang="en-US" sz="4000" b="1" dirty="0">
                <a:solidFill>
                  <a:srgbClr val="FF0000"/>
                </a:solidFill>
              </a:rPr>
              <a:t>her</a:t>
            </a:r>
            <a:r>
              <a:rPr lang="en-US" sz="4000" b="1" dirty="0"/>
              <a:t> hobbies?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Her</a:t>
            </a:r>
            <a:r>
              <a:rPr lang="en-US" sz="4000" b="1" dirty="0"/>
              <a:t> hobbies are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5907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2984874" y="169903"/>
            <a:ext cx="6430059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hobïau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523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Does </a:t>
            </a:r>
            <a:r>
              <a:rPr lang="en-US" sz="4000" b="1" dirty="0">
                <a:solidFill>
                  <a:srgbClr val="FF0000"/>
                </a:solidFill>
              </a:rPr>
              <a:t>he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e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D18597-725B-3D4B-AAD1-AA3BB4E23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1867" y="290688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715705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F33297-82A0-2148-A5FC-28E235B3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013" y="1236133"/>
            <a:ext cx="2421719" cy="539236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9EC490-408D-584E-93FA-6769D64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09941">
            <a:off x="383189" y="549490"/>
            <a:ext cx="2391096" cy="14181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E86FD-3244-3244-802D-E747FF5D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52" y="2753123"/>
            <a:ext cx="2662726" cy="1927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4B950C-5854-2E43-9230-B5CE9A04B6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2290">
            <a:off x="9162875" y="595668"/>
            <a:ext cx="2703286" cy="152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7172" y="275312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1468" y="435654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2984874" y="169903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…?</a:t>
            </a:r>
          </a:p>
          <a:p>
            <a:pPr algn="ctr"/>
            <a:endParaRPr lang="en-US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B7039E-CBA7-1F4A-B5B4-15C7BDE46C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0D550C-9085-F441-B5E2-2C448C03EF5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04382" y="4121629"/>
            <a:ext cx="1816100" cy="11176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DAAF6F9-EC5E-6A43-A481-28A5DB4030B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25313" y="5710514"/>
            <a:ext cx="1816100" cy="1117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8BC93B-7A86-A140-8B4B-2F9B8B146D9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71968" y="5740400"/>
            <a:ext cx="1816100" cy="111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0364C2-2267-314A-94D7-FAF36DF4A6F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60224" y="1992983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43E423-8026-364E-94E9-C6D196E3C00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62044" y="232404"/>
            <a:ext cx="1828800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1744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Does </a:t>
            </a:r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hi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0FFF8D-FC91-4D4C-BD63-CC6FF55BB2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2" r="13516"/>
          <a:stretch/>
        </p:blipFill>
        <p:spPr>
          <a:xfrm>
            <a:off x="10498666" y="323949"/>
            <a:ext cx="1345113" cy="238731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399356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3589867" y="169903"/>
            <a:ext cx="4775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23EBA1-7F9B-1E40-88FB-1585A264247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8542" y="3889013"/>
            <a:ext cx="1828800" cy="11049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4FC251D-9796-CE47-8A1C-A5B544D50E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89981" y="5376849"/>
            <a:ext cx="1828800" cy="11049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1A93056-6AFA-2D42-8DFC-CD290BA71D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94911" y="5489727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BF2A91B-27CF-E54B-96FE-15FC3B7B4A5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1D81C5E-6639-B64A-914A-C104D8F2E44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90323" y="631568"/>
            <a:ext cx="1816100" cy="1117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7846A43-AAC4-D948-9357-3FB1B1F2022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81394" y="3065150"/>
            <a:ext cx="1816100" cy="111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7491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is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likes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061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6181430"/>
              </p:ext>
            </p:extLst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is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47574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e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298141"/>
              </p:ext>
            </p:extLst>
          </p:nvPr>
        </p:nvGraphicFramePr>
        <p:xfrm>
          <a:off x="4235824" y="2081123"/>
          <a:ext cx="7732058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 doesn’t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he’s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3190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796" y="2102449"/>
            <a:ext cx="40369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Nac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, </a:t>
            </a:r>
            <a:r>
              <a:rPr lang="en-US" sz="4800" b="1" dirty="0" err="1"/>
              <a:t>dydy</a:t>
            </a:r>
            <a:r>
              <a:rPr lang="en-US" sz="4800" b="1" dirty="0"/>
              <a:t> </a:t>
            </a:r>
            <a:r>
              <a:rPr lang="en-US" sz="4800" b="1" dirty="0">
                <a:solidFill>
                  <a:srgbClr val="FF0000"/>
                </a:solidFill>
              </a:rPr>
              <a:t>hi</a:t>
            </a:r>
            <a:r>
              <a:rPr lang="en-US" sz="4800" b="1" dirty="0"/>
              <a:t> </a:t>
            </a:r>
            <a:r>
              <a:rPr lang="en-US" sz="4800" b="1" dirty="0" err="1"/>
              <a:t>ddim</a:t>
            </a:r>
            <a:r>
              <a:rPr lang="en-US" sz="4800" b="1" dirty="0"/>
              <a:t> </a:t>
            </a:r>
            <a:r>
              <a:rPr lang="en-US" sz="4800" b="1" dirty="0" err="1"/>
              <a:t>yn</a:t>
            </a:r>
            <a:r>
              <a:rPr lang="en-US" sz="4800" b="1" dirty="0"/>
              <a:t> </a:t>
            </a:r>
            <a:r>
              <a:rPr lang="en-US" sz="4800" b="1" dirty="0" err="1"/>
              <a:t>hoffi</a:t>
            </a:r>
            <a:r>
              <a:rPr lang="en-US" sz="48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6238003"/>
              </p:ext>
            </p:extLst>
          </p:nvPr>
        </p:nvGraphicFramePr>
        <p:xfrm>
          <a:off x="4235824" y="2081123"/>
          <a:ext cx="7732058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she’s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90842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643576"/>
            <a:ext cx="3297464" cy="1477328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e’n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 /</a:t>
            </a:r>
          </a:p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hi’n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He likes / </a:t>
            </a:r>
            <a:r>
              <a:rPr lang="en-US" b="1" i="1" dirty="0" err="1"/>
              <a:t>Shw</a:t>
            </a:r>
            <a:r>
              <a:rPr lang="en-US" b="1" i="1" dirty="0"/>
              <a:t> likes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e / </a:t>
            </a:r>
            <a:r>
              <a:rPr lang="en-US" sz="2400" b="1" dirty="0" err="1"/>
              <a:t>hi’n</a:t>
            </a:r>
            <a:r>
              <a:rPr lang="en-US" sz="2400" b="1" dirty="0"/>
              <a:t> ….. </a:t>
            </a:r>
            <a:r>
              <a:rPr lang="en-US" sz="2400" b="1" dirty="0" err="1"/>
              <a:t>yn</a:t>
            </a:r>
            <a:r>
              <a:rPr lang="en-US" sz="2400" b="1" dirty="0"/>
              <a:t> y ….. </a:t>
            </a:r>
          </a:p>
          <a:p>
            <a:pPr algn="ctr"/>
            <a:endParaRPr lang="en-US" sz="2400" b="1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3" y="1782959"/>
            <a:ext cx="7061628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Ble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>
                <a:solidFill>
                  <a:schemeClr val="bg1"/>
                </a:solidFill>
              </a:rPr>
              <a:t>mae</a:t>
            </a:r>
            <a:r>
              <a:rPr lang="en-US" sz="4800" b="1" dirty="0">
                <a:solidFill>
                  <a:schemeClr val="bg1"/>
                </a:solidFill>
              </a:rPr>
              <a:t> e / </a:t>
            </a:r>
            <a:r>
              <a:rPr lang="en-US" sz="4800" b="1" dirty="0" err="1">
                <a:solidFill>
                  <a:schemeClr val="bg1"/>
                </a:solidFill>
              </a:rPr>
              <a:t>hi’n</a:t>
            </a:r>
            <a:r>
              <a:rPr lang="en-US" sz="4800" b="1" dirty="0">
                <a:solidFill>
                  <a:schemeClr val="bg1"/>
                </a:solidFill>
              </a:rPr>
              <a:t> ….?</a:t>
            </a:r>
          </a:p>
          <a:p>
            <a:pPr algn="ctr"/>
            <a:r>
              <a:rPr lang="en-US" sz="3200" b="1" i="1" dirty="0"/>
              <a:t>Where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mae</a:t>
            </a:r>
            <a:r>
              <a:rPr lang="en-US" sz="3600" b="1" dirty="0">
                <a:solidFill>
                  <a:schemeClr val="bg1"/>
                </a:solidFill>
              </a:rPr>
              <a:t> e / </a:t>
            </a:r>
            <a:r>
              <a:rPr lang="en-US" sz="3600" b="1" dirty="0" err="1">
                <a:solidFill>
                  <a:schemeClr val="bg1"/>
                </a:solidFill>
              </a:rPr>
              <a:t>hi’n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does he / she 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parc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19" name="8-Point Star 18">
            <a:extLst>
              <a:ext uri="{FF2B5EF4-FFF2-40B4-BE49-F238E27FC236}">
                <a16:creationId xmlns:a16="http://schemas.microsoft.com/office/drawing/2014/main" id="{BAF02976-BB7D-4B43-9BF6-C94A8E7E1BF5}"/>
              </a:ext>
            </a:extLst>
          </p:cNvPr>
          <p:cNvSpPr/>
          <p:nvPr/>
        </p:nvSpPr>
        <p:spPr>
          <a:xfrm>
            <a:off x="1337513" y="4232821"/>
            <a:ext cx="2489405" cy="143713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Ganolfan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Hamdden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ysgol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dref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2690084" y="5486527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ty</a:t>
            </a: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fy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nghartref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gegin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76411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awyr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iach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45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333470"/>
            <a:ext cx="3297464" cy="1477328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e’n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 / Mae </a:t>
            </a:r>
            <a:r>
              <a:rPr lang="en-US" sz="2400" b="1" dirty="0" err="1"/>
              <a:t>hi’n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He / She likes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512681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e’n</a:t>
            </a:r>
            <a:r>
              <a:rPr lang="en-US" sz="2400" b="1" dirty="0"/>
              <a:t>  ….. …../</a:t>
            </a:r>
          </a:p>
          <a:p>
            <a:pPr algn="ctr"/>
            <a:r>
              <a:rPr lang="en-US" sz="2400" b="1" dirty="0"/>
              <a:t>Mae </a:t>
            </a:r>
            <a:r>
              <a:rPr lang="en-US" sz="2400" b="1" dirty="0" err="1"/>
              <a:t>hi’n</a:t>
            </a:r>
            <a:r>
              <a:rPr lang="en-US" sz="2400" b="1" dirty="0"/>
              <a:t>  …..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2" y="1782959"/>
            <a:ext cx="7848367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Pryd</a:t>
            </a:r>
            <a:r>
              <a:rPr lang="en-US" sz="4800" b="1" dirty="0">
                <a:solidFill>
                  <a:schemeClr val="bg1"/>
                </a:solidFill>
              </a:rPr>
              <a:t> </a:t>
            </a:r>
            <a:r>
              <a:rPr lang="en-US" sz="4800" b="1" dirty="0" err="1">
                <a:solidFill>
                  <a:schemeClr val="bg1"/>
                </a:solidFill>
              </a:rPr>
              <a:t>mae</a:t>
            </a:r>
            <a:r>
              <a:rPr lang="en-US" sz="4800" b="1" dirty="0">
                <a:solidFill>
                  <a:schemeClr val="bg1"/>
                </a:solidFill>
              </a:rPr>
              <a:t> e / </a:t>
            </a:r>
            <a:r>
              <a:rPr lang="en-US" sz="4800" b="1" dirty="0" err="1">
                <a:solidFill>
                  <a:schemeClr val="bg1"/>
                </a:solidFill>
              </a:rPr>
              <a:t>hi’n</a:t>
            </a:r>
            <a:r>
              <a:rPr lang="en-US" sz="4800" b="1" dirty="0">
                <a:solidFill>
                  <a:schemeClr val="bg1"/>
                </a:solidFill>
              </a:rPr>
              <a:t>  ….?</a:t>
            </a:r>
          </a:p>
          <a:p>
            <a:pPr algn="ctr"/>
            <a:r>
              <a:rPr lang="en-US" sz="3200" b="1" i="1" dirty="0"/>
              <a:t>When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mae</a:t>
            </a:r>
            <a:r>
              <a:rPr lang="en-US" sz="3600" b="1" dirty="0">
                <a:solidFill>
                  <a:schemeClr val="bg1"/>
                </a:solidFill>
              </a:rPr>
              <a:t> e / </a:t>
            </a:r>
            <a:r>
              <a:rPr lang="en-US" sz="3600" b="1" dirty="0" err="1">
                <a:solidFill>
                  <a:schemeClr val="bg1"/>
                </a:solidFill>
              </a:rPr>
              <a:t>hi’n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Llun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Mawrth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Gwener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6593386" y="5819044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Mercher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819044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bore</a:t>
            </a:r>
          </a:p>
        </p:txBody>
      </p:sp>
      <p:sp>
        <p:nvSpPr>
          <p:cNvPr id="27" name="8-Point Star 26">
            <a:extLst>
              <a:ext uri="{FF2B5EF4-FFF2-40B4-BE49-F238E27FC236}">
                <a16:creationId xmlns:a16="http://schemas.microsoft.com/office/drawing/2014/main" id="{06B77FBA-7282-8047-8C27-71DD4DB7372D}"/>
              </a:ext>
            </a:extLst>
          </p:cNvPr>
          <p:cNvSpPr/>
          <p:nvPr/>
        </p:nvSpPr>
        <p:spPr>
          <a:xfrm>
            <a:off x="1492119" y="435985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Iau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8" name="8-Point Star 27">
            <a:extLst>
              <a:ext uri="{FF2B5EF4-FFF2-40B4-BE49-F238E27FC236}">
                <a16:creationId xmlns:a16="http://schemas.microsoft.com/office/drawing/2014/main" id="{336E6A36-BB44-8447-9540-436FB24E65BA}"/>
              </a:ext>
            </a:extLst>
          </p:cNvPr>
          <p:cNvSpPr/>
          <p:nvPr/>
        </p:nvSpPr>
        <p:spPr>
          <a:xfrm>
            <a:off x="2225455" y="5415453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160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9846701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423472"/>
              </p:ext>
            </p:extLst>
          </p:nvPr>
        </p:nvGraphicFramePr>
        <p:xfrm>
          <a:off x="8893099" y="1998133"/>
          <a:ext cx="2906068" cy="4381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0472759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7F9AAC-5FBE-9C44-886C-202270447A9E}"/>
              </a:ext>
            </a:extLst>
          </p:cNvPr>
          <p:cNvSpPr txBox="1"/>
          <p:nvPr/>
        </p:nvSpPr>
        <p:spPr>
          <a:xfrm>
            <a:off x="377311" y="229206"/>
            <a:ext cx="4959362" cy="646331"/>
          </a:xfrm>
          <a:prstGeom prst="rect">
            <a:avLst/>
          </a:prstGeom>
          <a:solidFill>
            <a:schemeClr val="accent5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16CA77-FA46-1B43-85A8-5AD583BD7244}"/>
              </a:ext>
            </a:extLst>
          </p:cNvPr>
          <p:cNvSpPr txBox="1"/>
          <p:nvPr/>
        </p:nvSpPr>
        <p:spPr>
          <a:xfrm>
            <a:off x="6359785" y="233475"/>
            <a:ext cx="5439382" cy="646331"/>
          </a:xfrm>
          <a:prstGeom prst="rect">
            <a:avLst/>
          </a:prstGeom>
          <a:solidFill>
            <a:schemeClr val="accent5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Pam?</a:t>
            </a:r>
            <a:endParaRPr lang="en-US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7581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1053548" y="342742"/>
            <a:ext cx="10177669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  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your task…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185530" y="1290098"/>
            <a:ext cx="3968459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Gwrandewch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y </a:t>
            </a:r>
            <a:r>
              <a:rPr lang="en-US" sz="2000" b="1" dirty="0" err="1"/>
              <a:t>sgwrs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Gwrandewch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y </a:t>
            </a:r>
            <a:r>
              <a:rPr lang="en-US" sz="2000" b="1" dirty="0" err="1"/>
              <a:t>sgwrs</a:t>
            </a:r>
            <a:r>
              <a:rPr lang="en-US" sz="2000" b="1" dirty="0"/>
              <a:t> </a:t>
            </a:r>
            <a:r>
              <a:rPr lang="en-US" sz="2000" b="1" dirty="0" err="1"/>
              <a:t>eto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Atebwch</a:t>
            </a:r>
            <a:r>
              <a:rPr lang="en-US" sz="2000" b="1" dirty="0"/>
              <a:t> y </a:t>
            </a:r>
            <a:r>
              <a:rPr lang="en-US" sz="2000" b="1" dirty="0" err="1"/>
              <a:t>cwestiynau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8412480" y="1290098"/>
            <a:ext cx="3505900" cy="16312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Listen to the chat.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Listen again.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Answer the questions.</a:t>
            </a:r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4553826" y="911808"/>
            <a:ext cx="3458817" cy="1967193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TASG WRANDO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D4B723-D433-D24B-8628-18EF4942DC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03" t="21389" r="38020" b="11111"/>
          <a:stretch/>
        </p:blipFill>
        <p:spPr>
          <a:xfrm>
            <a:off x="6705600" y="3163059"/>
            <a:ext cx="2609850" cy="354298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9A9CBC-307A-DE4D-8FF1-5CFBE54AADF5}"/>
              </a:ext>
            </a:extLst>
          </p:cNvPr>
          <p:cNvSpPr txBox="1"/>
          <p:nvPr/>
        </p:nvSpPr>
        <p:spPr>
          <a:xfrm>
            <a:off x="829340" y="3955311"/>
            <a:ext cx="4784651" cy="184665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5"/>
              </a:rPr>
              <a:t>https://uwtsd.hosted.panopto.com/Panopto/Pages/Viewer.aspx?id=67b0bddb-02fb-436b-9e7b-ac6801416ac7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3557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Cwblhech</a:t>
            </a:r>
            <a:r>
              <a:rPr lang="en-US" sz="2800" dirty="0"/>
              <a:t> y </a:t>
            </a:r>
            <a:r>
              <a:rPr lang="en-US" sz="2800" dirty="0" err="1"/>
              <a:t>dasg</a:t>
            </a:r>
            <a:r>
              <a:rPr lang="en-US" sz="2800" dirty="0"/>
              <a:t> </a:t>
            </a:r>
            <a:r>
              <a:rPr lang="en-US" sz="2800" dirty="0" err="1"/>
              <a:t>wrando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 and new language patterns;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listening task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17363" y="5210144"/>
            <a:ext cx="2246390" cy="133163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9979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80131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10.11.2020 @ 2 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1209</TotalTime>
  <Words>1608</Words>
  <Application>Microsoft Macintosh PowerPoint</Application>
  <PresentationFormat>Widescreen</PresentationFormat>
  <Paragraphs>456</Paragraphs>
  <Slides>36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American Typewriter</vt:lpstr>
      <vt:lpstr>Arial</vt:lpstr>
      <vt:lpstr>Ayuthaya</vt:lpstr>
      <vt:lpstr>Bookman Old Style</vt:lpstr>
      <vt:lpstr>Calibri</vt:lpstr>
      <vt:lpstr>Century Gothic</vt:lpstr>
      <vt:lpstr>Gill Sans MT</vt:lpstr>
      <vt:lpstr>Segoe Print</vt:lpstr>
      <vt:lpstr>Segoe Script</vt:lpstr>
      <vt:lpstr>Gallery</vt:lpstr>
      <vt:lpstr>PowerPoint Presentation</vt:lpstr>
      <vt:lpstr>PowerPoint Presentation</vt:lpstr>
      <vt:lpstr>Agor y wers          Lesson openers</vt:lpstr>
      <vt:lpstr>Amser cofrestru ...              Registration time ... </vt:lpstr>
      <vt:lpstr>PowerPoint Presentation</vt:lpstr>
      <vt:lpstr>PowerPoint Presentation</vt:lpstr>
      <vt:lpstr>Gofyn cwestiynau …       </vt:lpstr>
      <vt:lpstr>Gofyn cwestiwn …    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PowerPoint Presentation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95</cp:revision>
  <cp:lastPrinted>2020-10-12T18:34:26Z</cp:lastPrinted>
  <dcterms:created xsi:type="dcterms:W3CDTF">2020-09-11T11:29:22Z</dcterms:created>
  <dcterms:modified xsi:type="dcterms:W3CDTF">2020-11-05T10:05:24Z</dcterms:modified>
</cp:coreProperties>
</file>