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E853E9-6EE7-D940-DB0E-EE9ECB45F04A}" v="1020" dt="2024-11-02T05:02:28.500"/>
    <p1510:client id="{7C7C1C6B-28CA-3641-9B2B-E76B57AB9FA9}" v="239" dt="2024-11-03T17:31:37.574"/>
    <p1510:client id="{91B69BC9-0FA6-4672-6C9B-5519F4623629}" v="57" dt="2024-11-03T15:37:54.748"/>
    <p1510:client id="{9E0C53BB-55F8-2180-69C9-3EC1BC716D87}" v="522" dt="2024-11-03T04:42:20.300"/>
    <p1510:client id="{C3FB6E02-2617-C509-6148-0C127D2C156C}" v="144" dt="2024-11-03T09:23:57.243"/>
    <p1510:client id="{CFEFC7E4-C2EE-1800-BC89-BE5FA85F7B61}" v="595" dt="2024-11-03T21:34:31.7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80397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86817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pPr/>
              <a:t>11/3/2024</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9075339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75854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11/3/2024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20773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11/3/2024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00350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11/3/2024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21423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36430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94935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69055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11/3/2024</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03500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11/3/2024</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57437211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journals.openedition.org/paleo/4848#bibliography" TargetMode="External"/><Relationship Id="rId2" Type="http://schemas.openxmlformats.org/officeDocument/2006/relationships/hyperlink" Target="https://www.britannica.com/topic/Mausoleum-of-Halicarnassus" TargetMode="External"/><Relationship Id="rId1" Type="http://schemas.openxmlformats.org/officeDocument/2006/relationships/slideLayout" Target="../slideLayouts/slideLayout2.xml"/><Relationship Id="rId6" Type="http://schemas.openxmlformats.org/officeDocument/2006/relationships/hyperlink" Target="https://www.flickr.com/photos/lonesomecrow/" TargetMode="External"/><Relationship Id="rId5" Type="http://schemas.openxmlformats.org/officeDocument/2006/relationships/hyperlink" Target="https://www.flickr.com/photos/one-thirteen/4117687655/in/photostream/" TargetMode="External"/><Relationship Id="rId4" Type="http://schemas.openxmlformats.org/officeDocument/2006/relationships/hyperlink" Target="https://phys.org/news/2021-05-oldest-human-burial-africa-uncovere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Death and </a:t>
            </a:r>
            <a:r>
              <a:rPr lang="en-GB" dirty="0"/>
              <a:t>respecting</a:t>
            </a:r>
            <a:r>
              <a:rPr lang="en-US" dirty="0"/>
              <a:t> the dead</a:t>
            </a:r>
          </a:p>
        </p:txBody>
      </p:sp>
      <p:sp>
        <p:nvSpPr>
          <p:cNvPr id="3" name="Subtitle 2"/>
          <p:cNvSpPr>
            <a:spLocks noGrp="1"/>
          </p:cNvSpPr>
          <p:nvPr>
            <p:ph type="subTitle" idx="1"/>
          </p:nvPr>
        </p:nvSpPr>
        <p:spPr/>
        <p:txBody>
          <a:bodyPr vert="horz" lIns="91440" tIns="45720" rIns="91440" bIns="45720" rtlCol="0" anchor="t">
            <a:normAutofit/>
          </a:bodyPr>
          <a:lstStyle/>
          <a:p>
            <a:r>
              <a:rPr lang="en-US" sz="2400" dirty="0"/>
              <a:t>Ritual practice of entombment among early humans and related species.</a:t>
            </a:r>
          </a:p>
          <a:p>
            <a:r>
              <a:rPr lang="en-US" sz="2400" dirty="0"/>
              <a:t>Is our respect in those that have past what makes us human?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8AA9-9F60-DBD0-5A8A-98D7945EA882}"/>
              </a:ext>
            </a:extLst>
          </p:cNvPr>
          <p:cNvSpPr>
            <a:spLocks noGrp="1"/>
          </p:cNvSpPr>
          <p:nvPr>
            <p:ph type="title"/>
          </p:nvPr>
        </p:nvSpPr>
        <p:spPr>
          <a:xfrm>
            <a:off x="1043631" y="809898"/>
            <a:ext cx="9942716" cy="1554480"/>
          </a:xfrm>
        </p:spPr>
        <p:txBody>
          <a:bodyPr anchor="ctr">
            <a:normAutofit/>
          </a:bodyPr>
          <a:lstStyle/>
          <a:p>
            <a:r>
              <a:rPr lang="en-US" sz="4800" b="1" dirty="0">
                <a:latin typeface="Cooper Black"/>
              </a:rPr>
              <a:t>Humans and our ancestors </a:t>
            </a:r>
          </a:p>
        </p:txBody>
      </p:sp>
      <p:sp>
        <p:nvSpPr>
          <p:cNvPr id="16" name="Content Placeholder 2">
            <a:extLst>
              <a:ext uri="{FF2B5EF4-FFF2-40B4-BE49-F238E27FC236}">
                <a16:creationId xmlns:a16="http://schemas.microsoft.com/office/drawing/2014/main" id="{2FA479D0-0E48-B4A0-6F8F-F0C0E276D81F}"/>
              </a:ext>
            </a:extLst>
          </p:cNvPr>
          <p:cNvSpPr>
            <a:spLocks noGrp="1"/>
          </p:cNvSpPr>
          <p:nvPr>
            <p:ph idx="1"/>
          </p:nvPr>
        </p:nvSpPr>
        <p:spPr>
          <a:xfrm>
            <a:off x="1045028" y="3017522"/>
            <a:ext cx="9941319" cy="3124658"/>
          </a:xfrm>
        </p:spPr>
        <p:txBody>
          <a:bodyPr anchor="ctr">
            <a:normAutofit/>
          </a:bodyPr>
          <a:lstStyle/>
          <a:p>
            <a:pPr marL="0" indent="0">
              <a:buNone/>
            </a:pPr>
            <a:r>
              <a:rPr lang="en-US" sz="2400" dirty="0"/>
              <a:t>There are two main groups that will be discussed in this presentation Neanderthals and homo sapiens or modern humans.</a:t>
            </a:r>
            <a:endParaRPr lang="en-US"/>
          </a:p>
          <a:p>
            <a:pPr marL="0" indent="0">
              <a:buNone/>
            </a:pPr>
            <a:r>
              <a:rPr lang="en-US" sz="2400" dirty="0"/>
              <a:t>In this Power Point there are three sites of interest Qafzeh cave Israel, Panga Ya Saidi in Kenya and </a:t>
            </a:r>
            <a:r>
              <a:rPr lang="en-US" sz="2400" dirty="0" err="1">
                <a:ea typeface="+mn-lt"/>
                <a:cs typeface="+mn-lt"/>
              </a:rPr>
              <a:t>Shanidar</a:t>
            </a:r>
            <a:r>
              <a:rPr lang="en-US" sz="2400" dirty="0">
                <a:ea typeface="+mn-lt"/>
                <a:cs typeface="+mn-lt"/>
              </a:rPr>
              <a:t> cave Iraq</a:t>
            </a:r>
            <a:r>
              <a:rPr lang="en-US" sz="2400" dirty="0"/>
              <a:t>.</a:t>
            </a:r>
          </a:p>
          <a:p>
            <a:pPr marL="0" indent="0">
              <a:buNone/>
            </a:pPr>
            <a:r>
              <a:rPr lang="en-US" sz="2400" dirty="0"/>
              <a:t>This Power point will also be looking at the first mausoleum and seeing the contrasts and similarities of our examples.</a:t>
            </a:r>
          </a:p>
        </p:txBody>
      </p:sp>
    </p:spTree>
    <p:extLst>
      <p:ext uri="{BB962C8B-B14F-4D97-AF65-F5344CB8AC3E}">
        <p14:creationId xmlns:p14="http://schemas.microsoft.com/office/powerpoint/2010/main" val="1876331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1B0EE-6AE1-598D-1C43-F694C87A85FC}"/>
              </a:ext>
            </a:extLst>
          </p:cNvPr>
          <p:cNvSpPr>
            <a:spLocks noGrp="1"/>
          </p:cNvSpPr>
          <p:nvPr>
            <p:ph type="title"/>
          </p:nvPr>
        </p:nvSpPr>
        <p:spPr>
          <a:xfrm>
            <a:off x="838201" y="365125"/>
            <a:ext cx="5251316" cy="1807305"/>
          </a:xfrm>
        </p:spPr>
        <p:txBody>
          <a:bodyPr>
            <a:normAutofit/>
          </a:bodyPr>
          <a:lstStyle/>
          <a:p>
            <a:r>
              <a:rPr lang="en-US" b="1">
                <a:latin typeface="Cooper Black"/>
              </a:rPr>
              <a:t>Neanderthals and homo sapiens</a:t>
            </a:r>
          </a:p>
        </p:txBody>
      </p:sp>
      <p:sp>
        <p:nvSpPr>
          <p:cNvPr id="3" name="Content Placeholder 2">
            <a:extLst>
              <a:ext uri="{FF2B5EF4-FFF2-40B4-BE49-F238E27FC236}">
                <a16:creationId xmlns:a16="http://schemas.microsoft.com/office/drawing/2014/main" id="{E8F8745E-0C10-F97A-EC00-32C788A6C219}"/>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US" sz="1700"/>
              <a:t>Qafzeh cave in Israel has remains of both modern humans and an archaic variant of homo sapiens. The latter share features close to Neanderthals and modern humans dated between 90,000 to 100,000 years old.</a:t>
            </a:r>
          </a:p>
          <a:p>
            <a:pPr marL="0" indent="0">
              <a:buNone/>
            </a:pPr>
            <a:r>
              <a:rPr lang="en-US" sz="1700"/>
              <a:t>Some of the objects around the burial site were red ochre(clay sometimes used as body paint) some of which had signs of being scraped, deer antlers and some  </a:t>
            </a:r>
            <a:r>
              <a:rPr lang="en-US" sz="1700">
                <a:ea typeface="+mn-lt"/>
                <a:cs typeface="+mn-lt"/>
              </a:rPr>
              <a:t>Glycymeris shells (clam shells) from the Mediterranean sea some of these shells were also stained by the previously mentioned ochre. </a:t>
            </a:r>
          </a:p>
          <a:p>
            <a:pPr marL="0" indent="0">
              <a:buNone/>
            </a:pPr>
            <a:endParaRPr lang="en-US" sz="1700"/>
          </a:p>
          <a:p>
            <a:pPr marL="0" indent="0">
              <a:buNone/>
            </a:pPr>
            <a:endParaRPr lang="en-US" sz="1700">
              <a:latin typeface="Aptos"/>
              <a:ea typeface="Roboto"/>
              <a:cs typeface="Roboto"/>
            </a:endParaRPr>
          </a:p>
        </p:txBody>
      </p:sp>
      <p:pic>
        <p:nvPicPr>
          <p:cNvPr id="4" name="Picture 3" descr="A cave in a mountain&#10;&#10;Description automatically generated">
            <a:extLst>
              <a:ext uri="{FF2B5EF4-FFF2-40B4-BE49-F238E27FC236}">
                <a16:creationId xmlns:a16="http://schemas.microsoft.com/office/drawing/2014/main" id="{EBDEF587-C0CA-EB76-E0A8-88BDDB813EE1}"/>
              </a:ext>
            </a:extLst>
          </p:cNvPr>
          <p:cNvPicPr>
            <a:picLocks noChangeAspect="1"/>
          </p:cNvPicPr>
          <p:nvPr/>
        </p:nvPicPr>
        <p:blipFill>
          <a:blip r:embed="rId2"/>
          <a:srcRect l="12693" r="19925"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A83998D5-1FF2-568A-82D5-D8CB656A646F}"/>
              </a:ext>
            </a:extLst>
          </p:cNvPr>
          <p:cNvSpPr txBox="1"/>
          <p:nvPr/>
        </p:nvSpPr>
        <p:spPr>
          <a:xfrm>
            <a:off x="5342378" y="6337558"/>
            <a:ext cx="231986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Image credit: </a:t>
            </a:r>
            <a:r>
              <a:rPr lang="en-US" sz="1400" dirty="0">
                <a:latin typeface="Verdana"/>
                <a:ea typeface="Verdana"/>
              </a:rPr>
              <a:t>Qafzeh archives. (2013)</a:t>
            </a:r>
            <a:endParaRPr lang="en-US" sz="1400" dirty="0"/>
          </a:p>
        </p:txBody>
      </p:sp>
    </p:spTree>
    <p:extLst>
      <p:ext uri="{BB962C8B-B14F-4D97-AF65-F5344CB8AC3E}">
        <p14:creationId xmlns:p14="http://schemas.microsoft.com/office/powerpoint/2010/main" val="1651826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28353-0ECE-1056-2528-6DF158C425EA}"/>
              </a:ext>
            </a:extLst>
          </p:cNvPr>
          <p:cNvSpPr>
            <a:spLocks noGrp="1"/>
          </p:cNvSpPr>
          <p:nvPr>
            <p:ph type="title"/>
          </p:nvPr>
        </p:nvSpPr>
        <p:spPr>
          <a:xfrm>
            <a:off x="1137033" y="670559"/>
            <a:ext cx="4683321" cy="2148841"/>
          </a:xfrm>
        </p:spPr>
        <p:txBody>
          <a:bodyPr anchor="t">
            <a:normAutofit/>
          </a:bodyPr>
          <a:lstStyle/>
          <a:p>
            <a:r>
              <a:rPr lang="en-US" dirty="0"/>
              <a:t>Intentional burial at </a:t>
            </a:r>
            <a:r>
              <a:rPr lang="en-US" dirty="0">
                <a:latin typeface="Aptos"/>
              </a:rPr>
              <a:t>Panga </a:t>
            </a:r>
            <a:r>
              <a:rPr lang="en-US" err="1">
                <a:latin typeface="Aptos"/>
              </a:rPr>
              <a:t>ya</a:t>
            </a:r>
            <a:r>
              <a:rPr lang="en-US" dirty="0">
                <a:latin typeface="Aptos"/>
              </a:rPr>
              <a:t> </a:t>
            </a:r>
            <a:r>
              <a:rPr lang="en-US" err="1">
                <a:latin typeface="Aptos"/>
              </a:rPr>
              <a:t>saidi</a:t>
            </a:r>
            <a:endParaRPr lang="en-US" err="1"/>
          </a:p>
        </p:txBody>
      </p:sp>
      <p:sp>
        <p:nvSpPr>
          <p:cNvPr id="3" name="Content Placeholder 2">
            <a:extLst>
              <a:ext uri="{FF2B5EF4-FFF2-40B4-BE49-F238E27FC236}">
                <a16:creationId xmlns:a16="http://schemas.microsoft.com/office/drawing/2014/main" id="{6FEAF57A-8B81-74A6-512B-6C7929375E36}"/>
              </a:ext>
            </a:extLst>
          </p:cNvPr>
          <p:cNvSpPr>
            <a:spLocks noGrp="1"/>
          </p:cNvSpPr>
          <p:nvPr>
            <p:ph idx="1"/>
          </p:nvPr>
        </p:nvSpPr>
        <p:spPr>
          <a:xfrm>
            <a:off x="6754671" y="1845309"/>
            <a:ext cx="4555782" cy="5445076"/>
          </a:xfrm>
        </p:spPr>
        <p:txBody>
          <a:bodyPr vert="horz" lIns="91440" tIns="45720" rIns="91440" bIns="45720" rtlCol="0" anchor="t">
            <a:normAutofit/>
          </a:bodyPr>
          <a:lstStyle/>
          <a:p>
            <a:r>
              <a:rPr lang="en-US" sz="2000" dirty="0" err="1"/>
              <a:t>Mtoto</a:t>
            </a:r>
            <a:r>
              <a:rPr lang="en-US" sz="2000" dirty="0"/>
              <a:t> or child in Swahili is the remains of a young Homo Sapien between the ages of 2.5 and 3 and is as old as 78,000 years old making them date back to the middle stone age.</a:t>
            </a:r>
          </a:p>
          <a:p>
            <a:r>
              <a:rPr lang="en-US" sz="2000" err="1"/>
              <a:t>Mtoto</a:t>
            </a:r>
            <a:r>
              <a:rPr lang="en-US" sz="2000" dirty="0"/>
              <a:t> did not have any offerings or ocher commonly </a:t>
            </a:r>
            <a:r>
              <a:rPr lang="en-US" sz="2000"/>
              <a:t>believed</a:t>
            </a:r>
            <a:r>
              <a:rPr lang="en-US" sz="2000" dirty="0"/>
              <a:t> to be used in rituals found and other more modern burial sites they had nothing with them but due to the care that took place the corpse wasn’t threw into a pit it was placed and then covered with soil.  </a:t>
            </a:r>
          </a:p>
        </p:txBody>
      </p:sp>
      <p:pic>
        <p:nvPicPr>
          <p:cNvPr id="4" name="Picture 3" descr="A group of people in a cave&#10;&#10;Description automatically generated">
            <a:extLst>
              <a:ext uri="{FF2B5EF4-FFF2-40B4-BE49-F238E27FC236}">
                <a16:creationId xmlns:a16="http://schemas.microsoft.com/office/drawing/2014/main" id="{E9FDF442-13A6-1E1D-8068-F22E98A18741}"/>
              </a:ext>
            </a:extLst>
          </p:cNvPr>
          <p:cNvPicPr>
            <a:picLocks noChangeAspect="1"/>
          </p:cNvPicPr>
          <p:nvPr/>
        </p:nvPicPr>
        <p:blipFill>
          <a:blip r:embed="rId2"/>
          <a:srcRect b="1281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TextBox 4">
            <a:extLst>
              <a:ext uri="{FF2B5EF4-FFF2-40B4-BE49-F238E27FC236}">
                <a16:creationId xmlns:a16="http://schemas.microsoft.com/office/drawing/2014/main" id="{B436DD76-5C00-4D61-C373-4C4ACA6E83AF}"/>
              </a:ext>
            </a:extLst>
          </p:cNvPr>
          <p:cNvSpPr txBox="1"/>
          <p:nvPr/>
        </p:nvSpPr>
        <p:spPr>
          <a:xfrm>
            <a:off x="6460067" y="57933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credit  (Mohammad Javad </a:t>
            </a:r>
            <a:r>
              <a:rPr lang="en-US" dirty="0" err="1"/>
              <a:t>Shoaee</a:t>
            </a:r>
            <a:r>
              <a:rPr lang="en-US" dirty="0"/>
              <a:t> 2017) </a:t>
            </a:r>
          </a:p>
        </p:txBody>
      </p:sp>
    </p:spTree>
    <p:extLst>
      <p:ext uri="{BB962C8B-B14F-4D97-AF65-F5344CB8AC3E}">
        <p14:creationId xmlns:p14="http://schemas.microsoft.com/office/powerpoint/2010/main" val="437034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B8377-88D1-CDC3-B1E5-C950CBE31C14}"/>
              </a:ext>
            </a:extLst>
          </p:cNvPr>
          <p:cNvSpPr>
            <a:spLocks noGrp="1"/>
          </p:cNvSpPr>
          <p:nvPr>
            <p:ph type="title"/>
          </p:nvPr>
        </p:nvSpPr>
        <p:spPr>
          <a:xfrm>
            <a:off x="6234865" y="568517"/>
            <a:ext cx="5248221" cy="1067209"/>
          </a:xfrm>
        </p:spPr>
        <p:txBody>
          <a:bodyPr>
            <a:normAutofit/>
          </a:bodyPr>
          <a:lstStyle/>
          <a:p>
            <a:r>
              <a:rPr lang="en-US" sz="3400" dirty="0" err="1">
                <a:solidFill>
                  <a:schemeClr val="bg1"/>
                </a:solidFill>
              </a:rPr>
              <a:t>Shanidar</a:t>
            </a:r>
            <a:r>
              <a:rPr lang="en-US" sz="3400" dirty="0">
                <a:solidFill>
                  <a:schemeClr val="bg1"/>
                </a:solidFill>
              </a:rPr>
              <a:t> Cave non-human ritual </a:t>
            </a:r>
          </a:p>
        </p:txBody>
      </p:sp>
      <p:sp>
        <p:nvSpPr>
          <p:cNvPr id="3" name="Content Placeholder 2">
            <a:extLst>
              <a:ext uri="{FF2B5EF4-FFF2-40B4-BE49-F238E27FC236}">
                <a16:creationId xmlns:a16="http://schemas.microsoft.com/office/drawing/2014/main" id="{E05E9E87-9EEB-693C-5887-AF59C9A5EA12}"/>
              </a:ext>
            </a:extLst>
          </p:cNvPr>
          <p:cNvSpPr>
            <a:spLocks noGrp="1"/>
          </p:cNvSpPr>
          <p:nvPr>
            <p:ph idx="1"/>
          </p:nvPr>
        </p:nvSpPr>
        <p:spPr>
          <a:xfrm>
            <a:off x="6234868" y="1820369"/>
            <a:ext cx="5410696" cy="4363433"/>
          </a:xfrm>
        </p:spPr>
        <p:txBody>
          <a:bodyPr vert="horz" lIns="91440" tIns="45720" rIns="91440" bIns="45720" rtlCol="0" anchor="t">
            <a:normAutofit/>
          </a:bodyPr>
          <a:lstStyle/>
          <a:p>
            <a:pPr marL="0" indent="0">
              <a:buNone/>
            </a:pPr>
            <a:r>
              <a:rPr lang="en-US" sz="1800" dirty="0"/>
              <a:t>Whilst there is not much on gift from the </a:t>
            </a:r>
            <a:r>
              <a:rPr lang="en-US" sz="1800" err="1"/>
              <a:t>Shanidar</a:t>
            </a:r>
            <a:r>
              <a:rPr lang="en-US" sz="1800" dirty="0"/>
              <a:t> site there were clumps of pollen samples dating to around 75,000 years ago these flowers were believed to be placed intentionally as well as with the good condition of the remains and positioning around a stone pillar leading to the theory that the neanderthal intombed had been buried with some care and ceremony.</a:t>
            </a:r>
          </a:p>
          <a:p>
            <a:pPr marL="0" indent="0">
              <a:buNone/>
            </a:pPr>
            <a:r>
              <a:rPr lang="en-US" sz="1800" dirty="0"/>
              <a:t>The pollen samples gathered may not have been placed by the neanderthals but rodents(jirds) that were also present in </a:t>
            </a:r>
            <a:r>
              <a:rPr lang="en-US" sz="1800" dirty="0" err="1"/>
              <a:t>Shanidar</a:t>
            </a:r>
            <a:r>
              <a:rPr lang="en-US" sz="1800" dirty="0"/>
              <a:t> Cave a study published in November 2023 theorized that it may have been solitary bees who left the pollen.</a:t>
            </a:r>
          </a:p>
          <a:p>
            <a:pPr marL="0" indent="0">
              <a:buNone/>
            </a:pPr>
            <a:r>
              <a:rPr lang="en-US" sz="1800" dirty="0"/>
              <a:t>  </a:t>
            </a:r>
          </a:p>
        </p:txBody>
      </p:sp>
      <p:pic>
        <p:nvPicPr>
          <p:cNvPr id="4" name="Picture 3" descr="A cave with a view of mountains and trees&#10;&#10;Description automatically generated">
            <a:extLst>
              <a:ext uri="{FF2B5EF4-FFF2-40B4-BE49-F238E27FC236}">
                <a16:creationId xmlns:a16="http://schemas.microsoft.com/office/drawing/2014/main" id="{1F67A675-DA91-AFA9-9B39-2B02A1593C0A}"/>
              </a:ext>
            </a:extLst>
          </p:cNvPr>
          <p:cNvPicPr>
            <a:picLocks noChangeAspect="1"/>
          </p:cNvPicPr>
          <p:nvPr/>
        </p:nvPicPr>
        <p:blipFill>
          <a:blip r:embed="rId2"/>
          <a:srcRect r="1"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5" name="TextBox 4">
            <a:extLst>
              <a:ext uri="{FF2B5EF4-FFF2-40B4-BE49-F238E27FC236}">
                <a16:creationId xmlns:a16="http://schemas.microsoft.com/office/drawing/2014/main" id="{C3428FC8-398C-33A2-C9A9-4FE0B6D0DC0D}"/>
              </a:ext>
            </a:extLst>
          </p:cNvPr>
          <p:cNvSpPr txBox="1"/>
          <p:nvPr/>
        </p:nvSpPr>
        <p:spPr>
          <a:xfrm>
            <a:off x="-5138" y="617416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Aptos"/>
                <a:ea typeface="Aptos"/>
                <a:cs typeface="Aptos"/>
              </a:rPr>
              <a:t>Image credit (one-thirteen 2009)</a:t>
            </a:r>
            <a:endParaRPr lang="en-US" dirty="0">
              <a:solidFill>
                <a:schemeClr val="bg1"/>
              </a:solidFill>
            </a:endParaRPr>
          </a:p>
        </p:txBody>
      </p:sp>
    </p:spTree>
    <p:extLst>
      <p:ext uri="{BB962C8B-B14F-4D97-AF65-F5344CB8AC3E}">
        <p14:creationId xmlns:p14="http://schemas.microsoft.com/office/powerpoint/2010/main" val="384065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BF7B3-F1B7-7466-3B4C-0FA72FFF12B5}"/>
              </a:ext>
            </a:extLst>
          </p:cNvPr>
          <p:cNvSpPr>
            <a:spLocks noGrp="1"/>
          </p:cNvSpPr>
          <p:nvPr>
            <p:ph type="title"/>
          </p:nvPr>
        </p:nvSpPr>
        <p:spPr>
          <a:xfrm>
            <a:off x="1136398" y="502021"/>
            <a:ext cx="5427525" cy="1667997"/>
          </a:xfrm>
        </p:spPr>
        <p:txBody>
          <a:bodyPr anchor="b">
            <a:normAutofit/>
          </a:bodyPr>
          <a:lstStyle/>
          <a:p>
            <a:r>
              <a:rPr lang="en-US" sz="4000" b="1"/>
              <a:t>The Mausoleum At Halicarnassus</a:t>
            </a:r>
            <a:endParaRPr lang="en-US" sz="4000"/>
          </a:p>
          <a:p>
            <a:endParaRPr lang="en-US" sz="4000"/>
          </a:p>
        </p:txBody>
      </p:sp>
      <p:sp>
        <p:nvSpPr>
          <p:cNvPr id="3" name="Content Placeholder 2">
            <a:extLst>
              <a:ext uri="{FF2B5EF4-FFF2-40B4-BE49-F238E27FC236}">
                <a16:creationId xmlns:a16="http://schemas.microsoft.com/office/drawing/2014/main" id="{3989E9AB-3E96-490D-291F-7616BB12CE42}"/>
              </a:ext>
            </a:extLst>
          </p:cNvPr>
          <p:cNvSpPr>
            <a:spLocks noGrp="1"/>
          </p:cNvSpPr>
          <p:nvPr>
            <p:ph idx="1"/>
          </p:nvPr>
        </p:nvSpPr>
        <p:spPr>
          <a:xfrm>
            <a:off x="1136398" y="2405467"/>
            <a:ext cx="5427526" cy="3535083"/>
          </a:xfrm>
        </p:spPr>
        <p:txBody>
          <a:bodyPr vert="horz" lIns="91440" tIns="45720" rIns="91440" bIns="45720" rtlCol="0" anchor="t">
            <a:normAutofit/>
          </a:bodyPr>
          <a:lstStyle/>
          <a:p>
            <a:pPr marL="0" indent="0">
              <a:buNone/>
            </a:pPr>
            <a:r>
              <a:rPr lang="en-US" sz="2000" dirty="0"/>
              <a:t>Whilst not a modern example of an entombment it is such an impressive example of human burial traditions and how they have evolved over time in fact it is one of the seven wonders of the world and the root of the word mausoleum.</a:t>
            </a:r>
            <a:endParaRPr lang="en-US" dirty="0"/>
          </a:p>
          <a:p>
            <a:pPr marL="0" indent="0">
              <a:buNone/>
            </a:pPr>
            <a:r>
              <a:rPr lang="en-US" sz="1800" dirty="0"/>
              <a:t> </a:t>
            </a:r>
            <a:r>
              <a:rPr lang="en-US" sz="1600" dirty="0" err="1">
                <a:latin typeface="Libre Baskerville"/>
              </a:rPr>
              <a:t>Mausolos</a:t>
            </a:r>
            <a:r>
              <a:rPr lang="en-US" sz="1600" dirty="0">
                <a:latin typeface="Libre Baskerville"/>
              </a:rPr>
              <a:t> intended to be buried in the mausoleum as along with his decedents, his wife also passed before the mausoleum was finished. </a:t>
            </a:r>
          </a:p>
        </p:txBody>
      </p:sp>
      <p:pic>
        <p:nvPicPr>
          <p:cNvPr id="5" name="Picture 4" descr="A stone ruins with buildings in the background&#10;&#10;Description automatically generated">
            <a:extLst>
              <a:ext uri="{FF2B5EF4-FFF2-40B4-BE49-F238E27FC236}">
                <a16:creationId xmlns:a16="http://schemas.microsoft.com/office/drawing/2014/main" id="{5EF65EC8-C520-169F-F4C0-97B4C31CD150}"/>
              </a:ext>
            </a:extLst>
          </p:cNvPr>
          <p:cNvPicPr>
            <a:picLocks noChangeAspect="1"/>
          </p:cNvPicPr>
          <p:nvPr/>
        </p:nvPicPr>
        <p:blipFill>
          <a:blip r:embed="rId2"/>
          <a:srcRect/>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6" name="TextBox 5">
            <a:extLst>
              <a:ext uri="{FF2B5EF4-FFF2-40B4-BE49-F238E27FC236}">
                <a16:creationId xmlns:a16="http://schemas.microsoft.com/office/drawing/2014/main" id="{BB63C2E1-E2DD-9E95-7100-D90411C34F22}"/>
              </a:ext>
            </a:extLst>
          </p:cNvPr>
          <p:cNvSpPr txBox="1"/>
          <p:nvPr/>
        </p:nvSpPr>
        <p:spPr>
          <a:xfrm>
            <a:off x="5673297" y="535811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helvetica"/>
                <a:cs typeface="helvetica"/>
              </a:rPr>
              <a:t>Image credit (eddy lee 2020)</a:t>
            </a:r>
            <a:endParaRPr lang="en-US" dirty="0"/>
          </a:p>
        </p:txBody>
      </p:sp>
    </p:spTree>
    <p:extLst>
      <p:ext uri="{BB962C8B-B14F-4D97-AF65-F5344CB8AC3E}">
        <p14:creationId xmlns:p14="http://schemas.microsoft.com/office/powerpoint/2010/main" val="238899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BA54E-7135-4CD3-CFA8-99A32285C54B}"/>
              </a:ext>
            </a:extLst>
          </p:cNvPr>
          <p:cNvSpPr>
            <a:spLocks noGrp="1"/>
          </p:cNvSpPr>
          <p:nvPr>
            <p:ph type="title"/>
          </p:nvPr>
        </p:nvSpPr>
        <p:spPr/>
        <p:txBody>
          <a:bodyPr/>
          <a:lstStyle/>
          <a:p>
            <a:r>
              <a:rPr lang="en-US" dirty="0"/>
              <a:t>Bibliography </a:t>
            </a:r>
          </a:p>
        </p:txBody>
      </p:sp>
      <p:sp>
        <p:nvSpPr>
          <p:cNvPr id="3" name="Content Placeholder 2">
            <a:extLst>
              <a:ext uri="{FF2B5EF4-FFF2-40B4-BE49-F238E27FC236}">
                <a16:creationId xmlns:a16="http://schemas.microsoft.com/office/drawing/2014/main" id="{8FF73AFD-B50C-112D-A035-AD824D3E196B}"/>
              </a:ext>
            </a:extLst>
          </p:cNvPr>
          <p:cNvSpPr>
            <a:spLocks noGrp="1"/>
          </p:cNvSpPr>
          <p:nvPr>
            <p:ph idx="1"/>
          </p:nvPr>
        </p:nvSpPr>
        <p:spPr/>
        <p:txBody>
          <a:bodyPr vert="horz" lIns="91440" tIns="45720" rIns="91440" bIns="45720" rtlCol="0" anchor="t">
            <a:noAutofit/>
          </a:bodyPr>
          <a:lstStyle/>
          <a:p>
            <a:r>
              <a:rPr lang="en-US" sz="1000" dirty="0">
                <a:latin typeface="Roboto"/>
                <a:ea typeface="Roboto"/>
                <a:cs typeface="Roboto"/>
              </a:rPr>
              <a:t> Mausoleum of Halicarnassus | History &amp; Facts | Britannica-09-24, 2024-last update. Available: </a:t>
            </a:r>
            <a:r>
              <a:rPr lang="en-US" sz="1000" dirty="0">
                <a:latin typeface="Roboto"/>
                <a:ea typeface="Roboto"/>
                <a:cs typeface="Roboto"/>
                <a:hlinkClick r:id="rId2">
                  <a:extLst>
                    <a:ext uri="{A12FA001-AC4F-418D-AE19-62706E023703}">
                      <ahyp:hlinkClr xmlns:ahyp="http://schemas.microsoft.com/office/drawing/2018/hyperlinkcolor" val="tx"/>
                    </a:ext>
                  </a:extLst>
                </a:hlinkClick>
              </a:rPr>
              <a:t>https://www.britannica.com/topic/Mausoleum-of-Halicarnassus</a:t>
            </a:r>
            <a:r>
              <a:rPr lang="en-US" sz="1000" dirty="0">
                <a:latin typeface="Roboto"/>
                <a:ea typeface="Roboto"/>
                <a:cs typeface="Roboto"/>
              </a:rPr>
              <a:t> [Nov 3, 2024].</a:t>
            </a:r>
            <a:endParaRPr lang="en-US" sz="1000"/>
          </a:p>
          <a:p>
            <a:r>
              <a:rPr lang="en-US" sz="1000" dirty="0">
                <a:latin typeface="Roboto"/>
                <a:ea typeface="Roboto"/>
                <a:cs typeface="Roboto"/>
              </a:rPr>
              <a:t>BAR-YOSEF MAYER, D.E., VANDERMEERSCH, B. and BAR-YOSEF, O., 2009. Shells and ochre in Middle Paleolithic Qafzeh Cave, Israel: indications for modern behavior. </a:t>
            </a:r>
            <a:r>
              <a:rPr lang="en-US" sz="1000" i="1" dirty="0">
                <a:latin typeface="Roboto"/>
                <a:ea typeface="Roboto"/>
                <a:cs typeface="Roboto"/>
              </a:rPr>
              <a:t>Journal of human evolution, </a:t>
            </a:r>
            <a:r>
              <a:rPr lang="en-US" sz="1000" b="1" dirty="0">
                <a:latin typeface="Roboto"/>
                <a:ea typeface="Roboto"/>
                <a:cs typeface="Roboto"/>
              </a:rPr>
              <a:t>56</a:t>
            </a:r>
            <a:r>
              <a:rPr lang="en-US" sz="1000" dirty="0">
                <a:latin typeface="Roboto"/>
                <a:ea typeface="Roboto"/>
                <a:cs typeface="Roboto"/>
              </a:rPr>
              <a:t>(3), pp. 307–314.</a:t>
            </a:r>
            <a:endParaRPr lang="en-US" sz="1000"/>
          </a:p>
          <a:p>
            <a:r>
              <a:rPr lang="en-US" sz="1000" dirty="0">
                <a:latin typeface="Roboto"/>
                <a:ea typeface="Roboto"/>
                <a:cs typeface="Roboto"/>
              </a:rPr>
              <a:t>BEEN, E. and BARZILAI, O., 2024. Neandertal burial practices in Western Asia: How different are they from those of the early Homo sapiens? </a:t>
            </a:r>
            <a:r>
              <a:rPr lang="en-US" sz="1000" i="1" dirty="0" err="1">
                <a:latin typeface="Roboto"/>
                <a:ea typeface="Roboto"/>
                <a:cs typeface="Roboto"/>
              </a:rPr>
              <a:t>L'Anthropologie</a:t>
            </a:r>
            <a:r>
              <a:rPr lang="en-US" sz="1000" i="1" dirty="0">
                <a:latin typeface="Roboto"/>
                <a:ea typeface="Roboto"/>
                <a:cs typeface="Roboto"/>
              </a:rPr>
              <a:t>, </a:t>
            </a:r>
            <a:r>
              <a:rPr lang="en-US" sz="1000" b="1" dirty="0">
                <a:latin typeface="Roboto"/>
                <a:ea typeface="Roboto"/>
                <a:cs typeface="Roboto"/>
              </a:rPr>
              <a:t>128</a:t>
            </a:r>
            <a:r>
              <a:rPr lang="en-US" sz="1000" dirty="0">
                <a:latin typeface="Roboto"/>
                <a:ea typeface="Roboto"/>
                <a:cs typeface="Roboto"/>
              </a:rPr>
              <a:t>(3), pp. 103281.</a:t>
            </a:r>
            <a:endParaRPr lang="en-US" sz="1000"/>
          </a:p>
          <a:p>
            <a:r>
              <a:rPr lang="en-US" sz="1000" dirty="0">
                <a:latin typeface="Roboto"/>
                <a:ea typeface="Roboto"/>
                <a:cs typeface="Roboto"/>
              </a:rPr>
              <a:t>GARGETT, R.H., 1999. Middle </a:t>
            </a:r>
            <a:r>
              <a:rPr lang="en-US" sz="1000" err="1">
                <a:latin typeface="Roboto"/>
                <a:ea typeface="Roboto"/>
                <a:cs typeface="Roboto"/>
              </a:rPr>
              <a:t>Palaeolithic</a:t>
            </a:r>
            <a:r>
              <a:rPr lang="en-US" sz="1000" dirty="0">
                <a:latin typeface="Roboto"/>
                <a:ea typeface="Roboto"/>
                <a:cs typeface="Roboto"/>
              </a:rPr>
              <a:t> burial is not a dead issue: the view from Qafzeh, Saint-Césaire, </a:t>
            </a:r>
            <a:r>
              <a:rPr lang="en-US" sz="1000" err="1">
                <a:latin typeface="Roboto"/>
                <a:ea typeface="Roboto"/>
                <a:cs typeface="Roboto"/>
              </a:rPr>
              <a:t>Kebara</a:t>
            </a:r>
            <a:r>
              <a:rPr lang="en-US" sz="1000" dirty="0">
                <a:latin typeface="Roboto"/>
                <a:ea typeface="Roboto"/>
                <a:cs typeface="Roboto"/>
              </a:rPr>
              <a:t>, </a:t>
            </a:r>
            <a:r>
              <a:rPr lang="en-US" sz="1000" err="1">
                <a:latin typeface="Roboto"/>
                <a:ea typeface="Roboto"/>
                <a:cs typeface="Roboto"/>
              </a:rPr>
              <a:t>Amud</a:t>
            </a:r>
            <a:r>
              <a:rPr lang="en-US" sz="1000" dirty="0">
                <a:latin typeface="Roboto"/>
                <a:ea typeface="Roboto"/>
                <a:cs typeface="Roboto"/>
              </a:rPr>
              <a:t>, and </a:t>
            </a:r>
            <a:r>
              <a:rPr lang="en-US" sz="1000" err="1">
                <a:latin typeface="Roboto"/>
                <a:ea typeface="Roboto"/>
                <a:cs typeface="Roboto"/>
              </a:rPr>
              <a:t>Dederiyeh</a:t>
            </a:r>
            <a:r>
              <a:rPr lang="en-US" sz="1000" dirty="0">
                <a:latin typeface="Roboto"/>
                <a:ea typeface="Roboto"/>
                <a:cs typeface="Roboto"/>
              </a:rPr>
              <a:t>. </a:t>
            </a:r>
            <a:r>
              <a:rPr lang="en-US" sz="1000" i="1" dirty="0">
                <a:latin typeface="Roboto"/>
                <a:ea typeface="Roboto"/>
                <a:cs typeface="Roboto"/>
              </a:rPr>
              <a:t>Journal of human evolution, </a:t>
            </a:r>
            <a:r>
              <a:rPr lang="en-US" sz="1000" b="1" dirty="0">
                <a:latin typeface="Roboto"/>
                <a:ea typeface="Roboto"/>
                <a:cs typeface="Roboto"/>
              </a:rPr>
              <a:t>37</a:t>
            </a:r>
            <a:r>
              <a:rPr lang="en-US" sz="1000" dirty="0">
                <a:latin typeface="Roboto"/>
                <a:ea typeface="Roboto"/>
                <a:cs typeface="Roboto"/>
              </a:rPr>
              <a:t>(1), pp. 27–90.</a:t>
            </a:r>
            <a:endParaRPr lang="en-US" sz="1000"/>
          </a:p>
          <a:p>
            <a:r>
              <a:rPr lang="en-US" sz="1000" dirty="0">
                <a:latin typeface="Roboto"/>
                <a:ea typeface="Roboto"/>
                <a:cs typeface="Roboto"/>
              </a:rPr>
              <a:t>HUNT, C.O., POMEROY, E., REYNOLDS, T., TILBY, E. and BARKER, G., 2023. </a:t>
            </a:r>
            <a:r>
              <a:rPr lang="en-US" sz="1000" dirty="0" err="1">
                <a:latin typeface="Roboto"/>
                <a:ea typeface="Roboto"/>
                <a:cs typeface="Roboto"/>
              </a:rPr>
              <a:t>Shanidar</a:t>
            </a:r>
            <a:r>
              <a:rPr lang="en-US" sz="1000" dirty="0">
                <a:latin typeface="Roboto"/>
                <a:ea typeface="Roboto"/>
                <a:cs typeface="Roboto"/>
              </a:rPr>
              <a:t> et </a:t>
            </a:r>
            <a:r>
              <a:rPr lang="en-US" sz="1000" dirty="0" err="1">
                <a:latin typeface="Roboto"/>
                <a:ea typeface="Roboto"/>
                <a:cs typeface="Roboto"/>
              </a:rPr>
              <a:t>ses</a:t>
            </a:r>
            <a:r>
              <a:rPr lang="en-US" sz="1000" dirty="0">
                <a:latin typeface="Roboto"/>
                <a:ea typeface="Roboto"/>
                <a:cs typeface="Roboto"/>
              </a:rPr>
              <a:t> fleurs? Reflections on the palynology of the Neanderthal ‘Flower Burial’ hypothesis. </a:t>
            </a:r>
            <a:r>
              <a:rPr lang="en-US" sz="1000" i="1" dirty="0">
                <a:latin typeface="Roboto"/>
                <a:ea typeface="Roboto"/>
                <a:cs typeface="Roboto"/>
              </a:rPr>
              <a:t>Journal of Archaeological Science, </a:t>
            </a:r>
            <a:r>
              <a:rPr lang="en-US" sz="1000" b="1" dirty="0">
                <a:latin typeface="Roboto"/>
                <a:ea typeface="Roboto"/>
                <a:cs typeface="Roboto"/>
              </a:rPr>
              <a:t>159</a:t>
            </a:r>
            <a:r>
              <a:rPr lang="en-US" sz="1000" dirty="0">
                <a:latin typeface="Roboto"/>
                <a:ea typeface="Roboto"/>
                <a:cs typeface="Roboto"/>
              </a:rPr>
              <a:t>, pp. 105822.</a:t>
            </a:r>
            <a:endParaRPr lang="en-US" sz="1000"/>
          </a:p>
          <a:p>
            <a:r>
              <a:rPr lang="en-US" sz="1000" dirty="0">
                <a:latin typeface="Roboto"/>
                <a:ea typeface="Roboto"/>
                <a:cs typeface="Roboto"/>
              </a:rPr>
              <a:t>MARTINÓN-TORRES, M., D’ERRICO, F., SANTOS, E., ÁLVARO GALLO, A., AMANO, N., ARCHER, W., ARMITAGE, S.J., ARSUAGA, J.L., BERMÚDEZ DE CASTRO, J.M., BLINKHORN, J., CROWTHER, A., DOUKA, K., DUBERNET, S., FAULKNER, P., FERNÁNDEZ-COLÓN, P., KOURAMPAS, N., GONZÁLEZ GARCÍA, J., LARREINA, D., LE BOURDONNEC, F., MACLEOD, G., MARTÍN-FRANCÉS, L., MASSILANI, D., MERCADER, J., MILLER, J.M., NDIEMA, E., NOTARIO, B., PITARCH MARTÍ, A., PRENDERGAST, M.E., QUEFFELEC, A., RIGAUD, S., ROBERTS, P., SHOAEE, M.J., SHIPTON, C., SIMPSON, I., BOIVIN, N. and PETRAGLIA, M.D., 2021. Earliest known human burial in Africa. </a:t>
            </a:r>
            <a:r>
              <a:rPr lang="en-US" sz="1000" i="1" dirty="0">
                <a:latin typeface="Roboto"/>
                <a:ea typeface="Roboto"/>
                <a:cs typeface="Roboto"/>
              </a:rPr>
              <a:t>Nature, </a:t>
            </a:r>
            <a:r>
              <a:rPr lang="en-US" sz="1000" b="1" dirty="0">
                <a:latin typeface="Roboto"/>
                <a:ea typeface="Roboto"/>
                <a:cs typeface="Roboto"/>
              </a:rPr>
              <a:t>593</a:t>
            </a:r>
            <a:r>
              <a:rPr lang="en-US" sz="1000" dirty="0">
                <a:latin typeface="Roboto"/>
                <a:ea typeface="Roboto"/>
                <a:cs typeface="Roboto"/>
              </a:rPr>
              <a:t>(7857), pp. 95–100.</a:t>
            </a:r>
            <a:endParaRPr lang="en-US" sz="1000"/>
          </a:p>
          <a:p>
            <a:r>
              <a:rPr lang="en-US" sz="1000" dirty="0">
                <a:latin typeface="Roboto"/>
                <a:ea typeface="Roboto"/>
                <a:cs typeface="Roboto"/>
              </a:rPr>
              <a:t>POMEROY, E., BENNETT, P., HUNT, C.O., REYNOLDS, T., FARR, L., FROUIN, M., HOLMAN, J., LANE, R., FRENCH, C. and BARKER, G., 2020. New Neanderthal remains associated with the ‘flower burial’ at </a:t>
            </a:r>
            <a:r>
              <a:rPr lang="en-US" sz="1000" dirty="0" err="1">
                <a:latin typeface="Roboto"/>
                <a:ea typeface="Roboto"/>
                <a:cs typeface="Roboto"/>
              </a:rPr>
              <a:t>Shanidar</a:t>
            </a:r>
            <a:r>
              <a:rPr lang="en-US" sz="1000" dirty="0">
                <a:latin typeface="Roboto"/>
                <a:ea typeface="Roboto"/>
                <a:cs typeface="Roboto"/>
              </a:rPr>
              <a:t> Cave. </a:t>
            </a:r>
            <a:r>
              <a:rPr lang="en-US" sz="1000" i="1" dirty="0">
                <a:latin typeface="Roboto"/>
                <a:ea typeface="Roboto"/>
                <a:cs typeface="Roboto"/>
              </a:rPr>
              <a:t>Antiquity, </a:t>
            </a:r>
            <a:r>
              <a:rPr lang="en-US" sz="1000" b="1" dirty="0">
                <a:latin typeface="Roboto"/>
                <a:ea typeface="Roboto"/>
                <a:cs typeface="Roboto"/>
              </a:rPr>
              <a:t>94</a:t>
            </a:r>
            <a:r>
              <a:rPr lang="en-US" sz="1000" dirty="0">
                <a:latin typeface="Roboto"/>
                <a:ea typeface="Roboto"/>
                <a:cs typeface="Roboto"/>
              </a:rPr>
              <a:t>(373),.</a:t>
            </a:r>
            <a:endParaRPr lang="en-US" sz="1000"/>
          </a:p>
          <a:p>
            <a:r>
              <a:rPr lang="en-US" sz="1000" dirty="0">
                <a:latin typeface="Roboto"/>
                <a:ea typeface="Roboto"/>
                <a:cs typeface="Roboto"/>
              </a:rPr>
              <a:t>STEWART, T.D., 1977. The Neanderthal Skeletal Remains from </a:t>
            </a:r>
            <a:r>
              <a:rPr lang="en-US" sz="1000" dirty="0" err="1">
                <a:latin typeface="Roboto"/>
                <a:ea typeface="Roboto"/>
                <a:cs typeface="Roboto"/>
              </a:rPr>
              <a:t>Shanidar</a:t>
            </a:r>
            <a:r>
              <a:rPr lang="en-US" sz="1000" dirty="0">
                <a:latin typeface="Roboto"/>
                <a:ea typeface="Roboto"/>
                <a:cs typeface="Roboto"/>
              </a:rPr>
              <a:t> Cave, Iraq: A Summary of Findings to Date. </a:t>
            </a:r>
            <a:r>
              <a:rPr lang="en-US" sz="1000" i="1" dirty="0">
                <a:latin typeface="Roboto"/>
                <a:ea typeface="Roboto"/>
                <a:cs typeface="Roboto"/>
              </a:rPr>
              <a:t>Proceedings of the American Philosophical Society, </a:t>
            </a:r>
            <a:r>
              <a:rPr lang="en-US" sz="1000" b="1" dirty="0">
                <a:latin typeface="Roboto"/>
                <a:ea typeface="Roboto"/>
                <a:cs typeface="Roboto"/>
              </a:rPr>
              <a:t>121</a:t>
            </a:r>
            <a:r>
              <a:rPr lang="en-US" sz="1000" dirty="0">
                <a:latin typeface="Roboto"/>
                <a:ea typeface="Roboto"/>
                <a:cs typeface="Roboto"/>
              </a:rPr>
              <a:t>(2), pp. 121–165.</a:t>
            </a:r>
            <a:endParaRPr lang="en-US" sz="1000"/>
          </a:p>
          <a:p>
            <a:r>
              <a:rPr lang="en-US" sz="1000" b="1" dirty="0">
                <a:latin typeface="Verdana"/>
                <a:ea typeface="Verdana"/>
                <a:cs typeface="Roboto"/>
              </a:rPr>
              <a:t>Figure 1. The cave of Qafzeh seen from the South. Behind the footbridge, we see the rocky threshold that separates the terrace from the cave Line (</a:t>
            </a:r>
            <a:r>
              <a:rPr lang="en-US" sz="1000" dirty="0">
                <a:latin typeface="Verdana"/>
                <a:ea typeface="Verdana"/>
                <a:cs typeface="Roboto"/>
              </a:rPr>
              <a:t>Photo: Qafzeh archives. (2013) available at </a:t>
            </a:r>
            <a:r>
              <a:rPr lang="en-US" sz="1000" u="sng" dirty="0">
                <a:latin typeface="Verdana"/>
                <a:ea typeface="Verdana"/>
                <a:cs typeface="Roboto"/>
                <a:hlinkClick r:id="rId3">
                  <a:extLst>
                    <a:ext uri="{A12FA001-AC4F-418D-AE19-62706E023703}">
                      <ahyp:hlinkClr xmlns:ahyp="http://schemas.microsoft.com/office/drawing/2018/hyperlinkcolor" val="tx"/>
                    </a:ext>
                  </a:extLst>
                </a:hlinkClick>
              </a:rPr>
              <a:t>The Paleolithic Burials at Qafzeh Cave, Israel</a:t>
            </a:r>
            <a:r>
              <a:rPr lang="en-US" sz="1000" dirty="0">
                <a:latin typeface="Verdana"/>
                <a:ea typeface="Verdana"/>
                <a:cs typeface="Roboto"/>
              </a:rPr>
              <a:t> accessed on( 02 November 2024).</a:t>
            </a:r>
          </a:p>
          <a:p>
            <a:r>
              <a:rPr lang="en-US" sz="1000" dirty="0">
                <a:latin typeface="Aptos"/>
                <a:ea typeface="Verdana"/>
                <a:cs typeface="Roboto"/>
              </a:rPr>
              <a:t>General view of the cave site of Panga </a:t>
            </a:r>
            <a:r>
              <a:rPr lang="en-US" sz="1000" dirty="0" err="1">
                <a:latin typeface="Aptos"/>
                <a:ea typeface="Verdana"/>
                <a:cs typeface="Roboto"/>
              </a:rPr>
              <a:t>ya</a:t>
            </a:r>
            <a:r>
              <a:rPr lang="en-US" sz="1000" dirty="0">
                <a:latin typeface="Aptos"/>
                <a:ea typeface="Verdana"/>
                <a:cs typeface="Roboto"/>
              </a:rPr>
              <a:t> Saidi. Note trench excavation where burial was unearthed. (Mohammad Javad </a:t>
            </a:r>
            <a:r>
              <a:rPr lang="en-US" sz="1000" dirty="0" err="1">
                <a:latin typeface="Aptos"/>
                <a:ea typeface="Verdana"/>
                <a:cs typeface="Roboto"/>
              </a:rPr>
              <a:t>Shoaee</a:t>
            </a:r>
            <a:r>
              <a:rPr lang="en-US" sz="1000" dirty="0">
                <a:latin typeface="Aptos"/>
                <a:ea typeface="Verdana"/>
                <a:cs typeface="Roboto"/>
              </a:rPr>
              <a:t> 2017) available at </a:t>
            </a:r>
            <a:r>
              <a:rPr lang="en-US" sz="1000" u="sng" dirty="0">
                <a:latin typeface="Aptos"/>
                <a:ea typeface="Verdana"/>
                <a:cs typeface="Roboto"/>
                <a:hlinkClick r:id="rId4">
                  <a:extLst>
                    <a:ext uri="{A12FA001-AC4F-418D-AE19-62706E023703}">
                      <ahyp:hlinkClr xmlns:ahyp="http://schemas.microsoft.com/office/drawing/2018/hyperlinkcolor" val="tx"/>
                    </a:ext>
                  </a:extLst>
                </a:hlinkClick>
              </a:rPr>
              <a:t>The oldest human burial in Africa uncovered</a:t>
            </a:r>
            <a:r>
              <a:rPr lang="en-US" sz="1000" dirty="0">
                <a:latin typeface="Aptos"/>
                <a:ea typeface="Verdana"/>
                <a:cs typeface="Roboto"/>
              </a:rPr>
              <a:t> accessed on (03 </a:t>
            </a:r>
            <a:r>
              <a:rPr lang="en-US" sz="1000" dirty="0" err="1">
                <a:latin typeface="Aptos"/>
                <a:ea typeface="Verdana"/>
                <a:cs typeface="Roboto"/>
              </a:rPr>
              <a:t>november</a:t>
            </a:r>
            <a:r>
              <a:rPr lang="en-US" sz="1000" dirty="0">
                <a:latin typeface="Aptos"/>
                <a:ea typeface="Verdana"/>
                <a:cs typeface="Roboto"/>
              </a:rPr>
              <a:t> 2024).</a:t>
            </a:r>
          </a:p>
          <a:p>
            <a:r>
              <a:rPr lang="en-US" sz="1000" dirty="0">
                <a:latin typeface="Aptos"/>
                <a:ea typeface="Verdana"/>
                <a:cs typeface="Roboto"/>
              </a:rPr>
              <a:t>(one-thirteen 2009) </a:t>
            </a:r>
            <a:r>
              <a:rPr lang="en-US" sz="1000" i="1" dirty="0">
                <a:latin typeface="Aptos"/>
                <a:ea typeface="Verdana"/>
                <a:cs typeface="Roboto"/>
              </a:rPr>
              <a:t>Inside </a:t>
            </a:r>
            <a:r>
              <a:rPr lang="en-US" sz="1000" i="1" dirty="0" err="1">
                <a:latin typeface="Aptos"/>
                <a:ea typeface="Verdana"/>
                <a:cs typeface="Roboto"/>
              </a:rPr>
              <a:t>Shanidar</a:t>
            </a:r>
            <a:r>
              <a:rPr lang="en-US" sz="1000" i="1" dirty="0">
                <a:latin typeface="Aptos"/>
                <a:ea typeface="Verdana"/>
                <a:cs typeface="Roboto"/>
              </a:rPr>
              <a:t> Cave</a:t>
            </a:r>
            <a:r>
              <a:rPr lang="en-US" sz="1000" dirty="0">
                <a:latin typeface="Aptos"/>
                <a:ea typeface="Verdana"/>
                <a:cs typeface="Roboto"/>
              </a:rPr>
              <a:t> available at </a:t>
            </a:r>
            <a:r>
              <a:rPr lang="en-US" sz="1000" u="sng" dirty="0">
                <a:latin typeface="Aptos"/>
                <a:ea typeface="Verdana"/>
                <a:cs typeface="Roboto"/>
                <a:hlinkClick r:id="rId5">
                  <a:extLst>
                    <a:ext uri="{A12FA001-AC4F-418D-AE19-62706E023703}">
                      <ahyp:hlinkClr xmlns:ahyp="http://schemas.microsoft.com/office/drawing/2018/hyperlinkcolor" val="tx"/>
                    </a:ext>
                  </a:extLst>
                </a:hlinkClick>
              </a:rPr>
              <a:t>Inside Shanidar Cave | one-thirteen | Flickr</a:t>
            </a:r>
            <a:r>
              <a:rPr lang="en-US" sz="1000" dirty="0">
                <a:latin typeface="Aptos"/>
                <a:ea typeface="Verdana"/>
                <a:cs typeface="Roboto"/>
              </a:rPr>
              <a:t> accessed on (02 November 2024).</a:t>
            </a:r>
          </a:p>
          <a:p>
            <a:r>
              <a:rPr lang="en-US" sz="1000" dirty="0">
                <a:latin typeface="helvetica"/>
                <a:ea typeface="Verdana"/>
                <a:cs typeface="helvetica"/>
              </a:rPr>
              <a:t>(eddy lee 2020) Mausoleum at Halicarnassus </a:t>
            </a:r>
            <a:r>
              <a:rPr lang="en-US" sz="1000" dirty="0">
                <a:latin typeface="Aptos"/>
                <a:ea typeface="Verdana"/>
                <a:cs typeface="Roboto"/>
              </a:rPr>
              <a:t>available at: </a:t>
            </a:r>
            <a:r>
              <a:rPr lang="en-US" sz="1000" u="sng" dirty="0">
                <a:latin typeface="Aptos"/>
                <a:ea typeface="Verdana"/>
                <a:cs typeface="Roboto"/>
                <a:hlinkClick r:id="rId6">
                  <a:extLst>
                    <a:ext uri="{A12FA001-AC4F-418D-AE19-62706E023703}">
                      <ahyp:hlinkClr xmlns:ahyp="http://schemas.microsoft.com/office/drawing/2018/hyperlinkcolor" val="tx"/>
                    </a:ext>
                  </a:extLst>
                </a:hlinkClick>
              </a:rPr>
              <a:t>https://www.flickr.com/photos/lonesomecrow/</a:t>
            </a:r>
            <a:r>
              <a:rPr lang="en-US" sz="1000" dirty="0">
                <a:latin typeface="Aptos"/>
                <a:ea typeface="Verdana"/>
                <a:cs typeface="Roboto"/>
              </a:rPr>
              <a:t> accessed on( 03 November 2024) </a:t>
            </a:r>
          </a:p>
          <a:p>
            <a:endParaRPr lang="en-US" sz="1200" dirty="0">
              <a:latin typeface="Aptos"/>
              <a:ea typeface="Verdana"/>
              <a:cs typeface="Roboto"/>
            </a:endParaRPr>
          </a:p>
          <a:p>
            <a:endParaRPr lang="en-US" sz="1200" dirty="0">
              <a:latin typeface="Aptos"/>
              <a:ea typeface="Verdana"/>
              <a:cs typeface="Roboto"/>
            </a:endParaRPr>
          </a:p>
          <a:p>
            <a:endParaRPr lang="en-US" sz="1200" dirty="0">
              <a:latin typeface="Aptos"/>
              <a:ea typeface="Verdana"/>
              <a:cs typeface="Roboto"/>
            </a:endParaRPr>
          </a:p>
          <a:p>
            <a:endParaRPr lang="en-US" sz="1200" dirty="0">
              <a:latin typeface="Aptos"/>
              <a:ea typeface="Verdana"/>
              <a:cs typeface="Roboto"/>
            </a:endParaRPr>
          </a:p>
          <a:p>
            <a:endParaRPr lang="en-US" sz="1100" dirty="0">
              <a:latin typeface="Roboto"/>
              <a:ea typeface="Roboto"/>
              <a:cs typeface="Roboto"/>
            </a:endParaRPr>
          </a:p>
          <a:p>
            <a:endParaRPr lang="en-US" dirty="0"/>
          </a:p>
        </p:txBody>
      </p:sp>
    </p:spTree>
    <p:extLst>
      <p:ext uri="{BB962C8B-B14F-4D97-AF65-F5344CB8AC3E}">
        <p14:creationId xmlns:p14="http://schemas.microsoft.com/office/powerpoint/2010/main" val="32484988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Banded</vt:lpstr>
      <vt:lpstr>Death and respecting the dead</vt:lpstr>
      <vt:lpstr>Humans and our ancestors </vt:lpstr>
      <vt:lpstr>Neanderthals and homo sapiens</vt:lpstr>
      <vt:lpstr>Intentional burial at Panga ya saidi</vt:lpstr>
      <vt:lpstr>Shanidar Cave non-human ritual </vt:lpstr>
      <vt:lpstr>The Mausoleum At Halicarnassus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952</cp:revision>
  <dcterms:created xsi:type="dcterms:W3CDTF">2024-11-01T13:42:43Z</dcterms:created>
  <dcterms:modified xsi:type="dcterms:W3CDTF">2024-11-03T21:34:33Z</dcterms:modified>
</cp:coreProperties>
</file>