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0" d="100"/>
          <a:sy n="20" d="100"/>
        </p:scale>
        <p:origin x="27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12/5/2020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MOTORCYCLE AERODYNAMICS</a:t>
            </a:r>
            <a:endParaRPr lang="en-GB"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Odysseas Androutsos</a:t>
            </a:r>
            <a:endParaRPr lang="en-GB" altLang="en-US" sz="40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Andrew Noble</a:t>
            </a:r>
            <a:endParaRPr lang="en-GB" altLang="en-US" sz="3600" dirty="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charset="0"/>
                <a:ea typeface="Calibri" charset="0"/>
                <a:cs typeface="Calibri" charset="0"/>
              </a:rPr>
              <a:t>Institute of Science and Art</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smtClean="0">
                <a:solidFill>
                  <a:srgbClr val="002060"/>
                </a:solidFill>
                <a:latin typeface="Calibri" charset="0"/>
                <a:ea typeface="Calibri" charset="0"/>
                <a:cs typeface="Calibri" charset="0"/>
              </a:rPr>
              <a:t>BEng </a:t>
            </a:r>
            <a:r>
              <a:rPr lang="en-GB" altLang="en-US" sz="3600" dirty="0">
                <a:solidFill>
                  <a:srgbClr val="002060"/>
                </a:solidFill>
                <a:latin typeface="Calibri" charset="0"/>
                <a:ea typeface="Calibri" charset="0"/>
                <a:cs typeface="Calibri" charset="0"/>
              </a:rPr>
              <a:t>in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38969" y="6218429"/>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endParaRPr lang="en-US" altLang="en-US" sz="2800" dirty="0"/>
          </a:p>
          <a:p>
            <a:pPr>
              <a:spcBef>
                <a:spcPct val="50000"/>
              </a:spcBef>
            </a:pPr>
            <a:r>
              <a:rPr lang="en-US" altLang="en-US" sz="2800" dirty="0" smtClean="0"/>
              <a:t>This poster presents the influence of Motorcycle aerodynamics in Motorcycle design. Motorcycles aerodynamics is an important part in Motorcycle Design because affects of the performance of motorcycle the fuel economy and the comfort and the safety of the rider. In the old days the importance of the aerodynamic design was given to the comfort of the rider but nowadays to the performance and the fuel economy as well. </a:t>
            </a:r>
            <a:endParaRPr lang="en-US" altLang="en-US" sz="2800" dirty="0"/>
          </a:p>
        </p:txBody>
      </p:sp>
      <p:sp>
        <p:nvSpPr>
          <p:cNvPr id="12" name="Text Box 8"/>
          <p:cNvSpPr txBox="1">
            <a:spLocks noChangeArrowheads="1"/>
          </p:cNvSpPr>
          <p:nvPr/>
        </p:nvSpPr>
        <p:spPr bwMode="auto">
          <a:xfrm>
            <a:off x="238969" y="12895336"/>
            <a:ext cx="6415087" cy="5914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Background</a:t>
            </a:r>
          </a:p>
          <a:p>
            <a:pPr>
              <a:spcBef>
                <a:spcPct val="20000"/>
              </a:spcBef>
            </a:pPr>
            <a:r>
              <a:rPr lang="en-AU" altLang="en-US" sz="2800" dirty="0" smtClean="0"/>
              <a:t>The aerodynamic was not so greatly considered in the past in the motorcycle engineering design. As it can be see from the photo below most of the attention was given to the appearance and the comfort of the rider. The rider could sit on the motorcycle in a comfortable riding position with the front windshield gave him protection from the wind and the rain.</a:t>
            </a:r>
          </a:p>
        </p:txBody>
      </p:sp>
      <p:sp>
        <p:nvSpPr>
          <p:cNvPr id="22" name="Text Box 10"/>
          <p:cNvSpPr txBox="1">
            <a:spLocks noChangeArrowheads="1"/>
          </p:cNvSpPr>
          <p:nvPr/>
        </p:nvSpPr>
        <p:spPr bwMode="auto">
          <a:xfrm>
            <a:off x="14574500" y="18897409"/>
            <a:ext cx="6415088" cy="358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sz="2800" dirty="0"/>
              <a:t>I would like to express my sincere thanks to my cousin Chrysanthos Christou who help me in the proof reading of this post.</a:t>
            </a:r>
          </a:p>
          <a:p>
            <a:pPr>
              <a:spcBef>
                <a:spcPct val="50000"/>
              </a:spcBef>
            </a:pPr>
            <a:endParaRPr lang="en-US" altLang="en-US" dirty="0"/>
          </a:p>
        </p:txBody>
      </p:sp>
      <p:sp>
        <p:nvSpPr>
          <p:cNvPr id="23" name="Text Box 11"/>
          <p:cNvSpPr txBox="1">
            <a:spLocks noChangeArrowheads="1"/>
          </p:cNvSpPr>
          <p:nvPr/>
        </p:nvSpPr>
        <p:spPr bwMode="auto">
          <a:xfrm>
            <a:off x="14579261" y="21471318"/>
            <a:ext cx="6415087" cy="7722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nSpc>
                <a:spcPct val="107000"/>
              </a:lnSpc>
              <a:spcAft>
                <a:spcPts val="800"/>
              </a:spcAft>
            </a:pPr>
            <a:r>
              <a:rPr lang="en-GB" sz="1800" i="1" dirty="0">
                <a:latin typeface="Calibri" panose="020F0502020204030204" pitchFamily="34" charset="0"/>
                <a:ea typeface="Calibri" panose="020F0502020204030204" pitchFamily="34" charset="0"/>
                <a:cs typeface="Calibri" panose="020F0502020204030204" pitchFamily="34" charset="0"/>
              </a:rPr>
              <a:t>Aerodynamics: Shultz Engineering | The Electric Chronicles: Power in Flux</a:t>
            </a:r>
            <a:r>
              <a:rPr lang="en-GB" sz="1800" dirty="0">
                <a:latin typeface="Calibri" panose="020F0502020204030204" pitchFamily="34" charset="0"/>
                <a:ea typeface="Calibri" panose="020F0502020204030204" pitchFamily="34" charset="0"/>
                <a:cs typeface="Calibri" panose="020F0502020204030204" pitchFamily="34" charset="0"/>
              </a:rPr>
              <a:t> (2014). Available at: https://evmc2.wordpress.com/2014/10/05/aerodynamics-shultz-engineering/ (Accessed: 29 November 2020).</a:t>
            </a:r>
            <a:endParaRPr lang="el-GR"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latin typeface="Calibri" panose="020F0502020204030204" pitchFamily="34" charset="0"/>
                <a:ea typeface="Calibri" panose="020F0502020204030204" pitchFamily="34" charset="0"/>
                <a:cs typeface="Calibri" panose="020F0502020204030204" pitchFamily="34" charset="0"/>
              </a:rPr>
              <a:t>	Best 5 Touring Motorcycle for Long Ride in India | </a:t>
            </a:r>
            <a:r>
              <a:rPr lang="en-GB" sz="1800" i="1" dirty="0" err="1">
                <a:latin typeface="Calibri" panose="020F0502020204030204" pitchFamily="34" charset="0"/>
                <a:ea typeface="Calibri" panose="020F0502020204030204" pitchFamily="34" charset="0"/>
                <a:cs typeface="Calibri" panose="020F0502020204030204" pitchFamily="34" charset="0"/>
              </a:rPr>
              <a:t>SAGMart</a:t>
            </a:r>
            <a:r>
              <a:rPr lang="en-GB" sz="1800" dirty="0">
                <a:latin typeface="Calibri" panose="020F0502020204030204" pitchFamily="34" charset="0"/>
                <a:ea typeface="Calibri" panose="020F0502020204030204" pitchFamily="34" charset="0"/>
                <a:cs typeface="Calibri" panose="020F0502020204030204" pitchFamily="34" charset="0"/>
              </a:rPr>
              <a:t> (2017). Available at: http://www.blog.sagmart.com/comfortable-touring-adventure-motorcycles-long-rides-india/ (Accessed: 29 November 2020).</a:t>
            </a:r>
            <a:endParaRPr lang="el-GR"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	Canada Moto Guide (2016) </a:t>
            </a:r>
            <a:r>
              <a:rPr lang="en-GB" sz="1800" i="1" dirty="0">
                <a:latin typeface="Calibri" panose="020F0502020204030204" pitchFamily="34" charset="0"/>
                <a:ea typeface="Calibri" panose="020F0502020204030204" pitchFamily="34" charset="0"/>
                <a:cs typeface="Calibri" panose="020F0502020204030204" pitchFamily="34" charset="0"/>
              </a:rPr>
              <a:t>Motorcycle Aerodynamics - Canada Moto Guide</a:t>
            </a:r>
            <a:r>
              <a:rPr lang="en-GB" sz="1800" dirty="0">
                <a:latin typeface="Calibri" panose="020F0502020204030204" pitchFamily="34" charset="0"/>
                <a:ea typeface="Calibri" panose="020F0502020204030204" pitchFamily="34" charset="0"/>
                <a:cs typeface="Calibri" panose="020F0502020204030204" pitchFamily="34" charset="0"/>
              </a:rPr>
              <a:t>. Available at: https://canadamotoguide.com/2016/05/04/motorcycle-aerodynamics/?fbclid=IwAR3Ano2BwkTV2fVU5SIUcYBRapG7co2q-3agi29hiNCyTlYzrfYCWSTO0dM (Accessed: 28 November 2020).</a:t>
            </a:r>
            <a:endParaRPr lang="el-GR"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	Sripathi, A. (2017) ‘The impact of active aerodynamics on motorcycles using computational fluid dynamics simulations’, p. 42. Available at: http://cornerstone.lib.mnsu.edu/etds/721.</a:t>
            </a:r>
            <a:endParaRPr lang="el-GR"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	Wolfe, D. T. </a:t>
            </a:r>
            <a:r>
              <a:rPr lang="en-GB" sz="1800" i="1" dirty="0">
                <a:latin typeface="Calibri" panose="020F0502020204030204" pitchFamily="34" charset="0"/>
                <a:ea typeface="Calibri" panose="020F0502020204030204" pitchFamily="34" charset="0"/>
                <a:cs typeface="Calibri" panose="020F0502020204030204" pitchFamily="34" charset="0"/>
              </a:rPr>
              <a:t>et al.</a:t>
            </a:r>
            <a:r>
              <a:rPr lang="en-GB" sz="1800" dirty="0">
                <a:latin typeface="Calibri" panose="020F0502020204030204" pitchFamily="34" charset="0"/>
                <a:ea typeface="Calibri" panose="020F0502020204030204" pitchFamily="34" charset="0"/>
                <a:cs typeface="Calibri" panose="020F0502020204030204" pitchFamily="34" charset="0"/>
              </a:rPr>
              <a:t> (2017) ‘Motorcycle Dynamics’, </a:t>
            </a:r>
            <a:r>
              <a:rPr lang="en-GB" sz="1800" i="1" dirty="0">
                <a:latin typeface="Calibri" panose="020F0502020204030204" pitchFamily="34" charset="0"/>
                <a:ea typeface="Calibri" panose="020F0502020204030204" pitchFamily="34" charset="0"/>
                <a:cs typeface="Calibri" panose="020F0502020204030204" pitchFamily="34" charset="0"/>
              </a:rPr>
              <a:t>Educational Psychology Journal</a:t>
            </a:r>
            <a:r>
              <a:rPr lang="en-GB" sz="1800" dirty="0">
                <a:latin typeface="Calibri" panose="020F0502020204030204" pitchFamily="34" charset="0"/>
                <a:ea typeface="Calibri" panose="020F0502020204030204" pitchFamily="34" charset="0"/>
                <a:cs typeface="Calibri" panose="020F0502020204030204" pitchFamily="34" charset="0"/>
              </a:rPr>
              <a:t>, 2(2), pp. 65–72.</a:t>
            </a:r>
            <a:endParaRPr lang="el-GR"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4" name="Text Box 22"/>
          <p:cNvSpPr txBox="1">
            <a:spLocks noChangeArrowheads="1"/>
          </p:cNvSpPr>
          <p:nvPr/>
        </p:nvSpPr>
        <p:spPr bwMode="auto">
          <a:xfrm>
            <a:off x="14711488" y="5643754"/>
            <a:ext cx="6415087"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Studies showed </a:t>
            </a:r>
            <a:r>
              <a:rPr lang="en-GB" sz="2800" dirty="0">
                <a:latin typeface="Arial" panose="020B0604020202020204" pitchFamily="34" charset="0"/>
                <a:ea typeface="Calibri" panose="020F0502020204030204" pitchFamily="34" charset="0"/>
                <a:cs typeface="Arial" panose="020B0604020202020204" pitchFamily="34" charset="0"/>
              </a:rPr>
              <a:t>(Wolfe </a:t>
            </a:r>
            <a:r>
              <a:rPr lang="en-GB" sz="2800" i="1" dirty="0">
                <a:latin typeface="Arial" panose="020B0604020202020204" pitchFamily="34" charset="0"/>
                <a:ea typeface="Calibri" panose="020F0502020204030204" pitchFamily="34" charset="0"/>
                <a:cs typeface="Arial" panose="020B0604020202020204" pitchFamily="34" charset="0"/>
              </a:rPr>
              <a:t>et al.</a:t>
            </a:r>
            <a:r>
              <a:rPr lang="en-GB" sz="2800" dirty="0">
                <a:latin typeface="Arial" panose="020B0604020202020204" pitchFamily="34" charset="0"/>
                <a:ea typeface="Calibri" panose="020F0502020204030204" pitchFamily="34" charset="0"/>
                <a:cs typeface="Arial" panose="020B0604020202020204" pitchFamily="34" charset="0"/>
              </a:rPr>
              <a:t>, 2017)</a:t>
            </a:r>
            <a:r>
              <a:rPr lang="en-GB" sz="1800" dirty="0">
                <a:latin typeface="Arial" panose="020B0604020202020204" pitchFamily="34" charset="0"/>
                <a:ea typeface="Calibri" panose="020F0502020204030204" pitchFamily="34" charset="0"/>
                <a:cs typeface="Arial" panose="020B0604020202020204" pitchFamily="34" charset="0"/>
              </a:rPr>
              <a:t> </a:t>
            </a:r>
            <a:r>
              <a:rPr lang="en-GB" sz="2800" dirty="0">
                <a:latin typeface="Arial" panose="020B0604020202020204" pitchFamily="34" charset="0"/>
                <a:ea typeface="Calibri" panose="020F0502020204030204" pitchFamily="34" charset="0"/>
                <a:cs typeface="Arial" panose="020B0604020202020204" pitchFamily="34" charset="0"/>
              </a:rPr>
              <a:t>(Sripathi, 2017)</a:t>
            </a:r>
            <a:r>
              <a:rPr lang="en-US" sz="2800" dirty="0">
                <a:latin typeface="Arial" panose="020B0604020202020204" pitchFamily="34" charset="0"/>
                <a:ea typeface="Calibri" panose="020F0502020204030204" pitchFamily="34" charset="0"/>
                <a:cs typeface="Arial" panose="020B0604020202020204" pitchFamily="34" charset="0"/>
              </a:rPr>
              <a:t> </a:t>
            </a:r>
            <a:r>
              <a:rPr lang="en-AU" altLang="en-US" sz="2800" dirty="0">
                <a:latin typeface="Arial" panose="020B0604020202020204" pitchFamily="34" charset="0"/>
                <a:cs typeface="Arial" panose="020B0604020202020204" pitchFamily="34" charset="0"/>
              </a:rPr>
              <a:t>that with computer simulations and wind tunnel testing can help in the aerodynamic design of the motorcycles with the aim to reduce turbulence and buffering and produce a smooth air flow around the rider as shown in the photo below.</a:t>
            </a:r>
          </a:p>
          <a:p>
            <a:pPr>
              <a:spcBef>
                <a:spcPct val="50000"/>
              </a:spcBef>
            </a:pPr>
            <a:r>
              <a:rPr lang="en-AU" altLang="en-US" sz="2800" dirty="0" smtClean="0"/>
              <a:t>. </a:t>
            </a:r>
            <a:endParaRPr lang="en-AU" altLang="en-US" sz="2800" dirty="0"/>
          </a:p>
        </p:txBody>
      </p:sp>
      <p:sp>
        <p:nvSpPr>
          <p:cNvPr id="26" name="Text Box 28"/>
          <p:cNvSpPr txBox="1">
            <a:spLocks noChangeArrowheads="1"/>
          </p:cNvSpPr>
          <p:nvPr/>
        </p:nvSpPr>
        <p:spPr bwMode="auto">
          <a:xfrm>
            <a:off x="14617958" y="9315585"/>
            <a:ext cx="6503856" cy="10223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Conclusions</a:t>
            </a:r>
          </a:p>
          <a:p>
            <a:pPr>
              <a:spcBef>
                <a:spcPct val="20000"/>
              </a:spcBef>
            </a:pPr>
            <a:r>
              <a:rPr lang="en-AU" altLang="en-US" sz="2800" dirty="0"/>
              <a:t>The aerodynamic design of a motorcycle is of a great importance. It affects the performance and the fuel economy of the motorcycle and the conform and the safety of the rider. Computer simulations and wind tunnel testing of motorcycles with the rider are important and help in the aerodynamic design of the motorcycles. The results of these tests need to be confirmed and validated with actual testing of the motorcycles since the computer simulations and the air tunnel testing can not 100% model the real conditions. Each part of the motorcycle, as well as the rider and his/her dressing can be subjects of research since these are factors that are affecting the aerodynamic design of the motorcycles.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2050" name="Picture 2" descr="Blank Face Png Photo - Self Portrait Coloring Pages , Free Transparent  Clipart - ClipartKey">
            <a:extLst>
              <a:ext uri="{FF2B5EF4-FFF2-40B4-BE49-F238E27FC236}">
                <a16:creationId xmlns="" xmlns:a16="http://schemas.microsoft.com/office/drawing/2014/main" id="{3B8E54AC-DEF5-4F19-AEFC-E5319CBC80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99627" y="2472059"/>
            <a:ext cx="2237294" cy="2554545"/>
          </a:xfrm>
          <a:prstGeom prst="rect">
            <a:avLst/>
          </a:prstGeom>
          <a:noFill/>
        </p:spPr>
        <p:txBody>
          <a:bodyPr wrap="square" rtlCol="0">
            <a:spAutoFit/>
          </a:bodyPr>
          <a:lstStyle/>
          <a:p>
            <a:pPr algn="ctr"/>
            <a:r>
              <a:rPr lang="en-US" sz="8000" b="1" dirty="0">
                <a:solidFill>
                  <a:srgbClr val="FF0000"/>
                </a:solidFill>
              </a:rPr>
              <a:t>Your Pic</a:t>
            </a:r>
          </a:p>
        </p:txBody>
      </p:sp>
      <p:pic>
        <p:nvPicPr>
          <p:cNvPr id="35" name="Picture 23">
            <a:extLst>
              <a:ext uri="{FF2B5EF4-FFF2-40B4-BE49-F238E27FC236}">
                <a16:creationId xmlns:a16="http://schemas.microsoft.com/office/drawing/2014/main" xmlns="" id="{C8B177ED-76A1-4A8A-ABFB-F7221DC677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9916" y="18578791"/>
            <a:ext cx="6424806" cy="45187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54771" y="23208286"/>
            <a:ext cx="6335095" cy="707886"/>
          </a:xfrm>
          <a:prstGeom prst="rect">
            <a:avLst/>
          </a:prstGeom>
          <a:noFill/>
        </p:spPr>
        <p:txBody>
          <a:bodyPr wrap="square" rtlCol="0">
            <a:spAutoFit/>
          </a:bodyPr>
          <a:lstStyle/>
          <a:p>
            <a:r>
              <a:rPr lang="en-GB" sz="2000" i="1" dirty="0">
                <a:solidFill>
                  <a:srgbClr val="333333"/>
                </a:solidFill>
                <a:latin typeface="Times New Roman" panose="02020603050405020304" pitchFamily="18" charset="0"/>
                <a:ea typeface="Calibri" panose="020F0502020204030204" pitchFamily="34" charset="0"/>
                <a:cs typeface="Times New Roman" panose="02020603050405020304" pitchFamily="18" charset="0"/>
              </a:rPr>
              <a:t>Photo reproduced from (Best 5 Touring Motorcycle for Long Ride in India | </a:t>
            </a:r>
            <a:r>
              <a:rPr lang="en-GB" sz="2000" i="1" dirty="0" err="1">
                <a:solidFill>
                  <a:srgbClr val="333333"/>
                </a:solidFill>
                <a:latin typeface="Times New Roman" panose="02020603050405020304" pitchFamily="18" charset="0"/>
                <a:ea typeface="Calibri" panose="020F0502020204030204" pitchFamily="34" charset="0"/>
                <a:cs typeface="Times New Roman" panose="02020603050405020304" pitchFamily="18" charset="0"/>
              </a:rPr>
              <a:t>SAGMart</a:t>
            </a:r>
            <a:r>
              <a:rPr lang="en-GB" sz="2000" i="1" dirty="0">
                <a:solidFill>
                  <a:srgbClr val="333333"/>
                </a:solidFill>
                <a:latin typeface="Times New Roman" panose="02020603050405020304" pitchFamily="18" charset="0"/>
                <a:ea typeface="Calibri" panose="020F0502020204030204" pitchFamily="34" charset="0"/>
                <a:cs typeface="Times New Roman" panose="02020603050405020304" pitchFamily="18" charset="0"/>
              </a:rPr>
              <a:t>, 2017)</a:t>
            </a:r>
            <a:endParaRPr lang="en-GB" sz="2000" dirty="0"/>
          </a:p>
        </p:txBody>
      </p:sp>
      <p:sp>
        <p:nvSpPr>
          <p:cNvPr id="11" name="TextBox 10"/>
          <p:cNvSpPr txBox="1"/>
          <p:nvPr/>
        </p:nvSpPr>
        <p:spPr>
          <a:xfrm>
            <a:off x="499628" y="24505920"/>
            <a:ext cx="6244830" cy="2677656"/>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Since 2007 the main focus of motorcycle design is how to reduce the drag force. The drag force for an object passing through a fluid (in motorcycles case is air) is given by the following formula:</a:t>
            </a:r>
            <a:endParaRPr lang="en-GB" sz="2800" dirty="0">
              <a:latin typeface="Arial" panose="020B0604020202020204" pitchFamily="34" charset="0"/>
              <a:cs typeface="Arial" panose="020B0604020202020204" pitchFamily="34" charset="0"/>
            </a:endParaRPr>
          </a:p>
        </p:txBody>
      </p:sp>
      <mc:AlternateContent xmlns:mc="http://schemas.openxmlformats.org/markup-compatibility/2006" xmlns:a14="http://schemas.microsoft.com/office/drawing/2010/main">
        <mc:Choice Requires="a14">
          <p:sp>
            <p:nvSpPr>
              <p:cNvPr id="28" name="TextBox 27"/>
              <p:cNvSpPr txBox="1"/>
              <p:nvPr/>
            </p:nvSpPr>
            <p:spPr>
              <a:xfrm>
                <a:off x="499628" y="27306617"/>
                <a:ext cx="6335093" cy="1277722"/>
              </a:xfrm>
              <a:prstGeom prst="rect">
                <a:avLst/>
              </a:prstGeom>
              <a:noFill/>
            </p:spPr>
            <p:txBody>
              <a:bodyPr wrap="square" rtlCol="0">
                <a:spAutoFit/>
              </a:bodyPr>
              <a:lstStyle/>
              <a:p>
                <a:r>
                  <a:rPr lang="en-US" dirty="0">
                    <a:solidFill>
                      <a:srgbClr val="000000"/>
                    </a:solidFill>
                  </a:rPr>
                  <a:t>F</a:t>
                </a:r>
                <a:r>
                  <a:rPr lang="en-US" baseline="-25000" dirty="0">
                    <a:solidFill>
                      <a:srgbClr val="000000"/>
                    </a:solidFill>
                  </a:rPr>
                  <a:t>d</a:t>
                </a:r>
                <a14:m>
                  <m:oMath xmlns:m="http://schemas.openxmlformats.org/officeDocument/2006/math">
                    <m:r>
                      <a:rPr lang="en-US" i="1">
                        <a:solidFill>
                          <a:srgbClr val="000000"/>
                        </a:solidFill>
                        <a:latin typeface="Cambria Math" panose="02040503050406030204" pitchFamily="18" charset="0"/>
                      </a:rPr>
                      <m:t>=</m:t>
                    </m:r>
                    <m:r>
                      <a:rPr lang="en-US" i="1">
                        <a:solidFill>
                          <a:srgbClr val="000000"/>
                        </a:solidFill>
                        <a:latin typeface="Cambria Math" panose="02040503050406030204" pitchFamily="18" charset="0"/>
                      </a:rPr>
                      <m:t>𝐶𝑑</m:t>
                    </m:r>
                    <m:f>
                      <m:fPr>
                        <m:ctrlPr>
                          <a:rPr lang="pt-BR" i="1">
                            <a:solidFill>
                              <a:srgbClr val="000000"/>
                            </a:solidFill>
                            <a:latin typeface="Cambria Math" panose="02040503050406030204" pitchFamily="18" charset="0"/>
                          </a:rPr>
                        </m:ctrlPr>
                      </m:fPr>
                      <m:num>
                        <m:r>
                          <a:rPr lang="en-US" i="1">
                            <a:solidFill>
                              <a:srgbClr val="000000"/>
                            </a:solidFill>
                            <a:latin typeface="Cambria Math" panose="02040503050406030204" pitchFamily="18" charset="0"/>
                          </a:rPr>
                          <m:t>1</m:t>
                        </m:r>
                      </m:num>
                      <m:den>
                        <m:r>
                          <a:rPr lang="pt-BR" i="1">
                            <a:solidFill>
                              <a:srgbClr val="000000"/>
                            </a:solidFill>
                            <a:latin typeface="Cambria Math" panose="02040503050406030204" pitchFamily="18" charset="0"/>
                          </a:rPr>
                          <m:t>2</m:t>
                        </m:r>
                      </m:den>
                    </m:f>
                    <m:sSup>
                      <m:sSupPr>
                        <m:ctrlPr>
                          <a:rPr lang="pt-BR" i="1">
                            <a:solidFill>
                              <a:srgbClr val="000000"/>
                            </a:solidFill>
                            <a:latin typeface="Cambria Math" panose="02040503050406030204" pitchFamily="18" charset="0"/>
                          </a:rPr>
                        </m:ctrlPr>
                      </m:sSupPr>
                      <m:e>
                        <m:r>
                          <a:rPr lang="en-US" i="1">
                            <a:solidFill>
                              <a:srgbClr val="000000"/>
                            </a:solidFill>
                            <a:latin typeface="Cambria Math" panose="02040503050406030204" pitchFamily="18" charset="0"/>
                          </a:rPr>
                          <m:t>𝑝𝑉</m:t>
                        </m:r>
                      </m:e>
                      <m:sup>
                        <m:r>
                          <a:rPr lang="en-US" i="1">
                            <a:solidFill>
                              <a:srgbClr val="000000"/>
                            </a:solidFill>
                            <a:latin typeface="Cambria Math" panose="02040503050406030204" pitchFamily="18" charset="0"/>
                          </a:rPr>
                          <m:t>2</m:t>
                        </m:r>
                      </m:sup>
                    </m:sSup>
                    <m:r>
                      <a:rPr lang="en-US" i="1">
                        <a:solidFill>
                          <a:srgbClr val="000000"/>
                        </a:solidFill>
                        <a:latin typeface="Cambria Math" panose="02040503050406030204" pitchFamily="18" charset="0"/>
                      </a:rPr>
                      <m:t>𝐴</m:t>
                    </m:r>
                    <m:r>
                      <a:rPr lang="en-US" i="1">
                        <a:solidFill>
                          <a:srgbClr val="000000"/>
                        </a:solidFill>
                        <a:latin typeface="Cambria Math" panose="02040503050406030204" pitchFamily="18" charset="0"/>
                      </a:rPr>
                      <m:t>   (</m:t>
                    </m:r>
                    <m:r>
                      <a:rPr lang="el-GR">
                        <a:solidFill>
                          <a:srgbClr val="000000"/>
                        </a:solidFill>
                        <a:latin typeface="Cambria Math" panose="02040503050406030204" pitchFamily="18" charset="0"/>
                      </a:rPr>
                      <m:t>1</m:t>
                    </m:r>
                    <m:r>
                      <a:rPr lang="el-GR" i="1">
                        <a:solidFill>
                          <a:srgbClr val="000000"/>
                        </a:solidFill>
                        <a:latin typeface="Cambria Math" panose="02040503050406030204" pitchFamily="18" charset="0"/>
                      </a:rPr>
                      <m:t>)</m:t>
                    </m:r>
                  </m:oMath>
                </a14:m>
                <a:endParaRPr lang="el-GR" dirty="0"/>
              </a:p>
            </p:txBody>
          </p:sp>
        </mc:Choice>
        <mc:Fallback xmlns="">
          <p:sp>
            <p:nvSpPr>
              <p:cNvPr id="28" name="TextBox 27"/>
              <p:cNvSpPr txBox="1">
                <a:spLocks noRot="1" noChangeAspect="1" noMove="1" noResize="1" noEditPoints="1" noAdjustHandles="1" noChangeArrowheads="1" noChangeShapeType="1" noTextEdit="1"/>
              </p:cNvSpPr>
              <p:nvPr/>
            </p:nvSpPr>
            <p:spPr>
              <a:xfrm>
                <a:off x="499628" y="27306617"/>
                <a:ext cx="6335093" cy="1277722"/>
              </a:xfrm>
              <a:prstGeom prst="rect">
                <a:avLst/>
              </a:prstGeom>
              <a:blipFill rotWithShape="0">
                <a:blip r:embed="rId6"/>
                <a:stretch>
                  <a:fillRect l="-5197" b="-15238"/>
                </a:stretch>
              </a:blipFill>
            </p:spPr>
            <p:txBody>
              <a:bodyPr/>
              <a:lstStyle/>
              <a:p>
                <a:r>
                  <a:rPr lang="en-GB">
                    <a:noFill/>
                  </a:rPr>
                  <a:t> </a:t>
                </a:r>
              </a:p>
            </p:txBody>
          </p:sp>
        </mc:Fallback>
      </mc:AlternateContent>
      <p:sp>
        <p:nvSpPr>
          <p:cNvPr id="29" name="TextBox 28"/>
          <p:cNvSpPr txBox="1"/>
          <p:nvPr/>
        </p:nvSpPr>
        <p:spPr>
          <a:xfrm>
            <a:off x="7734781" y="5935228"/>
            <a:ext cx="2646878" cy="646331"/>
          </a:xfrm>
          <a:prstGeom prst="rect">
            <a:avLst/>
          </a:prstGeom>
          <a:noFill/>
        </p:spPr>
        <p:txBody>
          <a:bodyPr wrap="none" rtlCol="0">
            <a:spAutoFit/>
          </a:bodyPr>
          <a:lstStyle/>
          <a:p>
            <a:r>
              <a:rPr lang="en-GB" sz="3600" b="1" dirty="0" smtClean="0">
                <a:latin typeface="Arial" panose="020B0604020202020204" pitchFamily="34" charset="0"/>
                <a:cs typeface="Arial" panose="020B0604020202020204" pitchFamily="34" charset="0"/>
              </a:rPr>
              <a:t>Discussion</a:t>
            </a:r>
            <a:endParaRPr lang="en-GB" sz="3600" b="1" dirty="0">
              <a:latin typeface="Arial" panose="020B0604020202020204" pitchFamily="34" charset="0"/>
              <a:cs typeface="Arial" panose="020B0604020202020204" pitchFamily="34" charset="0"/>
            </a:endParaRPr>
          </a:p>
        </p:txBody>
      </p:sp>
      <p:sp>
        <p:nvSpPr>
          <p:cNvPr id="33" name="TextBox 32"/>
          <p:cNvSpPr txBox="1"/>
          <p:nvPr/>
        </p:nvSpPr>
        <p:spPr>
          <a:xfrm>
            <a:off x="7603027" y="6564583"/>
            <a:ext cx="5813425" cy="4832092"/>
          </a:xfrm>
          <a:prstGeom prst="rect">
            <a:avLst/>
          </a:prstGeom>
          <a:noFill/>
        </p:spPr>
        <p:txBody>
          <a:bodyPr wrap="square" rtlCol="0">
            <a:spAutoFit/>
          </a:bodyPr>
          <a:lstStyle/>
          <a:p>
            <a:r>
              <a:rPr lang="en-AU" altLang="en-US" sz="2800" dirty="0">
                <a:latin typeface="Arial" panose="020B0604020202020204" pitchFamily="34" charset="0"/>
                <a:cs typeface="Arial" panose="020B0604020202020204" pitchFamily="34" charset="0"/>
              </a:rPr>
              <a:t>Considering that the density of the air can not be controlled, the only things that can be controlled are the frontal area of the motorcycles and the coefficient of drag. As it can be seen from the graph below YAMAHA as example, from 2007 managed to reduce the coefficient of drag and the frontal area by 12% by making changes to the chase.</a:t>
            </a:r>
          </a:p>
          <a:p>
            <a:endParaRPr lang="en-GB" sz="2800" dirty="0">
              <a:latin typeface="Arial" panose="020B0604020202020204" pitchFamily="34" charset="0"/>
              <a:cs typeface="Arial" panose="020B0604020202020204" pitchFamily="34" charset="0"/>
            </a:endParaRPr>
          </a:p>
        </p:txBody>
      </p:sp>
      <p:pic>
        <p:nvPicPr>
          <p:cNvPr id="41" name="Εικόνα 48">
            <a:extLst>
              <a:ext uri="{FF2B5EF4-FFF2-40B4-BE49-F238E27FC236}">
                <a16:creationId xmlns:a16="http://schemas.microsoft.com/office/drawing/2014/main" xmlns="" id="{18DBD0C9-EB18-450F-9324-6C88D6F26F5A}"/>
              </a:ext>
            </a:extLst>
          </p:cNvPr>
          <p:cNvPicPr>
            <a:picLocks noChangeAspect="1"/>
          </p:cNvPicPr>
          <p:nvPr/>
        </p:nvPicPr>
        <p:blipFill>
          <a:blip r:embed="rId7"/>
          <a:stretch>
            <a:fillRect/>
          </a:stretch>
        </p:blipFill>
        <p:spPr>
          <a:xfrm>
            <a:off x="7562364" y="10967305"/>
            <a:ext cx="6154563" cy="4473235"/>
          </a:xfrm>
          <a:prstGeom prst="rect">
            <a:avLst/>
          </a:prstGeom>
        </p:spPr>
      </p:pic>
      <p:sp>
        <p:nvSpPr>
          <p:cNvPr id="34" name="TextBox 33"/>
          <p:cNvSpPr txBox="1"/>
          <p:nvPr/>
        </p:nvSpPr>
        <p:spPr>
          <a:xfrm>
            <a:off x="7389970" y="15296417"/>
            <a:ext cx="6239538" cy="2470676"/>
          </a:xfrm>
          <a:prstGeom prst="rect">
            <a:avLst/>
          </a:prstGeom>
          <a:noFill/>
        </p:spPr>
        <p:txBody>
          <a:bodyPr wrap="square" rtlCol="0">
            <a:spAutoFit/>
          </a:bodyPr>
          <a:lstStyle/>
          <a:p>
            <a:pPr algn="ctr"/>
            <a:r>
              <a:rPr lang="en-AU" altLang="en-US" sz="2000" i="1" dirty="0">
                <a:latin typeface="Times New Roman" charset="0"/>
              </a:rPr>
              <a:t>Chase development. Graph reproduced from </a:t>
            </a:r>
            <a:r>
              <a:rPr lang="en-GB" sz="2000" dirty="0">
                <a:solidFill>
                  <a:srgbClr val="333333"/>
                </a:solidFill>
                <a:latin typeface="Helvetica" panose="020B0604020202020204" pitchFamily="34" charset="0"/>
                <a:ea typeface="Calibri" panose="020F0502020204030204" pitchFamily="34" charset="0"/>
                <a:cs typeface="Times New Roman" panose="02020603050405020304" pitchFamily="18" charset="0"/>
              </a:rPr>
              <a:t>(Canada Moto Guide, 2016)</a:t>
            </a:r>
            <a:endParaRPr lang="el-GR" sz="2000" dirty="0">
              <a:latin typeface="Calibri" panose="020F0502020204030204" pitchFamily="34" charset="0"/>
              <a:ea typeface="Calibri" panose="020F0502020204030204" pitchFamily="34" charset="0"/>
              <a:cs typeface="Times New Roman" panose="02020603050405020304" pitchFamily="18" charset="0"/>
            </a:endParaRPr>
          </a:p>
          <a:p>
            <a:endParaRPr lang="en-AU" altLang="en-US" sz="6000" i="1" dirty="0">
              <a:latin typeface="Times New Roman" charset="0"/>
            </a:endParaRPr>
          </a:p>
          <a:p>
            <a:endParaRPr lang="en-GB" dirty="0"/>
          </a:p>
        </p:txBody>
      </p:sp>
      <p:sp>
        <p:nvSpPr>
          <p:cNvPr id="37" name="TextBox 36"/>
          <p:cNvSpPr txBox="1"/>
          <p:nvPr/>
        </p:nvSpPr>
        <p:spPr>
          <a:xfrm>
            <a:off x="7555086" y="15823763"/>
            <a:ext cx="6161841" cy="9377182"/>
          </a:xfrm>
          <a:prstGeom prst="rect">
            <a:avLst/>
          </a:prstGeom>
          <a:noFill/>
        </p:spPr>
        <p:txBody>
          <a:bodyPr wrap="square" rtlCol="0">
            <a:spAutoFit/>
          </a:bodyPr>
          <a:lstStyle/>
          <a:p>
            <a:pPr>
              <a:spcBef>
                <a:spcPct val="20000"/>
              </a:spcBef>
            </a:pPr>
            <a:r>
              <a:rPr lang="en-AU" altLang="en-US" sz="2800" dirty="0">
                <a:latin typeface="Arial" panose="020B0604020202020204" pitchFamily="34" charset="0"/>
                <a:cs typeface="Arial" panose="020B0604020202020204" pitchFamily="34" charset="0"/>
              </a:rPr>
              <a:t>The frontal area and the coefficient of drag are the main factors that affect the frag force. </a:t>
            </a:r>
          </a:p>
          <a:p>
            <a:pPr>
              <a:spcBef>
                <a:spcPct val="20000"/>
              </a:spcBef>
            </a:pPr>
            <a:r>
              <a:rPr lang="en-AU" altLang="en-US" sz="2800" dirty="0">
                <a:latin typeface="Arial" panose="020B0604020202020204" pitchFamily="34" charset="0"/>
                <a:cs typeface="Arial" panose="020B0604020202020204" pitchFamily="34" charset="0"/>
              </a:rPr>
              <a:t>The frontal area can be reduced by position of the rider, reducing the wind screen, by using more compact engine design and reducing the components of the motorcycle that extent outside the main body of the motorcycle, like handles and petals.</a:t>
            </a:r>
          </a:p>
          <a:p>
            <a:pPr>
              <a:spcBef>
                <a:spcPct val="40000"/>
              </a:spcBef>
            </a:pPr>
            <a:r>
              <a:rPr lang="en-AU" altLang="en-US" sz="2800" dirty="0">
                <a:latin typeface="Arial" panose="020B0604020202020204" pitchFamily="34" charset="0"/>
                <a:cs typeface="Arial" panose="020B0604020202020204" pitchFamily="34" charset="0"/>
              </a:rPr>
              <a:t>The coefficient of drag can be reduced  by the use of fairings, helmets, clothing of the rider and the general shape of the motorcycle. The following graph shows the effect of coefficient of drag due to the use fairings.</a:t>
            </a:r>
            <a:r>
              <a:rPr lang="en-GB" sz="2800" dirty="0">
                <a:latin typeface="Arial" panose="020B0604020202020204" pitchFamily="34" charset="0"/>
                <a:ea typeface="Calibri" panose="020F0502020204030204" pitchFamily="34" charset="0"/>
                <a:cs typeface="Arial" panose="020B0604020202020204" pitchFamily="34" charset="0"/>
              </a:rPr>
              <a:t> (</a:t>
            </a:r>
            <a:r>
              <a:rPr lang="en-GB" sz="2800" i="1" dirty="0">
                <a:latin typeface="Arial" panose="020B0604020202020204" pitchFamily="34" charset="0"/>
                <a:ea typeface="Calibri" panose="020F0502020204030204" pitchFamily="34" charset="0"/>
                <a:cs typeface="Arial" panose="020B0604020202020204" pitchFamily="34" charset="0"/>
              </a:rPr>
              <a:t>Aerodynamics: Shultz Engineering | The Electric Chronicles: Power in Flux</a:t>
            </a:r>
            <a:r>
              <a:rPr lang="en-GB" sz="2800" dirty="0">
                <a:latin typeface="Arial" panose="020B0604020202020204" pitchFamily="34" charset="0"/>
                <a:ea typeface="Calibri" panose="020F0502020204030204" pitchFamily="34" charset="0"/>
                <a:cs typeface="Arial" panose="020B0604020202020204" pitchFamily="34" charset="0"/>
              </a:rPr>
              <a:t>, 2014)</a:t>
            </a:r>
            <a:endParaRPr lang="el-GR" sz="2800" dirty="0">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44" name="Picture 19" descr="See the source image">
            <a:extLst>
              <a:ext uri="{FF2B5EF4-FFF2-40B4-BE49-F238E27FC236}">
                <a16:creationId xmlns:a16="http://schemas.microsoft.com/office/drawing/2014/main" xmlns="" id="{87AE7105-FD77-4D58-803E-722F74C3B5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80593" y="24414485"/>
            <a:ext cx="6390040" cy="3630244"/>
          </a:xfrm>
          <a:prstGeom prst="rect">
            <a:avLst/>
          </a:prstGeom>
          <a:noFill/>
          <a:extLst>
            <a:ext uri="{909E8E84-426E-40DD-AFC4-6F175D3DCCD1}">
              <a14:hiddenFill xmlns:a14="http://schemas.microsoft.com/office/drawing/2010/main">
                <a:solidFill>
                  <a:srgbClr val="FFFFFF"/>
                </a:solidFill>
              </a14:hiddenFill>
            </a:ext>
          </a:extLst>
        </p:spPr>
      </p:pic>
      <p:sp>
        <p:nvSpPr>
          <p:cNvPr id="38" name="TextBox 37"/>
          <p:cNvSpPr txBox="1"/>
          <p:nvPr/>
        </p:nvSpPr>
        <p:spPr>
          <a:xfrm>
            <a:off x="7485404" y="28038060"/>
            <a:ext cx="6301204" cy="1015663"/>
          </a:xfrm>
          <a:prstGeom prst="rect">
            <a:avLst/>
          </a:prstGeom>
          <a:noFill/>
        </p:spPr>
        <p:txBody>
          <a:bodyPr wrap="square" rtlCol="0">
            <a:spAutoFit/>
          </a:bodyPr>
          <a:lstStyle/>
          <a:p>
            <a:r>
              <a:rPr lang="en-GB" sz="2000" dirty="0">
                <a:latin typeface="Times New Roman" panose="02020603050405020304" pitchFamily="18" charset="0"/>
                <a:ea typeface="Calibri" panose="020F0502020204030204" pitchFamily="34" charset="0"/>
                <a:cs typeface="Times New Roman" panose="02020603050405020304" pitchFamily="18" charset="0"/>
              </a:rPr>
              <a:t>(</a:t>
            </a:r>
            <a:r>
              <a:rPr lang="en-GB" sz="2000" i="1" dirty="0">
                <a:latin typeface="Times New Roman" panose="02020603050405020304" pitchFamily="18" charset="0"/>
                <a:ea typeface="Calibri" panose="020F0502020204030204" pitchFamily="34" charset="0"/>
                <a:cs typeface="Times New Roman" panose="02020603050405020304" pitchFamily="18" charset="0"/>
              </a:rPr>
              <a:t>Aerodynamics: Shultz Engineering | The Electric Chronicles: Power in Flux</a:t>
            </a:r>
            <a:r>
              <a:rPr lang="en-GB" sz="2000" dirty="0">
                <a:latin typeface="Times New Roman" panose="02020603050405020304" pitchFamily="18" charset="0"/>
                <a:ea typeface="Calibri" panose="020F0502020204030204" pitchFamily="34" charset="0"/>
                <a:cs typeface="Times New Roman" panose="02020603050405020304" pitchFamily="18" charset="0"/>
              </a:rPr>
              <a:t>, 2014)</a:t>
            </a:r>
            <a:endParaRPr lang="el-GR"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p>
        </p:txBody>
      </p:sp>
      <p:pic>
        <p:nvPicPr>
          <p:cNvPr id="46" name="Εικόνα 27">
            <a:extLst>
              <a:ext uri="{FF2B5EF4-FFF2-40B4-BE49-F238E27FC236}">
                <a16:creationId xmlns:a16="http://schemas.microsoft.com/office/drawing/2014/main" xmlns="" id="{8AD2AD51-6BDE-4EE7-B6BB-F7AA1FD515EC}"/>
              </a:ext>
            </a:extLst>
          </p:cNvPr>
          <p:cNvPicPr>
            <a:picLocks noChangeAspect="1"/>
          </p:cNvPicPr>
          <p:nvPr/>
        </p:nvPicPr>
        <p:blipFill>
          <a:blip r:embed="rId9"/>
          <a:stretch>
            <a:fillRect/>
          </a:stretch>
        </p:blipFill>
        <p:spPr>
          <a:xfrm>
            <a:off x="348597" y="2192592"/>
            <a:ext cx="2707952" cy="3596160"/>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Props1.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377FD30C-AD50-4D03-81AB-F75D65DA10BF}">
  <ds:schemaRefs>
    <ds:schemaRef ds:uri="http://schemas.microsoft.com/office/2006/metadata/properties"/>
    <ds:schemaRef ds:uri="http://schemas.microsoft.com/office/infopath/2007/PartnerControls"/>
    <ds:schemaRef ds:uri="0777963d-7f3d-4727-9e72-4d6490188740"/>
  </ds:schemaRefs>
</ds:datastoreItem>
</file>

<file path=docProps/app.xml><?xml version="1.0" encoding="utf-8"?>
<Properties xmlns="http://schemas.openxmlformats.org/officeDocument/2006/extended-properties" xmlns:vt="http://schemas.openxmlformats.org/officeDocument/2006/docPropsVTypes">
  <Template>Office Theme</Template>
  <TotalTime>7400</TotalTime>
  <Words>686</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ＭＳ Ｐゴシック</vt:lpstr>
      <vt:lpstr>Arial</vt:lpstr>
      <vt:lpstr>Calibri</vt:lpstr>
      <vt:lpstr>Calibri Light</vt:lpstr>
      <vt:lpstr>Cambria Math</vt:lpstr>
      <vt:lpstr>Eras Bold ITC</vt:lpstr>
      <vt:lpstr>Helvetica</vt:lpstr>
      <vt:lpstr>Times New Roman</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Odysseas</cp:lastModifiedBy>
  <cp:revision>31</cp:revision>
  <dcterms:created xsi:type="dcterms:W3CDTF">2016-02-25T08:27:32Z</dcterms:created>
  <dcterms:modified xsi:type="dcterms:W3CDTF">2020-12-05T13:56:35Z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