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4" r:id="rId14"/>
    <p:sldId id="289" r:id="rId15"/>
    <p:sldId id="268" r:id="rId16"/>
    <p:sldId id="269" r:id="rId17"/>
    <p:sldId id="270" r:id="rId18"/>
    <p:sldId id="271" r:id="rId19"/>
    <p:sldId id="272" r:id="rId20"/>
    <p:sldId id="273" r:id="rId21"/>
    <p:sldId id="275" r:id="rId22"/>
    <p:sldId id="276" r:id="rId23"/>
    <p:sldId id="277" r:id="rId24"/>
    <p:sldId id="278" r:id="rId25"/>
    <p:sldId id="279" r:id="rId26"/>
    <p:sldId id="280" r:id="rId27"/>
    <p:sldId id="282" r:id="rId28"/>
    <p:sldId id="281" r:id="rId29"/>
    <p:sldId id="283" r:id="rId30"/>
    <p:sldId id="284" r:id="rId31"/>
    <p:sldId id="285" r:id="rId32"/>
    <p:sldId id="286" r:id="rId33"/>
    <p:sldId id="287" r:id="rId34"/>
    <p:sldId id="28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0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D002BC-690F-414C-8544-5666F415F2F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612816F-0EA0-4F34-84D6-0A7622459391}">
      <dgm:prSet/>
      <dgm:spPr/>
      <dgm:t>
        <a:bodyPr/>
        <a:lstStyle/>
        <a:p>
          <a:r>
            <a:rPr lang="en-US"/>
            <a:t>Work back from what customer want?</a:t>
          </a:r>
        </a:p>
      </dgm:t>
    </dgm:pt>
    <dgm:pt modelId="{AFF8EAA8-E360-4B2F-ABD0-821A2F4A12BB}" type="parTrans" cxnId="{F68DCF1F-9D53-4091-9744-B7D6BF3A089F}">
      <dgm:prSet/>
      <dgm:spPr/>
      <dgm:t>
        <a:bodyPr/>
        <a:lstStyle/>
        <a:p>
          <a:endParaRPr lang="en-US"/>
        </a:p>
      </dgm:t>
    </dgm:pt>
    <dgm:pt modelId="{0A9CE822-B37C-483E-B0F9-9D6FDE5CE22F}" type="sibTrans" cxnId="{F68DCF1F-9D53-4091-9744-B7D6BF3A089F}">
      <dgm:prSet/>
      <dgm:spPr/>
      <dgm:t>
        <a:bodyPr/>
        <a:lstStyle/>
        <a:p>
          <a:endParaRPr lang="en-US"/>
        </a:p>
      </dgm:t>
    </dgm:pt>
    <dgm:pt modelId="{9600EEDE-5CD4-4AF6-B546-B1E87D791F53}">
      <dgm:prSet/>
      <dgm:spPr/>
      <dgm:t>
        <a:bodyPr/>
        <a:lstStyle/>
        <a:p>
          <a:r>
            <a:rPr lang="en-US"/>
            <a:t>What benefit’s do they require?</a:t>
          </a:r>
        </a:p>
      </dgm:t>
    </dgm:pt>
    <dgm:pt modelId="{2421AD24-4256-4F9B-A945-524F605A6786}" type="parTrans" cxnId="{EC91E5AF-5D25-424A-AFC7-EEE0597F98DA}">
      <dgm:prSet/>
      <dgm:spPr/>
      <dgm:t>
        <a:bodyPr/>
        <a:lstStyle/>
        <a:p>
          <a:endParaRPr lang="en-US"/>
        </a:p>
      </dgm:t>
    </dgm:pt>
    <dgm:pt modelId="{81AAEEEC-C1AD-4DAE-9C9C-3B96152F9A4D}" type="sibTrans" cxnId="{EC91E5AF-5D25-424A-AFC7-EEE0597F98DA}">
      <dgm:prSet/>
      <dgm:spPr/>
      <dgm:t>
        <a:bodyPr/>
        <a:lstStyle/>
        <a:p>
          <a:endParaRPr lang="en-US"/>
        </a:p>
      </dgm:t>
    </dgm:pt>
    <dgm:pt modelId="{0B345772-B81E-4770-AA92-BFB1A113A158}">
      <dgm:prSet/>
      <dgm:spPr/>
      <dgm:t>
        <a:bodyPr/>
        <a:lstStyle/>
        <a:p>
          <a:r>
            <a:rPr lang="en-US"/>
            <a:t>Listen to potential customers (all types of segments)</a:t>
          </a:r>
        </a:p>
      </dgm:t>
    </dgm:pt>
    <dgm:pt modelId="{CD83E675-8E42-42B1-A78D-1F97CAC07494}" type="parTrans" cxnId="{D3C38123-5718-4C0D-B53B-FEBCB39673E2}">
      <dgm:prSet/>
      <dgm:spPr/>
      <dgm:t>
        <a:bodyPr/>
        <a:lstStyle/>
        <a:p>
          <a:endParaRPr lang="en-US"/>
        </a:p>
      </dgm:t>
    </dgm:pt>
    <dgm:pt modelId="{BE3AA884-9727-4309-AF00-B9A58858C92F}" type="sibTrans" cxnId="{D3C38123-5718-4C0D-B53B-FEBCB39673E2}">
      <dgm:prSet/>
      <dgm:spPr/>
      <dgm:t>
        <a:bodyPr/>
        <a:lstStyle/>
        <a:p>
          <a:endParaRPr lang="en-US"/>
        </a:p>
      </dgm:t>
    </dgm:pt>
    <dgm:pt modelId="{D420728C-C5D8-420E-8105-82FC6E19C817}">
      <dgm:prSet/>
      <dgm:spPr/>
      <dgm:t>
        <a:bodyPr/>
        <a:lstStyle/>
        <a:p>
          <a:r>
            <a:rPr lang="en-US"/>
            <a:t>Listen to contrasting views</a:t>
          </a:r>
        </a:p>
      </dgm:t>
    </dgm:pt>
    <dgm:pt modelId="{6D7E6B71-B398-4157-B530-D4117189A273}" type="parTrans" cxnId="{3A942776-46D1-4AF0-8666-ACDAE43A925D}">
      <dgm:prSet/>
      <dgm:spPr/>
      <dgm:t>
        <a:bodyPr/>
        <a:lstStyle/>
        <a:p>
          <a:endParaRPr lang="en-US"/>
        </a:p>
      </dgm:t>
    </dgm:pt>
    <dgm:pt modelId="{BD2EAAE4-D6B5-4C79-AD0B-C29692E16BBC}" type="sibTrans" cxnId="{3A942776-46D1-4AF0-8666-ACDAE43A925D}">
      <dgm:prSet/>
      <dgm:spPr/>
      <dgm:t>
        <a:bodyPr/>
        <a:lstStyle/>
        <a:p>
          <a:endParaRPr lang="en-US"/>
        </a:p>
      </dgm:t>
    </dgm:pt>
    <dgm:pt modelId="{8C53F7E0-807F-4082-B569-A99B20AD1FD2}">
      <dgm:prSet/>
      <dgm:spPr/>
      <dgm:t>
        <a:bodyPr/>
        <a:lstStyle/>
        <a:p>
          <a:r>
            <a:rPr lang="en-US" dirty="0"/>
            <a:t>       = Brings Long Term Sustainability </a:t>
          </a:r>
        </a:p>
      </dgm:t>
    </dgm:pt>
    <dgm:pt modelId="{7C64D079-8F6E-44F1-9C7C-331B62F062EC}" type="parTrans" cxnId="{C49BA791-6A79-4DFF-BE57-48CD26212B82}">
      <dgm:prSet/>
      <dgm:spPr/>
      <dgm:t>
        <a:bodyPr/>
        <a:lstStyle/>
        <a:p>
          <a:endParaRPr lang="en-US"/>
        </a:p>
      </dgm:t>
    </dgm:pt>
    <dgm:pt modelId="{D978DDBD-52EC-432F-A17C-7F9EC582188A}" type="sibTrans" cxnId="{C49BA791-6A79-4DFF-BE57-48CD26212B82}">
      <dgm:prSet/>
      <dgm:spPr/>
      <dgm:t>
        <a:bodyPr/>
        <a:lstStyle/>
        <a:p>
          <a:endParaRPr lang="en-US"/>
        </a:p>
      </dgm:t>
    </dgm:pt>
    <dgm:pt modelId="{4E66D04E-833A-4707-A80B-4BD485C4BDB4}" type="pres">
      <dgm:prSet presAssocID="{1AD002BC-690F-414C-8544-5666F415F2F0}" presName="linear" presStyleCnt="0">
        <dgm:presLayoutVars>
          <dgm:animLvl val="lvl"/>
          <dgm:resizeHandles val="exact"/>
        </dgm:presLayoutVars>
      </dgm:prSet>
      <dgm:spPr/>
    </dgm:pt>
    <dgm:pt modelId="{5FF3E90E-4778-429F-9AD5-2CABF770FC50}" type="pres">
      <dgm:prSet presAssocID="{6612816F-0EA0-4F34-84D6-0A762245939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32CC099-6EBC-4971-8A09-81BDEBDF3D0B}" type="pres">
      <dgm:prSet presAssocID="{0A9CE822-B37C-483E-B0F9-9D6FDE5CE22F}" presName="spacer" presStyleCnt="0"/>
      <dgm:spPr/>
    </dgm:pt>
    <dgm:pt modelId="{7811037B-76B5-4087-BDD7-A9ECF2326315}" type="pres">
      <dgm:prSet presAssocID="{9600EEDE-5CD4-4AF6-B546-B1E87D791F5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20178F5-EC1B-4A17-AEEF-70D2F874591B}" type="pres">
      <dgm:prSet presAssocID="{81AAEEEC-C1AD-4DAE-9C9C-3B96152F9A4D}" presName="spacer" presStyleCnt="0"/>
      <dgm:spPr/>
    </dgm:pt>
    <dgm:pt modelId="{BC25BB25-EC0C-4745-90C0-25AFF508C051}" type="pres">
      <dgm:prSet presAssocID="{0B345772-B81E-4770-AA92-BFB1A113A15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E38474C-6A5F-49A5-8F85-07465A29711E}" type="pres">
      <dgm:prSet presAssocID="{BE3AA884-9727-4309-AF00-B9A58858C92F}" presName="spacer" presStyleCnt="0"/>
      <dgm:spPr/>
    </dgm:pt>
    <dgm:pt modelId="{73F40D7A-720F-46D9-9C91-0CFB41FEC47C}" type="pres">
      <dgm:prSet presAssocID="{D420728C-C5D8-420E-8105-82FC6E19C81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4D789D3-DD00-4E69-B7AB-D2CE8A4CD4C3}" type="pres">
      <dgm:prSet presAssocID="{BD2EAAE4-D6B5-4C79-AD0B-C29692E16BBC}" presName="spacer" presStyleCnt="0"/>
      <dgm:spPr/>
    </dgm:pt>
    <dgm:pt modelId="{C63CAECF-7BF9-40D3-9AFD-DE7E87D4FC65}" type="pres">
      <dgm:prSet presAssocID="{8C53F7E0-807F-4082-B569-A99B20AD1FD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68DCF1F-9D53-4091-9744-B7D6BF3A089F}" srcId="{1AD002BC-690F-414C-8544-5666F415F2F0}" destId="{6612816F-0EA0-4F34-84D6-0A7622459391}" srcOrd="0" destOrd="0" parTransId="{AFF8EAA8-E360-4B2F-ABD0-821A2F4A12BB}" sibTransId="{0A9CE822-B37C-483E-B0F9-9D6FDE5CE22F}"/>
    <dgm:cxn modelId="{D3C38123-5718-4C0D-B53B-FEBCB39673E2}" srcId="{1AD002BC-690F-414C-8544-5666F415F2F0}" destId="{0B345772-B81E-4770-AA92-BFB1A113A158}" srcOrd="2" destOrd="0" parTransId="{CD83E675-8E42-42B1-A78D-1F97CAC07494}" sibTransId="{BE3AA884-9727-4309-AF00-B9A58858C92F}"/>
    <dgm:cxn modelId="{551C2427-4D7C-453C-92C4-A13DF0F6D19E}" type="presOf" srcId="{8C53F7E0-807F-4082-B569-A99B20AD1FD2}" destId="{C63CAECF-7BF9-40D3-9AFD-DE7E87D4FC65}" srcOrd="0" destOrd="0" presId="urn:microsoft.com/office/officeart/2005/8/layout/vList2"/>
    <dgm:cxn modelId="{A232562B-FC76-4118-B0DD-E042592BA282}" type="presOf" srcId="{6612816F-0EA0-4F34-84D6-0A7622459391}" destId="{5FF3E90E-4778-429F-9AD5-2CABF770FC50}" srcOrd="0" destOrd="0" presId="urn:microsoft.com/office/officeart/2005/8/layout/vList2"/>
    <dgm:cxn modelId="{976D9545-AB9D-431E-8706-8794D3C311F0}" type="presOf" srcId="{9600EEDE-5CD4-4AF6-B546-B1E87D791F53}" destId="{7811037B-76B5-4087-BDD7-A9ECF2326315}" srcOrd="0" destOrd="0" presId="urn:microsoft.com/office/officeart/2005/8/layout/vList2"/>
    <dgm:cxn modelId="{3A942776-46D1-4AF0-8666-ACDAE43A925D}" srcId="{1AD002BC-690F-414C-8544-5666F415F2F0}" destId="{D420728C-C5D8-420E-8105-82FC6E19C817}" srcOrd="3" destOrd="0" parTransId="{6D7E6B71-B398-4157-B530-D4117189A273}" sibTransId="{BD2EAAE4-D6B5-4C79-AD0B-C29692E16BBC}"/>
    <dgm:cxn modelId="{36E23882-8DE1-4220-A8AD-BBBE9FFC4EB8}" type="presOf" srcId="{0B345772-B81E-4770-AA92-BFB1A113A158}" destId="{BC25BB25-EC0C-4745-90C0-25AFF508C051}" srcOrd="0" destOrd="0" presId="urn:microsoft.com/office/officeart/2005/8/layout/vList2"/>
    <dgm:cxn modelId="{C49BA791-6A79-4DFF-BE57-48CD26212B82}" srcId="{1AD002BC-690F-414C-8544-5666F415F2F0}" destId="{8C53F7E0-807F-4082-B569-A99B20AD1FD2}" srcOrd="4" destOrd="0" parTransId="{7C64D079-8F6E-44F1-9C7C-331B62F062EC}" sibTransId="{D978DDBD-52EC-432F-A17C-7F9EC582188A}"/>
    <dgm:cxn modelId="{EC91E5AF-5D25-424A-AFC7-EEE0597F98DA}" srcId="{1AD002BC-690F-414C-8544-5666F415F2F0}" destId="{9600EEDE-5CD4-4AF6-B546-B1E87D791F53}" srcOrd="1" destOrd="0" parTransId="{2421AD24-4256-4F9B-A945-524F605A6786}" sibTransId="{81AAEEEC-C1AD-4DAE-9C9C-3B96152F9A4D}"/>
    <dgm:cxn modelId="{ED4059D0-BD30-47F2-BAD2-AAA5D399BA1E}" type="presOf" srcId="{D420728C-C5D8-420E-8105-82FC6E19C817}" destId="{73F40D7A-720F-46D9-9C91-0CFB41FEC47C}" srcOrd="0" destOrd="0" presId="urn:microsoft.com/office/officeart/2005/8/layout/vList2"/>
    <dgm:cxn modelId="{51F73BE5-3B0F-418A-94E1-4F2A77A08907}" type="presOf" srcId="{1AD002BC-690F-414C-8544-5666F415F2F0}" destId="{4E66D04E-833A-4707-A80B-4BD485C4BDB4}" srcOrd="0" destOrd="0" presId="urn:microsoft.com/office/officeart/2005/8/layout/vList2"/>
    <dgm:cxn modelId="{F9C46FA2-496C-4B01-9705-BB2EAE1C32CF}" type="presParOf" srcId="{4E66D04E-833A-4707-A80B-4BD485C4BDB4}" destId="{5FF3E90E-4778-429F-9AD5-2CABF770FC50}" srcOrd="0" destOrd="0" presId="urn:microsoft.com/office/officeart/2005/8/layout/vList2"/>
    <dgm:cxn modelId="{FEAA1CD0-83FF-4371-A3C9-DC3C3FC74CFD}" type="presParOf" srcId="{4E66D04E-833A-4707-A80B-4BD485C4BDB4}" destId="{F32CC099-6EBC-4971-8A09-81BDEBDF3D0B}" srcOrd="1" destOrd="0" presId="urn:microsoft.com/office/officeart/2005/8/layout/vList2"/>
    <dgm:cxn modelId="{CEFF5BF7-FE68-49E8-8BA8-155E5B715E75}" type="presParOf" srcId="{4E66D04E-833A-4707-A80B-4BD485C4BDB4}" destId="{7811037B-76B5-4087-BDD7-A9ECF2326315}" srcOrd="2" destOrd="0" presId="urn:microsoft.com/office/officeart/2005/8/layout/vList2"/>
    <dgm:cxn modelId="{CDC36AD2-9A0A-42F0-AD51-4A037DD81F38}" type="presParOf" srcId="{4E66D04E-833A-4707-A80B-4BD485C4BDB4}" destId="{420178F5-EC1B-4A17-AEEF-70D2F874591B}" srcOrd="3" destOrd="0" presId="urn:microsoft.com/office/officeart/2005/8/layout/vList2"/>
    <dgm:cxn modelId="{3F04AA3A-6A6E-40CE-8098-8651669C5AD9}" type="presParOf" srcId="{4E66D04E-833A-4707-A80B-4BD485C4BDB4}" destId="{BC25BB25-EC0C-4745-90C0-25AFF508C051}" srcOrd="4" destOrd="0" presId="urn:microsoft.com/office/officeart/2005/8/layout/vList2"/>
    <dgm:cxn modelId="{68711969-756D-4FC6-AE81-8CFD5E75946A}" type="presParOf" srcId="{4E66D04E-833A-4707-A80B-4BD485C4BDB4}" destId="{BE38474C-6A5F-49A5-8F85-07465A29711E}" srcOrd="5" destOrd="0" presId="urn:microsoft.com/office/officeart/2005/8/layout/vList2"/>
    <dgm:cxn modelId="{5E05AFD2-C53E-4F24-BA1F-F7454941B767}" type="presParOf" srcId="{4E66D04E-833A-4707-A80B-4BD485C4BDB4}" destId="{73F40D7A-720F-46D9-9C91-0CFB41FEC47C}" srcOrd="6" destOrd="0" presId="urn:microsoft.com/office/officeart/2005/8/layout/vList2"/>
    <dgm:cxn modelId="{D25FAE15-81C7-4265-B6A6-2B812691D817}" type="presParOf" srcId="{4E66D04E-833A-4707-A80B-4BD485C4BDB4}" destId="{C4D789D3-DD00-4E69-B7AB-D2CE8A4CD4C3}" srcOrd="7" destOrd="0" presId="urn:microsoft.com/office/officeart/2005/8/layout/vList2"/>
    <dgm:cxn modelId="{A408514F-162E-4B7C-AEF5-62AB916CBEB6}" type="presParOf" srcId="{4E66D04E-833A-4707-A80B-4BD485C4BDB4}" destId="{C63CAECF-7BF9-40D3-9AFD-DE7E87D4FC6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4CCFFD-AE66-4C07-A4EA-7A480C7FF8E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779E778-9452-4D65-84F0-68429A253222}">
      <dgm:prSet/>
      <dgm:spPr/>
      <dgm:t>
        <a:bodyPr/>
        <a:lstStyle/>
        <a:p>
          <a:r>
            <a:rPr lang="en-US"/>
            <a:t>We want to reinforce our beliefs</a:t>
          </a:r>
        </a:p>
      </dgm:t>
    </dgm:pt>
    <dgm:pt modelId="{F51A1507-2156-44A0-925D-EF9F005EAA2E}" type="parTrans" cxnId="{E855270B-9812-49AF-A489-3646F1AFFF91}">
      <dgm:prSet/>
      <dgm:spPr/>
      <dgm:t>
        <a:bodyPr/>
        <a:lstStyle/>
        <a:p>
          <a:endParaRPr lang="en-US"/>
        </a:p>
      </dgm:t>
    </dgm:pt>
    <dgm:pt modelId="{D1CE462F-4B77-4497-88F9-3B8A33AB03B1}" type="sibTrans" cxnId="{E855270B-9812-49AF-A489-3646F1AFFF91}">
      <dgm:prSet/>
      <dgm:spPr/>
      <dgm:t>
        <a:bodyPr/>
        <a:lstStyle/>
        <a:p>
          <a:endParaRPr lang="en-US"/>
        </a:p>
      </dgm:t>
    </dgm:pt>
    <dgm:pt modelId="{E28B33DE-A7AD-415B-B238-A576981FDC14}">
      <dgm:prSet/>
      <dgm:spPr/>
      <dgm:t>
        <a:bodyPr/>
        <a:lstStyle/>
        <a:p>
          <a:r>
            <a:rPr lang="en-US"/>
            <a:t>Create narratives / stories that fit into what we see.</a:t>
          </a:r>
        </a:p>
      </dgm:t>
    </dgm:pt>
    <dgm:pt modelId="{2AD8B90E-ADEA-4167-A6A2-DF76CAA989BE}" type="parTrans" cxnId="{E38F5FA2-4EC0-43AB-90E1-EE6BF78EED10}">
      <dgm:prSet/>
      <dgm:spPr/>
      <dgm:t>
        <a:bodyPr/>
        <a:lstStyle/>
        <a:p>
          <a:endParaRPr lang="en-US"/>
        </a:p>
      </dgm:t>
    </dgm:pt>
    <dgm:pt modelId="{C3AB8258-DB8A-4F51-8529-B9798722B6EE}" type="sibTrans" cxnId="{E38F5FA2-4EC0-43AB-90E1-EE6BF78EED10}">
      <dgm:prSet/>
      <dgm:spPr/>
      <dgm:t>
        <a:bodyPr/>
        <a:lstStyle/>
        <a:p>
          <a:endParaRPr lang="en-US"/>
        </a:p>
      </dgm:t>
    </dgm:pt>
    <dgm:pt modelId="{D49199E7-1EC2-4184-A547-C70EBE0F070D}" type="pres">
      <dgm:prSet presAssocID="{474CCFFD-AE66-4C07-A4EA-7A480C7FF8E3}" presName="root" presStyleCnt="0">
        <dgm:presLayoutVars>
          <dgm:dir/>
          <dgm:resizeHandles val="exact"/>
        </dgm:presLayoutVars>
      </dgm:prSet>
      <dgm:spPr/>
    </dgm:pt>
    <dgm:pt modelId="{72980CB5-F067-4189-A299-AF4180F6B223}" type="pres">
      <dgm:prSet presAssocID="{A779E778-9452-4D65-84F0-68429A253222}" presName="compNode" presStyleCnt="0"/>
      <dgm:spPr/>
    </dgm:pt>
    <dgm:pt modelId="{1A41C05F-A214-4DEE-A16F-392113253E0A}" type="pres">
      <dgm:prSet presAssocID="{A779E778-9452-4D65-84F0-68429A25322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969D145-8A69-4561-A9F4-8EE2EF085E23}" type="pres">
      <dgm:prSet presAssocID="{A779E778-9452-4D65-84F0-68429A253222}" presName="spaceRect" presStyleCnt="0"/>
      <dgm:spPr/>
    </dgm:pt>
    <dgm:pt modelId="{9061345D-6FE1-4D1F-A511-F140F1385998}" type="pres">
      <dgm:prSet presAssocID="{A779E778-9452-4D65-84F0-68429A253222}" presName="textRect" presStyleLbl="revTx" presStyleIdx="0" presStyleCnt="2">
        <dgm:presLayoutVars>
          <dgm:chMax val="1"/>
          <dgm:chPref val="1"/>
        </dgm:presLayoutVars>
      </dgm:prSet>
      <dgm:spPr/>
    </dgm:pt>
    <dgm:pt modelId="{2AC0ED5C-29D6-4DF3-A70B-D79A157A9B2B}" type="pres">
      <dgm:prSet presAssocID="{D1CE462F-4B77-4497-88F9-3B8A33AB03B1}" presName="sibTrans" presStyleCnt="0"/>
      <dgm:spPr/>
    </dgm:pt>
    <dgm:pt modelId="{40F54A9B-1C49-43EA-8A8E-EE43DD115432}" type="pres">
      <dgm:prSet presAssocID="{E28B33DE-A7AD-415B-B238-A576981FDC14}" presName="compNode" presStyleCnt="0"/>
      <dgm:spPr/>
    </dgm:pt>
    <dgm:pt modelId="{CB7B8D28-3E97-4890-8896-35C55250DD97}" type="pres">
      <dgm:prSet presAssocID="{E28B33DE-A7AD-415B-B238-A576981FDC1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08597F27-59CF-4E0D-8BA2-C30BDA288738}" type="pres">
      <dgm:prSet presAssocID="{E28B33DE-A7AD-415B-B238-A576981FDC14}" presName="spaceRect" presStyleCnt="0"/>
      <dgm:spPr/>
    </dgm:pt>
    <dgm:pt modelId="{59D1C872-4024-40D9-A8F3-97FFCD977A8C}" type="pres">
      <dgm:prSet presAssocID="{E28B33DE-A7AD-415B-B238-A576981FDC1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855270B-9812-49AF-A489-3646F1AFFF91}" srcId="{474CCFFD-AE66-4C07-A4EA-7A480C7FF8E3}" destId="{A779E778-9452-4D65-84F0-68429A253222}" srcOrd="0" destOrd="0" parTransId="{F51A1507-2156-44A0-925D-EF9F005EAA2E}" sibTransId="{D1CE462F-4B77-4497-88F9-3B8A33AB03B1}"/>
    <dgm:cxn modelId="{6B7AA844-2C2F-4DA4-BBFC-E3EA7258B510}" type="presOf" srcId="{A779E778-9452-4D65-84F0-68429A253222}" destId="{9061345D-6FE1-4D1F-A511-F140F1385998}" srcOrd="0" destOrd="0" presId="urn:microsoft.com/office/officeart/2018/2/layout/IconLabelList"/>
    <dgm:cxn modelId="{E38F5FA2-4EC0-43AB-90E1-EE6BF78EED10}" srcId="{474CCFFD-AE66-4C07-A4EA-7A480C7FF8E3}" destId="{E28B33DE-A7AD-415B-B238-A576981FDC14}" srcOrd="1" destOrd="0" parTransId="{2AD8B90E-ADEA-4167-A6A2-DF76CAA989BE}" sibTransId="{C3AB8258-DB8A-4F51-8529-B9798722B6EE}"/>
    <dgm:cxn modelId="{8859EFAF-914E-476B-B825-C160AB19178A}" type="presOf" srcId="{474CCFFD-AE66-4C07-A4EA-7A480C7FF8E3}" destId="{D49199E7-1EC2-4184-A547-C70EBE0F070D}" srcOrd="0" destOrd="0" presId="urn:microsoft.com/office/officeart/2018/2/layout/IconLabelList"/>
    <dgm:cxn modelId="{37BF77ED-401B-47EB-891B-61DC18CFF5DE}" type="presOf" srcId="{E28B33DE-A7AD-415B-B238-A576981FDC14}" destId="{59D1C872-4024-40D9-A8F3-97FFCD977A8C}" srcOrd="0" destOrd="0" presId="urn:microsoft.com/office/officeart/2018/2/layout/IconLabelList"/>
    <dgm:cxn modelId="{B0A68228-B7A3-43DD-9BC4-58AB74D69956}" type="presParOf" srcId="{D49199E7-1EC2-4184-A547-C70EBE0F070D}" destId="{72980CB5-F067-4189-A299-AF4180F6B223}" srcOrd="0" destOrd="0" presId="urn:microsoft.com/office/officeart/2018/2/layout/IconLabelList"/>
    <dgm:cxn modelId="{5238189E-7CFB-45D3-92F2-BF87C8E967E5}" type="presParOf" srcId="{72980CB5-F067-4189-A299-AF4180F6B223}" destId="{1A41C05F-A214-4DEE-A16F-392113253E0A}" srcOrd="0" destOrd="0" presId="urn:microsoft.com/office/officeart/2018/2/layout/IconLabelList"/>
    <dgm:cxn modelId="{A964404F-6760-44B9-AB2E-58381CCC8D57}" type="presParOf" srcId="{72980CB5-F067-4189-A299-AF4180F6B223}" destId="{0969D145-8A69-4561-A9F4-8EE2EF085E23}" srcOrd="1" destOrd="0" presId="urn:microsoft.com/office/officeart/2018/2/layout/IconLabelList"/>
    <dgm:cxn modelId="{8A5CBD0F-4961-4C54-9796-3D61CF7BFF9F}" type="presParOf" srcId="{72980CB5-F067-4189-A299-AF4180F6B223}" destId="{9061345D-6FE1-4D1F-A511-F140F1385998}" srcOrd="2" destOrd="0" presId="urn:microsoft.com/office/officeart/2018/2/layout/IconLabelList"/>
    <dgm:cxn modelId="{89919FBE-142C-42F4-A156-022BA31F523D}" type="presParOf" srcId="{D49199E7-1EC2-4184-A547-C70EBE0F070D}" destId="{2AC0ED5C-29D6-4DF3-A70B-D79A157A9B2B}" srcOrd="1" destOrd="0" presId="urn:microsoft.com/office/officeart/2018/2/layout/IconLabelList"/>
    <dgm:cxn modelId="{D9F75A8E-F4B1-4ACF-9D0F-BE4ED7B9F0A2}" type="presParOf" srcId="{D49199E7-1EC2-4184-A547-C70EBE0F070D}" destId="{40F54A9B-1C49-43EA-8A8E-EE43DD115432}" srcOrd="2" destOrd="0" presId="urn:microsoft.com/office/officeart/2018/2/layout/IconLabelList"/>
    <dgm:cxn modelId="{3B7D2309-EF7A-4D31-919F-21819C499E22}" type="presParOf" srcId="{40F54A9B-1C49-43EA-8A8E-EE43DD115432}" destId="{CB7B8D28-3E97-4890-8896-35C55250DD97}" srcOrd="0" destOrd="0" presId="urn:microsoft.com/office/officeart/2018/2/layout/IconLabelList"/>
    <dgm:cxn modelId="{D1B6D332-1963-404A-A65A-C93897D783F7}" type="presParOf" srcId="{40F54A9B-1C49-43EA-8A8E-EE43DD115432}" destId="{08597F27-59CF-4E0D-8BA2-C30BDA288738}" srcOrd="1" destOrd="0" presId="urn:microsoft.com/office/officeart/2018/2/layout/IconLabelList"/>
    <dgm:cxn modelId="{F6DD9A49-1D7E-49BF-8DBB-105665D18BB0}" type="presParOf" srcId="{40F54A9B-1C49-43EA-8A8E-EE43DD115432}" destId="{59D1C872-4024-40D9-A8F3-97FFCD977A8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F3E90E-4778-429F-9AD5-2CABF770FC50}">
      <dsp:nvSpPr>
        <dsp:cNvPr id="0" name=""/>
        <dsp:cNvSpPr/>
      </dsp:nvSpPr>
      <dsp:spPr>
        <a:xfrm>
          <a:off x="0" y="37817"/>
          <a:ext cx="6096000" cy="9931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Work back from what customer want?</a:t>
          </a:r>
        </a:p>
      </dsp:txBody>
      <dsp:txXfrm>
        <a:off x="48481" y="86298"/>
        <a:ext cx="5999038" cy="896166"/>
      </dsp:txXfrm>
    </dsp:sp>
    <dsp:sp modelId="{7811037B-76B5-4087-BDD7-A9ECF2326315}">
      <dsp:nvSpPr>
        <dsp:cNvPr id="0" name=""/>
        <dsp:cNvSpPr/>
      </dsp:nvSpPr>
      <dsp:spPr>
        <a:xfrm>
          <a:off x="0" y="1102946"/>
          <a:ext cx="6096000" cy="993128"/>
        </a:xfrm>
        <a:prstGeom prst="roundRect">
          <a:avLst/>
        </a:prstGeom>
        <a:solidFill>
          <a:schemeClr val="accent2">
            <a:hueOff val="-373706"/>
            <a:satOff val="-105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benefit’s do they require?</a:t>
          </a:r>
        </a:p>
      </dsp:txBody>
      <dsp:txXfrm>
        <a:off x="48481" y="1151427"/>
        <a:ext cx="5999038" cy="896166"/>
      </dsp:txXfrm>
    </dsp:sp>
    <dsp:sp modelId="{BC25BB25-EC0C-4745-90C0-25AFF508C051}">
      <dsp:nvSpPr>
        <dsp:cNvPr id="0" name=""/>
        <dsp:cNvSpPr/>
      </dsp:nvSpPr>
      <dsp:spPr>
        <a:xfrm>
          <a:off x="0" y="2168075"/>
          <a:ext cx="6096000" cy="993128"/>
        </a:xfrm>
        <a:prstGeom prst="roundRect">
          <a:avLst/>
        </a:prstGeom>
        <a:solidFill>
          <a:schemeClr val="accent2">
            <a:hueOff val="-747413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Listen to potential customers (all types of segments)</a:t>
          </a:r>
        </a:p>
      </dsp:txBody>
      <dsp:txXfrm>
        <a:off x="48481" y="2216556"/>
        <a:ext cx="5999038" cy="896166"/>
      </dsp:txXfrm>
    </dsp:sp>
    <dsp:sp modelId="{73F40D7A-720F-46D9-9C91-0CFB41FEC47C}">
      <dsp:nvSpPr>
        <dsp:cNvPr id="0" name=""/>
        <dsp:cNvSpPr/>
      </dsp:nvSpPr>
      <dsp:spPr>
        <a:xfrm>
          <a:off x="0" y="3233204"/>
          <a:ext cx="6096000" cy="993128"/>
        </a:xfrm>
        <a:prstGeom prst="roundRect">
          <a:avLst/>
        </a:prstGeom>
        <a:solidFill>
          <a:schemeClr val="accent2">
            <a:hueOff val="-1121119"/>
            <a:satOff val="-314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Listen to contrasting views</a:t>
          </a:r>
        </a:p>
      </dsp:txBody>
      <dsp:txXfrm>
        <a:off x="48481" y="3281685"/>
        <a:ext cx="5999038" cy="896166"/>
      </dsp:txXfrm>
    </dsp:sp>
    <dsp:sp modelId="{C63CAECF-7BF9-40D3-9AFD-DE7E87D4FC65}">
      <dsp:nvSpPr>
        <dsp:cNvPr id="0" name=""/>
        <dsp:cNvSpPr/>
      </dsp:nvSpPr>
      <dsp:spPr>
        <a:xfrm>
          <a:off x="0" y="4298333"/>
          <a:ext cx="6096000" cy="993128"/>
        </a:xfrm>
        <a:prstGeom prst="roundRect">
          <a:avLst/>
        </a:prstGeom>
        <a:solidFill>
          <a:schemeClr val="accent2">
            <a:hueOff val="-1494825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       = Brings Long Term Sustainability </a:t>
          </a:r>
        </a:p>
      </dsp:txBody>
      <dsp:txXfrm>
        <a:off x="48481" y="4346814"/>
        <a:ext cx="5999038" cy="8961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1C05F-A214-4DEE-A16F-392113253E0A}">
      <dsp:nvSpPr>
        <dsp:cNvPr id="0" name=""/>
        <dsp:cNvSpPr/>
      </dsp:nvSpPr>
      <dsp:spPr>
        <a:xfrm>
          <a:off x="878765" y="1417372"/>
          <a:ext cx="1412437" cy="1412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61345D-6FE1-4D1F-A511-F140F1385998}">
      <dsp:nvSpPr>
        <dsp:cNvPr id="0" name=""/>
        <dsp:cNvSpPr/>
      </dsp:nvSpPr>
      <dsp:spPr>
        <a:xfrm>
          <a:off x="15609" y="3206153"/>
          <a:ext cx="313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We want to reinforce our beliefs</a:t>
          </a:r>
        </a:p>
      </dsp:txBody>
      <dsp:txXfrm>
        <a:off x="15609" y="3206153"/>
        <a:ext cx="3138750" cy="720000"/>
      </dsp:txXfrm>
    </dsp:sp>
    <dsp:sp modelId="{CB7B8D28-3E97-4890-8896-35C55250DD97}">
      <dsp:nvSpPr>
        <dsp:cNvPr id="0" name=""/>
        <dsp:cNvSpPr/>
      </dsp:nvSpPr>
      <dsp:spPr>
        <a:xfrm>
          <a:off x="4566796" y="1417372"/>
          <a:ext cx="1412437" cy="1412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D1C872-4024-40D9-A8F3-97FFCD977A8C}">
      <dsp:nvSpPr>
        <dsp:cNvPr id="0" name=""/>
        <dsp:cNvSpPr/>
      </dsp:nvSpPr>
      <dsp:spPr>
        <a:xfrm>
          <a:off x="3703640" y="3206153"/>
          <a:ext cx="313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Create narratives / stories that fit into what we see.</a:t>
          </a:r>
        </a:p>
      </dsp:txBody>
      <dsp:txXfrm>
        <a:off x="3703640" y="3206153"/>
        <a:ext cx="313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944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0348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455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763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747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552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210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255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525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906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94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78234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3A883C-2C0B-476E-AB89-28380918C5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910" r="1" b="2087"/>
          <a:stretch/>
        </p:blipFill>
        <p:spPr>
          <a:xfrm>
            <a:off x="20" y="10"/>
            <a:ext cx="12191435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17E1A5F-4E44-495B-9C48-A5314F5BA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2074"/>
            <a:ext cx="12192001" cy="4733924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30000"/>
                </a:srgbClr>
              </a:gs>
              <a:gs pos="60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727F87-A661-4060-8E02-2A121FEC42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>
            <a:normAutofit/>
          </a:bodyPr>
          <a:lstStyle/>
          <a:p>
            <a:r>
              <a:rPr lang="en-US" sz="6800" dirty="0">
                <a:solidFill>
                  <a:srgbClr val="00B0F0"/>
                </a:solidFill>
              </a:rPr>
              <a:t>Creativity and Value Creation </a:t>
            </a:r>
            <a:r>
              <a:rPr lang="en-US" sz="6800" dirty="0">
                <a:solidFill>
                  <a:srgbClr val="FFFFFF"/>
                </a:solidFill>
              </a:rPr>
              <a:t>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2070AB-13C6-4765-A40B-D06940A7DD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3570" y="3671887"/>
            <a:ext cx="10668000" cy="19859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Unit 2 Review</a:t>
            </a:r>
          </a:p>
        </p:txBody>
      </p:sp>
    </p:spTree>
    <p:extLst>
      <p:ext uri="{BB962C8B-B14F-4D97-AF65-F5344CB8AC3E}">
        <p14:creationId xmlns:p14="http://schemas.microsoft.com/office/powerpoint/2010/main" val="1689227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CC31F2-0151-4009-8E12-B63B7F572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10001" cy="1263649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Changemaking and Storytelling </a:t>
            </a:r>
          </a:p>
        </p:txBody>
      </p:sp>
      <p:pic>
        <p:nvPicPr>
          <p:cNvPr id="12" name="Graphic 11" descr="Group">
            <a:extLst>
              <a:ext uri="{FF2B5EF4-FFF2-40B4-BE49-F238E27FC236}">
                <a16:creationId xmlns:a16="http://schemas.microsoft.com/office/drawing/2014/main" id="{4CCA2DC0-4458-4350-9C77-78D1C09029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15000" y="762000"/>
            <a:ext cx="5333999" cy="5333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2B2BDC-18C2-4B62-B910-9A5BDC45A5D6}"/>
              </a:ext>
            </a:extLst>
          </p:cNvPr>
          <p:cNvSpPr txBox="1"/>
          <p:nvPr/>
        </p:nvSpPr>
        <p:spPr>
          <a:xfrm>
            <a:off x="762001" y="3047999"/>
            <a:ext cx="3810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Principle = People are motivated to create change by creating value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4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A1125-0D71-40C7-BAFC-6D9698FE9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942352" cy="1263649"/>
          </a:xfrm>
        </p:spPr>
        <p:txBody>
          <a:bodyPr>
            <a:normAutofit fontScale="90000"/>
          </a:bodyPr>
          <a:lstStyle/>
          <a:p>
            <a:r>
              <a:rPr lang="en-US" dirty="0"/>
              <a:t>What values motivate changemakers?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66C70-32B2-4872-B0D4-D16AA50885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They desire change (personal connection).</a:t>
            </a:r>
          </a:p>
          <a:p>
            <a:r>
              <a:rPr lang="en-US" dirty="0"/>
              <a:t>Build Knowledge and Resources that make change happen.</a:t>
            </a:r>
          </a:p>
          <a:p>
            <a:r>
              <a:rPr lang="en-US" dirty="0"/>
              <a:t>Creating Ideas and implementing ideas through to action and outcome.</a:t>
            </a:r>
          </a:p>
          <a:p>
            <a:r>
              <a:rPr lang="en-US" dirty="0"/>
              <a:t>Future innovation leaders.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929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0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22">
            <a:extLst>
              <a:ext uri="{FF2B5EF4-FFF2-40B4-BE49-F238E27FC236}">
                <a16:creationId xmlns:a16="http://schemas.microsoft.com/office/drawing/2014/main" id="{F0F395FD-89E0-4B7B-95B1-C6DC06DE9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2074"/>
            <a:ext cx="12192001" cy="4733924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30000"/>
                </a:srgbClr>
              </a:gs>
              <a:gs pos="60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DD7AB1F-3610-4197-8064-53A5CF2BBD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1565" y="1412705"/>
            <a:ext cx="9888125" cy="4083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591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93D56-8614-4096-B0AF-E9EAEAB49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026242" cy="959141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the direction of the current tide?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3D7AB-F708-413D-AA68-9D047A5076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Who’s presently swimming against this tide? </a:t>
            </a:r>
          </a:p>
          <a:p>
            <a:endParaRPr lang="en-US" dirty="0"/>
          </a:p>
          <a:p>
            <a:r>
              <a:rPr lang="en-US" dirty="0"/>
              <a:t>Why?</a:t>
            </a:r>
          </a:p>
          <a:p>
            <a:endParaRPr lang="en-US" dirty="0"/>
          </a:p>
          <a:p>
            <a:r>
              <a:rPr lang="en-US" dirty="0"/>
              <a:t>Anticipated outcome?</a:t>
            </a:r>
          </a:p>
        </p:txBody>
      </p:sp>
    </p:spTree>
    <p:extLst>
      <p:ext uri="{BB962C8B-B14F-4D97-AF65-F5344CB8AC3E}">
        <p14:creationId xmlns:p14="http://schemas.microsoft.com/office/powerpoint/2010/main" val="32519838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ED02B8-6BB1-4EFF-9785-02F98125A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0151" y="2522376"/>
            <a:ext cx="4351653" cy="2030964"/>
          </a:xfrm>
        </p:spPr>
        <p:txBody>
          <a:bodyPr>
            <a:normAutofit/>
          </a:bodyPr>
          <a:lstStyle/>
          <a:p>
            <a:r>
              <a:rPr lang="en-US" sz="2400" dirty="0"/>
              <a:t>Framework for 5 different kinds of value (Flower Model)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(</a:t>
            </a:r>
            <a:r>
              <a:rPr lang="en-US" sz="2400" dirty="0" err="1"/>
              <a:t>Lackeus</a:t>
            </a:r>
            <a:r>
              <a:rPr lang="en-US" sz="2400" dirty="0"/>
              <a:t>, 2018).</a:t>
            </a:r>
          </a:p>
        </p:txBody>
      </p:sp>
      <p:pic>
        <p:nvPicPr>
          <p:cNvPr id="1026" name="Picture 2" descr="Framework for five different kinds of value (Lackéus 2018). | Download  Scientific Diagram">
            <a:extLst>
              <a:ext uri="{FF2B5EF4-FFF2-40B4-BE49-F238E27FC236}">
                <a16:creationId xmlns:a16="http://schemas.microsoft.com/office/drawing/2014/main" id="{2014E624-B6C5-43B8-8DF4-4E65C5E030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4673" y="206096"/>
            <a:ext cx="6848670" cy="6445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906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5ED67E-4EE0-4BF8-B36A-BC9F55FA4F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" y="1034561"/>
            <a:ext cx="2952750" cy="1745596"/>
          </a:xfrm>
          <a:custGeom>
            <a:avLst/>
            <a:gdLst/>
            <a:ahLst/>
            <a:cxnLst/>
            <a:rect l="l" t="t" r="r" b="b"/>
            <a:pathLst>
              <a:path w="2952750" h="2290719">
                <a:moveTo>
                  <a:pt x="0" y="0"/>
                </a:moveTo>
                <a:lnTo>
                  <a:pt x="2952750" y="0"/>
                </a:lnTo>
                <a:lnTo>
                  <a:pt x="2952750" y="2290719"/>
                </a:lnTo>
                <a:lnTo>
                  <a:pt x="0" y="2290719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486FBB5-7E36-472F-984A-5588E82A2E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44" y="803650"/>
            <a:ext cx="2857500" cy="2207418"/>
          </a:xfrm>
          <a:custGeom>
            <a:avLst/>
            <a:gdLst/>
            <a:ahLst/>
            <a:cxnLst/>
            <a:rect l="l" t="t" r="r" b="b"/>
            <a:pathLst>
              <a:path w="2857500" h="2290719">
                <a:moveTo>
                  <a:pt x="0" y="0"/>
                </a:moveTo>
                <a:lnTo>
                  <a:pt x="2857500" y="0"/>
                </a:lnTo>
                <a:lnTo>
                  <a:pt x="2857500" y="2290719"/>
                </a:lnTo>
                <a:lnTo>
                  <a:pt x="0" y="2290719"/>
                </a:lnTo>
                <a:close/>
              </a:path>
            </a:pathLst>
          </a:custGeom>
        </p:spPr>
      </p:pic>
      <p:pic>
        <p:nvPicPr>
          <p:cNvPr id="2050" name="Picture 2" descr="A missed opportunity': Banksy reopening falls flat in Port Talbot | Banksy  | The Guardian">
            <a:extLst>
              <a:ext uri="{FF2B5EF4-FFF2-40B4-BE49-F238E27FC236}">
                <a16:creationId xmlns:a16="http://schemas.microsoft.com/office/drawing/2014/main" id="{965BE0A4-18A3-4732-A0CA-2F24B2FDDA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1238" y="835797"/>
            <a:ext cx="2857500" cy="2143125"/>
          </a:xfrm>
          <a:custGeom>
            <a:avLst/>
            <a:gdLst/>
            <a:ahLst/>
            <a:cxnLst/>
            <a:rect l="l" t="t" r="r" b="b"/>
            <a:pathLst>
              <a:path w="2857500" h="2290719">
                <a:moveTo>
                  <a:pt x="0" y="0"/>
                </a:moveTo>
                <a:lnTo>
                  <a:pt x="2857500" y="0"/>
                </a:lnTo>
                <a:lnTo>
                  <a:pt x="2857500" y="2290719"/>
                </a:lnTo>
                <a:lnTo>
                  <a:pt x="0" y="229071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20B421B-1E61-44E9-8C38-A541DCE033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39228" y="1069510"/>
            <a:ext cx="2952772" cy="1675698"/>
          </a:xfrm>
          <a:custGeom>
            <a:avLst/>
            <a:gdLst/>
            <a:ahLst/>
            <a:cxnLst/>
            <a:rect l="l" t="t" r="r" b="b"/>
            <a:pathLst>
              <a:path w="2952750" h="2290719">
                <a:moveTo>
                  <a:pt x="0" y="0"/>
                </a:moveTo>
                <a:lnTo>
                  <a:pt x="2952750" y="0"/>
                </a:lnTo>
                <a:lnTo>
                  <a:pt x="2952750" y="2290719"/>
                </a:lnTo>
                <a:lnTo>
                  <a:pt x="0" y="2290719"/>
                </a:lnTo>
                <a:close/>
              </a:path>
            </a:pathLst>
          </a:custGeom>
        </p:spPr>
      </p:pic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71811820-403F-4D93-B710-D7F182DEC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5EA48870-932C-4B49-B9BE-AF41F48FD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blipFill dpi="0" rotWithShape="1">
            <a:blip r:embed="rId6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02251-42DA-4CB2-AB4B-2CF0F58A9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822" y="4569683"/>
            <a:ext cx="9231087" cy="1856792"/>
          </a:xfrm>
        </p:spPr>
        <p:txBody>
          <a:bodyPr>
            <a:normAutofit/>
          </a:bodyPr>
          <a:lstStyle/>
          <a:p>
            <a:r>
              <a:rPr lang="en-US" sz="1800" dirty="0"/>
              <a:t>Enjoyment value – Banksy Port Talbot </a:t>
            </a:r>
            <a:r>
              <a:rPr lang="en-US" sz="1600" dirty="0"/>
              <a:t>(Christmas 2018)</a:t>
            </a:r>
          </a:p>
          <a:p>
            <a:r>
              <a:rPr lang="en-US" sz="1800" dirty="0"/>
              <a:t>Social value – School of Hard Knocks </a:t>
            </a:r>
            <a:r>
              <a:rPr lang="en-US" sz="1600" dirty="0"/>
              <a:t>(2007 – Crime and unemployment intervention)</a:t>
            </a:r>
          </a:p>
          <a:p>
            <a:r>
              <a:rPr lang="en-US" sz="1800" dirty="0"/>
              <a:t>Harmony value </a:t>
            </a:r>
            <a:r>
              <a:rPr lang="en-US" sz="1600" dirty="0"/>
              <a:t>– Tusk (protecting wildlife, alleviating poverty and promoting education in Africa). </a:t>
            </a:r>
          </a:p>
          <a:p>
            <a:r>
              <a:rPr lang="en-US" sz="1800" dirty="0"/>
              <a:t>Influence value </a:t>
            </a:r>
            <a:r>
              <a:rPr lang="en-US" sz="1600" dirty="0"/>
              <a:t>– Marcus Rashford (Campaigned for 1.3 million free School Meals).</a:t>
            </a:r>
          </a:p>
          <a:p>
            <a:r>
              <a:rPr lang="en-US" sz="1800" dirty="0"/>
              <a:t>Economic Value </a:t>
            </a:r>
            <a:r>
              <a:rPr lang="en-US" sz="1600" dirty="0"/>
              <a:t>– Stelios </a:t>
            </a:r>
            <a:r>
              <a:rPr lang="en-US" sz="1600" dirty="0" err="1"/>
              <a:t>Easyjet</a:t>
            </a:r>
            <a:r>
              <a:rPr lang="en-US" sz="1600" dirty="0"/>
              <a:t> Founder (£6.4b – 2019)</a:t>
            </a:r>
          </a:p>
          <a:p>
            <a:endParaRPr lang="en-US" sz="1300" dirty="0"/>
          </a:p>
          <a:p>
            <a:endParaRPr lang="en-US" sz="1300" dirty="0"/>
          </a:p>
          <a:p>
            <a:endParaRPr lang="en-US" sz="13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2D6B323-1732-4CF6-B71C-26BB6AF2EA7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19316" y="4486686"/>
            <a:ext cx="3062293" cy="1872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572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32D39-F049-423D-8547-CE4E23B42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4E3B1-1034-48D4-B18F-A86E4ECC20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834839-7A2B-4A0F-BD00-595E26F279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10575"/>
            <a:ext cx="12192000" cy="583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915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27C51-C2EF-4F5F-A5A4-99133CFAB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888" y="641349"/>
            <a:ext cx="9144000" cy="1263649"/>
          </a:xfrm>
        </p:spPr>
        <p:txBody>
          <a:bodyPr/>
          <a:lstStyle/>
          <a:p>
            <a:r>
              <a:rPr lang="en-US" dirty="0"/>
              <a:t>Creation Definition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A538F-D7CF-4452-83F3-B1403354E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888" y="1714149"/>
            <a:ext cx="10668000" cy="3641622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en-US" sz="3300" dirty="0"/>
              <a:t>The Action or Process of bringing something into existence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algn="ctr"/>
            <a:r>
              <a:rPr lang="en-US" sz="3300" dirty="0"/>
              <a:t>One’s judgement of what's important in life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9A37361-6A5A-4814-8AE1-1825DB01E8FE}"/>
              </a:ext>
            </a:extLst>
          </p:cNvPr>
          <p:cNvSpPr txBox="1">
            <a:spLocks/>
          </p:cNvSpPr>
          <p:nvPr/>
        </p:nvSpPr>
        <p:spPr>
          <a:xfrm>
            <a:off x="2038525" y="5509684"/>
            <a:ext cx="9144000" cy="112991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Value Definition </a:t>
            </a:r>
          </a:p>
        </p:txBody>
      </p:sp>
      <p:pic>
        <p:nvPicPr>
          <p:cNvPr id="3074" name="Picture 2" descr="Innovation Value Creation : PharmaVOICE">
            <a:extLst>
              <a:ext uri="{FF2B5EF4-FFF2-40B4-BE49-F238E27FC236}">
                <a16:creationId xmlns:a16="http://schemas.microsoft.com/office/drawing/2014/main" id="{12DBADF4-19C6-4CF8-BD23-D4DE464DD7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4049" y="2420144"/>
            <a:ext cx="1784899" cy="201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6391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80471-4AF1-4336-8340-64C64BADA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496" y="752213"/>
            <a:ext cx="11292981" cy="991299"/>
          </a:xfrm>
        </p:spPr>
        <p:txBody>
          <a:bodyPr>
            <a:normAutofit fontScale="90000"/>
          </a:bodyPr>
          <a:lstStyle/>
          <a:p>
            <a:r>
              <a:rPr lang="en-US" dirty="0"/>
              <a:t>Value Creation Pedagogy – </a:t>
            </a:r>
            <a:r>
              <a:rPr lang="en-US" sz="3100" dirty="0" err="1"/>
              <a:t>Mackiguchi’s</a:t>
            </a:r>
            <a:r>
              <a:rPr lang="en-US" sz="3100" dirty="0"/>
              <a:t> Framework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3C24E-7DA5-49D1-B5F7-2B2704A20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888" y="2326545"/>
            <a:ext cx="10668000" cy="3769455"/>
          </a:xfrm>
        </p:spPr>
        <p:txBody>
          <a:bodyPr>
            <a:normAutofit/>
          </a:bodyPr>
          <a:lstStyle/>
          <a:p>
            <a:r>
              <a:rPr lang="en-US" dirty="0"/>
              <a:t>Beauty – A sensory response from the individual of a physical object or environment.</a:t>
            </a:r>
          </a:p>
          <a:p>
            <a:endParaRPr lang="en-US" dirty="0"/>
          </a:p>
          <a:p>
            <a:r>
              <a:rPr lang="en-US" dirty="0"/>
              <a:t>Benefit – Attempt to extend or expand positively on an individual transformation. </a:t>
            </a:r>
          </a:p>
          <a:p>
            <a:endParaRPr lang="en-US" dirty="0"/>
          </a:p>
          <a:p>
            <a:r>
              <a:rPr lang="en-US" dirty="0"/>
              <a:t>Good – Positive development of the wider society and community.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B14BFF-8B86-4E8A-A9BA-46D09CA1CC19}"/>
              </a:ext>
            </a:extLst>
          </p:cNvPr>
          <p:cNvSpPr txBox="1"/>
          <p:nvPr/>
        </p:nvSpPr>
        <p:spPr>
          <a:xfrm>
            <a:off x="1945206" y="6028888"/>
            <a:ext cx="8167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Changemakers Value changes the Life's of colleagues and society = Rashford + Stelios </a:t>
            </a:r>
          </a:p>
        </p:txBody>
      </p:sp>
    </p:spTree>
    <p:extLst>
      <p:ext uri="{BB962C8B-B14F-4D97-AF65-F5344CB8AC3E}">
        <p14:creationId xmlns:p14="http://schemas.microsoft.com/office/powerpoint/2010/main" val="1768200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7D0D1EA-7B4E-4AE7-A10D-9C24194DDB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6226" b="-1"/>
          <a:stretch/>
        </p:blipFill>
        <p:spPr>
          <a:xfrm>
            <a:off x="565" y="0"/>
            <a:ext cx="12191435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5761B15-C433-40FE-BB67-ECF17E50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33486"/>
            <a:ext cx="12192001" cy="3062512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30000"/>
                </a:srgbClr>
              </a:gs>
              <a:gs pos="60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E2B93-BF5B-4550-9FBD-1A444E8A2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386" y="1443032"/>
            <a:ext cx="11321143" cy="945606"/>
          </a:xfrm>
        </p:spPr>
        <p:txBody>
          <a:bodyPr vert="horz" lIns="91440" tIns="45720" rIns="91440" bIns="45720" rtlCol="0" anchor="b" anchorCtr="0">
            <a:normAutofit fontScale="90000"/>
          </a:bodyPr>
          <a:lstStyle/>
          <a:p>
            <a:pPr algn="ctr"/>
            <a:r>
              <a:rPr lang="en-US" sz="6800" dirty="0">
                <a:solidFill>
                  <a:srgbClr val="FFFFFF"/>
                </a:solidFill>
              </a:rPr>
              <a:t>Change Stories – Thailand </a:t>
            </a:r>
          </a:p>
        </p:txBody>
      </p:sp>
    </p:spTree>
    <p:extLst>
      <p:ext uri="{BB962C8B-B14F-4D97-AF65-F5344CB8AC3E}">
        <p14:creationId xmlns:p14="http://schemas.microsoft.com/office/powerpoint/2010/main" val="35030360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72F60-AC7F-457E-A5C4-48638F128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2" y="2500604"/>
            <a:ext cx="3047999" cy="1993642"/>
          </a:xfrm>
        </p:spPr>
        <p:txBody>
          <a:bodyPr>
            <a:normAutofit/>
          </a:bodyPr>
          <a:lstStyle/>
          <a:p>
            <a:r>
              <a:rPr lang="en-US" sz="3100" dirty="0"/>
              <a:t>Implementing Change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E4F8CC-F2E3-4E7D-B126-699AFFC9D7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47968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8486AD2F-ECB0-461E-BAFA-52D04476454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8305" y="3831773"/>
            <a:ext cx="2605951" cy="1663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8106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089E6-6323-4631-A243-5A32F97FD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BECE4-B5ED-4D6E-BF31-15F7BDD5E2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924411-16D8-4B1E-BF49-FB793E87FC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150" y="261256"/>
            <a:ext cx="11056777" cy="6382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758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3665FFE4-F75A-4BB0-BF37-B5DC92DC1D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906" y="-1"/>
            <a:ext cx="8724123" cy="68442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72617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Tech Startup School | Entrepreneurship Competence Framework">
            <a:extLst>
              <a:ext uri="{FF2B5EF4-FFF2-40B4-BE49-F238E27FC236}">
                <a16:creationId xmlns:a16="http://schemas.microsoft.com/office/drawing/2014/main" id="{13B8A84F-C748-43F5-8776-77E0A3A607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"/>
          <a:stretch/>
        </p:blipFill>
        <p:spPr bwMode="auto">
          <a:xfrm>
            <a:off x="20" y="10"/>
            <a:ext cx="12191435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0B1A9B2-C051-494A-A1E0-2E4EF693C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24000"/>
            <a:ext cx="12192001" cy="4571998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30000"/>
                </a:srgbClr>
              </a:gs>
              <a:gs pos="75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5125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219237-F0A3-4205-B1F3-C187BEC72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82594"/>
            <a:ext cx="9144000" cy="1539023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5100" dirty="0"/>
              <a:t>Do we all see the same game?</a:t>
            </a:r>
          </a:p>
        </p:txBody>
      </p:sp>
      <p:pic>
        <p:nvPicPr>
          <p:cNvPr id="5126" name="Picture 6" descr="International Supporters - Watford FC">
            <a:extLst>
              <a:ext uri="{FF2B5EF4-FFF2-40B4-BE49-F238E27FC236}">
                <a16:creationId xmlns:a16="http://schemas.microsoft.com/office/drawing/2014/main" id="{FE74E314-530E-443B-B889-FC7D207FE8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95" r="18629" b="2"/>
          <a:stretch/>
        </p:blipFill>
        <p:spPr bwMode="auto">
          <a:xfrm>
            <a:off x="20" y="3557522"/>
            <a:ext cx="4000480" cy="3300478"/>
          </a:xfrm>
          <a:custGeom>
            <a:avLst/>
            <a:gdLst/>
            <a:ahLst/>
            <a:cxnLst/>
            <a:rect l="l" t="t" r="r" b="b"/>
            <a:pathLst>
              <a:path w="4000500" h="3300478">
                <a:moveTo>
                  <a:pt x="0" y="0"/>
                </a:moveTo>
                <a:lnTo>
                  <a:pt x="72689" y="17405"/>
                </a:lnTo>
                <a:cubicBezTo>
                  <a:pt x="148479" y="30382"/>
                  <a:pt x="220740" y="46697"/>
                  <a:pt x="296224" y="60096"/>
                </a:cubicBezTo>
                <a:cubicBezTo>
                  <a:pt x="370204" y="73143"/>
                  <a:pt x="437718" y="89378"/>
                  <a:pt x="480347" y="125215"/>
                </a:cubicBezTo>
                <a:cubicBezTo>
                  <a:pt x="499354" y="141006"/>
                  <a:pt x="525380" y="157497"/>
                  <a:pt x="557941" y="163614"/>
                </a:cubicBezTo>
                <a:cubicBezTo>
                  <a:pt x="604343" y="172287"/>
                  <a:pt x="661151" y="169659"/>
                  <a:pt x="711163" y="175552"/>
                </a:cubicBezTo>
                <a:cubicBezTo>
                  <a:pt x="770061" y="182442"/>
                  <a:pt x="837586" y="186026"/>
                  <a:pt x="879547" y="204397"/>
                </a:cubicBezTo>
                <a:cubicBezTo>
                  <a:pt x="916853" y="220789"/>
                  <a:pt x="953852" y="232503"/>
                  <a:pt x="1001114" y="239543"/>
                </a:cubicBezTo>
                <a:cubicBezTo>
                  <a:pt x="1034229" y="244449"/>
                  <a:pt x="1060244" y="258297"/>
                  <a:pt x="1094193" y="261385"/>
                </a:cubicBezTo>
                <a:cubicBezTo>
                  <a:pt x="1138864" y="265585"/>
                  <a:pt x="1183576" y="267514"/>
                  <a:pt x="1223712" y="278215"/>
                </a:cubicBezTo>
                <a:cubicBezTo>
                  <a:pt x="1265353" y="289267"/>
                  <a:pt x="1311848" y="296040"/>
                  <a:pt x="1355116" y="305727"/>
                </a:cubicBezTo>
                <a:cubicBezTo>
                  <a:pt x="1378077" y="310948"/>
                  <a:pt x="1397486" y="319319"/>
                  <a:pt x="1419784" y="325013"/>
                </a:cubicBezTo>
                <a:cubicBezTo>
                  <a:pt x="1460606" y="335426"/>
                  <a:pt x="1502092" y="345368"/>
                  <a:pt x="1543855" y="354703"/>
                </a:cubicBezTo>
                <a:cubicBezTo>
                  <a:pt x="1585613" y="364041"/>
                  <a:pt x="1625936" y="376036"/>
                  <a:pt x="1671044" y="380741"/>
                </a:cubicBezTo>
                <a:cubicBezTo>
                  <a:pt x="1747929" y="388654"/>
                  <a:pt x="1830544" y="388195"/>
                  <a:pt x="1905503" y="397893"/>
                </a:cubicBezTo>
                <a:cubicBezTo>
                  <a:pt x="1981585" y="407807"/>
                  <a:pt x="2054121" y="423516"/>
                  <a:pt x="2122943" y="441264"/>
                </a:cubicBezTo>
                <a:cubicBezTo>
                  <a:pt x="2177383" y="455211"/>
                  <a:pt x="2228579" y="469433"/>
                  <a:pt x="2294750" y="471131"/>
                </a:cubicBezTo>
                <a:cubicBezTo>
                  <a:pt x="2331675" y="472095"/>
                  <a:pt x="2371411" y="480021"/>
                  <a:pt x="2395406" y="492458"/>
                </a:cubicBezTo>
                <a:cubicBezTo>
                  <a:pt x="2447356" y="519599"/>
                  <a:pt x="2511089" y="534865"/>
                  <a:pt x="2582173" y="545492"/>
                </a:cubicBezTo>
                <a:cubicBezTo>
                  <a:pt x="2677107" y="559893"/>
                  <a:pt x="2771049" y="575002"/>
                  <a:pt x="2866260" y="588796"/>
                </a:cubicBezTo>
                <a:cubicBezTo>
                  <a:pt x="2922428" y="597021"/>
                  <a:pt x="2978373" y="606221"/>
                  <a:pt x="3037154" y="609730"/>
                </a:cubicBezTo>
                <a:cubicBezTo>
                  <a:pt x="3157310" y="617134"/>
                  <a:pt x="3279823" y="620612"/>
                  <a:pt x="3400817" y="626198"/>
                </a:cubicBezTo>
                <a:cubicBezTo>
                  <a:pt x="3440399" y="627913"/>
                  <a:pt x="3478286" y="633081"/>
                  <a:pt x="3518453" y="633771"/>
                </a:cubicBezTo>
                <a:cubicBezTo>
                  <a:pt x="3561907" y="634557"/>
                  <a:pt x="3607885" y="630075"/>
                  <a:pt x="3651342" y="630861"/>
                </a:cubicBezTo>
                <a:cubicBezTo>
                  <a:pt x="3723632" y="632064"/>
                  <a:pt x="3794230" y="636720"/>
                  <a:pt x="3866543" y="638109"/>
                </a:cubicBezTo>
                <a:lnTo>
                  <a:pt x="4000500" y="639888"/>
                </a:lnTo>
                <a:lnTo>
                  <a:pt x="4000500" y="3300478"/>
                </a:lnTo>
                <a:lnTo>
                  <a:pt x="0" y="330047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Tennis - Know the History, Rules and How to Play - Ataax">
            <a:extLst>
              <a:ext uri="{FF2B5EF4-FFF2-40B4-BE49-F238E27FC236}">
                <a16:creationId xmlns:a16="http://schemas.microsoft.com/office/drawing/2014/main" id="{3789FA04-905B-4F8C-9C52-B89541C947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22" r="32089" b="-2"/>
          <a:stretch/>
        </p:blipFill>
        <p:spPr bwMode="auto">
          <a:xfrm>
            <a:off x="4191001" y="4052624"/>
            <a:ext cx="3809998" cy="2805376"/>
          </a:xfrm>
          <a:custGeom>
            <a:avLst/>
            <a:gdLst/>
            <a:ahLst/>
            <a:cxnLst/>
            <a:rect l="l" t="t" r="r" b="b"/>
            <a:pathLst>
              <a:path w="3809998" h="2805376">
                <a:moveTo>
                  <a:pt x="3809998" y="0"/>
                </a:moveTo>
                <a:lnTo>
                  <a:pt x="3809998" y="2805376"/>
                </a:lnTo>
                <a:lnTo>
                  <a:pt x="0" y="2805376"/>
                </a:lnTo>
                <a:lnTo>
                  <a:pt x="0" y="147315"/>
                </a:lnTo>
                <a:lnTo>
                  <a:pt x="94470" y="148569"/>
                </a:lnTo>
                <a:cubicBezTo>
                  <a:pt x="124373" y="148834"/>
                  <a:pt x="156224" y="144857"/>
                  <a:pt x="185824" y="145542"/>
                </a:cubicBezTo>
                <a:cubicBezTo>
                  <a:pt x="264419" y="147546"/>
                  <a:pt x="342818" y="150709"/>
                  <a:pt x="420882" y="154112"/>
                </a:cubicBezTo>
                <a:cubicBezTo>
                  <a:pt x="468171" y="156240"/>
                  <a:pt x="514680" y="160555"/>
                  <a:pt x="562272" y="162261"/>
                </a:cubicBezTo>
                <a:cubicBezTo>
                  <a:pt x="600347" y="163626"/>
                  <a:pt x="639281" y="163358"/>
                  <a:pt x="678415" y="161930"/>
                </a:cubicBezTo>
                <a:cubicBezTo>
                  <a:pt x="712112" y="160710"/>
                  <a:pt x="746684" y="155399"/>
                  <a:pt x="780132" y="154970"/>
                </a:cubicBezTo>
                <a:cubicBezTo>
                  <a:pt x="870655" y="153760"/>
                  <a:pt x="960314" y="154186"/>
                  <a:pt x="1050227" y="153819"/>
                </a:cubicBezTo>
                <a:cubicBezTo>
                  <a:pt x="1086250" y="153590"/>
                  <a:pt x="1122808" y="151962"/>
                  <a:pt x="1157947" y="153179"/>
                </a:cubicBezTo>
                <a:cubicBezTo>
                  <a:pt x="1251982" y="156190"/>
                  <a:pt x="1344907" y="161624"/>
                  <a:pt x="1439170" y="163659"/>
                </a:cubicBezTo>
                <a:cubicBezTo>
                  <a:pt x="1517353" y="165344"/>
                  <a:pt x="1597178" y="163207"/>
                  <a:pt x="1676226" y="163258"/>
                </a:cubicBezTo>
                <a:cubicBezTo>
                  <a:pt x="1709753" y="163385"/>
                  <a:pt x="1742143" y="165749"/>
                  <a:pt x="1775561" y="165134"/>
                </a:cubicBezTo>
                <a:cubicBezTo>
                  <a:pt x="1850416" y="163896"/>
                  <a:pt x="1926130" y="161023"/>
                  <a:pt x="2001342" y="159734"/>
                </a:cubicBezTo>
                <a:cubicBezTo>
                  <a:pt x="2044231" y="159090"/>
                  <a:pt x="2086295" y="162907"/>
                  <a:pt x="2129632" y="160312"/>
                </a:cubicBezTo>
                <a:cubicBezTo>
                  <a:pt x="2232554" y="154124"/>
                  <a:pt x="2335848" y="145429"/>
                  <a:pt x="2439248" y="137474"/>
                </a:cubicBezTo>
                <a:cubicBezTo>
                  <a:pt x="2545881" y="129245"/>
                  <a:pt x="2652216" y="121438"/>
                  <a:pt x="2758751" y="112469"/>
                </a:cubicBezTo>
                <a:cubicBezTo>
                  <a:pt x="2817026" y="107366"/>
                  <a:pt x="2875291" y="99618"/>
                  <a:pt x="2933539" y="94329"/>
                </a:cubicBezTo>
                <a:cubicBezTo>
                  <a:pt x="2984599" y="89688"/>
                  <a:pt x="3035617" y="87317"/>
                  <a:pt x="3086753" y="83233"/>
                </a:cubicBezTo>
                <a:cubicBezTo>
                  <a:pt x="3131029" y="79558"/>
                  <a:pt x="3175504" y="74723"/>
                  <a:pt x="3219781" y="71051"/>
                </a:cubicBezTo>
                <a:cubicBezTo>
                  <a:pt x="3290709" y="65272"/>
                  <a:pt x="3361360" y="60102"/>
                  <a:pt x="3431958" y="54561"/>
                </a:cubicBezTo>
                <a:cubicBezTo>
                  <a:pt x="3461464" y="52051"/>
                  <a:pt x="3492825" y="52296"/>
                  <a:pt x="3519914" y="45601"/>
                </a:cubicBezTo>
                <a:cubicBezTo>
                  <a:pt x="3588163" y="28687"/>
                  <a:pt x="3656634" y="20995"/>
                  <a:pt x="3726213" y="15976"/>
                </a:cubicBezTo>
                <a:cubicBezTo>
                  <a:pt x="3750009" y="14282"/>
                  <a:pt x="3775301" y="10295"/>
                  <a:pt x="3797697" y="389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Premier League: Petition to get football fans back into stadiums has been  created | GiveMeSport">
            <a:extLst>
              <a:ext uri="{FF2B5EF4-FFF2-40B4-BE49-F238E27FC236}">
                <a16:creationId xmlns:a16="http://schemas.microsoft.com/office/drawing/2014/main" id="{3D39F65A-D28C-4569-BC4E-7DC8C9103C3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2" r="14861" b="1"/>
          <a:stretch/>
        </p:blipFill>
        <p:spPr bwMode="auto">
          <a:xfrm>
            <a:off x="8191500" y="3477464"/>
            <a:ext cx="4000500" cy="3380536"/>
          </a:xfrm>
          <a:custGeom>
            <a:avLst/>
            <a:gdLst/>
            <a:ahLst/>
            <a:cxnLst/>
            <a:rect l="l" t="t" r="r" b="b"/>
            <a:pathLst>
              <a:path w="4000500" h="3380536">
                <a:moveTo>
                  <a:pt x="4000500" y="0"/>
                </a:moveTo>
                <a:lnTo>
                  <a:pt x="4000500" y="3380536"/>
                </a:lnTo>
                <a:lnTo>
                  <a:pt x="0" y="3380536"/>
                </a:lnTo>
                <a:lnTo>
                  <a:pt x="0" y="519645"/>
                </a:lnTo>
                <a:lnTo>
                  <a:pt x="37628" y="510381"/>
                </a:lnTo>
                <a:cubicBezTo>
                  <a:pt x="53834" y="506558"/>
                  <a:pt x="70586" y="503979"/>
                  <a:pt x="86824" y="500340"/>
                </a:cubicBezTo>
                <a:cubicBezTo>
                  <a:pt x="149621" y="486094"/>
                  <a:pt x="220827" y="484809"/>
                  <a:pt x="272606" y="454575"/>
                </a:cubicBezTo>
                <a:cubicBezTo>
                  <a:pt x="306243" y="435047"/>
                  <a:pt x="341343" y="433439"/>
                  <a:pt x="379852" y="430210"/>
                </a:cubicBezTo>
                <a:cubicBezTo>
                  <a:pt x="409005" y="427750"/>
                  <a:pt x="438555" y="422967"/>
                  <a:pt x="467851" y="418977"/>
                </a:cubicBezTo>
                <a:cubicBezTo>
                  <a:pt x="519333" y="412197"/>
                  <a:pt x="570762" y="405050"/>
                  <a:pt x="622296" y="398641"/>
                </a:cubicBezTo>
                <a:cubicBezTo>
                  <a:pt x="638771" y="396667"/>
                  <a:pt x="656206" y="398901"/>
                  <a:pt x="672166" y="395869"/>
                </a:cubicBezTo>
                <a:cubicBezTo>
                  <a:pt x="745912" y="381759"/>
                  <a:pt x="819368" y="365613"/>
                  <a:pt x="893167" y="351874"/>
                </a:cubicBezTo>
                <a:cubicBezTo>
                  <a:pt x="935023" y="344015"/>
                  <a:pt x="978720" y="341367"/>
                  <a:pt x="1020114" y="332819"/>
                </a:cubicBezTo>
                <a:cubicBezTo>
                  <a:pt x="1067879" y="322982"/>
                  <a:pt x="1113915" y="308673"/>
                  <a:pt x="1161090" y="297221"/>
                </a:cubicBezTo>
                <a:cubicBezTo>
                  <a:pt x="1174111" y="294043"/>
                  <a:pt x="1188984" y="293619"/>
                  <a:pt x="1202959" y="292002"/>
                </a:cubicBezTo>
                <a:cubicBezTo>
                  <a:pt x="1218718" y="290132"/>
                  <a:pt x="1234174" y="288682"/>
                  <a:pt x="1249907" y="286626"/>
                </a:cubicBezTo>
                <a:cubicBezTo>
                  <a:pt x="1297794" y="280172"/>
                  <a:pt x="1345547" y="272792"/>
                  <a:pt x="1393566" y="267263"/>
                </a:cubicBezTo>
                <a:cubicBezTo>
                  <a:pt x="1422940" y="263828"/>
                  <a:pt x="1454720" y="267035"/>
                  <a:pt x="1481457" y="260387"/>
                </a:cubicBezTo>
                <a:cubicBezTo>
                  <a:pt x="1536017" y="247128"/>
                  <a:pt x="1593063" y="251261"/>
                  <a:pt x="1646964" y="233375"/>
                </a:cubicBezTo>
                <a:cubicBezTo>
                  <a:pt x="1663680" y="227969"/>
                  <a:pt x="1688293" y="232010"/>
                  <a:pt x="1709051" y="229426"/>
                </a:cubicBezTo>
                <a:cubicBezTo>
                  <a:pt x="1760942" y="222966"/>
                  <a:pt x="1812674" y="215397"/>
                  <a:pt x="1864406" y="207827"/>
                </a:cubicBezTo>
                <a:cubicBezTo>
                  <a:pt x="1910787" y="201021"/>
                  <a:pt x="1959347" y="196736"/>
                  <a:pt x="2003227" y="185188"/>
                </a:cubicBezTo>
                <a:cubicBezTo>
                  <a:pt x="2049198" y="172966"/>
                  <a:pt x="2091424" y="167696"/>
                  <a:pt x="2137656" y="167519"/>
                </a:cubicBezTo>
                <a:cubicBezTo>
                  <a:pt x="2169320" y="167345"/>
                  <a:pt x="2202240" y="163215"/>
                  <a:pt x="2234549" y="159925"/>
                </a:cubicBezTo>
                <a:cubicBezTo>
                  <a:pt x="2269385" y="156466"/>
                  <a:pt x="2307027" y="147130"/>
                  <a:pt x="2339311" y="148755"/>
                </a:cubicBezTo>
                <a:cubicBezTo>
                  <a:pt x="2435424" y="153547"/>
                  <a:pt x="2532000" y="143733"/>
                  <a:pt x="2629806" y="129778"/>
                </a:cubicBezTo>
                <a:cubicBezTo>
                  <a:pt x="2647656" y="127231"/>
                  <a:pt x="2665492" y="122044"/>
                  <a:pt x="2682226" y="116824"/>
                </a:cubicBezTo>
                <a:cubicBezTo>
                  <a:pt x="2779803" y="85907"/>
                  <a:pt x="2880319" y="73077"/>
                  <a:pt x="2983505" y="68740"/>
                </a:cubicBezTo>
                <a:cubicBezTo>
                  <a:pt x="3004884" y="67956"/>
                  <a:pt x="3028494" y="64966"/>
                  <a:pt x="3049239" y="59740"/>
                </a:cubicBezTo>
                <a:cubicBezTo>
                  <a:pt x="3107573" y="44808"/>
                  <a:pt x="3163510" y="25875"/>
                  <a:pt x="3222465" y="12743"/>
                </a:cubicBezTo>
                <a:cubicBezTo>
                  <a:pt x="3319900" y="-8899"/>
                  <a:pt x="3408858" y="4464"/>
                  <a:pt x="3499404" y="8541"/>
                </a:cubicBezTo>
                <a:cubicBezTo>
                  <a:pt x="3585536" y="12301"/>
                  <a:pt x="3661997" y="37645"/>
                  <a:pt x="3760100" y="15528"/>
                </a:cubicBezTo>
                <a:cubicBezTo>
                  <a:pt x="3769985" y="13363"/>
                  <a:pt x="3781765" y="16781"/>
                  <a:pt x="3793017" y="16498"/>
                </a:cubicBezTo>
                <a:cubicBezTo>
                  <a:pt x="3823859" y="15685"/>
                  <a:pt x="3854807" y="15611"/>
                  <a:pt x="3885745" y="12898"/>
                </a:cubicBezTo>
                <a:cubicBezTo>
                  <a:pt x="3923542" y="9771"/>
                  <a:pt x="3961633" y="3581"/>
                  <a:pt x="3999376" y="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A2D09E29-DA9C-48B4-8529-45E27815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8E3844D4-5ADD-481B-AF9C-49AABAD25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blipFill dpi="0" rotWithShape="1">
            <a:blip r:embed="rId5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8728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705760-4672-43E9-BBD7-C7710983B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63" y="2300242"/>
            <a:ext cx="3810000" cy="3805283"/>
          </a:xfrm>
        </p:spPr>
        <p:txBody>
          <a:bodyPr>
            <a:normAutofit/>
          </a:bodyPr>
          <a:lstStyle/>
          <a:p>
            <a:r>
              <a:rPr lang="en-US" sz="4000" dirty="0"/>
              <a:t>We are observers of reality but our version of reality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A6B398-1655-4F58-9297-CCCCAC8A90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1129980"/>
              </p:ext>
            </p:extLst>
          </p:nvPr>
        </p:nvGraphicFramePr>
        <p:xfrm>
          <a:off x="4572000" y="761999"/>
          <a:ext cx="6858000" cy="53435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63183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291FFE-E5A0-4B4D-A731-7BC52BA9A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813" y="787181"/>
            <a:ext cx="4363617" cy="5943302"/>
          </a:xfrm>
        </p:spPr>
        <p:txBody>
          <a:bodyPr vert="horz" lIns="91440" tIns="45720" rIns="91440" bIns="45720" rtlCol="0" anchor="b" anchorCtr="0">
            <a:normAutofit fontScale="90000"/>
          </a:bodyPr>
          <a:lstStyle/>
          <a:p>
            <a:pPr algn="ctr"/>
            <a:br>
              <a:rPr lang="en-US" sz="2800" dirty="0">
                <a:latin typeface="+mn-lt"/>
              </a:rPr>
            </a:b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Luck</a:t>
            </a: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 </a:t>
            </a: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Timing</a:t>
            </a:r>
            <a:br>
              <a:rPr lang="en-US" sz="2800" dirty="0">
                <a:latin typeface="+mn-lt"/>
              </a:rPr>
            </a:b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Connections</a:t>
            </a:r>
            <a:br>
              <a:rPr lang="en-US" sz="2800" dirty="0">
                <a:latin typeface="+mn-lt"/>
              </a:rPr>
            </a:b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Hard Work</a:t>
            </a:r>
            <a:br>
              <a:rPr lang="en-US" sz="2800" dirty="0">
                <a:latin typeface="+mn-lt"/>
              </a:rPr>
            </a:b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Resilience</a:t>
            </a:r>
            <a:br>
              <a:rPr lang="en-US" sz="2800" dirty="0">
                <a:latin typeface="+mn-lt"/>
              </a:rPr>
            </a:b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Character</a:t>
            </a:r>
            <a:br>
              <a:rPr lang="en-US" sz="2800" dirty="0">
                <a:latin typeface="+mn-lt"/>
              </a:rPr>
            </a:b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Belief</a:t>
            </a:r>
            <a:br>
              <a:rPr lang="en-US" sz="2800" dirty="0">
                <a:latin typeface="+mn-lt"/>
              </a:rPr>
            </a:br>
            <a:endParaRPr lang="en-US" sz="8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9B7F068-FB6F-4765-9CB0-639BDA7515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645" y="127517"/>
            <a:ext cx="6130212" cy="6675831"/>
          </a:xfrm>
          <a:prstGeom prst="rect">
            <a:avLst/>
          </a:prstGeom>
        </p:spPr>
      </p:pic>
      <p:pic>
        <p:nvPicPr>
          <p:cNvPr id="6146" name="Picture 2" descr="Rule 1 | “All guns are always loaded.” - Tenicor">
            <a:extLst>
              <a:ext uri="{FF2B5EF4-FFF2-40B4-BE49-F238E27FC236}">
                <a16:creationId xmlns:a16="http://schemas.microsoft.com/office/drawing/2014/main" id="{8A42AE09-BFDF-4C5A-8683-6F1EDC9B7A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1280" y="127517"/>
            <a:ext cx="288607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Usain Bolt's advice to unborn child: don't try to follow in my footsteps |  Sport | The Times">
            <a:extLst>
              <a:ext uri="{FF2B5EF4-FFF2-40B4-BE49-F238E27FC236}">
                <a16:creationId xmlns:a16="http://schemas.microsoft.com/office/drawing/2014/main" id="{2CA8111F-1D1B-4444-9789-6E0355BBF5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1280" y="5166972"/>
            <a:ext cx="2873636" cy="160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9629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E2A96-0D3B-490D-955F-DCA9AD3D8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BFC6A-D363-4774-9736-1EB9A08587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876EB4-900A-4DAF-B946-4BE13DA9C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951"/>
            <a:ext cx="12192000" cy="6587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2405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35046F-3F73-4068-AAE1-E1752B6F4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1" y="1524000"/>
            <a:ext cx="6095999" cy="1263649"/>
          </a:xfrm>
        </p:spPr>
        <p:txBody>
          <a:bodyPr>
            <a:normAutofit/>
          </a:bodyPr>
          <a:lstStyle/>
          <a:p>
            <a:r>
              <a:rPr lang="en-US" sz="4100"/>
              <a:t>Identifying New Ideas - Scoping</a:t>
            </a:r>
          </a:p>
        </p:txBody>
      </p:sp>
      <p:pic>
        <p:nvPicPr>
          <p:cNvPr id="1026" name="Picture 2" descr="Under Observation — Variable Scoping and How It Affects Your Program | by  Gernot Gradwohl | Better Programming | Medium">
            <a:extLst>
              <a:ext uri="{FF2B5EF4-FFF2-40B4-BE49-F238E27FC236}">
                <a16:creationId xmlns:a16="http://schemas.microsoft.com/office/drawing/2014/main" id="{F823A3CB-900D-49AE-A728-DC58E98E68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57" r="31343" b="-1"/>
          <a:stretch/>
        </p:blipFill>
        <p:spPr bwMode="auto">
          <a:xfrm>
            <a:off x="20" y="10"/>
            <a:ext cx="4571982" cy="685799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7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7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1"/>
                  <a:pt x="4093355" y="3574408"/>
                </a:cubicBezTo>
                <a:lnTo>
                  <a:pt x="4093356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6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5"/>
                </a:cubicBezTo>
                <a:lnTo>
                  <a:pt x="4158155" y="4933805"/>
                </a:lnTo>
                <a:lnTo>
                  <a:pt x="4158155" y="4933806"/>
                </a:lnTo>
                <a:cubicBezTo>
                  <a:pt x="4160163" y="4953853"/>
                  <a:pt x="4171415" y="4969748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9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1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314" y="6364769"/>
                </a:lnTo>
                <a:lnTo>
                  <a:pt x="4380007" y="6387910"/>
                </a:lnTo>
                <a:lnTo>
                  <a:pt x="4377352" y="6393385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7352" y="6393385"/>
                </a:lnTo>
                <a:lnTo>
                  <a:pt x="4380008" y="6387910"/>
                </a:lnTo>
                <a:lnTo>
                  <a:pt x="4381314" y="6364769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9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5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6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2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5"/>
                  <a:pt x="4125838" y="2518264"/>
                </a:cubicBezTo>
                <a:cubicBezTo>
                  <a:pt x="4123171" y="2527790"/>
                  <a:pt x="4122027" y="2536458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7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2" y="2463019"/>
                </a:cubicBezTo>
                <a:lnTo>
                  <a:pt x="4134481" y="2463018"/>
                </a:lnTo>
                <a:lnTo>
                  <a:pt x="4134482" y="2463018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8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8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2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5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  <a:noFill/>
          <a:effectLst>
            <a:outerShdw blurRad="381000" dist="152400" algn="l" rotWithShape="0">
              <a:prstClr val="black">
                <a:alpha val="1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340822D1-9EEA-4ECF-9360-D9AF87950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3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DC292A62-7F34-4E30-BE04-48164A1D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4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33F32-4BA2-4B9D-8297-9B10820B3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1" y="3047999"/>
            <a:ext cx="6095999" cy="3048001"/>
          </a:xfrm>
        </p:spPr>
        <p:txBody>
          <a:bodyPr>
            <a:normAutofit/>
          </a:bodyPr>
          <a:lstStyle/>
          <a:p>
            <a:r>
              <a:rPr lang="en-US" dirty="0"/>
              <a:t>Scoping is a way of researching widely.</a:t>
            </a:r>
          </a:p>
          <a:p>
            <a:r>
              <a:rPr lang="en-US" dirty="0"/>
              <a:t>Goes beyond your comfort zone.</a:t>
            </a:r>
          </a:p>
          <a:p>
            <a:r>
              <a:rPr lang="en-US" dirty="0"/>
              <a:t>Challenges you and makes you assess / investigate something</a:t>
            </a:r>
          </a:p>
          <a:p>
            <a:r>
              <a:rPr lang="en-US" dirty="0"/>
              <a:t>Find inspiration as a consequences of the activity</a:t>
            </a:r>
          </a:p>
        </p:txBody>
      </p:sp>
    </p:spTree>
    <p:extLst>
      <p:ext uri="{BB962C8B-B14F-4D97-AF65-F5344CB8AC3E}">
        <p14:creationId xmlns:p14="http://schemas.microsoft.com/office/powerpoint/2010/main" val="29093117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46DE7-2BB5-4E01-BA91-D9BC76D40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23999"/>
            <a:ext cx="5334000" cy="1985963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6200" dirty="0"/>
              <a:t>Entrepreneur</a:t>
            </a:r>
          </a:p>
        </p:txBody>
      </p:sp>
      <p:pic>
        <p:nvPicPr>
          <p:cNvPr id="2050" name="Picture 2" descr="A Definition Of Entrepreneurship">
            <a:extLst>
              <a:ext uri="{FF2B5EF4-FFF2-40B4-BE49-F238E27FC236}">
                <a16:creationId xmlns:a16="http://schemas.microsoft.com/office/drawing/2014/main" id="{C52FD644-6B6E-4D12-80E7-01FA538BD55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4820" y="1400077"/>
            <a:ext cx="5626360" cy="421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71390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62CD0B-B5D9-4E67-98C2-BE52B6E84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4326" y="273697"/>
            <a:ext cx="5334000" cy="1517781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r"/>
            <a:r>
              <a:rPr lang="en-US" sz="5600" dirty="0" err="1"/>
              <a:t>Entredonneur</a:t>
            </a:r>
            <a:endParaRPr lang="en-US" sz="56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7A2F8B9-18D1-4F60-96B9-A89C2AC537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934" y="2281335"/>
            <a:ext cx="11512132" cy="4086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2050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F4027D-E36E-45C8-817F-F27CB06830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0759" y="1322549"/>
            <a:ext cx="5029200" cy="1684781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5564A3-BDF0-4EDB-A71B-C3A884937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89" y="1171957"/>
            <a:ext cx="5334000" cy="1985963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1800" dirty="0">
                <a:latin typeface="+mn-lt"/>
              </a:rPr>
              <a:t>Are both motivated to find a solution and will both types want to increase income?</a:t>
            </a:r>
            <a:br>
              <a:rPr lang="en-US" sz="1800" dirty="0">
                <a:latin typeface="+mn-lt"/>
              </a:rPr>
            </a:br>
            <a:br>
              <a:rPr lang="en-US" sz="1800" dirty="0">
                <a:latin typeface="+mn-lt"/>
              </a:rPr>
            </a:br>
            <a:br>
              <a:rPr lang="en-US" sz="1800" dirty="0">
                <a:latin typeface="+mn-lt"/>
              </a:rPr>
            </a:br>
            <a:br>
              <a:rPr lang="en-US" sz="1800" dirty="0">
                <a:latin typeface="+mn-lt"/>
              </a:rPr>
            </a:br>
            <a:r>
              <a:rPr lang="en-US" sz="1800" dirty="0">
                <a:latin typeface="+mn-lt"/>
              </a:rPr>
              <a:t>Do some people really do things for the greater good or is in generally when they are financially stable?</a:t>
            </a:r>
          </a:p>
        </p:txBody>
      </p:sp>
    </p:spTree>
    <p:extLst>
      <p:ext uri="{BB962C8B-B14F-4D97-AF65-F5344CB8AC3E}">
        <p14:creationId xmlns:p14="http://schemas.microsoft.com/office/powerpoint/2010/main" val="36102693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94B7DB-CBDC-4EA3-971B-19A470AD6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760" y="2988906"/>
            <a:ext cx="3810001" cy="1263649"/>
          </a:xfrm>
        </p:spPr>
        <p:txBody>
          <a:bodyPr>
            <a:normAutofit/>
          </a:bodyPr>
          <a:lstStyle/>
          <a:p>
            <a:r>
              <a:rPr lang="en-US" dirty="0"/>
              <a:t>Innovator</a:t>
            </a:r>
          </a:p>
        </p:txBody>
      </p:sp>
      <p:pic>
        <p:nvPicPr>
          <p:cNvPr id="3074" name="Picture 2" descr="Work Through Any Problem With The Innovators' Compass">
            <a:extLst>
              <a:ext uri="{FF2B5EF4-FFF2-40B4-BE49-F238E27FC236}">
                <a16:creationId xmlns:a16="http://schemas.microsoft.com/office/drawing/2014/main" id="{3E97C512-B8F1-45E0-B95A-2EDF32CFBE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54761" y="657667"/>
            <a:ext cx="7408506" cy="5723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90418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ECECF-B294-46F3-9FD6-8BC783C76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6620" y="2519265"/>
            <a:ext cx="4376057" cy="1261284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8000" dirty="0"/>
              <a:t>Inventor</a:t>
            </a:r>
          </a:p>
        </p:txBody>
      </p:sp>
      <p:pic>
        <p:nvPicPr>
          <p:cNvPr id="4098" name="Picture 2" descr="Henry Ford Infographic - History Crunch - History Articles, Summaries,  Biographies, Resources and More">
            <a:extLst>
              <a:ext uri="{FF2B5EF4-FFF2-40B4-BE49-F238E27FC236}">
                <a16:creationId xmlns:a16="http://schemas.microsoft.com/office/drawing/2014/main" id="{4551CB7F-CC57-4EA5-9777-4A8256AF5B9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9129" y="123629"/>
            <a:ext cx="4958056" cy="6610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5830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4" name="Rectangle 70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5" name="Rectangle 72">
            <a:extLst>
              <a:ext uri="{FF2B5EF4-FFF2-40B4-BE49-F238E27FC236}">
                <a16:creationId xmlns:a16="http://schemas.microsoft.com/office/drawing/2014/main" id="{A5761B15-C433-40FE-BB67-ECF17E50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33486"/>
            <a:ext cx="12192001" cy="3062512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30000"/>
                </a:srgbClr>
              </a:gs>
              <a:gs pos="60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ECOMING A CHANGEMAKER - Entrepreneurialjourney">
            <a:extLst>
              <a:ext uri="{FF2B5EF4-FFF2-40B4-BE49-F238E27FC236}">
                <a16:creationId xmlns:a16="http://schemas.microsoft.com/office/drawing/2014/main" id="{79EFE7BA-85B1-4B0B-BF7D-B6918B1734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89" y="100693"/>
            <a:ext cx="10898155" cy="665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1759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6" name="Picture 8" descr="Undercover Billionaire UNDERDOG BBQ Men's Perfect Tee By Alienationshop  &amp;#45; Design By Humans">
            <a:extLst>
              <a:ext uri="{FF2B5EF4-FFF2-40B4-BE49-F238E27FC236}">
                <a16:creationId xmlns:a16="http://schemas.microsoft.com/office/drawing/2014/main" id="{B520408E-A30D-42EE-B52C-39159DCC80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09" r="28366" b="1"/>
          <a:stretch/>
        </p:blipFill>
        <p:spPr bwMode="auto">
          <a:xfrm>
            <a:off x="20" y="10"/>
            <a:ext cx="2952730" cy="3747436"/>
          </a:xfrm>
          <a:custGeom>
            <a:avLst/>
            <a:gdLst/>
            <a:ahLst/>
            <a:cxnLst/>
            <a:rect l="l" t="t" r="r" b="b"/>
            <a:pathLst>
              <a:path w="2952750" h="3747446">
                <a:moveTo>
                  <a:pt x="0" y="0"/>
                </a:moveTo>
                <a:lnTo>
                  <a:pt x="2952750" y="1"/>
                </a:lnTo>
                <a:lnTo>
                  <a:pt x="2952749" y="3743510"/>
                </a:lnTo>
                <a:lnTo>
                  <a:pt x="2853465" y="3747446"/>
                </a:lnTo>
                <a:cubicBezTo>
                  <a:pt x="2811498" y="3746566"/>
                  <a:pt x="2772027" y="3741152"/>
                  <a:pt x="2738094" y="3725412"/>
                </a:cubicBezTo>
                <a:cubicBezTo>
                  <a:pt x="2725615" y="3719639"/>
                  <a:pt x="2699242" y="3721135"/>
                  <a:pt x="2678828" y="3721026"/>
                </a:cubicBezTo>
                <a:cubicBezTo>
                  <a:pt x="2643514" y="3721156"/>
                  <a:pt x="2618910" y="3714660"/>
                  <a:pt x="2603910" y="3698861"/>
                </a:cubicBezTo>
                <a:cubicBezTo>
                  <a:pt x="2578519" y="3671516"/>
                  <a:pt x="2549282" y="3645290"/>
                  <a:pt x="2525978" y="3617269"/>
                </a:cubicBezTo>
                <a:cubicBezTo>
                  <a:pt x="2509762" y="3598058"/>
                  <a:pt x="2483468" y="3589914"/>
                  <a:pt x="2444032" y="3586664"/>
                </a:cubicBezTo>
                <a:cubicBezTo>
                  <a:pt x="2421927" y="3584911"/>
                  <a:pt x="2401860" y="3577012"/>
                  <a:pt x="2385112" y="3569392"/>
                </a:cubicBezTo>
                <a:cubicBezTo>
                  <a:pt x="2364860" y="3560198"/>
                  <a:pt x="2352980" y="3545843"/>
                  <a:pt x="2331129" y="3538199"/>
                </a:cubicBezTo>
                <a:cubicBezTo>
                  <a:pt x="2277762" y="3519000"/>
                  <a:pt x="2258266" y="3492137"/>
                  <a:pt x="2269566" y="3453895"/>
                </a:cubicBezTo>
                <a:cubicBezTo>
                  <a:pt x="2279660" y="3419978"/>
                  <a:pt x="2235034" y="3382915"/>
                  <a:pt x="2183419" y="3383670"/>
                </a:cubicBezTo>
                <a:cubicBezTo>
                  <a:pt x="2126349" y="3384448"/>
                  <a:pt x="2085261" y="3372186"/>
                  <a:pt x="2042813" y="3358038"/>
                </a:cubicBezTo>
                <a:cubicBezTo>
                  <a:pt x="2019099" y="3350091"/>
                  <a:pt x="1986669" y="3344901"/>
                  <a:pt x="1956288" y="3346402"/>
                </a:cubicBezTo>
                <a:cubicBezTo>
                  <a:pt x="1840886" y="3351916"/>
                  <a:pt x="1735315" y="3380384"/>
                  <a:pt x="1630190" y="3417097"/>
                </a:cubicBezTo>
                <a:cubicBezTo>
                  <a:pt x="1561494" y="3441061"/>
                  <a:pt x="1483492" y="3455966"/>
                  <a:pt x="1408608" y="3472314"/>
                </a:cubicBezTo>
                <a:cubicBezTo>
                  <a:pt x="1385284" y="3477339"/>
                  <a:pt x="1354772" y="3477919"/>
                  <a:pt x="1333449" y="3473974"/>
                </a:cubicBezTo>
                <a:cubicBezTo>
                  <a:pt x="1258677" y="3460473"/>
                  <a:pt x="1184155" y="3446181"/>
                  <a:pt x="1113853" y="3428266"/>
                </a:cubicBezTo>
                <a:cubicBezTo>
                  <a:pt x="1048427" y="3411357"/>
                  <a:pt x="977291" y="3410554"/>
                  <a:pt x="902724" y="3424025"/>
                </a:cubicBezTo>
                <a:cubicBezTo>
                  <a:pt x="848399" y="3433853"/>
                  <a:pt x="798480" y="3436254"/>
                  <a:pt x="746075" y="3436556"/>
                </a:cubicBezTo>
                <a:cubicBezTo>
                  <a:pt x="702394" y="3436746"/>
                  <a:pt x="654695" y="3439397"/>
                  <a:pt x="611517" y="3448202"/>
                </a:cubicBezTo>
                <a:cubicBezTo>
                  <a:pt x="551003" y="3460612"/>
                  <a:pt x="499903" y="3462427"/>
                  <a:pt x="448281" y="3450344"/>
                </a:cubicBezTo>
                <a:cubicBezTo>
                  <a:pt x="420771" y="3443883"/>
                  <a:pt x="386449" y="3443305"/>
                  <a:pt x="354390" y="3440703"/>
                </a:cubicBezTo>
                <a:cubicBezTo>
                  <a:pt x="305001" y="3436610"/>
                  <a:pt x="254061" y="3434436"/>
                  <a:pt x="205560" y="3428895"/>
                </a:cubicBezTo>
                <a:cubicBezTo>
                  <a:pt x="153378" y="3423122"/>
                  <a:pt x="104769" y="3411742"/>
                  <a:pt x="51784" y="3407973"/>
                </a:cubicBezTo>
                <a:lnTo>
                  <a:pt x="0" y="33983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Undercover Billionaire Reunion! - YouTube">
            <a:extLst>
              <a:ext uri="{FF2B5EF4-FFF2-40B4-BE49-F238E27FC236}">
                <a16:creationId xmlns:a16="http://schemas.microsoft.com/office/drawing/2014/main" id="{EAA9925A-CC6F-4947-99D0-215FCBDF25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71" r="28800" b="-2"/>
          <a:stretch/>
        </p:blipFill>
        <p:spPr bwMode="auto">
          <a:xfrm>
            <a:off x="3143249" y="-1"/>
            <a:ext cx="2857499" cy="4048201"/>
          </a:xfrm>
          <a:custGeom>
            <a:avLst/>
            <a:gdLst/>
            <a:ahLst/>
            <a:cxnLst/>
            <a:rect l="l" t="t" r="r" b="b"/>
            <a:pathLst>
              <a:path w="2857499" h="4048201">
                <a:moveTo>
                  <a:pt x="0" y="0"/>
                </a:moveTo>
                <a:lnTo>
                  <a:pt x="2857499" y="1"/>
                </a:lnTo>
                <a:lnTo>
                  <a:pt x="2857499" y="4048201"/>
                </a:lnTo>
                <a:lnTo>
                  <a:pt x="2800997" y="4045388"/>
                </a:lnTo>
                <a:cubicBezTo>
                  <a:pt x="2769483" y="4040868"/>
                  <a:pt x="2740280" y="4032761"/>
                  <a:pt x="2717009" y="4018993"/>
                </a:cubicBezTo>
                <a:cubicBezTo>
                  <a:pt x="2702272" y="4010146"/>
                  <a:pt x="2671877" y="4009005"/>
                  <a:pt x="2647313" y="4005335"/>
                </a:cubicBezTo>
                <a:cubicBezTo>
                  <a:pt x="2626860" y="4002400"/>
                  <a:pt x="2605393" y="3999988"/>
                  <a:pt x="2583090" y="3999393"/>
                </a:cubicBezTo>
                <a:cubicBezTo>
                  <a:pt x="2559308" y="3998630"/>
                  <a:pt x="2532758" y="3996377"/>
                  <a:pt x="2510151" y="4001303"/>
                </a:cubicBezTo>
                <a:cubicBezTo>
                  <a:pt x="2441589" y="4015994"/>
                  <a:pt x="2385268" y="4014399"/>
                  <a:pt x="2332537" y="3994544"/>
                </a:cubicBezTo>
                <a:cubicBezTo>
                  <a:pt x="2305211" y="3984281"/>
                  <a:pt x="2265328" y="3972790"/>
                  <a:pt x="2233177" y="3977187"/>
                </a:cubicBezTo>
                <a:cubicBezTo>
                  <a:pt x="2154923" y="3987786"/>
                  <a:pt x="2088056" y="3983731"/>
                  <a:pt x="2015461" y="3977850"/>
                </a:cubicBezTo>
                <a:cubicBezTo>
                  <a:pt x="1968678" y="3974140"/>
                  <a:pt x="1916272" y="3974443"/>
                  <a:pt x="1866375" y="3971931"/>
                </a:cubicBezTo>
                <a:cubicBezTo>
                  <a:pt x="1808037" y="3968926"/>
                  <a:pt x="1745699" y="3973666"/>
                  <a:pt x="1706691" y="3947887"/>
                </a:cubicBezTo>
                <a:cubicBezTo>
                  <a:pt x="1702293" y="3945116"/>
                  <a:pt x="1690431" y="3946242"/>
                  <a:pt x="1684270" y="3943912"/>
                </a:cubicBezTo>
                <a:cubicBezTo>
                  <a:pt x="1664695" y="3936885"/>
                  <a:pt x="1639867" y="3931364"/>
                  <a:pt x="1628564" y="3921082"/>
                </a:cubicBezTo>
                <a:cubicBezTo>
                  <a:pt x="1595865" y="3891003"/>
                  <a:pt x="1569075" y="3858950"/>
                  <a:pt x="1539149" y="3827911"/>
                </a:cubicBezTo>
                <a:cubicBezTo>
                  <a:pt x="1532737" y="3821274"/>
                  <a:pt x="1526395" y="3812549"/>
                  <a:pt x="1514721" y="3809871"/>
                </a:cubicBezTo>
                <a:cubicBezTo>
                  <a:pt x="1447338" y="3794560"/>
                  <a:pt x="1379016" y="3780327"/>
                  <a:pt x="1310038" y="3766566"/>
                </a:cubicBezTo>
                <a:cubicBezTo>
                  <a:pt x="1282301" y="3761083"/>
                  <a:pt x="1260911" y="3769424"/>
                  <a:pt x="1238881" y="3783517"/>
                </a:cubicBezTo>
                <a:cubicBezTo>
                  <a:pt x="1217488" y="3796954"/>
                  <a:pt x="1190791" y="3811526"/>
                  <a:pt x="1162608" y="3818192"/>
                </a:cubicBezTo>
                <a:cubicBezTo>
                  <a:pt x="1106203" y="3831335"/>
                  <a:pt x="1047107" y="3840900"/>
                  <a:pt x="988923" y="3849202"/>
                </a:cubicBezTo>
                <a:cubicBezTo>
                  <a:pt x="967149" y="3852309"/>
                  <a:pt x="942996" y="3848957"/>
                  <a:pt x="921882" y="3846495"/>
                </a:cubicBezTo>
                <a:cubicBezTo>
                  <a:pt x="881880" y="3841817"/>
                  <a:pt x="844229" y="3833214"/>
                  <a:pt x="803036" y="3830408"/>
                </a:cubicBezTo>
                <a:cubicBezTo>
                  <a:pt x="755231" y="3827221"/>
                  <a:pt x="725144" y="3815463"/>
                  <a:pt x="707710" y="3792837"/>
                </a:cubicBezTo>
                <a:cubicBezTo>
                  <a:pt x="681778" y="3759151"/>
                  <a:pt x="628871" y="3740643"/>
                  <a:pt x="567731" y="3728218"/>
                </a:cubicBezTo>
                <a:cubicBezTo>
                  <a:pt x="490064" y="3712297"/>
                  <a:pt x="402080" y="3726173"/>
                  <a:pt x="317271" y="3731664"/>
                </a:cubicBezTo>
                <a:cubicBezTo>
                  <a:pt x="284799" y="3733842"/>
                  <a:pt x="251313" y="3736543"/>
                  <a:pt x="221168" y="3734612"/>
                </a:cubicBezTo>
                <a:cubicBezTo>
                  <a:pt x="164025" y="3731059"/>
                  <a:pt x="106921" y="3727784"/>
                  <a:pt x="48853" y="3727642"/>
                </a:cubicBezTo>
                <a:lnTo>
                  <a:pt x="0" y="372902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Underdog BBQ a real Erie success story - News - Echo Pilot - Greencastle,  PA - Greencastle, PA">
            <a:extLst>
              <a:ext uri="{FF2B5EF4-FFF2-40B4-BE49-F238E27FC236}">
                <a16:creationId xmlns:a16="http://schemas.microsoft.com/office/drawing/2014/main" id="{34F9BD16-8732-4355-AACA-6060BD1C4E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83" r="30218" b="1"/>
          <a:stretch/>
        </p:blipFill>
        <p:spPr bwMode="auto">
          <a:xfrm>
            <a:off x="6191251" y="2"/>
            <a:ext cx="2857499" cy="4038337"/>
          </a:xfrm>
          <a:custGeom>
            <a:avLst/>
            <a:gdLst/>
            <a:ahLst/>
            <a:cxnLst/>
            <a:rect l="l" t="t" r="r" b="b"/>
            <a:pathLst>
              <a:path w="2857499" h="4038337">
                <a:moveTo>
                  <a:pt x="0" y="0"/>
                </a:moveTo>
                <a:lnTo>
                  <a:pt x="2857499" y="0"/>
                </a:lnTo>
                <a:lnTo>
                  <a:pt x="2857499" y="3573192"/>
                </a:lnTo>
                <a:lnTo>
                  <a:pt x="2808271" y="3562806"/>
                </a:lnTo>
                <a:cubicBezTo>
                  <a:pt x="2756423" y="3556839"/>
                  <a:pt x="2702502" y="3564709"/>
                  <a:pt x="2645189" y="3580392"/>
                </a:cubicBezTo>
                <a:cubicBezTo>
                  <a:pt x="2620649" y="3587104"/>
                  <a:pt x="2595977" y="3592889"/>
                  <a:pt x="2571005" y="3599095"/>
                </a:cubicBezTo>
                <a:cubicBezTo>
                  <a:pt x="2537264" y="3607686"/>
                  <a:pt x="2503192" y="3616514"/>
                  <a:pt x="2469455" y="3625104"/>
                </a:cubicBezTo>
                <a:cubicBezTo>
                  <a:pt x="2436782" y="3633542"/>
                  <a:pt x="2400912" y="3645078"/>
                  <a:pt x="2372944" y="3632830"/>
                </a:cubicBezTo>
                <a:cubicBezTo>
                  <a:pt x="2348857" y="3622294"/>
                  <a:pt x="2333335" y="3625831"/>
                  <a:pt x="2314679" y="3640577"/>
                </a:cubicBezTo>
                <a:cubicBezTo>
                  <a:pt x="2249912" y="3692112"/>
                  <a:pt x="2167940" y="3730244"/>
                  <a:pt x="2058975" y="3747676"/>
                </a:cubicBezTo>
                <a:cubicBezTo>
                  <a:pt x="2036537" y="3751256"/>
                  <a:pt x="2014061" y="3757106"/>
                  <a:pt x="1992327" y="3763040"/>
                </a:cubicBezTo>
                <a:cubicBezTo>
                  <a:pt x="1978998" y="3766641"/>
                  <a:pt x="1962841" y="3770835"/>
                  <a:pt x="1955347" y="3777002"/>
                </a:cubicBezTo>
                <a:cubicBezTo>
                  <a:pt x="1896888" y="3824240"/>
                  <a:pt x="1821061" y="3862059"/>
                  <a:pt x="1737354" y="3895718"/>
                </a:cubicBezTo>
                <a:cubicBezTo>
                  <a:pt x="1707383" y="3907734"/>
                  <a:pt x="1675266" y="3920057"/>
                  <a:pt x="1642029" y="3927065"/>
                </a:cubicBezTo>
                <a:cubicBezTo>
                  <a:pt x="1607367" y="3934276"/>
                  <a:pt x="1570070" y="3935822"/>
                  <a:pt x="1534084" y="3938878"/>
                </a:cubicBezTo>
                <a:cubicBezTo>
                  <a:pt x="1512864" y="3940775"/>
                  <a:pt x="1488617" y="3944422"/>
                  <a:pt x="1471073" y="3941449"/>
                </a:cubicBezTo>
                <a:cubicBezTo>
                  <a:pt x="1415484" y="3932199"/>
                  <a:pt x="1361493" y="3921398"/>
                  <a:pt x="1309076" y="3908861"/>
                </a:cubicBezTo>
                <a:cubicBezTo>
                  <a:pt x="1264196" y="3898081"/>
                  <a:pt x="1255284" y="3896899"/>
                  <a:pt x="1221530" y="3923240"/>
                </a:cubicBezTo>
                <a:cubicBezTo>
                  <a:pt x="1186780" y="3950290"/>
                  <a:pt x="1141270" y="3968300"/>
                  <a:pt x="1089816" y="3980362"/>
                </a:cubicBezTo>
                <a:cubicBezTo>
                  <a:pt x="1008387" y="3999344"/>
                  <a:pt x="926086" y="4017316"/>
                  <a:pt x="843417" y="4032699"/>
                </a:cubicBezTo>
                <a:cubicBezTo>
                  <a:pt x="768546" y="4046592"/>
                  <a:pt x="730065" y="4034711"/>
                  <a:pt x="709553" y="3998175"/>
                </a:cubicBezTo>
                <a:cubicBezTo>
                  <a:pt x="697923" y="3977931"/>
                  <a:pt x="683529" y="3956192"/>
                  <a:pt x="637025" y="3956976"/>
                </a:cubicBezTo>
                <a:cubicBezTo>
                  <a:pt x="561096" y="3958367"/>
                  <a:pt x="483055" y="3965347"/>
                  <a:pt x="439818" y="3925256"/>
                </a:cubicBezTo>
                <a:cubicBezTo>
                  <a:pt x="420898" y="3938151"/>
                  <a:pt x="409248" y="3945856"/>
                  <a:pt x="397954" y="3953509"/>
                </a:cubicBezTo>
                <a:cubicBezTo>
                  <a:pt x="366752" y="3974766"/>
                  <a:pt x="298150" y="3991730"/>
                  <a:pt x="260774" y="3982524"/>
                </a:cubicBezTo>
                <a:cubicBezTo>
                  <a:pt x="205703" y="3969233"/>
                  <a:pt x="158422" y="3979944"/>
                  <a:pt x="110749" y="4003172"/>
                </a:cubicBezTo>
                <a:cubicBezTo>
                  <a:pt x="90817" y="4012814"/>
                  <a:pt x="69989" y="4020494"/>
                  <a:pt x="48615" y="4026612"/>
                </a:cubicBezTo>
                <a:lnTo>
                  <a:pt x="0" y="403706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Underdog BBQ (Now Closed) - Downtown Erie - 5 visitors">
            <a:extLst>
              <a:ext uri="{FF2B5EF4-FFF2-40B4-BE49-F238E27FC236}">
                <a16:creationId xmlns:a16="http://schemas.microsoft.com/office/drawing/2014/main" id="{EFB7063D-20F4-4AFA-822F-90F2244D2A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9" r="12543" b="5"/>
          <a:stretch/>
        </p:blipFill>
        <p:spPr bwMode="auto">
          <a:xfrm>
            <a:off x="9239250" y="1"/>
            <a:ext cx="2952751" cy="3568216"/>
          </a:xfrm>
          <a:custGeom>
            <a:avLst/>
            <a:gdLst/>
            <a:ahLst/>
            <a:cxnLst/>
            <a:rect l="l" t="t" r="r" b="b"/>
            <a:pathLst>
              <a:path w="2952751" h="3568216">
                <a:moveTo>
                  <a:pt x="2952751" y="0"/>
                </a:moveTo>
                <a:lnTo>
                  <a:pt x="2952750" y="3014035"/>
                </a:lnTo>
                <a:lnTo>
                  <a:pt x="2918830" y="3028117"/>
                </a:lnTo>
                <a:cubicBezTo>
                  <a:pt x="2904443" y="3034512"/>
                  <a:pt x="2886251" y="3039750"/>
                  <a:pt x="2876082" y="3047622"/>
                </a:cubicBezTo>
                <a:cubicBezTo>
                  <a:pt x="2824250" y="3087682"/>
                  <a:pt x="2753533" y="3089841"/>
                  <a:pt x="2683625" y="3095095"/>
                </a:cubicBezTo>
                <a:cubicBezTo>
                  <a:pt x="2671355" y="3095902"/>
                  <a:pt x="2656535" y="3096694"/>
                  <a:pt x="2646549" y="3100763"/>
                </a:cubicBezTo>
                <a:cubicBezTo>
                  <a:pt x="2601454" y="3119091"/>
                  <a:pt x="2561250" y="3120675"/>
                  <a:pt x="2518283" y="3110566"/>
                </a:cubicBezTo>
                <a:cubicBezTo>
                  <a:pt x="2480993" y="3101914"/>
                  <a:pt x="2439136" y="3099579"/>
                  <a:pt x="2399801" y="3122561"/>
                </a:cubicBezTo>
                <a:cubicBezTo>
                  <a:pt x="2312377" y="3173554"/>
                  <a:pt x="2213407" y="3189562"/>
                  <a:pt x="2105053" y="3180664"/>
                </a:cubicBezTo>
                <a:cubicBezTo>
                  <a:pt x="2027664" y="3174334"/>
                  <a:pt x="1953217" y="3180991"/>
                  <a:pt x="1876782" y="3209456"/>
                </a:cubicBezTo>
                <a:cubicBezTo>
                  <a:pt x="1847391" y="3220447"/>
                  <a:pt x="1807493" y="3221608"/>
                  <a:pt x="1772365" y="3228131"/>
                </a:cubicBezTo>
                <a:cubicBezTo>
                  <a:pt x="1752481" y="3231723"/>
                  <a:pt x="1730373" y="3235065"/>
                  <a:pt x="1713903" y="3242137"/>
                </a:cubicBezTo>
                <a:cubicBezTo>
                  <a:pt x="1669897" y="3260500"/>
                  <a:pt x="1629587" y="3281733"/>
                  <a:pt x="1585203" y="3299962"/>
                </a:cubicBezTo>
                <a:cubicBezTo>
                  <a:pt x="1563860" y="3308671"/>
                  <a:pt x="1537871" y="3315400"/>
                  <a:pt x="1512908" y="3319152"/>
                </a:cubicBezTo>
                <a:cubicBezTo>
                  <a:pt x="1439148" y="3330619"/>
                  <a:pt x="1365256" y="3341162"/>
                  <a:pt x="1291486" y="3349988"/>
                </a:cubicBezTo>
                <a:cubicBezTo>
                  <a:pt x="1169750" y="3364712"/>
                  <a:pt x="1046519" y="3381727"/>
                  <a:pt x="951196" y="3339061"/>
                </a:cubicBezTo>
                <a:cubicBezTo>
                  <a:pt x="943420" y="3335638"/>
                  <a:pt x="927704" y="3335236"/>
                  <a:pt x="915459" y="3336228"/>
                </a:cubicBezTo>
                <a:cubicBezTo>
                  <a:pt x="858916" y="3340709"/>
                  <a:pt x="801392" y="3348538"/>
                  <a:pt x="745245" y="3350695"/>
                </a:cubicBezTo>
                <a:cubicBezTo>
                  <a:pt x="700321" y="3352384"/>
                  <a:pt x="663765" y="3359110"/>
                  <a:pt x="632535" y="3380182"/>
                </a:cubicBezTo>
                <a:cubicBezTo>
                  <a:pt x="591690" y="3407913"/>
                  <a:pt x="539940" y="3428137"/>
                  <a:pt x="480421" y="3429642"/>
                </a:cubicBezTo>
                <a:cubicBezTo>
                  <a:pt x="420933" y="3431332"/>
                  <a:pt x="384440" y="3451266"/>
                  <a:pt x="343384" y="3472419"/>
                </a:cubicBezTo>
                <a:cubicBezTo>
                  <a:pt x="313529" y="3487818"/>
                  <a:pt x="279786" y="3506605"/>
                  <a:pt x="244965" y="3512706"/>
                </a:cubicBezTo>
                <a:cubicBezTo>
                  <a:pt x="166060" y="3526418"/>
                  <a:pt x="103319" y="3574267"/>
                  <a:pt x="14202" y="3564890"/>
                </a:cubicBezTo>
                <a:cubicBezTo>
                  <a:pt x="11240" y="3564557"/>
                  <a:pt x="7304" y="3565686"/>
                  <a:pt x="3098" y="3567160"/>
                </a:cubicBezTo>
                <a:lnTo>
                  <a:pt x="0" y="3568216"/>
                </a:lnTo>
                <a:lnTo>
                  <a:pt x="0" y="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45294D-8F46-4168-B035-C25AA0589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754" y="5058242"/>
            <a:ext cx="10668000" cy="1524000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Underdog BBQ – Discovery Channel</a:t>
            </a: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71811820-403F-4D93-B710-D7F182DEC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4D5B31CC-C9E7-4266-8B47-527FDAC26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blipFill dpi="0" rotWithShape="1">
            <a:blip r:embed="rId6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1636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F3771B-93AF-4EFC-B664-A0404C98F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4571999"/>
            <a:ext cx="5905500" cy="1496301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6000"/>
              <a:t>Philanthropist</a:t>
            </a:r>
          </a:p>
        </p:txBody>
      </p:sp>
      <p:pic>
        <p:nvPicPr>
          <p:cNvPr id="6146" name="Picture 2" descr="Reimagining Institutional Philanthropy">
            <a:extLst>
              <a:ext uri="{FF2B5EF4-FFF2-40B4-BE49-F238E27FC236}">
                <a16:creationId xmlns:a16="http://schemas.microsoft.com/office/drawing/2014/main" id="{726447E5-9924-4AFA-9596-57FD875D44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24" r="4165" b="-2"/>
          <a:stretch/>
        </p:blipFill>
        <p:spPr bwMode="auto">
          <a:xfrm>
            <a:off x="1" y="2"/>
            <a:ext cx="6000749" cy="4048201"/>
          </a:xfrm>
          <a:custGeom>
            <a:avLst/>
            <a:gdLst/>
            <a:ahLst/>
            <a:cxnLst/>
            <a:rect l="l" t="t" r="r" b="b"/>
            <a:pathLst>
              <a:path w="6000749" h="4048201">
                <a:moveTo>
                  <a:pt x="0" y="0"/>
                </a:moveTo>
                <a:lnTo>
                  <a:pt x="6000749" y="0"/>
                </a:lnTo>
                <a:lnTo>
                  <a:pt x="6000749" y="4048201"/>
                </a:lnTo>
                <a:lnTo>
                  <a:pt x="5944247" y="4045387"/>
                </a:lnTo>
                <a:cubicBezTo>
                  <a:pt x="5912733" y="4040867"/>
                  <a:pt x="5883531" y="4032761"/>
                  <a:pt x="5860259" y="4018993"/>
                </a:cubicBezTo>
                <a:cubicBezTo>
                  <a:pt x="5845522" y="4010145"/>
                  <a:pt x="5815127" y="4009004"/>
                  <a:pt x="5790563" y="4005335"/>
                </a:cubicBezTo>
                <a:cubicBezTo>
                  <a:pt x="5770110" y="4002399"/>
                  <a:pt x="5748643" y="3999987"/>
                  <a:pt x="5726340" y="3999392"/>
                </a:cubicBezTo>
                <a:cubicBezTo>
                  <a:pt x="5702558" y="3998630"/>
                  <a:pt x="5676008" y="3996376"/>
                  <a:pt x="5653401" y="4001303"/>
                </a:cubicBezTo>
                <a:cubicBezTo>
                  <a:pt x="5584839" y="4015993"/>
                  <a:pt x="5528518" y="4014398"/>
                  <a:pt x="5475787" y="3994543"/>
                </a:cubicBezTo>
                <a:cubicBezTo>
                  <a:pt x="5448461" y="3984280"/>
                  <a:pt x="5408578" y="3972789"/>
                  <a:pt x="5376427" y="3977186"/>
                </a:cubicBezTo>
                <a:cubicBezTo>
                  <a:pt x="5298173" y="3987786"/>
                  <a:pt x="5231306" y="3983731"/>
                  <a:pt x="5158711" y="3977849"/>
                </a:cubicBezTo>
                <a:cubicBezTo>
                  <a:pt x="5111928" y="3974139"/>
                  <a:pt x="5059522" y="3974442"/>
                  <a:pt x="5009625" y="3971931"/>
                </a:cubicBezTo>
                <a:cubicBezTo>
                  <a:pt x="4951287" y="3968925"/>
                  <a:pt x="4888949" y="3973666"/>
                  <a:pt x="4849941" y="3947886"/>
                </a:cubicBezTo>
                <a:cubicBezTo>
                  <a:pt x="4845543" y="3945116"/>
                  <a:pt x="4833681" y="3946241"/>
                  <a:pt x="4827520" y="3943911"/>
                </a:cubicBezTo>
                <a:cubicBezTo>
                  <a:pt x="4807945" y="3936885"/>
                  <a:pt x="4783117" y="3931364"/>
                  <a:pt x="4771814" y="3921081"/>
                </a:cubicBezTo>
                <a:cubicBezTo>
                  <a:pt x="4739115" y="3891003"/>
                  <a:pt x="4712325" y="3858949"/>
                  <a:pt x="4682399" y="3827911"/>
                </a:cubicBezTo>
                <a:cubicBezTo>
                  <a:pt x="4675987" y="3821273"/>
                  <a:pt x="4669645" y="3812548"/>
                  <a:pt x="4657971" y="3809870"/>
                </a:cubicBezTo>
                <a:cubicBezTo>
                  <a:pt x="4590588" y="3794559"/>
                  <a:pt x="4522266" y="3780327"/>
                  <a:pt x="4453288" y="3766566"/>
                </a:cubicBezTo>
                <a:cubicBezTo>
                  <a:pt x="4425551" y="3761082"/>
                  <a:pt x="4404161" y="3769423"/>
                  <a:pt x="4382131" y="3783516"/>
                </a:cubicBezTo>
                <a:cubicBezTo>
                  <a:pt x="4360738" y="3796954"/>
                  <a:pt x="4334041" y="3811525"/>
                  <a:pt x="4305858" y="3818191"/>
                </a:cubicBezTo>
                <a:cubicBezTo>
                  <a:pt x="4249453" y="3831335"/>
                  <a:pt x="4190357" y="3840900"/>
                  <a:pt x="4132173" y="3849202"/>
                </a:cubicBezTo>
                <a:cubicBezTo>
                  <a:pt x="4110399" y="3852309"/>
                  <a:pt x="4086246" y="3848957"/>
                  <a:pt x="4065132" y="3846494"/>
                </a:cubicBezTo>
                <a:cubicBezTo>
                  <a:pt x="4025130" y="3841816"/>
                  <a:pt x="3987480" y="3833214"/>
                  <a:pt x="3946286" y="3830407"/>
                </a:cubicBezTo>
                <a:cubicBezTo>
                  <a:pt x="3898481" y="3827220"/>
                  <a:pt x="3868394" y="3815462"/>
                  <a:pt x="3850960" y="3792837"/>
                </a:cubicBezTo>
                <a:cubicBezTo>
                  <a:pt x="3825028" y="3759151"/>
                  <a:pt x="3772121" y="3740642"/>
                  <a:pt x="3710981" y="3728217"/>
                </a:cubicBezTo>
                <a:cubicBezTo>
                  <a:pt x="3633314" y="3712297"/>
                  <a:pt x="3545330" y="3726172"/>
                  <a:pt x="3460521" y="3731663"/>
                </a:cubicBezTo>
                <a:cubicBezTo>
                  <a:pt x="3428049" y="3733842"/>
                  <a:pt x="3394563" y="3736542"/>
                  <a:pt x="3364418" y="3734612"/>
                </a:cubicBezTo>
                <a:cubicBezTo>
                  <a:pt x="3250133" y="3727505"/>
                  <a:pt x="3136002" y="3721509"/>
                  <a:pt x="3013997" y="3739481"/>
                </a:cubicBezTo>
                <a:cubicBezTo>
                  <a:pt x="3004006" y="3740906"/>
                  <a:pt x="2993928" y="3741779"/>
                  <a:pt x="2983805" y="3742278"/>
                </a:cubicBezTo>
                <a:cubicBezTo>
                  <a:pt x="2895979" y="3747067"/>
                  <a:pt x="2805960" y="3756890"/>
                  <a:pt x="2738094" y="3725411"/>
                </a:cubicBezTo>
                <a:cubicBezTo>
                  <a:pt x="2725615" y="3719638"/>
                  <a:pt x="2699242" y="3721135"/>
                  <a:pt x="2678828" y="3721025"/>
                </a:cubicBezTo>
                <a:cubicBezTo>
                  <a:pt x="2643514" y="3721155"/>
                  <a:pt x="2618910" y="3714659"/>
                  <a:pt x="2603910" y="3698860"/>
                </a:cubicBezTo>
                <a:cubicBezTo>
                  <a:pt x="2578519" y="3671516"/>
                  <a:pt x="2549282" y="3645289"/>
                  <a:pt x="2525978" y="3617268"/>
                </a:cubicBezTo>
                <a:cubicBezTo>
                  <a:pt x="2509762" y="3598057"/>
                  <a:pt x="2483468" y="3589913"/>
                  <a:pt x="2444032" y="3586664"/>
                </a:cubicBezTo>
                <a:cubicBezTo>
                  <a:pt x="2421927" y="3584910"/>
                  <a:pt x="2401860" y="3577011"/>
                  <a:pt x="2385112" y="3569392"/>
                </a:cubicBezTo>
                <a:cubicBezTo>
                  <a:pt x="2364860" y="3560197"/>
                  <a:pt x="2352980" y="3545842"/>
                  <a:pt x="2331129" y="3538198"/>
                </a:cubicBezTo>
                <a:cubicBezTo>
                  <a:pt x="2277762" y="3518999"/>
                  <a:pt x="2258266" y="3492136"/>
                  <a:pt x="2269566" y="3453894"/>
                </a:cubicBezTo>
                <a:cubicBezTo>
                  <a:pt x="2279659" y="3419977"/>
                  <a:pt x="2235034" y="3382914"/>
                  <a:pt x="2183419" y="3383669"/>
                </a:cubicBezTo>
                <a:cubicBezTo>
                  <a:pt x="2126349" y="3384447"/>
                  <a:pt x="2085261" y="3372185"/>
                  <a:pt x="2042813" y="3358037"/>
                </a:cubicBezTo>
                <a:cubicBezTo>
                  <a:pt x="2019099" y="3350091"/>
                  <a:pt x="1986669" y="3344900"/>
                  <a:pt x="1956288" y="3346401"/>
                </a:cubicBezTo>
                <a:cubicBezTo>
                  <a:pt x="1840886" y="3351916"/>
                  <a:pt x="1735315" y="3380383"/>
                  <a:pt x="1630190" y="3417096"/>
                </a:cubicBezTo>
                <a:cubicBezTo>
                  <a:pt x="1561494" y="3441060"/>
                  <a:pt x="1483492" y="3455965"/>
                  <a:pt x="1408608" y="3472313"/>
                </a:cubicBezTo>
                <a:cubicBezTo>
                  <a:pt x="1385284" y="3477339"/>
                  <a:pt x="1354772" y="3477918"/>
                  <a:pt x="1333449" y="3473973"/>
                </a:cubicBezTo>
                <a:cubicBezTo>
                  <a:pt x="1258677" y="3460472"/>
                  <a:pt x="1184155" y="3446180"/>
                  <a:pt x="1113854" y="3428265"/>
                </a:cubicBezTo>
                <a:cubicBezTo>
                  <a:pt x="1048427" y="3411356"/>
                  <a:pt x="977291" y="3410553"/>
                  <a:pt x="902724" y="3424024"/>
                </a:cubicBezTo>
                <a:cubicBezTo>
                  <a:pt x="848399" y="3433852"/>
                  <a:pt x="798480" y="3436253"/>
                  <a:pt x="746075" y="3436555"/>
                </a:cubicBezTo>
                <a:cubicBezTo>
                  <a:pt x="702394" y="3436745"/>
                  <a:pt x="654694" y="3439396"/>
                  <a:pt x="611517" y="3448201"/>
                </a:cubicBezTo>
                <a:cubicBezTo>
                  <a:pt x="551003" y="3460611"/>
                  <a:pt x="499904" y="3462426"/>
                  <a:pt x="448281" y="3450343"/>
                </a:cubicBezTo>
                <a:cubicBezTo>
                  <a:pt x="420771" y="3443882"/>
                  <a:pt x="386449" y="3443304"/>
                  <a:pt x="354390" y="3440702"/>
                </a:cubicBezTo>
                <a:cubicBezTo>
                  <a:pt x="305001" y="3436609"/>
                  <a:pt x="254061" y="3434435"/>
                  <a:pt x="205560" y="3428894"/>
                </a:cubicBezTo>
                <a:cubicBezTo>
                  <a:pt x="153378" y="3423121"/>
                  <a:pt x="104769" y="3411741"/>
                  <a:pt x="51784" y="3407972"/>
                </a:cubicBezTo>
                <a:lnTo>
                  <a:pt x="0" y="33983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Philanthropy">
            <a:extLst>
              <a:ext uri="{FF2B5EF4-FFF2-40B4-BE49-F238E27FC236}">
                <a16:creationId xmlns:a16="http://schemas.microsoft.com/office/drawing/2014/main" id="{6EC6DA57-EEAE-471F-9F0E-66741426439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0271"/>
          <a:stretch/>
        </p:blipFill>
        <p:spPr bwMode="auto">
          <a:xfrm>
            <a:off x="6191250" y="10"/>
            <a:ext cx="6000750" cy="4038328"/>
          </a:xfrm>
          <a:custGeom>
            <a:avLst/>
            <a:gdLst/>
            <a:ahLst/>
            <a:cxnLst/>
            <a:rect l="l" t="t" r="r" b="b"/>
            <a:pathLst>
              <a:path w="6000750" h="4038338">
                <a:moveTo>
                  <a:pt x="0" y="0"/>
                </a:moveTo>
                <a:lnTo>
                  <a:pt x="6000750" y="0"/>
                </a:lnTo>
                <a:lnTo>
                  <a:pt x="6000750" y="3014035"/>
                </a:lnTo>
                <a:lnTo>
                  <a:pt x="5966830" y="3028116"/>
                </a:lnTo>
                <a:cubicBezTo>
                  <a:pt x="5952443" y="3034512"/>
                  <a:pt x="5934250" y="3039750"/>
                  <a:pt x="5924081" y="3047622"/>
                </a:cubicBezTo>
                <a:cubicBezTo>
                  <a:pt x="5872250" y="3087682"/>
                  <a:pt x="5801533" y="3089841"/>
                  <a:pt x="5731624" y="3095095"/>
                </a:cubicBezTo>
                <a:cubicBezTo>
                  <a:pt x="5719354" y="3095902"/>
                  <a:pt x="5704534" y="3096694"/>
                  <a:pt x="5694549" y="3100763"/>
                </a:cubicBezTo>
                <a:cubicBezTo>
                  <a:pt x="5649454" y="3119091"/>
                  <a:pt x="5609249" y="3120675"/>
                  <a:pt x="5566282" y="3110565"/>
                </a:cubicBezTo>
                <a:cubicBezTo>
                  <a:pt x="5528993" y="3101914"/>
                  <a:pt x="5487135" y="3099578"/>
                  <a:pt x="5447800" y="3122561"/>
                </a:cubicBezTo>
                <a:cubicBezTo>
                  <a:pt x="5360376" y="3173554"/>
                  <a:pt x="5261407" y="3189562"/>
                  <a:pt x="5153053" y="3180664"/>
                </a:cubicBezTo>
                <a:cubicBezTo>
                  <a:pt x="5075663" y="3174334"/>
                  <a:pt x="5001217" y="3180991"/>
                  <a:pt x="4924781" y="3209456"/>
                </a:cubicBezTo>
                <a:cubicBezTo>
                  <a:pt x="4895391" y="3220447"/>
                  <a:pt x="4855493" y="3221608"/>
                  <a:pt x="4820364" y="3228131"/>
                </a:cubicBezTo>
                <a:cubicBezTo>
                  <a:pt x="4800480" y="3231723"/>
                  <a:pt x="4778372" y="3235065"/>
                  <a:pt x="4761902" y="3242137"/>
                </a:cubicBezTo>
                <a:cubicBezTo>
                  <a:pt x="4717897" y="3260500"/>
                  <a:pt x="4677587" y="3281733"/>
                  <a:pt x="4633202" y="3299962"/>
                </a:cubicBezTo>
                <a:cubicBezTo>
                  <a:pt x="4611860" y="3308671"/>
                  <a:pt x="4585870" y="3315400"/>
                  <a:pt x="4560907" y="3319152"/>
                </a:cubicBezTo>
                <a:cubicBezTo>
                  <a:pt x="4487147" y="3330619"/>
                  <a:pt x="4413256" y="3341162"/>
                  <a:pt x="4339486" y="3349988"/>
                </a:cubicBezTo>
                <a:cubicBezTo>
                  <a:pt x="4217749" y="3364712"/>
                  <a:pt x="4094519" y="3381727"/>
                  <a:pt x="3999196" y="3339060"/>
                </a:cubicBezTo>
                <a:cubicBezTo>
                  <a:pt x="3991419" y="3335638"/>
                  <a:pt x="3975703" y="3335236"/>
                  <a:pt x="3963458" y="3336228"/>
                </a:cubicBezTo>
                <a:cubicBezTo>
                  <a:pt x="3906915" y="3340709"/>
                  <a:pt x="3849392" y="3348538"/>
                  <a:pt x="3793244" y="3350695"/>
                </a:cubicBezTo>
                <a:cubicBezTo>
                  <a:pt x="3748320" y="3352384"/>
                  <a:pt x="3711764" y="3359110"/>
                  <a:pt x="3680534" y="3380182"/>
                </a:cubicBezTo>
                <a:cubicBezTo>
                  <a:pt x="3639690" y="3407913"/>
                  <a:pt x="3587939" y="3428136"/>
                  <a:pt x="3528420" y="3429642"/>
                </a:cubicBezTo>
                <a:cubicBezTo>
                  <a:pt x="3468933" y="3431332"/>
                  <a:pt x="3432439" y="3451266"/>
                  <a:pt x="3391383" y="3472419"/>
                </a:cubicBezTo>
                <a:cubicBezTo>
                  <a:pt x="3361528" y="3487818"/>
                  <a:pt x="3327785" y="3506605"/>
                  <a:pt x="3292964" y="3512706"/>
                </a:cubicBezTo>
                <a:cubicBezTo>
                  <a:pt x="3214060" y="3526418"/>
                  <a:pt x="3151318" y="3574267"/>
                  <a:pt x="3062201" y="3564890"/>
                </a:cubicBezTo>
                <a:cubicBezTo>
                  <a:pt x="3056279" y="3564225"/>
                  <a:pt x="3046456" y="3569403"/>
                  <a:pt x="3038377" y="3571499"/>
                </a:cubicBezTo>
                <a:cubicBezTo>
                  <a:pt x="2973700" y="3587903"/>
                  <a:pt x="2910969" y="3589865"/>
                  <a:pt x="2859478" y="3573610"/>
                </a:cubicBezTo>
                <a:cubicBezTo>
                  <a:pt x="2791993" y="3552460"/>
                  <a:pt x="2721606" y="3559482"/>
                  <a:pt x="2645189" y="3580393"/>
                </a:cubicBezTo>
                <a:cubicBezTo>
                  <a:pt x="2620649" y="3587104"/>
                  <a:pt x="2595977" y="3592890"/>
                  <a:pt x="2571005" y="3599095"/>
                </a:cubicBezTo>
                <a:cubicBezTo>
                  <a:pt x="2537264" y="3607686"/>
                  <a:pt x="2503192" y="3616514"/>
                  <a:pt x="2469455" y="3625104"/>
                </a:cubicBezTo>
                <a:cubicBezTo>
                  <a:pt x="2436782" y="3633542"/>
                  <a:pt x="2400912" y="3645078"/>
                  <a:pt x="2372944" y="3632831"/>
                </a:cubicBezTo>
                <a:cubicBezTo>
                  <a:pt x="2348857" y="3622294"/>
                  <a:pt x="2333335" y="3625831"/>
                  <a:pt x="2314679" y="3640577"/>
                </a:cubicBezTo>
                <a:cubicBezTo>
                  <a:pt x="2249913" y="3692113"/>
                  <a:pt x="2167939" y="3730244"/>
                  <a:pt x="2058974" y="3747677"/>
                </a:cubicBezTo>
                <a:cubicBezTo>
                  <a:pt x="2036537" y="3751257"/>
                  <a:pt x="2014061" y="3757106"/>
                  <a:pt x="1992327" y="3763040"/>
                </a:cubicBezTo>
                <a:cubicBezTo>
                  <a:pt x="1978998" y="3766641"/>
                  <a:pt x="1962841" y="3770835"/>
                  <a:pt x="1955347" y="3777003"/>
                </a:cubicBezTo>
                <a:cubicBezTo>
                  <a:pt x="1896888" y="3824240"/>
                  <a:pt x="1821061" y="3862060"/>
                  <a:pt x="1737354" y="3895718"/>
                </a:cubicBezTo>
                <a:cubicBezTo>
                  <a:pt x="1707383" y="3907735"/>
                  <a:pt x="1675266" y="3920058"/>
                  <a:pt x="1642029" y="3927066"/>
                </a:cubicBezTo>
                <a:cubicBezTo>
                  <a:pt x="1607367" y="3934277"/>
                  <a:pt x="1570070" y="3935822"/>
                  <a:pt x="1534084" y="3938879"/>
                </a:cubicBezTo>
                <a:cubicBezTo>
                  <a:pt x="1512864" y="3940775"/>
                  <a:pt x="1488617" y="3944422"/>
                  <a:pt x="1471073" y="3941450"/>
                </a:cubicBezTo>
                <a:cubicBezTo>
                  <a:pt x="1415484" y="3932199"/>
                  <a:pt x="1361493" y="3921398"/>
                  <a:pt x="1309076" y="3908861"/>
                </a:cubicBezTo>
                <a:cubicBezTo>
                  <a:pt x="1264195" y="3898081"/>
                  <a:pt x="1255284" y="3896899"/>
                  <a:pt x="1221530" y="3923241"/>
                </a:cubicBezTo>
                <a:cubicBezTo>
                  <a:pt x="1186779" y="3950290"/>
                  <a:pt x="1141270" y="3968301"/>
                  <a:pt x="1089816" y="3980362"/>
                </a:cubicBezTo>
                <a:cubicBezTo>
                  <a:pt x="1008387" y="3999344"/>
                  <a:pt x="926086" y="4017317"/>
                  <a:pt x="843417" y="4032700"/>
                </a:cubicBezTo>
                <a:cubicBezTo>
                  <a:pt x="768546" y="4046592"/>
                  <a:pt x="730065" y="4034711"/>
                  <a:pt x="709553" y="3998175"/>
                </a:cubicBezTo>
                <a:cubicBezTo>
                  <a:pt x="697923" y="3977931"/>
                  <a:pt x="683529" y="3956192"/>
                  <a:pt x="637024" y="3956976"/>
                </a:cubicBezTo>
                <a:cubicBezTo>
                  <a:pt x="561096" y="3958367"/>
                  <a:pt x="483055" y="3965348"/>
                  <a:pt x="439818" y="3925257"/>
                </a:cubicBezTo>
                <a:cubicBezTo>
                  <a:pt x="420898" y="3938151"/>
                  <a:pt x="409248" y="3945856"/>
                  <a:pt x="397954" y="3953509"/>
                </a:cubicBezTo>
                <a:cubicBezTo>
                  <a:pt x="366752" y="3974766"/>
                  <a:pt x="298150" y="3991730"/>
                  <a:pt x="260774" y="3982524"/>
                </a:cubicBezTo>
                <a:cubicBezTo>
                  <a:pt x="205702" y="3969233"/>
                  <a:pt x="158421" y="3979944"/>
                  <a:pt x="110748" y="4003173"/>
                </a:cubicBezTo>
                <a:cubicBezTo>
                  <a:pt x="90816" y="4012815"/>
                  <a:pt x="69989" y="4020495"/>
                  <a:pt x="48615" y="4026612"/>
                </a:cubicBezTo>
                <a:lnTo>
                  <a:pt x="0" y="403706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71811820-403F-4D93-B710-D7F182DEC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E1A8673D-5FEF-402F-8864-988FBAF8C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blipFill dpi="0" rotWithShape="1">
            <a:blip r:embed="rId4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8813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87EAE-6F78-43E5-A85D-936CF8095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6911" y="2797175"/>
            <a:ext cx="3810001" cy="1263649"/>
          </a:xfrm>
        </p:spPr>
        <p:txBody>
          <a:bodyPr>
            <a:noAutofit/>
          </a:bodyPr>
          <a:lstStyle/>
          <a:p>
            <a:pPr algn="ctr"/>
            <a:r>
              <a:rPr lang="en-US" sz="3600" dirty="0"/>
              <a:t>Developing </a:t>
            </a:r>
            <a:br>
              <a:rPr lang="en-US" sz="3600" dirty="0"/>
            </a:br>
            <a:r>
              <a:rPr lang="en-US" sz="3600" dirty="0"/>
              <a:t>personal </a:t>
            </a:r>
            <a:br>
              <a:rPr lang="en-US" sz="3600" dirty="0"/>
            </a:br>
            <a:r>
              <a:rPr lang="en-US" sz="3600" dirty="0"/>
              <a:t>attributes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5AD3DE-348D-4576-BF41-EEFBCEB1C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088" y="1385121"/>
            <a:ext cx="7365329" cy="4087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4400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880C58-D95B-4A6A-AD84-EE04982E4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152525"/>
            <a:ext cx="4571999" cy="1263649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Imagination and reapplying concepts </a:t>
            </a:r>
            <a:b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 different fields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AAB918-2ED4-4019-8E20-BD2C5C329DE6}"/>
              </a:ext>
            </a:extLst>
          </p:cNvPr>
          <p:cNvSpPr txBox="1"/>
          <p:nvPr/>
        </p:nvSpPr>
        <p:spPr>
          <a:xfrm>
            <a:off x="762001" y="3047999"/>
            <a:ext cx="4571999" cy="304800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Open Mind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Take time to view the environment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Ask questions to those on the front line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How could this concept be used in a different industry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Think Low Cost Flights to Low Cost Gyms.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8196" name="Picture 4" descr="6 Proven Benefits of Being More Imaginative | Mental Floss">
            <a:extLst>
              <a:ext uri="{FF2B5EF4-FFF2-40B4-BE49-F238E27FC236}">
                <a16:creationId xmlns:a16="http://schemas.microsoft.com/office/drawing/2014/main" id="{73CC9BD4-68A0-4169-9864-91EAEEDB4F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31" r="-2" b="-2"/>
          <a:stretch/>
        </p:blipFill>
        <p:spPr bwMode="auto">
          <a:xfrm>
            <a:off x="5975896" y="-1"/>
            <a:ext cx="6216104" cy="3333750"/>
          </a:xfrm>
          <a:custGeom>
            <a:avLst/>
            <a:gdLst/>
            <a:ahLst/>
            <a:cxnLst/>
            <a:rect l="l" t="t" r="r" b="b"/>
            <a:pathLst>
              <a:path w="6216104" h="3333750">
                <a:moveTo>
                  <a:pt x="485126" y="0"/>
                </a:moveTo>
                <a:lnTo>
                  <a:pt x="6216104" y="0"/>
                </a:lnTo>
                <a:lnTo>
                  <a:pt x="6216104" y="3333750"/>
                </a:lnTo>
                <a:lnTo>
                  <a:pt x="110704" y="3333750"/>
                </a:lnTo>
                <a:lnTo>
                  <a:pt x="109716" y="3326101"/>
                </a:lnTo>
                <a:cubicBezTo>
                  <a:pt x="100334" y="3271963"/>
                  <a:pt x="86998" y="3218512"/>
                  <a:pt x="74044" y="3165061"/>
                </a:cubicBezTo>
                <a:cubicBezTo>
                  <a:pt x="58041" y="3099154"/>
                  <a:pt x="57089" y="3034817"/>
                  <a:pt x="73282" y="2968910"/>
                </a:cubicBezTo>
                <a:cubicBezTo>
                  <a:pt x="85094" y="2921245"/>
                  <a:pt x="65661" y="2876129"/>
                  <a:pt x="52327" y="2831604"/>
                </a:cubicBezTo>
                <a:cubicBezTo>
                  <a:pt x="49661" y="2822385"/>
                  <a:pt x="39183" y="2813754"/>
                  <a:pt x="30228" y="2808850"/>
                </a:cubicBezTo>
                <a:cubicBezTo>
                  <a:pt x="-1397" y="2791196"/>
                  <a:pt x="-6349" y="2761970"/>
                  <a:pt x="6795" y="2725094"/>
                </a:cubicBezTo>
                <a:cubicBezTo>
                  <a:pt x="17084" y="2695868"/>
                  <a:pt x="30800" y="2669191"/>
                  <a:pt x="55185" y="2645455"/>
                </a:cubicBezTo>
                <a:cubicBezTo>
                  <a:pt x="83760" y="2617603"/>
                  <a:pt x="116337" y="2588768"/>
                  <a:pt x="128339" y="2545615"/>
                </a:cubicBezTo>
                <a:cubicBezTo>
                  <a:pt x="133482" y="2526980"/>
                  <a:pt x="134244" y="2510897"/>
                  <a:pt x="128909" y="2491281"/>
                </a:cubicBezTo>
                <a:cubicBezTo>
                  <a:pt x="118623" y="2453227"/>
                  <a:pt x="111383" y="2414980"/>
                  <a:pt x="143198" y="2379279"/>
                </a:cubicBezTo>
                <a:cubicBezTo>
                  <a:pt x="160725" y="2359664"/>
                  <a:pt x="171965" y="2333183"/>
                  <a:pt x="167583" y="2301603"/>
                </a:cubicBezTo>
                <a:cubicBezTo>
                  <a:pt x="162059" y="2262177"/>
                  <a:pt x="175965" y="2226281"/>
                  <a:pt x="196540" y="2192740"/>
                </a:cubicBezTo>
                <a:cubicBezTo>
                  <a:pt x="203970" y="2180774"/>
                  <a:pt x="208160" y="2166063"/>
                  <a:pt x="211780" y="2152137"/>
                </a:cubicBezTo>
                <a:cubicBezTo>
                  <a:pt x="220163" y="2119968"/>
                  <a:pt x="227593" y="2087602"/>
                  <a:pt x="234451" y="2055042"/>
                </a:cubicBezTo>
                <a:cubicBezTo>
                  <a:pt x="240165" y="2028365"/>
                  <a:pt x="244357" y="2001493"/>
                  <a:pt x="249310" y="1974618"/>
                </a:cubicBezTo>
                <a:cubicBezTo>
                  <a:pt x="254644" y="1945197"/>
                  <a:pt x="267028" y="1921855"/>
                  <a:pt x="295793" y="1909694"/>
                </a:cubicBezTo>
                <a:cubicBezTo>
                  <a:pt x="304937" y="1905771"/>
                  <a:pt x="312178" y="1896356"/>
                  <a:pt x="319798" y="1888901"/>
                </a:cubicBezTo>
                <a:cubicBezTo>
                  <a:pt x="325322" y="1883606"/>
                  <a:pt x="329514" y="1876543"/>
                  <a:pt x="335228" y="1871640"/>
                </a:cubicBezTo>
                <a:cubicBezTo>
                  <a:pt x="365329" y="1845943"/>
                  <a:pt x="395618" y="1820640"/>
                  <a:pt x="425719" y="1795142"/>
                </a:cubicBezTo>
                <a:cubicBezTo>
                  <a:pt x="428577" y="1792590"/>
                  <a:pt x="432006" y="1789845"/>
                  <a:pt x="433340" y="1786511"/>
                </a:cubicBezTo>
                <a:cubicBezTo>
                  <a:pt x="447246" y="1751988"/>
                  <a:pt x="460390" y="1717073"/>
                  <a:pt x="475061" y="1682944"/>
                </a:cubicBezTo>
                <a:cubicBezTo>
                  <a:pt x="480775" y="1669800"/>
                  <a:pt x="487823" y="1656267"/>
                  <a:pt x="497730" y="1646459"/>
                </a:cubicBezTo>
                <a:cubicBezTo>
                  <a:pt x="520210" y="1624098"/>
                  <a:pt x="544595" y="1603698"/>
                  <a:pt x="554311" y="1571529"/>
                </a:cubicBezTo>
                <a:cubicBezTo>
                  <a:pt x="557168" y="1562114"/>
                  <a:pt x="558692" y="1550935"/>
                  <a:pt x="556216" y="1541910"/>
                </a:cubicBezTo>
                <a:cubicBezTo>
                  <a:pt x="545929" y="1505229"/>
                  <a:pt x="533165" y="1469335"/>
                  <a:pt x="522307" y="1432851"/>
                </a:cubicBezTo>
                <a:cubicBezTo>
                  <a:pt x="515638" y="1409705"/>
                  <a:pt x="507636" y="1388716"/>
                  <a:pt x="484013" y="1377535"/>
                </a:cubicBezTo>
                <a:cubicBezTo>
                  <a:pt x="477347" y="1374398"/>
                  <a:pt x="470107" y="1365570"/>
                  <a:pt x="468773" y="1358313"/>
                </a:cubicBezTo>
                <a:cubicBezTo>
                  <a:pt x="460200" y="1311630"/>
                  <a:pt x="456010" y="1265534"/>
                  <a:pt x="485157" y="1222576"/>
                </a:cubicBezTo>
                <a:cubicBezTo>
                  <a:pt x="491443" y="1213555"/>
                  <a:pt x="491443" y="1196684"/>
                  <a:pt x="488777" y="1184720"/>
                </a:cubicBezTo>
                <a:cubicBezTo>
                  <a:pt x="478871" y="1138623"/>
                  <a:pt x="475441" y="1094882"/>
                  <a:pt x="507066" y="1054866"/>
                </a:cubicBezTo>
                <a:cubicBezTo>
                  <a:pt x="510876" y="1050159"/>
                  <a:pt x="507446" y="1035056"/>
                  <a:pt x="502684" y="1027995"/>
                </a:cubicBezTo>
                <a:cubicBezTo>
                  <a:pt x="456200" y="959929"/>
                  <a:pt x="455056" y="922662"/>
                  <a:pt x="499064" y="853028"/>
                </a:cubicBezTo>
                <a:cubicBezTo>
                  <a:pt x="501922" y="848516"/>
                  <a:pt x="505160" y="842633"/>
                  <a:pt x="509542" y="840866"/>
                </a:cubicBezTo>
                <a:cubicBezTo>
                  <a:pt x="537547" y="828900"/>
                  <a:pt x="538309" y="803401"/>
                  <a:pt x="540595" y="778095"/>
                </a:cubicBezTo>
                <a:cubicBezTo>
                  <a:pt x="543071" y="750244"/>
                  <a:pt x="546309" y="722389"/>
                  <a:pt x="548595" y="694341"/>
                </a:cubicBezTo>
                <a:cubicBezTo>
                  <a:pt x="548977" y="689436"/>
                  <a:pt x="547453" y="683943"/>
                  <a:pt x="545737" y="679040"/>
                </a:cubicBezTo>
                <a:cubicBezTo>
                  <a:pt x="539451" y="660210"/>
                  <a:pt x="530307" y="641968"/>
                  <a:pt x="526497" y="622548"/>
                </a:cubicBezTo>
                <a:cubicBezTo>
                  <a:pt x="518304" y="580573"/>
                  <a:pt x="501922" y="539970"/>
                  <a:pt x="508590" y="495638"/>
                </a:cubicBezTo>
                <a:cubicBezTo>
                  <a:pt x="509732" y="487990"/>
                  <a:pt x="504208" y="479162"/>
                  <a:pt x="502112" y="470924"/>
                </a:cubicBezTo>
                <a:cubicBezTo>
                  <a:pt x="498492" y="456017"/>
                  <a:pt x="493349" y="441500"/>
                  <a:pt x="492015" y="426397"/>
                </a:cubicBezTo>
                <a:cubicBezTo>
                  <a:pt x="488585" y="386383"/>
                  <a:pt x="485537" y="345976"/>
                  <a:pt x="485347" y="305764"/>
                </a:cubicBezTo>
                <a:cubicBezTo>
                  <a:pt x="485157" y="286346"/>
                  <a:pt x="492395" y="266927"/>
                  <a:pt x="495254" y="247312"/>
                </a:cubicBezTo>
                <a:cubicBezTo>
                  <a:pt x="496588" y="238486"/>
                  <a:pt x="498874" y="224165"/>
                  <a:pt x="494682" y="221224"/>
                </a:cubicBezTo>
                <a:cubicBezTo>
                  <a:pt x="462869" y="198471"/>
                  <a:pt x="468965" y="166498"/>
                  <a:pt x="469345" y="134133"/>
                </a:cubicBezTo>
                <a:cubicBezTo>
                  <a:pt x="469726" y="98433"/>
                  <a:pt x="476632" y="63322"/>
                  <a:pt x="482013" y="2799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How Technology Is Leading Us Into the Imagination Age">
            <a:extLst>
              <a:ext uri="{FF2B5EF4-FFF2-40B4-BE49-F238E27FC236}">
                <a16:creationId xmlns:a16="http://schemas.microsoft.com/office/drawing/2014/main" id="{AC995C19-36C3-4CB7-8506-A893DE4176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6278"/>
          <a:stretch/>
        </p:blipFill>
        <p:spPr bwMode="auto">
          <a:xfrm>
            <a:off x="5840060" y="3524252"/>
            <a:ext cx="6351941" cy="3333749"/>
          </a:xfrm>
          <a:custGeom>
            <a:avLst/>
            <a:gdLst/>
            <a:ahLst/>
            <a:cxnLst/>
            <a:rect l="l" t="t" r="r" b="b"/>
            <a:pathLst>
              <a:path w="6351941" h="3333749">
                <a:moveTo>
                  <a:pt x="265966" y="0"/>
                </a:moveTo>
                <a:lnTo>
                  <a:pt x="6351941" y="0"/>
                </a:lnTo>
                <a:lnTo>
                  <a:pt x="6351941" y="3333749"/>
                </a:lnTo>
                <a:lnTo>
                  <a:pt x="137148" y="3333749"/>
                </a:lnTo>
                <a:lnTo>
                  <a:pt x="144347" y="3316486"/>
                </a:lnTo>
                <a:cubicBezTo>
                  <a:pt x="160922" y="3289026"/>
                  <a:pt x="164922" y="3262741"/>
                  <a:pt x="143585" y="3234104"/>
                </a:cubicBezTo>
                <a:cubicBezTo>
                  <a:pt x="128917" y="3214682"/>
                  <a:pt x="136157" y="3176434"/>
                  <a:pt x="153112" y="3157998"/>
                </a:cubicBezTo>
                <a:cubicBezTo>
                  <a:pt x="159208" y="3151327"/>
                  <a:pt x="165304" y="3144461"/>
                  <a:pt x="175591" y="3133281"/>
                </a:cubicBezTo>
                <a:cubicBezTo>
                  <a:pt x="128917" y="3113077"/>
                  <a:pt x="124727" y="3070513"/>
                  <a:pt x="115201" y="3029515"/>
                </a:cubicBezTo>
                <a:cubicBezTo>
                  <a:pt x="109296" y="3004411"/>
                  <a:pt x="85292" y="2998329"/>
                  <a:pt x="63193" y="2993621"/>
                </a:cubicBezTo>
                <a:cubicBezTo>
                  <a:pt x="23377" y="2985382"/>
                  <a:pt x="5851" y="2965571"/>
                  <a:pt x="9089" y="2924183"/>
                </a:cubicBezTo>
                <a:cubicBezTo>
                  <a:pt x="12709" y="2878480"/>
                  <a:pt x="18995" y="2832778"/>
                  <a:pt x="26426" y="2787466"/>
                </a:cubicBezTo>
                <a:cubicBezTo>
                  <a:pt x="31188" y="2758830"/>
                  <a:pt x="42808" y="2732938"/>
                  <a:pt x="65097" y="2712144"/>
                </a:cubicBezTo>
                <a:cubicBezTo>
                  <a:pt x="86816" y="2691942"/>
                  <a:pt x="84339" y="2687234"/>
                  <a:pt x="67003" y="2663892"/>
                </a:cubicBezTo>
                <a:cubicBezTo>
                  <a:pt x="46808" y="2636627"/>
                  <a:pt x="28140" y="2608381"/>
                  <a:pt x="10803" y="2579155"/>
                </a:cubicBezTo>
                <a:cubicBezTo>
                  <a:pt x="5279" y="2569935"/>
                  <a:pt x="5469" y="2556597"/>
                  <a:pt x="4327" y="2545024"/>
                </a:cubicBezTo>
                <a:cubicBezTo>
                  <a:pt x="2231" y="2525408"/>
                  <a:pt x="-1579" y="2505204"/>
                  <a:pt x="707" y="2485983"/>
                </a:cubicBezTo>
                <a:cubicBezTo>
                  <a:pt x="2993" y="2467545"/>
                  <a:pt x="10803" y="2449301"/>
                  <a:pt x="18613" y="2432238"/>
                </a:cubicBezTo>
                <a:cubicBezTo>
                  <a:pt x="40522" y="2384573"/>
                  <a:pt x="67765" y="2340831"/>
                  <a:pt x="107008" y="2305719"/>
                </a:cubicBezTo>
                <a:cubicBezTo>
                  <a:pt x="112152" y="2301210"/>
                  <a:pt x="114058" y="2292185"/>
                  <a:pt x="115773" y="2284730"/>
                </a:cubicBezTo>
                <a:cubicBezTo>
                  <a:pt x="118631" y="2272570"/>
                  <a:pt x="121297" y="2260016"/>
                  <a:pt x="121679" y="2247659"/>
                </a:cubicBezTo>
                <a:cubicBezTo>
                  <a:pt x="123583" y="2187637"/>
                  <a:pt x="150254" y="2140561"/>
                  <a:pt x="192927" y="2101722"/>
                </a:cubicBezTo>
                <a:cubicBezTo>
                  <a:pt x="205120" y="2090542"/>
                  <a:pt x="206454" y="2081912"/>
                  <a:pt x="192355" y="2069749"/>
                </a:cubicBezTo>
                <a:cubicBezTo>
                  <a:pt x="175973" y="2055628"/>
                  <a:pt x="182449" y="2035424"/>
                  <a:pt x="186259" y="2017180"/>
                </a:cubicBezTo>
                <a:cubicBezTo>
                  <a:pt x="190069" y="1998352"/>
                  <a:pt x="194071" y="1979324"/>
                  <a:pt x="197881" y="1960494"/>
                </a:cubicBezTo>
                <a:cubicBezTo>
                  <a:pt x="200547" y="1946568"/>
                  <a:pt x="202833" y="1932837"/>
                  <a:pt x="206072" y="1919105"/>
                </a:cubicBezTo>
                <a:cubicBezTo>
                  <a:pt x="216170" y="1876345"/>
                  <a:pt x="213122" y="1837900"/>
                  <a:pt x="182069" y="1803181"/>
                </a:cubicBezTo>
                <a:cubicBezTo>
                  <a:pt x="158256" y="1776701"/>
                  <a:pt x="151206" y="1742767"/>
                  <a:pt x="158446" y="1706674"/>
                </a:cubicBezTo>
                <a:cubicBezTo>
                  <a:pt x="159398" y="1702163"/>
                  <a:pt x="163208" y="1696475"/>
                  <a:pt x="161684" y="1693337"/>
                </a:cubicBezTo>
                <a:cubicBezTo>
                  <a:pt x="139395" y="1646064"/>
                  <a:pt x="178641" y="1608599"/>
                  <a:pt x="181117" y="1565053"/>
                </a:cubicBezTo>
                <a:cubicBezTo>
                  <a:pt x="182259" y="1545831"/>
                  <a:pt x="196357" y="1526215"/>
                  <a:pt x="207596" y="1508955"/>
                </a:cubicBezTo>
                <a:cubicBezTo>
                  <a:pt x="223028" y="1485218"/>
                  <a:pt x="237887" y="1464034"/>
                  <a:pt x="231028" y="1431867"/>
                </a:cubicBezTo>
                <a:cubicBezTo>
                  <a:pt x="223980" y="1399698"/>
                  <a:pt x="236935" y="1370275"/>
                  <a:pt x="259033" y="1346148"/>
                </a:cubicBezTo>
                <a:cubicBezTo>
                  <a:pt x="275798" y="1327711"/>
                  <a:pt x="277322" y="1307506"/>
                  <a:pt x="272560" y="1283184"/>
                </a:cubicBezTo>
                <a:cubicBezTo>
                  <a:pt x="266654" y="1252781"/>
                  <a:pt x="266272" y="1221201"/>
                  <a:pt x="262653" y="1190406"/>
                </a:cubicBezTo>
                <a:cubicBezTo>
                  <a:pt x="261891" y="1183735"/>
                  <a:pt x="259223" y="1175302"/>
                  <a:pt x="254651" y="1171377"/>
                </a:cubicBezTo>
                <a:cubicBezTo>
                  <a:pt x="197881" y="1123320"/>
                  <a:pt x="197309" y="1055649"/>
                  <a:pt x="194641" y="988957"/>
                </a:cubicBezTo>
                <a:cubicBezTo>
                  <a:pt x="192927" y="948552"/>
                  <a:pt x="192927" y="907947"/>
                  <a:pt x="193879" y="867344"/>
                </a:cubicBezTo>
                <a:cubicBezTo>
                  <a:pt x="194071" y="853613"/>
                  <a:pt x="197119" y="839098"/>
                  <a:pt x="202833" y="826936"/>
                </a:cubicBezTo>
                <a:cubicBezTo>
                  <a:pt x="214836" y="801633"/>
                  <a:pt x="230456" y="778292"/>
                  <a:pt x="242649" y="753182"/>
                </a:cubicBezTo>
                <a:cubicBezTo>
                  <a:pt x="247413" y="743770"/>
                  <a:pt x="247603" y="731608"/>
                  <a:pt x="248365" y="720622"/>
                </a:cubicBezTo>
                <a:cubicBezTo>
                  <a:pt x="249889" y="701204"/>
                  <a:pt x="245317" y="679628"/>
                  <a:pt x="252175" y="662955"/>
                </a:cubicBezTo>
                <a:cubicBezTo>
                  <a:pt x="269892" y="619604"/>
                  <a:pt x="265892" y="579001"/>
                  <a:pt x="248365" y="537809"/>
                </a:cubicBezTo>
                <a:cubicBezTo>
                  <a:pt x="223790" y="480140"/>
                  <a:pt x="225694" y="425612"/>
                  <a:pt x="264557" y="374612"/>
                </a:cubicBezTo>
                <a:cubicBezTo>
                  <a:pt x="282084" y="351663"/>
                  <a:pt x="273702" y="329301"/>
                  <a:pt x="259605" y="309883"/>
                </a:cubicBezTo>
                <a:cubicBezTo>
                  <a:pt x="243221" y="287521"/>
                  <a:pt x="239031" y="265748"/>
                  <a:pt x="251031" y="240054"/>
                </a:cubicBezTo>
                <a:cubicBezTo>
                  <a:pt x="253699" y="234363"/>
                  <a:pt x="252365" y="226322"/>
                  <a:pt x="251413" y="219652"/>
                </a:cubicBezTo>
                <a:lnTo>
                  <a:pt x="250057" y="200798"/>
                </a:lnTo>
                <a:lnTo>
                  <a:pt x="237709" y="199121"/>
                </a:lnTo>
                <a:cubicBezTo>
                  <a:pt x="208187" y="194887"/>
                  <a:pt x="178620" y="190893"/>
                  <a:pt x="148511" y="188488"/>
                </a:cubicBezTo>
                <a:lnTo>
                  <a:pt x="148495" y="188488"/>
                </a:lnTo>
                <a:lnTo>
                  <a:pt x="148510" y="188487"/>
                </a:lnTo>
                <a:cubicBezTo>
                  <a:pt x="178619" y="190892"/>
                  <a:pt x="208186" y="194886"/>
                  <a:pt x="237708" y="199120"/>
                </a:cubicBezTo>
                <a:lnTo>
                  <a:pt x="250056" y="200797"/>
                </a:lnTo>
                <a:lnTo>
                  <a:pt x="247364" y="163357"/>
                </a:lnTo>
                <a:cubicBezTo>
                  <a:pt x="248888" y="145164"/>
                  <a:pt x="255126" y="127854"/>
                  <a:pt x="271605" y="112358"/>
                </a:cubicBezTo>
                <a:cubicBezTo>
                  <a:pt x="278083" y="106276"/>
                  <a:pt x="280749" y="96076"/>
                  <a:pt x="285131" y="87837"/>
                </a:cubicBezTo>
                <a:cubicBezTo>
                  <a:pt x="303040" y="53315"/>
                  <a:pt x="301324" y="54688"/>
                  <a:pt x="279607" y="238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4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5556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CA4386-222B-42D8-98F0-CDD0AA170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0271" y="1346718"/>
            <a:ext cx="5334000" cy="836646"/>
          </a:xfrm>
        </p:spPr>
        <p:txBody>
          <a:bodyPr vert="horz" lIns="91440" tIns="45720" rIns="91440" bIns="45720" rtlCol="0" anchor="b" anchorCtr="0">
            <a:noAutofit/>
          </a:bodyPr>
          <a:lstStyle/>
          <a:p>
            <a:pPr algn="r"/>
            <a:r>
              <a:rPr lang="en-US" sz="3600" dirty="0"/>
              <a:t>When do you stop?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8D036A9-4250-43CC-86E8-80929EA590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2514" y="255239"/>
            <a:ext cx="6544656" cy="6347521"/>
          </a:xfrm>
          <a:prstGeom prst="rect">
            <a:avLst/>
          </a:prstGeom>
        </p:spPr>
      </p:pic>
      <p:pic>
        <p:nvPicPr>
          <p:cNvPr id="9218" name="Picture 2" descr="Entrepreneur on TV's Dragons' Den to unveil the UK's first self cleaning  loo device | Daily Mail Online">
            <a:extLst>
              <a:ext uri="{FF2B5EF4-FFF2-40B4-BE49-F238E27FC236}">
                <a16:creationId xmlns:a16="http://schemas.microsoft.com/office/drawing/2014/main" id="{32DD5AD7-2075-4E2E-BE94-0805D94C9D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7062" y="2332653"/>
            <a:ext cx="2818416" cy="4062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66234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8BA356-3EA1-4357-9969-B007426A3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10001" cy="2301551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latin typeface="+mn-lt"/>
              </a:rPr>
              <a:t>Do we need a suit?</a:t>
            </a:r>
            <a:br>
              <a:rPr lang="en-US" sz="3600" dirty="0">
                <a:latin typeface="+mn-lt"/>
              </a:rPr>
            </a:br>
            <a:r>
              <a:rPr lang="en-US" sz="3600" dirty="0">
                <a:latin typeface="+mn-lt"/>
              </a:rPr>
              <a:t>8am Meeting?</a:t>
            </a:r>
            <a:br>
              <a:rPr lang="en-US" sz="3600" dirty="0">
                <a:latin typeface="+mn-lt"/>
              </a:rPr>
            </a:br>
            <a:r>
              <a:rPr lang="en-US" sz="3600" dirty="0">
                <a:latin typeface="+mn-lt"/>
              </a:rPr>
              <a:t>Golf Membership?</a:t>
            </a:r>
            <a:br>
              <a:rPr lang="en-US" sz="3600" dirty="0">
                <a:latin typeface="+mn-lt"/>
              </a:rPr>
            </a:br>
            <a:r>
              <a:rPr lang="en-US" sz="3600" dirty="0">
                <a:latin typeface="+mn-lt"/>
              </a:rPr>
              <a:t>Work 24/7?</a:t>
            </a:r>
            <a:br>
              <a:rPr lang="en-US" sz="3600" dirty="0">
                <a:latin typeface="+mn-lt"/>
              </a:rPr>
            </a:br>
            <a:r>
              <a:rPr lang="en-US" sz="3600" dirty="0">
                <a:latin typeface="+mn-lt"/>
              </a:rPr>
              <a:t>Be seen and heard?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AC24B6-3FCD-4F2E-A925-BF9BBD79A3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0" y="1524000"/>
            <a:ext cx="6096000" cy="4297679"/>
          </a:xfrm>
          <a:prstGeom prst="rect">
            <a:avLst/>
          </a:prstGeom>
        </p:spPr>
      </p:pic>
      <p:pic>
        <p:nvPicPr>
          <p:cNvPr id="10244" name="Picture 4" descr="How Non-Conformists Rule the World | Hacker Noon">
            <a:extLst>
              <a:ext uri="{FF2B5EF4-FFF2-40B4-BE49-F238E27FC236}">
                <a16:creationId xmlns:a16="http://schemas.microsoft.com/office/drawing/2014/main" id="{0345E346-435A-41D7-A425-965BE3C33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4183224"/>
            <a:ext cx="3452327" cy="2301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1A3EB8-71C1-4644-B967-0ADF874D2648}"/>
              </a:ext>
            </a:extLst>
          </p:cNvPr>
          <p:cNvSpPr txBox="1"/>
          <p:nvPr/>
        </p:nvSpPr>
        <p:spPr>
          <a:xfrm>
            <a:off x="3685824" y="408054"/>
            <a:ext cx="33760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u="sng" dirty="0"/>
              <a:t>Efficiency Myth</a:t>
            </a:r>
          </a:p>
        </p:txBody>
      </p:sp>
    </p:spTree>
    <p:extLst>
      <p:ext uri="{BB962C8B-B14F-4D97-AF65-F5344CB8AC3E}">
        <p14:creationId xmlns:p14="http://schemas.microsoft.com/office/powerpoint/2010/main" val="31209732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0FC619-5AEB-43AA-B47B-D5B09F478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523" y="1524000"/>
            <a:ext cx="3810001" cy="1263649"/>
          </a:xfrm>
        </p:spPr>
        <p:txBody>
          <a:bodyPr>
            <a:normAutofit/>
          </a:bodyPr>
          <a:lstStyle/>
          <a:p>
            <a:r>
              <a:rPr lang="en-US" sz="3100"/>
              <a:t>Margaret Heffernan (2019)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5ED3F8-3A14-4DEA-9F1C-27D35C21E9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507" y="1222310"/>
            <a:ext cx="6789694" cy="4730621"/>
          </a:xfrm>
          <a:prstGeom prst="rect">
            <a:avLst/>
          </a:prstGeom>
        </p:spPr>
      </p:pic>
      <p:pic>
        <p:nvPicPr>
          <p:cNvPr id="11266" name="Picture 2" descr="Introducing Margaret Heffernan | Meyler Campbell">
            <a:extLst>
              <a:ext uri="{FF2B5EF4-FFF2-40B4-BE49-F238E27FC236}">
                <a16:creationId xmlns:a16="http://schemas.microsoft.com/office/drawing/2014/main" id="{7E7921FA-EF2C-4072-ABE1-1C4F4F87F3C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2249" y="3279774"/>
            <a:ext cx="2962275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2573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8874F2-DE9B-49FD-9062-FA3312E9C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5333" y="2370189"/>
            <a:ext cx="4572000" cy="1985963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6000" dirty="0"/>
              <a:t>System Thinking</a:t>
            </a:r>
          </a:p>
        </p:txBody>
      </p:sp>
      <p:pic>
        <p:nvPicPr>
          <p:cNvPr id="12290" name="Picture 2" descr="Individual Traits That Enable Systems Thinking | Download Scientific Diagram">
            <a:extLst>
              <a:ext uri="{FF2B5EF4-FFF2-40B4-BE49-F238E27FC236}">
                <a16:creationId xmlns:a16="http://schemas.microsoft.com/office/drawing/2014/main" id="{D1FA3DBE-21B6-4627-A430-07CD149075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4667" y="410726"/>
            <a:ext cx="4300957" cy="320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207A3091-5921-4796-8962-F13613206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125E0BD9-6B50-4AA7-BB36-DE5CC5F8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3BDDA3-B602-4E7A-85DE-6FC6BBC882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35902" y="4101083"/>
            <a:ext cx="5178489" cy="2274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127105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AnalogousFromDarkSeedLeftStep">
      <a:dk1>
        <a:srgbClr val="000000"/>
      </a:dk1>
      <a:lt1>
        <a:srgbClr val="FFFFFF"/>
      </a:lt1>
      <a:dk2>
        <a:srgbClr val="1B212F"/>
      </a:dk2>
      <a:lt2>
        <a:srgbClr val="F0F3F1"/>
      </a:lt2>
      <a:accent1>
        <a:srgbClr val="C34D9B"/>
      </a:accent1>
      <a:accent2>
        <a:srgbClr val="A83BB1"/>
      </a:accent2>
      <a:accent3>
        <a:srgbClr val="894DC3"/>
      </a:accent3>
      <a:accent4>
        <a:srgbClr val="493FB3"/>
      </a:accent4>
      <a:accent5>
        <a:srgbClr val="4D73C3"/>
      </a:accent5>
      <a:accent6>
        <a:srgbClr val="3B93B1"/>
      </a:accent6>
      <a:hlink>
        <a:srgbClr val="3F54BF"/>
      </a:hlink>
      <a:folHlink>
        <a:srgbClr val="7F7F7F"/>
      </a:folHlink>
    </a:clrScheme>
    <a:fontScheme name="Torn">
      <a:majorFont>
        <a:latin typeface="Modern Love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512</Words>
  <Application>Microsoft Office PowerPoint</Application>
  <PresentationFormat>Widescreen</PresentationFormat>
  <Paragraphs>88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Arial Nova Cond</vt:lpstr>
      <vt:lpstr>Modern Love</vt:lpstr>
      <vt:lpstr>TornVTI</vt:lpstr>
      <vt:lpstr>Creativity and Value Creation  </vt:lpstr>
      <vt:lpstr>Changemaking and Storytelling </vt:lpstr>
      <vt:lpstr>What values motivate changemakers?</vt:lpstr>
      <vt:lpstr>PowerPoint Presentation</vt:lpstr>
      <vt:lpstr>What is the direction of the current tide?</vt:lpstr>
      <vt:lpstr>Framework for 5 different kinds of value (Flower Model)  (Lackeus, 2018).</vt:lpstr>
      <vt:lpstr>PowerPoint Presentation</vt:lpstr>
      <vt:lpstr>PowerPoint Presentation</vt:lpstr>
      <vt:lpstr>Creation Definition </vt:lpstr>
      <vt:lpstr>Value Creation Pedagogy – Mackiguchi’s Framework</vt:lpstr>
      <vt:lpstr>Change Stories – Thailand </vt:lpstr>
      <vt:lpstr>Implementing Change</vt:lpstr>
      <vt:lpstr>PowerPoint Presentation</vt:lpstr>
      <vt:lpstr>PowerPoint Presentation</vt:lpstr>
      <vt:lpstr>PowerPoint Presentation</vt:lpstr>
      <vt:lpstr>Do we all see the same game?</vt:lpstr>
      <vt:lpstr>We are observers of reality but our version of reality </vt:lpstr>
      <vt:lpstr>  Luck   Timing  Connections  Hard Work  Resilience  Character  Belief </vt:lpstr>
      <vt:lpstr>PowerPoint Presentation</vt:lpstr>
      <vt:lpstr>Identifying New Ideas - Scoping</vt:lpstr>
      <vt:lpstr>Entrepreneur</vt:lpstr>
      <vt:lpstr>Entredonneur</vt:lpstr>
      <vt:lpstr>Are both motivated to find a solution and will both types want to increase income?    Do some people really do things for the greater good or is in generally when they are financially stable?</vt:lpstr>
      <vt:lpstr>Innovator</vt:lpstr>
      <vt:lpstr>Inventor</vt:lpstr>
      <vt:lpstr>PowerPoint Presentation</vt:lpstr>
      <vt:lpstr>Underdog BBQ – Discovery Channel</vt:lpstr>
      <vt:lpstr>Philanthropist</vt:lpstr>
      <vt:lpstr>Developing  personal  attributes</vt:lpstr>
      <vt:lpstr>Imagination and reapplying concepts  to different fields</vt:lpstr>
      <vt:lpstr>When do you stop?</vt:lpstr>
      <vt:lpstr>Do we need a suit? 8am Meeting? Golf Membership? Work 24/7? Be seen and heard?</vt:lpstr>
      <vt:lpstr>Margaret Heffernan (2019)</vt:lpstr>
      <vt:lpstr>System Thinking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Creativity and Value Creation</dc:title>
  <dc:creator>Andrew Thomas</dc:creator>
  <cp:lastModifiedBy>Andrew Thomas</cp:lastModifiedBy>
  <cp:revision>2</cp:revision>
  <dcterms:created xsi:type="dcterms:W3CDTF">2020-10-13T09:38:10Z</dcterms:created>
  <dcterms:modified xsi:type="dcterms:W3CDTF">2022-10-20T14:11:45Z</dcterms:modified>
</cp:coreProperties>
</file>