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0" d="100"/>
          <a:sy n="70" d="100"/>
        </p:scale>
        <p:origin x="73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823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764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187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5226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9893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670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493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814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069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8168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96980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6166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96387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9218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3093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404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485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Zone-of-Proximal-Development.html" TargetMode="External"/><Relationship Id="rId2" Type="http://schemas.openxmlformats.org/officeDocument/2006/relationships/hyperlink" Target="https://www.eteach.com/school/sythwood-primary-school-jobs-1252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successful-futures-review-curriculum-and-assessment-arrangements" TargetMode="External"/><Relationship Id="rId5" Type="http://schemas.openxmlformats.org/officeDocument/2006/relationships/hyperlink" Target="https://www.unicef.org.uk/what-we-do/un-convention-child-rights/" TargetMode="External"/><Relationship Id="rId4" Type="http://schemas.openxmlformats.org/officeDocument/2006/relationships/hyperlink" Target="https://neu.org.uk/funding/school-funding-new-analysis-shows-cut-from-school-budge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Sean Lewis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 smtClean="0"/>
              <a:t>1301543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53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30777"/>
            <a:ext cx="8596668" cy="1320800"/>
          </a:xfrm>
        </p:spPr>
        <p:txBody>
          <a:bodyPr/>
          <a:lstStyle/>
          <a:p>
            <a:pPr algn="ctr"/>
            <a:r>
              <a:rPr lang="en-GB" dirty="0" smtClean="0"/>
              <a:t>Job Description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385" y="901337"/>
            <a:ext cx="10190964" cy="5878782"/>
          </a:xfrm>
          <a:prstGeom prst="rect">
            <a:avLst/>
          </a:prstGeom>
          <a:ln>
            <a:solidFill>
              <a:schemeClr val="accent1"/>
            </a:solidFill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1147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Introduction to career pathway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00" y="1410789"/>
            <a:ext cx="10895385" cy="52267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/>
          <p:cNvSpPr txBox="1"/>
          <p:nvPr/>
        </p:nvSpPr>
        <p:spPr>
          <a:xfrm>
            <a:off x="9274002" y="6488668"/>
            <a:ext cx="2790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UWTSD,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060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Compatibility to Job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154" y="1411705"/>
            <a:ext cx="3618495" cy="50865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6902" y="1411705"/>
            <a:ext cx="5100353" cy="5086525"/>
          </a:xfrm>
          <a:prstGeom prst="rect">
            <a:avLst/>
          </a:prstGeom>
        </p:spPr>
      </p:pic>
      <p:sp>
        <p:nvSpPr>
          <p:cNvPr id="6" name="Right Arrow 5"/>
          <p:cNvSpPr/>
          <p:nvPr/>
        </p:nvSpPr>
        <p:spPr>
          <a:xfrm rot="20992758">
            <a:off x="3868763" y="4170199"/>
            <a:ext cx="2213811" cy="46522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Arrow 6"/>
          <p:cNvSpPr/>
          <p:nvPr/>
        </p:nvSpPr>
        <p:spPr>
          <a:xfrm>
            <a:off x="3646327" y="3282227"/>
            <a:ext cx="2347898" cy="46522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3397675" y="2457923"/>
            <a:ext cx="2347898" cy="46522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905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Compatibility to Job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95" y="1292135"/>
            <a:ext cx="7913183" cy="1699305"/>
          </a:xfrm>
          <a:prstGeom prst="rect">
            <a:avLst/>
          </a:prstGeom>
        </p:spPr>
      </p:pic>
      <p:pic>
        <p:nvPicPr>
          <p:cNvPr id="9" name="Picture 8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084" b="31622"/>
          <a:stretch/>
        </p:blipFill>
        <p:spPr>
          <a:xfrm>
            <a:off x="6122678" y="2476577"/>
            <a:ext cx="5402624" cy="438142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4"/>
          <a:srcRect b="31887"/>
          <a:stretch/>
        </p:blipFill>
        <p:spPr>
          <a:xfrm>
            <a:off x="460795" y="3673975"/>
            <a:ext cx="5266024" cy="226160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1" name="TextBox 10"/>
          <p:cNvSpPr txBox="1"/>
          <p:nvPr/>
        </p:nvSpPr>
        <p:spPr>
          <a:xfrm>
            <a:off x="9553433" y="6488668"/>
            <a:ext cx="2511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Lewis,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524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Compatibility to Job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043" y="1269999"/>
            <a:ext cx="8818959" cy="29299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198" y="3765304"/>
            <a:ext cx="7303953" cy="2892170"/>
          </a:xfrm>
          <a:prstGeom prst="rect">
            <a:avLst/>
          </a:prstGeom>
        </p:spPr>
      </p:pic>
      <p:sp>
        <p:nvSpPr>
          <p:cNvPr id="7" name="Bent-Up Arrow 6"/>
          <p:cNvSpPr/>
          <p:nvPr/>
        </p:nvSpPr>
        <p:spPr>
          <a:xfrm rot="5400000">
            <a:off x="2229852" y="3986038"/>
            <a:ext cx="1957137" cy="174859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58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Successful Futures…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9505" y="1430421"/>
            <a:ext cx="7147060" cy="505058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461612" y="6481010"/>
            <a:ext cx="3989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Welsh Government,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3642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89162"/>
            <a:ext cx="8596668" cy="1320800"/>
          </a:xfrm>
        </p:spPr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932290"/>
            <a:ext cx="9599430" cy="5448038"/>
          </a:xfrm>
        </p:spPr>
        <p:txBody>
          <a:bodyPr>
            <a:normAutofit/>
          </a:bodyPr>
          <a:lstStyle/>
          <a:p>
            <a:pPr lvl="0"/>
            <a:r>
              <a:rPr lang="en-GB" sz="1400" dirty="0"/>
              <a:t>Donaldson, G. (2015). </a:t>
            </a:r>
            <a:r>
              <a:rPr lang="en-GB" sz="1400" i="1" dirty="0"/>
              <a:t>Successful Futures: Independent review of curriculum and assessment arrangements in Wales</a:t>
            </a:r>
            <a:r>
              <a:rPr lang="en-GB" sz="1400" dirty="0"/>
              <a:t>. Cardiff: Welsh Government.</a:t>
            </a:r>
          </a:p>
          <a:p>
            <a:pPr lvl="0"/>
            <a:r>
              <a:rPr lang="en-GB" sz="1400" dirty="0" err="1"/>
              <a:t>Eteach</a:t>
            </a:r>
            <a:r>
              <a:rPr lang="en-GB" sz="1400" dirty="0"/>
              <a:t> (2020) </a:t>
            </a:r>
            <a:r>
              <a:rPr lang="en-GB" sz="1400" i="1" dirty="0" err="1"/>
              <a:t>Sythwood</a:t>
            </a:r>
            <a:r>
              <a:rPr lang="en-GB" sz="1400" i="1" dirty="0"/>
              <a:t> QTVI Job Post.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2"/>
              </a:rPr>
              <a:t>https://www.eteach.com/school/sythwood-primary-school-jobs-12529</a:t>
            </a:r>
            <a:r>
              <a:rPr lang="en-GB" sz="1400" dirty="0"/>
              <a:t> (Accessed: 2</a:t>
            </a:r>
            <a:r>
              <a:rPr lang="en-GB" sz="1400" baseline="30000" dirty="0"/>
              <a:t>nd</a:t>
            </a:r>
            <a:r>
              <a:rPr lang="en-GB" sz="1400" dirty="0"/>
              <a:t> January 2020) </a:t>
            </a:r>
          </a:p>
          <a:p>
            <a:pPr lvl="0"/>
            <a:r>
              <a:rPr lang="en-GB" sz="1400" dirty="0"/>
              <a:t>Lewis, S. (2018) </a:t>
            </a:r>
            <a:r>
              <a:rPr lang="en-GB" sz="1400" i="1" dirty="0"/>
              <a:t>Personal Image. </a:t>
            </a:r>
            <a:endParaRPr lang="en-GB" sz="1400" dirty="0"/>
          </a:p>
          <a:p>
            <a:pPr lvl="0"/>
            <a:r>
              <a:rPr lang="en-GB" sz="1400" dirty="0" err="1"/>
              <a:t>McLoed</a:t>
            </a:r>
            <a:r>
              <a:rPr lang="en-GB" sz="1400" dirty="0"/>
              <a:t>, S. (2019) </a:t>
            </a:r>
            <a:r>
              <a:rPr lang="en-GB" sz="1400" i="1" dirty="0"/>
              <a:t>What Is the Zone of Proximal Development?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3"/>
              </a:rPr>
              <a:t>https://www.simplypsychology.org/Zone-of-Proximal-Development.html</a:t>
            </a:r>
            <a:r>
              <a:rPr lang="en-GB" sz="1400" dirty="0"/>
              <a:t> (Accessed 4th January 2020) </a:t>
            </a:r>
          </a:p>
          <a:p>
            <a:pPr lvl="0"/>
            <a:r>
              <a:rPr lang="en-GB" sz="1400" dirty="0"/>
              <a:t>National Education Union (2020) </a:t>
            </a:r>
            <a:r>
              <a:rPr lang="en-GB" sz="1400" i="1" dirty="0"/>
              <a:t>School Funding: new analysis shows £5.4bn cut from school budgets in England since 2015. Available at: </a:t>
            </a:r>
            <a:r>
              <a:rPr lang="en-GB" sz="1400" i="1" u="sng" dirty="0">
                <a:hlinkClick r:id="rId4"/>
              </a:rPr>
              <a:t>https://neu.org.uk/funding/school-funding-new-analysis-shows-cut-from-school-budgets</a:t>
            </a:r>
            <a:r>
              <a:rPr lang="en-GB" sz="1400" i="1" dirty="0"/>
              <a:t> (Accessed: 10th January 2020)</a:t>
            </a:r>
            <a:endParaRPr lang="en-GB" sz="1400" dirty="0"/>
          </a:p>
          <a:p>
            <a:pPr lvl="0"/>
            <a:r>
              <a:rPr lang="en-GB" sz="1400" dirty="0" err="1"/>
              <a:t>Skirton</a:t>
            </a:r>
            <a:r>
              <a:rPr lang="en-GB" sz="1400" dirty="0"/>
              <a:t>, H. Blakely, G. (2009) </a:t>
            </a:r>
            <a:r>
              <a:rPr lang="en-GB" sz="1400" i="1" dirty="0"/>
              <a:t>‘</a:t>
            </a:r>
            <a:r>
              <a:rPr lang="en-GB" sz="1400" dirty="0"/>
              <a:t>Learning through play</a:t>
            </a:r>
            <a:r>
              <a:rPr lang="en-GB" sz="1400" i="1" dirty="0"/>
              <a:t>’, Nursing Standard, 24(8), pp. 61. </a:t>
            </a:r>
            <a:endParaRPr lang="en-GB" sz="1400" dirty="0"/>
          </a:p>
          <a:p>
            <a:pPr lvl="0"/>
            <a:r>
              <a:rPr lang="en-GB" sz="1400" dirty="0"/>
              <a:t>Trinity Saint David (2020) </a:t>
            </a:r>
            <a:r>
              <a:rPr lang="en-GB" sz="1400" i="1" dirty="0"/>
              <a:t>PGCE Primary with QTS. </a:t>
            </a:r>
            <a:r>
              <a:rPr lang="en-GB" sz="1400" dirty="0"/>
              <a:t>Available at: https://www.uwtsd.ac.uk/pgce-primary (Accessed: 2</a:t>
            </a:r>
            <a:r>
              <a:rPr lang="en-GB" sz="1400" baseline="30000" dirty="0"/>
              <a:t>nd</a:t>
            </a:r>
            <a:r>
              <a:rPr lang="en-GB" sz="1400" dirty="0"/>
              <a:t> January 2020)</a:t>
            </a:r>
          </a:p>
          <a:p>
            <a:pPr lvl="0"/>
            <a:r>
              <a:rPr lang="en-GB" sz="1400" dirty="0" err="1"/>
              <a:t>Unicef</a:t>
            </a:r>
            <a:r>
              <a:rPr lang="en-GB" sz="1400" dirty="0"/>
              <a:t> (No date) </a:t>
            </a:r>
            <a:r>
              <a:rPr lang="en-GB" sz="1400" i="1" dirty="0"/>
              <a:t>United Nations Convention on the Rights for the child</a:t>
            </a:r>
            <a:r>
              <a:rPr lang="en-GB" sz="1400" dirty="0"/>
              <a:t>. Available at: </a:t>
            </a:r>
            <a:r>
              <a:rPr lang="en-GB" sz="1400" u="sng" dirty="0">
                <a:hlinkClick r:id="rId5"/>
              </a:rPr>
              <a:t>https://www.unicef.org.uk/what-we-do/un-convention-child-rights/</a:t>
            </a:r>
            <a:r>
              <a:rPr lang="en-GB" sz="1400" dirty="0"/>
              <a:t> (Accessed: 4th January 2020).</a:t>
            </a:r>
          </a:p>
          <a:p>
            <a:pPr lvl="0"/>
            <a:r>
              <a:rPr lang="en-GB" sz="1400" i="1" dirty="0"/>
              <a:t>UWTSD. (2020) [Digital Photograph] </a:t>
            </a:r>
            <a:r>
              <a:rPr lang="en-GB" sz="1400" dirty="0"/>
              <a:t>Available at: https://www.uwtsd.ac.uk/pgce-primary (Accessed: 2</a:t>
            </a:r>
            <a:r>
              <a:rPr lang="en-GB" sz="1400" baseline="30000" dirty="0"/>
              <a:t>nd</a:t>
            </a:r>
            <a:r>
              <a:rPr lang="en-GB" sz="1400" dirty="0"/>
              <a:t> January 2020)</a:t>
            </a:r>
          </a:p>
          <a:p>
            <a:pPr lvl="0"/>
            <a:r>
              <a:rPr lang="en-GB" sz="1400" dirty="0"/>
              <a:t>Welsh Government. (2015) [Digital Photograph] Available at: </a:t>
            </a:r>
            <a:r>
              <a:rPr lang="en-GB" sz="1400" u="sng" dirty="0">
                <a:hlinkClick r:id="rId6"/>
              </a:rPr>
              <a:t>https://gov.wales/successful-futures-review-curriculum-and-assessment-arrangements</a:t>
            </a:r>
            <a:r>
              <a:rPr lang="en-GB" sz="1400" dirty="0"/>
              <a:t> ( Accessed: 3</a:t>
            </a:r>
            <a:r>
              <a:rPr lang="en-GB" sz="1400" baseline="30000" dirty="0"/>
              <a:t>rd</a:t>
            </a:r>
            <a:r>
              <a:rPr lang="en-GB" sz="1400" dirty="0"/>
              <a:t> January 2020) </a:t>
            </a:r>
          </a:p>
          <a:p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2588820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4063</TotalTime>
  <Words>287</Words>
  <Application>Microsoft Office PowerPoint</Application>
  <PresentationFormat>Widescreen</PresentationFormat>
  <Paragraphs>22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Sean Lewis</vt:lpstr>
      <vt:lpstr>Job Description </vt:lpstr>
      <vt:lpstr>Introduction to career pathway </vt:lpstr>
      <vt:lpstr>Compatibility to Job</vt:lpstr>
      <vt:lpstr>Compatibility to Job</vt:lpstr>
      <vt:lpstr>Compatibility to Job</vt:lpstr>
      <vt:lpstr>Successful Futures…</vt:lpstr>
      <vt:lpstr>References </vt:lpstr>
    </vt:vector>
  </TitlesOfParts>
  <Company>Carmarthenshire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Sean Lewis</dc:title>
  <dc:creator>Windows User</dc:creator>
  <cp:lastModifiedBy>Windows User</cp:lastModifiedBy>
  <cp:revision>19</cp:revision>
  <dcterms:created xsi:type="dcterms:W3CDTF">2020-01-14T14:12:35Z</dcterms:created>
  <dcterms:modified xsi:type="dcterms:W3CDTF">2020-01-17T09:55:51Z</dcterms:modified>
</cp:coreProperties>
</file>