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3"/>
  </p:notesMasterIdLst>
  <p:sldIdLst>
    <p:sldId id="256" r:id="rId2"/>
    <p:sldId id="266" r:id="rId3"/>
    <p:sldId id="257" r:id="rId4"/>
    <p:sldId id="258" r:id="rId5"/>
    <p:sldId id="261" r:id="rId6"/>
    <p:sldId id="272" r:id="rId7"/>
    <p:sldId id="273" r:id="rId8"/>
    <p:sldId id="263" r:id="rId9"/>
    <p:sldId id="268" r:id="rId10"/>
    <p:sldId id="269" r:id="rId11"/>
    <p:sldId id="265" r:id="rId12"/>
    <p:sldId id="275" r:id="rId13"/>
    <p:sldId id="270" r:id="rId14"/>
    <p:sldId id="277" r:id="rId15"/>
    <p:sldId id="274" r:id="rId16"/>
    <p:sldId id="260" r:id="rId17"/>
    <p:sldId id="276" r:id="rId18"/>
    <p:sldId id="271" r:id="rId19"/>
    <p:sldId id="278"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5708A4-63B7-43E8-9CCF-F6E0C47B17FA}" v="133" dt="2021-04-27T21:45:11.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69771" autoAdjust="0"/>
  </p:normalViewPr>
  <p:slideViewPr>
    <p:cSldViewPr snapToGrid="0">
      <p:cViewPr varScale="1">
        <p:scale>
          <a:sx n="46" d="100"/>
          <a:sy n="46" d="100"/>
        </p:scale>
        <p:origin x="123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9AC392-F72A-41E8-A4E9-53FD9F9866F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95F78D7-0FE2-4BDF-96B8-4D62835F1AE5}">
      <dgm:prSet/>
      <dgm:spPr/>
      <dgm:t>
        <a:bodyPr/>
        <a:lstStyle/>
        <a:p>
          <a:r>
            <a:rPr lang="en-GB"/>
            <a:t>Teamworker:</a:t>
          </a:r>
          <a:endParaRPr lang="en-US"/>
        </a:p>
      </dgm:t>
    </dgm:pt>
    <dgm:pt modelId="{0B799988-D82A-4E2F-93AD-B3868631DE89}" type="parTrans" cxnId="{E6110CDF-7D47-4CFB-9485-3196D8436988}">
      <dgm:prSet/>
      <dgm:spPr/>
      <dgm:t>
        <a:bodyPr/>
        <a:lstStyle/>
        <a:p>
          <a:endParaRPr lang="en-US"/>
        </a:p>
      </dgm:t>
    </dgm:pt>
    <dgm:pt modelId="{35F58ECF-F9E3-472D-98A4-1AA5A9B309D7}" type="sibTrans" cxnId="{E6110CDF-7D47-4CFB-9485-3196D8436988}">
      <dgm:prSet/>
      <dgm:spPr/>
      <dgm:t>
        <a:bodyPr/>
        <a:lstStyle/>
        <a:p>
          <a:endParaRPr lang="en-US"/>
        </a:p>
      </dgm:t>
    </dgm:pt>
    <dgm:pt modelId="{F0748F8B-BDE6-46E4-B53B-C1804C571D11}">
      <dgm:prSet/>
      <dgm:spPr/>
      <dgm:t>
        <a:bodyPr/>
        <a:lstStyle/>
        <a:p>
          <a:r>
            <a:rPr lang="en-GB" b="0" i="0"/>
            <a:t>Helps the team to gel, using their versatility to identify the work required and complete it on behalf of the team.</a:t>
          </a:r>
          <a:endParaRPr lang="en-US"/>
        </a:p>
      </dgm:t>
    </dgm:pt>
    <dgm:pt modelId="{E0365B99-449F-4A96-A525-347A6946633D}" type="parTrans" cxnId="{4481C1A7-0127-4454-9390-D315ADA9323C}">
      <dgm:prSet/>
      <dgm:spPr/>
      <dgm:t>
        <a:bodyPr/>
        <a:lstStyle/>
        <a:p>
          <a:endParaRPr lang="en-US"/>
        </a:p>
      </dgm:t>
    </dgm:pt>
    <dgm:pt modelId="{08789CD0-C6C0-4C01-9D98-1228E4574E8A}" type="sibTrans" cxnId="{4481C1A7-0127-4454-9390-D315ADA9323C}">
      <dgm:prSet/>
      <dgm:spPr/>
      <dgm:t>
        <a:bodyPr/>
        <a:lstStyle/>
        <a:p>
          <a:endParaRPr lang="en-US"/>
        </a:p>
      </dgm:t>
    </dgm:pt>
    <dgm:pt modelId="{B1994014-DBF0-4592-90BE-F4D3748E8D21}">
      <dgm:prSet/>
      <dgm:spPr/>
      <dgm:t>
        <a:bodyPr/>
        <a:lstStyle/>
        <a:p>
          <a:r>
            <a:rPr lang="en-GB" b="1" i="0"/>
            <a:t>Strengths:</a:t>
          </a:r>
          <a:r>
            <a:rPr lang="en-GB" b="0" i="0"/>
            <a:t> Co-operative, perceptive and diplomatic. Listens and averts friction.</a:t>
          </a:r>
          <a:endParaRPr lang="en-US"/>
        </a:p>
      </dgm:t>
    </dgm:pt>
    <dgm:pt modelId="{9833474C-3A99-4A41-B493-5C548585ECBA}" type="parTrans" cxnId="{CF5E736F-FD6C-4C53-874E-BB1E413E8B3A}">
      <dgm:prSet/>
      <dgm:spPr/>
      <dgm:t>
        <a:bodyPr/>
        <a:lstStyle/>
        <a:p>
          <a:endParaRPr lang="en-US"/>
        </a:p>
      </dgm:t>
    </dgm:pt>
    <dgm:pt modelId="{AD2CC9BD-602F-45B2-BA56-FEED8BBC9E5A}" type="sibTrans" cxnId="{CF5E736F-FD6C-4C53-874E-BB1E413E8B3A}">
      <dgm:prSet/>
      <dgm:spPr/>
      <dgm:t>
        <a:bodyPr/>
        <a:lstStyle/>
        <a:p>
          <a:endParaRPr lang="en-US"/>
        </a:p>
      </dgm:t>
    </dgm:pt>
    <dgm:pt modelId="{1D533151-B23B-40A4-AEC3-9CC769C57B8A}">
      <dgm:prSet/>
      <dgm:spPr/>
      <dgm:t>
        <a:bodyPr/>
        <a:lstStyle/>
        <a:p>
          <a:r>
            <a:rPr lang="en-GB" b="1" i="0"/>
            <a:t>Allowable weaknesses:</a:t>
          </a:r>
          <a:r>
            <a:rPr lang="en-GB" b="0" i="0"/>
            <a:t> Can be indecisive in crunch situations and tends to avoid confrontation.</a:t>
          </a:r>
          <a:endParaRPr lang="en-US"/>
        </a:p>
      </dgm:t>
    </dgm:pt>
    <dgm:pt modelId="{63943D0C-74D6-40E7-8D89-DAB530D4A33A}" type="parTrans" cxnId="{A18A9DE7-D2E8-4C6F-8F48-C1F67562B176}">
      <dgm:prSet/>
      <dgm:spPr/>
      <dgm:t>
        <a:bodyPr/>
        <a:lstStyle/>
        <a:p>
          <a:endParaRPr lang="en-US"/>
        </a:p>
      </dgm:t>
    </dgm:pt>
    <dgm:pt modelId="{B3E31E83-C17F-431D-B65E-F3021DCFE882}" type="sibTrans" cxnId="{A18A9DE7-D2E8-4C6F-8F48-C1F67562B176}">
      <dgm:prSet/>
      <dgm:spPr/>
      <dgm:t>
        <a:bodyPr/>
        <a:lstStyle/>
        <a:p>
          <a:endParaRPr lang="en-US"/>
        </a:p>
      </dgm:t>
    </dgm:pt>
    <dgm:pt modelId="{5B16606F-8CE5-4E26-924D-EB92D4AE9118}">
      <dgm:prSet/>
      <dgm:spPr/>
      <dgm:t>
        <a:bodyPr/>
        <a:lstStyle/>
        <a:p>
          <a:r>
            <a:rPr lang="en-GB" b="1" i="0"/>
            <a:t>Don't be surprised to find that:</a:t>
          </a:r>
          <a:r>
            <a:rPr lang="en-GB" b="0" i="0"/>
            <a:t> They might be hesitant to make unpopular decisions.</a:t>
          </a:r>
          <a:endParaRPr lang="en-US"/>
        </a:p>
      </dgm:t>
    </dgm:pt>
    <dgm:pt modelId="{82F22F3D-6FD7-4A31-975E-66CAC88A4134}" type="parTrans" cxnId="{59643EFC-3FF6-4F18-90BE-0C60528CCF8F}">
      <dgm:prSet/>
      <dgm:spPr/>
      <dgm:t>
        <a:bodyPr/>
        <a:lstStyle/>
        <a:p>
          <a:endParaRPr lang="en-US"/>
        </a:p>
      </dgm:t>
    </dgm:pt>
    <dgm:pt modelId="{3E0D2288-77D7-4252-A068-9F672CCFDD07}" type="sibTrans" cxnId="{59643EFC-3FF6-4F18-90BE-0C60528CCF8F}">
      <dgm:prSet/>
      <dgm:spPr/>
      <dgm:t>
        <a:bodyPr/>
        <a:lstStyle/>
        <a:p>
          <a:endParaRPr lang="en-US"/>
        </a:p>
      </dgm:t>
    </dgm:pt>
    <dgm:pt modelId="{837A24BE-2003-48B0-9F4C-5DF69864608B}" type="pres">
      <dgm:prSet presAssocID="{619AC392-F72A-41E8-A4E9-53FD9F9866FE}" presName="vert0" presStyleCnt="0">
        <dgm:presLayoutVars>
          <dgm:dir/>
          <dgm:animOne val="branch"/>
          <dgm:animLvl val="lvl"/>
        </dgm:presLayoutVars>
      </dgm:prSet>
      <dgm:spPr/>
    </dgm:pt>
    <dgm:pt modelId="{D8664CCE-77FC-4A0E-919A-2845DB376352}" type="pres">
      <dgm:prSet presAssocID="{695F78D7-0FE2-4BDF-96B8-4D62835F1AE5}" presName="thickLine" presStyleLbl="alignNode1" presStyleIdx="0" presStyleCnt="5"/>
      <dgm:spPr/>
    </dgm:pt>
    <dgm:pt modelId="{280C6F11-A85B-47F3-BC96-76BBEE431F72}" type="pres">
      <dgm:prSet presAssocID="{695F78D7-0FE2-4BDF-96B8-4D62835F1AE5}" presName="horz1" presStyleCnt="0"/>
      <dgm:spPr/>
    </dgm:pt>
    <dgm:pt modelId="{927AEC2C-A3CF-4628-8A2F-980E5D555599}" type="pres">
      <dgm:prSet presAssocID="{695F78D7-0FE2-4BDF-96B8-4D62835F1AE5}" presName="tx1" presStyleLbl="revTx" presStyleIdx="0" presStyleCnt="5"/>
      <dgm:spPr/>
    </dgm:pt>
    <dgm:pt modelId="{2198D513-068F-4F0E-8B0A-4D92CD5E2096}" type="pres">
      <dgm:prSet presAssocID="{695F78D7-0FE2-4BDF-96B8-4D62835F1AE5}" presName="vert1" presStyleCnt="0"/>
      <dgm:spPr/>
    </dgm:pt>
    <dgm:pt modelId="{F3478DE2-86FA-4232-A501-C0918EF7DDE4}" type="pres">
      <dgm:prSet presAssocID="{F0748F8B-BDE6-46E4-B53B-C1804C571D11}" presName="thickLine" presStyleLbl="alignNode1" presStyleIdx="1" presStyleCnt="5"/>
      <dgm:spPr/>
    </dgm:pt>
    <dgm:pt modelId="{2C0D9B12-5596-4048-B998-94D10DE4E780}" type="pres">
      <dgm:prSet presAssocID="{F0748F8B-BDE6-46E4-B53B-C1804C571D11}" presName="horz1" presStyleCnt="0"/>
      <dgm:spPr/>
    </dgm:pt>
    <dgm:pt modelId="{4F9B017E-EEA9-4EA4-B4C4-521A88940D56}" type="pres">
      <dgm:prSet presAssocID="{F0748F8B-BDE6-46E4-B53B-C1804C571D11}" presName="tx1" presStyleLbl="revTx" presStyleIdx="1" presStyleCnt="5"/>
      <dgm:spPr/>
    </dgm:pt>
    <dgm:pt modelId="{D9D494F2-7215-444F-9786-C998BDBB9A2E}" type="pres">
      <dgm:prSet presAssocID="{F0748F8B-BDE6-46E4-B53B-C1804C571D11}" presName="vert1" presStyleCnt="0"/>
      <dgm:spPr/>
    </dgm:pt>
    <dgm:pt modelId="{02A7EE7E-79FD-438B-A05E-0C869773F77B}" type="pres">
      <dgm:prSet presAssocID="{B1994014-DBF0-4592-90BE-F4D3748E8D21}" presName="thickLine" presStyleLbl="alignNode1" presStyleIdx="2" presStyleCnt="5"/>
      <dgm:spPr/>
    </dgm:pt>
    <dgm:pt modelId="{CE6E26C2-ED2D-489B-9452-EA0A2B0F89D3}" type="pres">
      <dgm:prSet presAssocID="{B1994014-DBF0-4592-90BE-F4D3748E8D21}" presName="horz1" presStyleCnt="0"/>
      <dgm:spPr/>
    </dgm:pt>
    <dgm:pt modelId="{396073F8-2FF9-4CFC-8D82-E2D3AB8684FC}" type="pres">
      <dgm:prSet presAssocID="{B1994014-DBF0-4592-90BE-F4D3748E8D21}" presName="tx1" presStyleLbl="revTx" presStyleIdx="2" presStyleCnt="5"/>
      <dgm:spPr/>
    </dgm:pt>
    <dgm:pt modelId="{E42CE749-742B-4ED2-9AD5-93D24DA108CC}" type="pres">
      <dgm:prSet presAssocID="{B1994014-DBF0-4592-90BE-F4D3748E8D21}" presName="vert1" presStyleCnt="0"/>
      <dgm:spPr/>
    </dgm:pt>
    <dgm:pt modelId="{D2C2B4C1-7526-448E-BA8D-E4F84491DDCA}" type="pres">
      <dgm:prSet presAssocID="{1D533151-B23B-40A4-AEC3-9CC769C57B8A}" presName="thickLine" presStyleLbl="alignNode1" presStyleIdx="3" presStyleCnt="5"/>
      <dgm:spPr/>
    </dgm:pt>
    <dgm:pt modelId="{0AF5045F-695D-4C44-8EEC-DAC1A6441847}" type="pres">
      <dgm:prSet presAssocID="{1D533151-B23B-40A4-AEC3-9CC769C57B8A}" presName="horz1" presStyleCnt="0"/>
      <dgm:spPr/>
    </dgm:pt>
    <dgm:pt modelId="{9FF49570-E85C-4323-9F3D-591F36A35238}" type="pres">
      <dgm:prSet presAssocID="{1D533151-B23B-40A4-AEC3-9CC769C57B8A}" presName="tx1" presStyleLbl="revTx" presStyleIdx="3" presStyleCnt="5"/>
      <dgm:spPr/>
    </dgm:pt>
    <dgm:pt modelId="{9C25D715-ACFF-4821-BCE4-0964D7989560}" type="pres">
      <dgm:prSet presAssocID="{1D533151-B23B-40A4-AEC3-9CC769C57B8A}" presName="vert1" presStyleCnt="0"/>
      <dgm:spPr/>
    </dgm:pt>
    <dgm:pt modelId="{FD5CCFA7-4097-4C1C-BFD7-97F3C32A2B46}" type="pres">
      <dgm:prSet presAssocID="{5B16606F-8CE5-4E26-924D-EB92D4AE9118}" presName="thickLine" presStyleLbl="alignNode1" presStyleIdx="4" presStyleCnt="5"/>
      <dgm:spPr/>
    </dgm:pt>
    <dgm:pt modelId="{668265A4-19D5-4F85-952B-7C19CDBBFD31}" type="pres">
      <dgm:prSet presAssocID="{5B16606F-8CE5-4E26-924D-EB92D4AE9118}" presName="horz1" presStyleCnt="0"/>
      <dgm:spPr/>
    </dgm:pt>
    <dgm:pt modelId="{DE555A83-864C-4305-9781-773809E178BF}" type="pres">
      <dgm:prSet presAssocID="{5B16606F-8CE5-4E26-924D-EB92D4AE9118}" presName="tx1" presStyleLbl="revTx" presStyleIdx="4" presStyleCnt="5"/>
      <dgm:spPr/>
    </dgm:pt>
    <dgm:pt modelId="{863E3DF7-3E67-4702-BC02-0C824C67F84F}" type="pres">
      <dgm:prSet presAssocID="{5B16606F-8CE5-4E26-924D-EB92D4AE9118}" presName="vert1" presStyleCnt="0"/>
      <dgm:spPr/>
    </dgm:pt>
  </dgm:ptLst>
  <dgm:cxnLst>
    <dgm:cxn modelId="{82A71B20-45A5-47CC-9307-C7E3E0F79343}" type="presOf" srcId="{1D533151-B23B-40A4-AEC3-9CC769C57B8A}" destId="{9FF49570-E85C-4323-9F3D-591F36A35238}" srcOrd="0" destOrd="0" presId="urn:microsoft.com/office/officeart/2008/layout/LinedList"/>
    <dgm:cxn modelId="{CF5E736F-FD6C-4C53-874E-BB1E413E8B3A}" srcId="{619AC392-F72A-41E8-A4E9-53FD9F9866FE}" destId="{B1994014-DBF0-4592-90BE-F4D3748E8D21}" srcOrd="2" destOrd="0" parTransId="{9833474C-3A99-4A41-B493-5C548585ECBA}" sibTransId="{AD2CC9BD-602F-45B2-BA56-FEED8BBC9E5A}"/>
    <dgm:cxn modelId="{CDCA6C51-592A-4263-AFF4-01162A352A0E}" type="presOf" srcId="{F0748F8B-BDE6-46E4-B53B-C1804C571D11}" destId="{4F9B017E-EEA9-4EA4-B4C4-521A88940D56}" srcOrd="0" destOrd="0" presId="urn:microsoft.com/office/officeart/2008/layout/LinedList"/>
    <dgm:cxn modelId="{FFD0BB74-F8E9-4585-8D4E-7B1BC5C327E9}" type="presOf" srcId="{B1994014-DBF0-4592-90BE-F4D3748E8D21}" destId="{396073F8-2FF9-4CFC-8D82-E2D3AB8684FC}" srcOrd="0" destOrd="0" presId="urn:microsoft.com/office/officeart/2008/layout/LinedList"/>
    <dgm:cxn modelId="{B325A388-992E-4DF9-B7B6-BF8B2216DBC0}" type="presOf" srcId="{5B16606F-8CE5-4E26-924D-EB92D4AE9118}" destId="{DE555A83-864C-4305-9781-773809E178BF}" srcOrd="0" destOrd="0" presId="urn:microsoft.com/office/officeart/2008/layout/LinedList"/>
    <dgm:cxn modelId="{4481C1A7-0127-4454-9390-D315ADA9323C}" srcId="{619AC392-F72A-41E8-A4E9-53FD9F9866FE}" destId="{F0748F8B-BDE6-46E4-B53B-C1804C571D11}" srcOrd="1" destOrd="0" parTransId="{E0365B99-449F-4A96-A525-347A6946633D}" sibTransId="{08789CD0-C6C0-4C01-9D98-1228E4574E8A}"/>
    <dgm:cxn modelId="{F24F8FB0-E3DB-4FA2-9CB9-006A0E19ECE2}" type="presOf" srcId="{695F78D7-0FE2-4BDF-96B8-4D62835F1AE5}" destId="{927AEC2C-A3CF-4628-8A2F-980E5D555599}" srcOrd="0" destOrd="0" presId="urn:microsoft.com/office/officeart/2008/layout/LinedList"/>
    <dgm:cxn modelId="{E6110CDF-7D47-4CFB-9485-3196D8436988}" srcId="{619AC392-F72A-41E8-A4E9-53FD9F9866FE}" destId="{695F78D7-0FE2-4BDF-96B8-4D62835F1AE5}" srcOrd="0" destOrd="0" parTransId="{0B799988-D82A-4E2F-93AD-B3868631DE89}" sibTransId="{35F58ECF-F9E3-472D-98A4-1AA5A9B309D7}"/>
    <dgm:cxn modelId="{A18A9DE7-D2E8-4C6F-8F48-C1F67562B176}" srcId="{619AC392-F72A-41E8-A4E9-53FD9F9866FE}" destId="{1D533151-B23B-40A4-AEC3-9CC769C57B8A}" srcOrd="3" destOrd="0" parTransId="{63943D0C-74D6-40E7-8D89-DAB530D4A33A}" sibTransId="{B3E31E83-C17F-431D-B65E-F3021DCFE882}"/>
    <dgm:cxn modelId="{0A58D6EE-ED51-4BA2-80B0-E8892D2C581A}" type="presOf" srcId="{619AC392-F72A-41E8-A4E9-53FD9F9866FE}" destId="{837A24BE-2003-48B0-9F4C-5DF69864608B}" srcOrd="0" destOrd="0" presId="urn:microsoft.com/office/officeart/2008/layout/LinedList"/>
    <dgm:cxn modelId="{59643EFC-3FF6-4F18-90BE-0C60528CCF8F}" srcId="{619AC392-F72A-41E8-A4E9-53FD9F9866FE}" destId="{5B16606F-8CE5-4E26-924D-EB92D4AE9118}" srcOrd="4" destOrd="0" parTransId="{82F22F3D-6FD7-4A31-975E-66CAC88A4134}" sibTransId="{3E0D2288-77D7-4252-A068-9F672CCFDD07}"/>
    <dgm:cxn modelId="{CA05BC96-F93D-475C-8015-6AE15865E7B5}" type="presParOf" srcId="{837A24BE-2003-48B0-9F4C-5DF69864608B}" destId="{D8664CCE-77FC-4A0E-919A-2845DB376352}" srcOrd="0" destOrd="0" presId="urn:microsoft.com/office/officeart/2008/layout/LinedList"/>
    <dgm:cxn modelId="{9947D303-5B79-42A3-8AF7-D774F694F677}" type="presParOf" srcId="{837A24BE-2003-48B0-9F4C-5DF69864608B}" destId="{280C6F11-A85B-47F3-BC96-76BBEE431F72}" srcOrd="1" destOrd="0" presId="urn:microsoft.com/office/officeart/2008/layout/LinedList"/>
    <dgm:cxn modelId="{FEEF1E69-0CCD-4BFB-9FCF-A08B5DC1E2F7}" type="presParOf" srcId="{280C6F11-A85B-47F3-BC96-76BBEE431F72}" destId="{927AEC2C-A3CF-4628-8A2F-980E5D555599}" srcOrd="0" destOrd="0" presId="urn:microsoft.com/office/officeart/2008/layout/LinedList"/>
    <dgm:cxn modelId="{13522724-867E-44EF-B0B0-0E7CEC54BDE9}" type="presParOf" srcId="{280C6F11-A85B-47F3-BC96-76BBEE431F72}" destId="{2198D513-068F-4F0E-8B0A-4D92CD5E2096}" srcOrd="1" destOrd="0" presId="urn:microsoft.com/office/officeart/2008/layout/LinedList"/>
    <dgm:cxn modelId="{D868D46F-0F99-454D-9907-7E53859ED499}" type="presParOf" srcId="{837A24BE-2003-48B0-9F4C-5DF69864608B}" destId="{F3478DE2-86FA-4232-A501-C0918EF7DDE4}" srcOrd="2" destOrd="0" presId="urn:microsoft.com/office/officeart/2008/layout/LinedList"/>
    <dgm:cxn modelId="{079CA6E1-3EF2-4C54-9700-AE63C7DF5AED}" type="presParOf" srcId="{837A24BE-2003-48B0-9F4C-5DF69864608B}" destId="{2C0D9B12-5596-4048-B998-94D10DE4E780}" srcOrd="3" destOrd="0" presId="urn:microsoft.com/office/officeart/2008/layout/LinedList"/>
    <dgm:cxn modelId="{4BCE25C9-8E87-436B-818D-CB447100A648}" type="presParOf" srcId="{2C0D9B12-5596-4048-B998-94D10DE4E780}" destId="{4F9B017E-EEA9-4EA4-B4C4-521A88940D56}" srcOrd="0" destOrd="0" presId="urn:microsoft.com/office/officeart/2008/layout/LinedList"/>
    <dgm:cxn modelId="{32276A4F-15D3-4D47-86C4-214B399B6138}" type="presParOf" srcId="{2C0D9B12-5596-4048-B998-94D10DE4E780}" destId="{D9D494F2-7215-444F-9786-C998BDBB9A2E}" srcOrd="1" destOrd="0" presId="urn:microsoft.com/office/officeart/2008/layout/LinedList"/>
    <dgm:cxn modelId="{237BCA79-05EC-4C35-BB8C-E365ACB7CBE5}" type="presParOf" srcId="{837A24BE-2003-48B0-9F4C-5DF69864608B}" destId="{02A7EE7E-79FD-438B-A05E-0C869773F77B}" srcOrd="4" destOrd="0" presId="urn:microsoft.com/office/officeart/2008/layout/LinedList"/>
    <dgm:cxn modelId="{9E719805-364C-461E-9D65-22B6639D122D}" type="presParOf" srcId="{837A24BE-2003-48B0-9F4C-5DF69864608B}" destId="{CE6E26C2-ED2D-489B-9452-EA0A2B0F89D3}" srcOrd="5" destOrd="0" presId="urn:microsoft.com/office/officeart/2008/layout/LinedList"/>
    <dgm:cxn modelId="{1C9CDE41-7C22-4158-BF51-B5427548A51F}" type="presParOf" srcId="{CE6E26C2-ED2D-489B-9452-EA0A2B0F89D3}" destId="{396073F8-2FF9-4CFC-8D82-E2D3AB8684FC}" srcOrd="0" destOrd="0" presId="urn:microsoft.com/office/officeart/2008/layout/LinedList"/>
    <dgm:cxn modelId="{D9308D31-6192-40C9-A2B3-D02FD0F3BBA1}" type="presParOf" srcId="{CE6E26C2-ED2D-489B-9452-EA0A2B0F89D3}" destId="{E42CE749-742B-4ED2-9AD5-93D24DA108CC}" srcOrd="1" destOrd="0" presId="urn:microsoft.com/office/officeart/2008/layout/LinedList"/>
    <dgm:cxn modelId="{468DF02B-6B17-4F1F-AAAF-86AF4934D44F}" type="presParOf" srcId="{837A24BE-2003-48B0-9F4C-5DF69864608B}" destId="{D2C2B4C1-7526-448E-BA8D-E4F84491DDCA}" srcOrd="6" destOrd="0" presId="urn:microsoft.com/office/officeart/2008/layout/LinedList"/>
    <dgm:cxn modelId="{CD27C548-8EA7-45C9-AC4C-5A363A4B0FA3}" type="presParOf" srcId="{837A24BE-2003-48B0-9F4C-5DF69864608B}" destId="{0AF5045F-695D-4C44-8EEC-DAC1A6441847}" srcOrd="7" destOrd="0" presId="urn:microsoft.com/office/officeart/2008/layout/LinedList"/>
    <dgm:cxn modelId="{FD3A4974-F334-4AEC-A0AE-5B87636DE92F}" type="presParOf" srcId="{0AF5045F-695D-4C44-8EEC-DAC1A6441847}" destId="{9FF49570-E85C-4323-9F3D-591F36A35238}" srcOrd="0" destOrd="0" presId="urn:microsoft.com/office/officeart/2008/layout/LinedList"/>
    <dgm:cxn modelId="{578D6F52-5136-47D1-929C-786708A0CD07}" type="presParOf" srcId="{0AF5045F-695D-4C44-8EEC-DAC1A6441847}" destId="{9C25D715-ACFF-4821-BCE4-0964D7989560}" srcOrd="1" destOrd="0" presId="urn:microsoft.com/office/officeart/2008/layout/LinedList"/>
    <dgm:cxn modelId="{F3008193-F244-4E65-8C65-54899ED768ED}" type="presParOf" srcId="{837A24BE-2003-48B0-9F4C-5DF69864608B}" destId="{FD5CCFA7-4097-4C1C-BFD7-97F3C32A2B46}" srcOrd="8" destOrd="0" presId="urn:microsoft.com/office/officeart/2008/layout/LinedList"/>
    <dgm:cxn modelId="{1BE92B4C-685D-43DE-B4DA-3B49FBA88758}" type="presParOf" srcId="{837A24BE-2003-48B0-9F4C-5DF69864608B}" destId="{668265A4-19D5-4F85-952B-7C19CDBBFD31}" srcOrd="9" destOrd="0" presId="urn:microsoft.com/office/officeart/2008/layout/LinedList"/>
    <dgm:cxn modelId="{C352F7A6-BA52-4FCD-90CF-0AE132903D9C}" type="presParOf" srcId="{668265A4-19D5-4F85-952B-7C19CDBBFD31}" destId="{DE555A83-864C-4305-9781-773809E178BF}" srcOrd="0" destOrd="0" presId="urn:microsoft.com/office/officeart/2008/layout/LinedList"/>
    <dgm:cxn modelId="{A8F56C46-B55B-4429-8AB5-9E128C884AB9}" type="presParOf" srcId="{668265A4-19D5-4F85-952B-7C19CDBBFD31}" destId="{863E3DF7-3E67-4702-BC02-0C824C67F84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64CCE-77FC-4A0E-919A-2845DB376352}">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7AEC2C-A3CF-4628-8A2F-980E5D555599}">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Teamworker:</a:t>
          </a:r>
          <a:endParaRPr lang="en-US" sz="2200" kern="1200"/>
        </a:p>
      </dsp:txBody>
      <dsp:txXfrm>
        <a:off x="0" y="703"/>
        <a:ext cx="6373813" cy="1151608"/>
      </dsp:txXfrm>
    </dsp:sp>
    <dsp:sp modelId="{F3478DE2-86FA-4232-A501-C0918EF7DDE4}">
      <dsp:nvSpPr>
        <dsp:cNvPr id="0" name=""/>
        <dsp:cNvSpPr/>
      </dsp:nvSpPr>
      <dsp:spPr>
        <a:xfrm>
          <a:off x="0" y="1152311"/>
          <a:ext cx="6373813"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9B017E-EEA9-4EA4-B4C4-521A88940D56}">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Helps the team to gel, using their versatility to identify the work required and complete it on behalf of the team.</a:t>
          </a:r>
          <a:endParaRPr lang="en-US" sz="2200" kern="1200"/>
        </a:p>
      </dsp:txBody>
      <dsp:txXfrm>
        <a:off x="0" y="1152311"/>
        <a:ext cx="6373813" cy="1151608"/>
      </dsp:txXfrm>
    </dsp:sp>
    <dsp:sp modelId="{02A7EE7E-79FD-438B-A05E-0C869773F77B}">
      <dsp:nvSpPr>
        <dsp:cNvPr id="0" name=""/>
        <dsp:cNvSpPr/>
      </dsp:nvSpPr>
      <dsp:spPr>
        <a:xfrm>
          <a:off x="0" y="2303920"/>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6073F8-2FF9-4CFC-8D82-E2D3AB8684FC}">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i="0" kern="1200"/>
            <a:t>Strengths:</a:t>
          </a:r>
          <a:r>
            <a:rPr lang="en-GB" sz="2200" b="0" i="0" kern="1200"/>
            <a:t> Co-operative, perceptive and diplomatic. Listens and averts friction.</a:t>
          </a:r>
          <a:endParaRPr lang="en-US" sz="2200" kern="1200"/>
        </a:p>
      </dsp:txBody>
      <dsp:txXfrm>
        <a:off x="0" y="2303920"/>
        <a:ext cx="6373813" cy="1151608"/>
      </dsp:txXfrm>
    </dsp:sp>
    <dsp:sp modelId="{D2C2B4C1-7526-448E-BA8D-E4F84491DDCA}">
      <dsp:nvSpPr>
        <dsp:cNvPr id="0" name=""/>
        <dsp:cNvSpPr/>
      </dsp:nvSpPr>
      <dsp:spPr>
        <a:xfrm>
          <a:off x="0" y="3455529"/>
          <a:ext cx="6373813"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F49570-E85C-4323-9F3D-591F36A35238}">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i="0" kern="1200"/>
            <a:t>Allowable weaknesses:</a:t>
          </a:r>
          <a:r>
            <a:rPr lang="en-GB" sz="2200" b="0" i="0" kern="1200"/>
            <a:t> Can be indecisive in crunch situations and tends to avoid confrontation.</a:t>
          </a:r>
          <a:endParaRPr lang="en-US" sz="2200" kern="1200"/>
        </a:p>
      </dsp:txBody>
      <dsp:txXfrm>
        <a:off x="0" y="3455529"/>
        <a:ext cx="6373813" cy="1151608"/>
      </dsp:txXfrm>
    </dsp:sp>
    <dsp:sp modelId="{FD5CCFA7-4097-4C1C-BFD7-97F3C32A2B46}">
      <dsp:nvSpPr>
        <dsp:cNvPr id="0" name=""/>
        <dsp:cNvSpPr/>
      </dsp:nvSpPr>
      <dsp:spPr>
        <a:xfrm>
          <a:off x="0" y="4607138"/>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555A83-864C-4305-9781-773809E178BF}">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i="0" kern="1200"/>
            <a:t>Don't be surprised to find that:</a:t>
          </a:r>
          <a:r>
            <a:rPr lang="en-GB" sz="2200" b="0" i="0" kern="1200"/>
            <a:t> They might be hesitant to make unpopular decisions.</a:t>
          </a:r>
          <a:endParaRPr lang="en-US" sz="2200" kern="1200"/>
        </a:p>
      </dsp:txBody>
      <dsp:txXfrm>
        <a:off x="0" y="4607138"/>
        <a:ext cx="6373813" cy="115160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7EB1DF-A70A-47DD-A658-80311690721C}" type="datetimeFigureOut">
              <a:rPr lang="en-GB" smtClean="0"/>
              <a:t>13/05/2021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489429-B883-45A0-B930-C67074BF6D66}" type="slidenum">
              <a:rPr lang="en-GB" smtClean="0"/>
              <a:t>‹#›</a:t>
            </a:fld>
            <a:endParaRPr lang="en-GB"/>
          </a:p>
        </p:txBody>
      </p:sp>
    </p:spTree>
    <p:extLst>
      <p:ext uri="{BB962C8B-B14F-4D97-AF65-F5344CB8AC3E}">
        <p14:creationId xmlns:p14="http://schemas.microsoft.com/office/powerpoint/2010/main" val="20352730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Hi everyone, I’m Mark and I am going to be delivering a presentation today on Effective Teamwork.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If you could all kindly put your microphones on mute to save any disruptions, and we will have time at the end to cover any questions you may have on the topic we have covered today. </a:t>
            </a: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1</a:t>
            </a:fld>
            <a:endParaRPr lang="en-GB"/>
          </a:p>
        </p:txBody>
      </p:sp>
    </p:spTree>
    <p:extLst>
      <p:ext uri="{BB962C8B-B14F-4D97-AF65-F5344CB8AC3E}">
        <p14:creationId xmlns:p14="http://schemas.microsoft.com/office/powerpoint/2010/main" val="1129268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Okay so the topics we are going to be covering today are: Read from the slide.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2</a:t>
            </a:fld>
            <a:endParaRPr lang="en-GB"/>
          </a:p>
        </p:txBody>
      </p:sp>
    </p:spTree>
    <p:extLst>
      <p:ext uri="{BB962C8B-B14F-4D97-AF65-F5344CB8AC3E}">
        <p14:creationId xmlns:p14="http://schemas.microsoft.com/office/powerpoint/2010/main" val="3427304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So firstly, we are going to look at what a team 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So a team is a group of people that come together to accomplish a purpose or a goal.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3</a:t>
            </a:fld>
            <a:endParaRPr lang="en-GB"/>
          </a:p>
        </p:txBody>
      </p:sp>
    </p:spTree>
    <p:extLst>
      <p:ext uri="{BB962C8B-B14F-4D97-AF65-F5344CB8AC3E}">
        <p14:creationId xmlns:p14="http://schemas.microsoft.com/office/powerpoint/2010/main" val="4220731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In 1965 American psychologist called DR BRUCE Tuckman produced a 4-stage model to explain how a team develops, starting with the beginning, forming, then storming, norming, performing and then a 5</a:t>
            </a:r>
            <a:r>
              <a:rPr lang="en-US"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dirty="0">
                <a:effectLst/>
                <a:latin typeface="Arial" panose="020B0604020202020204" pitchFamily="34" charset="0"/>
                <a:ea typeface="Calibri" panose="020F0502020204030204" pitchFamily="34" charset="0"/>
                <a:cs typeface="Times New Roman" panose="02020603050405020304" pitchFamily="18" charset="0"/>
              </a:rPr>
              <a:t> stage adjourning was later added.  We still use this model today when looking at group dynamics.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4</a:t>
            </a:fld>
            <a:endParaRPr lang="en-GB"/>
          </a:p>
        </p:txBody>
      </p:sp>
    </p:spTree>
    <p:extLst>
      <p:ext uri="{BB962C8B-B14F-4D97-AF65-F5344CB8AC3E}">
        <p14:creationId xmlns:p14="http://schemas.microsoft.com/office/powerpoint/2010/main" val="2599270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GB" sz="1800" b="0" dirty="0">
                <a:effectLst/>
                <a:latin typeface="Arial" panose="020B0604020202020204" pitchFamily="34" charset="0"/>
                <a:ea typeface="Calibri" panose="020F0502020204030204" pitchFamily="34" charset="0"/>
                <a:cs typeface="Arial" panose="020B0604020202020204" pitchFamily="34" charset="0"/>
              </a:rPr>
              <a:t>What happens at the forming stage?</a:t>
            </a:r>
          </a:p>
          <a:p>
            <a:pPr>
              <a:lnSpc>
                <a:spcPct val="107000"/>
              </a:lnSpc>
              <a:spcAft>
                <a:spcPts val="800"/>
              </a:spcAft>
              <a:tabLst>
                <a:tab pos="730250" algn="l"/>
              </a:tabLst>
            </a:pPr>
            <a:r>
              <a:rPr lang="en-GB" sz="1800" b="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spcAft>
                <a:spcPts val="750"/>
              </a:spcAft>
              <a:buFont typeface="Symbol" panose="05050102010706020507" pitchFamily="18" charset="2"/>
              <a:buChar char=""/>
            </a:pPr>
            <a:r>
              <a:rPr lang="en-GB" sz="18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forming stage represents a time where the group is just starting to come together </a:t>
            </a:r>
            <a:endParaRPr lang="en-GB" sz="1800" b="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750"/>
              </a:spcAft>
              <a:buFont typeface="Symbol" panose="05050102010706020507" pitchFamily="18" charset="2"/>
              <a:buChar char=""/>
            </a:pPr>
            <a:r>
              <a:rPr lang="en-GB" sz="18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Anxiety and uncertainty feelings are happening between members. </a:t>
            </a:r>
            <a:endParaRPr lang="en-GB" sz="1800" b="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750"/>
              </a:spcAft>
              <a:buFont typeface="Symbol" panose="05050102010706020507" pitchFamily="18" charset="2"/>
              <a:buChar char=""/>
            </a:pPr>
            <a:r>
              <a:rPr lang="en-GB" sz="18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Members are cautious with their </a:t>
            </a:r>
            <a:r>
              <a:rPr lang="en-GB" sz="18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behavior</a:t>
            </a:r>
            <a:r>
              <a:rPr lang="en-GB" sz="18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which is driven by the desire to be accepted by all members of the group. </a:t>
            </a:r>
            <a:endParaRPr lang="en-GB" sz="1800" b="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750"/>
              </a:spcAft>
              <a:buFont typeface="Symbol" panose="05050102010706020507" pitchFamily="18" charset="2"/>
              <a:buChar char=""/>
            </a:pPr>
            <a:r>
              <a:rPr lang="en-GB" sz="18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Typical outcomes of the forming stage include things like gaining an understanding of the group's purpose, determining how the team will be organized and who will be responsible for what, discussion of major milestones or phases of the group's goal (including a rough project schedule), outlining general group rules (including when they will meet) and discovery of what resources will be available for the group to use.</a:t>
            </a:r>
            <a:endParaRPr lang="en-GB" sz="1800" b="0" dirty="0">
              <a:effectLst/>
              <a:latin typeface="Arial" panose="020B0604020202020204" pitchFamily="34" charset="0"/>
              <a:ea typeface="Times New Roman" panose="02020603050405020304" pitchFamily="18" charset="0"/>
              <a:cs typeface="Arial" panose="020B0604020202020204" pitchFamily="34" charset="0"/>
            </a:endParaRPr>
          </a:p>
          <a:p>
            <a:pPr>
              <a:spcAft>
                <a:spcPts val="750"/>
              </a:spcAft>
            </a:pPr>
            <a:r>
              <a:rPr lang="en-GB" sz="1800" b="0" dirty="0">
                <a:effectLst/>
                <a:latin typeface="Arial" panose="020B0604020202020204" pitchFamily="34" charset="0"/>
                <a:ea typeface="Times New Roman" panose="02020603050405020304" pitchFamily="18" charset="0"/>
                <a:cs typeface="Arial" panose="020B0604020202020204" pitchFamily="34" charset="0"/>
              </a:rPr>
              <a:t> </a:t>
            </a:r>
          </a:p>
          <a:p>
            <a:pPr>
              <a:spcAft>
                <a:spcPts val="750"/>
              </a:spcAft>
            </a:pPr>
            <a:r>
              <a:rPr lang="en-GB" sz="18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 handout will be given out to you all at the end of the presentation explaining all the development stages and going into some details of these.</a:t>
            </a:r>
            <a:endParaRPr lang="en-GB" sz="1800" b="0" dirty="0">
              <a:effectLst/>
              <a:latin typeface="Arial" panose="020B0604020202020204" pitchFamily="34" charset="0"/>
              <a:ea typeface="Times New Roman" panose="02020603050405020304" pitchFamily="18" charset="0"/>
              <a:cs typeface="Arial" panose="020B0604020202020204" pitchFamily="34" charset="0"/>
            </a:endParaRPr>
          </a:p>
          <a:p>
            <a:pPr marL="457200">
              <a:lnSpc>
                <a:spcPct val="107000"/>
              </a:lnSpc>
              <a:spcAft>
                <a:spcPts val="800"/>
              </a:spcAft>
              <a:tabLst>
                <a:tab pos="730250" algn="l"/>
              </a:tabLst>
            </a:pPr>
            <a:r>
              <a:rPr lang="en-GB" sz="1800" b="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tabLst>
                <a:tab pos="730250" algn="l"/>
              </a:tabLst>
            </a:pPr>
            <a:r>
              <a:rPr lang="en-GB" sz="1800" b="0" dirty="0">
                <a:effectLst/>
                <a:latin typeface="Arial" panose="020B0604020202020204" pitchFamily="34" charset="0"/>
                <a:ea typeface="Calibri" panose="020F0502020204030204" pitchFamily="34" charset="0"/>
                <a:cs typeface="Arial" panose="020B0604020202020204" pitchFamily="34" charset="0"/>
              </a:rPr>
              <a:t>Next Slide Please</a:t>
            </a: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5</a:t>
            </a:fld>
            <a:endParaRPr lang="en-GB"/>
          </a:p>
        </p:txBody>
      </p:sp>
    </p:spTree>
    <p:extLst>
      <p:ext uri="{BB962C8B-B14F-4D97-AF65-F5344CB8AC3E}">
        <p14:creationId xmlns:p14="http://schemas.microsoft.com/office/powerpoint/2010/main" val="198193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An English researcher and management consultant called Raymond Meredith Belbin</a:t>
            </a:r>
            <a:r>
              <a:rPr lang="en-US" sz="1800" dirty="0">
                <a:effectLst/>
                <a:latin typeface="Arial" panose="020B0604020202020204" pitchFamily="34" charset="0"/>
                <a:ea typeface="Calibri" panose="020F0502020204030204" pitchFamily="34" charset="0"/>
                <a:cs typeface="Times New Roman" panose="02020603050405020304" pitchFamily="18" charset="0"/>
              </a:rPr>
              <a:t> found that members of a team each have a set role to play.  He discovered that there were 9 of these.  The different roles work together to create a successful team.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Speak out loud some of the roles that are listed.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6</a:t>
            </a:fld>
            <a:endParaRPr lang="en-GB"/>
          </a:p>
        </p:txBody>
      </p:sp>
    </p:spTree>
    <p:extLst>
      <p:ext uri="{BB962C8B-B14F-4D97-AF65-F5344CB8AC3E}">
        <p14:creationId xmlns:p14="http://schemas.microsoft.com/office/powerpoint/2010/main" val="1837716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One of the team roles I would like to touch on is the Team workers role: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The team worker would be the one who helps to gel the team together, They are known to be cooperative and diplomatic, However, they can be indecisive, not wanting to make unpopular decisions.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A handout will be given out at the end of this presentation today covering all these roles in some detail.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7</a:t>
            </a:fld>
            <a:endParaRPr lang="en-GB"/>
          </a:p>
        </p:txBody>
      </p:sp>
    </p:spTree>
    <p:extLst>
      <p:ext uri="{BB962C8B-B14F-4D97-AF65-F5344CB8AC3E}">
        <p14:creationId xmlns:p14="http://schemas.microsoft.com/office/powerpoint/2010/main" val="33164268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Now we are going to look at what makes a team effective: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An effective team has a common goal to work to, communication is effective, they are clear about their and each other’s roles, they are respectful of each other and celebrate their successes.</a:t>
            </a:r>
          </a:p>
          <a:p>
            <a:pPr>
              <a:lnSpc>
                <a:spcPct val="107000"/>
              </a:lnSpc>
              <a:spcAft>
                <a:spcPts val="800"/>
              </a:spcAft>
              <a:tabLst>
                <a:tab pos="730250" algn="l"/>
              </a:tabLst>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8</a:t>
            </a:fld>
            <a:endParaRPr lang="en-GB"/>
          </a:p>
        </p:txBody>
      </p:sp>
    </p:spTree>
    <p:extLst>
      <p:ext uri="{BB962C8B-B14F-4D97-AF65-F5344CB8AC3E}">
        <p14:creationId xmlns:p14="http://schemas.microsoft.com/office/powerpoint/2010/main" val="1430845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Whereas an ineffective team does not have a common goal, it is not clear what they are working towards. Often morale is low and team members will often hold back ideas or even criticize others.  An example of this could be how split and communication were not Good and morale between teams became low during the pandemic teams.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9</a:t>
            </a:fld>
            <a:endParaRPr lang="en-GB"/>
          </a:p>
        </p:txBody>
      </p:sp>
    </p:spTree>
    <p:extLst>
      <p:ext uri="{BB962C8B-B14F-4D97-AF65-F5344CB8AC3E}">
        <p14:creationId xmlns:p14="http://schemas.microsoft.com/office/powerpoint/2010/main" val="3517710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We are now going to look at some key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behaviours</a:t>
            </a:r>
            <a:r>
              <a:rPr lang="en-US" sz="1800" dirty="0">
                <a:effectLst/>
                <a:latin typeface="Arial" panose="020B0604020202020204" pitchFamily="34" charset="0"/>
                <a:ea typeface="Calibri" panose="020F0502020204030204" pitchFamily="34" charset="0"/>
                <a:cs typeface="Times New Roman" panose="02020603050405020304" pitchFamily="18" charset="0"/>
              </a:rPr>
              <a:t> which are important to have within a team for it to run smoothly and efficiently.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Read out loud the key behaviours from the points on the slide.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10</a:t>
            </a:fld>
            <a:endParaRPr lang="en-GB"/>
          </a:p>
        </p:txBody>
      </p:sp>
    </p:spTree>
    <p:extLst>
      <p:ext uri="{BB962C8B-B14F-4D97-AF65-F5344CB8AC3E}">
        <p14:creationId xmlns:p14="http://schemas.microsoft.com/office/powerpoint/2010/main" val="2046629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Another big thing we need to have in a team to make it effective is Trust.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According to an article on Crowe Associates Ltd, read the quote from the slide.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b="1"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11</a:t>
            </a:fld>
            <a:endParaRPr lang="en-GB"/>
          </a:p>
        </p:txBody>
      </p:sp>
    </p:spTree>
    <p:extLst>
      <p:ext uri="{BB962C8B-B14F-4D97-AF65-F5344CB8AC3E}">
        <p14:creationId xmlns:p14="http://schemas.microsoft.com/office/powerpoint/2010/main" val="369666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from slide.</a:t>
            </a:r>
          </a:p>
          <a:p>
            <a:endParaRPr lang="en-GB" dirty="0"/>
          </a:p>
          <a:p>
            <a:r>
              <a:rPr lang="en-GB" dirty="0"/>
              <a:t>Next slide please.</a:t>
            </a:r>
          </a:p>
        </p:txBody>
      </p:sp>
      <p:sp>
        <p:nvSpPr>
          <p:cNvPr id="4" name="Slide Number Placeholder 3"/>
          <p:cNvSpPr>
            <a:spLocks noGrp="1"/>
          </p:cNvSpPr>
          <p:nvPr>
            <p:ph type="sldNum" sz="quarter" idx="5"/>
          </p:nvPr>
        </p:nvSpPr>
        <p:spPr/>
        <p:txBody>
          <a:bodyPr/>
          <a:lstStyle/>
          <a:p>
            <a:fld id="{46489429-B883-45A0-B930-C67074BF6D66}" type="slidenum">
              <a:rPr lang="en-GB" smtClean="0"/>
              <a:t>12</a:t>
            </a:fld>
            <a:endParaRPr lang="en-GB"/>
          </a:p>
        </p:txBody>
      </p:sp>
    </p:spTree>
    <p:extLst>
      <p:ext uri="{BB962C8B-B14F-4D97-AF65-F5344CB8AC3E}">
        <p14:creationId xmlns:p14="http://schemas.microsoft.com/office/powerpoint/2010/main" val="2712440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I found this quote from doing research and advise that I have referenced it. Read the quote out loud from the slide.</a:t>
            </a:r>
          </a:p>
          <a:p>
            <a:endParaRPr lang="en-GB" dirty="0"/>
          </a:p>
          <a:p>
            <a:r>
              <a:rPr lang="en-GB" dirty="0"/>
              <a:t>Next slide please.</a:t>
            </a:r>
          </a:p>
        </p:txBody>
      </p:sp>
      <p:sp>
        <p:nvSpPr>
          <p:cNvPr id="4" name="Slide Number Placeholder 3"/>
          <p:cNvSpPr>
            <a:spLocks noGrp="1"/>
          </p:cNvSpPr>
          <p:nvPr>
            <p:ph type="sldNum" sz="quarter" idx="5"/>
          </p:nvPr>
        </p:nvSpPr>
        <p:spPr/>
        <p:txBody>
          <a:bodyPr/>
          <a:lstStyle/>
          <a:p>
            <a:fld id="{46489429-B883-45A0-B930-C67074BF6D66}" type="slidenum">
              <a:rPr lang="en-GB" smtClean="0"/>
              <a:t>13</a:t>
            </a:fld>
            <a:endParaRPr lang="en-GB"/>
          </a:p>
        </p:txBody>
      </p:sp>
    </p:spTree>
    <p:extLst>
      <p:ext uri="{BB962C8B-B14F-4D97-AF65-F5344CB8AC3E}">
        <p14:creationId xmlns:p14="http://schemas.microsoft.com/office/powerpoint/2010/main" val="2534857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from slide.</a:t>
            </a:r>
          </a:p>
          <a:p>
            <a:endParaRPr lang="en-GB" dirty="0"/>
          </a:p>
          <a:p>
            <a:r>
              <a:rPr lang="en-GB" dirty="0"/>
              <a:t>Next slide please.</a:t>
            </a:r>
          </a:p>
        </p:txBody>
      </p:sp>
      <p:sp>
        <p:nvSpPr>
          <p:cNvPr id="4" name="Slide Number Placeholder 3"/>
          <p:cNvSpPr>
            <a:spLocks noGrp="1"/>
          </p:cNvSpPr>
          <p:nvPr>
            <p:ph type="sldNum" sz="quarter" idx="5"/>
          </p:nvPr>
        </p:nvSpPr>
        <p:spPr/>
        <p:txBody>
          <a:bodyPr/>
          <a:lstStyle/>
          <a:p>
            <a:fld id="{46489429-B883-45A0-B930-C67074BF6D66}" type="slidenum">
              <a:rPr lang="en-GB" smtClean="0"/>
              <a:t>14</a:t>
            </a:fld>
            <a:endParaRPr lang="en-GB"/>
          </a:p>
        </p:txBody>
      </p:sp>
    </p:spTree>
    <p:extLst>
      <p:ext uri="{BB962C8B-B14F-4D97-AF65-F5344CB8AC3E}">
        <p14:creationId xmlns:p14="http://schemas.microsoft.com/office/powerpoint/2010/main" val="19429931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Now we look at some of the key elements of how teams can be high performing. </a:t>
            </a:r>
          </a:p>
          <a:p>
            <a:pPr>
              <a:lnSpc>
                <a:spcPct val="107000"/>
              </a:lnSpc>
              <a:spcAft>
                <a:spcPts val="800"/>
              </a:spcAft>
              <a:tabLst>
                <a:tab pos="73025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Read from slide.</a:t>
            </a:r>
          </a:p>
          <a:p>
            <a:pPr>
              <a:lnSpc>
                <a:spcPct val="107000"/>
              </a:lnSpc>
              <a:spcAft>
                <a:spcPts val="800"/>
              </a:spcAft>
              <a:tabLst>
                <a:tab pos="730250" algn="l"/>
              </a:tabLst>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tabLst>
                <a:tab pos="730250"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Next slide please.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15</a:t>
            </a:fld>
            <a:endParaRPr lang="en-GB"/>
          </a:p>
        </p:txBody>
      </p:sp>
    </p:spTree>
    <p:extLst>
      <p:ext uri="{BB962C8B-B14F-4D97-AF65-F5344CB8AC3E}">
        <p14:creationId xmlns:p14="http://schemas.microsoft.com/office/powerpoint/2010/main" val="5816784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the reason why I have listed all my references.</a:t>
            </a:r>
          </a:p>
          <a:p>
            <a:endParaRPr lang="en-GB" dirty="0"/>
          </a:p>
          <a:p>
            <a:r>
              <a:rPr lang="en-GB" dirty="0"/>
              <a:t>Next slide please.</a:t>
            </a:r>
          </a:p>
        </p:txBody>
      </p:sp>
      <p:sp>
        <p:nvSpPr>
          <p:cNvPr id="4" name="Slide Number Placeholder 3"/>
          <p:cNvSpPr>
            <a:spLocks noGrp="1"/>
          </p:cNvSpPr>
          <p:nvPr>
            <p:ph type="sldNum" sz="quarter" idx="5"/>
          </p:nvPr>
        </p:nvSpPr>
        <p:spPr/>
        <p:txBody>
          <a:bodyPr/>
          <a:lstStyle/>
          <a:p>
            <a:fld id="{46489429-B883-45A0-B930-C67074BF6D66}" type="slidenum">
              <a:rPr lang="en-GB" smtClean="0"/>
              <a:t>16</a:t>
            </a:fld>
            <a:endParaRPr lang="en-GB"/>
          </a:p>
        </p:txBody>
      </p:sp>
    </p:spTree>
    <p:extLst>
      <p:ext uri="{BB962C8B-B14F-4D97-AF65-F5344CB8AC3E}">
        <p14:creationId xmlns:p14="http://schemas.microsoft.com/office/powerpoint/2010/main" val="751083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the reason why I have listed all my references.</a:t>
            </a:r>
          </a:p>
          <a:p>
            <a:endParaRPr lang="en-GB" dirty="0"/>
          </a:p>
          <a:p>
            <a:r>
              <a:rPr lang="en-GB" dirty="0"/>
              <a:t>Next slide please.</a:t>
            </a:r>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17</a:t>
            </a:fld>
            <a:endParaRPr lang="en-GB"/>
          </a:p>
        </p:txBody>
      </p:sp>
    </p:spTree>
    <p:extLst>
      <p:ext uri="{BB962C8B-B14F-4D97-AF65-F5344CB8AC3E}">
        <p14:creationId xmlns:p14="http://schemas.microsoft.com/office/powerpoint/2010/main" val="26686973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that completes the presentation today, you can now all unmute your microphones and ask whether they have questions. </a:t>
            </a:r>
          </a:p>
          <a:p>
            <a:endParaRPr lang="en-GB" dirty="0"/>
          </a:p>
          <a:p>
            <a:endParaRPr lang="en-GB" dirty="0"/>
          </a:p>
        </p:txBody>
      </p:sp>
      <p:sp>
        <p:nvSpPr>
          <p:cNvPr id="4" name="Slide Number Placeholder 3"/>
          <p:cNvSpPr>
            <a:spLocks noGrp="1"/>
          </p:cNvSpPr>
          <p:nvPr>
            <p:ph type="sldNum" sz="quarter" idx="5"/>
          </p:nvPr>
        </p:nvSpPr>
        <p:spPr/>
        <p:txBody>
          <a:bodyPr/>
          <a:lstStyle/>
          <a:p>
            <a:fld id="{46489429-B883-45A0-B930-C67074BF6D66}" type="slidenum">
              <a:rPr lang="en-GB" smtClean="0"/>
              <a:t>18</a:t>
            </a:fld>
            <a:endParaRPr lang="en-GB"/>
          </a:p>
        </p:txBody>
      </p:sp>
    </p:spTree>
    <p:extLst>
      <p:ext uri="{BB962C8B-B14F-4D97-AF65-F5344CB8AC3E}">
        <p14:creationId xmlns:p14="http://schemas.microsoft.com/office/powerpoint/2010/main" val="3666543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Thursday, May 13, 2021</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881984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Thursday, May 13, 2021</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871395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Thursday, May 13, 2021</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9781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Thursday, May 13, 2021</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758836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Thursday, May 13, 2021</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414419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Thursday, May 13, 2021</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93173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Thursday, May 13, 2021</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269479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Thursday, May 13, 2021</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67893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Thursday, May 13, 2021</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423245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Thursday, May 13, 2021</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112804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Thursday, May 13, 2021</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353450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Thursday, May 13, 2021</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737559721"/>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elbin.com/about/history/"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ndtools.com/pages/article/building-trust-team.ht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7" Type="http://schemas.openxmlformats.org/officeDocument/2006/relationships/image" Target="../media/image3.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linkedin.com/pulse/high-performing-teams-have-10-key-elements-mike-crone--ccp/" TargetMode="External"/><Relationship Id="rId5" Type="http://schemas.openxmlformats.org/officeDocument/2006/relationships/hyperlink" Target="https://www.thebalancecareers.com/what-is-a-team-1919226" TargetMode="External"/><Relationship Id="rId4" Type="http://schemas.openxmlformats.org/officeDocument/2006/relationships/hyperlink" Target="https://www.crowe-associates.co.uk/teams-and-groups/the-importance-of-trust-in-teams-in-teams/#:~:text=Trust%20is%20essential%20to%20an%20effective%20team%2C%20because,open%20up%2C%20take%20appropriate%20risks%2C%20and%20expose%20vulnerabilitie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teamwork.com/blog/the-5-stages-of-team-development-what-you-need-to-know/" TargetMode="External"/><Relationship Id="rId5" Type="http://schemas.openxmlformats.org/officeDocument/2006/relationships/hyperlink" Target="https://www.mindtools.com/pages/article/improving-group-dynamics.htm" TargetMode="External"/><Relationship Id="rId4" Type="http://schemas.openxmlformats.org/officeDocument/2006/relationships/hyperlink" Target="https://www.mindtools.com/pages/article/building-trust-team.ht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3" y="549275"/>
            <a:ext cx="5437187" cy="2986234"/>
          </a:xfrm>
        </p:spPr>
        <p:txBody>
          <a:bodyPr anchor="b">
            <a:normAutofit/>
          </a:bodyPr>
          <a:lstStyle/>
          <a:p>
            <a:r>
              <a:rPr lang="en-US" sz="4800" dirty="0">
                <a:latin typeface="Arial"/>
                <a:cs typeface="Arial"/>
              </a:rPr>
              <a:t>Effective Teamwork</a:t>
            </a:r>
            <a:br>
              <a:rPr lang="en-US" dirty="0">
                <a:latin typeface="Arial"/>
                <a:cs typeface="Arial"/>
              </a:rPr>
            </a:br>
            <a:endParaRPr lang="en-US" dirty="0">
              <a:latin typeface="Arial"/>
              <a:cs typeface="Arial"/>
            </a:endParaRPr>
          </a:p>
        </p:txBody>
      </p:sp>
      <p:sp>
        <p:nvSpPr>
          <p:cNvPr id="3" name="Subtitle 2"/>
          <p:cNvSpPr>
            <a:spLocks noGrp="1"/>
          </p:cNvSpPr>
          <p:nvPr>
            <p:ph type="subTitle" idx="1"/>
          </p:nvPr>
        </p:nvSpPr>
        <p:spPr>
          <a:xfrm>
            <a:off x="550863" y="3827610"/>
            <a:ext cx="5437187" cy="2265216"/>
          </a:xfrm>
        </p:spPr>
        <p:txBody>
          <a:bodyPr vert="horz" lIns="0" tIns="0" rIns="0" bIns="0" rtlCol="0">
            <a:normAutofit/>
          </a:bodyPr>
          <a:lstStyle/>
          <a:p>
            <a:r>
              <a:rPr lang="en-US" b="1" dirty="0">
                <a:solidFill>
                  <a:schemeClr val="tx1">
                    <a:alpha val="60000"/>
                  </a:schemeClr>
                </a:solidFill>
                <a:latin typeface="Arial"/>
                <a:ea typeface="Source Sans Pro"/>
                <a:cs typeface="Arial"/>
              </a:rPr>
              <a:t>Mark Evans</a:t>
            </a:r>
            <a:endParaRPr lang="en-US" b="1" dirty="0">
              <a:solidFill>
                <a:schemeClr val="tx1">
                  <a:alpha val="60000"/>
                </a:schemeClr>
              </a:solidFill>
              <a:latin typeface="Arial"/>
              <a:cs typeface="Arial"/>
            </a:endParaRPr>
          </a:p>
          <a:p>
            <a:r>
              <a:rPr lang="en-US" b="1" dirty="0">
                <a:solidFill>
                  <a:schemeClr val="tx1">
                    <a:alpha val="60000"/>
                  </a:schemeClr>
                </a:solidFill>
                <a:latin typeface="Arial"/>
                <a:ea typeface="Source Sans Pro"/>
                <a:cs typeface="Arial"/>
              </a:rPr>
              <a:t>1403013</a:t>
            </a:r>
          </a:p>
          <a:p>
            <a:r>
              <a:rPr lang="en-US" dirty="0">
                <a:solidFill>
                  <a:schemeClr val="tx1">
                    <a:alpha val="60000"/>
                  </a:schemeClr>
                </a:solidFill>
                <a:latin typeface="Arial"/>
                <a:ea typeface="Source Sans Pro"/>
                <a:cs typeface="Arial"/>
              </a:rPr>
              <a:t>BMSK4002</a:t>
            </a:r>
            <a:endParaRPr lang="en-US" dirty="0">
              <a:solidFill>
                <a:schemeClr val="tx1">
                  <a:alpha val="60000"/>
                </a:schemeClr>
              </a:solidFill>
            </a:endParaRPr>
          </a:p>
        </p:txBody>
      </p:sp>
      <p:pic>
        <p:nvPicPr>
          <p:cNvPr id="13" name="Picture 2" descr="See the source image">
            <a:extLst>
              <a:ext uri="{FF2B5EF4-FFF2-40B4-BE49-F238E27FC236}">
                <a16:creationId xmlns:a16="http://schemas.microsoft.com/office/drawing/2014/main" id="{C29ACBDD-AC28-4B97-A0C1-EB123839456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16" r="1288" b="3"/>
          <a:stretch/>
        </p:blipFill>
        <p:spPr bwMode="auto">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20" name="Group 19">
            <a:extLst>
              <a:ext uri="{FF2B5EF4-FFF2-40B4-BE49-F238E27FC236}">
                <a16:creationId xmlns:a16="http://schemas.microsoft.com/office/drawing/2014/main" id="{73840CF4-F848-4FE0-AEA6-C9E806911B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20950" y="549275"/>
            <a:ext cx="667802" cy="631474"/>
            <a:chOff x="10478914" y="1506691"/>
            <a:chExt cx="667802" cy="631474"/>
          </a:xfrm>
        </p:grpSpPr>
        <p:sp>
          <p:nvSpPr>
            <p:cNvPr id="21" name="Freeform: Shape 20">
              <a:extLst>
                <a:ext uri="{FF2B5EF4-FFF2-40B4-BE49-F238E27FC236}">
                  <a16:creationId xmlns:a16="http://schemas.microsoft.com/office/drawing/2014/main" id="{F4B46153-41DB-494F-9B08-EBCCF27283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Oval 21">
              <a:extLst>
                <a:ext uri="{FF2B5EF4-FFF2-40B4-BE49-F238E27FC236}">
                  <a16:creationId xmlns:a16="http://schemas.microsoft.com/office/drawing/2014/main" id="{7B6D42DA-2D84-4A50-A359-7A5C651B1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4" name="Oval 23">
            <a:extLst>
              <a:ext uri="{FF2B5EF4-FFF2-40B4-BE49-F238E27FC236}">
                <a16:creationId xmlns:a16="http://schemas.microsoft.com/office/drawing/2014/main" id="{94459D96-B947-4C7F-8BCA-915F8B07C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2954" y="5171203"/>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700"/>
                                        <p:tgtEl>
                                          <p:spTgt spid="13"/>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4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200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C9A58-100D-47B7-BC1E-65C7F3F3A58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Topics we are going to cover today</a:t>
            </a:r>
          </a:p>
        </p:txBody>
      </p:sp>
      <p:sp>
        <p:nvSpPr>
          <p:cNvPr id="3" name="Content Placeholder 2">
            <a:extLst>
              <a:ext uri="{FF2B5EF4-FFF2-40B4-BE49-F238E27FC236}">
                <a16:creationId xmlns:a16="http://schemas.microsoft.com/office/drawing/2014/main" id="{FF34F01A-2D85-48BD-A119-FBF74DB62E8D}"/>
              </a:ext>
            </a:extLst>
          </p:cNvPr>
          <p:cNvSpPr>
            <a:spLocks noGrp="1"/>
          </p:cNvSpPr>
          <p:nvPr>
            <p:ph idx="1"/>
          </p:nvPr>
        </p:nvSpPr>
        <p:spPr>
          <a:xfrm>
            <a:off x="552188" y="2075099"/>
            <a:ext cx="11090274" cy="3979625"/>
          </a:xfrm>
        </p:spPr>
        <p:txBody>
          <a:bodyPr>
            <a:normAutofit fontScale="62500" lnSpcReduction="20000"/>
          </a:bodyPr>
          <a:lstStyle/>
          <a:p>
            <a:r>
              <a:rPr lang="en-GB" sz="2400" dirty="0">
                <a:solidFill>
                  <a:srgbClr val="FFFFFF"/>
                </a:solidFill>
                <a:latin typeface="Arial" panose="020B0604020202020204" pitchFamily="34" charset="0"/>
                <a:cs typeface="Arial" panose="020B0604020202020204" pitchFamily="34" charset="0"/>
              </a:rPr>
              <a:t>What is a team</a:t>
            </a:r>
          </a:p>
          <a:p>
            <a:r>
              <a:rPr lang="en-GB" sz="2400" dirty="0">
                <a:solidFill>
                  <a:srgbClr val="FFFFFF"/>
                </a:solidFill>
                <a:latin typeface="Arial" panose="020B0604020202020204" pitchFamily="34" charset="0"/>
                <a:cs typeface="Arial" panose="020B0604020202020204" pitchFamily="34" charset="0"/>
              </a:rPr>
              <a:t>How do teams develop</a:t>
            </a:r>
          </a:p>
          <a:p>
            <a:r>
              <a:rPr lang="en-GB" sz="2400" dirty="0">
                <a:solidFill>
                  <a:srgbClr val="FFFFFF"/>
                </a:solidFill>
                <a:latin typeface="Arial" panose="020B0604020202020204" pitchFamily="34" charset="0"/>
                <a:cs typeface="Arial" panose="020B0604020202020204" pitchFamily="34" charset="0"/>
              </a:rPr>
              <a:t>What are the roles within a team</a:t>
            </a:r>
          </a:p>
          <a:p>
            <a:r>
              <a:rPr lang="en-GB" sz="2400" dirty="0">
                <a:solidFill>
                  <a:srgbClr val="FFFFFF"/>
                </a:solidFill>
                <a:latin typeface="Arial" panose="020B0604020202020204" pitchFamily="34" charset="0"/>
                <a:cs typeface="Arial" panose="020B0604020202020204" pitchFamily="34" charset="0"/>
              </a:rPr>
              <a:t>What makes teams effective</a:t>
            </a:r>
          </a:p>
          <a:p>
            <a:r>
              <a:rPr lang="en-GB" sz="2400" dirty="0">
                <a:solidFill>
                  <a:srgbClr val="FFFFFF"/>
                </a:solidFill>
                <a:latin typeface="Arial" panose="020B0604020202020204" pitchFamily="34" charset="0"/>
                <a:cs typeface="Arial" panose="020B0604020202020204" pitchFamily="34" charset="0"/>
              </a:rPr>
              <a:t>What makes teams ineffective</a:t>
            </a:r>
          </a:p>
          <a:p>
            <a:r>
              <a:rPr lang="en-GB" sz="2400" dirty="0">
                <a:solidFill>
                  <a:srgbClr val="FFFFFF"/>
                </a:solidFill>
                <a:latin typeface="Arial" panose="020B0604020202020204" pitchFamily="34" charset="0"/>
                <a:cs typeface="Arial" panose="020B0604020202020204" pitchFamily="34" charset="0"/>
              </a:rPr>
              <a:t>Key Behaviours in a team</a:t>
            </a:r>
          </a:p>
          <a:p>
            <a:r>
              <a:rPr lang="en-GB" sz="2400" dirty="0">
                <a:solidFill>
                  <a:srgbClr val="FFFFFF"/>
                </a:solidFill>
                <a:latin typeface="Arial" panose="020B0604020202020204" pitchFamily="34" charset="0"/>
                <a:cs typeface="Arial" panose="020B0604020202020204" pitchFamily="34" charset="0"/>
              </a:rPr>
              <a:t>Trust within a team</a:t>
            </a:r>
          </a:p>
          <a:p>
            <a:r>
              <a:rPr lang="en-GB" sz="2400" dirty="0">
                <a:solidFill>
                  <a:srgbClr val="FFFFFF"/>
                </a:solidFill>
                <a:latin typeface="Arial" panose="020B0604020202020204" pitchFamily="34" charset="0"/>
                <a:cs typeface="Arial" panose="020B0604020202020204" pitchFamily="34" charset="0"/>
              </a:rPr>
              <a:t>Group Dynamics</a:t>
            </a:r>
          </a:p>
          <a:p>
            <a:r>
              <a:rPr lang="en-GB" sz="2400" dirty="0">
                <a:solidFill>
                  <a:srgbClr val="FFFFFF"/>
                </a:solidFill>
                <a:latin typeface="Arial" panose="020B0604020202020204" pitchFamily="34" charset="0"/>
                <a:cs typeface="Arial" panose="020B0604020202020204" pitchFamily="34" charset="0"/>
              </a:rPr>
              <a:t>High performing teams</a:t>
            </a:r>
          </a:p>
          <a:p>
            <a:endParaRPr lang="en-GB" dirty="0"/>
          </a:p>
          <a:p>
            <a:endParaRPr lang="en-GB" dirty="0"/>
          </a:p>
          <a:p>
            <a:endParaRPr lang="en-GB" dirty="0"/>
          </a:p>
        </p:txBody>
      </p:sp>
    </p:spTree>
    <p:extLst>
      <p:ext uri="{BB962C8B-B14F-4D97-AF65-F5344CB8AC3E}">
        <p14:creationId xmlns:p14="http://schemas.microsoft.com/office/powerpoint/2010/main" val="731871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6274C-8BC3-4BDC-ADB7-971184CC0E44}"/>
              </a:ext>
            </a:extLst>
          </p:cNvPr>
          <p:cNvSpPr>
            <a:spLocks noGrp="1"/>
          </p:cNvSpPr>
          <p:nvPr>
            <p:ph type="title"/>
          </p:nvPr>
        </p:nvSpPr>
        <p:spPr/>
        <p:txBody>
          <a:bodyPr>
            <a:normAutofit/>
          </a:bodyPr>
          <a:lstStyle/>
          <a:p>
            <a:r>
              <a:rPr lang="en-US" dirty="0">
                <a:latin typeface="Arial"/>
                <a:cs typeface="Arial"/>
              </a:rPr>
              <a:t>What is a Team?</a:t>
            </a:r>
          </a:p>
        </p:txBody>
      </p:sp>
      <p:sp>
        <p:nvSpPr>
          <p:cNvPr id="3" name="Content Placeholder 2">
            <a:extLst>
              <a:ext uri="{FF2B5EF4-FFF2-40B4-BE49-F238E27FC236}">
                <a16:creationId xmlns:a16="http://schemas.microsoft.com/office/drawing/2014/main" id="{BC945511-D9F3-4E7C-AADE-2734B8DF5D28}"/>
              </a:ext>
            </a:extLst>
          </p:cNvPr>
          <p:cNvSpPr>
            <a:spLocks noGrp="1"/>
          </p:cNvSpPr>
          <p:nvPr>
            <p:ph idx="1"/>
          </p:nvPr>
        </p:nvSpPr>
        <p:spPr/>
        <p:txBody>
          <a:bodyPr>
            <a:normAutofit/>
          </a:bodyPr>
          <a:lstStyle/>
          <a:p>
            <a:pPr marL="0" indent="0">
              <a:buNone/>
            </a:pPr>
            <a:r>
              <a:rPr lang="en-GB" sz="4800" b="0" i="0" dirty="0">
                <a:solidFill>
                  <a:schemeClr val="tx1"/>
                </a:solidFill>
                <a:effectLst/>
                <a:latin typeface="Arial" panose="020B0604020202020204" pitchFamily="34" charset="0"/>
                <a:cs typeface="Arial" panose="020B0604020202020204" pitchFamily="34" charset="0"/>
              </a:rPr>
              <a:t>A team is a group of people that work together to accomplish a purpose or a goal. </a:t>
            </a:r>
          </a:p>
          <a:p>
            <a:pPr marL="0" indent="0" algn="r">
              <a:buNone/>
            </a:pPr>
            <a:endParaRPr lang="en-GB" sz="2400" b="0" i="0" dirty="0">
              <a:solidFill>
                <a:schemeClr val="tx1"/>
              </a:solidFill>
              <a:effectLst/>
              <a:latin typeface="Arial" panose="020B0604020202020204" pitchFamily="34" charset="0"/>
              <a:cs typeface="Arial" panose="020B0604020202020204" pitchFamily="34" charset="0"/>
            </a:endParaRPr>
          </a:p>
          <a:p>
            <a:pPr marL="0" indent="0">
              <a:buNone/>
            </a:pPr>
            <a:r>
              <a:rPr lang="en-GB" sz="2400" dirty="0">
                <a:solidFill>
                  <a:schemeClr val="tx1"/>
                </a:solidFill>
                <a:latin typeface="Arial" panose="020B0604020202020204" pitchFamily="34" charset="0"/>
                <a:cs typeface="Arial" panose="020B0604020202020204" pitchFamily="34" charset="0"/>
              </a:rPr>
              <a:t>(Heathfield 2019)</a:t>
            </a:r>
            <a:endParaRPr lang="en-GB" sz="2400" b="0" i="0" dirty="0">
              <a:solidFill>
                <a:schemeClr val="tx1"/>
              </a:solidFill>
              <a:effectLst/>
              <a:latin typeface="Arial" panose="020B0604020202020204" pitchFamily="34" charset="0"/>
              <a:cs typeface="Arial" panose="020B0604020202020204" pitchFamily="34" charset="0"/>
            </a:endParaRPr>
          </a:p>
        </p:txBody>
      </p:sp>
      <p:pic>
        <p:nvPicPr>
          <p:cNvPr id="3074" name="Picture 2" descr="See the source image">
            <a:extLst>
              <a:ext uri="{FF2B5EF4-FFF2-40B4-BE49-F238E27FC236}">
                <a16:creationId xmlns:a16="http://schemas.microsoft.com/office/drawing/2014/main" id="{A90BF849-8E73-4408-ADB3-C640917587E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508287" y="126655"/>
            <a:ext cx="1464637" cy="13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200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35901-DE66-40EF-8296-EDAFC769ECB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How do Teams Develop? </a:t>
            </a:r>
          </a:p>
        </p:txBody>
      </p:sp>
      <p:sp>
        <p:nvSpPr>
          <p:cNvPr id="3" name="Content Placeholder 2">
            <a:extLst>
              <a:ext uri="{FF2B5EF4-FFF2-40B4-BE49-F238E27FC236}">
                <a16:creationId xmlns:a16="http://schemas.microsoft.com/office/drawing/2014/main" id="{86796F35-98A8-40E9-92F3-1C5C18EA780A}"/>
              </a:ext>
            </a:extLst>
          </p:cNvPr>
          <p:cNvSpPr>
            <a:spLocks noGrp="1"/>
          </p:cNvSpPr>
          <p:nvPr>
            <p:ph idx="1"/>
          </p:nvPr>
        </p:nvSpPr>
        <p:spPr>
          <a:xfrm>
            <a:off x="275962" y="2013296"/>
            <a:ext cx="11696961" cy="4597054"/>
          </a:xfrm>
        </p:spPr>
        <p:txBody>
          <a:bodyPr>
            <a:normAutofit lnSpcReduction="10000"/>
          </a:bodyPr>
          <a:lstStyle/>
          <a:p>
            <a:pPr algn="just"/>
            <a:r>
              <a:rPr lang="en-GB" sz="1800" dirty="0">
                <a:solidFill>
                  <a:schemeClr val="tx1"/>
                </a:solidFill>
                <a:latin typeface="Arial" panose="020B0604020202020204" pitchFamily="34" charset="0"/>
                <a:cs typeface="Arial" panose="020B0604020202020204" pitchFamily="34" charset="0"/>
              </a:rPr>
              <a:t>A</a:t>
            </a:r>
            <a:r>
              <a:rPr lang="en-GB" sz="1800" b="0" i="0" dirty="0">
                <a:solidFill>
                  <a:schemeClr val="tx1"/>
                </a:solidFill>
                <a:effectLst/>
                <a:latin typeface="Arial" panose="020B0604020202020204" pitchFamily="34" charset="0"/>
                <a:cs typeface="Arial" panose="020B0604020202020204" pitchFamily="34" charset="0"/>
              </a:rPr>
              <a:t>n </a:t>
            </a:r>
            <a:r>
              <a:rPr lang="en-GB" sz="1800" b="1" i="0" dirty="0">
                <a:solidFill>
                  <a:schemeClr val="tx1"/>
                </a:solidFill>
                <a:effectLst/>
                <a:latin typeface="Arial" panose="020B0604020202020204" pitchFamily="34" charset="0"/>
                <a:cs typeface="Arial" panose="020B0604020202020204" pitchFamily="34" charset="0"/>
              </a:rPr>
              <a:t>American Psychological Researcher</a:t>
            </a:r>
            <a:r>
              <a:rPr lang="en-GB" sz="1800" b="0" i="0" dirty="0">
                <a:solidFill>
                  <a:schemeClr val="tx1"/>
                </a:solidFill>
                <a:effectLst/>
                <a:latin typeface="Arial" panose="020B0604020202020204" pitchFamily="34" charset="0"/>
                <a:cs typeface="Arial" panose="020B0604020202020204" pitchFamily="34" charset="0"/>
              </a:rPr>
              <a:t> called Dr Bruce Tuckman carried out research in 1965 on group dynamics and built a four-stage model in which became a five-stage model</a:t>
            </a:r>
            <a:r>
              <a:rPr lang="en-GB" sz="1800" b="0" i="0" dirty="0">
                <a:solidFill>
                  <a:srgbClr val="FFFFFF"/>
                </a:solidFill>
                <a:effectLst/>
                <a:latin typeface="Arial" panose="020B0604020202020204" pitchFamily="34" charset="0"/>
                <a:cs typeface="Arial" panose="020B0604020202020204" pitchFamily="34" charset="0"/>
              </a:rPr>
              <a:t> </a:t>
            </a:r>
            <a:r>
              <a:rPr lang="en-GB" sz="1800" dirty="0">
                <a:solidFill>
                  <a:schemeClr val="tx1"/>
                </a:solidFill>
                <a:latin typeface="Arial" panose="020B0604020202020204" pitchFamily="34" charset="0"/>
                <a:cs typeface="Arial" panose="020B0604020202020204" pitchFamily="34" charset="0"/>
              </a:rPr>
              <a:t>in</a:t>
            </a:r>
            <a:r>
              <a:rPr lang="en-GB" sz="1800" b="0" i="0" dirty="0">
                <a:solidFill>
                  <a:schemeClr val="tx1"/>
                </a:solidFill>
                <a:effectLst/>
                <a:latin typeface="Arial" panose="020B0604020202020204" pitchFamily="34" charset="0"/>
                <a:cs typeface="Arial" panose="020B0604020202020204" pitchFamily="34" charset="0"/>
              </a:rPr>
              <a:t> 1977, after Tuckman and  a doctoral student Mary Ann Jensen came together.</a:t>
            </a:r>
          </a:p>
          <a:p>
            <a:pPr marL="0" indent="0" algn="just">
              <a:buNone/>
            </a:pPr>
            <a:r>
              <a:rPr lang="en-GB" sz="1800" b="0" i="0" dirty="0">
                <a:solidFill>
                  <a:srgbClr val="FFFFFF"/>
                </a:solidFill>
                <a:effectLst/>
                <a:latin typeface="Arial" panose="020B0604020202020204" pitchFamily="34" charset="0"/>
                <a:cs typeface="Arial" panose="020B0604020202020204" pitchFamily="34" charset="0"/>
              </a:rPr>
              <a:t>The Five Stages of Dr Tuckman’s model are:</a:t>
            </a:r>
          </a:p>
          <a:p>
            <a:pPr algn="just">
              <a:buFont typeface="Arial" panose="020B0604020202020204" pitchFamily="34" charset="0"/>
              <a:buChar char="•"/>
            </a:pPr>
            <a:r>
              <a:rPr lang="en-GB" sz="1800" b="0" i="0" dirty="0">
                <a:solidFill>
                  <a:srgbClr val="FFFFFF"/>
                </a:solidFill>
                <a:effectLst/>
                <a:latin typeface="Arial" panose="020B0604020202020204" pitchFamily="34" charset="0"/>
                <a:cs typeface="Arial" panose="020B0604020202020204" pitchFamily="34" charset="0"/>
              </a:rPr>
              <a:t>Forming – </a:t>
            </a:r>
          </a:p>
          <a:p>
            <a:pPr algn="just">
              <a:buFont typeface="Arial" panose="020B0604020202020204" pitchFamily="34" charset="0"/>
              <a:buChar char="•"/>
            </a:pPr>
            <a:r>
              <a:rPr lang="en-GB" sz="1800" b="0" i="0" dirty="0">
                <a:solidFill>
                  <a:srgbClr val="FFFFFF"/>
                </a:solidFill>
                <a:effectLst/>
                <a:latin typeface="Arial" panose="020B0604020202020204" pitchFamily="34" charset="0"/>
                <a:cs typeface="Arial" panose="020B0604020202020204" pitchFamily="34" charset="0"/>
              </a:rPr>
              <a:t>Storming – </a:t>
            </a:r>
          </a:p>
          <a:p>
            <a:pPr algn="just">
              <a:buFont typeface="Arial" panose="020B0604020202020204" pitchFamily="34" charset="0"/>
              <a:buChar char="•"/>
            </a:pPr>
            <a:r>
              <a:rPr lang="en-GB" sz="1800" b="0" i="0" dirty="0">
                <a:solidFill>
                  <a:srgbClr val="FFFFFF"/>
                </a:solidFill>
                <a:effectLst/>
                <a:latin typeface="Arial" panose="020B0604020202020204" pitchFamily="34" charset="0"/>
                <a:cs typeface="Arial" panose="020B0604020202020204" pitchFamily="34" charset="0"/>
              </a:rPr>
              <a:t>Norming – </a:t>
            </a:r>
          </a:p>
          <a:p>
            <a:pPr algn="just">
              <a:buFont typeface="Arial" panose="020B0604020202020204" pitchFamily="34" charset="0"/>
              <a:buChar char="•"/>
            </a:pPr>
            <a:r>
              <a:rPr lang="en-GB" sz="1800" b="0" i="0" dirty="0">
                <a:solidFill>
                  <a:srgbClr val="FFFFFF"/>
                </a:solidFill>
                <a:effectLst/>
                <a:latin typeface="Arial" panose="020B0604020202020204" pitchFamily="34" charset="0"/>
                <a:cs typeface="Arial" panose="020B0604020202020204" pitchFamily="34" charset="0"/>
              </a:rPr>
              <a:t>Performing – </a:t>
            </a:r>
          </a:p>
          <a:p>
            <a:pPr algn="just">
              <a:buFont typeface="Arial" panose="020B0604020202020204" pitchFamily="34" charset="0"/>
              <a:buChar char="•"/>
            </a:pPr>
            <a:r>
              <a:rPr lang="en-GB" sz="1800" dirty="0">
                <a:solidFill>
                  <a:srgbClr val="FFFFFF"/>
                </a:solidFill>
                <a:latin typeface="Arial" panose="020B0604020202020204" pitchFamily="34" charset="0"/>
                <a:cs typeface="Arial" panose="020B0604020202020204" pitchFamily="34" charset="0"/>
              </a:rPr>
              <a:t>Adjourning – </a:t>
            </a:r>
          </a:p>
          <a:p>
            <a:pPr marL="0" indent="0" algn="just">
              <a:buNone/>
            </a:pPr>
            <a:r>
              <a:rPr lang="en-GB" sz="1800" b="0" i="0" dirty="0">
                <a:solidFill>
                  <a:srgbClr val="FFFFFF"/>
                </a:solidFill>
                <a:effectLst/>
                <a:latin typeface="Arial" panose="020B0604020202020204" pitchFamily="34" charset="0"/>
                <a:cs typeface="Arial" panose="020B0604020202020204" pitchFamily="34" charset="0"/>
              </a:rPr>
              <a:t>(Tuckman, 1965 Cited in Scully 2020 )</a:t>
            </a:r>
          </a:p>
          <a:p>
            <a:pPr algn="just">
              <a:buFont typeface="Arial" panose="020B0604020202020204" pitchFamily="34" charset="0"/>
              <a:buChar char="•"/>
            </a:pPr>
            <a:endParaRPr lang="en-GB" sz="1800" b="0" i="0" dirty="0">
              <a:solidFill>
                <a:srgbClr val="FFFFFF"/>
              </a:solidFill>
              <a:effectLst/>
              <a:latin typeface="Arial" panose="020B0604020202020204" pitchFamily="34" charset="0"/>
              <a:cs typeface="Arial" panose="020B0604020202020204" pitchFamily="34" charset="0"/>
            </a:endParaRP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endParaRPr lang="en-GB" dirty="0">
              <a:solidFill>
                <a:srgbClr val="FFFFFF"/>
              </a:solidFill>
              <a:latin typeface="Arial" panose="020B0604020202020204" pitchFamily="34" charset="0"/>
              <a:cs typeface="Arial" panose="020B0604020202020204" pitchFamily="34" charset="0"/>
            </a:endParaRPr>
          </a:p>
        </p:txBody>
      </p:sp>
      <p:pic>
        <p:nvPicPr>
          <p:cNvPr id="4" name="Picture 2" descr="See the source image">
            <a:extLst>
              <a:ext uri="{FF2B5EF4-FFF2-40B4-BE49-F238E27FC236}">
                <a16:creationId xmlns:a16="http://schemas.microsoft.com/office/drawing/2014/main" id="{6077319D-D695-4306-B740-03EC16B17A1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591798" y="165286"/>
            <a:ext cx="1381125" cy="125605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he 5 Stages of Team Development: What You Need to Know&#10;">
            <a:extLst>
              <a:ext uri="{FF2B5EF4-FFF2-40B4-BE49-F238E27FC236}">
                <a16:creationId xmlns:a16="http://schemas.microsoft.com/office/drawing/2014/main" id="{DAA12A64-8775-4A44-A513-0908F24F19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41524" y="4429125"/>
            <a:ext cx="6300938" cy="163556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ee the source image">
            <a:extLst>
              <a:ext uri="{FF2B5EF4-FFF2-40B4-BE49-F238E27FC236}">
                <a16:creationId xmlns:a16="http://schemas.microsoft.com/office/drawing/2014/main" id="{7A217C27-2E91-444F-9193-AD1CDFC8E5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3242" y="2881282"/>
            <a:ext cx="1134533" cy="1415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201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A6CD6-6387-461A-A0A4-F1B8B981063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How do Teams Develop Continued</a:t>
            </a:r>
          </a:p>
        </p:txBody>
      </p:sp>
      <p:sp>
        <p:nvSpPr>
          <p:cNvPr id="3" name="Content Placeholder 2">
            <a:extLst>
              <a:ext uri="{FF2B5EF4-FFF2-40B4-BE49-F238E27FC236}">
                <a16:creationId xmlns:a16="http://schemas.microsoft.com/office/drawing/2014/main" id="{90B2847D-C81F-40CB-8630-8B9EF41B2190}"/>
              </a:ext>
            </a:extLst>
          </p:cNvPr>
          <p:cNvSpPr>
            <a:spLocks noGrp="1"/>
          </p:cNvSpPr>
          <p:nvPr>
            <p:ph idx="1"/>
          </p:nvPr>
        </p:nvSpPr>
        <p:spPr>
          <a:xfrm>
            <a:off x="550862" y="2084624"/>
            <a:ext cx="11215425" cy="4306651"/>
          </a:xfrm>
        </p:spPr>
        <p:txBody>
          <a:bodyPr>
            <a:normAutofit/>
          </a:bodyPr>
          <a:lstStyle/>
          <a:p>
            <a:pPr marL="0" indent="0">
              <a:buNone/>
            </a:pPr>
            <a:r>
              <a:rPr lang="en-GB" sz="2400" dirty="0">
                <a:solidFill>
                  <a:schemeClr val="tx1"/>
                </a:solidFill>
                <a:latin typeface="Arial" panose="020B0604020202020204" pitchFamily="34" charset="0"/>
                <a:cs typeface="Arial" panose="020B0604020202020204" pitchFamily="34" charset="0"/>
              </a:rPr>
              <a:t>What happens at the Forming Stage?</a:t>
            </a:r>
          </a:p>
          <a:p>
            <a:r>
              <a:rPr lang="en-GB" sz="2400" dirty="0">
                <a:solidFill>
                  <a:schemeClr val="tx1"/>
                </a:solidFill>
                <a:latin typeface="Arial" panose="020B0604020202020204" pitchFamily="34" charset="0"/>
                <a:cs typeface="Arial" panose="020B0604020202020204" pitchFamily="34" charset="0"/>
              </a:rPr>
              <a:t>This is where members start to get to know each other and start to gel and become connected</a:t>
            </a:r>
          </a:p>
          <a:p>
            <a:r>
              <a:rPr lang="en-GB" sz="2400" dirty="0">
                <a:solidFill>
                  <a:schemeClr val="tx1"/>
                </a:solidFill>
                <a:latin typeface="Arial" panose="020B0604020202020204" pitchFamily="34" charset="0"/>
                <a:cs typeface="Arial" panose="020B0604020202020204" pitchFamily="34" charset="0"/>
              </a:rPr>
              <a:t>Members of the team will start to understand the task they are working on</a:t>
            </a:r>
          </a:p>
          <a:p>
            <a:r>
              <a:rPr lang="en-GB" sz="2400" dirty="0">
                <a:solidFill>
                  <a:schemeClr val="tx1"/>
                </a:solidFill>
                <a:latin typeface="Arial" panose="020B0604020202020204" pitchFamily="34" charset="0"/>
                <a:cs typeface="Arial" panose="020B0604020202020204" pitchFamily="34" charset="0"/>
              </a:rPr>
              <a:t>Members will begin to understand what role they will play and understand what is expected by them</a:t>
            </a:r>
          </a:p>
          <a:p>
            <a:pPr marL="0" indent="0">
              <a:buNone/>
            </a:pPr>
            <a:r>
              <a:rPr lang="en-GB" sz="2400" dirty="0">
                <a:solidFill>
                  <a:schemeClr val="tx1"/>
                </a:solidFill>
                <a:latin typeface="Arial" panose="020B0604020202020204" pitchFamily="34" charset="0"/>
                <a:cs typeface="Arial" panose="020B0604020202020204" pitchFamily="34" charset="0"/>
              </a:rPr>
              <a:t>This is like any new experience, they are forming impressions, opinions and getting to know each other overall. </a:t>
            </a:r>
          </a:p>
          <a:p>
            <a:pPr marL="0" indent="0">
              <a:buNone/>
            </a:pPr>
            <a:endParaRPr lang="en-GB" dirty="0">
              <a:solidFill>
                <a:schemeClr val="tx1"/>
              </a:solidFill>
              <a:latin typeface="Arial" panose="020B0604020202020204" pitchFamily="34" charset="0"/>
              <a:cs typeface="Arial" panose="020B0604020202020204" pitchFamily="34" charset="0"/>
            </a:endParaRPr>
          </a:p>
          <a:p>
            <a:pPr marL="0" indent="0">
              <a:buNone/>
            </a:pPr>
            <a:endParaRPr lang="en-GB" dirty="0">
              <a:solidFill>
                <a:schemeClr val="tx1"/>
              </a:solidFill>
              <a:latin typeface="Arial" panose="020B0604020202020204" pitchFamily="34" charset="0"/>
              <a:cs typeface="Arial" panose="020B0604020202020204" pitchFamily="34" charset="0"/>
            </a:endParaRPr>
          </a:p>
          <a:p>
            <a:pPr marL="0" indent="0">
              <a:buNone/>
            </a:pPr>
            <a:endParaRPr lang="en-GB" dirty="0">
              <a:solidFill>
                <a:schemeClr val="tx1"/>
              </a:solidFill>
              <a:latin typeface="Arial" panose="020B0604020202020204" pitchFamily="34" charset="0"/>
              <a:cs typeface="Arial" panose="020B0604020202020204" pitchFamily="34" charset="0"/>
            </a:endParaRPr>
          </a:p>
          <a:p>
            <a:pPr marL="0" indent="0">
              <a:buNone/>
            </a:pPr>
            <a:endParaRPr lang="en-GB" dirty="0">
              <a:solidFill>
                <a:srgbClr val="FFFFFF"/>
              </a:solidFill>
              <a:latin typeface="Arial" panose="020B0604020202020204" pitchFamily="34" charset="0"/>
              <a:cs typeface="Arial" panose="020B0604020202020204" pitchFamily="34" charset="0"/>
            </a:endParaRPr>
          </a:p>
          <a:p>
            <a:endParaRPr lang="en-GB" dirty="0">
              <a:solidFill>
                <a:srgbClr val="FFFFFF"/>
              </a:solidFill>
            </a:endParaRPr>
          </a:p>
          <a:p>
            <a:endParaRPr lang="en-GB" dirty="0"/>
          </a:p>
        </p:txBody>
      </p:sp>
      <p:pic>
        <p:nvPicPr>
          <p:cNvPr id="4" name="Picture 2" descr="See the source image">
            <a:extLst>
              <a:ext uri="{FF2B5EF4-FFF2-40B4-BE49-F238E27FC236}">
                <a16:creationId xmlns:a16="http://schemas.microsoft.com/office/drawing/2014/main" id="{DF65EB9E-C31E-493E-AA0B-D0267DB4760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508286" y="102224"/>
            <a:ext cx="1464637" cy="13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1760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C4650-77A8-4455-8EE8-466D0245A57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Roles within a Team</a:t>
            </a:r>
          </a:p>
        </p:txBody>
      </p:sp>
      <p:sp>
        <p:nvSpPr>
          <p:cNvPr id="3" name="Content Placeholder 2">
            <a:extLst>
              <a:ext uri="{FF2B5EF4-FFF2-40B4-BE49-F238E27FC236}">
                <a16:creationId xmlns:a16="http://schemas.microsoft.com/office/drawing/2014/main" id="{669633CD-B8FF-4A5C-8BF9-5074FE596C3D}"/>
              </a:ext>
            </a:extLst>
          </p:cNvPr>
          <p:cNvSpPr>
            <a:spLocks noGrp="1"/>
          </p:cNvSpPr>
          <p:nvPr>
            <p:ph idx="1"/>
          </p:nvPr>
        </p:nvSpPr>
        <p:spPr>
          <a:xfrm>
            <a:off x="550862" y="2141774"/>
            <a:ext cx="11090274" cy="3979625"/>
          </a:xfrm>
        </p:spPr>
        <p:txBody>
          <a:bodyPr>
            <a:normAutofit fontScale="92500" lnSpcReduction="20000"/>
          </a:bodyPr>
          <a:lstStyle/>
          <a:p>
            <a:r>
              <a:rPr lang="en-GB" sz="2600" i="0" dirty="0">
                <a:solidFill>
                  <a:srgbClr val="FFFFFF"/>
                </a:solidFill>
                <a:effectLst/>
                <a:latin typeface="Arial" panose="020B0604020202020204" pitchFamily="34" charset="0"/>
                <a:cs typeface="Arial" panose="020B0604020202020204" pitchFamily="34" charset="0"/>
              </a:rPr>
              <a:t>“Research showed that the most successful teams were made up of a diverse mix of behaviours. Dr Meredith Belbin and </a:t>
            </a:r>
            <a:r>
              <a:rPr lang="en-GB" sz="2600" i="0" strike="noStrike" dirty="0">
                <a:solidFill>
                  <a:srgbClr val="FFFFFF"/>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his team discovered</a:t>
            </a:r>
            <a:r>
              <a:rPr lang="en-GB" sz="2600" i="0" dirty="0">
                <a:solidFill>
                  <a:srgbClr val="FFFFFF"/>
                </a:solidFill>
                <a:effectLst/>
                <a:latin typeface="Arial" panose="020B0604020202020204" pitchFamily="34" charset="0"/>
                <a:cs typeface="Arial" panose="020B0604020202020204" pitchFamily="34" charset="0"/>
              </a:rPr>
              <a:t> that there are nine clusters of behaviour - these were called ' Belbin Team Roles”.</a:t>
            </a:r>
          </a:p>
          <a:p>
            <a:r>
              <a:rPr lang="en-GB" sz="2600" dirty="0">
                <a:solidFill>
                  <a:srgbClr val="F8F8F8"/>
                </a:solidFill>
                <a:latin typeface="Arial" panose="020B0604020202020204" pitchFamily="34" charset="0"/>
                <a:cs typeface="Arial" panose="020B0604020202020204" pitchFamily="34" charset="0"/>
              </a:rPr>
              <a:t>Resource Investigator  &amp; Team worker </a:t>
            </a:r>
          </a:p>
          <a:p>
            <a:r>
              <a:rPr lang="en-GB" sz="2600" dirty="0">
                <a:solidFill>
                  <a:srgbClr val="F8F8F8"/>
                </a:solidFill>
                <a:latin typeface="Arial" panose="020B0604020202020204" pitchFamily="34" charset="0"/>
                <a:cs typeface="Arial" panose="020B0604020202020204" pitchFamily="34" charset="0"/>
              </a:rPr>
              <a:t>Co-Ordinator &amp; Plant </a:t>
            </a:r>
          </a:p>
          <a:p>
            <a:r>
              <a:rPr lang="en-GB" sz="2600" dirty="0">
                <a:solidFill>
                  <a:srgbClr val="F8F8F8"/>
                </a:solidFill>
                <a:latin typeface="Arial" panose="020B0604020202020204" pitchFamily="34" charset="0"/>
                <a:cs typeface="Arial" panose="020B0604020202020204" pitchFamily="34" charset="0"/>
              </a:rPr>
              <a:t>Monitor Evaluator &amp; Specialist </a:t>
            </a:r>
          </a:p>
          <a:p>
            <a:r>
              <a:rPr lang="en-GB" sz="2600" dirty="0">
                <a:solidFill>
                  <a:srgbClr val="F8F8F8"/>
                </a:solidFill>
                <a:latin typeface="Arial" panose="020B0604020202020204" pitchFamily="34" charset="0"/>
                <a:cs typeface="Arial" panose="020B0604020202020204" pitchFamily="34" charset="0"/>
              </a:rPr>
              <a:t>Shaper &amp; Implementer &amp; Complete Finisher</a:t>
            </a:r>
          </a:p>
          <a:p>
            <a:pPr marL="0" indent="0">
              <a:buNone/>
            </a:pPr>
            <a:r>
              <a:rPr lang="en-GB" sz="2600" dirty="0">
                <a:solidFill>
                  <a:srgbClr val="F8F8F8"/>
                </a:solidFill>
                <a:latin typeface="Arial" panose="020B0604020202020204" pitchFamily="34" charset="0"/>
                <a:cs typeface="Arial" panose="020B0604020202020204" pitchFamily="34" charset="0"/>
              </a:rPr>
              <a:t>(Belbin.com 2016)</a:t>
            </a:r>
          </a:p>
          <a:p>
            <a:endParaRPr lang="en-GB" dirty="0">
              <a:solidFill>
                <a:srgbClr val="F8F8F8"/>
              </a:solidFill>
              <a:latin typeface="Arial" panose="020B0604020202020204" pitchFamily="34" charset="0"/>
              <a:cs typeface="Arial" panose="020B0604020202020204" pitchFamily="34" charset="0"/>
            </a:endParaRPr>
          </a:p>
        </p:txBody>
      </p:sp>
      <p:pic>
        <p:nvPicPr>
          <p:cNvPr id="4" name="Picture 2" descr="See the source image">
            <a:extLst>
              <a:ext uri="{FF2B5EF4-FFF2-40B4-BE49-F238E27FC236}">
                <a16:creationId xmlns:a16="http://schemas.microsoft.com/office/drawing/2014/main" id="{A6372E2E-367D-4D39-80A4-ADB583AE129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7961"/>
          <a:stretch/>
        </p:blipFill>
        <p:spPr bwMode="auto">
          <a:xfrm>
            <a:off x="10508286" y="194426"/>
            <a:ext cx="1464637" cy="1332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ee the source image">
            <a:extLst>
              <a:ext uri="{FF2B5EF4-FFF2-40B4-BE49-F238E27FC236}">
                <a16:creationId xmlns:a16="http://schemas.microsoft.com/office/drawing/2014/main" id="{1435A4D9-EF4F-4AB2-A90C-5926DFD378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86750" y="3343275"/>
            <a:ext cx="352425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1959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B2713-DBC8-41D1-A8F0-E210C03D61EF}"/>
              </a:ext>
            </a:extLst>
          </p:cNvPr>
          <p:cNvSpPr>
            <a:spLocks noGrp="1"/>
          </p:cNvSpPr>
          <p:nvPr>
            <p:ph type="title"/>
          </p:nvPr>
        </p:nvSpPr>
        <p:spPr>
          <a:xfrm>
            <a:off x="550863" y="549275"/>
            <a:ext cx="3565525" cy="5543549"/>
          </a:xfrm>
        </p:spPr>
        <p:txBody>
          <a:bodyPr wrap="square" anchor="ctr">
            <a:normAutofit/>
          </a:bodyPr>
          <a:lstStyle/>
          <a:p>
            <a:r>
              <a:rPr lang="en-GB" dirty="0">
                <a:latin typeface="Arial" panose="020B0604020202020204" pitchFamily="34" charset="0"/>
                <a:cs typeface="Arial" panose="020B0604020202020204" pitchFamily="34" charset="0"/>
              </a:rPr>
              <a:t>An example of one of the Team Roles created by Belbin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4227930-9CC8-4685-A86F-2650825593E0}"/>
              </a:ext>
            </a:extLst>
          </p:cNvPr>
          <p:cNvGraphicFramePr>
            <a:graphicFrameLocks noGrp="1"/>
          </p:cNvGraphicFramePr>
          <p:nvPr>
            <p:ph idx="1"/>
            <p:extLst>
              <p:ext uri="{D42A27DB-BD31-4B8C-83A1-F6EECF244321}">
                <p14:modId xmlns:p14="http://schemas.microsoft.com/office/powerpoint/2010/main" val="371048651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334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A49B2-C4CC-484B-8F93-D36E504253E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makes Teams Effective?	</a:t>
            </a:r>
          </a:p>
        </p:txBody>
      </p:sp>
      <p:sp>
        <p:nvSpPr>
          <p:cNvPr id="3" name="Content Placeholder 2">
            <a:extLst>
              <a:ext uri="{FF2B5EF4-FFF2-40B4-BE49-F238E27FC236}">
                <a16:creationId xmlns:a16="http://schemas.microsoft.com/office/drawing/2014/main" id="{B34073E9-A402-40FC-8A3D-2BE1B41DDFB7}"/>
              </a:ext>
            </a:extLst>
          </p:cNvPr>
          <p:cNvSpPr>
            <a:spLocks noGrp="1"/>
          </p:cNvSpPr>
          <p:nvPr>
            <p:ph idx="1"/>
          </p:nvPr>
        </p:nvSpPr>
        <p:spPr/>
        <p:txBody>
          <a:bodyPr>
            <a:normAutofit lnSpcReduction="10000"/>
          </a:bodyPr>
          <a:lstStyle/>
          <a:p>
            <a:r>
              <a:rPr lang="en-GB" sz="2400" dirty="0">
                <a:solidFill>
                  <a:srgbClr val="FFFFFF"/>
                </a:solidFill>
                <a:latin typeface="Arial" panose="020B0604020202020204" pitchFamily="34" charset="0"/>
                <a:cs typeface="Arial" panose="020B0604020202020204" pitchFamily="34" charset="0"/>
              </a:rPr>
              <a:t>Having a common purpose to work towards</a:t>
            </a:r>
          </a:p>
          <a:p>
            <a:r>
              <a:rPr lang="en-GB" sz="2400" dirty="0">
                <a:solidFill>
                  <a:srgbClr val="FFFFFF"/>
                </a:solidFill>
                <a:latin typeface="Arial" panose="020B0604020202020204" pitchFamily="34" charset="0"/>
                <a:cs typeface="Arial" panose="020B0604020202020204" pitchFamily="34" charset="0"/>
              </a:rPr>
              <a:t>Members of the team being able to express themselves concisely</a:t>
            </a:r>
          </a:p>
          <a:p>
            <a:r>
              <a:rPr lang="en-GB" sz="2400" dirty="0">
                <a:solidFill>
                  <a:srgbClr val="FFFFFF"/>
                </a:solidFill>
                <a:latin typeface="Arial" panose="020B0604020202020204" pitchFamily="34" charset="0"/>
                <a:cs typeface="Arial" panose="020B0604020202020204" pitchFamily="34" charset="0"/>
              </a:rPr>
              <a:t>Team members having clarity of what their role is</a:t>
            </a:r>
          </a:p>
          <a:p>
            <a:r>
              <a:rPr lang="en-GB" sz="2400" dirty="0">
                <a:solidFill>
                  <a:srgbClr val="FFFFFF"/>
                </a:solidFill>
                <a:latin typeface="Arial" panose="020B0604020202020204" pitchFamily="34" charset="0"/>
                <a:cs typeface="Arial" panose="020B0604020202020204" pitchFamily="34" charset="0"/>
              </a:rPr>
              <a:t>Team members feeling at ease to communicate and be able to express what they think and feel</a:t>
            </a:r>
          </a:p>
          <a:p>
            <a:r>
              <a:rPr lang="en-GB" sz="2400" dirty="0">
                <a:solidFill>
                  <a:srgbClr val="FFFFFF"/>
                </a:solidFill>
                <a:latin typeface="Arial" panose="020B0604020202020204" pitchFamily="34" charset="0"/>
                <a:cs typeface="Arial" panose="020B0604020202020204" pitchFamily="34" charset="0"/>
              </a:rPr>
              <a:t>Team members opinions are respected and valued</a:t>
            </a:r>
          </a:p>
          <a:p>
            <a:r>
              <a:rPr lang="en-GB" sz="2400" dirty="0">
                <a:solidFill>
                  <a:srgbClr val="FFFFFF"/>
                </a:solidFill>
                <a:latin typeface="Arial" panose="020B0604020202020204" pitchFamily="34" charset="0"/>
                <a:cs typeface="Arial" panose="020B0604020202020204" pitchFamily="34" charset="0"/>
              </a:rPr>
              <a:t>Members celebrate their success and enjoy what they are good at</a:t>
            </a:r>
          </a:p>
          <a:p>
            <a:pPr marL="0" indent="0">
              <a:buNone/>
            </a:pPr>
            <a:endParaRPr lang="en-GB" dirty="0">
              <a:solidFill>
                <a:srgbClr val="FFFFFF"/>
              </a:solidFill>
              <a:latin typeface="Arial" panose="020B0604020202020204" pitchFamily="34" charset="0"/>
              <a:cs typeface="Arial" panose="020B0604020202020204" pitchFamily="34" charset="0"/>
            </a:endParaRPr>
          </a:p>
          <a:p>
            <a:endParaRPr lang="en-GB" dirty="0"/>
          </a:p>
        </p:txBody>
      </p:sp>
      <p:pic>
        <p:nvPicPr>
          <p:cNvPr id="4" name="Picture 2" descr="See the source image">
            <a:extLst>
              <a:ext uri="{FF2B5EF4-FFF2-40B4-BE49-F238E27FC236}">
                <a16:creationId xmlns:a16="http://schemas.microsoft.com/office/drawing/2014/main" id="{BD1D4EBA-4434-4310-A7E5-A8F95A3C221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508286" y="194426"/>
            <a:ext cx="1464637" cy="13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4262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3A19C-7F82-4212-AB41-B8042DDC7DB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makes Teams Ineffective?</a:t>
            </a:r>
            <a:endParaRPr lang="en-GB" dirty="0"/>
          </a:p>
        </p:txBody>
      </p:sp>
      <p:sp>
        <p:nvSpPr>
          <p:cNvPr id="3" name="Content Placeholder 2">
            <a:extLst>
              <a:ext uri="{FF2B5EF4-FFF2-40B4-BE49-F238E27FC236}">
                <a16:creationId xmlns:a16="http://schemas.microsoft.com/office/drawing/2014/main" id="{D651578E-3942-4BC6-AB31-ED5C3352DB9D}"/>
              </a:ext>
            </a:extLst>
          </p:cNvPr>
          <p:cNvSpPr>
            <a:spLocks noGrp="1"/>
          </p:cNvSpPr>
          <p:nvPr>
            <p:ph idx="1"/>
          </p:nvPr>
        </p:nvSpPr>
        <p:spPr/>
        <p:txBody>
          <a:bodyPr/>
          <a:lstStyle/>
          <a:p>
            <a:r>
              <a:rPr lang="en-GB" sz="2400" dirty="0">
                <a:solidFill>
                  <a:srgbClr val="FFFFFF"/>
                </a:solidFill>
                <a:latin typeface="Arial" panose="020B0604020202020204" pitchFamily="34" charset="0"/>
                <a:cs typeface="Arial" panose="020B0604020202020204" pitchFamily="34" charset="0"/>
              </a:rPr>
              <a:t>No sense of what the common goal is and a lack of agreed objectives</a:t>
            </a:r>
          </a:p>
          <a:p>
            <a:r>
              <a:rPr lang="en-GB" sz="2400" dirty="0">
                <a:solidFill>
                  <a:srgbClr val="FFFFFF"/>
                </a:solidFill>
                <a:latin typeface="Arial" panose="020B0604020202020204" pitchFamily="34" charset="0"/>
                <a:cs typeface="Arial" panose="020B0604020202020204" pitchFamily="34" charset="0"/>
              </a:rPr>
              <a:t>The morale being flat with an atmosphere full of tensions</a:t>
            </a:r>
          </a:p>
          <a:p>
            <a:r>
              <a:rPr lang="en-GB" sz="2400" dirty="0">
                <a:solidFill>
                  <a:srgbClr val="FFFFFF"/>
                </a:solidFill>
                <a:latin typeface="Arial" panose="020B0604020202020204" pitchFamily="34" charset="0"/>
                <a:cs typeface="Arial" panose="020B0604020202020204" pitchFamily="34" charset="0"/>
              </a:rPr>
              <a:t>Members of the team acting cautious and holding back on their opinions and ideas</a:t>
            </a:r>
          </a:p>
          <a:p>
            <a:r>
              <a:rPr lang="en-GB" sz="2400" dirty="0">
                <a:solidFill>
                  <a:srgbClr val="FFFFFF"/>
                </a:solidFill>
                <a:latin typeface="Arial" panose="020B0604020202020204" pitchFamily="34" charset="0"/>
                <a:cs typeface="Arial" panose="020B0604020202020204" pitchFamily="34" charset="0"/>
              </a:rPr>
              <a:t>Team members will find that they are being criticised than being praised</a:t>
            </a:r>
          </a:p>
          <a:p>
            <a:r>
              <a:rPr lang="en-GB" sz="2400" dirty="0">
                <a:solidFill>
                  <a:srgbClr val="FFFFFF"/>
                </a:solidFill>
                <a:latin typeface="Arial" panose="020B0604020202020204" pitchFamily="34" charset="0"/>
                <a:cs typeface="Arial" panose="020B0604020202020204" pitchFamily="34" charset="0"/>
              </a:rPr>
              <a:t>Ideas are ignored by team members not listening to each other and then being over ridden. </a:t>
            </a:r>
          </a:p>
          <a:p>
            <a:pPr marL="0" indent="0">
              <a:buNone/>
            </a:pPr>
            <a:endParaRPr lang="en-GB" dirty="0"/>
          </a:p>
        </p:txBody>
      </p:sp>
      <p:pic>
        <p:nvPicPr>
          <p:cNvPr id="4" name="Picture 2" descr="See the source image">
            <a:extLst>
              <a:ext uri="{FF2B5EF4-FFF2-40B4-BE49-F238E27FC236}">
                <a16:creationId xmlns:a16="http://schemas.microsoft.com/office/drawing/2014/main" id="{D2C11712-01D5-43FC-924B-60627B4BCA4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574961" y="99176"/>
            <a:ext cx="1464637" cy="13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504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55EE1-2B49-4234-9BE0-5AAEB4116FD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Key Behaviours In a Team</a:t>
            </a:r>
          </a:p>
        </p:txBody>
      </p:sp>
      <p:sp>
        <p:nvSpPr>
          <p:cNvPr id="3" name="Content Placeholder 2">
            <a:extLst>
              <a:ext uri="{FF2B5EF4-FFF2-40B4-BE49-F238E27FC236}">
                <a16:creationId xmlns:a16="http://schemas.microsoft.com/office/drawing/2014/main" id="{BE4FAC4B-B04A-401C-964A-48FFE716A56E}"/>
              </a:ext>
            </a:extLst>
          </p:cNvPr>
          <p:cNvSpPr>
            <a:spLocks noGrp="1"/>
          </p:cNvSpPr>
          <p:nvPr>
            <p:ph idx="1"/>
          </p:nvPr>
        </p:nvSpPr>
        <p:spPr>
          <a:xfrm>
            <a:off x="549538" y="1881275"/>
            <a:ext cx="11090274" cy="4224250"/>
          </a:xfrm>
        </p:spPr>
        <p:txBody>
          <a:bodyPr>
            <a:noAutofit/>
          </a:bodyPr>
          <a:lstStyle/>
          <a:p>
            <a:r>
              <a:rPr lang="en-GB" dirty="0">
                <a:solidFill>
                  <a:srgbClr val="FFFFFF"/>
                </a:solidFill>
                <a:latin typeface="Arial" panose="020B0604020202020204" pitchFamily="34" charset="0"/>
                <a:cs typeface="Arial" panose="020B0604020202020204" pitchFamily="34" charset="0"/>
              </a:rPr>
              <a:t>Collaborate with one another to discuss ideas and solutions to accomplish the common goal.</a:t>
            </a:r>
          </a:p>
          <a:p>
            <a:r>
              <a:rPr lang="en-GB" dirty="0">
                <a:solidFill>
                  <a:srgbClr val="FFFFFF"/>
                </a:solidFill>
                <a:latin typeface="Arial" panose="020B0604020202020204" pitchFamily="34" charset="0"/>
                <a:cs typeface="Arial" panose="020B0604020202020204" pitchFamily="34" charset="0"/>
              </a:rPr>
              <a:t>Being able to give constructive criticism and look at areas for improvement.</a:t>
            </a:r>
          </a:p>
          <a:p>
            <a:r>
              <a:rPr lang="en-GB" dirty="0">
                <a:solidFill>
                  <a:srgbClr val="FFFFFF"/>
                </a:solidFill>
                <a:latin typeface="Arial" panose="020B0604020202020204" pitchFamily="34" charset="0"/>
                <a:cs typeface="Arial" panose="020B0604020202020204" pitchFamily="34" charset="0"/>
              </a:rPr>
              <a:t>Parking ego to one side to prevent it from causing disruption and arrogance.</a:t>
            </a:r>
          </a:p>
          <a:p>
            <a:r>
              <a:rPr lang="en-GB" dirty="0">
                <a:solidFill>
                  <a:srgbClr val="FFFFFF"/>
                </a:solidFill>
                <a:latin typeface="Arial" panose="020B0604020202020204" pitchFamily="34" charset="0"/>
                <a:cs typeface="Arial" panose="020B0604020202020204" pitchFamily="34" charset="0"/>
              </a:rPr>
              <a:t>Being enthusiastic, having energy and a passion in what their working towards.</a:t>
            </a:r>
          </a:p>
          <a:p>
            <a:r>
              <a:rPr lang="en-GB" dirty="0">
                <a:solidFill>
                  <a:srgbClr val="FFFFFF"/>
                </a:solidFill>
                <a:latin typeface="arial" panose="020B0604020202020204" pitchFamily="34" charset="0"/>
              </a:rPr>
              <a:t>E</a:t>
            </a:r>
            <a:r>
              <a:rPr lang="en-GB" b="0" i="0" dirty="0">
                <a:solidFill>
                  <a:srgbClr val="FFFFFF"/>
                </a:solidFill>
                <a:effectLst/>
                <a:latin typeface="arial" panose="020B0604020202020204" pitchFamily="34" charset="0"/>
              </a:rPr>
              <a:t>mpathise with one another as sometimes there </a:t>
            </a:r>
            <a:r>
              <a:rPr lang="en-GB" dirty="0">
                <a:solidFill>
                  <a:srgbClr val="FFFFFF"/>
                </a:solidFill>
                <a:latin typeface="arial" panose="020B0604020202020204" pitchFamily="34" charset="0"/>
              </a:rPr>
              <a:t>may be issues and team members need to prepare and </a:t>
            </a:r>
            <a:r>
              <a:rPr lang="en-GB" b="0" i="0" dirty="0">
                <a:solidFill>
                  <a:srgbClr val="FFFFFF"/>
                </a:solidFill>
                <a:effectLst/>
                <a:latin typeface="arial" panose="020B0604020202020204" pitchFamily="34" charset="0"/>
              </a:rPr>
              <a:t>understand what other team members are going through and offer support when needing to.</a:t>
            </a:r>
          </a:p>
          <a:p>
            <a:r>
              <a:rPr lang="en-GB" dirty="0">
                <a:solidFill>
                  <a:srgbClr val="FFFFFF"/>
                </a:solidFill>
                <a:latin typeface="arial" panose="020B0604020202020204" pitchFamily="34" charset="0"/>
                <a:cs typeface="Arial" panose="020B0604020202020204" pitchFamily="34" charset="0"/>
              </a:rPr>
              <a:t>Honesty and Integrity.</a:t>
            </a:r>
          </a:p>
        </p:txBody>
      </p:sp>
      <p:pic>
        <p:nvPicPr>
          <p:cNvPr id="4" name="Picture 2" descr="See the source image">
            <a:extLst>
              <a:ext uri="{FF2B5EF4-FFF2-40B4-BE49-F238E27FC236}">
                <a16:creationId xmlns:a16="http://schemas.microsoft.com/office/drawing/2014/main" id="{D1EAED6E-695C-4D58-B0ED-EACB819BC22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574961" y="99176"/>
            <a:ext cx="1464637" cy="13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611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AF4D1-CAE6-44DE-A522-6860FD96D05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Trust within a Team</a:t>
            </a:r>
          </a:p>
        </p:txBody>
      </p:sp>
      <p:sp>
        <p:nvSpPr>
          <p:cNvPr id="3" name="Content Placeholder 2">
            <a:extLst>
              <a:ext uri="{FF2B5EF4-FFF2-40B4-BE49-F238E27FC236}">
                <a16:creationId xmlns:a16="http://schemas.microsoft.com/office/drawing/2014/main" id="{DA1A2CD0-A12E-4909-9396-1EDEDC62001C}"/>
              </a:ext>
            </a:extLst>
          </p:cNvPr>
          <p:cNvSpPr>
            <a:spLocks noGrp="1"/>
          </p:cNvSpPr>
          <p:nvPr>
            <p:ph idx="1"/>
          </p:nvPr>
        </p:nvSpPr>
        <p:spPr/>
        <p:txBody>
          <a:bodyPr/>
          <a:lstStyle/>
          <a:p>
            <a:r>
              <a:rPr lang="en-GB" sz="3200" b="0" i="0" dirty="0">
                <a:solidFill>
                  <a:srgbClr val="FFFFFF"/>
                </a:solidFill>
                <a:effectLst/>
                <a:latin typeface="Arial" panose="020B0604020202020204" pitchFamily="34" charset="0"/>
                <a:cs typeface="Arial" panose="020B0604020202020204" pitchFamily="34" charset="0"/>
              </a:rPr>
              <a:t>“Trust is essential to an effective team, because it </a:t>
            </a:r>
            <a:r>
              <a:rPr lang="en-GB" sz="3200" b="1" i="0" dirty="0">
                <a:solidFill>
                  <a:srgbClr val="FFFFFF"/>
                </a:solidFill>
                <a:effectLst/>
                <a:latin typeface="Arial" panose="020B0604020202020204" pitchFamily="34" charset="0"/>
                <a:cs typeface="Arial" panose="020B0604020202020204" pitchFamily="34" charset="0"/>
              </a:rPr>
              <a:t>provides a sense of safety</a:t>
            </a:r>
            <a:r>
              <a:rPr lang="en-GB" sz="3200" b="0" i="0" dirty="0">
                <a:solidFill>
                  <a:srgbClr val="FFFFFF"/>
                </a:solidFill>
                <a:effectLst/>
                <a:latin typeface="Arial" panose="020B0604020202020204" pitchFamily="34" charset="0"/>
                <a:cs typeface="Arial" panose="020B0604020202020204" pitchFamily="34" charset="0"/>
              </a:rPr>
              <a:t>. When your team members feel safe with each other, they feel comfortable to open up, take appropriate risks, and expose vulnerabilities”.</a:t>
            </a:r>
          </a:p>
          <a:p>
            <a:endParaRPr lang="en-GB" dirty="0">
              <a:solidFill>
                <a:srgbClr val="FFFFFF"/>
              </a:solidFill>
              <a:latin typeface="Arial" panose="020B0604020202020204" pitchFamily="34" charset="0"/>
              <a:cs typeface="Arial" panose="020B0604020202020204" pitchFamily="34" charset="0"/>
            </a:endParaRPr>
          </a:p>
          <a:p>
            <a:endParaRPr lang="en-GB" dirty="0">
              <a:solidFill>
                <a:srgbClr val="FFFFFF"/>
              </a:solidFill>
              <a:latin typeface="Arial" panose="020B0604020202020204" pitchFamily="34" charset="0"/>
              <a:cs typeface="Arial" panose="020B0604020202020204" pitchFamily="34" charset="0"/>
            </a:endParaRPr>
          </a:p>
          <a:p>
            <a:r>
              <a:rPr lang="en-GB" dirty="0">
                <a:solidFill>
                  <a:srgbClr val="FFFFFF"/>
                </a:solidFill>
                <a:latin typeface="Arial" panose="020B0604020202020204" pitchFamily="34" charset="0"/>
                <a:cs typeface="Arial" panose="020B0604020202020204" pitchFamily="34" charset="0"/>
              </a:rPr>
              <a:t>(Crowe Associates Ltd 2001)</a:t>
            </a:r>
          </a:p>
          <a:p>
            <a:endParaRPr lang="en-GB" dirty="0">
              <a:solidFill>
                <a:srgbClr val="FFFFFF"/>
              </a:solidFill>
              <a:latin typeface="Arial" panose="020B0604020202020204" pitchFamily="34" charset="0"/>
              <a:cs typeface="Arial" panose="020B0604020202020204" pitchFamily="34" charset="0"/>
            </a:endParaRPr>
          </a:p>
        </p:txBody>
      </p:sp>
      <p:pic>
        <p:nvPicPr>
          <p:cNvPr id="4" name="Picture 2" descr="See the source image">
            <a:extLst>
              <a:ext uri="{FF2B5EF4-FFF2-40B4-BE49-F238E27FC236}">
                <a16:creationId xmlns:a16="http://schemas.microsoft.com/office/drawing/2014/main" id="{243395D0-DAF4-4C0A-9870-FCABDC2B5E4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603536" y="99176"/>
            <a:ext cx="1464637" cy="13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578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B9C22-F779-493D-B4D9-D352EED4BAB9}"/>
              </a:ext>
            </a:extLst>
          </p:cNvPr>
          <p:cNvSpPr>
            <a:spLocks noGrp="1"/>
          </p:cNvSpPr>
          <p:nvPr>
            <p:ph type="title"/>
          </p:nvPr>
        </p:nvSpPr>
        <p:spPr>
          <a:xfrm>
            <a:off x="550862" y="549275"/>
            <a:ext cx="11091600" cy="987861"/>
          </a:xfrm>
        </p:spPr>
        <p:txBody>
          <a:bodyPr/>
          <a:lstStyle/>
          <a:p>
            <a:r>
              <a:rPr lang="en-GB" dirty="0">
                <a:latin typeface="Arial" panose="020B0604020202020204" pitchFamily="34" charset="0"/>
                <a:cs typeface="Arial" panose="020B0604020202020204" pitchFamily="34" charset="0"/>
              </a:rPr>
              <a:t>Building trust within the team	</a:t>
            </a:r>
          </a:p>
        </p:txBody>
      </p:sp>
      <p:sp>
        <p:nvSpPr>
          <p:cNvPr id="3" name="Content Placeholder 2">
            <a:extLst>
              <a:ext uri="{FF2B5EF4-FFF2-40B4-BE49-F238E27FC236}">
                <a16:creationId xmlns:a16="http://schemas.microsoft.com/office/drawing/2014/main" id="{3DC98CF1-C1B7-440E-B37C-442A10FCE26E}"/>
              </a:ext>
            </a:extLst>
          </p:cNvPr>
          <p:cNvSpPr>
            <a:spLocks noGrp="1"/>
          </p:cNvSpPr>
          <p:nvPr>
            <p:ph idx="1"/>
          </p:nvPr>
        </p:nvSpPr>
        <p:spPr>
          <a:xfrm>
            <a:off x="552188" y="1751248"/>
            <a:ext cx="11090274" cy="4859101"/>
          </a:xfrm>
        </p:spPr>
        <p:txBody>
          <a:bodyPr>
            <a:normAutofit lnSpcReduction="10000"/>
          </a:bodyPr>
          <a:lstStyle/>
          <a:p>
            <a:pPr marL="0" indent="0">
              <a:buNone/>
            </a:pPr>
            <a:r>
              <a:rPr lang="en-GB" sz="2400" dirty="0">
                <a:solidFill>
                  <a:srgbClr val="FFFFFF"/>
                </a:solidFill>
                <a:latin typeface="Arial" panose="020B0604020202020204" pitchFamily="34" charset="0"/>
                <a:cs typeface="Arial" panose="020B0604020202020204" pitchFamily="34" charset="0"/>
              </a:rPr>
              <a:t>Without having trust within a team, there is less innovation, collaboration, productivity, creative thinking and members of the team will tend be more selfish. </a:t>
            </a:r>
          </a:p>
          <a:p>
            <a:pPr marL="0" indent="0">
              <a:buNone/>
            </a:pPr>
            <a:r>
              <a:rPr lang="en-GB" sz="2400" dirty="0">
                <a:solidFill>
                  <a:srgbClr val="FFFFFF"/>
                </a:solidFill>
                <a:latin typeface="Arial" panose="020B0604020202020204" pitchFamily="34" charset="0"/>
                <a:cs typeface="Arial" panose="020B0604020202020204" pitchFamily="34" charset="0"/>
              </a:rPr>
              <a:t>In order to create a culture of trust within a team, members of the team should consider to:</a:t>
            </a:r>
          </a:p>
          <a:p>
            <a:r>
              <a:rPr lang="en-GB" sz="2400" dirty="0">
                <a:solidFill>
                  <a:srgbClr val="FFFFFF"/>
                </a:solidFill>
                <a:latin typeface="Arial" panose="020B0604020202020204" pitchFamily="34" charset="0"/>
                <a:cs typeface="Arial" panose="020B0604020202020204" pitchFamily="34" charset="0"/>
              </a:rPr>
              <a:t>Lead by Example </a:t>
            </a:r>
          </a:p>
          <a:p>
            <a:r>
              <a:rPr lang="en-GB" sz="2400" dirty="0">
                <a:solidFill>
                  <a:srgbClr val="FFFFFF"/>
                </a:solidFill>
                <a:latin typeface="Arial" panose="020B0604020202020204" pitchFamily="34" charset="0"/>
                <a:cs typeface="Arial" panose="020B0604020202020204" pitchFamily="34" charset="0"/>
              </a:rPr>
              <a:t>Communicate Openly</a:t>
            </a:r>
          </a:p>
          <a:p>
            <a:r>
              <a:rPr lang="en-GB" sz="2400" dirty="0">
                <a:solidFill>
                  <a:srgbClr val="FFFFFF"/>
                </a:solidFill>
                <a:latin typeface="Arial" panose="020B0604020202020204" pitchFamily="34" charset="0"/>
                <a:cs typeface="Arial" panose="020B0604020202020204" pitchFamily="34" charset="0"/>
              </a:rPr>
              <a:t>Know each Other Personally</a:t>
            </a:r>
          </a:p>
          <a:p>
            <a:r>
              <a:rPr lang="en-GB" sz="2400" dirty="0">
                <a:solidFill>
                  <a:srgbClr val="FFFFFF"/>
                </a:solidFill>
                <a:latin typeface="Arial" panose="020B0604020202020204" pitchFamily="34" charset="0"/>
                <a:cs typeface="Arial" panose="020B0604020202020204" pitchFamily="34" charset="0"/>
              </a:rPr>
              <a:t>Don’t Place Blame </a:t>
            </a:r>
          </a:p>
          <a:p>
            <a:pPr marL="0" indent="0">
              <a:buNone/>
            </a:pPr>
            <a:r>
              <a:rPr lang="en-GB" sz="2400" dirty="0">
                <a:solidFill>
                  <a:srgbClr val="FFFFFF"/>
                </a:solidFill>
                <a:latin typeface="Arial" panose="020B0604020202020204" pitchFamily="34" charset="0"/>
                <a:cs typeface="Arial" panose="020B0604020202020204" pitchFamily="34" charset="0"/>
                <a:hlinkClick r:id="rId3"/>
              </a:rPr>
              <a:t>https://www.mindtools.com/pages/article/building-trust-team.htm</a:t>
            </a:r>
            <a:r>
              <a:rPr lang="en-GB" sz="2400" dirty="0">
                <a:solidFill>
                  <a:srgbClr val="FFFFFF"/>
                </a:solidFill>
                <a:latin typeface="Arial" panose="020B0604020202020204" pitchFamily="34" charset="0"/>
                <a:cs typeface="Arial" panose="020B0604020202020204" pitchFamily="34" charset="0"/>
              </a:rPr>
              <a:t>	</a:t>
            </a:r>
          </a:p>
          <a:p>
            <a:endParaRPr lang="en-GB" dirty="0"/>
          </a:p>
          <a:p>
            <a:endParaRPr lang="en-GB" dirty="0"/>
          </a:p>
        </p:txBody>
      </p:sp>
      <p:pic>
        <p:nvPicPr>
          <p:cNvPr id="4" name="Picture 2" descr="See the source image">
            <a:extLst>
              <a:ext uri="{FF2B5EF4-FFF2-40B4-BE49-F238E27FC236}">
                <a16:creationId xmlns:a16="http://schemas.microsoft.com/office/drawing/2014/main" id="{0A5489B0-3D20-4200-B2B7-C61FAC9D90FA}"/>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7961"/>
          <a:stretch/>
        </p:blipFill>
        <p:spPr bwMode="auto">
          <a:xfrm>
            <a:off x="10487026" y="99176"/>
            <a:ext cx="1581148" cy="1437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4357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E610-3106-4589-8CCA-41B1D565D56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Group Dynamics</a:t>
            </a:r>
          </a:p>
        </p:txBody>
      </p:sp>
      <p:sp>
        <p:nvSpPr>
          <p:cNvPr id="3" name="Content Placeholder 2">
            <a:extLst>
              <a:ext uri="{FF2B5EF4-FFF2-40B4-BE49-F238E27FC236}">
                <a16:creationId xmlns:a16="http://schemas.microsoft.com/office/drawing/2014/main" id="{7F6645BC-EDD8-4962-B00A-896AE6B44E5C}"/>
              </a:ext>
            </a:extLst>
          </p:cNvPr>
          <p:cNvSpPr>
            <a:spLocks noGrp="1"/>
          </p:cNvSpPr>
          <p:nvPr>
            <p:ph idx="1"/>
          </p:nvPr>
        </p:nvSpPr>
        <p:spPr>
          <a:xfrm>
            <a:off x="550863" y="2113199"/>
            <a:ext cx="11090274" cy="4268551"/>
          </a:xfrm>
        </p:spPr>
        <p:txBody>
          <a:bodyPr>
            <a:noAutofit/>
          </a:bodyPr>
          <a:lstStyle/>
          <a:p>
            <a:pPr marL="0" indent="0">
              <a:buNone/>
            </a:pPr>
            <a:r>
              <a:rPr lang="en-GB" sz="2800" b="0" i="0" dirty="0">
                <a:solidFill>
                  <a:srgbClr val="FFFFFF"/>
                </a:solidFill>
                <a:effectLst/>
                <a:latin typeface="Arial" panose="020B0604020202020204" pitchFamily="34" charset="0"/>
                <a:cs typeface="Arial" panose="020B0604020202020204" pitchFamily="34" charset="0"/>
              </a:rPr>
              <a:t>“Kurt Lewin, a social psychologist and change management expert, is credited with coining the term "group dynamics" in the early 1940s. He noted that people often take on distinct roles and </a:t>
            </a:r>
            <a:r>
              <a:rPr lang="en-GB" sz="2800" b="0" i="0" dirty="0" err="1">
                <a:solidFill>
                  <a:srgbClr val="FFFFFF"/>
                </a:solidFill>
                <a:effectLst/>
                <a:latin typeface="Arial" panose="020B0604020202020204" pitchFamily="34" charset="0"/>
                <a:cs typeface="Arial" panose="020B0604020202020204" pitchFamily="34" charset="0"/>
              </a:rPr>
              <a:t>behaviors</a:t>
            </a:r>
            <a:r>
              <a:rPr lang="en-GB" sz="2800" b="0" i="0" dirty="0">
                <a:solidFill>
                  <a:srgbClr val="FFFFFF"/>
                </a:solidFill>
                <a:effectLst/>
                <a:latin typeface="Arial" panose="020B0604020202020204" pitchFamily="34" charset="0"/>
                <a:cs typeface="Arial" panose="020B0604020202020204" pitchFamily="34" charset="0"/>
              </a:rPr>
              <a:t> when they work in a group. "Group dynamics" describes the effects of these roles and behaviours on other group members, and on the group as a whole”.</a:t>
            </a:r>
          </a:p>
          <a:p>
            <a:pPr marL="0" indent="0">
              <a:buNone/>
            </a:pPr>
            <a:endParaRPr lang="en-GB" sz="2400" dirty="0">
              <a:solidFill>
                <a:srgbClr val="FFFFFF"/>
              </a:solidFill>
              <a:latin typeface="Arial" panose="020B0604020202020204" pitchFamily="34" charset="0"/>
              <a:cs typeface="Arial" panose="020B0604020202020204" pitchFamily="34" charset="0"/>
            </a:endParaRPr>
          </a:p>
          <a:p>
            <a:pPr marL="0" indent="0">
              <a:buNone/>
            </a:pPr>
            <a:r>
              <a:rPr lang="en-GB" sz="2400" dirty="0">
                <a:solidFill>
                  <a:srgbClr val="FFFFFF"/>
                </a:solidFill>
                <a:latin typeface="Arial" panose="020B0604020202020204" pitchFamily="34" charset="0"/>
                <a:cs typeface="Arial" panose="020B0604020202020204" pitchFamily="34" charset="0"/>
              </a:rPr>
              <a:t>(MindTools 2017)</a:t>
            </a:r>
          </a:p>
        </p:txBody>
      </p:sp>
      <p:pic>
        <p:nvPicPr>
          <p:cNvPr id="4" name="Picture 2" descr="See the source image">
            <a:extLst>
              <a:ext uri="{FF2B5EF4-FFF2-40B4-BE49-F238E27FC236}">
                <a16:creationId xmlns:a16="http://schemas.microsoft.com/office/drawing/2014/main" id="{2F2E2317-C2EE-44AC-B80F-4F4CFC12F4D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603536" y="99176"/>
            <a:ext cx="1464637" cy="1332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FB1D22B4-A45B-4697-827C-3F5FDE0B40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94265" y="4692947"/>
            <a:ext cx="1641589" cy="1782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9641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F8CA1-5E07-474B-A93C-E2C21F937EC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Positive &amp; Poor Group Dynamics </a:t>
            </a:r>
          </a:p>
        </p:txBody>
      </p:sp>
      <p:graphicFrame>
        <p:nvGraphicFramePr>
          <p:cNvPr id="6" name="Table 6">
            <a:extLst>
              <a:ext uri="{FF2B5EF4-FFF2-40B4-BE49-F238E27FC236}">
                <a16:creationId xmlns:a16="http://schemas.microsoft.com/office/drawing/2014/main" id="{5AA193DF-CAD7-487F-825D-A1B57CFDBDF5}"/>
              </a:ext>
            </a:extLst>
          </p:cNvPr>
          <p:cNvGraphicFramePr>
            <a:graphicFrameLocks noGrp="1"/>
          </p:cNvGraphicFramePr>
          <p:nvPr>
            <p:ph idx="1"/>
            <p:extLst>
              <p:ext uri="{D42A27DB-BD31-4B8C-83A1-F6EECF244321}">
                <p14:modId xmlns:p14="http://schemas.microsoft.com/office/powerpoint/2010/main" val="4164321619"/>
              </p:ext>
            </p:extLst>
          </p:nvPr>
        </p:nvGraphicFramePr>
        <p:xfrm>
          <a:off x="952500" y="2112963"/>
          <a:ext cx="10688637" cy="3779520"/>
        </p:xfrm>
        <a:graphic>
          <a:graphicData uri="http://schemas.openxmlformats.org/drawingml/2006/table">
            <a:tbl>
              <a:tblPr firstRow="1" bandRow="1">
                <a:tableStyleId>{284E427A-3D55-4303-BF80-6455036E1DE7}</a:tableStyleId>
              </a:tblPr>
              <a:tblGrid>
                <a:gridCol w="5143500">
                  <a:extLst>
                    <a:ext uri="{9D8B030D-6E8A-4147-A177-3AD203B41FA5}">
                      <a16:colId xmlns:a16="http://schemas.microsoft.com/office/drawing/2014/main" val="968326953"/>
                    </a:ext>
                  </a:extLst>
                </a:gridCol>
                <a:gridCol w="5545137">
                  <a:extLst>
                    <a:ext uri="{9D8B030D-6E8A-4147-A177-3AD203B41FA5}">
                      <a16:colId xmlns:a16="http://schemas.microsoft.com/office/drawing/2014/main" val="2775628829"/>
                    </a:ext>
                  </a:extLst>
                </a:gridCol>
              </a:tblGrid>
              <a:tr h="370840">
                <a:tc>
                  <a:txBody>
                    <a:bodyPr/>
                    <a:lstStyle/>
                    <a:p>
                      <a:r>
                        <a:rPr lang="en-GB" sz="2000" dirty="0">
                          <a:latin typeface="Arial" panose="020B0604020202020204" pitchFamily="34" charset="0"/>
                          <a:cs typeface="Arial" panose="020B0604020202020204" pitchFamily="34" charset="0"/>
                        </a:rPr>
                        <a:t>Positive </a:t>
                      </a:r>
                    </a:p>
                  </a:txBody>
                  <a:tcPr/>
                </a:tc>
                <a:tc>
                  <a:txBody>
                    <a:bodyPr/>
                    <a:lstStyle/>
                    <a:p>
                      <a:r>
                        <a:rPr lang="en-GB" sz="2400" dirty="0">
                          <a:latin typeface="Arial" panose="020B0604020202020204" pitchFamily="34" charset="0"/>
                          <a:cs typeface="Arial" panose="020B0604020202020204" pitchFamily="34" charset="0"/>
                        </a:rPr>
                        <a:t>Poor </a:t>
                      </a:r>
                    </a:p>
                  </a:txBody>
                  <a:tcPr/>
                </a:tc>
                <a:extLst>
                  <a:ext uri="{0D108BD9-81ED-4DB2-BD59-A6C34878D82A}">
                    <a16:rowId xmlns:a16="http://schemas.microsoft.com/office/drawing/2014/main" val="249381075"/>
                  </a:ext>
                </a:extLst>
              </a:tr>
              <a:tr h="461962">
                <a:tc>
                  <a:txBody>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Team members who trust one another </a:t>
                      </a:r>
                    </a:p>
                    <a:p>
                      <a:endParaRPr lang="en-GB" sz="2000" dirty="0">
                        <a:latin typeface="Arial" panose="020B0604020202020204" pitchFamily="34" charset="0"/>
                        <a:cs typeface="Arial" panose="020B0604020202020204" pitchFamily="34" charset="0"/>
                      </a:endParaRPr>
                    </a:p>
                  </a:txBody>
                  <a:tcPr/>
                </a:tc>
                <a:tc>
                  <a:txBody>
                    <a:bodyPr/>
                    <a:lstStyle/>
                    <a:p>
                      <a:endParaRPr lang="en-GB" sz="2000" dirty="0"/>
                    </a:p>
                    <a:p>
                      <a:r>
                        <a:rPr lang="en-GB" sz="2000" dirty="0"/>
                        <a:t>Weak Leadership </a:t>
                      </a:r>
                    </a:p>
                  </a:txBody>
                  <a:tcPr/>
                </a:tc>
                <a:extLst>
                  <a:ext uri="{0D108BD9-81ED-4DB2-BD59-A6C34878D82A}">
                    <a16:rowId xmlns:a16="http://schemas.microsoft.com/office/drawing/2014/main" val="499020813"/>
                  </a:ext>
                </a:extLst>
              </a:tr>
              <a:tr h="370840">
                <a:tc>
                  <a:txBody>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Working towards a collective decision </a:t>
                      </a:r>
                    </a:p>
                    <a:p>
                      <a:endParaRPr lang="en-GB" sz="2000" dirty="0">
                        <a:latin typeface="Arial" panose="020B0604020202020204" pitchFamily="34" charset="0"/>
                        <a:cs typeface="Arial" panose="020B0604020202020204" pitchFamily="34" charset="0"/>
                      </a:endParaRPr>
                    </a:p>
                  </a:txBody>
                  <a:tcPr/>
                </a:tc>
                <a:tc>
                  <a:txBody>
                    <a:bodyPr/>
                    <a:lstStyle/>
                    <a:p>
                      <a:endParaRPr lang="en-GB" sz="2000" dirty="0"/>
                    </a:p>
                    <a:p>
                      <a:r>
                        <a:rPr lang="en-GB" sz="2000" dirty="0"/>
                        <a:t>Blocking</a:t>
                      </a:r>
                    </a:p>
                  </a:txBody>
                  <a:tcPr/>
                </a:tc>
                <a:extLst>
                  <a:ext uri="{0D108BD9-81ED-4DB2-BD59-A6C34878D82A}">
                    <a16:rowId xmlns:a16="http://schemas.microsoft.com/office/drawing/2014/main" val="546183279"/>
                  </a:ext>
                </a:extLst>
              </a:tr>
              <a:tr h="370840">
                <a:tc>
                  <a:txBody>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Team members hold one another accountable for making things happen</a:t>
                      </a:r>
                    </a:p>
                    <a:p>
                      <a:endParaRPr lang="en-GB" sz="2000" dirty="0">
                        <a:latin typeface="Arial" panose="020B0604020202020204" pitchFamily="34" charset="0"/>
                        <a:cs typeface="Arial" panose="020B0604020202020204" pitchFamily="34" charset="0"/>
                      </a:endParaRPr>
                    </a:p>
                  </a:txBody>
                  <a:tcPr/>
                </a:tc>
                <a:tc>
                  <a:txBody>
                    <a:bodyPr/>
                    <a:lstStyle/>
                    <a:p>
                      <a:endParaRPr lang="en-GB" sz="2000" dirty="0"/>
                    </a:p>
                    <a:p>
                      <a:r>
                        <a:rPr lang="en-GB" sz="2000" dirty="0"/>
                        <a:t>Excessive deference to authority</a:t>
                      </a:r>
                    </a:p>
                  </a:txBody>
                  <a:tcPr/>
                </a:tc>
                <a:extLst>
                  <a:ext uri="{0D108BD9-81ED-4DB2-BD59-A6C34878D82A}">
                    <a16:rowId xmlns:a16="http://schemas.microsoft.com/office/drawing/2014/main" val="849490204"/>
                  </a:ext>
                </a:extLst>
              </a:tr>
            </a:tbl>
          </a:graphicData>
        </a:graphic>
      </p:graphicFrame>
      <p:pic>
        <p:nvPicPr>
          <p:cNvPr id="4" name="Picture 2" descr="See the source image">
            <a:extLst>
              <a:ext uri="{FF2B5EF4-FFF2-40B4-BE49-F238E27FC236}">
                <a16:creationId xmlns:a16="http://schemas.microsoft.com/office/drawing/2014/main" id="{B5F8B6C2-EB27-49C0-A335-81353BF68C1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269664" y="99176"/>
            <a:ext cx="1722310" cy="1566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0214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88837-8603-41C4-9D9B-6DAE8A337017}"/>
              </a:ext>
            </a:extLst>
          </p:cNvPr>
          <p:cNvSpPr>
            <a:spLocks noGrp="1"/>
          </p:cNvSpPr>
          <p:nvPr>
            <p:ph type="title"/>
          </p:nvPr>
        </p:nvSpPr>
        <p:spPr>
          <a:xfrm>
            <a:off x="552188" y="530225"/>
            <a:ext cx="11091600" cy="1332000"/>
          </a:xfrm>
        </p:spPr>
        <p:txBody>
          <a:bodyPr/>
          <a:lstStyle/>
          <a:p>
            <a:r>
              <a:rPr lang="en-GB" dirty="0">
                <a:latin typeface="Arial" panose="020B0604020202020204" pitchFamily="34" charset="0"/>
                <a:cs typeface="Arial" panose="020B0604020202020204" pitchFamily="34" charset="0"/>
              </a:rPr>
              <a:t>Key Elements of High Performing Teams</a:t>
            </a:r>
          </a:p>
        </p:txBody>
      </p:sp>
      <p:sp>
        <p:nvSpPr>
          <p:cNvPr id="3" name="Content Placeholder 2">
            <a:extLst>
              <a:ext uri="{FF2B5EF4-FFF2-40B4-BE49-F238E27FC236}">
                <a16:creationId xmlns:a16="http://schemas.microsoft.com/office/drawing/2014/main" id="{A1E160E9-33C9-469B-A5CD-1EEC72AC874B}"/>
              </a:ext>
            </a:extLst>
          </p:cNvPr>
          <p:cNvSpPr>
            <a:spLocks noGrp="1"/>
          </p:cNvSpPr>
          <p:nvPr>
            <p:ph idx="1"/>
          </p:nvPr>
        </p:nvSpPr>
        <p:spPr>
          <a:xfrm>
            <a:off x="552188" y="2113199"/>
            <a:ext cx="11090274" cy="3979625"/>
          </a:xfrm>
        </p:spPr>
        <p:txBody>
          <a:bodyPr>
            <a:normAutofit fontScale="85000" lnSpcReduction="20000"/>
          </a:bodyPr>
          <a:lstStyle/>
          <a:p>
            <a:pPr marL="0" indent="0">
              <a:buNone/>
            </a:pPr>
            <a:r>
              <a:rPr lang="en-GB" sz="2400" dirty="0">
                <a:solidFill>
                  <a:srgbClr val="FFFFFF"/>
                </a:solidFill>
                <a:latin typeface="Arial" panose="020B0604020202020204" pitchFamily="34" charset="0"/>
                <a:cs typeface="Arial" panose="020B0604020202020204" pitchFamily="34" charset="0"/>
              </a:rPr>
              <a:t>These are some of the Key Elements of High Performing Teams:</a:t>
            </a:r>
          </a:p>
          <a:p>
            <a:r>
              <a:rPr lang="en-GB" sz="2400" dirty="0">
                <a:solidFill>
                  <a:srgbClr val="FFFFFF"/>
                </a:solidFill>
                <a:latin typeface="Arial" panose="020B0604020202020204" pitchFamily="34" charset="0"/>
                <a:cs typeface="Arial" panose="020B0604020202020204" pitchFamily="34" charset="0"/>
              </a:rPr>
              <a:t>Common Purpose</a:t>
            </a:r>
          </a:p>
          <a:p>
            <a:r>
              <a:rPr lang="en-GB" sz="2400" dirty="0">
                <a:solidFill>
                  <a:srgbClr val="FFFFFF"/>
                </a:solidFill>
                <a:latin typeface="Arial" panose="020B0604020202020204" pitchFamily="34" charset="0"/>
                <a:cs typeface="Arial" panose="020B0604020202020204" pitchFamily="34" charset="0"/>
              </a:rPr>
              <a:t>Vision</a:t>
            </a:r>
          </a:p>
          <a:p>
            <a:r>
              <a:rPr lang="en-GB" sz="2400" dirty="0">
                <a:solidFill>
                  <a:srgbClr val="FFFFFF"/>
                </a:solidFill>
                <a:latin typeface="Arial" panose="020B0604020202020204" pitchFamily="34" charset="0"/>
                <a:cs typeface="Arial" panose="020B0604020202020204" pitchFamily="34" charset="0"/>
              </a:rPr>
              <a:t>Excellent Communication</a:t>
            </a:r>
          </a:p>
          <a:p>
            <a:r>
              <a:rPr lang="en-GB" sz="2400" dirty="0">
                <a:solidFill>
                  <a:srgbClr val="FFFFFF"/>
                </a:solidFill>
                <a:latin typeface="Arial" panose="020B0604020202020204" pitchFamily="34" charset="0"/>
                <a:cs typeface="Arial" panose="020B0604020202020204" pitchFamily="34" charset="0"/>
              </a:rPr>
              <a:t>Clear Roles and Responsibilities</a:t>
            </a:r>
          </a:p>
          <a:p>
            <a:r>
              <a:rPr lang="en-GB" sz="2400" dirty="0">
                <a:solidFill>
                  <a:srgbClr val="FFFFFF"/>
                </a:solidFill>
                <a:latin typeface="Arial" panose="020B0604020202020204" pitchFamily="34" charset="0"/>
                <a:cs typeface="Arial" panose="020B0604020202020204" pitchFamily="34" charset="0"/>
              </a:rPr>
              <a:t>Efficient &amp; Effective Processes</a:t>
            </a:r>
          </a:p>
          <a:p>
            <a:r>
              <a:rPr lang="en-GB" sz="2400" dirty="0">
                <a:solidFill>
                  <a:srgbClr val="FFFFFF"/>
                </a:solidFill>
                <a:latin typeface="Arial" panose="020B0604020202020204" pitchFamily="34" charset="0"/>
                <a:cs typeface="Arial" panose="020B0604020202020204" pitchFamily="34" charset="0"/>
              </a:rPr>
              <a:t>Solid Relationships</a:t>
            </a:r>
          </a:p>
          <a:p>
            <a:pPr marL="0" indent="0">
              <a:buNone/>
            </a:pPr>
            <a:r>
              <a:rPr lang="en-GB" sz="2400" dirty="0">
                <a:solidFill>
                  <a:srgbClr val="FFFFFF"/>
                </a:solidFill>
                <a:latin typeface="Arial" panose="020B0604020202020204" pitchFamily="34" charset="0"/>
                <a:cs typeface="Arial" panose="020B0604020202020204" pitchFamily="34" charset="0"/>
              </a:rPr>
              <a:t>(Crone 2015)</a:t>
            </a:r>
          </a:p>
          <a:p>
            <a:pPr marL="0" indent="0">
              <a:buNone/>
            </a:pPr>
            <a:endParaRPr lang="en-GB" dirty="0"/>
          </a:p>
        </p:txBody>
      </p:sp>
      <p:pic>
        <p:nvPicPr>
          <p:cNvPr id="4" name="Picture 2" descr="See the source image">
            <a:extLst>
              <a:ext uri="{FF2B5EF4-FFF2-40B4-BE49-F238E27FC236}">
                <a16:creationId xmlns:a16="http://schemas.microsoft.com/office/drawing/2014/main" id="{98162E16-1ECB-4B4D-A38C-F6054C62040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536861" y="5233151"/>
            <a:ext cx="1464637" cy="13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2507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1444B-7E85-403D-954D-FA0CDA03F3B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157366E-2095-4967-A134-D229E4AE3FCC}"/>
              </a:ext>
            </a:extLst>
          </p:cNvPr>
          <p:cNvSpPr>
            <a:spLocks noGrp="1"/>
          </p:cNvSpPr>
          <p:nvPr>
            <p:ph idx="1"/>
          </p:nvPr>
        </p:nvSpPr>
        <p:spPr>
          <a:xfrm>
            <a:off x="565414" y="1617899"/>
            <a:ext cx="11090274" cy="3979625"/>
          </a:xfrm>
        </p:spPr>
        <p:txBody>
          <a:bodyPr>
            <a:normAutofit fontScale="92500" lnSpcReduction="20000"/>
          </a:bodyPr>
          <a:lstStyle/>
          <a:p>
            <a:pPr marL="0" indent="0">
              <a:buNone/>
            </a:pPr>
            <a:r>
              <a:rPr lang="en-GB" dirty="0">
                <a:solidFill>
                  <a:srgbClr val="FFFFFF"/>
                </a:solidFill>
                <a:latin typeface="Arial" panose="020B0604020202020204" pitchFamily="34" charset="0"/>
                <a:cs typeface="Arial" panose="020B0604020202020204" pitchFamily="34" charset="0"/>
              </a:rPr>
              <a:t>Belbin.com, (2016) </a:t>
            </a:r>
            <a:r>
              <a:rPr lang="en-GB" i="1" dirty="0">
                <a:solidFill>
                  <a:srgbClr val="FFFFFF"/>
                </a:solidFill>
                <a:latin typeface="Arial" panose="020B0604020202020204" pitchFamily="34" charset="0"/>
                <a:cs typeface="Arial" panose="020B0604020202020204" pitchFamily="34" charset="0"/>
              </a:rPr>
              <a:t>About Belbin Team Roles. </a:t>
            </a:r>
            <a:r>
              <a:rPr lang="en-GB" dirty="0">
                <a:solidFill>
                  <a:srgbClr val="FFFFFF"/>
                </a:solidFill>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https://www.belbin.com/about/belbin-team-roles/</a:t>
            </a:r>
            <a:r>
              <a:rPr lang="en-GB" dirty="0">
                <a:latin typeface="Arial" panose="020B0604020202020204" pitchFamily="34" charset="0"/>
                <a:cs typeface="Arial" panose="020B0604020202020204" pitchFamily="34" charset="0"/>
              </a:rPr>
              <a:t> </a:t>
            </a:r>
            <a:r>
              <a:rPr lang="en-GB" dirty="0">
                <a:solidFill>
                  <a:srgbClr val="FFFFFF"/>
                </a:solidFill>
                <a:latin typeface="Arial" panose="020B0604020202020204" pitchFamily="34" charset="0"/>
                <a:cs typeface="Arial" panose="020B0604020202020204" pitchFamily="34" charset="0"/>
              </a:rPr>
              <a:t>(Accessed 3</a:t>
            </a:r>
            <a:r>
              <a:rPr lang="en-GB" baseline="30000" dirty="0">
                <a:solidFill>
                  <a:srgbClr val="FFFFFF"/>
                </a:solidFill>
                <a:latin typeface="Arial" panose="020B0604020202020204" pitchFamily="34" charset="0"/>
                <a:cs typeface="Arial" panose="020B0604020202020204" pitchFamily="34" charset="0"/>
              </a:rPr>
              <a:t>rd</a:t>
            </a:r>
            <a:r>
              <a:rPr lang="en-GB" dirty="0">
                <a:solidFill>
                  <a:srgbClr val="FFFFFF"/>
                </a:solidFill>
                <a:latin typeface="Arial" panose="020B0604020202020204" pitchFamily="34" charset="0"/>
                <a:cs typeface="Arial" panose="020B0604020202020204" pitchFamily="34" charset="0"/>
              </a:rPr>
              <a:t> May 2021) </a:t>
            </a:r>
          </a:p>
          <a:p>
            <a:pPr marL="0" indent="0">
              <a:buNone/>
            </a:pPr>
            <a:r>
              <a:rPr lang="en-GB" dirty="0">
                <a:solidFill>
                  <a:srgbClr val="FFFFFF"/>
                </a:solidFill>
                <a:latin typeface="Arial" panose="020B0604020202020204" pitchFamily="34" charset="0"/>
                <a:cs typeface="Arial" panose="020B0604020202020204" pitchFamily="34" charset="0"/>
              </a:rPr>
              <a:t>Crowe Associates Ltd (2001) </a:t>
            </a:r>
            <a:r>
              <a:rPr lang="en-GB" i="1" dirty="0">
                <a:solidFill>
                  <a:srgbClr val="FFFFFF"/>
                </a:solidFill>
                <a:latin typeface="Arial" panose="020B0604020202020204" pitchFamily="34" charset="0"/>
                <a:cs typeface="Arial" panose="020B0604020202020204" pitchFamily="34" charset="0"/>
              </a:rPr>
              <a:t>The importance of Trust. </a:t>
            </a:r>
            <a:r>
              <a:rPr lang="en-GB" dirty="0">
                <a:solidFill>
                  <a:srgbClr val="FFFFFF"/>
                </a:solidFill>
                <a:latin typeface="Arial" panose="020B0604020202020204" pitchFamily="34" charset="0"/>
                <a:cs typeface="Arial" panose="020B0604020202020204" pitchFamily="34" charset="0"/>
              </a:rPr>
              <a:t>Available at: </a:t>
            </a:r>
            <a:r>
              <a:rPr lang="en-GB" dirty="0">
                <a:solidFill>
                  <a:srgbClr val="FFFFFF"/>
                </a:solidFill>
                <a:latin typeface="Arial" panose="020B0604020202020204" pitchFamily="34" charset="0"/>
                <a:cs typeface="Arial" panose="020B0604020202020204" pitchFamily="34" charset="0"/>
                <a:hlinkClick r:id="rId4"/>
              </a:rPr>
              <a:t>https://www.crowe-associates.co.uk/teams-and-groups/the-importance-of-trust-in-teams-in-teams/#:~:text=Trust%20is%20essential%20to%20an%20effective%20team%2C%20because,open%20up%2C%20take%20appropriate%20risks%2C%20and%20expose%20vulnerabilities</a:t>
            </a:r>
            <a:r>
              <a:rPr lang="en-GB" dirty="0">
                <a:solidFill>
                  <a:srgbClr val="FFFFFF"/>
                </a:solidFill>
                <a:latin typeface="Arial" panose="020B0604020202020204" pitchFamily="34" charset="0"/>
                <a:cs typeface="Arial" panose="020B0604020202020204" pitchFamily="34" charset="0"/>
              </a:rPr>
              <a:t> (Accessed 3</a:t>
            </a:r>
            <a:r>
              <a:rPr lang="en-GB" baseline="30000" dirty="0">
                <a:solidFill>
                  <a:srgbClr val="FFFFFF"/>
                </a:solidFill>
                <a:latin typeface="Arial" panose="020B0604020202020204" pitchFamily="34" charset="0"/>
                <a:cs typeface="Arial" panose="020B0604020202020204" pitchFamily="34" charset="0"/>
              </a:rPr>
              <a:t>rd</a:t>
            </a:r>
            <a:r>
              <a:rPr lang="en-GB" dirty="0">
                <a:solidFill>
                  <a:srgbClr val="FFFFFF"/>
                </a:solidFill>
                <a:latin typeface="Arial" panose="020B0604020202020204" pitchFamily="34" charset="0"/>
                <a:cs typeface="Arial" panose="020B0604020202020204" pitchFamily="34" charset="0"/>
              </a:rPr>
              <a:t> May 2021)</a:t>
            </a:r>
          </a:p>
          <a:p>
            <a:pPr marL="0" indent="0">
              <a:buNone/>
            </a:pPr>
            <a:r>
              <a:rPr lang="en-GB" dirty="0">
                <a:solidFill>
                  <a:srgbClr val="FFFFFF"/>
                </a:solidFill>
                <a:latin typeface="Arial" panose="020B0604020202020204" pitchFamily="34" charset="0"/>
                <a:cs typeface="Arial" panose="020B0604020202020204" pitchFamily="34" charset="0"/>
              </a:rPr>
              <a:t>Heathfield, S. (2019) </a:t>
            </a:r>
            <a:r>
              <a:rPr lang="en-GB" i="1" dirty="0">
                <a:solidFill>
                  <a:srgbClr val="FFFFFF"/>
                </a:solidFill>
                <a:latin typeface="Arial" panose="020B0604020202020204" pitchFamily="34" charset="0"/>
                <a:cs typeface="Arial" panose="020B0604020202020204" pitchFamily="34" charset="0"/>
              </a:rPr>
              <a:t>Understanding Different Types of Workplace Teams.  </a:t>
            </a:r>
            <a:r>
              <a:rPr lang="en-GB" dirty="0">
                <a:solidFill>
                  <a:srgbClr val="FFFFFF"/>
                </a:solidFill>
                <a:latin typeface="Arial" panose="020B0604020202020204" pitchFamily="34" charset="0"/>
                <a:cs typeface="Arial" panose="020B0604020202020204" pitchFamily="34" charset="0"/>
              </a:rPr>
              <a:t>Available at: </a:t>
            </a:r>
            <a:r>
              <a:rPr lang="en-GB" dirty="0">
                <a:solidFill>
                  <a:srgbClr val="FFFFFF"/>
                </a:solidFill>
                <a:latin typeface="Arial" panose="020B0604020202020204" pitchFamily="34" charset="0"/>
                <a:cs typeface="Arial" panose="020B0604020202020204" pitchFamily="34" charset="0"/>
                <a:hlinkClick r:id="rId5"/>
              </a:rPr>
              <a:t>https://www.thebalancecareers.com/what-is-a-team-1919226</a:t>
            </a:r>
            <a:r>
              <a:rPr lang="en-GB" dirty="0">
                <a:solidFill>
                  <a:srgbClr val="FFFFFF"/>
                </a:solidFill>
                <a:latin typeface="Arial" panose="020B0604020202020204" pitchFamily="34" charset="0"/>
                <a:cs typeface="Arial" panose="020B0604020202020204" pitchFamily="34" charset="0"/>
              </a:rPr>
              <a:t> (Accessed 28th April 2021) </a:t>
            </a:r>
          </a:p>
          <a:p>
            <a:pPr marL="0" indent="0">
              <a:buNone/>
            </a:pPr>
            <a:r>
              <a:rPr lang="en-GB" dirty="0">
                <a:solidFill>
                  <a:srgbClr val="FFFFFF"/>
                </a:solidFill>
                <a:latin typeface="Arial" panose="020B0604020202020204" pitchFamily="34" charset="0"/>
                <a:cs typeface="Arial" panose="020B0604020202020204" pitchFamily="34" charset="0"/>
              </a:rPr>
              <a:t>Crone, M. (2015) </a:t>
            </a:r>
            <a:r>
              <a:rPr lang="en-GB" i="1" dirty="0">
                <a:solidFill>
                  <a:srgbClr val="FFFFFF"/>
                </a:solidFill>
                <a:latin typeface="Arial" panose="020B0604020202020204" pitchFamily="34" charset="0"/>
                <a:cs typeface="Arial" panose="020B0604020202020204" pitchFamily="34" charset="0"/>
              </a:rPr>
              <a:t>High Performing Teams Have These 10 Key Elements. </a:t>
            </a:r>
            <a:r>
              <a:rPr lang="en-GB" dirty="0">
                <a:solidFill>
                  <a:srgbClr val="FFFFFF"/>
                </a:solidFill>
                <a:latin typeface="Arial" panose="020B0604020202020204" pitchFamily="34" charset="0"/>
                <a:cs typeface="Arial" panose="020B0604020202020204" pitchFamily="34" charset="0"/>
              </a:rPr>
              <a:t>Available at: </a:t>
            </a:r>
            <a:r>
              <a:rPr lang="en-GB" dirty="0">
                <a:solidFill>
                  <a:srgbClr val="FFFFFF"/>
                </a:solidFill>
                <a:latin typeface="Arial" panose="020B0604020202020204" pitchFamily="34" charset="0"/>
                <a:cs typeface="Arial" panose="020B0604020202020204" pitchFamily="34" charset="0"/>
                <a:hlinkClick r:id="rId6"/>
              </a:rPr>
              <a:t>https://www.linkedin.com/pulse/high-performing-teams-have-10-key-elements-mike-crone--ccp/</a:t>
            </a:r>
            <a:r>
              <a:rPr lang="en-GB" dirty="0">
                <a:solidFill>
                  <a:srgbClr val="FFFFFF"/>
                </a:solidFill>
                <a:latin typeface="Arial" panose="020B0604020202020204" pitchFamily="34" charset="0"/>
                <a:cs typeface="Arial" panose="020B0604020202020204" pitchFamily="34" charset="0"/>
              </a:rPr>
              <a:t> (Accessed 4</a:t>
            </a:r>
            <a:r>
              <a:rPr lang="en-GB" baseline="30000" dirty="0">
                <a:solidFill>
                  <a:srgbClr val="FFFFFF"/>
                </a:solidFill>
                <a:latin typeface="Arial" panose="020B0604020202020204" pitchFamily="34" charset="0"/>
                <a:cs typeface="Arial" panose="020B0604020202020204" pitchFamily="34" charset="0"/>
              </a:rPr>
              <a:t>th</a:t>
            </a:r>
            <a:r>
              <a:rPr lang="en-GB" dirty="0">
                <a:solidFill>
                  <a:srgbClr val="FFFFFF"/>
                </a:solidFill>
                <a:latin typeface="Arial" panose="020B0604020202020204" pitchFamily="34" charset="0"/>
                <a:cs typeface="Arial" panose="020B0604020202020204" pitchFamily="34" charset="0"/>
              </a:rPr>
              <a:t> May 2021)</a:t>
            </a: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endParaRPr lang="en-GB" dirty="0">
              <a:solidFill>
                <a:srgbClr val="FFFFFF"/>
              </a:solidFill>
              <a:latin typeface="Arial" panose="020B0604020202020204" pitchFamily="34" charset="0"/>
              <a:cs typeface="Arial" panose="020B0604020202020204" pitchFamily="34" charset="0"/>
            </a:endParaRPr>
          </a:p>
        </p:txBody>
      </p:sp>
      <p:pic>
        <p:nvPicPr>
          <p:cNvPr id="4" name="Picture 2" descr="See the source image">
            <a:extLst>
              <a:ext uri="{FF2B5EF4-FFF2-40B4-BE49-F238E27FC236}">
                <a16:creationId xmlns:a16="http://schemas.microsoft.com/office/drawing/2014/main" id="{DBD88E19-DE55-435A-9FB6-01B3D9FC6F30}"/>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b="7961"/>
          <a:stretch/>
        </p:blipFill>
        <p:spPr bwMode="auto">
          <a:xfrm>
            <a:off x="10665371" y="137150"/>
            <a:ext cx="1381125" cy="1256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6399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CA503-6FD9-45AC-A29E-5C3A24AAB99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pic>
        <p:nvPicPr>
          <p:cNvPr id="4" name="Picture 2" descr="See the source image">
            <a:extLst>
              <a:ext uri="{FF2B5EF4-FFF2-40B4-BE49-F238E27FC236}">
                <a16:creationId xmlns:a16="http://schemas.microsoft.com/office/drawing/2014/main" id="{F42E5B29-E1E1-4E97-B6AB-83DEF12A427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7961"/>
          <a:stretch/>
        </p:blipFill>
        <p:spPr bwMode="auto">
          <a:xfrm>
            <a:off x="10413821" y="137150"/>
            <a:ext cx="1632675" cy="148482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846CE445-E51C-4318-B95E-4DBACC21B28C}"/>
              </a:ext>
            </a:extLst>
          </p:cNvPr>
          <p:cNvSpPr>
            <a:spLocks noGrp="1"/>
          </p:cNvSpPr>
          <p:nvPr>
            <p:ph idx="1"/>
          </p:nvPr>
        </p:nvSpPr>
        <p:spPr/>
        <p:txBody>
          <a:bodyPr/>
          <a:lstStyle/>
          <a:p>
            <a:pPr marL="0" indent="0">
              <a:buNone/>
            </a:pPr>
            <a:r>
              <a:rPr lang="en-GB" sz="2000" dirty="0">
                <a:solidFill>
                  <a:srgbClr val="FFFFFF"/>
                </a:solidFill>
                <a:latin typeface="Arial" panose="020B0604020202020204" pitchFamily="34" charset="0"/>
                <a:cs typeface="Arial" panose="020B0604020202020204" pitchFamily="34" charset="0"/>
                <a:hlinkClick r:id="rId4"/>
              </a:rPr>
              <a:t>https://www.mindtools.com/pages/article/building-trust-team.htm</a:t>
            </a:r>
            <a:r>
              <a:rPr lang="en-GB" sz="2000" dirty="0">
                <a:solidFill>
                  <a:srgbClr val="FFFFFF"/>
                </a:solidFill>
                <a:latin typeface="Arial" panose="020B0604020202020204" pitchFamily="34" charset="0"/>
                <a:cs typeface="Arial" panose="020B0604020202020204" pitchFamily="34" charset="0"/>
              </a:rPr>
              <a:t> (Accessed 4th May 2021)</a:t>
            </a:r>
          </a:p>
          <a:p>
            <a:pPr marL="0" indent="0">
              <a:buNone/>
            </a:pPr>
            <a:r>
              <a:rPr lang="en-GB" sz="2000" dirty="0">
                <a:solidFill>
                  <a:srgbClr val="FFFFFF"/>
                </a:solidFill>
                <a:latin typeface="Arial" panose="020B0604020202020204" pitchFamily="34" charset="0"/>
                <a:cs typeface="Arial" panose="020B0604020202020204" pitchFamily="34" charset="0"/>
              </a:rPr>
              <a:t>MindTools, (2017) </a:t>
            </a:r>
            <a:r>
              <a:rPr lang="en-GB" sz="2000" i="1" dirty="0">
                <a:solidFill>
                  <a:srgbClr val="FFFFFF"/>
                </a:solidFill>
                <a:latin typeface="Arial" panose="020B0604020202020204" pitchFamily="34" charset="0"/>
                <a:cs typeface="Arial" panose="020B0604020202020204" pitchFamily="34" charset="0"/>
              </a:rPr>
              <a:t>Improving Group Dynamics: Helping Your Team Work More Effectively. </a:t>
            </a:r>
            <a:r>
              <a:rPr lang="en-GB" sz="2000" dirty="0">
                <a:solidFill>
                  <a:srgbClr val="FFFFFF"/>
                </a:solidFill>
                <a:latin typeface="Arial" panose="020B0604020202020204" pitchFamily="34" charset="0"/>
                <a:cs typeface="Arial" panose="020B0604020202020204" pitchFamily="34" charset="0"/>
              </a:rPr>
              <a:t>(online</a:t>
            </a:r>
            <a:r>
              <a:rPr lang="en-GB" dirty="0">
                <a:solidFill>
                  <a:srgbClr val="FFFFFF"/>
                </a:solidFill>
                <a:latin typeface="Arial" panose="020B0604020202020204" pitchFamily="34" charset="0"/>
                <a:cs typeface="Arial" panose="020B0604020202020204" pitchFamily="34" charset="0"/>
              </a:rPr>
              <a:t>)</a:t>
            </a:r>
            <a:r>
              <a:rPr lang="en-GB" sz="2000" dirty="0">
                <a:solidFill>
                  <a:srgbClr val="FFFFFF"/>
                </a:solidFill>
                <a:latin typeface="Arial" panose="020B0604020202020204" pitchFamily="34" charset="0"/>
                <a:cs typeface="Arial" panose="020B0604020202020204" pitchFamily="34" charset="0"/>
              </a:rPr>
              <a:t> Available at: </a:t>
            </a:r>
            <a:r>
              <a:rPr lang="en-GB" sz="2000" dirty="0">
                <a:solidFill>
                  <a:srgbClr val="FFFFFF"/>
                </a:solidFill>
                <a:latin typeface="Arial" panose="020B0604020202020204" pitchFamily="34" charset="0"/>
                <a:cs typeface="Arial" panose="020B0604020202020204" pitchFamily="34" charset="0"/>
                <a:hlinkClick r:id="rId5"/>
              </a:rPr>
              <a:t>https://www.mindtools.com/pages/article/improving-group-dynamics.htm</a:t>
            </a:r>
            <a:r>
              <a:rPr lang="en-GB" sz="2000" dirty="0">
                <a:solidFill>
                  <a:srgbClr val="FFFFFF"/>
                </a:solidFill>
                <a:latin typeface="Arial" panose="020B0604020202020204" pitchFamily="34" charset="0"/>
                <a:cs typeface="Arial" panose="020B0604020202020204" pitchFamily="34" charset="0"/>
              </a:rPr>
              <a:t> (Accessed 4th May 2021)</a:t>
            </a:r>
          </a:p>
          <a:p>
            <a:pPr marL="0" indent="0">
              <a:buNone/>
            </a:pPr>
            <a:r>
              <a:rPr lang="en-GB" dirty="0">
                <a:solidFill>
                  <a:srgbClr val="FFFFFF"/>
                </a:solidFill>
                <a:latin typeface="Arial" panose="020B0604020202020204" pitchFamily="34" charset="0"/>
                <a:cs typeface="Arial" panose="020B0604020202020204" pitchFamily="34" charset="0"/>
              </a:rPr>
              <a:t>Scully, D. (2020) </a:t>
            </a:r>
            <a:r>
              <a:rPr lang="en-GB" i="1" dirty="0">
                <a:solidFill>
                  <a:srgbClr val="FFFFFF"/>
                </a:solidFill>
                <a:latin typeface="Arial" panose="020B0604020202020204" pitchFamily="34" charset="0"/>
                <a:cs typeface="Arial" panose="020B0604020202020204" pitchFamily="34" charset="0"/>
              </a:rPr>
              <a:t>The 5 Stages of Team Development</a:t>
            </a:r>
            <a:r>
              <a:rPr lang="en-GB" dirty="0">
                <a:solidFill>
                  <a:srgbClr val="FFFFFF"/>
                </a:solidFill>
                <a:latin typeface="Arial" panose="020B0604020202020204" pitchFamily="34" charset="0"/>
                <a:cs typeface="Arial" panose="020B0604020202020204" pitchFamily="34" charset="0"/>
              </a:rPr>
              <a:t>. Available at: </a:t>
            </a:r>
            <a:r>
              <a:rPr lang="en-GB" dirty="0">
                <a:solidFill>
                  <a:srgbClr val="FFFFFF"/>
                </a:solidFill>
                <a:latin typeface="Arial" panose="020B0604020202020204" pitchFamily="34" charset="0"/>
                <a:cs typeface="Arial" panose="020B0604020202020204" pitchFamily="34" charset="0"/>
                <a:hlinkClick r:id="rId6"/>
              </a:rPr>
              <a:t>https://www.teamwork.com/blog/the-5-stages-of-team-development-what-you-need-to-know/</a:t>
            </a:r>
            <a:r>
              <a:rPr lang="en-GB" dirty="0">
                <a:solidFill>
                  <a:srgbClr val="FFFFFF"/>
                </a:solidFill>
                <a:latin typeface="Arial" panose="020B0604020202020204" pitchFamily="34" charset="0"/>
                <a:cs typeface="Arial" panose="020B0604020202020204" pitchFamily="34" charset="0"/>
              </a:rPr>
              <a:t> (Accessed 28</a:t>
            </a:r>
            <a:r>
              <a:rPr lang="en-GB" baseline="30000" dirty="0">
                <a:solidFill>
                  <a:srgbClr val="FFFFFF"/>
                </a:solidFill>
                <a:latin typeface="Arial" panose="020B0604020202020204" pitchFamily="34" charset="0"/>
                <a:cs typeface="Arial" panose="020B0604020202020204" pitchFamily="34" charset="0"/>
              </a:rPr>
              <a:t>th</a:t>
            </a:r>
            <a:r>
              <a:rPr lang="en-GB" dirty="0">
                <a:solidFill>
                  <a:srgbClr val="FFFFFF"/>
                </a:solidFill>
                <a:latin typeface="Arial" panose="020B0604020202020204" pitchFamily="34" charset="0"/>
                <a:cs typeface="Arial" panose="020B0604020202020204" pitchFamily="34" charset="0"/>
              </a:rPr>
              <a:t> April 2021)</a:t>
            </a:r>
          </a:p>
          <a:p>
            <a:pPr marL="0" indent="0">
              <a:buNone/>
            </a:pPr>
            <a:endParaRPr lang="en-GB" dirty="0"/>
          </a:p>
        </p:txBody>
      </p:sp>
    </p:spTree>
    <p:extLst>
      <p:ext uri="{BB962C8B-B14F-4D97-AF65-F5344CB8AC3E}">
        <p14:creationId xmlns:p14="http://schemas.microsoft.com/office/powerpoint/2010/main" val="1381560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05687-351C-4465-AFCB-691149C0B17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Any Questions?</a:t>
            </a:r>
          </a:p>
        </p:txBody>
      </p:sp>
      <p:pic>
        <p:nvPicPr>
          <p:cNvPr id="1026" name="Picture 2" descr="See the source image">
            <a:extLst>
              <a:ext uri="{FF2B5EF4-FFF2-40B4-BE49-F238E27FC236}">
                <a16:creationId xmlns:a16="http://schemas.microsoft.com/office/drawing/2014/main" id="{EBAAEEF0-23EF-41D9-8137-2B56357E253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933825" y="1523578"/>
            <a:ext cx="3643313" cy="43462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See the source image">
            <a:extLst>
              <a:ext uri="{FF2B5EF4-FFF2-40B4-BE49-F238E27FC236}">
                <a16:creationId xmlns:a16="http://schemas.microsoft.com/office/drawing/2014/main" id="{DDE5703C-089A-42D6-B5EF-7B09486DA846}"/>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7961"/>
          <a:stretch/>
        </p:blipFill>
        <p:spPr bwMode="auto">
          <a:xfrm>
            <a:off x="10585847" y="191578"/>
            <a:ext cx="1464637" cy="13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880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6" name="Group 25">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27" name="Freeform: Shape 26">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4850297-5DAF-4CF6-89B1-2ACF1924751B}"/>
              </a:ext>
            </a:extLst>
          </p:cNvPr>
          <p:cNvSpPr>
            <a:spLocks noGrp="1"/>
          </p:cNvSpPr>
          <p:nvPr>
            <p:ph type="title"/>
          </p:nvPr>
        </p:nvSpPr>
        <p:spPr>
          <a:xfrm>
            <a:off x="550864" y="549275"/>
            <a:ext cx="3565524" cy="3034657"/>
          </a:xfrm>
        </p:spPr>
        <p:txBody>
          <a:bodyPr vert="horz" wrap="square" lIns="0" tIns="0" rIns="0" bIns="0" rtlCol="0" anchor="b" anchorCtr="0">
            <a:normAutofit/>
          </a:bodyPr>
          <a:lstStyle/>
          <a:p>
            <a:r>
              <a:rPr lang="en-US" dirty="0">
                <a:latin typeface="Arial" panose="020B0604020202020204" pitchFamily="34" charset="0"/>
                <a:cs typeface="Arial" panose="020B0604020202020204" pitchFamily="34" charset="0"/>
              </a:rPr>
              <a:t>Feedback Sheet</a:t>
            </a:r>
            <a:r>
              <a:rPr lang="en-US" dirty="0"/>
              <a:t>	</a:t>
            </a:r>
          </a:p>
        </p:txBody>
      </p:sp>
      <p:grpSp>
        <p:nvGrpSpPr>
          <p:cNvPr id="30" name="Group 29">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31"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23" name="Picture 2" descr="See the source image">
            <a:extLst>
              <a:ext uri="{FF2B5EF4-FFF2-40B4-BE49-F238E27FC236}">
                <a16:creationId xmlns:a16="http://schemas.microsoft.com/office/drawing/2014/main" id="{49746C47-6C9B-4E36-BD3D-98692FD00C1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7961"/>
          <a:stretch/>
        </p:blipFill>
        <p:spPr bwMode="auto">
          <a:xfrm>
            <a:off x="979848" y="4175512"/>
            <a:ext cx="1464637" cy="1332000"/>
          </a:xfrm>
          <a:prstGeom prst="rect">
            <a:avLst/>
          </a:prstGeom>
          <a:noFill/>
          <a:extLst>
            <a:ext uri="{909E8E84-426E-40DD-AFC4-6F175D3DCCD1}">
              <a14:hiddenFill xmlns:a14="http://schemas.microsoft.com/office/drawing/2010/main">
                <a:solidFill>
                  <a:srgbClr val="FFFFFF"/>
                </a:solidFill>
              </a14:hiddenFill>
            </a:ext>
          </a:extLst>
        </p:spPr>
      </p:pic>
      <p:pic>
        <p:nvPicPr>
          <p:cNvPr id="13" name="Content Placeholder 12">
            <a:extLst>
              <a:ext uri="{FF2B5EF4-FFF2-40B4-BE49-F238E27FC236}">
                <a16:creationId xmlns:a16="http://schemas.microsoft.com/office/drawing/2014/main" id="{874B9F89-C35B-4A2C-A21A-838D71C1C523}"/>
              </a:ext>
            </a:extLst>
          </p:cNvPr>
          <p:cNvPicPr>
            <a:picLocks noGrp="1" noChangeAspect="1"/>
          </p:cNvPicPr>
          <p:nvPr>
            <p:ph idx="1"/>
          </p:nvPr>
        </p:nvPicPr>
        <p:blipFill rotWithShape="1">
          <a:blip r:embed="rId3"/>
          <a:srcRect l="22577" t="21669" r="47970" b="7921"/>
          <a:stretch/>
        </p:blipFill>
        <p:spPr>
          <a:xfrm>
            <a:off x="5567599" y="778717"/>
            <a:ext cx="4093609" cy="5504704"/>
          </a:xfrm>
        </p:spPr>
      </p:pic>
    </p:spTree>
    <p:extLst>
      <p:ext uri="{BB962C8B-B14F-4D97-AF65-F5344CB8AC3E}">
        <p14:creationId xmlns:p14="http://schemas.microsoft.com/office/powerpoint/2010/main" val="3399195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0" name="Group 1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1" name="Freeform: Shape 2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3" name="Oval 2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Oval 2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6" name="Rectangle 2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0" name="Group 29">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31" name="Freeform: Shape 30">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DBC0F83-AFD4-4FFD-86A8-ACC4D7DFF32D}"/>
              </a:ext>
            </a:extLst>
          </p:cNvPr>
          <p:cNvSpPr>
            <a:spLocks noGrp="1"/>
          </p:cNvSpPr>
          <p:nvPr>
            <p:ph type="title"/>
          </p:nvPr>
        </p:nvSpPr>
        <p:spPr>
          <a:xfrm>
            <a:off x="550864" y="549275"/>
            <a:ext cx="3565524" cy="3034657"/>
          </a:xfrm>
        </p:spPr>
        <p:txBody>
          <a:bodyPr vert="horz" wrap="square" lIns="0" tIns="0" rIns="0" bIns="0" rtlCol="0" anchor="b" anchorCtr="0">
            <a:normAutofit/>
          </a:bodyPr>
          <a:lstStyle/>
          <a:p>
            <a:r>
              <a:rPr lang="en-US"/>
              <a:t>Handout	</a:t>
            </a:r>
          </a:p>
        </p:txBody>
      </p:sp>
      <p:grpSp>
        <p:nvGrpSpPr>
          <p:cNvPr id="34" name="Group 33">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35"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9" name="Content Placeholder 8">
            <a:extLst>
              <a:ext uri="{FF2B5EF4-FFF2-40B4-BE49-F238E27FC236}">
                <a16:creationId xmlns:a16="http://schemas.microsoft.com/office/drawing/2014/main" id="{7803E0F3-FE6C-41EE-9505-22440C674067}"/>
              </a:ext>
            </a:extLst>
          </p:cNvPr>
          <p:cNvPicPr>
            <a:picLocks noGrp="1" noChangeAspect="1"/>
          </p:cNvPicPr>
          <p:nvPr>
            <p:ph idx="1"/>
          </p:nvPr>
        </p:nvPicPr>
        <p:blipFill rotWithShape="1">
          <a:blip r:embed="rId2"/>
          <a:srcRect t="34433" b="24810"/>
          <a:stretch/>
        </p:blipFill>
        <p:spPr>
          <a:xfrm>
            <a:off x="4295776" y="2587802"/>
            <a:ext cx="7345363" cy="1683983"/>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3760382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1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1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1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2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2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2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3" name="Oval 2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2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5" name="Rectangle 2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FF68B5E2-563F-4379-8684-3D5CC361E8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0863" y="530825"/>
            <a:ext cx="678135" cy="990000"/>
            <a:chOff x="10490969" y="1448827"/>
            <a:chExt cx="678135" cy="990000"/>
          </a:xfrm>
        </p:grpSpPr>
        <p:sp>
          <p:nvSpPr>
            <p:cNvPr id="30" name="Freeform: Shape 29">
              <a:extLst>
                <a:ext uri="{FF2B5EF4-FFF2-40B4-BE49-F238E27FC236}">
                  <a16:creationId xmlns:a16="http://schemas.microsoft.com/office/drawing/2014/main" id="{6677C8B1-4136-48AF-8673-82EB7A2620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1" name="Oval 30">
              <a:extLst>
                <a:ext uri="{FF2B5EF4-FFF2-40B4-BE49-F238E27FC236}">
                  <a16:creationId xmlns:a16="http://schemas.microsoft.com/office/drawing/2014/main" id="{3B10B746-EEA9-4075-B6D7-F12F7742A3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834FB7BF-7419-4A75-81E2-AE2F44601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Freeform: Shape 32">
              <a:extLst>
                <a:ext uri="{FF2B5EF4-FFF2-40B4-BE49-F238E27FC236}">
                  <a16:creationId xmlns:a16="http://schemas.microsoft.com/office/drawing/2014/main" id="{04EE4AAA-6CF7-4F1B-BFD4-2CEE4D48177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4699D7C9-F6F8-48BE-9CEA-3D9B54C2EEB3}"/>
              </a:ext>
            </a:extLst>
          </p:cNvPr>
          <p:cNvSpPr>
            <a:spLocks noGrp="1"/>
          </p:cNvSpPr>
          <p:nvPr>
            <p:ph type="title"/>
          </p:nvPr>
        </p:nvSpPr>
        <p:spPr>
          <a:xfrm>
            <a:off x="550864" y="546057"/>
            <a:ext cx="3565524" cy="3037875"/>
          </a:xfrm>
        </p:spPr>
        <p:txBody>
          <a:bodyPr vert="horz" wrap="square" lIns="0" tIns="0" rIns="0" bIns="0" rtlCol="0" anchor="b" anchorCtr="0">
            <a:normAutofit/>
          </a:bodyPr>
          <a:lstStyle/>
          <a:p>
            <a:r>
              <a:rPr lang="en-US" dirty="0">
                <a:latin typeface="Arial" panose="020B0604020202020204" pitchFamily="34" charset="0"/>
                <a:cs typeface="Arial" panose="020B0604020202020204" pitchFamily="34" charset="0"/>
              </a:rPr>
              <a:t>Lesson Plan</a:t>
            </a:r>
          </a:p>
        </p:txBody>
      </p:sp>
      <p:grpSp>
        <p:nvGrpSpPr>
          <p:cNvPr id="35" name="Group 34">
            <a:extLst>
              <a:ext uri="{FF2B5EF4-FFF2-40B4-BE49-F238E27FC236}">
                <a16:creationId xmlns:a16="http://schemas.microsoft.com/office/drawing/2014/main" id="{9C8CCA6B-2457-4794-A80E-F67E61E69C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70924" y="4640991"/>
            <a:ext cx="1335600" cy="1262947"/>
            <a:chOff x="7735641" y="2106638"/>
            <a:chExt cx="1335600" cy="1262947"/>
          </a:xfrm>
        </p:grpSpPr>
        <p:sp>
          <p:nvSpPr>
            <p:cNvPr id="36" name="Freeform: Shape 35">
              <a:extLst>
                <a:ext uri="{FF2B5EF4-FFF2-40B4-BE49-F238E27FC236}">
                  <a16:creationId xmlns:a16="http://schemas.microsoft.com/office/drawing/2014/main" id="{AE49C99F-EBE8-4A1C-8E12-1ABAC6F6A09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7735641" y="210663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val 36">
              <a:extLst>
                <a:ext uri="{FF2B5EF4-FFF2-40B4-BE49-F238E27FC236}">
                  <a16:creationId xmlns:a16="http://schemas.microsoft.com/office/drawing/2014/main" id="{98799E35-9D16-489A-8F06-F36B62039D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261241" y="2453712"/>
              <a:ext cx="540000" cy="108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10" name="Picture 2" descr="See the source image">
            <a:extLst>
              <a:ext uri="{FF2B5EF4-FFF2-40B4-BE49-F238E27FC236}">
                <a16:creationId xmlns:a16="http://schemas.microsoft.com/office/drawing/2014/main" id="{CB0BF13E-B4C9-427A-91B6-EE6DC1D906A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7961"/>
          <a:stretch/>
        </p:blipFill>
        <p:spPr bwMode="auto">
          <a:xfrm>
            <a:off x="8203970" y="1865209"/>
            <a:ext cx="3437168" cy="3127584"/>
          </a:xfrm>
          <a:custGeom>
            <a:avLst/>
            <a:gdLst/>
            <a:ahLst/>
            <a:cxnLst/>
            <a:rect l="l" t="t" r="r" b="b"/>
            <a:pathLst>
              <a:path w="3437169" h="5759450">
                <a:moveTo>
                  <a:pt x="0" y="0"/>
                </a:moveTo>
                <a:lnTo>
                  <a:pt x="3437169" y="0"/>
                </a:lnTo>
                <a:lnTo>
                  <a:pt x="3437169"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84BE080E-0599-4D8F-ACE4-43C1F1FA8E4C}"/>
              </a:ext>
            </a:extLst>
          </p:cNvPr>
          <p:cNvPicPr>
            <a:picLocks noGrp="1" noChangeAspect="1"/>
          </p:cNvPicPr>
          <p:nvPr>
            <p:ph idx="1"/>
          </p:nvPr>
        </p:nvPicPr>
        <p:blipFill rotWithShape="1">
          <a:blip r:embed="rId3"/>
          <a:srcRect l="33538" t="21415" r="34614" b="8318"/>
          <a:stretch/>
        </p:blipFill>
        <p:spPr>
          <a:xfrm>
            <a:off x="4155722" y="1138155"/>
            <a:ext cx="3725535" cy="4623628"/>
          </a:xfrm>
        </p:spPr>
      </p:pic>
    </p:spTree>
    <p:extLst>
      <p:ext uri="{BB962C8B-B14F-4D97-AF65-F5344CB8AC3E}">
        <p14:creationId xmlns:p14="http://schemas.microsoft.com/office/powerpoint/2010/main" val="2028991040"/>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2670</TotalTime>
  <Words>2016</Words>
  <Application>Microsoft Office PowerPoint</Application>
  <PresentationFormat>Widescreen</PresentationFormat>
  <Paragraphs>222</Paragraphs>
  <Slides>21</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Arial</vt:lpstr>
      <vt:lpstr>Calibri</vt:lpstr>
      <vt:lpstr>Sitka Heading</vt:lpstr>
      <vt:lpstr>Source Sans Pro</vt:lpstr>
      <vt:lpstr>Symbol</vt:lpstr>
      <vt:lpstr>3DFloatVTI</vt:lpstr>
      <vt:lpstr>Effective Teamwork </vt:lpstr>
      <vt:lpstr>Topics we are going to cover today</vt:lpstr>
      <vt:lpstr>What is a Team?</vt:lpstr>
      <vt:lpstr>How do Teams Develop? </vt:lpstr>
      <vt:lpstr>How do Teams Develop Continued</vt:lpstr>
      <vt:lpstr>The Roles within a Team</vt:lpstr>
      <vt:lpstr>An example of one of the Team Roles created by Belbin</vt:lpstr>
      <vt:lpstr>What makes Teams Effective? </vt:lpstr>
      <vt:lpstr>What makes Teams Ineffective?</vt:lpstr>
      <vt:lpstr>Key Behaviours In a Team</vt:lpstr>
      <vt:lpstr>Trust within a Team</vt:lpstr>
      <vt:lpstr>Building trust within the team </vt:lpstr>
      <vt:lpstr>Group Dynamics</vt:lpstr>
      <vt:lpstr>Positive &amp; Poor Group Dynamics </vt:lpstr>
      <vt:lpstr>Key Elements of High Performing Teams</vt:lpstr>
      <vt:lpstr>References</vt:lpstr>
      <vt:lpstr>References</vt:lpstr>
      <vt:lpstr>Any Questions?</vt:lpstr>
      <vt:lpstr>Feedback Sheet </vt:lpstr>
      <vt:lpstr>Handout </vt:lpstr>
      <vt:lpstr>Lesson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home</dc:creator>
  <cp:lastModifiedBy>Mark Anthony Evans</cp:lastModifiedBy>
  <cp:revision>54</cp:revision>
  <dcterms:created xsi:type="dcterms:W3CDTF">2021-04-27T21:35:58Z</dcterms:created>
  <dcterms:modified xsi:type="dcterms:W3CDTF">2021-05-13T21:09:31Z</dcterms:modified>
</cp:coreProperties>
</file>