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1" r:id="rId5"/>
    <p:sldId id="260" r:id="rId6"/>
    <p:sldId id="263" r:id="rId7"/>
    <p:sldId id="262" r:id="rId8"/>
    <p:sldId id="265" r:id="rId9"/>
    <p:sldId id="264"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A6F8-877B-7948-18CE-E8DF798AB6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71FA9-3D14-E1E8-1960-630268B4D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8AD40A-5C3A-5BEA-168F-5F97A5BBD9EB}"/>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72FFB7EF-55AF-4C99-3EA9-EA39EE3C0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85CCA-5C67-77BE-86C8-AC5B445FC4B9}"/>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1419316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AA42E-569A-F13B-61D1-7AC0CFFCA5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35EAE5-342D-136D-24E1-8AFF668969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1C34E5-9DFA-11E1-2A99-9FCDFC09D5D2}"/>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B108E4E2-AB39-EECB-CC12-4F74DC630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42C8F-5461-4D47-9864-D3F887CE8694}"/>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1822201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1AB24-E45B-9D5E-1245-1514E27615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D6CC84-5608-7753-2B80-71DB388F7B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6EDEB2-6A7D-4F37-57FA-8EDB738E17A0}"/>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3324B476-45CF-B182-8D1C-2246816C7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72481B-E8FF-B77C-CF6B-5E0FA8D33881}"/>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2398576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2CC02-C154-5863-ACA9-116FE60386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771D65-5DFB-055C-3849-A341294721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70A5C0-133E-AC68-AEDF-52BB1C188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754F81-E997-CCF8-9EF4-BAB181657B37}"/>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6" name="Footer Placeholder 5">
            <a:extLst>
              <a:ext uri="{FF2B5EF4-FFF2-40B4-BE49-F238E27FC236}">
                <a16:creationId xmlns:a16="http://schemas.microsoft.com/office/drawing/2014/main" id="{500C68C4-66A4-6577-8A19-2E62E15467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8B310D-423C-BAED-3EE0-397972DF2AAE}"/>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949669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E178E-5D39-7CC1-A963-259D477104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BAFE15-89EB-D21C-8CB6-298429581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2B2868-0127-CFB6-DCFF-E80F12D798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B44F1A-8EBB-6C3F-C2CE-A11D36F013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E783DA-0FAB-3BE7-2A6B-8979C0CCDA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ADC21F-4740-3227-3FF9-BA94D70B4CD1}"/>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8" name="Footer Placeholder 7">
            <a:extLst>
              <a:ext uri="{FF2B5EF4-FFF2-40B4-BE49-F238E27FC236}">
                <a16:creationId xmlns:a16="http://schemas.microsoft.com/office/drawing/2014/main" id="{A11DA761-0078-F3FD-5518-F2C73D9E87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3293FA-6D5B-2BCC-1D06-A3430335979C}"/>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3820510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5ED5-519F-D144-34CB-45EDE6BF94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890FEE-F1FB-1D1B-7A41-D30702A1B2CF}"/>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4" name="Footer Placeholder 3">
            <a:extLst>
              <a:ext uri="{FF2B5EF4-FFF2-40B4-BE49-F238E27FC236}">
                <a16:creationId xmlns:a16="http://schemas.microsoft.com/office/drawing/2014/main" id="{132B7063-A273-5BCF-C829-7F8670288E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F26EB5-CE76-E834-3117-BDACF849391B}"/>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1446400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549C52-0B81-B909-66F2-AB030AB3D948}"/>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3" name="Footer Placeholder 2">
            <a:extLst>
              <a:ext uri="{FF2B5EF4-FFF2-40B4-BE49-F238E27FC236}">
                <a16:creationId xmlns:a16="http://schemas.microsoft.com/office/drawing/2014/main" id="{A572B2AC-DF74-9BE9-3932-884F1D1704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54535C-4791-01C7-B095-D0C6042D8931}"/>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2223070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1CAD1-DC6D-38EB-211D-DD93498ECB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2317A3-0CE9-BD5C-DA02-F5DF06416A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0A2EA4-77FD-2B09-B725-74CA75FF3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1FB66D-9E1B-0F26-8D64-98FC7EA36934}"/>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6" name="Footer Placeholder 5">
            <a:extLst>
              <a:ext uri="{FF2B5EF4-FFF2-40B4-BE49-F238E27FC236}">
                <a16:creationId xmlns:a16="http://schemas.microsoft.com/office/drawing/2014/main" id="{2F36B59F-7384-16E5-39F0-FAB0089DCB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33DA8C-3775-0E31-4DC1-42B7B86C493F}"/>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406127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B45B1-84A9-2A11-A8F6-7AE2FAFF2A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1D6303-92AC-1878-F24E-DBC0F5C67F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B68553-08BB-4C37-793F-E97AE64F2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C17D2C-5DD4-098C-1813-3E4D43248668}"/>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6" name="Footer Placeholder 5">
            <a:extLst>
              <a:ext uri="{FF2B5EF4-FFF2-40B4-BE49-F238E27FC236}">
                <a16:creationId xmlns:a16="http://schemas.microsoft.com/office/drawing/2014/main" id="{64944FC9-4B45-53B3-654A-C9E14A1E70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A1E6FB-142D-11E8-E725-52D23F2184ED}"/>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3775181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BC10-9C9A-B141-9C53-06AF6138E1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1D0909-EF1E-8C7E-BFB9-382466742F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6D3AF-4752-8EAB-7BCE-45DD4C992B85}"/>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64157EC6-788E-B1BE-2182-BD92D5C45B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4B89AA-5F8E-327A-D4C1-C95443CA8D8F}"/>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3801162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0C0552-FC4D-8E4C-9135-5762C17271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427FEC-455A-FB8E-46B1-8AD2B4A22E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99CDA3-80B3-52C4-AA44-19BD19322009}"/>
              </a:ext>
            </a:extLst>
          </p:cNvPr>
          <p:cNvSpPr>
            <a:spLocks noGrp="1"/>
          </p:cNvSpPr>
          <p:nvPr>
            <p:ph type="dt" sz="half" idx="10"/>
          </p:nvPr>
        </p:nvSpPr>
        <p:spPr/>
        <p:txBody>
          <a:body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4C7807B0-AABE-EF4D-324B-3D0BE6300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1AF64-78DE-8469-2128-49CF84E8D1AE}"/>
              </a:ext>
            </a:extLst>
          </p:cNvPr>
          <p:cNvSpPr>
            <a:spLocks noGrp="1"/>
          </p:cNvSpPr>
          <p:nvPr>
            <p:ph type="sldNum" sz="quarter" idx="12"/>
          </p:nvPr>
        </p:nvSpPr>
        <p:spPr/>
        <p:txBody>
          <a:bodyPr/>
          <a:lstStyle/>
          <a:p>
            <a:fld id="{53BE9C56-3208-40BA-948B-31A3DC4E2B48}" type="slidenum">
              <a:rPr lang="en-GB" smtClean="0"/>
              <a:t>‹#›</a:t>
            </a:fld>
            <a:endParaRPr lang="en-GB"/>
          </a:p>
        </p:txBody>
      </p:sp>
    </p:spTree>
    <p:extLst>
      <p:ext uri="{BB962C8B-B14F-4D97-AF65-F5344CB8AC3E}">
        <p14:creationId xmlns:p14="http://schemas.microsoft.com/office/powerpoint/2010/main" val="4007445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AF9A68-E727-C4B3-AAC7-02DAABABA1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D84420-4490-F5E2-8CDB-B1EFC3D80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B67BF-3AA1-53B1-ED92-D3677C7F4C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DCA600-4FD6-4911-A1AF-B6281EB10DEE}" type="datetimeFigureOut">
              <a:rPr lang="en-GB" smtClean="0"/>
              <a:t>18/10/2023</a:t>
            </a:fld>
            <a:endParaRPr lang="en-GB"/>
          </a:p>
        </p:txBody>
      </p:sp>
      <p:sp>
        <p:nvSpPr>
          <p:cNvPr id="5" name="Footer Placeholder 4">
            <a:extLst>
              <a:ext uri="{FF2B5EF4-FFF2-40B4-BE49-F238E27FC236}">
                <a16:creationId xmlns:a16="http://schemas.microsoft.com/office/drawing/2014/main" id="{256912DA-E8E3-2455-962E-510786D377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2DA399-E9F5-3567-6DA3-4C60FDBDF7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BE9C56-3208-40BA-948B-31A3DC4E2B48}" type="slidenum">
              <a:rPr lang="en-GB" smtClean="0"/>
              <a:t>‹#›</a:t>
            </a:fld>
            <a:endParaRPr lang="en-GB"/>
          </a:p>
        </p:txBody>
      </p:sp>
    </p:spTree>
    <p:extLst>
      <p:ext uri="{BB962C8B-B14F-4D97-AF65-F5344CB8AC3E}">
        <p14:creationId xmlns:p14="http://schemas.microsoft.com/office/powerpoint/2010/main" val="3853060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AC0EB352-BAE1-47FE-5E87-6DBA316648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50" r="1112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0C338C-C9CE-969E-6835-FBC768D39EEA}"/>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Prof. Jane Cartwright</a:t>
            </a:r>
          </a:p>
        </p:txBody>
      </p:sp>
      <p:sp>
        <p:nvSpPr>
          <p:cNvPr id="3" name="Subtitle 2">
            <a:extLst>
              <a:ext uri="{FF2B5EF4-FFF2-40B4-BE49-F238E27FC236}">
                <a16:creationId xmlns:a16="http://schemas.microsoft.com/office/drawing/2014/main" id="{AB84D6B9-F64F-A73F-5A82-4880A47949A4}"/>
              </a:ext>
            </a:extLst>
          </p:cNvPr>
          <p:cNvSpPr>
            <a:spLocks noGrp="1"/>
          </p:cNvSpPr>
          <p:nvPr>
            <p:ph type="subTitle" idx="1"/>
          </p:nvPr>
        </p:nvSpPr>
        <p:spPr>
          <a:xfrm>
            <a:off x="477980" y="4872922"/>
            <a:ext cx="4023359" cy="1208141"/>
          </a:xfrm>
        </p:spPr>
        <p:txBody>
          <a:bodyPr>
            <a:normAutofit/>
          </a:bodyPr>
          <a:lstStyle/>
          <a:p>
            <a:pPr algn="l"/>
            <a:r>
              <a:rPr lang="en-GB" sz="2800" i="1" dirty="0" err="1">
                <a:solidFill>
                  <a:schemeClr val="bg1"/>
                </a:solidFill>
              </a:rPr>
              <a:t>Culhwch</a:t>
            </a:r>
            <a:r>
              <a:rPr lang="en-GB" sz="2800" i="1" dirty="0">
                <a:solidFill>
                  <a:schemeClr val="bg1"/>
                </a:solidFill>
              </a:rPr>
              <a:t> ac Olwen</a:t>
            </a:r>
          </a:p>
          <a:p>
            <a:pPr algn="l"/>
            <a:r>
              <a:rPr lang="en-GB" sz="2800" i="1" dirty="0">
                <a:solidFill>
                  <a:schemeClr val="bg1"/>
                </a:solidFill>
              </a:rPr>
              <a:t>How </a:t>
            </a:r>
            <a:r>
              <a:rPr lang="en-GB" sz="2800" i="1" dirty="0" err="1">
                <a:solidFill>
                  <a:schemeClr val="bg1"/>
                </a:solidFill>
              </a:rPr>
              <a:t>Culhwch</a:t>
            </a:r>
            <a:r>
              <a:rPr lang="en-GB" sz="2800" i="1" dirty="0">
                <a:solidFill>
                  <a:schemeClr val="bg1"/>
                </a:solidFill>
              </a:rPr>
              <a:t> Won Olwen</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743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D47C-AD8C-51DE-5DDA-0CB4C1327D3E}"/>
              </a:ext>
            </a:extLst>
          </p:cNvPr>
          <p:cNvSpPr>
            <a:spLocks noGrp="1"/>
          </p:cNvSpPr>
          <p:nvPr>
            <p:ph type="title"/>
          </p:nvPr>
        </p:nvSpPr>
        <p:spPr/>
        <p:txBody>
          <a:bodyPr/>
          <a:lstStyle/>
          <a:p>
            <a:r>
              <a:rPr lang="en-GB" b="1" i="1" dirty="0" err="1"/>
              <a:t>Culhwch</a:t>
            </a:r>
            <a:r>
              <a:rPr lang="en-GB" b="1" i="1" dirty="0"/>
              <a:t> and Olwen </a:t>
            </a:r>
            <a:r>
              <a:rPr lang="en-GB" b="1" dirty="0"/>
              <a:t>in context:</a:t>
            </a:r>
          </a:p>
        </p:txBody>
      </p:sp>
      <p:sp>
        <p:nvSpPr>
          <p:cNvPr id="3" name="Content Placeholder 2">
            <a:extLst>
              <a:ext uri="{FF2B5EF4-FFF2-40B4-BE49-F238E27FC236}">
                <a16:creationId xmlns:a16="http://schemas.microsoft.com/office/drawing/2014/main" id="{13AAAE3B-EE88-DD3A-621A-B93F82518B85}"/>
              </a:ext>
            </a:extLst>
          </p:cNvPr>
          <p:cNvSpPr>
            <a:spLocks noGrp="1"/>
          </p:cNvSpPr>
          <p:nvPr>
            <p:ph idx="1"/>
          </p:nvPr>
        </p:nvSpPr>
        <p:spPr/>
        <p:txBody>
          <a:bodyPr/>
          <a:lstStyle/>
          <a:p>
            <a:r>
              <a:rPr lang="en-GB" dirty="0"/>
              <a:t>One of the eleven Middle Welsh tales collectively known as </a:t>
            </a:r>
            <a:r>
              <a:rPr lang="en-GB" i="1" dirty="0"/>
              <a:t>The </a:t>
            </a:r>
            <a:r>
              <a:rPr lang="en-GB" i="1" dirty="0" err="1"/>
              <a:t>Mabinogion</a:t>
            </a:r>
            <a:endParaRPr lang="en-GB" i="1" dirty="0"/>
          </a:p>
          <a:p>
            <a:r>
              <a:rPr lang="en-GB" i="1" dirty="0"/>
              <a:t>How </a:t>
            </a:r>
            <a:r>
              <a:rPr lang="en-GB" i="1" dirty="0" err="1"/>
              <a:t>Culhwch</a:t>
            </a:r>
            <a:r>
              <a:rPr lang="en-GB" i="1" dirty="0"/>
              <a:t> Won Olwen </a:t>
            </a:r>
            <a:r>
              <a:rPr lang="en-GB" dirty="0"/>
              <a:t>is often claimed to be the oldest Arthurian prose tale (we’ll return to this later!)</a:t>
            </a:r>
          </a:p>
          <a:p>
            <a:r>
              <a:rPr lang="en-GB" dirty="0"/>
              <a:t>Other Arthurian prose tales in The </a:t>
            </a:r>
            <a:r>
              <a:rPr lang="en-GB" dirty="0" err="1"/>
              <a:t>Mabinogion</a:t>
            </a:r>
            <a:r>
              <a:rPr lang="en-GB" dirty="0"/>
              <a:t>:</a:t>
            </a:r>
          </a:p>
          <a:p>
            <a:r>
              <a:rPr lang="en-GB" i="1" dirty="0"/>
              <a:t>The Lady of the Well</a:t>
            </a:r>
            <a:r>
              <a:rPr lang="en-GB" dirty="0"/>
              <a:t> (Owain) </a:t>
            </a:r>
            <a:r>
              <a:rPr lang="en-GB" dirty="0" err="1"/>
              <a:t>cf</a:t>
            </a:r>
            <a:r>
              <a:rPr lang="en-GB" dirty="0"/>
              <a:t> </a:t>
            </a:r>
            <a:r>
              <a:rPr lang="en-GB" i="1" dirty="0"/>
              <a:t>Yvain</a:t>
            </a:r>
          </a:p>
          <a:p>
            <a:r>
              <a:rPr lang="en-GB" i="1" dirty="0" err="1"/>
              <a:t>Peredur</a:t>
            </a:r>
            <a:r>
              <a:rPr lang="en-GB" i="1" dirty="0"/>
              <a:t> son of </a:t>
            </a:r>
            <a:r>
              <a:rPr lang="en-GB" i="1" dirty="0" err="1"/>
              <a:t>Efrog</a:t>
            </a:r>
            <a:r>
              <a:rPr lang="en-GB" i="1" dirty="0"/>
              <a:t> </a:t>
            </a:r>
            <a:r>
              <a:rPr lang="en-GB" dirty="0"/>
              <a:t>cf. </a:t>
            </a:r>
            <a:r>
              <a:rPr lang="en-GB" i="1" dirty="0"/>
              <a:t>Perceval</a:t>
            </a:r>
          </a:p>
          <a:p>
            <a:r>
              <a:rPr lang="en-GB" i="1" dirty="0"/>
              <a:t>Geraint son of </a:t>
            </a:r>
            <a:r>
              <a:rPr lang="en-GB" i="1" dirty="0" err="1"/>
              <a:t>Erbin</a:t>
            </a:r>
            <a:r>
              <a:rPr lang="en-GB" i="1" dirty="0"/>
              <a:t> </a:t>
            </a:r>
            <a:r>
              <a:rPr lang="en-GB" dirty="0" err="1"/>
              <a:t>cf</a:t>
            </a:r>
            <a:r>
              <a:rPr lang="en-GB" dirty="0"/>
              <a:t> </a:t>
            </a:r>
            <a:r>
              <a:rPr lang="en-GB" dirty="0" err="1"/>
              <a:t>Erec</a:t>
            </a:r>
            <a:r>
              <a:rPr lang="en-GB" dirty="0"/>
              <a:t> et </a:t>
            </a:r>
            <a:r>
              <a:rPr lang="en-GB" dirty="0" err="1"/>
              <a:t>Enide</a:t>
            </a:r>
            <a:endParaRPr lang="en-GB" dirty="0"/>
          </a:p>
          <a:p>
            <a:r>
              <a:rPr lang="en-GB" i="1" dirty="0" err="1"/>
              <a:t>Rhonabwy’s</a:t>
            </a:r>
            <a:r>
              <a:rPr lang="en-GB" i="1" dirty="0"/>
              <a:t> Dream</a:t>
            </a:r>
          </a:p>
          <a:p>
            <a:endParaRPr lang="en-GB" dirty="0"/>
          </a:p>
          <a:p>
            <a:endParaRPr lang="en-GB" dirty="0"/>
          </a:p>
        </p:txBody>
      </p:sp>
    </p:spTree>
    <p:extLst>
      <p:ext uri="{BB962C8B-B14F-4D97-AF65-F5344CB8AC3E}">
        <p14:creationId xmlns:p14="http://schemas.microsoft.com/office/powerpoint/2010/main" val="119975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5D27A-FF8A-C903-90E0-2C6B07ED5B00}"/>
              </a:ext>
            </a:extLst>
          </p:cNvPr>
          <p:cNvSpPr>
            <a:spLocks noGrp="1"/>
          </p:cNvSpPr>
          <p:nvPr>
            <p:ph type="title"/>
          </p:nvPr>
        </p:nvSpPr>
        <p:spPr/>
        <p:txBody>
          <a:bodyPr/>
          <a:lstStyle/>
          <a:p>
            <a:r>
              <a:rPr lang="en-GB" dirty="0"/>
              <a:t>What happens in </a:t>
            </a:r>
            <a:r>
              <a:rPr lang="en-GB" i="1" dirty="0" err="1"/>
              <a:t>Culhwch</a:t>
            </a:r>
            <a:r>
              <a:rPr lang="en-GB" i="1" dirty="0"/>
              <a:t> ac Olwen</a:t>
            </a:r>
            <a:r>
              <a:rPr lang="en-GB" dirty="0"/>
              <a:t>?</a:t>
            </a:r>
          </a:p>
        </p:txBody>
      </p:sp>
      <p:sp>
        <p:nvSpPr>
          <p:cNvPr id="3" name="Content Placeholder 2">
            <a:extLst>
              <a:ext uri="{FF2B5EF4-FFF2-40B4-BE49-F238E27FC236}">
                <a16:creationId xmlns:a16="http://schemas.microsoft.com/office/drawing/2014/main" id="{1D486595-BB30-7094-77A6-19D1A4E89355}"/>
              </a:ext>
            </a:extLst>
          </p:cNvPr>
          <p:cNvSpPr>
            <a:spLocks noGrp="1"/>
          </p:cNvSpPr>
          <p:nvPr>
            <p:ph idx="1"/>
          </p:nvPr>
        </p:nvSpPr>
        <p:spPr>
          <a:xfrm>
            <a:off x="838200" y="1562100"/>
            <a:ext cx="10515600" cy="4930775"/>
          </a:xfrm>
        </p:spPr>
        <p:txBody>
          <a:bodyPr>
            <a:normAutofit fontScale="77500" lnSpcReduction="20000"/>
          </a:bodyPr>
          <a:lstStyle/>
          <a:p>
            <a:pPr marL="0" indent="0">
              <a:buNone/>
            </a:pPr>
            <a:r>
              <a:rPr lang="en-GB" dirty="0" err="1"/>
              <a:t>Cilydd</a:t>
            </a:r>
            <a:r>
              <a:rPr lang="en-GB" dirty="0"/>
              <a:t> son of </a:t>
            </a:r>
            <a:r>
              <a:rPr lang="en-GB" dirty="0" err="1"/>
              <a:t>Celyddon</a:t>
            </a:r>
            <a:r>
              <a:rPr lang="en-GB" dirty="0"/>
              <a:t> </a:t>
            </a:r>
            <a:r>
              <a:rPr lang="en-GB" dirty="0" err="1"/>
              <a:t>Wledig</a:t>
            </a:r>
            <a:r>
              <a:rPr lang="en-GB" dirty="0"/>
              <a:t> marries </a:t>
            </a:r>
            <a:r>
              <a:rPr lang="en-GB" dirty="0" err="1"/>
              <a:t>Goleuddydd</a:t>
            </a:r>
            <a:r>
              <a:rPr lang="en-GB" dirty="0"/>
              <a:t> daughter of </a:t>
            </a:r>
            <a:r>
              <a:rPr lang="en-GB" dirty="0" err="1"/>
              <a:t>Anlawdd</a:t>
            </a:r>
            <a:r>
              <a:rPr lang="en-GB" dirty="0"/>
              <a:t> </a:t>
            </a:r>
            <a:r>
              <a:rPr lang="en-GB" dirty="0" err="1"/>
              <a:t>Wledig</a:t>
            </a:r>
            <a:r>
              <a:rPr lang="en-GB" dirty="0"/>
              <a:t> who went mad on becoming pregnant. She gave birth to </a:t>
            </a:r>
            <a:r>
              <a:rPr lang="en-GB" dirty="0" err="1"/>
              <a:t>Culhwch</a:t>
            </a:r>
            <a:r>
              <a:rPr lang="en-GB" dirty="0"/>
              <a:t> in a pig stye and regained her senses but shortly after died. King </a:t>
            </a:r>
            <a:r>
              <a:rPr lang="en-GB" dirty="0" err="1"/>
              <a:t>Cilydd</a:t>
            </a:r>
            <a:r>
              <a:rPr lang="en-GB" dirty="0"/>
              <a:t> remarried the wife of King </a:t>
            </a:r>
            <a:r>
              <a:rPr lang="en-GB" dirty="0" err="1"/>
              <a:t>Doged</a:t>
            </a:r>
            <a:r>
              <a:rPr lang="en-GB" dirty="0"/>
              <a:t> (having first killed </a:t>
            </a:r>
            <a:r>
              <a:rPr lang="en-GB" dirty="0" err="1"/>
              <a:t>Doged</a:t>
            </a:r>
            <a:r>
              <a:rPr lang="en-GB" dirty="0"/>
              <a:t> and taken over his lands). </a:t>
            </a:r>
            <a:r>
              <a:rPr lang="en-GB" dirty="0" err="1"/>
              <a:t>Culhwch’s</a:t>
            </a:r>
            <a:r>
              <a:rPr lang="en-GB" dirty="0"/>
              <a:t> stepmother, annoyed that </a:t>
            </a:r>
            <a:r>
              <a:rPr lang="en-GB" dirty="0" err="1"/>
              <a:t>Culhwch</a:t>
            </a:r>
            <a:r>
              <a:rPr lang="en-GB" dirty="0"/>
              <a:t> refused to marry her own daughter, swore a curse on him that he would never have a wife unless he managed to marry Olwen, the daughter of the giant </a:t>
            </a:r>
            <a:r>
              <a:rPr lang="en-GB" dirty="0" err="1"/>
              <a:t>Ysbaddaden</a:t>
            </a:r>
            <a:r>
              <a:rPr lang="en-GB" dirty="0"/>
              <a:t> </a:t>
            </a:r>
            <a:r>
              <a:rPr lang="en-GB" dirty="0" err="1"/>
              <a:t>Bencawr</a:t>
            </a:r>
            <a:r>
              <a:rPr lang="en-GB" dirty="0"/>
              <a:t>. </a:t>
            </a:r>
          </a:p>
          <a:p>
            <a:endParaRPr lang="en-GB" dirty="0"/>
          </a:p>
          <a:p>
            <a:pPr marL="0" indent="0">
              <a:buNone/>
            </a:pPr>
            <a:r>
              <a:rPr lang="en-GB" dirty="0" err="1"/>
              <a:t>Culhwch</a:t>
            </a:r>
            <a:r>
              <a:rPr lang="en-GB" dirty="0"/>
              <a:t> was Arthur’s cousin so he set out to Arthur’s court to request his help. He is questioned at the gate by </a:t>
            </a:r>
            <a:r>
              <a:rPr lang="en-GB" dirty="0" err="1"/>
              <a:t>Glewlwyd</a:t>
            </a:r>
            <a:r>
              <a:rPr lang="en-GB" dirty="0"/>
              <a:t> </a:t>
            </a:r>
            <a:r>
              <a:rPr lang="en-GB" dirty="0" err="1"/>
              <a:t>Gafaelfawr</a:t>
            </a:r>
            <a:r>
              <a:rPr lang="en-GB" dirty="0"/>
              <a:t>, Arthur’s gatekeeper, who at first refuses him entry into the court. </a:t>
            </a:r>
            <a:r>
              <a:rPr lang="en-GB" dirty="0" err="1"/>
              <a:t>Culhwch</a:t>
            </a:r>
            <a:r>
              <a:rPr lang="en-GB" dirty="0"/>
              <a:t> threatens to shout so loudly that all the women in the court who are with child will miscarry and the others will be permanently barren. </a:t>
            </a:r>
            <a:r>
              <a:rPr lang="en-GB" dirty="0" err="1"/>
              <a:t>Glewlwyd</a:t>
            </a:r>
            <a:r>
              <a:rPr lang="en-GB" dirty="0"/>
              <a:t> goes into the court to speak to Arthur and refers to all the many places to which he has travelled on adventures with Arthur. </a:t>
            </a:r>
            <a:r>
              <a:rPr lang="en-GB" dirty="0" err="1"/>
              <a:t>Culhwch</a:t>
            </a:r>
            <a:r>
              <a:rPr lang="en-GB" dirty="0"/>
              <a:t> gains admittance and asks Arthur to cut his hair at which point Arthur realises they are related. </a:t>
            </a:r>
            <a:r>
              <a:rPr lang="en-GB" dirty="0" err="1"/>
              <a:t>Culhwch</a:t>
            </a:r>
            <a:r>
              <a:rPr lang="en-GB" dirty="0"/>
              <a:t> asks for his help in seeking Olwen and invokes her in the name of Arthur’s warriors. A very long list of these follows! </a:t>
            </a:r>
            <a:r>
              <a:rPr lang="en-GB" dirty="0" err="1"/>
              <a:t>Culhwch</a:t>
            </a:r>
            <a:r>
              <a:rPr lang="en-GB" dirty="0"/>
              <a:t> then sets out with six of Arthur’s warriors to seek Olwen. Olwen is incredibly beautiful and leaves a trail of white clover wherever she goes. When </a:t>
            </a:r>
            <a:r>
              <a:rPr lang="en-GB" dirty="0" err="1"/>
              <a:t>Culhwch</a:t>
            </a:r>
            <a:r>
              <a:rPr lang="en-GB" dirty="0"/>
              <a:t> meets Olwen she encourages him to request her hand in marriage, but </a:t>
            </a:r>
            <a:r>
              <a:rPr lang="en-GB" dirty="0" err="1"/>
              <a:t>Ysbaddaden</a:t>
            </a:r>
            <a:r>
              <a:rPr lang="en-GB" dirty="0"/>
              <a:t> sets him a long list of seemingly impossible tasks (40 in all). </a:t>
            </a:r>
          </a:p>
        </p:txBody>
      </p:sp>
    </p:spTree>
    <p:extLst>
      <p:ext uri="{BB962C8B-B14F-4D97-AF65-F5344CB8AC3E}">
        <p14:creationId xmlns:p14="http://schemas.microsoft.com/office/powerpoint/2010/main" val="3629219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12CBB-F54B-8D7D-DD4F-073B34EF5D5B}"/>
              </a:ext>
            </a:extLst>
          </p:cNvPr>
          <p:cNvSpPr>
            <a:spLocks noGrp="1"/>
          </p:cNvSpPr>
          <p:nvPr>
            <p:ph type="title"/>
          </p:nvPr>
        </p:nvSpPr>
        <p:spPr>
          <a:xfrm>
            <a:off x="761800" y="762000"/>
            <a:ext cx="5334197" cy="1869439"/>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282086D1-CD55-70E6-5E83-4F9A7F6D1F2B}"/>
              </a:ext>
            </a:extLst>
          </p:cNvPr>
          <p:cNvSpPr>
            <a:spLocks noGrp="1"/>
          </p:cNvSpPr>
          <p:nvPr>
            <p:ph idx="1"/>
          </p:nvPr>
        </p:nvSpPr>
        <p:spPr>
          <a:xfrm>
            <a:off x="233480" y="-762000"/>
            <a:ext cx="6421320" cy="7233920"/>
          </a:xfrm>
        </p:spPr>
        <p:txBody>
          <a:bodyPr anchor="ctr">
            <a:normAutofit/>
          </a:bodyPr>
          <a:lstStyle/>
          <a:p>
            <a:endParaRPr lang="en-GB" sz="2000" dirty="0"/>
          </a:p>
          <a:p>
            <a:r>
              <a:rPr lang="en-GB" sz="2000" dirty="0"/>
              <a:t>The rest of the tale involves the adventures undertaken by Arthur, his knights (e.g. Cai and Bedwyr) and how they overcome all the difficulties in order to complete the tasks. Not all of the tasks are narrated (10 are narrated in detail, 4 are noted as having been completed and a further 8 are implied; two are successfully completed that are not even mentioned by </a:t>
            </a:r>
            <a:r>
              <a:rPr lang="en-GB" sz="2000" dirty="0" err="1"/>
              <a:t>Ysbaddaden</a:t>
            </a:r>
            <a:r>
              <a:rPr lang="en-GB" sz="2000" dirty="0"/>
              <a:t>!) Amongst the tasks are finding the birds of Rhiannon to entertain </a:t>
            </a:r>
            <a:r>
              <a:rPr lang="en-GB" sz="2000" dirty="0" err="1"/>
              <a:t>Ysbaddaden</a:t>
            </a:r>
            <a:r>
              <a:rPr lang="en-GB" sz="2000" dirty="0"/>
              <a:t> on the wedding night and retrieving the shears and comb from behind the ears of the fierce wild boar Twrch </a:t>
            </a:r>
            <a:r>
              <a:rPr lang="en-GB" sz="2000" dirty="0" err="1"/>
              <a:t>Trwyth</a:t>
            </a:r>
            <a:r>
              <a:rPr lang="en-GB" sz="2000" dirty="0"/>
              <a:t> in order to prepare </a:t>
            </a:r>
            <a:r>
              <a:rPr lang="en-GB" sz="2000" dirty="0" err="1"/>
              <a:t>Ysbaddaden</a:t>
            </a:r>
            <a:r>
              <a:rPr lang="en-GB" sz="2000" dirty="0"/>
              <a:t> for the wedding.</a:t>
            </a:r>
          </a:p>
          <a:p>
            <a:r>
              <a:rPr lang="en-GB" sz="2000" dirty="0" err="1"/>
              <a:t>Culhwch</a:t>
            </a:r>
            <a:r>
              <a:rPr lang="en-GB" sz="2000" dirty="0"/>
              <a:t> returns to </a:t>
            </a:r>
            <a:r>
              <a:rPr lang="en-GB" sz="2000" dirty="0" err="1"/>
              <a:t>Ysbaddaden’s</a:t>
            </a:r>
            <a:r>
              <a:rPr lang="en-GB" sz="2000" dirty="0"/>
              <a:t> court to claim Olwen. Caw of </a:t>
            </a:r>
            <a:r>
              <a:rPr lang="en-GB" sz="2000" dirty="0" err="1"/>
              <a:t>Prydyn</a:t>
            </a:r>
            <a:r>
              <a:rPr lang="en-GB" sz="2000" dirty="0"/>
              <a:t> shaves off </a:t>
            </a:r>
            <a:r>
              <a:rPr lang="en-GB" sz="2000" dirty="0" err="1"/>
              <a:t>Ysbaddaden’s</a:t>
            </a:r>
            <a:r>
              <a:rPr lang="en-GB" sz="2000" dirty="0"/>
              <a:t> beard, flesh and skin to the bone and cuts off his ears. </a:t>
            </a:r>
            <a:r>
              <a:rPr lang="en-GB" sz="2000" dirty="0" err="1"/>
              <a:t>Ysbaddaden</a:t>
            </a:r>
            <a:r>
              <a:rPr lang="en-GB" sz="2000" dirty="0"/>
              <a:t> tells </a:t>
            </a:r>
            <a:r>
              <a:rPr lang="en-GB" sz="2000" dirty="0" err="1"/>
              <a:t>Culhwch</a:t>
            </a:r>
            <a:r>
              <a:rPr lang="en-GB" sz="2000" dirty="0"/>
              <a:t> he has Arthur to thank for his triumph and suggests that now </a:t>
            </a:r>
            <a:r>
              <a:rPr lang="en-GB" sz="2000" dirty="0" err="1"/>
              <a:t>Culhwch</a:t>
            </a:r>
            <a:r>
              <a:rPr lang="en-GB" sz="2000" dirty="0"/>
              <a:t> should kill him. </a:t>
            </a:r>
            <a:r>
              <a:rPr lang="en-GB" sz="2000" dirty="0" err="1"/>
              <a:t>Gorau</a:t>
            </a:r>
            <a:r>
              <a:rPr lang="en-GB" sz="2000" dirty="0"/>
              <a:t> son of </a:t>
            </a:r>
            <a:r>
              <a:rPr lang="en-GB" sz="2000" dirty="0" err="1"/>
              <a:t>Custennin</a:t>
            </a:r>
            <a:r>
              <a:rPr lang="en-GB" sz="2000" dirty="0"/>
              <a:t> (</a:t>
            </a:r>
            <a:r>
              <a:rPr lang="en-GB" sz="2000" dirty="0" err="1"/>
              <a:t>Ysbaddaden’s</a:t>
            </a:r>
            <a:r>
              <a:rPr lang="en-GB" sz="2000" dirty="0"/>
              <a:t> nephew) decapitates the giant and takes over his territory and </a:t>
            </a:r>
            <a:r>
              <a:rPr lang="en-GB" sz="2000" dirty="0" err="1"/>
              <a:t>Culhwch</a:t>
            </a:r>
            <a:r>
              <a:rPr lang="en-GB" sz="2000" dirty="0"/>
              <a:t> marries Olwen.</a:t>
            </a:r>
          </a:p>
          <a:p>
            <a:pPr marL="0" indent="0">
              <a:buNone/>
            </a:pPr>
            <a:r>
              <a:rPr lang="en-GB" sz="1000" dirty="0"/>
              <a:t>Image: </a:t>
            </a:r>
            <a:r>
              <a:rPr lang="en-GB" sz="1000" dirty="0" err="1"/>
              <a:t>Bahatur</a:t>
            </a:r>
            <a:r>
              <a:rPr lang="en-GB" sz="1000" dirty="0"/>
              <a:t>, Public domain, via Wikimedia Commons</a:t>
            </a:r>
          </a:p>
        </p:txBody>
      </p:sp>
      <p:pic>
        <p:nvPicPr>
          <p:cNvPr id="3074" name="Picture 2">
            <a:extLst>
              <a:ext uri="{FF2B5EF4-FFF2-40B4-BE49-F238E27FC236}">
                <a16:creationId xmlns:a16="http://schemas.microsoft.com/office/drawing/2014/main" id="{74121B70-8B15-2922-5E3C-2632F4934C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68" r="-1" b="12559"/>
          <a:stretch/>
        </p:blipFill>
        <p:spPr bwMode="auto">
          <a:xfrm>
            <a:off x="6857797" y="-10887"/>
            <a:ext cx="5334204" cy="7517063"/>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301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1EF1B-9A62-22FE-E49B-6A300A0C6C5B}"/>
              </a:ext>
            </a:extLst>
          </p:cNvPr>
          <p:cNvSpPr>
            <a:spLocks noGrp="1"/>
          </p:cNvSpPr>
          <p:nvPr>
            <p:ph type="title"/>
          </p:nvPr>
        </p:nvSpPr>
        <p:spPr/>
        <p:txBody>
          <a:bodyPr/>
          <a:lstStyle/>
          <a:p>
            <a:r>
              <a:rPr lang="en-GB" dirty="0"/>
              <a:t>Simon Rodway</a:t>
            </a:r>
          </a:p>
        </p:txBody>
      </p:sp>
      <p:sp>
        <p:nvSpPr>
          <p:cNvPr id="3" name="Content Placeholder 2">
            <a:extLst>
              <a:ext uri="{FF2B5EF4-FFF2-40B4-BE49-F238E27FC236}">
                <a16:creationId xmlns:a16="http://schemas.microsoft.com/office/drawing/2014/main" id="{E9B513F5-5621-5454-7808-D2174D8B6E67}"/>
              </a:ext>
            </a:extLst>
          </p:cNvPr>
          <p:cNvSpPr>
            <a:spLocks noGrp="1"/>
          </p:cNvSpPr>
          <p:nvPr>
            <p:ph idx="1"/>
          </p:nvPr>
        </p:nvSpPr>
        <p:spPr/>
        <p:txBody>
          <a:bodyPr>
            <a:normAutofit fontScale="92500" lnSpcReduction="10000"/>
          </a:bodyPr>
          <a:lstStyle/>
          <a:p>
            <a:r>
              <a:rPr lang="en-GB" dirty="0"/>
              <a:t>‘In discussions of medieval Welsh Arthurian literature, </a:t>
            </a:r>
            <a:r>
              <a:rPr lang="en-GB" dirty="0" err="1"/>
              <a:t>Culhwch</a:t>
            </a:r>
            <a:r>
              <a:rPr lang="en-GB" dirty="0"/>
              <a:t> ac Olwen rightly takes pride of place. It is quite unlike anything else, either in medieval Welsh literature, or in Arthuriana. It charms and infuriates the modern reader in just about equal measure. Its evident allure for academics is likewise leavened by a number of frustrating factors of interpretation and contextualization.’</a:t>
            </a:r>
          </a:p>
          <a:p>
            <a:r>
              <a:rPr lang="en-GB" dirty="0"/>
              <a:t>‘How should we read a medieval text, especially one the circumstances of whose genesis are so elusive? To the modern reader, </a:t>
            </a:r>
            <a:r>
              <a:rPr lang="en-GB" i="1" dirty="0" err="1"/>
              <a:t>Culhwch’s</a:t>
            </a:r>
            <a:r>
              <a:rPr lang="en-GB" dirty="0"/>
              <a:t> faults as a satisfying piece of literature can seem glaring. We are nagged by its contradictions, mystified by its allusions, and sorely tempted to skip the interminable lists. In particular, the final section of the tale seems problematic and plagued by inconsistencies.’ (p. 70)</a:t>
            </a:r>
          </a:p>
        </p:txBody>
      </p:sp>
    </p:spTree>
    <p:extLst>
      <p:ext uri="{BB962C8B-B14F-4D97-AF65-F5344CB8AC3E}">
        <p14:creationId xmlns:p14="http://schemas.microsoft.com/office/powerpoint/2010/main" val="3932735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CD3AE-667B-3330-D4BA-2A2530BEEB20}"/>
              </a:ext>
            </a:extLst>
          </p:cNvPr>
          <p:cNvSpPr>
            <a:spLocks noGrp="1"/>
          </p:cNvSpPr>
          <p:nvPr>
            <p:ph type="title"/>
          </p:nvPr>
        </p:nvSpPr>
        <p:spPr>
          <a:xfrm>
            <a:off x="572493" y="238539"/>
            <a:ext cx="11018520" cy="1434415"/>
          </a:xfrm>
        </p:spPr>
        <p:txBody>
          <a:bodyPr anchor="b">
            <a:normAutofit/>
          </a:bodyPr>
          <a:lstStyle/>
          <a:p>
            <a:r>
              <a:rPr lang="en-GB" sz="5400" b="1"/>
              <a:t>Your response to the tale</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46E6C4-EE21-2FCD-7D78-38C6BD332C15}"/>
              </a:ext>
            </a:extLst>
          </p:cNvPr>
          <p:cNvSpPr>
            <a:spLocks noGrp="1"/>
          </p:cNvSpPr>
          <p:nvPr>
            <p:ph idx="1"/>
          </p:nvPr>
        </p:nvSpPr>
        <p:spPr>
          <a:xfrm>
            <a:off x="572493" y="2071315"/>
            <a:ext cx="6713552" cy="4548145"/>
          </a:xfrm>
        </p:spPr>
        <p:txBody>
          <a:bodyPr anchor="t">
            <a:normAutofit/>
          </a:bodyPr>
          <a:lstStyle/>
          <a:p>
            <a:r>
              <a:rPr lang="en-GB" sz="1900" dirty="0"/>
              <a:t>What was your experience of reading </a:t>
            </a:r>
            <a:r>
              <a:rPr lang="en-GB" sz="1900" dirty="0" err="1"/>
              <a:t>Culhwch</a:t>
            </a:r>
            <a:r>
              <a:rPr lang="en-GB" sz="1900" dirty="0"/>
              <a:t> ac Olwen? Did you enjoy reading this?</a:t>
            </a:r>
          </a:p>
          <a:p>
            <a:r>
              <a:rPr lang="en-GB" sz="1900" dirty="0"/>
              <a:t>How does it compare to other Arthurian texts that you have read?</a:t>
            </a:r>
          </a:p>
          <a:p>
            <a:r>
              <a:rPr lang="en-GB" sz="1900" dirty="0"/>
              <a:t>Did you find it frustrating in any way? Why?</a:t>
            </a:r>
          </a:p>
          <a:p>
            <a:r>
              <a:rPr lang="en-GB" sz="1900" dirty="0"/>
              <a:t>Did you find it entertaining and why?</a:t>
            </a:r>
          </a:p>
          <a:p>
            <a:r>
              <a:rPr lang="en-GB" sz="1900" dirty="0"/>
              <a:t>Is it violent? Civilized court v. barbarous hairy giant? Is the Arthurian world violent?</a:t>
            </a:r>
          </a:p>
          <a:p>
            <a:r>
              <a:rPr lang="en-GB" sz="1900" dirty="0"/>
              <a:t>Did it remind you of any other tales, myths or fairy tales?</a:t>
            </a:r>
          </a:p>
          <a:p>
            <a:r>
              <a:rPr lang="en-GB" sz="1900" dirty="0"/>
              <a:t>Did you find it humorous and why?</a:t>
            </a:r>
          </a:p>
          <a:p>
            <a:r>
              <a:rPr lang="en-GB" sz="1900" dirty="0"/>
              <a:t>What was your response to the long list of members of Arthur’s court?</a:t>
            </a:r>
          </a:p>
          <a:p>
            <a:r>
              <a:rPr lang="en-GB" sz="1400" dirty="0"/>
              <a:t>Image: John D. Batten, Public domain, via Wikimedia Commons</a:t>
            </a:r>
          </a:p>
          <a:p>
            <a:endParaRPr lang="en-GB" sz="1900" dirty="0"/>
          </a:p>
        </p:txBody>
      </p:sp>
      <p:pic>
        <p:nvPicPr>
          <p:cNvPr id="2050" name="Picture 2">
            <a:extLst>
              <a:ext uri="{FF2B5EF4-FFF2-40B4-BE49-F238E27FC236}">
                <a16:creationId xmlns:a16="http://schemas.microsoft.com/office/drawing/2014/main" id="{B15CE42F-799A-2F54-FEE4-B0FB7068F2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4" r="6369"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8297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A122-F1B3-7A96-244C-DED74E7A7208}"/>
              </a:ext>
            </a:extLst>
          </p:cNvPr>
          <p:cNvSpPr>
            <a:spLocks noGrp="1"/>
          </p:cNvSpPr>
          <p:nvPr>
            <p:ph type="title"/>
          </p:nvPr>
        </p:nvSpPr>
        <p:spPr>
          <a:xfrm>
            <a:off x="6823878" y="741391"/>
            <a:ext cx="4491821" cy="467649"/>
          </a:xfrm>
        </p:spPr>
        <p:txBody>
          <a:bodyPr anchor="b">
            <a:normAutofit fontScale="90000"/>
          </a:bodyPr>
          <a:lstStyle/>
          <a:p>
            <a:r>
              <a:rPr lang="en-GB" sz="3200" b="1" dirty="0"/>
              <a:t>Arthur’s belongings</a:t>
            </a:r>
          </a:p>
        </p:txBody>
      </p:sp>
      <p:pic>
        <p:nvPicPr>
          <p:cNvPr id="4098" name="Picture 2">
            <a:extLst>
              <a:ext uri="{FF2B5EF4-FFF2-40B4-BE49-F238E27FC236}">
                <a16:creationId xmlns:a16="http://schemas.microsoft.com/office/drawing/2014/main" id="{031AD56A-74CD-31D8-F24C-8061F9F221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962" r="15706" b="1"/>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4104" name="Rectangle 410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B3B86DB-855D-4DD4-CD29-91008541409C}"/>
              </a:ext>
            </a:extLst>
          </p:cNvPr>
          <p:cNvSpPr>
            <a:spLocks noGrp="1"/>
          </p:cNvSpPr>
          <p:nvPr>
            <p:ph idx="1"/>
          </p:nvPr>
        </p:nvSpPr>
        <p:spPr>
          <a:xfrm>
            <a:off x="6823878" y="1330960"/>
            <a:ext cx="5093802" cy="5171440"/>
          </a:xfrm>
        </p:spPr>
        <p:txBody>
          <a:bodyPr anchor="t">
            <a:normAutofit/>
          </a:bodyPr>
          <a:lstStyle/>
          <a:p>
            <a:r>
              <a:rPr lang="en-GB" dirty="0" err="1"/>
              <a:t>Gwenhwyfar</a:t>
            </a:r>
            <a:r>
              <a:rPr lang="en-GB" dirty="0"/>
              <a:t> his wife</a:t>
            </a:r>
          </a:p>
          <a:p>
            <a:r>
              <a:rPr lang="en-GB" dirty="0" err="1"/>
              <a:t>Cafall</a:t>
            </a:r>
            <a:r>
              <a:rPr lang="en-GB" dirty="0"/>
              <a:t> his dog</a:t>
            </a:r>
          </a:p>
          <a:p>
            <a:r>
              <a:rPr lang="en-GB" dirty="0" err="1"/>
              <a:t>Caledfwlch</a:t>
            </a:r>
            <a:r>
              <a:rPr lang="en-GB" dirty="0"/>
              <a:t> his sword</a:t>
            </a:r>
          </a:p>
          <a:p>
            <a:r>
              <a:rPr lang="en-GB" dirty="0" err="1"/>
              <a:t>Rhongomyniad</a:t>
            </a:r>
            <a:r>
              <a:rPr lang="en-GB" dirty="0"/>
              <a:t> his spear</a:t>
            </a:r>
          </a:p>
          <a:p>
            <a:r>
              <a:rPr lang="en-GB" dirty="0" err="1"/>
              <a:t>Wynebgwrthucher</a:t>
            </a:r>
            <a:r>
              <a:rPr lang="en-GB" dirty="0"/>
              <a:t> his shield</a:t>
            </a:r>
          </a:p>
          <a:p>
            <a:r>
              <a:rPr lang="en-GB" dirty="0" err="1"/>
              <a:t>Prydwen</a:t>
            </a:r>
            <a:r>
              <a:rPr lang="en-GB" dirty="0"/>
              <a:t> his ship</a:t>
            </a:r>
          </a:p>
          <a:p>
            <a:r>
              <a:rPr lang="en-GB" dirty="0" err="1"/>
              <a:t>Llamrei</a:t>
            </a:r>
            <a:r>
              <a:rPr lang="en-GB" dirty="0"/>
              <a:t> his mare</a:t>
            </a:r>
          </a:p>
          <a:p>
            <a:r>
              <a:rPr lang="en-GB" dirty="0" err="1"/>
              <a:t>Carnwennan</a:t>
            </a:r>
            <a:r>
              <a:rPr lang="en-GB" dirty="0"/>
              <a:t> his knife/dagger</a:t>
            </a:r>
          </a:p>
          <a:p>
            <a:r>
              <a:rPr lang="en-GB" sz="1100" dirty="0"/>
              <a:t>Image: Attributed to the Master of St Benoit's workshop, Public domain, via Wikimedia Commons; https://commons.wikimedia.org/wiki/File:Morgan_gives_Arthur_the_fake_Excalibur_(MS_38117).png</a:t>
            </a:r>
          </a:p>
        </p:txBody>
      </p:sp>
    </p:spTree>
    <p:extLst>
      <p:ext uri="{BB962C8B-B14F-4D97-AF65-F5344CB8AC3E}">
        <p14:creationId xmlns:p14="http://schemas.microsoft.com/office/powerpoint/2010/main" val="189766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404A5-3D25-3E42-BB90-3BA4A0225E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FE008F-0A64-B864-67D4-0369B373F33F}"/>
              </a:ext>
            </a:extLst>
          </p:cNvPr>
          <p:cNvSpPr>
            <a:spLocks noGrp="1"/>
          </p:cNvSpPr>
          <p:nvPr>
            <p:ph idx="1"/>
          </p:nvPr>
        </p:nvSpPr>
        <p:spPr/>
        <p:txBody>
          <a:bodyPr>
            <a:normAutofit fontScale="85000" lnSpcReduction="20000"/>
          </a:bodyPr>
          <a:lstStyle/>
          <a:p>
            <a:r>
              <a:rPr lang="en-GB" dirty="0"/>
              <a:t>Arthur’s court is in </a:t>
            </a:r>
            <a:r>
              <a:rPr lang="en-GB" dirty="0" err="1"/>
              <a:t>Celliwig</a:t>
            </a:r>
            <a:r>
              <a:rPr lang="en-GB" dirty="0"/>
              <a:t> in Cornwall (not Caerleon as in Geoffrey of Monmouth’s </a:t>
            </a:r>
            <a:r>
              <a:rPr lang="en-GB" i="1" dirty="0"/>
              <a:t>Historia </a:t>
            </a:r>
            <a:r>
              <a:rPr lang="en-GB" i="1" dirty="0" err="1"/>
              <a:t>regum</a:t>
            </a:r>
            <a:r>
              <a:rPr lang="en-GB" i="1" dirty="0"/>
              <a:t> Britanniae </a:t>
            </a:r>
            <a:r>
              <a:rPr lang="en-GB" dirty="0"/>
              <a:t>1138) </a:t>
            </a:r>
          </a:p>
          <a:p>
            <a:r>
              <a:rPr lang="en-GB" dirty="0"/>
              <a:t>CO is usually assumed to be pre-Galfridian</a:t>
            </a:r>
          </a:p>
          <a:p>
            <a:r>
              <a:rPr lang="en-GB" dirty="0"/>
              <a:t>International tale types Six Go Through the World (</a:t>
            </a:r>
            <a:r>
              <a:rPr lang="en-GB" dirty="0" err="1"/>
              <a:t>cf</a:t>
            </a:r>
            <a:r>
              <a:rPr lang="en-GB" dirty="0"/>
              <a:t> Grimm), the Giant’s Daughter, the Jealous Stepmother, the Oldest Animals/Helpful Animals and much in common with Irish sagas – the wooing of Olwen </a:t>
            </a:r>
            <a:r>
              <a:rPr lang="en-GB" dirty="0" err="1"/>
              <a:t>cf</a:t>
            </a:r>
            <a:r>
              <a:rPr lang="en-GB" dirty="0"/>
              <a:t> the Wooing of Emer (</a:t>
            </a:r>
            <a:r>
              <a:rPr lang="en-GB" i="1" dirty="0" err="1"/>
              <a:t>Tochmarc</a:t>
            </a:r>
            <a:r>
              <a:rPr lang="en-GB" i="1" dirty="0"/>
              <a:t> </a:t>
            </a:r>
            <a:r>
              <a:rPr lang="en-GB" i="1" dirty="0" err="1"/>
              <a:t>Emire</a:t>
            </a:r>
            <a:r>
              <a:rPr lang="en-GB" i="1" dirty="0"/>
              <a:t> – </a:t>
            </a:r>
            <a:r>
              <a:rPr lang="en-GB" dirty="0"/>
              <a:t>see Doris </a:t>
            </a:r>
            <a:r>
              <a:rPr lang="en-GB" dirty="0" err="1"/>
              <a:t>Edel’s</a:t>
            </a:r>
            <a:r>
              <a:rPr lang="en-GB" dirty="0"/>
              <a:t> German article), humans transformed into animals </a:t>
            </a:r>
            <a:r>
              <a:rPr lang="en-GB" dirty="0" err="1"/>
              <a:t>cf</a:t>
            </a:r>
            <a:r>
              <a:rPr lang="en-GB" dirty="0"/>
              <a:t> Irish Fenian Cycle; some names taken from Old Welsh sources e.g. Twrch </a:t>
            </a:r>
            <a:r>
              <a:rPr lang="en-GB" dirty="0" err="1"/>
              <a:t>Trwyth</a:t>
            </a:r>
            <a:r>
              <a:rPr lang="en-GB" dirty="0"/>
              <a:t> &lt; C9th </a:t>
            </a:r>
            <a:r>
              <a:rPr lang="en-GB" i="1" dirty="0"/>
              <a:t>Historia </a:t>
            </a:r>
            <a:r>
              <a:rPr lang="en-GB" i="1" dirty="0" err="1"/>
              <a:t>Brittonum</a:t>
            </a:r>
            <a:r>
              <a:rPr lang="en-GB" i="1" dirty="0"/>
              <a:t> ‘</a:t>
            </a:r>
            <a:r>
              <a:rPr lang="en-GB" dirty="0" err="1"/>
              <a:t>troit</a:t>
            </a:r>
            <a:r>
              <a:rPr lang="en-GB" dirty="0"/>
              <a:t>’ and Arthur’s dog </a:t>
            </a:r>
            <a:r>
              <a:rPr lang="en-GB" dirty="0" err="1"/>
              <a:t>Cafall’s</a:t>
            </a:r>
            <a:r>
              <a:rPr lang="en-GB" dirty="0"/>
              <a:t> footprint.</a:t>
            </a:r>
          </a:p>
          <a:p>
            <a:r>
              <a:rPr lang="en-GB" dirty="0"/>
              <a:t>Patrick Sims-Williams – names in the court list borrowed from Irish texts author willing to take up names in any source available to him to inflate his list e.g. Ulster Cycle heroes alongside native Welsh characters.</a:t>
            </a:r>
          </a:p>
          <a:p>
            <a:r>
              <a:rPr lang="en-GB" dirty="0"/>
              <a:t>Detail of forks used to keep open the giant’s eyelids – cf. Russian folktales (pointed out by Alexander Haggerty </a:t>
            </a:r>
            <a:r>
              <a:rPr lang="en-GB" dirty="0" err="1"/>
              <a:t>Krappe</a:t>
            </a:r>
            <a:r>
              <a:rPr lang="en-GB" dirty="0"/>
              <a:t> in 1927)</a:t>
            </a:r>
          </a:p>
          <a:p>
            <a:endParaRPr lang="en-GB" i="1" dirty="0"/>
          </a:p>
        </p:txBody>
      </p:sp>
    </p:spTree>
    <p:extLst>
      <p:ext uri="{BB962C8B-B14F-4D97-AF65-F5344CB8AC3E}">
        <p14:creationId xmlns:p14="http://schemas.microsoft.com/office/powerpoint/2010/main" val="3172550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6D5A0-5656-4F7C-766C-E4FA6F93962B}"/>
              </a:ext>
            </a:extLst>
          </p:cNvPr>
          <p:cNvSpPr>
            <a:spLocks noGrp="1"/>
          </p:cNvSpPr>
          <p:nvPr>
            <p:ph type="title"/>
          </p:nvPr>
        </p:nvSpPr>
        <p:spPr>
          <a:xfrm>
            <a:off x="6823878" y="233681"/>
            <a:ext cx="4491821" cy="518159"/>
          </a:xfrm>
        </p:spPr>
        <p:txBody>
          <a:bodyPr anchor="b">
            <a:normAutofit fontScale="90000"/>
          </a:bodyPr>
          <a:lstStyle/>
          <a:p>
            <a:r>
              <a:rPr lang="en-GB" sz="3200" b="1" dirty="0"/>
              <a:t>Dating</a:t>
            </a:r>
          </a:p>
        </p:txBody>
      </p:sp>
      <p:pic>
        <p:nvPicPr>
          <p:cNvPr id="1026" name="Picture 2">
            <a:extLst>
              <a:ext uri="{FF2B5EF4-FFF2-40B4-BE49-F238E27FC236}">
                <a16:creationId xmlns:a16="http://schemas.microsoft.com/office/drawing/2014/main" id="{84CCD8CD-7E33-838F-AC66-DED20F9164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02" r="20531" b="-1"/>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32" name="Rectangle 1031">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A802F23-2B28-8078-889D-57237A240D2E}"/>
              </a:ext>
            </a:extLst>
          </p:cNvPr>
          <p:cNvSpPr>
            <a:spLocks noGrp="1"/>
          </p:cNvSpPr>
          <p:nvPr>
            <p:ph idx="1"/>
          </p:nvPr>
        </p:nvSpPr>
        <p:spPr>
          <a:xfrm>
            <a:off x="6370320" y="995680"/>
            <a:ext cx="5486400" cy="5770880"/>
          </a:xfrm>
        </p:spPr>
        <p:txBody>
          <a:bodyPr anchor="t">
            <a:normAutofit lnSpcReduction="10000"/>
          </a:bodyPr>
          <a:lstStyle/>
          <a:p>
            <a:r>
              <a:rPr lang="en-GB" sz="2000" dirty="0"/>
              <a:t>White Book of </a:t>
            </a:r>
            <a:r>
              <a:rPr lang="en-GB" sz="2000" dirty="0" err="1"/>
              <a:t>Rhydderch</a:t>
            </a:r>
            <a:r>
              <a:rPr lang="en-GB" sz="2000" dirty="0"/>
              <a:t> c. 1350 (CO incomplete about one third lost)</a:t>
            </a:r>
          </a:p>
          <a:p>
            <a:r>
              <a:rPr lang="en-GB" sz="2000" dirty="0"/>
              <a:t>Red Book of </a:t>
            </a:r>
            <a:r>
              <a:rPr lang="en-GB" sz="2000" dirty="0" err="1"/>
              <a:t>Hergest</a:t>
            </a:r>
            <a:r>
              <a:rPr lang="en-GB" sz="2000" dirty="0"/>
              <a:t> c. 1400 (first page of CO in image opposite)</a:t>
            </a:r>
          </a:p>
          <a:p>
            <a:r>
              <a:rPr lang="en-GB" sz="2000" dirty="0"/>
              <a:t>Both versions similar and seem to descend independently from a lost exemplar</a:t>
            </a:r>
          </a:p>
          <a:p>
            <a:r>
              <a:rPr lang="en-GB" sz="2000" dirty="0"/>
              <a:t>Most people would have heard the tale rather than read it – yet no longer considered to be verbatim renditions of oral tales</a:t>
            </a:r>
          </a:p>
          <a:p>
            <a:r>
              <a:rPr lang="en-GB" sz="2000" dirty="0"/>
              <a:t>General consensus ‘around 1100’ (as suggested by Idris Foster) some have argued for C10th or C11th date and even second half of C12th</a:t>
            </a:r>
          </a:p>
          <a:p>
            <a:r>
              <a:rPr lang="en-GB" sz="2000" dirty="0"/>
              <a:t>Idris Foster – historical events e.g.1081 William the Conqueror's visit to St </a:t>
            </a:r>
            <a:r>
              <a:rPr lang="en-GB" sz="2000" dirty="0" err="1"/>
              <a:t>Davids</a:t>
            </a:r>
            <a:r>
              <a:rPr lang="en-GB" sz="2000" dirty="0"/>
              <a:t> and </a:t>
            </a:r>
            <a:r>
              <a:rPr lang="en-GB" sz="2000" dirty="0" err="1"/>
              <a:t>Gruffudd</a:t>
            </a:r>
            <a:r>
              <a:rPr lang="en-GB" sz="2000" dirty="0"/>
              <a:t> ap </a:t>
            </a:r>
            <a:r>
              <a:rPr lang="en-GB" sz="2000" dirty="0" err="1"/>
              <a:t>Cynan’s</a:t>
            </a:r>
            <a:r>
              <a:rPr lang="en-GB" sz="2000" dirty="0"/>
              <a:t> arrival in Porth </a:t>
            </a:r>
            <a:r>
              <a:rPr lang="en-GB" sz="2000" dirty="0" err="1"/>
              <a:t>Clais</a:t>
            </a:r>
            <a:r>
              <a:rPr lang="en-GB" sz="2000" dirty="0"/>
              <a:t> from Ireland </a:t>
            </a:r>
            <a:r>
              <a:rPr lang="en-GB" sz="2000" dirty="0" err="1"/>
              <a:t>cf</a:t>
            </a:r>
            <a:r>
              <a:rPr lang="en-GB" sz="2000" dirty="0"/>
              <a:t> Twrch </a:t>
            </a:r>
            <a:r>
              <a:rPr lang="en-GB" sz="2000" dirty="0" err="1"/>
              <a:t>Trwyth</a:t>
            </a:r>
            <a:r>
              <a:rPr lang="en-GB" sz="2000" dirty="0"/>
              <a:t> lands in Porth </a:t>
            </a:r>
            <a:r>
              <a:rPr lang="en-GB" sz="2000" dirty="0" err="1"/>
              <a:t>Clais</a:t>
            </a:r>
            <a:endParaRPr lang="en-GB" sz="2000" dirty="0"/>
          </a:p>
          <a:p>
            <a:r>
              <a:rPr lang="en-GB" sz="2000" dirty="0"/>
              <a:t>Language is archaic compared to other native tales</a:t>
            </a:r>
          </a:p>
          <a:p>
            <a:r>
              <a:rPr lang="en-GB" sz="2000" dirty="0"/>
              <a:t>Rodway ‘date remains an open question’.</a:t>
            </a:r>
          </a:p>
          <a:p>
            <a:endParaRPr lang="en-GB" sz="1100" dirty="0"/>
          </a:p>
        </p:txBody>
      </p:sp>
    </p:spTree>
    <p:extLst>
      <p:ext uri="{BB962C8B-B14F-4D97-AF65-F5344CB8AC3E}">
        <p14:creationId xmlns:p14="http://schemas.microsoft.com/office/powerpoint/2010/main" val="514582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139D7-4B22-8ECD-A463-2E4A0CAF7A89}"/>
              </a:ext>
            </a:extLst>
          </p:cNvPr>
          <p:cNvSpPr>
            <a:spLocks noGrp="1"/>
          </p:cNvSpPr>
          <p:nvPr>
            <p:ph type="title"/>
          </p:nvPr>
        </p:nvSpPr>
        <p:spPr/>
        <p:txBody>
          <a:bodyPr/>
          <a:lstStyle/>
          <a:p>
            <a:r>
              <a:rPr lang="en-GB" b="1" dirty="0"/>
              <a:t>Bibliography</a:t>
            </a:r>
          </a:p>
        </p:txBody>
      </p:sp>
      <p:sp>
        <p:nvSpPr>
          <p:cNvPr id="3" name="Content Placeholder 2">
            <a:extLst>
              <a:ext uri="{FF2B5EF4-FFF2-40B4-BE49-F238E27FC236}">
                <a16:creationId xmlns:a16="http://schemas.microsoft.com/office/drawing/2014/main" id="{62F6E4A7-1831-EEC2-CB00-2FC7659FE615}"/>
              </a:ext>
            </a:extLst>
          </p:cNvPr>
          <p:cNvSpPr>
            <a:spLocks noGrp="1"/>
          </p:cNvSpPr>
          <p:nvPr>
            <p:ph idx="1"/>
          </p:nvPr>
        </p:nvSpPr>
        <p:spPr/>
        <p:txBody>
          <a:bodyPr>
            <a:normAutofit fontScale="85000" lnSpcReduction="20000"/>
          </a:bodyPr>
          <a:lstStyle/>
          <a:p>
            <a:pPr marL="0" indent="0">
              <a:buNone/>
            </a:pPr>
            <a:r>
              <a:rPr lang="en-GB" b="1" dirty="0"/>
              <a:t>Primary Sources:</a:t>
            </a:r>
          </a:p>
          <a:p>
            <a:pPr marL="0" indent="0">
              <a:buNone/>
            </a:pPr>
            <a:r>
              <a:rPr lang="en-GB" i="1" dirty="0"/>
              <a:t>The </a:t>
            </a:r>
            <a:r>
              <a:rPr lang="en-GB" i="1" dirty="0" err="1"/>
              <a:t>Mabinogion</a:t>
            </a:r>
            <a:r>
              <a:rPr lang="en-GB" dirty="0"/>
              <a:t>, trans. Sioned Davies (Oxford: Oxford University Press, 2007)</a:t>
            </a:r>
          </a:p>
          <a:p>
            <a:pPr marL="0" indent="0">
              <a:buNone/>
            </a:pPr>
            <a:r>
              <a:rPr lang="en-GB" i="1" dirty="0" err="1"/>
              <a:t>Culhwch</a:t>
            </a:r>
            <a:r>
              <a:rPr lang="en-GB" i="1" dirty="0"/>
              <a:t> and Olwen: An edition and Study of the Oldest Arthurian Tale</a:t>
            </a:r>
            <a:r>
              <a:rPr lang="en-GB" dirty="0"/>
              <a:t>, eds Rachel Bromwich and D. Simon Evans (Cardiff: University of </a:t>
            </a:r>
            <a:r>
              <a:rPr lang="en-GB" dirty="0" err="1"/>
              <a:t>wales</a:t>
            </a:r>
            <a:r>
              <a:rPr lang="en-GB" dirty="0"/>
              <a:t> Press, 1992)</a:t>
            </a:r>
          </a:p>
          <a:p>
            <a:pPr marL="0" indent="0">
              <a:buNone/>
            </a:pPr>
            <a:r>
              <a:rPr lang="en-GB" b="1" dirty="0"/>
              <a:t>Secondary sources: </a:t>
            </a:r>
          </a:p>
          <a:p>
            <a:pPr marL="0" indent="0">
              <a:buNone/>
            </a:pPr>
            <a:r>
              <a:rPr lang="en-GB" dirty="0"/>
              <a:t>Ford, Patrick K., ‘On the Significance of some Arthurian names in Welsh’, </a:t>
            </a:r>
            <a:r>
              <a:rPr lang="en-GB" i="1" dirty="0"/>
              <a:t>Bulletin of the Board of Celtic Studies </a:t>
            </a:r>
            <a:r>
              <a:rPr lang="en-GB" dirty="0"/>
              <a:t>30 (1982-3), 268-73</a:t>
            </a:r>
          </a:p>
          <a:p>
            <a:pPr marL="0" indent="0">
              <a:buNone/>
            </a:pPr>
            <a:r>
              <a:rPr lang="en-GB" dirty="0"/>
              <a:t>Radner, Joan N., ‘Interpreting irony in medieval Celtic narrative: the Case of </a:t>
            </a:r>
            <a:r>
              <a:rPr lang="en-GB" dirty="0" err="1"/>
              <a:t>Culhwch</a:t>
            </a:r>
            <a:r>
              <a:rPr lang="en-GB" dirty="0"/>
              <a:t> ac Olwen’, </a:t>
            </a:r>
            <a:r>
              <a:rPr lang="en-GB" i="1" dirty="0"/>
              <a:t>Cambridge Medieval Celtic Studies </a:t>
            </a:r>
            <a:r>
              <a:rPr lang="en-GB" dirty="0"/>
              <a:t>16 (1988), 41-59</a:t>
            </a:r>
          </a:p>
          <a:p>
            <a:pPr marL="0" indent="0">
              <a:buNone/>
            </a:pPr>
            <a:r>
              <a:rPr lang="en-GB" dirty="0"/>
              <a:t>Rodway, Simon, ‘</a:t>
            </a:r>
            <a:r>
              <a:rPr lang="en-GB" dirty="0" err="1"/>
              <a:t>Culhwch</a:t>
            </a:r>
            <a:r>
              <a:rPr lang="en-GB" dirty="0"/>
              <a:t> ac Olwen’ in </a:t>
            </a:r>
            <a:r>
              <a:rPr lang="en-GB" i="1" dirty="0"/>
              <a:t>Arthur and the Celtic Languages The Arthurian Legend in Celtic Literatures and Traditions</a:t>
            </a:r>
            <a:r>
              <a:rPr lang="en-GB" dirty="0"/>
              <a:t>, eds </a:t>
            </a:r>
            <a:r>
              <a:rPr lang="en-GB" dirty="0" err="1"/>
              <a:t>Ceridwen</a:t>
            </a:r>
            <a:r>
              <a:rPr lang="en-GB" dirty="0"/>
              <a:t> Lloyd-Morgan and Erich </a:t>
            </a:r>
            <a:r>
              <a:rPr lang="en-GB" dirty="0" err="1"/>
              <a:t>Poppe</a:t>
            </a:r>
            <a:r>
              <a:rPr lang="en-GB" dirty="0"/>
              <a:t> (Cardiff: University of Wales Press, 2019), pp. 67-79</a:t>
            </a:r>
          </a:p>
          <a:p>
            <a:pPr marL="0" indent="0">
              <a:buNone/>
            </a:pPr>
            <a:r>
              <a:rPr lang="en-GB" dirty="0" err="1"/>
              <a:t>Sturzer</a:t>
            </a:r>
            <a:r>
              <a:rPr lang="en-GB" dirty="0"/>
              <a:t>, Ned, ‘The Purpose of </a:t>
            </a:r>
            <a:r>
              <a:rPr lang="en-GB" i="1" dirty="0" err="1"/>
              <a:t>Culhwch</a:t>
            </a:r>
            <a:r>
              <a:rPr lang="en-GB" i="1" dirty="0"/>
              <a:t> ac Olwen</a:t>
            </a:r>
            <a:r>
              <a:rPr lang="en-GB" dirty="0"/>
              <a:t>’, </a:t>
            </a:r>
            <a:r>
              <a:rPr lang="en-GB" i="1" dirty="0"/>
              <a:t>Studia </a:t>
            </a:r>
            <a:r>
              <a:rPr lang="en-GB" i="1" dirty="0" err="1"/>
              <a:t>Celtica</a:t>
            </a:r>
            <a:r>
              <a:rPr lang="en-GB" i="1" dirty="0"/>
              <a:t> </a:t>
            </a:r>
            <a:r>
              <a:rPr lang="en-GB" dirty="0"/>
              <a:t>39 (2005), 145-67</a:t>
            </a:r>
          </a:p>
        </p:txBody>
      </p:sp>
    </p:spTree>
    <p:extLst>
      <p:ext uri="{BB962C8B-B14F-4D97-AF65-F5344CB8AC3E}">
        <p14:creationId xmlns:p14="http://schemas.microsoft.com/office/powerpoint/2010/main" val="354210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1616</TotalTime>
  <Words>1422</Words>
  <Application>Microsoft Office PowerPoint</Application>
  <PresentationFormat>Widescreen</PresentationFormat>
  <Paragraphs>65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Prof. Jane Cartwright</vt:lpstr>
      <vt:lpstr>Culhwch and Olwen in context:</vt:lpstr>
      <vt:lpstr>What happens in Culhwch ac Olwen?</vt:lpstr>
      <vt:lpstr>PowerPoint Presentation</vt:lpstr>
      <vt:lpstr>Simon Rodway</vt:lpstr>
      <vt:lpstr>Your response to the tale</vt:lpstr>
      <vt:lpstr>Arthur’s belongings</vt:lpstr>
      <vt:lpstr>PowerPoint Presentation</vt:lpstr>
      <vt:lpstr>Dating</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dc:title>
  <dc:creator>Jane Cartwright</dc:creator>
  <cp:lastModifiedBy>Jane Cartwright</cp:lastModifiedBy>
  <cp:revision>35</cp:revision>
  <dcterms:created xsi:type="dcterms:W3CDTF">2023-10-17T18:24:17Z</dcterms:created>
  <dcterms:modified xsi:type="dcterms:W3CDTF">2023-10-19T09:14:24Z</dcterms:modified>
</cp:coreProperties>
</file>