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0" r:id="rId1"/>
  </p:sldMasterIdLst>
  <p:notesMasterIdLst>
    <p:notesMasterId r:id="rId17"/>
  </p:notesMasterIdLst>
  <p:sldIdLst>
    <p:sldId id="256" r:id="rId2"/>
    <p:sldId id="260" r:id="rId3"/>
    <p:sldId id="261" r:id="rId4"/>
    <p:sldId id="259" r:id="rId5"/>
    <p:sldId id="272" r:id="rId6"/>
    <p:sldId id="262" r:id="rId7"/>
    <p:sldId id="274" r:id="rId8"/>
    <p:sldId id="264" r:id="rId9"/>
    <p:sldId id="267" r:id="rId10"/>
    <p:sldId id="276" r:id="rId11"/>
    <p:sldId id="269" r:id="rId12"/>
    <p:sldId id="275" r:id="rId13"/>
    <p:sldId id="270" r:id="rId14"/>
    <p:sldId id="258"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498C7-BE52-D648-9D8C-C74607AB5343}" v="172" dt="2021-02-24T21:29:53.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41"/>
    <p:restoredTop sz="89413"/>
  </p:normalViewPr>
  <p:slideViewPr>
    <p:cSldViewPr snapToGrid="0" snapToObjects="1">
      <p:cViewPr>
        <p:scale>
          <a:sx n="98" d="100"/>
          <a:sy n="98" d="100"/>
        </p:scale>
        <p:origin x="880" y="21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Ann Rogers (2005583)" userId="7d77e663-7bef-4f5e-a4a6-f04a7c30654f" providerId="ADAL" clId="{417498C7-BE52-D648-9D8C-C74607AB5343}"/>
    <pc:docChg chg="undo redo custSel addSld delSld modSld modMainMaster">
      <pc:chgData name="Megan Ann Rogers (2005583)" userId="7d77e663-7bef-4f5e-a4a6-f04a7c30654f" providerId="ADAL" clId="{417498C7-BE52-D648-9D8C-C74607AB5343}" dt="2021-02-24T21:42:04.610" v="12962" actId="20577"/>
      <pc:docMkLst>
        <pc:docMk/>
      </pc:docMkLst>
      <pc:sldChg chg="setBg">
        <pc:chgData name="Megan Ann Rogers (2005583)" userId="7d77e663-7bef-4f5e-a4a6-f04a7c30654f" providerId="ADAL" clId="{417498C7-BE52-D648-9D8C-C74607AB5343}" dt="2021-02-24T18:45:21.641" v="7112"/>
        <pc:sldMkLst>
          <pc:docMk/>
          <pc:sldMk cId="4075083989" sldId="256"/>
        </pc:sldMkLst>
      </pc:sldChg>
      <pc:sldChg chg="modSp mod">
        <pc:chgData name="Megan Ann Rogers (2005583)" userId="7d77e663-7bef-4f5e-a4a6-f04a7c30654f" providerId="ADAL" clId="{417498C7-BE52-D648-9D8C-C74607AB5343}" dt="2021-02-24T21:28:55.765" v="12909" actId="27636"/>
        <pc:sldMkLst>
          <pc:docMk/>
          <pc:sldMk cId="1223646551" sldId="258"/>
        </pc:sldMkLst>
        <pc:spChg chg="mod">
          <ac:chgData name="Megan Ann Rogers (2005583)" userId="7d77e663-7bef-4f5e-a4a6-f04a7c30654f" providerId="ADAL" clId="{417498C7-BE52-D648-9D8C-C74607AB5343}" dt="2021-02-24T21:28:55.765" v="12909" actId="27636"/>
          <ac:spMkLst>
            <pc:docMk/>
            <pc:sldMk cId="1223646551" sldId="258"/>
            <ac:spMk id="3" creationId="{50A58CA0-426E-7D48-A97A-C4B1A11F76BA}"/>
          </ac:spMkLst>
        </pc:spChg>
      </pc:sldChg>
      <pc:sldChg chg="modSp mod">
        <pc:chgData name="Megan Ann Rogers (2005583)" userId="7d77e663-7bef-4f5e-a4a6-f04a7c30654f" providerId="ADAL" clId="{417498C7-BE52-D648-9D8C-C74607AB5343}" dt="2021-02-24T21:33:10.613" v="12929" actId="20577"/>
        <pc:sldMkLst>
          <pc:docMk/>
          <pc:sldMk cId="348074763" sldId="259"/>
        </pc:sldMkLst>
        <pc:spChg chg="mod">
          <ac:chgData name="Megan Ann Rogers (2005583)" userId="7d77e663-7bef-4f5e-a4a6-f04a7c30654f" providerId="ADAL" clId="{417498C7-BE52-D648-9D8C-C74607AB5343}" dt="2021-02-24T21:33:10.613" v="12929" actId="20577"/>
          <ac:spMkLst>
            <pc:docMk/>
            <pc:sldMk cId="348074763" sldId="259"/>
            <ac:spMk id="3" creationId="{D4212824-0C6B-5F46-BA60-F113A244D9FD}"/>
          </ac:spMkLst>
        </pc:spChg>
      </pc:sldChg>
      <pc:sldChg chg="modSp mod setBg">
        <pc:chgData name="Megan Ann Rogers (2005583)" userId="7d77e663-7bef-4f5e-a4a6-f04a7c30654f" providerId="ADAL" clId="{417498C7-BE52-D648-9D8C-C74607AB5343}" dt="2021-02-24T18:45:21.641" v="7112"/>
        <pc:sldMkLst>
          <pc:docMk/>
          <pc:sldMk cId="3860577578" sldId="260"/>
        </pc:sldMkLst>
        <pc:spChg chg="mod">
          <ac:chgData name="Megan Ann Rogers (2005583)" userId="7d77e663-7bef-4f5e-a4a6-f04a7c30654f" providerId="ADAL" clId="{417498C7-BE52-D648-9D8C-C74607AB5343}" dt="2021-02-24T18:38:40.624" v="7080" actId="20577"/>
          <ac:spMkLst>
            <pc:docMk/>
            <pc:sldMk cId="3860577578" sldId="260"/>
            <ac:spMk id="3" creationId="{0981848B-0E3C-174C-B2AE-58DC44D625E6}"/>
          </ac:spMkLst>
        </pc:spChg>
      </pc:sldChg>
      <pc:sldChg chg="modSp mod setBg">
        <pc:chgData name="Megan Ann Rogers (2005583)" userId="7d77e663-7bef-4f5e-a4a6-f04a7c30654f" providerId="ADAL" clId="{417498C7-BE52-D648-9D8C-C74607AB5343}" dt="2021-02-24T18:45:21.641" v="7112"/>
        <pc:sldMkLst>
          <pc:docMk/>
          <pc:sldMk cId="47025780" sldId="261"/>
        </pc:sldMkLst>
        <pc:spChg chg="mod">
          <ac:chgData name="Megan Ann Rogers (2005583)" userId="7d77e663-7bef-4f5e-a4a6-f04a7c30654f" providerId="ADAL" clId="{417498C7-BE52-D648-9D8C-C74607AB5343}" dt="2021-02-24T18:39:06.819" v="7082" actId="20577"/>
          <ac:spMkLst>
            <pc:docMk/>
            <pc:sldMk cId="47025780" sldId="261"/>
            <ac:spMk id="3" creationId="{2B2F9E5D-C538-034F-A1BE-0993BC81BC06}"/>
          </ac:spMkLst>
        </pc:spChg>
      </pc:sldChg>
      <pc:sldChg chg="modSp mod setBg">
        <pc:chgData name="Megan Ann Rogers (2005583)" userId="7d77e663-7bef-4f5e-a4a6-f04a7c30654f" providerId="ADAL" clId="{417498C7-BE52-D648-9D8C-C74607AB5343}" dt="2021-02-24T18:45:21.641" v="7112"/>
        <pc:sldMkLst>
          <pc:docMk/>
          <pc:sldMk cId="2038593732" sldId="262"/>
        </pc:sldMkLst>
        <pc:spChg chg="mod">
          <ac:chgData name="Megan Ann Rogers (2005583)" userId="7d77e663-7bef-4f5e-a4a6-f04a7c30654f" providerId="ADAL" clId="{417498C7-BE52-D648-9D8C-C74607AB5343}" dt="2021-02-24T18:42:26.378" v="7106" actId="1076"/>
          <ac:spMkLst>
            <pc:docMk/>
            <pc:sldMk cId="2038593732" sldId="262"/>
            <ac:spMk id="2" creationId="{40460B8E-A836-484F-A0EE-26EAF6AA8544}"/>
          </ac:spMkLst>
        </pc:spChg>
        <pc:spChg chg="mod">
          <ac:chgData name="Megan Ann Rogers (2005583)" userId="7d77e663-7bef-4f5e-a4a6-f04a7c30654f" providerId="ADAL" clId="{417498C7-BE52-D648-9D8C-C74607AB5343}" dt="2021-02-24T18:42:20.084" v="7105" actId="1076"/>
          <ac:spMkLst>
            <pc:docMk/>
            <pc:sldMk cId="2038593732" sldId="262"/>
            <ac:spMk id="3" creationId="{D5CB2847-73B6-4A4A-BDFF-9891C0ADB206}"/>
          </ac:spMkLst>
        </pc:spChg>
      </pc:sldChg>
      <pc:sldChg chg="modSp mod">
        <pc:chgData name="Megan Ann Rogers (2005583)" userId="7d77e663-7bef-4f5e-a4a6-f04a7c30654f" providerId="ADAL" clId="{417498C7-BE52-D648-9D8C-C74607AB5343}" dt="2021-02-24T18:43:01.694" v="7108" actId="14100"/>
        <pc:sldMkLst>
          <pc:docMk/>
          <pc:sldMk cId="3506566383" sldId="264"/>
        </pc:sldMkLst>
        <pc:spChg chg="mod">
          <ac:chgData name="Megan Ann Rogers (2005583)" userId="7d77e663-7bef-4f5e-a4a6-f04a7c30654f" providerId="ADAL" clId="{417498C7-BE52-D648-9D8C-C74607AB5343}" dt="2021-02-24T18:43:01.694" v="7108" actId="14100"/>
          <ac:spMkLst>
            <pc:docMk/>
            <pc:sldMk cId="3506566383" sldId="264"/>
            <ac:spMk id="3" creationId="{280A34D7-D4D7-354F-8AD5-254ADC0194BA}"/>
          </ac:spMkLst>
        </pc:spChg>
      </pc:sldChg>
      <pc:sldChg chg="addSp delSp modSp mod setBg setClrOvrMap modNotesTx">
        <pc:chgData name="Megan Ann Rogers (2005583)" userId="7d77e663-7bef-4f5e-a4a6-f04a7c30654f" providerId="ADAL" clId="{417498C7-BE52-D648-9D8C-C74607AB5343}" dt="2021-02-24T21:36:57.301" v="12931" actId="1076"/>
        <pc:sldMkLst>
          <pc:docMk/>
          <pc:sldMk cId="3660681022" sldId="267"/>
        </pc:sldMkLst>
        <pc:spChg chg="mod">
          <ac:chgData name="Megan Ann Rogers (2005583)" userId="7d77e663-7bef-4f5e-a4a6-f04a7c30654f" providerId="ADAL" clId="{417498C7-BE52-D648-9D8C-C74607AB5343}" dt="2021-02-24T21:36:57.301" v="12931" actId="1076"/>
          <ac:spMkLst>
            <pc:docMk/>
            <pc:sldMk cId="3660681022" sldId="267"/>
            <ac:spMk id="2" creationId="{557DA530-2C27-654B-9AD8-490BD2FFCEBC}"/>
          </ac:spMkLst>
        </pc:spChg>
        <pc:spChg chg="mod">
          <ac:chgData name="Megan Ann Rogers (2005583)" userId="7d77e663-7bef-4f5e-a4a6-f04a7c30654f" providerId="ADAL" clId="{417498C7-BE52-D648-9D8C-C74607AB5343}" dt="2021-02-24T21:36:54.562" v="12930" actId="1076"/>
          <ac:spMkLst>
            <pc:docMk/>
            <pc:sldMk cId="3660681022" sldId="267"/>
            <ac:spMk id="3" creationId="{589F601F-A162-CD4E-9046-598F1034ECB8}"/>
          </ac:spMkLst>
        </pc:spChg>
        <pc:spChg chg="add mod">
          <ac:chgData name="Megan Ann Rogers (2005583)" userId="7d77e663-7bef-4f5e-a4a6-f04a7c30654f" providerId="ADAL" clId="{417498C7-BE52-D648-9D8C-C74607AB5343}" dt="2021-02-24T18:18:07.823" v="6497" actId="26606"/>
          <ac:spMkLst>
            <pc:docMk/>
            <pc:sldMk cId="3660681022" sldId="267"/>
            <ac:spMk id="4" creationId="{8E6C7E16-A194-994D-8230-DE239319ABEF}"/>
          </ac:spMkLst>
        </pc:spChg>
        <pc:spChg chg="add mod">
          <ac:chgData name="Megan Ann Rogers (2005583)" userId="7d77e663-7bef-4f5e-a4a6-f04a7c30654f" providerId="ADAL" clId="{417498C7-BE52-D648-9D8C-C74607AB5343}" dt="2021-02-24T18:18:07.823" v="6497" actId="26606"/>
          <ac:spMkLst>
            <pc:docMk/>
            <pc:sldMk cId="3660681022" sldId="267"/>
            <ac:spMk id="5" creationId="{87049435-BC4C-3C49-A755-195A672EDCB5}"/>
          </ac:spMkLst>
        </pc:spChg>
        <pc:spChg chg="add del mod">
          <ac:chgData name="Megan Ann Rogers (2005583)" userId="7d77e663-7bef-4f5e-a4a6-f04a7c30654f" providerId="ADAL" clId="{417498C7-BE52-D648-9D8C-C74607AB5343}" dt="2021-02-24T17:06:18.411" v="4346"/>
          <ac:spMkLst>
            <pc:docMk/>
            <pc:sldMk cId="3660681022" sldId="267"/>
            <ac:spMk id="6" creationId="{090D4489-7319-6048-BE9E-F698996EBA9E}"/>
          </ac:spMkLst>
        </pc:spChg>
        <pc:spChg chg="add del">
          <ac:chgData name="Megan Ann Rogers (2005583)" userId="7d77e663-7bef-4f5e-a4a6-f04a7c30654f" providerId="ADAL" clId="{417498C7-BE52-D648-9D8C-C74607AB5343}" dt="2021-02-24T15:23:26.467" v="3560" actId="26606"/>
          <ac:spMkLst>
            <pc:docMk/>
            <pc:sldMk cId="3660681022" sldId="267"/>
            <ac:spMk id="8" creationId="{5BE0789E-91A7-4246-978E-A17FE1BF952A}"/>
          </ac:spMkLst>
        </pc:spChg>
        <pc:spChg chg="add del">
          <ac:chgData name="Megan Ann Rogers (2005583)" userId="7d77e663-7bef-4f5e-a4a6-f04a7c30654f" providerId="ADAL" clId="{417498C7-BE52-D648-9D8C-C74607AB5343}" dt="2021-02-24T15:23:26.467" v="3560" actId="26606"/>
          <ac:spMkLst>
            <pc:docMk/>
            <pc:sldMk cId="3660681022" sldId="267"/>
            <ac:spMk id="24" creationId="{15EDA122-4530-45D2-A70A-B1A967AAE566}"/>
          </ac:spMkLst>
        </pc:spChg>
        <pc:spChg chg="add del">
          <ac:chgData name="Megan Ann Rogers (2005583)" userId="7d77e663-7bef-4f5e-a4a6-f04a7c30654f" providerId="ADAL" clId="{417498C7-BE52-D648-9D8C-C74607AB5343}" dt="2021-02-24T15:23:26.467" v="3560" actId="26606"/>
          <ac:spMkLst>
            <pc:docMk/>
            <pc:sldMk cId="3660681022" sldId="267"/>
            <ac:spMk id="26" creationId="{9782F52E-0F94-4BFC-9F89-B054DDEAB9EF}"/>
          </ac:spMkLst>
        </pc:spChg>
        <pc:spChg chg="add del">
          <ac:chgData name="Megan Ann Rogers (2005583)" userId="7d77e663-7bef-4f5e-a4a6-f04a7c30654f" providerId="ADAL" clId="{417498C7-BE52-D648-9D8C-C74607AB5343}" dt="2021-02-24T15:33:25.151" v="3857" actId="26606"/>
          <ac:spMkLst>
            <pc:docMk/>
            <pc:sldMk cId="3660681022" sldId="267"/>
            <ac:spMk id="75" creationId="{E58C8766-4DE8-4DB6-A4A6-6D575076395C}"/>
          </ac:spMkLst>
        </pc:spChg>
        <pc:spChg chg="add del">
          <ac:chgData name="Megan Ann Rogers (2005583)" userId="7d77e663-7bef-4f5e-a4a6-f04a7c30654f" providerId="ADAL" clId="{417498C7-BE52-D648-9D8C-C74607AB5343}" dt="2021-02-24T15:33:25.151" v="3857" actId="26606"/>
          <ac:spMkLst>
            <pc:docMk/>
            <pc:sldMk cId="3660681022" sldId="267"/>
            <ac:spMk id="77" creationId="{FB8C794E-3CC5-4FA5-9A46-B9702575C668}"/>
          </ac:spMkLst>
        </pc:spChg>
        <pc:spChg chg="add del">
          <ac:chgData name="Megan Ann Rogers (2005583)" userId="7d77e663-7bef-4f5e-a4a6-f04a7c30654f" providerId="ADAL" clId="{417498C7-BE52-D648-9D8C-C74607AB5343}" dt="2021-02-24T15:33:25.151" v="3857" actId="26606"/>
          <ac:spMkLst>
            <pc:docMk/>
            <pc:sldMk cId="3660681022" sldId="267"/>
            <ac:spMk id="79" creationId="{DCA9D2DF-B9C7-4D7E-A14E-830BAEE6F10E}"/>
          </ac:spMkLst>
        </pc:spChg>
        <pc:spChg chg="add del">
          <ac:chgData name="Megan Ann Rogers (2005583)" userId="7d77e663-7bef-4f5e-a4a6-f04a7c30654f" providerId="ADAL" clId="{417498C7-BE52-D648-9D8C-C74607AB5343}" dt="2021-02-24T18:18:07.823" v="6497" actId="26606"/>
          <ac:spMkLst>
            <pc:docMk/>
            <pc:sldMk cId="3660681022" sldId="267"/>
            <ac:spMk id="139" creationId="{FC8E6D40-9C90-443A-AF1F-0B193BA9475D}"/>
          </ac:spMkLst>
        </pc:spChg>
        <pc:spChg chg="add del">
          <ac:chgData name="Megan Ann Rogers (2005583)" userId="7d77e663-7bef-4f5e-a4a6-f04a7c30654f" providerId="ADAL" clId="{417498C7-BE52-D648-9D8C-C74607AB5343}" dt="2021-02-24T18:18:07.823" v="6497" actId="26606"/>
          <ac:spMkLst>
            <pc:docMk/>
            <pc:sldMk cId="3660681022" sldId="267"/>
            <ac:spMk id="141" creationId="{2AADB1DE-0040-4989-B59B-D60AF6850E81}"/>
          </ac:spMkLst>
        </pc:spChg>
        <pc:spChg chg="add del">
          <ac:chgData name="Megan Ann Rogers (2005583)" userId="7d77e663-7bef-4f5e-a4a6-f04a7c30654f" providerId="ADAL" clId="{417498C7-BE52-D648-9D8C-C74607AB5343}" dt="2021-02-24T18:18:07.823" v="6497" actId="26606"/>
          <ac:spMkLst>
            <pc:docMk/>
            <pc:sldMk cId="3660681022" sldId="267"/>
            <ac:spMk id="143" creationId="{E16D902C-C95A-4503-967F-9D24B40C29EB}"/>
          </ac:spMkLst>
        </pc:spChg>
        <pc:spChg chg="add del">
          <ac:chgData name="Megan Ann Rogers (2005583)" userId="7d77e663-7bef-4f5e-a4a6-f04a7c30654f" providerId="ADAL" clId="{417498C7-BE52-D648-9D8C-C74607AB5343}" dt="2021-02-24T18:18:07.795" v="6496" actId="26606"/>
          <ac:spMkLst>
            <pc:docMk/>
            <pc:sldMk cId="3660681022" sldId="267"/>
            <ac:spMk id="192" creationId="{CDF4BB43-C1F0-4347-9E3C-701B3AD3D4D9}"/>
          </ac:spMkLst>
        </pc:spChg>
        <pc:spChg chg="add del">
          <ac:chgData name="Megan Ann Rogers (2005583)" userId="7d77e663-7bef-4f5e-a4a6-f04a7c30654f" providerId="ADAL" clId="{417498C7-BE52-D648-9D8C-C74607AB5343}" dt="2021-02-24T18:18:07.795" v="6496" actId="26606"/>
          <ac:spMkLst>
            <pc:docMk/>
            <pc:sldMk cId="3660681022" sldId="267"/>
            <ac:spMk id="193" creationId="{4C62B778-DDF8-42FB-8F13-9BFB0D4FFAC3}"/>
          </ac:spMkLst>
        </pc:spChg>
        <pc:spChg chg="add del">
          <ac:chgData name="Megan Ann Rogers (2005583)" userId="7d77e663-7bef-4f5e-a4a6-f04a7c30654f" providerId="ADAL" clId="{417498C7-BE52-D648-9D8C-C74607AB5343}" dt="2021-02-24T18:18:07.795" v="6496" actId="26606"/>
          <ac:spMkLst>
            <pc:docMk/>
            <pc:sldMk cId="3660681022" sldId="267"/>
            <ac:spMk id="194" creationId="{8E9272BA-9542-4423-AC14-949EE8674747}"/>
          </ac:spMkLst>
        </pc:spChg>
        <pc:spChg chg="add">
          <ac:chgData name="Megan Ann Rogers (2005583)" userId="7d77e663-7bef-4f5e-a4a6-f04a7c30654f" providerId="ADAL" clId="{417498C7-BE52-D648-9D8C-C74607AB5343}" dt="2021-02-24T18:18:07.823" v="6497" actId="26606"/>
          <ac:spMkLst>
            <pc:docMk/>
            <pc:sldMk cId="3660681022" sldId="267"/>
            <ac:spMk id="1032" creationId="{E58C8766-4DE8-4DB6-A4A6-6D575076395C}"/>
          </ac:spMkLst>
        </pc:spChg>
        <pc:spChg chg="add">
          <ac:chgData name="Megan Ann Rogers (2005583)" userId="7d77e663-7bef-4f5e-a4a6-f04a7c30654f" providerId="ADAL" clId="{417498C7-BE52-D648-9D8C-C74607AB5343}" dt="2021-02-24T18:18:07.823" v="6497" actId="26606"/>
          <ac:spMkLst>
            <pc:docMk/>
            <pc:sldMk cId="3660681022" sldId="267"/>
            <ac:spMk id="1033" creationId="{FB8C794E-3CC5-4FA5-9A46-B9702575C668}"/>
          </ac:spMkLst>
        </pc:spChg>
        <pc:spChg chg="add">
          <ac:chgData name="Megan Ann Rogers (2005583)" userId="7d77e663-7bef-4f5e-a4a6-f04a7c30654f" providerId="ADAL" clId="{417498C7-BE52-D648-9D8C-C74607AB5343}" dt="2021-02-24T18:18:07.823" v="6497" actId="26606"/>
          <ac:spMkLst>
            <pc:docMk/>
            <pc:sldMk cId="3660681022" sldId="267"/>
            <ac:spMk id="1034" creationId="{DCA9D2DF-B9C7-4D7E-A14E-830BAEE6F10E}"/>
          </ac:spMkLst>
        </pc:spChg>
        <pc:grpChg chg="add del">
          <ac:chgData name="Megan Ann Rogers (2005583)" userId="7d77e663-7bef-4f5e-a4a6-f04a7c30654f" providerId="ADAL" clId="{417498C7-BE52-D648-9D8C-C74607AB5343}" dt="2021-02-24T15:23:26.467" v="3560" actId="26606"/>
          <ac:grpSpMkLst>
            <pc:docMk/>
            <pc:sldMk cId="3660681022" sldId="267"/>
            <ac:grpSpMk id="10" creationId="{3C6C0BD2-8B3C-4042-B4EE-5DB7665A3736}"/>
          </ac:grpSpMkLst>
        </pc:grpChg>
        <pc:picChg chg="add del mod">
          <ac:chgData name="Megan Ann Rogers (2005583)" userId="7d77e663-7bef-4f5e-a4a6-f04a7c30654f" providerId="ADAL" clId="{417498C7-BE52-D648-9D8C-C74607AB5343}" dt="2021-02-24T15:19:11.609" v="3522" actId="478"/>
          <ac:picMkLst>
            <pc:docMk/>
            <pc:sldMk cId="3660681022" sldId="267"/>
            <ac:picMk id="1026" creationId="{F0D203B8-F0E9-664F-A92C-1A06A2F15CC3}"/>
          </ac:picMkLst>
        </pc:picChg>
        <pc:picChg chg="add mod">
          <ac:chgData name="Megan Ann Rogers (2005583)" userId="7d77e663-7bef-4f5e-a4a6-f04a7c30654f" providerId="ADAL" clId="{417498C7-BE52-D648-9D8C-C74607AB5343}" dt="2021-02-24T18:18:07.823" v="6497" actId="26606"/>
          <ac:picMkLst>
            <pc:docMk/>
            <pc:sldMk cId="3660681022" sldId="267"/>
            <ac:picMk id="1028" creationId="{B31B1A56-23FF-0C48-B365-F3CBD457CB5A}"/>
          </ac:picMkLst>
        </pc:picChg>
        <pc:picChg chg="add mod">
          <ac:chgData name="Megan Ann Rogers (2005583)" userId="7d77e663-7bef-4f5e-a4a6-f04a7c30654f" providerId="ADAL" clId="{417498C7-BE52-D648-9D8C-C74607AB5343}" dt="2021-02-24T18:18:07.823" v="6497" actId="26606"/>
          <ac:picMkLst>
            <pc:docMk/>
            <pc:sldMk cId="3660681022" sldId="267"/>
            <ac:picMk id="1030" creationId="{822748A4-EA44-304A-B3E1-3EFABD016CC7}"/>
          </ac:picMkLst>
        </pc:picChg>
      </pc:sldChg>
      <pc:sldChg chg="del modNotesTx">
        <pc:chgData name="Megan Ann Rogers (2005583)" userId="7d77e663-7bef-4f5e-a4a6-f04a7c30654f" providerId="ADAL" clId="{417498C7-BE52-D648-9D8C-C74607AB5343}" dt="2021-02-24T12:45:43.300" v="200" actId="2696"/>
        <pc:sldMkLst>
          <pc:docMk/>
          <pc:sldMk cId="1309780382" sldId="268"/>
        </pc:sldMkLst>
      </pc:sldChg>
      <pc:sldChg chg="addSp delSp modSp mod modNotesTx">
        <pc:chgData name="Megan Ann Rogers (2005583)" userId="7d77e663-7bef-4f5e-a4a6-f04a7c30654f" providerId="ADAL" clId="{417498C7-BE52-D648-9D8C-C74607AB5343}" dt="2021-02-24T21:39:59.016" v="12961" actId="20577"/>
        <pc:sldMkLst>
          <pc:docMk/>
          <pc:sldMk cId="33820418" sldId="269"/>
        </pc:sldMkLst>
        <pc:spChg chg="del">
          <ac:chgData name="Megan Ann Rogers (2005583)" userId="7d77e663-7bef-4f5e-a4a6-f04a7c30654f" providerId="ADAL" clId="{417498C7-BE52-D648-9D8C-C74607AB5343}" dt="2021-02-24T15:38:19.941" v="3883" actId="478"/>
          <ac:spMkLst>
            <pc:docMk/>
            <pc:sldMk cId="33820418" sldId="269"/>
            <ac:spMk id="2" creationId="{48AA7CC3-CE8F-F141-B94E-86DB2ECF86AA}"/>
          </ac:spMkLst>
        </pc:spChg>
        <pc:spChg chg="mod">
          <ac:chgData name="Megan Ann Rogers (2005583)" userId="7d77e663-7bef-4f5e-a4a6-f04a7c30654f" providerId="ADAL" clId="{417498C7-BE52-D648-9D8C-C74607AB5343}" dt="2021-02-24T21:39:59.016" v="12961" actId="20577"/>
          <ac:spMkLst>
            <pc:docMk/>
            <pc:sldMk cId="33820418" sldId="269"/>
            <ac:spMk id="3" creationId="{6E57FCCA-E2D6-3E4A-A810-2E5AA21E39CA}"/>
          </ac:spMkLst>
        </pc:spChg>
        <pc:spChg chg="add mod">
          <ac:chgData name="Megan Ann Rogers (2005583)" userId="7d77e663-7bef-4f5e-a4a6-f04a7c30654f" providerId="ADAL" clId="{417498C7-BE52-D648-9D8C-C74607AB5343}" dt="2021-02-24T18:36:57.294" v="7075" actId="1076"/>
          <ac:spMkLst>
            <pc:docMk/>
            <pc:sldMk cId="33820418" sldId="269"/>
            <ac:spMk id="4" creationId="{314857F5-4EA3-7B47-8129-953952447964}"/>
          </ac:spMkLst>
        </pc:spChg>
      </pc:sldChg>
      <pc:sldChg chg="addSp delSp modSp mod setBg setClrOvrMap modNotesTx">
        <pc:chgData name="Megan Ann Rogers (2005583)" userId="7d77e663-7bef-4f5e-a4a6-f04a7c30654f" providerId="ADAL" clId="{417498C7-BE52-D648-9D8C-C74607AB5343}" dt="2021-02-24T21:42:04.610" v="12962" actId="20577"/>
        <pc:sldMkLst>
          <pc:docMk/>
          <pc:sldMk cId="3230024689" sldId="270"/>
        </pc:sldMkLst>
        <pc:spChg chg="mod">
          <ac:chgData name="Megan Ann Rogers (2005583)" userId="7d77e663-7bef-4f5e-a4a6-f04a7c30654f" providerId="ADAL" clId="{417498C7-BE52-D648-9D8C-C74607AB5343}" dt="2021-02-24T21:10:35.056" v="12669" actId="1076"/>
          <ac:spMkLst>
            <pc:docMk/>
            <pc:sldMk cId="3230024689" sldId="270"/>
            <ac:spMk id="2" creationId="{B257F9EE-17E0-4B40-9FC4-AF20E10F9BFC}"/>
          </ac:spMkLst>
        </pc:spChg>
        <pc:spChg chg="mod">
          <ac:chgData name="Megan Ann Rogers (2005583)" userId="7d77e663-7bef-4f5e-a4a6-f04a7c30654f" providerId="ADAL" clId="{417498C7-BE52-D648-9D8C-C74607AB5343}" dt="2021-02-24T21:42:04.610" v="12962" actId="20577"/>
          <ac:spMkLst>
            <pc:docMk/>
            <pc:sldMk cId="3230024689" sldId="270"/>
            <ac:spMk id="3" creationId="{E3A8F796-B4FA-2D4B-8835-0E9B9C32808B}"/>
          </ac:spMkLst>
        </pc:spChg>
        <pc:spChg chg="add del">
          <ac:chgData name="Megan Ann Rogers (2005583)" userId="7d77e663-7bef-4f5e-a4a6-f04a7c30654f" providerId="ADAL" clId="{417498C7-BE52-D648-9D8C-C74607AB5343}" dt="2021-02-24T21:09:58.866" v="12659" actId="26606"/>
          <ac:spMkLst>
            <pc:docMk/>
            <pc:sldMk cId="3230024689" sldId="270"/>
            <ac:spMk id="9" creationId="{35879851-1A1D-4246-AAA1-C484E858337D}"/>
          </ac:spMkLst>
        </pc:spChg>
        <pc:spChg chg="add">
          <ac:chgData name="Megan Ann Rogers (2005583)" userId="7d77e663-7bef-4f5e-a4a6-f04a7c30654f" providerId="ADAL" clId="{417498C7-BE52-D648-9D8C-C74607AB5343}" dt="2021-02-24T21:09:58.891" v="12660" actId="26606"/>
          <ac:spMkLst>
            <pc:docMk/>
            <pc:sldMk cId="3230024689" sldId="270"/>
            <ac:spMk id="11" creationId="{685D77DF-610F-4D0F-A3D2-4FBBC96640E4}"/>
          </ac:spMkLst>
        </pc:spChg>
        <pc:spChg chg="add">
          <ac:chgData name="Megan Ann Rogers (2005583)" userId="7d77e663-7bef-4f5e-a4a6-f04a7c30654f" providerId="ADAL" clId="{417498C7-BE52-D648-9D8C-C74607AB5343}" dt="2021-02-24T21:09:58.891" v="12660" actId="26606"/>
          <ac:spMkLst>
            <pc:docMk/>
            <pc:sldMk cId="3230024689" sldId="270"/>
            <ac:spMk id="12" creationId="{7A5FC171-5EF1-470A-B19B-DB937973D2A7}"/>
          </ac:spMkLst>
        </pc:spChg>
        <pc:spChg chg="add">
          <ac:chgData name="Megan Ann Rogers (2005583)" userId="7d77e663-7bef-4f5e-a4a6-f04a7c30654f" providerId="ADAL" clId="{417498C7-BE52-D648-9D8C-C74607AB5343}" dt="2021-02-24T21:09:58.891" v="12660" actId="26606"/>
          <ac:spMkLst>
            <pc:docMk/>
            <pc:sldMk cId="3230024689" sldId="270"/>
            <ac:spMk id="13" creationId="{2513384B-399F-47B1-9ABD-172607AA4E6E}"/>
          </ac:spMkLst>
        </pc:spChg>
        <pc:picChg chg="add del">
          <ac:chgData name="Megan Ann Rogers (2005583)" userId="7d77e663-7bef-4f5e-a4a6-f04a7c30654f" providerId="ADAL" clId="{417498C7-BE52-D648-9D8C-C74607AB5343}" dt="2021-02-24T21:09:58.866" v="12659" actId="26606"/>
          <ac:picMkLst>
            <pc:docMk/>
            <pc:sldMk cId="3230024689" sldId="270"/>
            <ac:picMk id="5" creationId="{D84A1EE9-9004-45B1-9AE6-F64C476E8DEA}"/>
          </ac:picMkLst>
        </pc:picChg>
        <pc:picChg chg="add">
          <ac:chgData name="Megan Ann Rogers (2005583)" userId="7d77e663-7bef-4f5e-a4a6-f04a7c30654f" providerId="ADAL" clId="{417498C7-BE52-D648-9D8C-C74607AB5343}" dt="2021-02-24T21:09:58.891" v="12660" actId="26606"/>
          <ac:picMkLst>
            <pc:docMk/>
            <pc:sldMk cId="3230024689" sldId="270"/>
            <ac:picMk id="14" creationId="{6528A72C-AD05-4F45-A426-BC8CC1528567}"/>
          </ac:picMkLst>
        </pc:picChg>
      </pc:sldChg>
      <pc:sldChg chg="modSp mod">
        <pc:chgData name="Megan Ann Rogers (2005583)" userId="7d77e663-7bef-4f5e-a4a6-f04a7c30654f" providerId="ADAL" clId="{417498C7-BE52-D648-9D8C-C74607AB5343}" dt="2021-02-24T21:30:14.042" v="12925" actId="1076"/>
        <pc:sldMkLst>
          <pc:docMk/>
          <pc:sldMk cId="1599458167" sldId="271"/>
        </pc:sldMkLst>
        <pc:spChg chg="mod">
          <ac:chgData name="Megan Ann Rogers (2005583)" userId="7d77e663-7bef-4f5e-a4a6-f04a7c30654f" providerId="ADAL" clId="{417498C7-BE52-D648-9D8C-C74607AB5343}" dt="2021-02-24T21:30:14.042" v="12925" actId="1076"/>
          <ac:spMkLst>
            <pc:docMk/>
            <pc:sldMk cId="1599458167" sldId="271"/>
            <ac:spMk id="3" creationId="{C589DEC4-9BC5-FF4B-B268-A06B6E0FA67D}"/>
          </ac:spMkLst>
        </pc:spChg>
      </pc:sldChg>
      <pc:sldChg chg="modSp mod setBg">
        <pc:chgData name="Megan Ann Rogers (2005583)" userId="7d77e663-7bef-4f5e-a4a6-f04a7c30654f" providerId="ADAL" clId="{417498C7-BE52-D648-9D8C-C74607AB5343}" dt="2021-02-24T18:45:21.641" v="7112"/>
        <pc:sldMkLst>
          <pc:docMk/>
          <pc:sldMk cId="2009632967" sldId="272"/>
        </pc:sldMkLst>
        <pc:spChg chg="mod">
          <ac:chgData name="Megan Ann Rogers (2005583)" userId="7d77e663-7bef-4f5e-a4a6-f04a7c30654f" providerId="ADAL" clId="{417498C7-BE52-D648-9D8C-C74607AB5343}" dt="2021-02-24T15:37:02.899" v="3882" actId="1076"/>
          <ac:spMkLst>
            <pc:docMk/>
            <pc:sldMk cId="2009632967" sldId="272"/>
            <ac:spMk id="5" creationId="{501255CB-DB2F-0B4A-9576-5448ABF6AB32}"/>
          </ac:spMkLst>
        </pc:spChg>
        <pc:picChg chg="mod">
          <ac:chgData name="Megan Ann Rogers (2005583)" userId="7d77e663-7bef-4f5e-a4a6-f04a7c30654f" providerId="ADAL" clId="{417498C7-BE52-D648-9D8C-C74607AB5343}" dt="2021-02-24T15:36:57.307" v="3881" actId="1076"/>
          <ac:picMkLst>
            <pc:docMk/>
            <pc:sldMk cId="2009632967" sldId="272"/>
            <ac:picMk id="1026" creationId="{DA869615-5B98-A140-B4E2-106ECA24DC57}"/>
          </ac:picMkLst>
        </pc:picChg>
      </pc:sldChg>
      <pc:sldChg chg="setBg">
        <pc:chgData name="Megan Ann Rogers (2005583)" userId="7d77e663-7bef-4f5e-a4a6-f04a7c30654f" providerId="ADAL" clId="{417498C7-BE52-D648-9D8C-C74607AB5343}" dt="2021-02-24T18:45:21.641" v="7112"/>
        <pc:sldMkLst>
          <pc:docMk/>
          <pc:sldMk cId="3717754375" sldId="274"/>
        </pc:sldMkLst>
      </pc:sldChg>
      <pc:sldChg chg="addSp delSp modSp new mod setBg modNotesTx">
        <pc:chgData name="Megan Ann Rogers (2005583)" userId="7d77e663-7bef-4f5e-a4a6-f04a7c30654f" providerId="ADAL" clId="{417498C7-BE52-D648-9D8C-C74607AB5343}" dt="2021-02-24T20:45:42.945" v="11600" actId="113"/>
        <pc:sldMkLst>
          <pc:docMk/>
          <pc:sldMk cId="2299743578" sldId="275"/>
        </pc:sldMkLst>
        <pc:spChg chg="del">
          <ac:chgData name="Megan Ann Rogers (2005583)" userId="7d77e663-7bef-4f5e-a4a6-f04a7c30654f" providerId="ADAL" clId="{417498C7-BE52-D648-9D8C-C74607AB5343}" dt="2021-02-24T12:45:34.883" v="198" actId="478"/>
          <ac:spMkLst>
            <pc:docMk/>
            <pc:sldMk cId="2299743578" sldId="275"/>
            <ac:spMk id="2" creationId="{43B444A2-ABB8-E840-B8B2-1A7422A929F5}"/>
          </ac:spMkLst>
        </pc:spChg>
        <pc:spChg chg="mod ord">
          <ac:chgData name="Megan Ann Rogers (2005583)" userId="7d77e663-7bef-4f5e-a4a6-f04a7c30654f" providerId="ADAL" clId="{417498C7-BE52-D648-9D8C-C74607AB5343}" dt="2021-02-24T20:45:42.945" v="11600" actId="113"/>
          <ac:spMkLst>
            <pc:docMk/>
            <pc:sldMk cId="2299743578" sldId="275"/>
            <ac:spMk id="3" creationId="{3F5D27CA-B8BF-3F46-A01A-25942CD92561}"/>
          </ac:spMkLst>
        </pc:spChg>
        <pc:spChg chg="add mod">
          <ac:chgData name="Megan Ann Rogers (2005583)" userId="7d77e663-7bef-4f5e-a4a6-f04a7c30654f" providerId="ADAL" clId="{417498C7-BE52-D648-9D8C-C74607AB5343}" dt="2021-02-24T20:42:03.666" v="11555" actId="14100"/>
          <ac:spMkLst>
            <pc:docMk/>
            <pc:sldMk cId="2299743578" sldId="275"/>
            <ac:spMk id="4" creationId="{2154A752-C5D0-7A40-9486-951A69ACE026}"/>
          </ac:spMkLst>
        </pc:spChg>
        <pc:spChg chg="add del">
          <ac:chgData name="Megan Ann Rogers (2005583)" userId="7d77e663-7bef-4f5e-a4a6-f04a7c30654f" providerId="ADAL" clId="{417498C7-BE52-D648-9D8C-C74607AB5343}" dt="2021-02-24T19:38:35.168" v="8377"/>
          <ac:spMkLst>
            <pc:docMk/>
            <pc:sldMk cId="2299743578" sldId="275"/>
            <ac:spMk id="5" creationId="{4DC3F47B-54FC-5148-98DE-F72FA3EABDA8}"/>
          </ac:spMkLst>
        </pc:spChg>
        <pc:spChg chg="add del mod">
          <ac:chgData name="Megan Ann Rogers (2005583)" userId="7d77e663-7bef-4f5e-a4a6-f04a7c30654f" providerId="ADAL" clId="{417498C7-BE52-D648-9D8C-C74607AB5343}" dt="2021-02-24T19:38:52.435" v="8381"/>
          <ac:spMkLst>
            <pc:docMk/>
            <pc:sldMk cId="2299743578" sldId="275"/>
            <ac:spMk id="6" creationId="{481EAF33-A5A6-F449-AAB1-A7D8C5ADDACD}"/>
          </ac:spMkLst>
        </pc:spChg>
        <pc:spChg chg="add del">
          <ac:chgData name="Megan Ann Rogers (2005583)" userId="7d77e663-7bef-4f5e-a4a6-f04a7c30654f" providerId="ADAL" clId="{417498C7-BE52-D648-9D8C-C74607AB5343}" dt="2021-02-24T19:43:37.813" v="8567"/>
          <ac:spMkLst>
            <pc:docMk/>
            <pc:sldMk cId="2299743578" sldId="275"/>
            <ac:spMk id="7" creationId="{5642CC82-DF1D-E841-9678-E1DFCC4492D4}"/>
          </ac:spMkLst>
        </pc:spChg>
        <pc:spChg chg="add del mod">
          <ac:chgData name="Megan Ann Rogers (2005583)" userId="7d77e663-7bef-4f5e-a4a6-f04a7c30654f" providerId="ADAL" clId="{417498C7-BE52-D648-9D8C-C74607AB5343}" dt="2021-02-24T19:46:10.343" v="8803"/>
          <ac:spMkLst>
            <pc:docMk/>
            <pc:sldMk cId="2299743578" sldId="275"/>
            <ac:spMk id="8" creationId="{761F5F01-BDF9-FD4D-9949-8744875328E1}"/>
          </ac:spMkLst>
        </pc:spChg>
        <pc:spChg chg="add del">
          <ac:chgData name="Megan Ann Rogers (2005583)" userId="7d77e663-7bef-4f5e-a4a6-f04a7c30654f" providerId="ADAL" clId="{417498C7-BE52-D648-9D8C-C74607AB5343}" dt="2021-02-24T19:43:48.541" v="8570"/>
          <ac:spMkLst>
            <pc:docMk/>
            <pc:sldMk cId="2299743578" sldId="275"/>
            <ac:spMk id="9" creationId="{A7FABD50-1F82-FE46-AB4E-4C5B1E07CB36}"/>
          </ac:spMkLst>
        </pc:spChg>
        <pc:spChg chg="add del mod">
          <ac:chgData name="Megan Ann Rogers (2005583)" userId="7d77e663-7bef-4f5e-a4a6-f04a7c30654f" providerId="ADAL" clId="{417498C7-BE52-D648-9D8C-C74607AB5343}" dt="2021-02-24T19:44:06.855" v="8577"/>
          <ac:spMkLst>
            <pc:docMk/>
            <pc:sldMk cId="2299743578" sldId="275"/>
            <ac:spMk id="10" creationId="{9A1979F5-57A8-A24F-B0B0-C083394AD620}"/>
          </ac:spMkLst>
        </pc:spChg>
        <pc:spChg chg="add mod">
          <ac:chgData name="Megan Ann Rogers (2005583)" userId="7d77e663-7bef-4f5e-a4a6-f04a7c30654f" providerId="ADAL" clId="{417498C7-BE52-D648-9D8C-C74607AB5343}" dt="2021-02-24T20:44:03.459" v="11595" actId="14100"/>
          <ac:spMkLst>
            <pc:docMk/>
            <pc:sldMk cId="2299743578" sldId="275"/>
            <ac:spMk id="11" creationId="{055679CB-D1CE-C94D-B3E7-41F6262F9534}"/>
          </ac:spMkLst>
        </pc:spChg>
        <pc:spChg chg="add">
          <ac:chgData name="Megan Ann Rogers (2005583)" userId="7d77e663-7bef-4f5e-a4a6-f04a7c30654f" providerId="ADAL" clId="{417498C7-BE52-D648-9D8C-C74607AB5343}" dt="2021-02-24T20:41:44.850" v="11551" actId="26606"/>
          <ac:spMkLst>
            <pc:docMk/>
            <pc:sldMk cId="2299743578" sldId="275"/>
            <ac:spMk id="98" creationId="{B5D27D0B-B236-43E0-84ED-24198D786710}"/>
          </ac:spMkLst>
        </pc:spChg>
        <pc:spChg chg="add">
          <ac:chgData name="Megan Ann Rogers (2005583)" userId="7d77e663-7bef-4f5e-a4a6-f04a7c30654f" providerId="ADAL" clId="{417498C7-BE52-D648-9D8C-C74607AB5343}" dt="2021-02-24T20:41:44.850" v="11551" actId="26606"/>
          <ac:spMkLst>
            <pc:docMk/>
            <pc:sldMk cId="2299743578" sldId="275"/>
            <ac:spMk id="100" creationId="{AC47E887-C87E-4D8A-9840-6D071881972F}"/>
          </ac:spMkLst>
        </pc:spChg>
        <pc:spChg chg="add">
          <ac:chgData name="Megan Ann Rogers (2005583)" userId="7d77e663-7bef-4f5e-a4a6-f04a7c30654f" providerId="ADAL" clId="{417498C7-BE52-D648-9D8C-C74607AB5343}" dt="2021-02-24T20:41:44.850" v="11551" actId="26606"/>
          <ac:spMkLst>
            <pc:docMk/>
            <pc:sldMk cId="2299743578" sldId="275"/>
            <ac:spMk id="102" creationId="{CC5AFBB9-F80F-4FCC-A53E-F9CD83EFE073}"/>
          </ac:spMkLst>
        </pc:spChg>
        <pc:picChg chg="add del">
          <ac:chgData name="Megan Ann Rogers (2005583)" userId="7d77e663-7bef-4f5e-a4a6-f04a7c30654f" providerId="ADAL" clId="{417498C7-BE52-D648-9D8C-C74607AB5343}" dt="2021-02-24T19:38:35.168" v="8377"/>
          <ac:picMkLst>
            <pc:docMk/>
            <pc:sldMk cId="2299743578" sldId="275"/>
            <ac:picMk id="3073" creationId="{2F733E60-E765-E740-B41E-1C4BEC1088B8}"/>
          </ac:picMkLst>
        </pc:picChg>
        <pc:picChg chg="add del">
          <ac:chgData name="Megan Ann Rogers (2005583)" userId="7d77e663-7bef-4f5e-a4a6-f04a7c30654f" providerId="ADAL" clId="{417498C7-BE52-D648-9D8C-C74607AB5343}" dt="2021-02-24T19:38:35.168" v="8377"/>
          <ac:picMkLst>
            <pc:docMk/>
            <pc:sldMk cId="2299743578" sldId="275"/>
            <ac:picMk id="3075" creationId="{11A77209-680B-2E47-AB82-04A0DFE15DC8}"/>
          </ac:picMkLst>
        </pc:picChg>
        <pc:picChg chg="add del">
          <ac:chgData name="Megan Ann Rogers (2005583)" userId="7d77e663-7bef-4f5e-a4a6-f04a7c30654f" providerId="ADAL" clId="{417498C7-BE52-D648-9D8C-C74607AB5343}" dt="2021-02-24T19:38:35.168" v="8377"/>
          <ac:picMkLst>
            <pc:docMk/>
            <pc:sldMk cId="2299743578" sldId="275"/>
            <ac:picMk id="3076" creationId="{E01A5392-B9D9-D04F-9F99-E68379F1BF66}"/>
          </ac:picMkLst>
        </pc:picChg>
        <pc:picChg chg="add del">
          <ac:chgData name="Megan Ann Rogers (2005583)" userId="7d77e663-7bef-4f5e-a4a6-f04a7c30654f" providerId="ADAL" clId="{417498C7-BE52-D648-9D8C-C74607AB5343}" dt="2021-02-24T19:38:35.168" v="8377"/>
          <ac:picMkLst>
            <pc:docMk/>
            <pc:sldMk cId="2299743578" sldId="275"/>
            <ac:picMk id="3077" creationId="{188F4435-9BA6-5D44-A59C-037E4FCF74D0}"/>
          </ac:picMkLst>
        </pc:picChg>
        <pc:picChg chg="add del">
          <ac:chgData name="Megan Ann Rogers (2005583)" userId="7d77e663-7bef-4f5e-a4a6-f04a7c30654f" providerId="ADAL" clId="{417498C7-BE52-D648-9D8C-C74607AB5343}" dt="2021-02-24T19:38:35.168" v="8377"/>
          <ac:picMkLst>
            <pc:docMk/>
            <pc:sldMk cId="2299743578" sldId="275"/>
            <ac:picMk id="3078" creationId="{04247064-B762-2840-9A4F-766F06DAC4F6}"/>
          </ac:picMkLst>
        </pc:picChg>
        <pc:picChg chg="add del mod">
          <ac:chgData name="Megan Ann Rogers (2005583)" userId="7d77e663-7bef-4f5e-a4a6-f04a7c30654f" providerId="ADAL" clId="{417498C7-BE52-D648-9D8C-C74607AB5343}" dt="2021-02-24T19:38:52.435" v="8381"/>
          <ac:picMkLst>
            <pc:docMk/>
            <pc:sldMk cId="2299743578" sldId="275"/>
            <ac:picMk id="3079" creationId="{EC47AD0F-B6BD-5B4E-B474-EDB096A02B77}"/>
          </ac:picMkLst>
        </pc:picChg>
        <pc:picChg chg="add del mod">
          <ac:chgData name="Megan Ann Rogers (2005583)" userId="7d77e663-7bef-4f5e-a4a6-f04a7c30654f" providerId="ADAL" clId="{417498C7-BE52-D648-9D8C-C74607AB5343}" dt="2021-02-24T19:38:52.435" v="8381"/>
          <ac:picMkLst>
            <pc:docMk/>
            <pc:sldMk cId="2299743578" sldId="275"/>
            <ac:picMk id="3081" creationId="{B0749EA2-1314-B94D-B160-6A6AF54F3140}"/>
          </ac:picMkLst>
        </pc:picChg>
        <pc:picChg chg="add del mod">
          <ac:chgData name="Megan Ann Rogers (2005583)" userId="7d77e663-7bef-4f5e-a4a6-f04a7c30654f" providerId="ADAL" clId="{417498C7-BE52-D648-9D8C-C74607AB5343}" dt="2021-02-24T19:38:52.435" v="8381"/>
          <ac:picMkLst>
            <pc:docMk/>
            <pc:sldMk cId="2299743578" sldId="275"/>
            <ac:picMk id="3082" creationId="{6CC17383-350B-CF4E-9D0D-6C770942BE9D}"/>
          </ac:picMkLst>
        </pc:picChg>
        <pc:picChg chg="add del mod">
          <ac:chgData name="Megan Ann Rogers (2005583)" userId="7d77e663-7bef-4f5e-a4a6-f04a7c30654f" providerId="ADAL" clId="{417498C7-BE52-D648-9D8C-C74607AB5343}" dt="2021-02-24T19:38:52.435" v="8381"/>
          <ac:picMkLst>
            <pc:docMk/>
            <pc:sldMk cId="2299743578" sldId="275"/>
            <ac:picMk id="3083" creationId="{5BB0BC12-BEDE-734F-9BDB-AAF981B0EB28}"/>
          </ac:picMkLst>
        </pc:picChg>
        <pc:picChg chg="add del mod">
          <ac:chgData name="Megan Ann Rogers (2005583)" userId="7d77e663-7bef-4f5e-a4a6-f04a7c30654f" providerId="ADAL" clId="{417498C7-BE52-D648-9D8C-C74607AB5343}" dt="2021-02-24T19:38:52.435" v="8381"/>
          <ac:picMkLst>
            <pc:docMk/>
            <pc:sldMk cId="2299743578" sldId="275"/>
            <ac:picMk id="3084" creationId="{E5FD1324-F72F-6D48-A579-9AB236C5052B}"/>
          </ac:picMkLst>
        </pc:picChg>
        <pc:picChg chg="add del">
          <ac:chgData name="Megan Ann Rogers (2005583)" userId="7d77e663-7bef-4f5e-a4a6-f04a7c30654f" providerId="ADAL" clId="{417498C7-BE52-D648-9D8C-C74607AB5343}" dt="2021-02-24T19:43:37.813" v="8567"/>
          <ac:picMkLst>
            <pc:docMk/>
            <pc:sldMk cId="2299743578" sldId="275"/>
            <ac:picMk id="3086" creationId="{2EF388E7-C5CD-BF40-A6D0-3A41EA00FFBF}"/>
          </ac:picMkLst>
        </pc:picChg>
        <pc:picChg chg="add del">
          <ac:chgData name="Megan Ann Rogers (2005583)" userId="7d77e663-7bef-4f5e-a4a6-f04a7c30654f" providerId="ADAL" clId="{417498C7-BE52-D648-9D8C-C74607AB5343}" dt="2021-02-24T19:43:37.813" v="8567"/>
          <ac:picMkLst>
            <pc:docMk/>
            <pc:sldMk cId="2299743578" sldId="275"/>
            <ac:picMk id="3087" creationId="{F5507D13-53C3-714C-AD89-997D08B31B37}"/>
          </ac:picMkLst>
        </pc:picChg>
        <pc:picChg chg="add del">
          <ac:chgData name="Megan Ann Rogers (2005583)" userId="7d77e663-7bef-4f5e-a4a6-f04a7c30654f" providerId="ADAL" clId="{417498C7-BE52-D648-9D8C-C74607AB5343}" dt="2021-02-24T19:43:37.813" v="8567"/>
          <ac:picMkLst>
            <pc:docMk/>
            <pc:sldMk cId="2299743578" sldId="275"/>
            <ac:picMk id="3088" creationId="{FB128084-AFED-4549-8B88-8C6EB54D976D}"/>
          </ac:picMkLst>
        </pc:picChg>
        <pc:picChg chg="add del">
          <ac:chgData name="Megan Ann Rogers (2005583)" userId="7d77e663-7bef-4f5e-a4a6-f04a7c30654f" providerId="ADAL" clId="{417498C7-BE52-D648-9D8C-C74607AB5343}" dt="2021-02-24T19:43:37.813" v="8567"/>
          <ac:picMkLst>
            <pc:docMk/>
            <pc:sldMk cId="2299743578" sldId="275"/>
            <ac:picMk id="3089" creationId="{E0C3566D-BE05-2046-87CF-EB0B94CD959B}"/>
          </ac:picMkLst>
        </pc:picChg>
        <pc:picChg chg="add del">
          <ac:chgData name="Megan Ann Rogers (2005583)" userId="7d77e663-7bef-4f5e-a4a6-f04a7c30654f" providerId="ADAL" clId="{417498C7-BE52-D648-9D8C-C74607AB5343}" dt="2021-02-24T19:43:48.541" v="8570"/>
          <ac:picMkLst>
            <pc:docMk/>
            <pc:sldMk cId="2299743578" sldId="275"/>
            <ac:picMk id="3091" creationId="{D8820409-06E2-2249-874F-8D63E398BFDA}"/>
          </ac:picMkLst>
        </pc:picChg>
        <pc:picChg chg="add del">
          <ac:chgData name="Megan Ann Rogers (2005583)" userId="7d77e663-7bef-4f5e-a4a6-f04a7c30654f" providerId="ADAL" clId="{417498C7-BE52-D648-9D8C-C74607AB5343}" dt="2021-02-24T19:43:48.541" v="8570"/>
          <ac:picMkLst>
            <pc:docMk/>
            <pc:sldMk cId="2299743578" sldId="275"/>
            <ac:picMk id="3092" creationId="{B1D0AACC-1C81-B643-9879-1F346A493C2B}"/>
          </ac:picMkLst>
        </pc:picChg>
        <pc:picChg chg="add del">
          <ac:chgData name="Megan Ann Rogers (2005583)" userId="7d77e663-7bef-4f5e-a4a6-f04a7c30654f" providerId="ADAL" clId="{417498C7-BE52-D648-9D8C-C74607AB5343}" dt="2021-02-24T19:43:48.541" v="8570"/>
          <ac:picMkLst>
            <pc:docMk/>
            <pc:sldMk cId="2299743578" sldId="275"/>
            <ac:picMk id="3093" creationId="{69C1BE42-A6A6-0448-8A54-CC58E85F2E6F}"/>
          </ac:picMkLst>
        </pc:picChg>
        <pc:picChg chg="add del">
          <ac:chgData name="Megan Ann Rogers (2005583)" userId="7d77e663-7bef-4f5e-a4a6-f04a7c30654f" providerId="ADAL" clId="{417498C7-BE52-D648-9D8C-C74607AB5343}" dt="2021-02-24T19:43:48.541" v="8570"/>
          <ac:picMkLst>
            <pc:docMk/>
            <pc:sldMk cId="2299743578" sldId="275"/>
            <ac:picMk id="3094" creationId="{AA3E9823-6834-0347-9CFF-A76225E9EFA2}"/>
          </ac:picMkLst>
        </pc:picChg>
        <pc:picChg chg="add del mod">
          <ac:chgData name="Megan Ann Rogers (2005583)" userId="7d77e663-7bef-4f5e-a4a6-f04a7c30654f" providerId="ADAL" clId="{417498C7-BE52-D648-9D8C-C74607AB5343}" dt="2021-02-24T19:44:06.855" v="8577"/>
          <ac:picMkLst>
            <pc:docMk/>
            <pc:sldMk cId="2299743578" sldId="275"/>
            <ac:picMk id="3096" creationId="{168500BC-42E4-5B4A-96FE-01962FDD421A}"/>
          </ac:picMkLst>
        </pc:picChg>
        <pc:picChg chg="add del mod">
          <ac:chgData name="Megan Ann Rogers (2005583)" userId="7d77e663-7bef-4f5e-a4a6-f04a7c30654f" providerId="ADAL" clId="{417498C7-BE52-D648-9D8C-C74607AB5343}" dt="2021-02-24T19:44:06.855" v="8577"/>
          <ac:picMkLst>
            <pc:docMk/>
            <pc:sldMk cId="2299743578" sldId="275"/>
            <ac:picMk id="3097" creationId="{D14F2608-50EF-DB49-AA4C-D72007005974}"/>
          </ac:picMkLst>
        </pc:picChg>
        <pc:picChg chg="add del mod">
          <ac:chgData name="Megan Ann Rogers (2005583)" userId="7d77e663-7bef-4f5e-a4a6-f04a7c30654f" providerId="ADAL" clId="{417498C7-BE52-D648-9D8C-C74607AB5343}" dt="2021-02-24T19:44:06.855" v="8577"/>
          <ac:picMkLst>
            <pc:docMk/>
            <pc:sldMk cId="2299743578" sldId="275"/>
            <ac:picMk id="3098" creationId="{D4B7519F-DB3F-6C40-83A2-8255AE9BE606}"/>
          </ac:picMkLst>
        </pc:picChg>
        <pc:picChg chg="add del mod">
          <ac:chgData name="Megan Ann Rogers (2005583)" userId="7d77e663-7bef-4f5e-a4a6-f04a7c30654f" providerId="ADAL" clId="{417498C7-BE52-D648-9D8C-C74607AB5343}" dt="2021-02-24T19:44:06.855" v="8577"/>
          <ac:picMkLst>
            <pc:docMk/>
            <pc:sldMk cId="2299743578" sldId="275"/>
            <ac:picMk id="3099" creationId="{016C6F6E-9F3E-AB49-AE74-2910716F50C8}"/>
          </ac:picMkLst>
        </pc:picChg>
        <pc:picChg chg="add mod">
          <ac:chgData name="Megan Ann Rogers (2005583)" userId="7d77e663-7bef-4f5e-a4a6-f04a7c30654f" providerId="ADAL" clId="{417498C7-BE52-D648-9D8C-C74607AB5343}" dt="2021-02-24T20:41:44.850" v="11551" actId="26606"/>
          <ac:picMkLst>
            <pc:docMk/>
            <pc:sldMk cId="2299743578" sldId="275"/>
            <ac:picMk id="3101" creationId="{93935951-98D5-0C46-B313-7E28F8CD7241}"/>
          </ac:picMkLst>
        </pc:picChg>
      </pc:sldChg>
      <pc:sldChg chg="delSp modSp new mod modNotesTx">
        <pc:chgData name="Megan Ann Rogers (2005583)" userId="7d77e663-7bef-4f5e-a4a6-f04a7c30654f" providerId="ADAL" clId="{417498C7-BE52-D648-9D8C-C74607AB5343}" dt="2021-02-24T20:39:30.442" v="11542" actId="20577"/>
        <pc:sldMkLst>
          <pc:docMk/>
          <pc:sldMk cId="1662321532" sldId="276"/>
        </pc:sldMkLst>
        <pc:spChg chg="del">
          <ac:chgData name="Megan Ann Rogers (2005583)" userId="7d77e663-7bef-4f5e-a4a6-f04a7c30654f" providerId="ADAL" clId="{417498C7-BE52-D648-9D8C-C74607AB5343}" dt="2021-02-24T18:13:03.156" v="6454" actId="478"/>
          <ac:spMkLst>
            <pc:docMk/>
            <pc:sldMk cId="1662321532" sldId="276"/>
            <ac:spMk id="2" creationId="{96E49F4C-33E8-8F48-940E-135AE2CA9718}"/>
          </ac:spMkLst>
        </pc:spChg>
        <pc:spChg chg="mod">
          <ac:chgData name="Megan Ann Rogers (2005583)" userId="7d77e663-7bef-4f5e-a4a6-f04a7c30654f" providerId="ADAL" clId="{417498C7-BE52-D648-9D8C-C74607AB5343}" dt="2021-02-24T20:39:30.442" v="11542" actId="20577"/>
          <ac:spMkLst>
            <pc:docMk/>
            <pc:sldMk cId="1662321532" sldId="276"/>
            <ac:spMk id="3" creationId="{750D9F55-C15D-7344-87B3-A04157AA5FA4}"/>
          </ac:spMkLst>
        </pc:spChg>
      </pc:sldChg>
      <pc:sldMasterChg chg="setBg">
        <pc:chgData name="Megan Ann Rogers (2005583)" userId="7d77e663-7bef-4f5e-a4a6-f04a7c30654f" providerId="ADAL" clId="{417498C7-BE52-D648-9D8C-C74607AB5343}" dt="2021-02-24T18:45:21.641" v="7112"/>
        <pc:sldMasterMkLst>
          <pc:docMk/>
          <pc:sldMasterMk cId="3793906204" sldId="2147483800"/>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895BBA-1EB4-F440-8C31-D667FA93173C}" type="datetimeFigureOut">
              <a:rPr lang="en-US" smtClean="0"/>
              <a:t>2/24/21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47B3F1-9A18-1047-AD17-11B1109F5974}" type="slidenum">
              <a:rPr lang="en-US" smtClean="0"/>
              <a:t>‹#›</a:t>
            </a:fld>
            <a:endParaRPr lang="en-US"/>
          </a:p>
        </p:txBody>
      </p:sp>
    </p:spTree>
    <p:extLst>
      <p:ext uri="{BB962C8B-B14F-4D97-AF65-F5344CB8AC3E}">
        <p14:creationId xmlns:p14="http://schemas.microsoft.com/office/powerpoint/2010/main" val="2116680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1</a:t>
            </a:fld>
            <a:endParaRPr lang="en-US"/>
          </a:p>
        </p:txBody>
      </p:sp>
    </p:spTree>
    <p:extLst>
      <p:ext uri="{BB962C8B-B14F-4D97-AF65-F5344CB8AC3E}">
        <p14:creationId xmlns:p14="http://schemas.microsoft.com/office/powerpoint/2010/main" val="3218399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2</a:t>
            </a:fld>
            <a:endParaRPr lang="en-US"/>
          </a:p>
        </p:txBody>
      </p:sp>
    </p:spTree>
    <p:extLst>
      <p:ext uri="{BB962C8B-B14F-4D97-AF65-F5344CB8AC3E}">
        <p14:creationId xmlns:p14="http://schemas.microsoft.com/office/powerpoint/2010/main" val="1372287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3</a:t>
            </a:fld>
            <a:endParaRPr lang="en-US"/>
          </a:p>
        </p:txBody>
      </p:sp>
    </p:spTree>
    <p:extLst>
      <p:ext uri="{BB962C8B-B14F-4D97-AF65-F5344CB8AC3E}">
        <p14:creationId xmlns:p14="http://schemas.microsoft.com/office/powerpoint/2010/main" val="4193839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4</a:t>
            </a:fld>
            <a:endParaRPr lang="en-US"/>
          </a:p>
        </p:txBody>
      </p:sp>
    </p:spTree>
    <p:extLst>
      <p:ext uri="{BB962C8B-B14F-4D97-AF65-F5344CB8AC3E}">
        <p14:creationId xmlns:p14="http://schemas.microsoft.com/office/powerpoint/2010/main" val="41571935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47B3F1-9A18-1047-AD17-11B1109F5974}" type="slidenum">
              <a:rPr lang="en-US" smtClean="0"/>
              <a:t>5</a:t>
            </a:fld>
            <a:endParaRPr lang="en-US"/>
          </a:p>
        </p:txBody>
      </p:sp>
    </p:spTree>
    <p:extLst>
      <p:ext uri="{BB962C8B-B14F-4D97-AF65-F5344CB8AC3E}">
        <p14:creationId xmlns:p14="http://schemas.microsoft.com/office/powerpoint/2010/main" val="253920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6</a:t>
            </a:fld>
            <a:endParaRPr lang="en-US"/>
          </a:p>
        </p:txBody>
      </p:sp>
    </p:spTree>
    <p:extLst>
      <p:ext uri="{BB962C8B-B14F-4D97-AF65-F5344CB8AC3E}">
        <p14:creationId xmlns:p14="http://schemas.microsoft.com/office/powerpoint/2010/main" val="1464547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7</a:t>
            </a:fld>
            <a:endParaRPr lang="en-US"/>
          </a:p>
        </p:txBody>
      </p:sp>
    </p:spTree>
    <p:extLst>
      <p:ext uri="{BB962C8B-B14F-4D97-AF65-F5344CB8AC3E}">
        <p14:creationId xmlns:p14="http://schemas.microsoft.com/office/powerpoint/2010/main" val="537560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47B3F1-9A18-1047-AD17-11B1109F5974}" type="slidenum">
              <a:rPr lang="en-US" smtClean="0"/>
              <a:t>8</a:t>
            </a:fld>
            <a:endParaRPr lang="en-US"/>
          </a:p>
        </p:txBody>
      </p:sp>
    </p:spTree>
    <p:extLst>
      <p:ext uri="{BB962C8B-B14F-4D97-AF65-F5344CB8AC3E}">
        <p14:creationId xmlns:p14="http://schemas.microsoft.com/office/powerpoint/2010/main" val="4008577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A47B3F1-9A18-1047-AD17-11B1109F5974}" type="slidenum">
              <a:rPr lang="en-US" smtClean="0"/>
              <a:t>9</a:t>
            </a:fld>
            <a:endParaRPr lang="en-US"/>
          </a:p>
        </p:txBody>
      </p:sp>
    </p:spTree>
    <p:extLst>
      <p:ext uri="{BB962C8B-B14F-4D97-AF65-F5344CB8AC3E}">
        <p14:creationId xmlns:p14="http://schemas.microsoft.com/office/powerpoint/2010/main" val="712300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10</a:t>
            </a:fld>
            <a:endParaRPr lang="en-US"/>
          </a:p>
        </p:txBody>
      </p:sp>
    </p:spTree>
    <p:extLst>
      <p:ext uri="{BB962C8B-B14F-4D97-AF65-F5344CB8AC3E}">
        <p14:creationId xmlns:p14="http://schemas.microsoft.com/office/powerpoint/2010/main" val="403913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bg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11</a:t>
            </a:fld>
            <a:endParaRPr lang="en-US"/>
          </a:p>
        </p:txBody>
      </p:sp>
    </p:spTree>
    <p:extLst>
      <p:ext uri="{BB962C8B-B14F-4D97-AF65-F5344CB8AC3E}">
        <p14:creationId xmlns:p14="http://schemas.microsoft.com/office/powerpoint/2010/main" val="128526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b="1" dirty="0"/>
          </a:p>
          <a:p>
            <a:r>
              <a:rPr lang="en-US" dirty="0"/>
              <a:t>  </a:t>
            </a:r>
          </a:p>
          <a:p>
            <a:endParaRPr lang="en-US" dirty="0"/>
          </a:p>
        </p:txBody>
      </p:sp>
      <p:sp>
        <p:nvSpPr>
          <p:cNvPr id="4" name="Slide Number Placeholder 3"/>
          <p:cNvSpPr>
            <a:spLocks noGrp="1"/>
          </p:cNvSpPr>
          <p:nvPr>
            <p:ph type="sldNum" sz="quarter" idx="5"/>
          </p:nvPr>
        </p:nvSpPr>
        <p:spPr/>
        <p:txBody>
          <a:bodyPr/>
          <a:lstStyle/>
          <a:p>
            <a:fld id="{7A47B3F1-9A18-1047-AD17-11B1109F5974}" type="slidenum">
              <a:rPr lang="en-US" smtClean="0"/>
              <a:t>12</a:t>
            </a:fld>
            <a:endParaRPr lang="en-US"/>
          </a:p>
        </p:txBody>
      </p:sp>
    </p:spTree>
    <p:extLst>
      <p:ext uri="{BB962C8B-B14F-4D97-AF65-F5344CB8AC3E}">
        <p14:creationId xmlns:p14="http://schemas.microsoft.com/office/powerpoint/2010/main" val="150169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7A47B3F1-9A18-1047-AD17-11B1109F5974}" type="slidenum">
              <a:rPr lang="en-US" smtClean="0"/>
              <a:t>13</a:t>
            </a:fld>
            <a:endParaRPr lang="en-US"/>
          </a:p>
        </p:txBody>
      </p:sp>
    </p:spTree>
    <p:extLst>
      <p:ext uri="{BB962C8B-B14F-4D97-AF65-F5344CB8AC3E}">
        <p14:creationId xmlns:p14="http://schemas.microsoft.com/office/powerpoint/2010/main" val="4010200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47B3F1-9A18-1047-AD17-11B1109F5974}" type="slidenum">
              <a:rPr lang="en-US" smtClean="0"/>
              <a:t>14</a:t>
            </a:fld>
            <a:endParaRPr lang="en-US"/>
          </a:p>
        </p:txBody>
      </p:sp>
    </p:spTree>
    <p:extLst>
      <p:ext uri="{BB962C8B-B14F-4D97-AF65-F5344CB8AC3E}">
        <p14:creationId xmlns:p14="http://schemas.microsoft.com/office/powerpoint/2010/main" val="192654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2/24/21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19158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2/24/21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125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2/24/21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4676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2/24/21</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91963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2/24/21</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884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2/24/21</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8559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2/24/21</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7479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2/24/21</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70080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2/24/21</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3748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2/24/21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4478119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2/24/21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797022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2/24/21</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5222019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2/24/21</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1062284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2/24/21</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1991054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2/24/21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464842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2/24/21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1204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CBC1C18-307B-4F68-A007-B5B542270E8D}" type="datetimeFigureOut">
              <a:rPr lang="en-US" smtClean="0"/>
              <a:t>2/24/21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93906204"/>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childrenandfamilyhealthdevon.nhs.uk/camhs/articles/3237-2/" TargetMode="External"/><Relationship Id="rId3" Type="http://schemas.openxmlformats.org/officeDocument/2006/relationships/hyperlink" Target="https://www.adta.org/FAQ" TargetMode="External"/><Relationship Id="rId7" Type="http://schemas.openxmlformats.org/officeDocument/2006/relationships/hyperlink" Target="https://corporatefinanceinstitute.com/resources/careers/soft-skills/interpersonal-skills/" TargetMode="External"/><Relationship Id="rId12" Type="http://schemas.openxmlformats.org/officeDocument/2006/relationships/hyperlink" Target="https://www.healthline.com/health/fitness-exercise/benefits-of-danc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bbc.co.uk/news/uk-england-53068172?app=news.england.story.53068172.page" TargetMode="External"/><Relationship Id="rId11" Type="http://schemas.openxmlformats.org/officeDocument/2006/relationships/hyperlink" Target="https://www.giveagradago.com/news/2019/04/21-team-building-activities/387" TargetMode="External"/><Relationship Id="rId5" Type="http://schemas.openxmlformats.org/officeDocument/2006/relationships/hyperlink" Target="https://www.bamt.org/music-therapy/what-is-music-therapy" TargetMode="External"/><Relationship Id="rId10" Type="http://schemas.openxmlformats.org/officeDocument/2006/relationships/hyperlink" Target="http://citeseerx.ist.psu.edu/viewdoc/download?doi=10.1.1.485.3091&amp;rep=rep1&amp;type=pdf" TargetMode="External"/><Relationship Id="rId4" Type="http://schemas.openxmlformats.org/officeDocument/2006/relationships/hyperlink" Target="https://www.bacp.co.uk/media/8889/bacp-counselling-skills-framework-user-guide-may20.pdf" TargetMode="External"/><Relationship Id="rId9" Type="http://schemas.openxmlformats.org/officeDocument/2006/relationships/hyperlink" Target="https://dailybruin.com/2017/07/02/alumnus-draws-from-experience-in-music-therapy-to-teach-summer-cours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pgl.co.uk/en-gb/group-residentials/sports-clubs/course-types/outdoor-adventure?cid=184&amp;ci=Corporate0" TargetMode="External"/><Relationship Id="rId3" Type="http://schemas.openxmlformats.org/officeDocument/2006/relationships/hyperlink" Target="https://www.jenbys.co.uk/therapy/" TargetMode="External"/><Relationship Id="rId7" Type="http://schemas.openxmlformats.org/officeDocument/2006/relationships/hyperlink" Target="https://masterfulfacilitation.com/coursedetail.php?menuid=the-agile-facilitator" TargetMode="External"/><Relationship Id="rId12" Type="http://schemas.openxmlformats.org/officeDocument/2006/relationships/hyperlink" Target="https://www.wrike.com/blog/team-building-games/" TargetMode="External"/><Relationship Id="rId2" Type="http://schemas.openxmlformats.org/officeDocument/2006/relationships/hyperlink" Target="https://www.justdropin.co.uk/our-services/counselling/" TargetMode="External"/><Relationship Id="rId1" Type="http://schemas.openxmlformats.org/officeDocument/2006/relationships/slideLayout" Target="../slideLayouts/slideLayout2.xml"/><Relationship Id="rId6" Type="http://schemas.openxmlformats.org/officeDocument/2006/relationships/hyperlink" Target="https://positivepsychology.com/therapy-interventions-techniques/" TargetMode="External"/><Relationship Id="rId11" Type="http://schemas.openxmlformats.org/officeDocument/2006/relationships/hyperlink" Target="https://www.time-to-change.org.uk/get-involved/get-your-workplace-involved/resources/activities#toc-1" TargetMode="External"/><Relationship Id="rId5" Type="http://schemas.openxmlformats.org/officeDocument/2006/relationships/hyperlink" Target="https://www.simplypsychology.org/client-centred-therapy.html" TargetMode="External"/><Relationship Id="rId10" Type="http://schemas.openxmlformats.org/officeDocument/2006/relationships/hyperlink" Target="https://www.go-tefl.com/teflblog/pair-group-work/" TargetMode="External"/><Relationship Id="rId4" Type="http://schemas.openxmlformats.org/officeDocument/2006/relationships/hyperlink" Target="https://www.youthworknews.com/how-to-engage-young-people-with-quizzes-and-games/" TargetMode="External"/><Relationship Id="rId9" Type="http://schemas.openxmlformats.org/officeDocument/2006/relationships/hyperlink" Target="https://redtri.com/benefits-of-arts-and-crafts-for-ki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78" name="Rectangle 76">
            <a:extLst>
              <a:ext uri="{FF2B5EF4-FFF2-40B4-BE49-F238E27FC236}">
                <a16:creationId xmlns:a16="http://schemas.microsoft.com/office/drawing/2014/main" id="{667DF847-718B-4144-A1F7-E3CF52C2F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79" name="Rectangle 78">
            <a:extLst>
              <a:ext uri="{FF2B5EF4-FFF2-40B4-BE49-F238E27FC236}">
                <a16:creationId xmlns:a16="http://schemas.microsoft.com/office/drawing/2014/main" id="{239F3612-1D89-4DAA-B0AA-46820C1E9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80" name="Rectangle 80">
            <a:extLst>
              <a:ext uri="{FF2B5EF4-FFF2-40B4-BE49-F238E27FC236}">
                <a16:creationId xmlns:a16="http://schemas.microsoft.com/office/drawing/2014/main" id="{F1B9448D-5FCE-4F28-97AA-D78707AEF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427952">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1973C9C6-196A-1B40-95B8-EFB22DF347BE}"/>
              </a:ext>
            </a:extLst>
          </p:cNvPr>
          <p:cNvSpPr txBox="1"/>
          <p:nvPr/>
        </p:nvSpPr>
        <p:spPr>
          <a:xfrm>
            <a:off x="157614" y="1701800"/>
            <a:ext cx="3778870" cy="3114818"/>
          </a:xfrm>
          <a:prstGeom prst="rect">
            <a:avLst/>
          </a:prstGeom>
        </p:spPr>
        <p:txBody>
          <a:bodyPr vert="horz" lIns="91440" tIns="45720" rIns="91440" bIns="45720" rtlCol="0" anchor="b">
            <a:normAutofit/>
          </a:bodyPr>
          <a:lstStyle/>
          <a:p>
            <a:pPr>
              <a:spcBef>
                <a:spcPct val="0"/>
              </a:spcBef>
              <a:spcAft>
                <a:spcPts val="600"/>
              </a:spcAft>
            </a:pPr>
            <a:r>
              <a:rPr lang="en-US" sz="4000" b="1" u="sng" dirty="0">
                <a:solidFill>
                  <a:schemeClr val="accent2">
                    <a:lumMod val="40000"/>
                    <a:lumOff val="60000"/>
                  </a:schemeClr>
                </a:solidFill>
                <a:latin typeface="Arial" panose="020B0604020202020204" pitchFamily="34" charset="0"/>
                <a:ea typeface="+mj-ea"/>
                <a:cs typeface="Arial" panose="020B0604020202020204" pitchFamily="34" charset="0"/>
              </a:rPr>
              <a:t>Individual Seminar Presentation </a:t>
            </a:r>
          </a:p>
        </p:txBody>
      </p:sp>
      <p:pic>
        <p:nvPicPr>
          <p:cNvPr id="1032" name="Picture 8" descr="Image result for arts and crafts">
            <a:extLst>
              <a:ext uri="{FF2B5EF4-FFF2-40B4-BE49-F238E27FC236}">
                <a16:creationId xmlns:a16="http://schemas.microsoft.com/office/drawing/2014/main" id="{42B487E4-D182-2B4C-A1BD-374EF1A962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41" r="35386" b="-2"/>
          <a:stretch/>
        </p:blipFill>
        <p:spPr bwMode="auto">
          <a:xfrm>
            <a:off x="4639732" y="-3"/>
            <a:ext cx="3788327" cy="6858003"/>
          </a:xfrm>
          <a:prstGeom prst="rect">
            <a:avLst/>
          </a:prstGeom>
          <a:noFill/>
          <a:extLst>
            <a:ext uri="{909E8E84-426E-40DD-AFC4-6F175D3DCCD1}">
              <a14:hiddenFill xmlns:a14="http://schemas.microsoft.com/office/drawing/2010/main">
                <a:solidFill>
                  <a:srgbClr val="FFFFFF"/>
                </a:solidFill>
              </a14:hiddenFill>
            </a:ext>
          </a:extLst>
        </p:spPr>
      </p:pic>
      <p:sp>
        <p:nvSpPr>
          <p:cNvPr id="1081" name="Freeform 5">
            <a:extLst>
              <a:ext uri="{FF2B5EF4-FFF2-40B4-BE49-F238E27FC236}">
                <a16:creationId xmlns:a16="http://schemas.microsoft.com/office/drawing/2014/main" id="{9CE7F768-23BA-489C-85DD-F398387C21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Image result for outdoor activities">
            <a:extLst>
              <a:ext uri="{FF2B5EF4-FFF2-40B4-BE49-F238E27FC236}">
                <a16:creationId xmlns:a16="http://schemas.microsoft.com/office/drawing/2014/main" id="{157783A1-B189-F746-B920-731C260C8A9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92" r="22547" b="2"/>
          <a:stretch/>
        </p:blipFill>
        <p:spPr bwMode="auto">
          <a:xfrm>
            <a:off x="8435679" y="3"/>
            <a:ext cx="3753273" cy="342899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outdoo activities">
            <a:extLst>
              <a:ext uri="{FF2B5EF4-FFF2-40B4-BE49-F238E27FC236}">
                <a16:creationId xmlns:a16="http://schemas.microsoft.com/office/drawing/2014/main" id="{570BCE49-A9BC-6B42-B0C0-4DCED5D263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929" r="28543" b="-1"/>
          <a:stretch/>
        </p:blipFill>
        <p:spPr bwMode="auto">
          <a:xfrm>
            <a:off x="8428058" y="3429305"/>
            <a:ext cx="3768513" cy="3428695"/>
          </a:xfrm>
          <a:prstGeom prst="rect">
            <a:avLst/>
          </a:prstGeom>
          <a:noFill/>
          <a:extLst>
            <a:ext uri="{909E8E84-426E-40DD-AFC4-6F175D3DCCD1}">
              <a14:hiddenFill xmlns:a14="http://schemas.microsoft.com/office/drawing/2010/main">
                <a:solidFill>
                  <a:srgbClr val="FFFFFF"/>
                </a:solidFill>
              </a14:hiddenFill>
            </a:ext>
          </a:extLst>
        </p:spPr>
      </p:pic>
      <p:cxnSp>
        <p:nvCxnSpPr>
          <p:cNvPr id="1082" name="Straight Connector 84">
            <a:extLst>
              <a:ext uri="{FF2B5EF4-FFF2-40B4-BE49-F238E27FC236}">
                <a16:creationId xmlns:a16="http://schemas.microsoft.com/office/drawing/2014/main" id="{709F436C-E7A1-4A09-8FA4-822E8BF549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28058" y="3429000"/>
            <a:ext cx="3767328" cy="0"/>
          </a:xfrm>
          <a:prstGeom prst="line">
            <a:avLst/>
          </a:prstGeom>
          <a:ln w="50800" cap="sq">
            <a:solidFill>
              <a:srgbClr val="427952"/>
            </a:solidFill>
            <a:miter lim="800000"/>
          </a:ln>
        </p:spPr>
        <p:style>
          <a:lnRef idx="1">
            <a:schemeClr val="accent1"/>
          </a:lnRef>
          <a:fillRef idx="0">
            <a:schemeClr val="accent1"/>
          </a:fillRef>
          <a:effectRef idx="0">
            <a:schemeClr val="accent1"/>
          </a:effectRef>
          <a:fontRef idx="minor">
            <a:schemeClr val="tx1"/>
          </a:fontRef>
        </p:style>
      </p:cxnSp>
      <p:cxnSp>
        <p:nvCxnSpPr>
          <p:cNvPr id="1083" name="Straight Connector 86">
            <a:extLst>
              <a:ext uri="{FF2B5EF4-FFF2-40B4-BE49-F238E27FC236}">
                <a16:creationId xmlns:a16="http://schemas.microsoft.com/office/drawing/2014/main" id="{44B462F0-F81F-4F32-B010-7875E2914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20438" y="0"/>
            <a:ext cx="0" cy="6857694"/>
          </a:xfrm>
          <a:prstGeom prst="line">
            <a:avLst/>
          </a:prstGeom>
          <a:ln w="50800" cap="sq">
            <a:solidFill>
              <a:srgbClr val="427952"/>
            </a:solidFill>
            <a:miter lim="800000"/>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E229D3D-3661-B846-BF27-04C11403399E}"/>
              </a:ext>
            </a:extLst>
          </p:cNvPr>
          <p:cNvSpPr txBox="1"/>
          <p:nvPr/>
        </p:nvSpPr>
        <p:spPr>
          <a:xfrm>
            <a:off x="149633" y="6095361"/>
            <a:ext cx="2166423" cy="723275"/>
          </a:xfrm>
          <a:prstGeom prst="rect">
            <a:avLst/>
          </a:prstGeom>
          <a:noFill/>
        </p:spPr>
        <p:txBody>
          <a:bodyPr wrap="square" rtlCol="0">
            <a:spAutoFit/>
          </a:bodyPr>
          <a:lstStyle/>
          <a:p>
            <a:pPr>
              <a:spcAft>
                <a:spcPts val="600"/>
              </a:spcAft>
            </a:pPr>
            <a:r>
              <a:rPr lang="en-US" b="1" dirty="0">
                <a:solidFill>
                  <a:schemeClr val="accent2">
                    <a:lumMod val="40000"/>
                    <a:lumOff val="60000"/>
                  </a:schemeClr>
                </a:solidFill>
                <a:latin typeface="Arial" panose="020B0604020202020204" pitchFamily="34" charset="0"/>
                <a:cs typeface="Arial" panose="020B0604020202020204" pitchFamily="34" charset="0"/>
              </a:rPr>
              <a:t>Megan Rogers </a:t>
            </a:r>
          </a:p>
          <a:p>
            <a:pPr>
              <a:spcAft>
                <a:spcPts val="600"/>
              </a:spcAft>
            </a:pPr>
            <a:r>
              <a:rPr lang="en-US" dirty="0">
                <a:solidFill>
                  <a:schemeClr val="accent2">
                    <a:lumMod val="40000"/>
                    <a:lumOff val="60000"/>
                  </a:schemeClr>
                </a:solidFill>
                <a:latin typeface="Arial" panose="020B0604020202020204" pitchFamily="34" charset="0"/>
                <a:cs typeface="Arial" panose="020B0604020202020204" pitchFamily="34" charset="0"/>
              </a:rPr>
              <a:t>2005583</a:t>
            </a:r>
          </a:p>
        </p:txBody>
      </p:sp>
      <p:sp>
        <p:nvSpPr>
          <p:cNvPr id="2" name="TextBox 1">
            <a:extLst>
              <a:ext uri="{FF2B5EF4-FFF2-40B4-BE49-F238E27FC236}">
                <a16:creationId xmlns:a16="http://schemas.microsoft.com/office/drawing/2014/main" id="{9261F1C4-8A98-DE4B-AD8F-F43BBC1A355A}"/>
              </a:ext>
            </a:extLst>
          </p:cNvPr>
          <p:cNvSpPr txBox="1"/>
          <p:nvPr/>
        </p:nvSpPr>
        <p:spPr>
          <a:xfrm>
            <a:off x="8435679" y="3086101"/>
            <a:ext cx="3753273" cy="342899"/>
          </a:xfrm>
          <a:prstGeom prst="rect">
            <a:avLst/>
          </a:prstGeom>
          <a:solidFill>
            <a:srgbClr val="000000">
              <a:alpha val="50000"/>
            </a:srgbClr>
          </a:solidFill>
          <a:ln>
            <a:noFill/>
          </a:ln>
        </p:spPr>
        <p:txBody>
          <a:bodyPr wrap="square" rtlCol="0">
            <a:noAutofit/>
          </a:bodyPr>
          <a:lstStyle/>
          <a:p>
            <a:pPr algn="ctr">
              <a:spcAft>
                <a:spcPts val="600"/>
              </a:spcAft>
            </a:pPr>
            <a:r>
              <a:rPr lang="en-GB" sz="1100" dirty="0">
                <a:solidFill>
                  <a:srgbClr val="FFFFFF"/>
                </a:solidFill>
              </a:rPr>
              <a:t>(</a:t>
            </a:r>
            <a:r>
              <a:rPr lang="en-GB" sz="1100" b="1" dirty="0">
                <a:solidFill>
                  <a:srgbClr val="FFFFFF"/>
                </a:solidFill>
                <a:latin typeface="Arial" panose="020B0604020202020204" pitchFamily="34" charset="0"/>
                <a:cs typeface="Arial" panose="020B0604020202020204" pitchFamily="34" charset="0"/>
              </a:rPr>
              <a:t>Give A Grad A Go, 2019)</a:t>
            </a:r>
            <a:endParaRPr lang="en-US" sz="1100" b="1" dirty="0">
              <a:solidFill>
                <a:srgbClr val="FFFFFF"/>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945594C-9CB3-2E4A-970F-4958D79C86AE}"/>
              </a:ext>
            </a:extLst>
          </p:cNvPr>
          <p:cNvSpPr txBox="1"/>
          <p:nvPr/>
        </p:nvSpPr>
        <p:spPr>
          <a:xfrm>
            <a:off x="8428058" y="6515131"/>
            <a:ext cx="3768513" cy="342869"/>
          </a:xfrm>
          <a:prstGeom prst="rect">
            <a:avLst/>
          </a:prstGeom>
          <a:solidFill>
            <a:srgbClr val="000000">
              <a:alpha val="50000"/>
            </a:srgbClr>
          </a:solidFill>
          <a:ln>
            <a:noFill/>
          </a:ln>
        </p:spPr>
        <p:txBody>
          <a:bodyPr wrap="square" rtlCol="0">
            <a:noAutofit/>
          </a:bodyPr>
          <a:lstStyle/>
          <a:p>
            <a:pPr algn="ctr">
              <a:spcAft>
                <a:spcPts val="600"/>
              </a:spcAft>
            </a:pPr>
            <a:r>
              <a:rPr lang="en-GB" sz="1100" b="1" dirty="0">
                <a:solidFill>
                  <a:srgbClr val="FFFFFF"/>
                </a:solidFill>
                <a:latin typeface="Arial" panose="020B0604020202020204" pitchFamily="34" charset="0"/>
                <a:cs typeface="Arial" panose="020B0604020202020204" pitchFamily="34" charset="0"/>
              </a:rPr>
              <a:t>Activities to keep spirits high (PGL, 2021</a:t>
            </a:r>
            <a:r>
              <a:rPr lang="en-GB" sz="1100" b="1" dirty="0">
                <a:solidFill>
                  <a:srgbClr val="FFFFFF"/>
                </a:solidFill>
              </a:rPr>
              <a:t>) </a:t>
            </a:r>
            <a:endParaRPr lang="en-US" sz="1100" b="1" dirty="0">
              <a:solidFill>
                <a:srgbClr val="FFFFFF"/>
              </a:solidFill>
            </a:endParaRPr>
          </a:p>
        </p:txBody>
      </p:sp>
      <p:sp>
        <p:nvSpPr>
          <p:cNvPr id="10" name="TextBox 9">
            <a:extLst>
              <a:ext uri="{FF2B5EF4-FFF2-40B4-BE49-F238E27FC236}">
                <a16:creationId xmlns:a16="http://schemas.microsoft.com/office/drawing/2014/main" id="{1987F30A-ABEF-3A48-B8D8-72CFCE5D4929}"/>
              </a:ext>
            </a:extLst>
          </p:cNvPr>
          <p:cNvSpPr txBox="1"/>
          <p:nvPr/>
        </p:nvSpPr>
        <p:spPr>
          <a:xfrm>
            <a:off x="4639732" y="6172200"/>
            <a:ext cx="3788327" cy="685800"/>
          </a:xfrm>
          <a:prstGeom prst="rect">
            <a:avLst/>
          </a:prstGeom>
          <a:solidFill>
            <a:srgbClr val="000000">
              <a:alpha val="50000"/>
            </a:srgbClr>
          </a:solidFill>
          <a:ln>
            <a:noFill/>
          </a:ln>
        </p:spPr>
        <p:txBody>
          <a:bodyPr wrap="square" rtlCol="0">
            <a:noAutofit/>
          </a:bodyPr>
          <a:lstStyle/>
          <a:p>
            <a:pPr algn="ctr">
              <a:spcAft>
                <a:spcPts val="600"/>
              </a:spcAft>
            </a:pPr>
            <a:r>
              <a:rPr lang="en-GB" sz="1100" b="1" dirty="0">
                <a:solidFill>
                  <a:srgbClr val="FFFFFF"/>
                </a:solidFill>
                <a:latin typeface="Arial" panose="020B0604020202020204" pitchFamily="34" charset="0"/>
                <a:cs typeface="Arial" panose="020B0604020202020204" pitchFamily="34" charset="0"/>
              </a:rPr>
              <a:t>Fantastic Benefits of Arts and Crafts for Kids (Red Tricycle, 2018) </a:t>
            </a:r>
            <a:endParaRPr lang="en-US" sz="1100" b="1"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5083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76E78-5D97-C54C-9F1D-E228DFC16200}"/>
              </a:ext>
            </a:extLst>
          </p:cNvPr>
          <p:cNvSpPr>
            <a:spLocks noGrp="1"/>
          </p:cNvSpPr>
          <p:nvPr>
            <p:ph type="title"/>
          </p:nvPr>
        </p:nvSpPr>
        <p:spPr>
          <a:xfrm>
            <a:off x="2906897" y="307006"/>
            <a:ext cx="5322703" cy="948053"/>
          </a:xfrm>
        </p:spPr>
        <p:txBody>
          <a:bodyPr>
            <a:normAutofit/>
          </a:bodyPr>
          <a:lstStyle/>
          <a:p>
            <a:r>
              <a:rPr lang="en-US" b="1" u="sng" dirty="0">
                <a:solidFill>
                  <a:schemeClr val="accent2">
                    <a:lumMod val="50000"/>
                  </a:schemeClr>
                </a:solidFill>
                <a:latin typeface="Arial" panose="020B0604020202020204" pitchFamily="34" charset="0"/>
                <a:cs typeface="Arial" panose="020B0604020202020204" pitchFamily="34" charset="0"/>
              </a:rPr>
              <a:t>Interpersonal Skills</a:t>
            </a:r>
          </a:p>
        </p:txBody>
      </p:sp>
      <p:sp>
        <p:nvSpPr>
          <p:cNvPr id="3" name="Content Placeholder 2">
            <a:extLst>
              <a:ext uri="{FF2B5EF4-FFF2-40B4-BE49-F238E27FC236}">
                <a16:creationId xmlns:a16="http://schemas.microsoft.com/office/drawing/2014/main" id="{0981848B-0E3C-174C-B2AE-58DC44D625E6}"/>
              </a:ext>
            </a:extLst>
          </p:cNvPr>
          <p:cNvSpPr>
            <a:spLocks noGrp="1"/>
          </p:cNvSpPr>
          <p:nvPr>
            <p:ph idx="1"/>
          </p:nvPr>
        </p:nvSpPr>
        <p:spPr>
          <a:xfrm>
            <a:off x="2761129" y="1614791"/>
            <a:ext cx="9145526" cy="4893586"/>
          </a:xfrm>
        </p:spPr>
        <p:txBody>
          <a:bodyPr>
            <a:normAutofit/>
          </a:bodyPr>
          <a:lstStyle/>
          <a:p>
            <a:r>
              <a:rPr lang="en-US" sz="1500" dirty="0">
                <a:solidFill>
                  <a:schemeClr val="accent2">
                    <a:lumMod val="50000"/>
                  </a:schemeClr>
                </a:solidFill>
                <a:latin typeface="Arial" panose="020B0604020202020204" pitchFamily="34" charset="0"/>
                <a:cs typeface="Arial" panose="020B0604020202020204" pitchFamily="34" charset="0"/>
              </a:rPr>
              <a:t>Interpersonal skills are “the means through which all human relationships are initiated, negotiated, maintained, transformed, and dissolved” (Knapp, 2011, p.481)</a:t>
            </a:r>
          </a:p>
          <a:p>
            <a:pPr>
              <a:buFont typeface="Wingdings 3" pitchFamily="2" charset="2"/>
              <a:buChar char=""/>
            </a:pPr>
            <a:r>
              <a:rPr lang="en-US" sz="1500" dirty="0">
                <a:solidFill>
                  <a:schemeClr val="accent2">
                    <a:lumMod val="50000"/>
                  </a:schemeClr>
                </a:solidFill>
                <a:latin typeface="Arial" panose="020B0604020202020204" pitchFamily="34" charset="0"/>
                <a:cs typeface="Arial" panose="020B0604020202020204" pitchFamily="34" charset="0"/>
              </a:rPr>
              <a:t>Some of these skills include:</a:t>
            </a:r>
          </a:p>
          <a:p>
            <a:pPr marL="0" indent="0">
              <a:buNone/>
            </a:pPr>
            <a:r>
              <a:rPr lang="en-US" sz="1500" b="1" dirty="0">
                <a:solidFill>
                  <a:schemeClr val="accent2">
                    <a:lumMod val="50000"/>
                  </a:schemeClr>
                </a:solidFill>
                <a:latin typeface="Arial" panose="020B0604020202020204" pitchFamily="34" charset="0"/>
                <a:cs typeface="Arial" panose="020B0604020202020204" pitchFamily="34" charset="0"/>
              </a:rPr>
              <a:t>1. Clear communication skills</a:t>
            </a:r>
          </a:p>
          <a:p>
            <a:pPr marL="0" indent="0">
              <a:buNone/>
            </a:pPr>
            <a:r>
              <a:rPr lang="en-US" sz="1500" b="1" dirty="0">
                <a:solidFill>
                  <a:schemeClr val="accent2">
                    <a:lumMod val="50000"/>
                  </a:schemeClr>
                </a:solidFill>
                <a:latin typeface="Arial" panose="020B0604020202020204" pitchFamily="34" charset="0"/>
                <a:cs typeface="Arial" panose="020B0604020202020204" pitchFamily="34" charset="0"/>
              </a:rPr>
              <a:t>2. Empathy for others</a:t>
            </a:r>
          </a:p>
          <a:p>
            <a:pPr marL="0" indent="0">
              <a:buNone/>
            </a:pPr>
            <a:r>
              <a:rPr lang="en-US" sz="1500" b="1" dirty="0">
                <a:solidFill>
                  <a:schemeClr val="accent2">
                    <a:lumMod val="50000"/>
                  </a:schemeClr>
                </a:solidFill>
                <a:latin typeface="Arial" panose="020B0604020202020204" pitchFamily="34" charset="0"/>
                <a:cs typeface="Arial" panose="020B0604020202020204" pitchFamily="34" charset="0"/>
              </a:rPr>
              <a:t>3. Listening to others</a:t>
            </a:r>
          </a:p>
          <a:p>
            <a:pPr marL="0" indent="0">
              <a:buNone/>
            </a:pPr>
            <a:r>
              <a:rPr lang="en-US" sz="1500" b="1" dirty="0">
                <a:solidFill>
                  <a:schemeClr val="accent2">
                    <a:lumMod val="50000"/>
                  </a:schemeClr>
                </a:solidFill>
                <a:latin typeface="Arial" panose="020B0604020202020204" pitchFamily="34" charset="0"/>
                <a:cs typeface="Arial" panose="020B0604020202020204" pitchFamily="34" charset="0"/>
              </a:rPr>
              <a:t>4. Lightheartedness</a:t>
            </a:r>
          </a:p>
          <a:p>
            <a:pPr marL="0" indent="0">
              <a:buNone/>
            </a:pPr>
            <a:r>
              <a:rPr lang="en-US" sz="1500" b="1" dirty="0">
                <a:solidFill>
                  <a:schemeClr val="accent2">
                    <a:lumMod val="50000"/>
                  </a:schemeClr>
                </a:solidFill>
                <a:latin typeface="Arial" panose="020B0604020202020204" pitchFamily="34" charset="0"/>
                <a:cs typeface="Arial" panose="020B0604020202020204" pitchFamily="34" charset="0"/>
              </a:rPr>
              <a:t>5. Awareness </a:t>
            </a:r>
          </a:p>
          <a:p>
            <a:pPr marL="0" indent="0">
              <a:buNone/>
            </a:pPr>
            <a:r>
              <a:rPr lang="en-US" sz="1500" b="1" dirty="0">
                <a:solidFill>
                  <a:schemeClr val="accent2">
                    <a:lumMod val="50000"/>
                  </a:schemeClr>
                </a:solidFill>
                <a:latin typeface="Arial" panose="020B0604020202020204" pitchFamily="34" charset="0"/>
                <a:cs typeface="Arial" panose="020B0604020202020204" pitchFamily="34" charset="0"/>
              </a:rPr>
              <a:t>6. Patience</a:t>
            </a:r>
          </a:p>
          <a:p>
            <a:endParaRPr lang="en-US" sz="1500" dirty="0">
              <a:solidFill>
                <a:schemeClr val="accent2">
                  <a:lumMod val="50000"/>
                </a:schemeClr>
              </a:solidFill>
              <a:latin typeface="Arial" panose="020B0604020202020204" pitchFamily="34" charset="0"/>
              <a:cs typeface="Arial" panose="020B0604020202020204" pitchFamily="34" charset="0"/>
            </a:endParaRPr>
          </a:p>
          <a:p>
            <a:r>
              <a:rPr lang="en-US" sz="1500" dirty="0">
                <a:solidFill>
                  <a:schemeClr val="accent2">
                    <a:lumMod val="50000"/>
                  </a:schemeClr>
                </a:solidFill>
                <a:latin typeface="Arial" panose="020B0604020202020204" pitchFamily="34" charset="0"/>
                <a:cs typeface="Arial" panose="020B0604020202020204" pitchFamily="34" charset="0"/>
              </a:rPr>
              <a:t>“Interpersonal skills are vital to the development of human relationships” and “Human relationships are vital to personal well-being” (Knapp, 2011, p.481)</a:t>
            </a:r>
          </a:p>
          <a:p>
            <a:r>
              <a:rPr lang="en-US" sz="1500" dirty="0">
                <a:solidFill>
                  <a:schemeClr val="accent2">
                    <a:lumMod val="50000"/>
                  </a:schemeClr>
                </a:solidFill>
                <a:latin typeface="Arial" panose="020B0604020202020204" pitchFamily="34" charset="0"/>
                <a:cs typeface="Arial" panose="020B0604020202020204" pitchFamily="34" charset="0"/>
              </a:rPr>
              <a:t>Developing listening skills and having empathy for others will enable young people to open up to the youth worker as they begin to feel more comfortable discussing their issues</a:t>
            </a:r>
          </a:p>
          <a:p>
            <a:pPr marL="0" indent="0">
              <a:buNone/>
            </a:pPr>
            <a:endParaRPr lang="en-US" b="1" dirty="0">
              <a:solidFill>
                <a:schemeClr val="accent2">
                  <a:lumMod val="50000"/>
                </a:schemeClr>
              </a:solidFill>
              <a:latin typeface="Arial" panose="020B0604020202020204" pitchFamily="34" charset="0"/>
              <a:cs typeface="Arial" panose="020B0604020202020204" pitchFamily="34" charset="0"/>
            </a:endParaRPr>
          </a:p>
          <a:p>
            <a:pPr marL="0" indent="0">
              <a:buNone/>
            </a:pPr>
            <a:endParaRPr lang="en-US" b="1" dirty="0"/>
          </a:p>
          <a:p>
            <a:pPr>
              <a:buAutoNum type="arabicPeriod"/>
            </a:pPr>
            <a:endParaRPr lang="en-US" b="1" dirty="0"/>
          </a:p>
          <a:p>
            <a:pPr marL="0" indent="0">
              <a:buNone/>
            </a:pPr>
            <a:endParaRPr lang="en-US" b="1" dirty="0"/>
          </a:p>
          <a:p>
            <a:pPr marL="0" indent="0">
              <a:buNone/>
            </a:pPr>
            <a:endParaRPr lang="en-US"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0577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8" name="Rectangle 70">
            <a:extLst>
              <a:ext uri="{FF2B5EF4-FFF2-40B4-BE49-F238E27FC236}">
                <a16:creationId xmlns:a16="http://schemas.microsoft.com/office/drawing/2014/main" id="{82FDEACC-D224-4F5B-A0BE-6581493C3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9" name="Rectangle 72">
            <a:extLst>
              <a:ext uri="{FF2B5EF4-FFF2-40B4-BE49-F238E27FC236}">
                <a16:creationId xmlns:a16="http://schemas.microsoft.com/office/drawing/2014/main" id="{567B8489-9450-4A50-94AF-90283270F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rgbClr val="2F3051">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1040" name="Freeform 5">
            <a:extLst>
              <a:ext uri="{FF2B5EF4-FFF2-40B4-BE49-F238E27FC236}">
                <a16:creationId xmlns:a16="http://schemas.microsoft.com/office/drawing/2014/main" id="{9D81556A-CBCA-4ADE-9ACA-F18F2F5E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8D28B10-EE07-254F-826F-EDC598732A6C}"/>
              </a:ext>
            </a:extLst>
          </p:cNvPr>
          <p:cNvSpPr>
            <a:spLocks noGrp="1"/>
          </p:cNvSpPr>
          <p:nvPr>
            <p:ph type="title"/>
          </p:nvPr>
        </p:nvSpPr>
        <p:spPr>
          <a:xfrm>
            <a:off x="541867" y="787400"/>
            <a:ext cx="7145866" cy="778933"/>
          </a:xfrm>
        </p:spPr>
        <p:txBody>
          <a:bodyPr anchor="ctr">
            <a:normAutofit/>
          </a:bodyPr>
          <a:lstStyle/>
          <a:p>
            <a:r>
              <a:rPr lang="en-US" sz="3200" b="1" u="sng" dirty="0">
                <a:solidFill>
                  <a:srgbClr val="FEFFFF"/>
                </a:solidFill>
                <a:latin typeface="Arial" panose="020B0604020202020204" pitchFamily="34" charset="0"/>
                <a:cs typeface="Arial" panose="020B0604020202020204" pitchFamily="34" charset="0"/>
              </a:rPr>
              <a:t>Counselling Skills</a:t>
            </a:r>
          </a:p>
        </p:txBody>
      </p:sp>
      <p:sp>
        <p:nvSpPr>
          <p:cNvPr id="3" name="Content Placeholder 2">
            <a:extLst>
              <a:ext uri="{FF2B5EF4-FFF2-40B4-BE49-F238E27FC236}">
                <a16:creationId xmlns:a16="http://schemas.microsoft.com/office/drawing/2014/main" id="{2B2F9E5D-C538-034F-A1BE-0993BC81BC06}"/>
              </a:ext>
            </a:extLst>
          </p:cNvPr>
          <p:cNvSpPr>
            <a:spLocks noGrp="1"/>
          </p:cNvSpPr>
          <p:nvPr>
            <p:ph idx="1"/>
          </p:nvPr>
        </p:nvSpPr>
        <p:spPr>
          <a:xfrm>
            <a:off x="541866" y="2032000"/>
            <a:ext cx="7145867" cy="4505278"/>
          </a:xfrm>
        </p:spPr>
        <p:txBody>
          <a:bodyPr>
            <a:normAutofit/>
          </a:bodyPr>
          <a:lstStyle/>
          <a:p>
            <a:pPr>
              <a:lnSpc>
                <a:spcPct val="90000"/>
              </a:lnSpc>
              <a:buClr>
                <a:srgbClr val="FF8600"/>
              </a:buClr>
            </a:pPr>
            <a:r>
              <a:rPr lang="en-US" sz="1600" dirty="0">
                <a:solidFill>
                  <a:srgbClr val="FEFFFF"/>
                </a:solidFill>
                <a:latin typeface="Arial" panose="020B0604020202020204" pitchFamily="34" charset="0"/>
                <a:cs typeface="Arial" panose="020B0604020202020204" pitchFamily="34" charset="0"/>
              </a:rPr>
              <a:t>Counselling skills can be defined as “</a:t>
            </a:r>
            <a:r>
              <a:rPr lang="en-GB" sz="1600" dirty="0">
                <a:solidFill>
                  <a:srgbClr val="FEFFFF"/>
                </a:solidFill>
                <a:latin typeface="Arial" panose="020B0604020202020204" pitchFamily="34" charset="0"/>
                <a:cs typeface="Arial" panose="020B0604020202020204" pitchFamily="34" charset="0"/>
              </a:rPr>
              <a:t>a combination of values, ethics, knowledge and communication skills that are used to support another person’s emotional health and wellbeing” (BACP, 2020)</a:t>
            </a:r>
          </a:p>
          <a:p>
            <a:pPr>
              <a:lnSpc>
                <a:spcPct val="90000"/>
              </a:lnSpc>
              <a:buClr>
                <a:srgbClr val="FF8600"/>
              </a:buClr>
            </a:pPr>
            <a:r>
              <a:rPr lang="en-GB" sz="1600" dirty="0">
                <a:solidFill>
                  <a:srgbClr val="FEFFFF"/>
                </a:solidFill>
                <a:latin typeface="Arial" panose="020B0604020202020204" pitchFamily="34" charset="0"/>
                <a:cs typeface="Arial" panose="020B0604020202020204" pitchFamily="34" charset="0"/>
              </a:rPr>
              <a:t>Their use is “dependent on who is using them and the setting in which they’re used” (BACP, 2020)</a:t>
            </a:r>
          </a:p>
          <a:p>
            <a:pPr>
              <a:lnSpc>
                <a:spcPct val="90000"/>
              </a:lnSpc>
              <a:buClr>
                <a:srgbClr val="FF8600"/>
              </a:buClr>
            </a:pPr>
            <a:r>
              <a:rPr lang="en-GB" sz="1600" dirty="0">
                <a:solidFill>
                  <a:srgbClr val="FEFFFF"/>
                </a:solidFill>
                <a:latin typeface="Arial" panose="020B0604020202020204" pitchFamily="34" charset="0"/>
                <a:cs typeface="Arial" panose="020B0604020202020204" pitchFamily="34" charset="0"/>
              </a:rPr>
              <a:t>The BACP counselling skills competence framework “aims to broadly define the knowledge, skills, abilities, behaviours and attitudes needed to use counselling skills safely and effectively within relevant professional roles and setting” (BACP, 2020)</a:t>
            </a:r>
          </a:p>
          <a:p>
            <a:pPr>
              <a:lnSpc>
                <a:spcPct val="90000"/>
              </a:lnSpc>
              <a:buClr>
                <a:srgbClr val="FF8600"/>
              </a:buClr>
            </a:pPr>
            <a:endParaRPr lang="en-GB" sz="1600" dirty="0">
              <a:solidFill>
                <a:srgbClr val="FEFFFF"/>
              </a:solidFill>
              <a:latin typeface="Arial" panose="020B0604020202020204" pitchFamily="34" charset="0"/>
              <a:cs typeface="Arial" panose="020B0604020202020204" pitchFamily="34" charset="0"/>
            </a:endParaRPr>
          </a:p>
          <a:p>
            <a:pPr>
              <a:lnSpc>
                <a:spcPct val="90000"/>
              </a:lnSpc>
              <a:buClr>
                <a:srgbClr val="FF8600"/>
              </a:buClr>
            </a:pPr>
            <a:r>
              <a:rPr lang="en-GB" sz="1600" dirty="0">
                <a:solidFill>
                  <a:srgbClr val="FEFFFF"/>
                </a:solidFill>
                <a:latin typeface="Arial" panose="020B0604020202020204" pitchFamily="34" charset="0"/>
                <a:cs typeface="Arial" panose="020B0604020202020204" pitchFamily="34" charset="0"/>
              </a:rPr>
              <a:t>The framework states that counselling skills enable professionals to:</a:t>
            </a:r>
          </a:p>
          <a:p>
            <a:pPr marL="0" indent="0">
              <a:lnSpc>
                <a:spcPct val="90000"/>
              </a:lnSpc>
              <a:buClr>
                <a:srgbClr val="FF8600"/>
              </a:buClr>
              <a:buNone/>
            </a:pPr>
            <a:r>
              <a:rPr lang="en-GB" sz="1600" b="1" dirty="0">
                <a:solidFill>
                  <a:schemeClr val="bg1"/>
                </a:solidFill>
                <a:latin typeface="Arial" panose="020B0604020202020204" pitchFamily="34" charset="0"/>
                <a:cs typeface="Arial" panose="020B0604020202020204" pitchFamily="34" charset="0"/>
              </a:rPr>
              <a:t>1. </a:t>
            </a:r>
            <a:r>
              <a:rPr lang="en-GB" sz="1600" b="1" dirty="0">
                <a:solidFill>
                  <a:srgbClr val="FFC000"/>
                </a:solidFill>
                <a:latin typeface="Arial" panose="020B0604020202020204" pitchFamily="34" charset="0"/>
                <a:cs typeface="Arial" panose="020B0604020202020204" pitchFamily="34" charset="0"/>
              </a:rPr>
              <a:t>Recognise</a:t>
            </a:r>
            <a:r>
              <a:rPr lang="en-GB" sz="1600" dirty="0">
                <a:solidFill>
                  <a:srgbClr val="FFC000"/>
                </a:solidFill>
                <a:latin typeface="Arial" panose="020B0604020202020204" pitchFamily="34" charset="0"/>
                <a:cs typeface="Arial" panose="020B0604020202020204" pitchFamily="34" charset="0"/>
              </a:rPr>
              <a:t> </a:t>
            </a:r>
            <a:r>
              <a:rPr lang="en-GB" sz="1600" dirty="0">
                <a:solidFill>
                  <a:srgbClr val="FEFFFF"/>
                </a:solidFill>
                <a:latin typeface="Arial" panose="020B0604020202020204" pitchFamily="34" charset="0"/>
                <a:cs typeface="Arial" panose="020B0604020202020204" pitchFamily="34" charset="0"/>
              </a:rPr>
              <a:t>when someone needs support</a:t>
            </a:r>
          </a:p>
          <a:p>
            <a:pPr marL="0" indent="0">
              <a:lnSpc>
                <a:spcPct val="90000"/>
              </a:lnSpc>
              <a:buClr>
                <a:srgbClr val="FF8600"/>
              </a:buClr>
              <a:buNone/>
            </a:pPr>
            <a:r>
              <a:rPr lang="en-GB" sz="1600" b="1" dirty="0">
                <a:solidFill>
                  <a:schemeClr val="bg1"/>
                </a:solidFill>
                <a:latin typeface="Arial" panose="020B0604020202020204" pitchFamily="34" charset="0"/>
                <a:cs typeface="Arial" panose="020B0604020202020204" pitchFamily="34" charset="0"/>
              </a:rPr>
              <a:t>2. </a:t>
            </a:r>
            <a:r>
              <a:rPr lang="en-GB" sz="1600" b="1" dirty="0">
                <a:solidFill>
                  <a:srgbClr val="FFC000"/>
                </a:solidFill>
                <a:latin typeface="Arial" panose="020B0604020202020204" pitchFamily="34" charset="0"/>
                <a:cs typeface="Arial" panose="020B0604020202020204" pitchFamily="34" charset="0"/>
              </a:rPr>
              <a:t>Respond</a:t>
            </a:r>
            <a:r>
              <a:rPr lang="en-GB" sz="1600" dirty="0">
                <a:solidFill>
                  <a:srgbClr val="FFC000"/>
                </a:solidFill>
                <a:latin typeface="Arial" panose="020B0604020202020204" pitchFamily="34" charset="0"/>
                <a:cs typeface="Arial" panose="020B0604020202020204" pitchFamily="34" charset="0"/>
              </a:rPr>
              <a:t> </a:t>
            </a:r>
            <a:r>
              <a:rPr lang="en-GB" sz="1600" dirty="0">
                <a:solidFill>
                  <a:srgbClr val="FEFFFF"/>
                </a:solidFill>
                <a:latin typeface="Arial" panose="020B0604020202020204" pitchFamily="34" charset="0"/>
                <a:cs typeface="Arial" panose="020B0604020202020204" pitchFamily="34" charset="0"/>
              </a:rPr>
              <a:t>to the individuals needs</a:t>
            </a:r>
          </a:p>
          <a:p>
            <a:pPr marL="0" indent="0">
              <a:lnSpc>
                <a:spcPct val="90000"/>
              </a:lnSpc>
              <a:buClr>
                <a:srgbClr val="FF8600"/>
              </a:buClr>
              <a:buNone/>
            </a:pPr>
            <a:r>
              <a:rPr lang="en-GB" sz="1600" b="1" dirty="0">
                <a:solidFill>
                  <a:schemeClr val="bg1"/>
                </a:solidFill>
                <a:latin typeface="Arial" panose="020B0604020202020204" pitchFamily="34" charset="0"/>
                <a:cs typeface="Arial" panose="020B0604020202020204" pitchFamily="34" charset="0"/>
              </a:rPr>
              <a:t>3. </a:t>
            </a:r>
            <a:r>
              <a:rPr lang="en-GB" sz="1600" dirty="0">
                <a:solidFill>
                  <a:srgbClr val="FEFFFF"/>
                </a:solidFill>
                <a:latin typeface="Arial" panose="020B0604020202020204" pitchFamily="34" charset="0"/>
                <a:cs typeface="Arial" panose="020B0604020202020204" pitchFamily="34" charset="0"/>
              </a:rPr>
              <a:t>Be aware of when an appropriate </a:t>
            </a:r>
            <a:r>
              <a:rPr lang="en-GB" sz="1600" b="1" dirty="0">
                <a:solidFill>
                  <a:srgbClr val="FFC000"/>
                </a:solidFill>
                <a:latin typeface="Arial" panose="020B0604020202020204" pitchFamily="34" charset="0"/>
                <a:cs typeface="Arial" panose="020B0604020202020204" pitchFamily="34" charset="0"/>
              </a:rPr>
              <a:t>referral </a:t>
            </a:r>
            <a:r>
              <a:rPr lang="en-GB" sz="1600" dirty="0">
                <a:solidFill>
                  <a:srgbClr val="FEFFFF"/>
                </a:solidFill>
                <a:latin typeface="Arial" panose="020B0604020202020204" pitchFamily="34" charset="0"/>
                <a:cs typeface="Arial" panose="020B0604020202020204" pitchFamily="34" charset="0"/>
              </a:rPr>
              <a:t>is required </a:t>
            </a:r>
          </a:p>
          <a:p>
            <a:pPr marL="0" indent="0">
              <a:lnSpc>
                <a:spcPct val="90000"/>
              </a:lnSpc>
              <a:buClr>
                <a:srgbClr val="FF8600"/>
              </a:buClr>
              <a:buNone/>
            </a:pPr>
            <a:endParaRPr lang="en-GB" sz="1400" dirty="0">
              <a:solidFill>
                <a:srgbClr val="FEFFFF"/>
              </a:solidFill>
              <a:latin typeface="Arial" panose="020B0604020202020204" pitchFamily="34" charset="0"/>
              <a:cs typeface="Arial" panose="020B0604020202020204" pitchFamily="34" charset="0"/>
            </a:endParaRPr>
          </a:p>
          <a:p>
            <a:pPr>
              <a:lnSpc>
                <a:spcPct val="90000"/>
              </a:lnSpc>
              <a:buClr>
                <a:srgbClr val="FF8600"/>
              </a:buClr>
            </a:pPr>
            <a:endParaRPr lang="en-GB" sz="1400" dirty="0">
              <a:solidFill>
                <a:srgbClr val="FEFFFF"/>
              </a:solidFill>
              <a:latin typeface="Arial" panose="020B0604020202020204" pitchFamily="34" charset="0"/>
              <a:cs typeface="Arial" panose="020B0604020202020204" pitchFamily="34" charset="0"/>
            </a:endParaRPr>
          </a:p>
          <a:p>
            <a:pPr>
              <a:lnSpc>
                <a:spcPct val="90000"/>
              </a:lnSpc>
              <a:buClr>
                <a:srgbClr val="FF8600"/>
              </a:buClr>
            </a:pPr>
            <a:endParaRPr lang="en-US" sz="1400" dirty="0">
              <a:solidFill>
                <a:srgbClr val="FEFFFF"/>
              </a:solidFill>
              <a:latin typeface="Arial" panose="020B0604020202020204" pitchFamily="34" charset="0"/>
              <a:cs typeface="Arial" panose="020B0604020202020204" pitchFamily="34" charset="0"/>
            </a:endParaRPr>
          </a:p>
          <a:p>
            <a:pPr>
              <a:lnSpc>
                <a:spcPct val="90000"/>
              </a:lnSpc>
              <a:buClr>
                <a:srgbClr val="FF8600"/>
              </a:buClr>
            </a:pPr>
            <a:endParaRPr lang="en-US" sz="1400" dirty="0">
              <a:solidFill>
                <a:srgbClr val="FEFFFF"/>
              </a:solidFill>
              <a:latin typeface="Arial" panose="020B0604020202020204" pitchFamily="34" charset="0"/>
              <a:cs typeface="Arial" panose="020B0604020202020204" pitchFamily="34" charset="0"/>
            </a:endParaRPr>
          </a:p>
          <a:p>
            <a:pPr>
              <a:lnSpc>
                <a:spcPct val="90000"/>
              </a:lnSpc>
              <a:buClr>
                <a:srgbClr val="FF8600"/>
              </a:buClr>
            </a:pPr>
            <a:endParaRPr lang="en-US" sz="1400" dirty="0">
              <a:solidFill>
                <a:srgbClr val="FEFFFF"/>
              </a:solidFill>
              <a:latin typeface="Arial" panose="020B0604020202020204" pitchFamily="34" charset="0"/>
              <a:cs typeface="Arial" panose="020B0604020202020204" pitchFamily="34" charset="0"/>
            </a:endParaRPr>
          </a:p>
        </p:txBody>
      </p:sp>
      <p:pic>
        <p:nvPicPr>
          <p:cNvPr id="1026" name="Picture 2" descr="Image result for counselling">
            <a:extLst>
              <a:ext uri="{FF2B5EF4-FFF2-40B4-BE49-F238E27FC236}">
                <a16:creationId xmlns:a16="http://schemas.microsoft.com/office/drawing/2014/main" id="{32773AE5-EB96-BE49-84C3-065F5652199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13057" y="2823901"/>
            <a:ext cx="3001931" cy="22786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24CAFB2-9BEE-724F-A083-9087CBD3A171}"/>
              </a:ext>
            </a:extLst>
          </p:cNvPr>
          <p:cNvSpPr txBox="1"/>
          <p:nvPr/>
        </p:nvSpPr>
        <p:spPr>
          <a:xfrm>
            <a:off x="8713057" y="4874725"/>
            <a:ext cx="3001931" cy="227869"/>
          </a:xfrm>
          <a:prstGeom prst="rect">
            <a:avLst/>
          </a:prstGeom>
          <a:solidFill>
            <a:srgbClr val="000000">
              <a:alpha val="50000"/>
            </a:srgbClr>
          </a:solidFill>
          <a:ln>
            <a:noFill/>
          </a:ln>
        </p:spPr>
        <p:txBody>
          <a:bodyPr wrap="square" rtlCol="0">
            <a:noAutofit/>
          </a:bodyPr>
          <a:lstStyle/>
          <a:p>
            <a:pPr algn="ctr">
              <a:spcAft>
                <a:spcPts val="600"/>
              </a:spcAft>
            </a:pPr>
            <a:r>
              <a:rPr lang="en-GB" sz="1100" dirty="0">
                <a:solidFill>
                  <a:srgbClr val="FFFFFF"/>
                </a:solidFill>
                <a:latin typeface="Arial" panose="020B0604020202020204" pitchFamily="34" charset="0"/>
                <a:cs typeface="Arial" panose="020B0604020202020204" pitchFamily="34" charset="0"/>
              </a:rPr>
              <a:t>Counselling (Just Drop In, 2020)</a:t>
            </a:r>
            <a:endParaRPr lang="en-US" sz="11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025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56E51-3705-C743-99D5-3ACD9F2356AB}"/>
              </a:ext>
            </a:extLst>
          </p:cNvPr>
          <p:cNvSpPr>
            <a:spLocks noGrp="1"/>
          </p:cNvSpPr>
          <p:nvPr>
            <p:ph type="title"/>
          </p:nvPr>
        </p:nvSpPr>
        <p:spPr>
          <a:xfrm>
            <a:off x="2871038" y="306333"/>
            <a:ext cx="7357483" cy="823220"/>
          </a:xfrm>
        </p:spPr>
        <p:txBody>
          <a:bodyPr>
            <a:normAutofit/>
          </a:bodyPr>
          <a:lstStyle/>
          <a:p>
            <a:r>
              <a:rPr lang="en-US" b="1" u="sng" dirty="0">
                <a:solidFill>
                  <a:schemeClr val="accent2">
                    <a:lumMod val="50000"/>
                  </a:schemeClr>
                </a:solidFill>
                <a:latin typeface="Arial" panose="020B0604020202020204" pitchFamily="34" charset="0"/>
                <a:cs typeface="Arial" panose="020B0604020202020204" pitchFamily="34" charset="0"/>
              </a:rPr>
              <a:t>Group Work</a:t>
            </a:r>
          </a:p>
        </p:txBody>
      </p:sp>
      <p:sp>
        <p:nvSpPr>
          <p:cNvPr id="3" name="Content Placeholder 2">
            <a:extLst>
              <a:ext uri="{FF2B5EF4-FFF2-40B4-BE49-F238E27FC236}">
                <a16:creationId xmlns:a16="http://schemas.microsoft.com/office/drawing/2014/main" id="{D4212824-0C6B-5F46-BA60-F113A244D9FD}"/>
              </a:ext>
            </a:extLst>
          </p:cNvPr>
          <p:cNvSpPr>
            <a:spLocks noGrp="1"/>
          </p:cNvSpPr>
          <p:nvPr>
            <p:ph idx="1"/>
          </p:nvPr>
        </p:nvSpPr>
        <p:spPr>
          <a:xfrm>
            <a:off x="2727702" y="1145052"/>
            <a:ext cx="8927023" cy="5757620"/>
          </a:xfrm>
        </p:spPr>
        <p:txBody>
          <a:bodyPr>
            <a:normAutofit fontScale="92500" lnSpcReduction="10000"/>
          </a:bodyPr>
          <a:lstStyle/>
          <a:p>
            <a:r>
              <a:rPr lang="en-US" sz="1400" dirty="0">
                <a:solidFill>
                  <a:schemeClr val="accent2">
                    <a:lumMod val="50000"/>
                  </a:schemeClr>
                </a:solidFill>
                <a:latin typeface="Arial" panose="020B0604020202020204" pitchFamily="34" charset="0"/>
                <a:cs typeface="Arial" panose="020B0604020202020204" pitchFamily="34" charset="0"/>
              </a:rPr>
              <a:t>Working with groups and obtaining group work skills can be very beneficial for youth workers </a:t>
            </a:r>
          </a:p>
          <a:p>
            <a:r>
              <a:rPr lang="en-US" sz="1400" dirty="0">
                <a:solidFill>
                  <a:schemeClr val="accent2">
                    <a:lumMod val="50000"/>
                  </a:schemeClr>
                </a:solidFill>
                <a:latin typeface="Arial" panose="020B0604020202020204" pitchFamily="34" charset="0"/>
                <a:cs typeface="Arial" panose="020B0604020202020204" pitchFamily="34" charset="0"/>
              </a:rPr>
              <a:t>By working in groups, it enables young people to learn from each other and the task or activity they are taking part in</a:t>
            </a:r>
          </a:p>
          <a:p>
            <a:r>
              <a:rPr lang="en-US" sz="1400" dirty="0">
                <a:solidFill>
                  <a:schemeClr val="accent2">
                    <a:lumMod val="50000"/>
                  </a:schemeClr>
                </a:solidFill>
                <a:latin typeface="Arial" panose="020B0604020202020204" pitchFamily="34" charset="0"/>
                <a:cs typeface="Arial" panose="020B0604020202020204" pitchFamily="34" charset="0"/>
              </a:rPr>
              <a:t>It is crucial to understand group processes as this can ”assist a youth worker to </a:t>
            </a:r>
            <a:r>
              <a:rPr lang="en-US" sz="1400" dirty="0" err="1">
                <a:solidFill>
                  <a:schemeClr val="accent2">
                    <a:lumMod val="50000"/>
                  </a:schemeClr>
                </a:solidFill>
                <a:latin typeface="Arial" panose="020B0604020202020204" pitchFamily="34" charset="0"/>
                <a:cs typeface="Arial" panose="020B0604020202020204" pitchFamily="34" charset="0"/>
              </a:rPr>
              <a:t>recognise</a:t>
            </a:r>
            <a:r>
              <a:rPr lang="en-US" sz="1400" dirty="0">
                <a:solidFill>
                  <a:schemeClr val="accent2">
                    <a:lumMod val="50000"/>
                  </a:schemeClr>
                </a:solidFill>
                <a:latin typeface="Arial" panose="020B0604020202020204" pitchFamily="34" charset="0"/>
                <a:cs typeface="Arial" panose="020B0604020202020204" pitchFamily="34" charset="0"/>
              </a:rPr>
              <a:t> when to intervene in a group and when to step back” (Sapin, K, 2009, p.126)</a:t>
            </a:r>
          </a:p>
          <a:p>
            <a:endParaRPr lang="en-US" sz="1400" dirty="0">
              <a:solidFill>
                <a:schemeClr val="accent2">
                  <a:lumMod val="50000"/>
                </a:schemeClr>
              </a:solidFill>
              <a:latin typeface="Arial" panose="020B0604020202020204" pitchFamily="34" charset="0"/>
              <a:cs typeface="Arial" panose="020B0604020202020204" pitchFamily="34" charset="0"/>
            </a:endParaRPr>
          </a:p>
          <a:p>
            <a:r>
              <a:rPr lang="en-US" sz="1400" dirty="0">
                <a:solidFill>
                  <a:schemeClr val="accent2">
                    <a:lumMod val="50000"/>
                  </a:schemeClr>
                </a:solidFill>
                <a:latin typeface="Arial" panose="020B0604020202020204" pitchFamily="34" charset="0"/>
                <a:cs typeface="Arial" panose="020B0604020202020204" pitchFamily="34" charset="0"/>
              </a:rPr>
              <a:t>“Being able to identify patterns and changes in groups enables a youth worker to anticipate development and support positive change” (Sapin, K, 2009, p.128)</a:t>
            </a:r>
          </a:p>
          <a:p>
            <a:r>
              <a:rPr lang="en-US" sz="1400" dirty="0">
                <a:solidFill>
                  <a:schemeClr val="accent2">
                    <a:lumMod val="50000"/>
                  </a:schemeClr>
                </a:solidFill>
                <a:latin typeface="Arial" panose="020B0604020202020204" pitchFamily="34" charset="0"/>
                <a:cs typeface="Arial" panose="020B0604020202020204" pitchFamily="34" charset="0"/>
              </a:rPr>
              <a:t>The “study of human behavior in groups suggests that most groups exhibit similar patterns” (Payne, 2007, p.125)</a:t>
            </a:r>
          </a:p>
          <a:p>
            <a:endParaRPr lang="en-US" sz="1400" dirty="0">
              <a:solidFill>
                <a:schemeClr val="accent2">
                  <a:lumMod val="50000"/>
                </a:schemeClr>
              </a:solidFill>
              <a:latin typeface="Arial" panose="020B0604020202020204" pitchFamily="34" charset="0"/>
              <a:cs typeface="Arial" panose="020B0604020202020204" pitchFamily="34" charset="0"/>
            </a:endParaRPr>
          </a:p>
          <a:p>
            <a:r>
              <a:rPr lang="en-US" sz="1400" dirty="0">
                <a:solidFill>
                  <a:schemeClr val="accent2">
                    <a:lumMod val="50000"/>
                  </a:schemeClr>
                </a:solidFill>
                <a:latin typeface="Arial" panose="020B0604020202020204" pitchFamily="34" charset="0"/>
                <a:cs typeface="Arial" panose="020B0604020202020204" pitchFamily="34" charset="0"/>
              </a:rPr>
              <a:t>According to Payne, people adopt </a:t>
            </a:r>
            <a:r>
              <a:rPr lang="en-US" sz="1400" b="1" dirty="0">
                <a:solidFill>
                  <a:schemeClr val="accent2">
                    <a:lumMod val="50000"/>
                  </a:schemeClr>
                </a:solidFill>
                <a:latin typeface="Arial" panose="020B0604020202020204" pitchFamily="34" charset="0"/>
                <a:cs typeface="Arial" panose="020B0604020202020204" pitchFamily="34" charset="0"/>
              </a:rPr>
              <a:t>functional </a:t>
            </a:r>
            <a:r>
              <a:rPr lang="en-US" sz="1400" dirty="0">
                <a:solidFill>
                  <a:schemeClr val="accent2">
                    <a:lumMod val="50000"/>
                  </a:schemeClr>
                </a:solidFill>
                <a:latin typeface="Arial" panose="020B0604020202020204" pitchFamily="34" charset="0"/>
                <a:cs typeface="Arial" panose="020B0604020202020204" pitchFamily="34" charset="0"/>
              </a:rPr>
              <a:t>and </a:t>
            </a:r>
            <a:r>
              <a:rPr lang="en-US" sz="1400" b="1" dirty="0">
                <a:solidFill>
                  <a:schemeClr val="accent2">
                    <a:lumMod val="50000"/>
                  </a:schemeClr>
                </a:solidFill>
                <a:latin typeface="Arial" panose="020B0604020202020204" pitchFamily="34" charset="0"/>
                <a:cs typeface="Arial" panose="020B0604020202020204" pitchFamily="34" charset="0"/>
              </a:rPr>
              <a:t>behavioral </a:t>
            </a:r>
            <a:r>
              <a:rPr lang="en-US" sz="1400" dirty="0">
                <a:solidFill>
                  <a:schemeClr val="accent2">
                    <a:lumMod val="50000"/>
                  </a:schemeClr>
                </a:solidFill>
                <a:latin typeface="Arial" panose="020B0604020202020204" pitchFamily="34" charset="0"/>
                <a:cs typeface="Arial" panose="020B0604020202020204" pitchFamily="34" charset="0"/>
              </a:rPr>
              <a:t>roles when working with a group</a:t>
            </a:r>
          </a:p>
          <a:p>
            <a:r>
              <a:rPr lang="en-US" sz="1400" dirty="0">
                <a:solidFill>
                  <a:schemeClr val="accent2">
                    <a:lumMod val="50000"/>
                  </a:schemeClr>
                </a:solidFill>
                <a:latin typeface="Arial" panose="020B0604020202020204" pitchFamily="34" charset="0"/>
                <a:cs typeface="Arial" panose="020B0604020202020204" pitchFamily="34" charset="0"/>
              </a:rPr>
              <a:t>It is important to be </a:t>
            </a:r>
            <a:r>
              <a:rPr lang="en-US" sz="1400" b="1" dirty="0">
                <a:solidFill>
                  <a:schemeClr val="accent2">
                    <a:lumMod val="50000"/>
                  </a:schemeClr>
                </a:solidFill>
                <a:latin typeface="Arial" panose="020B0604020202020204" pitchFamily="34" charset="0"/>
                <a:cs typeface="Arial" panose="020B0604020202020204" pitchFamily="34" charset="0"/>
              </a:rPr>
              <a:t>flexible </a:t>
            </a:r>
            <a:r>
              <a:rPr lang="en-US" sz="1400" dirty="0">
                <a:solidFill>
                  <a:schemeClr val="accent2">
                    <a:lumMod val="50000"/>
                  </a:schemeClr>
                </a:solidFill>
                <a:latin typeface="Arial" panose="020B0604020202020204" pitchFamily="34" charset="0"/>
                <a:cs typeface="Arial" panose="020B0604020202020204" pitchFamily="34" charset="0"/>
              </a:rPr>
              <a:t>and </a:t>
            </a:r>
            <a:r>
              <a:rPr lang="en-US" sz="1400" b="1" dirty="0">
                <a:solidFill>
                  <a:schemeClr val="accent2">
                    <a:lumMod val="50000"/>
                  </a:schemeClr>
                </a:solidFill>
                <a:latin typeface="Arial" panose="020B0604020202020204" pitchFamily="34" charset="0"/>
                <a:cs typeface="Arial" panose="020B0604020202020204" pitchFamily="34" charset="0"/>
              </a:rPr>
              <a:t>adaptable </a:t>
            </a:r>
            <a:r>
              <a:rPr lang="en-US" sz="1400" dirty="0">
                <a:solidFill>
                  <a:schemeClr val="accent2">
                    <a:lumMod val="50000"/>
                  </a:schemeClr>
                </a:solidFill>
                <a:latin typeface="Arial" panose="020B0604020202020204" pitchFamily="34" charset="0"/>
                <a:cs typeface="Arial" panose="020B0604020202020204" pitchFamily="34" charset="0"/>
              </a:rPr>
              <a:t>when working with groups as different roles are required in various situations</a:t>
            </a:r>
          </a:p>
          <a:p>
            <a:endParaRPr lang="en-US" sz="1400" dirty="0">
              <a:solidFill>
                <a:schemeClr val="accent2">
                  <a:lumMod val="50000"/>
                </a:schemeClr>
              </a:solidFill>
              <a:latin typeface="Arial" panose="020B0604020202020204" pitchFamily="34" charset="0"/>
              <a:cs typeface="Arial" panose="020B0604020202020204" pitchFamily="34" charset="0"/>
            </a:endParaRPr>
          </a:p>
          <a:p>
            <a:r>
              <a:rPr lang="en-US" sz="1400" dirty="0">
                <a:solidFill>
                  <a:schemeClr val="accent2">
                    <a:lumMod val="50000"/>
                  </a:schemeClr>
                </a:solidFill>
                <a:latin typeface="Arial" panose="020B0604020202020204" pitchFamily="34" charset="0"/>
                <a:cs typeface="Arial" panose="020B0604020202020204" pitchFamily="34" charset="0"/>
              </a:rPr>
              <a:t>Gibson and Clarke (1995:64) identify three styles of working when discussing the role of a youth worker:</a:t>
            </a:r>
          </a:p>
          <a:p>
            <a:pPr marL="0" indent="0">
              <a:buNone/>
            </a:pPr>
            <a:r>
              <a:rPr lang="en-US" sz="1400" b="1" dirty="0">
                <a:solidFill>
                  <a:schemeClr val="accent2">
                    <a:lumMod val="50000"/>
                  </a:schemeClr>
                </a:solidFill>
                <a:latin typeface="Arial" panose="020B0604020202020204" pitchFamily="34" charset="0"/>
                <a:cs typeface="Arial" panose="020B0604020202020204" pitchFamily="34" charset="0"/>
              </a:rPr>
              <a:t>1. </a:t>
            </a:r>
            <a:r>
              <a:rPr lang="en-US" sz="1400" dirty="0">
                <a:solidFill>
                  <a:schemeClr val="accent2">
                    <a:lumMod val="50000"/>
                  </a:schemeClr>
                </a:solidFill>
                <a:latin typeface="Arial" panose="020B0604020202020204" pitchFamily="34" charset="0"/>
                <a:cs typeface="Arial" panose="020B0604020202020204" pitchFamily="34" charset="0"/>
              </a:rPr>
              <a:t>“the worker makes the decisions and presents or sells them to the group”</a:t>
            </a:r>
          </a:p>
          <a:p>
            <a:pPr marL="0" indent="0">
              <a:buNone/>
            </a:pPr>
            <a:r>
              <a:rPr lang="en-US" sz="1400" b="1" dirty="0">
                <a:solidFill>
                  <a:schemeClr val="accent2">
                    <a:lumMod val="50000"/>
                  </a:schemeClr>
                </a:solidFill>
                <a:latin typeface="Arial" panose="020B0604020202020204" pitchFamily="34" charset="0"/>
                <a:cs typeface="Arial" panose="020B0604020202020204" pitchFamily="34" charset="0"/>
              </a:rPr>
              <a:t>2. </a:t>
            </a:r>
            <a:r>
              <a:rPr lang="en-US" sz="1400" dirty="0">
                <a:solidFill>
                  <a:schemeClr val="accent2">
                    <a:lumMod val="50000"/>
                  </a:schemeClr>
                </a:solidFill>
                <a:latin typeface="Arial" panose="020B0604020202020204" pitchFamily="34" charset="0"/>
                <a:cs typeface="Arial" panose="020B0604020202020204" pitchFamily="34" charset="0"/>
              </a:rPr>
              <a:t>“the worker offers tentative decisions, invites discussion but reserves the right to decide”</a:t>
            </a:r>
          </a:p>
          <a:p>
            <a:pPr marL="0" indent="0">
              <a:buNone/>
            </a:pPr>
            <a:r>
              <a:rPr lang="en-US" sz="1400" b="1" dirty="0">
                <a:solidFill>
                  <a:schemeClr val="accent2">
                    <a:lumMod val="50000"/>
                  </a:schemeClr>
                </a:solidFill>
                <a:latin typeface="Arial" panose="020B0604020202020204" pitchFamily="34" charset="0"/>
                <a:cs typeface="Arial" panose="020B0604020202020204" pitchFamily="34" charset="0"/>
              </a:rPr>
              <a:t>3. </a:t>
            </a:r>
            <a:r>
              <a:rPr lang="en-US" sz="1400" dirty="0">
                <a:solidFill>
                  <a:schemeClr val="accent2">
                    <a:lumMod val="50000"/>
                  </a:schemeClr>
                </a:solidFill>
                <a:latin typeface="Arial" panose="020B0604020202020204" pitchFamily="34" charset="0"/>
                <a:cs typeface="Arial" panose="020B0604020202020204" pitchFamily="34" charset="0"/>
              </a:rPr>
              <a:t>“the worker sets boundaries, shares information, initiates discussion and supports decision making by the group”     </a:t>
            </a:r>
          </a:p>
          <a:p>
            <a:pPr marL="0" indent="0" algn="r">
              <a:buNone/>
            </a:pPr>
            <a:endParaRPr lang="en-US" sz="1400" dirty="0">
              <a:solidFill>
                <a:schemeClr val="accent2">
                  <a:lumMod val="50000"/>
                </a:schemeClr>
              </a:solidFill>
              <a:latin typeface="Arial" panose="020B0604020202020204" pitchFamily="34" charset="0"/>
              <a:cs typeface="Arial" panose="020B0604020202020204" pitchFamily="34" charset="0"/>
            </a:endParaRPr>
          </a:p>
          <a:p>
            <a:pPr marL="0" indent="0" algn="r">
              <a:buNone/>
            </a:pPr>
            <a:r>
              <a:rPr lang="en-US" sz="1400" dirty="0">
                <a:solidFill>
                  <a:schemeClr val="accent2">
                    <a:lumMod val="50000"/>
                  </a:schemeClr>
                </a:solidFill>
                <a:latin typeface="Arial" panose="020B0604020202020204" pitchFamily="34" charset="0"/>
                <a:cs typeface="Arial" panose="020B0604020202020204" pitchFamily="34" charset="0"/>
              </a:rPr>
              <a:t>(Gibson and Clarke, 1995:64 </a:t>
            </a:r>
            <a:r>
              <a:rPr lang="en-US" sz="1400" i="1" dirty="0">
                <a:solidFill>
                  <a:schemeClr val="accent2">
                    <a:lumMod val="50000"/>
                  </a:schemeClr>
                </a:solidFill>
                <a:latin typeface="Arial" panose="020B0604020202020204" pitchFamily="34" charset="0"/>
                <a:cs typeface="Arial" panose="020B0604020202020204" pitchFamily="34" charset="0"/>
              </a:rPr>
              <a:t>cited in </a:t>
            </a:r>
            <a:r>
              <a:rPr lang="en-US" sz="1400" dirty="0">
                <a:solidFill>
                  <a:schemeClr val="accent2">
                    <a:lumMod val="50000"/>
                  </a:schemeClr>
                </a:solidFill>
                <a:latin typeface="Arial" panose="020B0604020202020204" pitchFamily="34" charset="0"/>
                <a:cs typeface="Arial" panose="020B0604020202020204" pitchFamily="34" charset="0"/>
              </a:rPr>
              <a:t>Payne 2007 p.129)</a:t>
            </a: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pPr marL="0" indent="0" algn="r">
              <a:buNone/>
            </a:pPr>
            <a:endParaRPr lang="en-US"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074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5D27D0B-B236-43E0-84ED-24198D786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B3E77-BC06-E64A-BABD-544A32064458}"/>
              </a:ext>
            </a:extLst>
          </p:cNvPr>
          <p:cNvSpPr>
            <a:spLocks noGrp="1"/>
          </p:cNvSpPr>
          <p:nvPr>
            <p:ph type="title"/>
          </p:nvPr>
        </p:nvSpPr>
        <p:spPr>
          <a:xfrm>
            <a:off x="649225" y="230635"/>
            <a:ext cx="5122652" cy="1259894"/>
          </a:xfrm>
        </p:spPr>
        <p:txBody>
          <a:bodyPr>
            <a:normAutofit/>
          </a:bodyPr>
          <a:lstStyle/>
          <a:p>
            <a:r>
              <a:rPr lang="en-US" b="1" u="sng" dirty="0">
                <a:solidFill>
                  <a:srgbClr val="54314B"/>
                </a:solidFill>
                <a:latin typeface="Arial" panose="020B0604020202020204" pitchFamily="34" charset="0"/>
                <a:cs typeface="Arial" panose="020B0604020202020204" pitchFamily="34" charset="0"/>
              </a:rPr>
              <a:t>Tuckman (1965)</a:t>
            </a:r>
          </a:p>
        </p:txBody>
      </p:sp>
      <p:sp>
        <p:nvSpPr>
          <p:cNvPr id="73" name="Rectangle 72">
            <a:extLst>
              <a:ext uri="{FF2B5EF4-FFF2-40B4-BE49-F238E27FC236}">
                <a16:creationId xmlns:a16="http://schemas.microsoft.com/office/drawing/2014/main" id="{AC47E887-C87E-4D8A-9840-6D0718819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54314B"/>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B3558B7-E06D-6D47-B967-C77DA83699EF}"/>
              </a:ext>
            </a:extLst>
          </p:cNvPr>
          <p:cNvSpPr>
            <a:spLocks noGrp="1"/>
          </p:cNvSpPr>
          <p:nvPr>
            <p:ph idx="1"/>
          </p:nvPr>
        </p:nvSpPr>
        <p:spPr>
          <a:xfrm>
            <a:off x="831615" y="1127622"/>
            <a:ext cx="5122652" cy="4282714"/>
          </a:xfrm>
        </p:spPr>
        <p:txBody>
          <a:bodyPr>
            <a:noAutofit/>
          </a:bodyPr>
          <a:lstStyle/>
          <a:p>
            <a:pPr>
              <a:lnSpc>
                <a:spcPct val="90000"/>
              </a:lnSpc>
              <a:buClr>
                <a:srgbClr val="FFA521"/>
              </a:buClr>
            </a:pPr>
            <a:r>
              <a:rPr lang="en-US" sz="1600" dirty="0">
                <a:latin typeface="Arial" panose="020B0604020202020204" pitchFamily="34" charset="0"/>
                <a:cs typeface="Arial" panose="020B0604020202020204" pitchFamily="34" charset="0"/>
              </a:rPr>
              <a:t>Tuckman (1965) portrays group development in stages which include Forming, Storming, Norming and Performing</a:t>
            </a:r>
          </a:p>
          <a:p>
            <a:pPr>
              <a:lnSpc>
                <a:spcPct val="90000"/>
              </a:lnSpc>
              <a:buClr>
                <a:srgbClr val="FFA521"/>
              </a:buClr>
            </a:pPr>
            <a:endParaRPr lang="en-US" sz="1600" b="1" dirty="0">
              <a:latin typeface="Arial" panose="020B0604020202020204" pitchFamily="34" charset="0"/>
              <a:cs typeface="Arial" panose="020B0604020202020204" pitchFamily="34" charset="0"/>
            </a:endParaRPr>
          </a:p>
          <a:p>
            <a:pPr>
              <a:lnSpc>
                <a:spcPct val="90000"/>
              </a:lnSpc>
              <a:buClr>
                <a:srgbClr val="FFA521"/>
              </a:buClr>
            </a:pPr>
            <a:r>
              <a:rPr lang="en-US" sz="1600" b="1" dirty="0">
                <a:latin typeface="Arial" panose="020B0604020202020204" pitchFamily="34" charset="0"/>
                <a:cs typeface="Arial" panose="020B0604020202020204" pitchFamily="34" charset="0"/>
              </a:rPr>
              <a:t>Forming </a:t>
            </a:r>
            <a:r>
              <a:rPr lang="en-US" sz="1600" dirty="0">
                <a:latin typeface="Arial" panose="020B0604020202020204" pitchFamily="34" charset="0"/>
                <a:cs typeface="Arial" panose="020B0604020202020204" pitchFamily="34" charset="0"/>
              </a:rPr>
              <a:t>refers to the formation of the group as people begin to interact together.</a:t>
            </a:r>
          </a:p>
          <a:p>
            <a:pPr>
              <a:lnSpc>
                <a:spcPct val="90000"/>
              </a:lnSpc>
              <a:buClr>
                <a:srgbClr val="FFA521"/>
              </a:buClr>
            </a:pPr>
            <a:r>
              <a:rPr lang="en-US" sz="1600" b="1" dirty="0">
                <a:latin typeface="Arial" panose="020B0604020202020204" pitchFamily="34" charset="0"/>
                <a:cs typeface="Arial" panose="020B0604020202020204" pitchFamily="34" charset="0"/>
              </a:rPr>
              <a:t>Storming</a:t>
            </a:r>
            <a:r>
              <a:rPr lang="en-US" sz="1600" dirty="0">
                <a:latin typeface="Arial" panose="020B0604020202020204" pitchFamily="34" charset="0"/>
                <a:cs typeface="Arial" panose="020B0604020202020204" pitchFamily="34" charset="0"/>
              </a:rPr>
              <a:t> is where individuals debate group roles, relationships and values which can cause issues of leadership. </a:t>
            </a:r>
          </a:p>
          <a:p>
            <a:pPr>
              <a:lnSpc>
                <a:spcPct val="90000"/>
              </a:lnSpc>
              <a:buClr>
                <a:srgbClr val="FFA521"/>
              </a:buClr>
            </a:pPr>
            <a:r>
              <a:rPr lang="en-US" sz="1600" b="1" dirty="0">
                <a:latin typeface="Arial" panose="020B0604020202020204" pitchFamily="34" charset="0"/>
                <a:cs typeface="Arial" panose="020B0604020202020204" pitchFamily="34" charset="0"/>
              </a:rPr>
              <a:t>Norming</a:t>
            </a:r>
            <a:r>
              <a:rPr lang="en-US" sz="1600" dirty="0">
                <a:latin typeface="Arial" panose="020B0604020202020204" pitchFamily="34" charset="0"/>
                <a:cs typeface="Arial" panose="020B0604020202020204" pitchFamily="34" charset="0"/>
              </a:rPr>
              <a:t> refers to group roles, norms and expectations being established. </a:t>
            </a:r>
          </a:p>
          <a:p>
            <a:pPr>
              <a:lnSpc>
                <a:spcPct val="90000"/>
              </a:lnSpc>
              <a:buClr>
                <a:srgbClr val="FFA521"/>
              </a:buClr>
            </a:pPr>
            <a:r>
              <a:rPr lang="en-US" sz="1600" b="1" dirty="0">
                <a:latin typeface="Arial" panose="020B0604020202020204" pitchFamily="34" charset="0"/>
                <a:cs typeface="Arial" panose="020B0604020202020204" pitchFamily="34" charset="0"/>
              </a:rPr>
              <a:t>Performing</a:t>
            </a:r>
            <a:r>
              <a:rPr lang="en-US" sz="1600" dirty="0">
                <a:latin typeface="Arial" panose="020B0604020202020204" pitchFamily="34" charset="0"/>
                <a:cs typeface="Arial" panose="020B0604020202020204" pitchFamily="34" charset="0"/>
              </a:rPr>
              <a:t> is when group processes are established, and when the group is able to work effectively together</a:t>
            </a:r>
          </a:p>
          <a:p>
            <a:pPr>
              <a:lnSpc>
                <a:spcPct val="90000"/>
              </a:lnSpc>
              <a:buClr>
                <a:srgbClr val="FFA521"/>
              </a:buClr>
            </a:pPr>
            <a:endParaRPr lang="en-US" sz="1600" dirty="0">
              <a:latin typeface="Arial" panose="020B0604020202020204" pitchFamily="34" charset="0"/>
              <a:cs typeface="Arial" panose="020B0604020202020204" pitchFamily="34" charset="0"/>
            </a:endParaRPr>
          </a:p>
          <a:p>
            <a:pPr>
              <a:lnSpc>
                <a:spcPct val="90000"/>
              </a:lnSpc>
              <a:buClr>
                <a:srgbClr val="FFA521"/>
              </a:buClr>
            </a:pPr>
            <a:r>
              <a:rPr lang="en-US" sz="1600" dirty="0">
                <a:latin typeface="Arial" panose="020B0604020202020204" pitchFamily="34" charset="0"/>
                <a:cs typeface="Arial" panose="020B0604020202020204" pitchFamily="34" charset="0"/>
              </a:rPr>
              <a:t>Tuckman’s theory indicates that “if groups did not explore the stages fully, teamwork and achievements would be limited” (Sapin, K, 2009, p.128). </a:t>
            </a:r>
          </a:p>
        </p:txBody>
      </p:sp>
      <p:pic>
        <p:nvPicPr>
          <p:cNvPr id="1026" name="Picture 2" descr="Image result for group work">
            <a:extLst>
              <a:ext uri="{FF2B5EF4-FFF2-40B4-BE49-F238E27FC236}">
                <a16:creationId xmlns:a16="http://schemas.microsoft.com/office/drawing/2014/main" id="{DA869615-5B98-A140-B4E2-106ECA24DC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33" r="10955" b="-1"/>
          <a:stretch/>
        </p:blipFill>
        <p:spPr bwMode="auto">
          <a:xfrm>
            <a:off x="6091148" y="752827"/>
            <a:ext cx="5451627" cy="5247747"/>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12">
            <a:extLst>
              <a:ext uri="{FF2B5EF4-FFF2-40B4-BE49-F238E27FC236}">
                <a16:creationId xmlns:a16="http://schemas.microsoft.com/office/drawing/2014/main" id="{CC5AFBB9-F80F-4FCC-A53E-F9CD83E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01255CB-DB2F-0B4A-9576-5448ABF6AB32}"/>
              </a:ext>
            </a:extLst>
          </p:cNvPr>
          <p:cNvSpPr txBox="1"/>
          <p:nvPr/>
        </p:nvSpPr>
        <p:spPr>
          <a:xfrm>
            <a:off x="6946303" y="5869769"/>
            <a:ext cx="4015408" cy="261610"/>
          </a:xfrm>
          <a:prstGeom prst="rect">
            <a:avLst/>
          </a:prstGeom>
          <a:noFill/>
        </p:spPr>
        <p:txBody>
          <a:bodyPr wrap="square" rtlCol="0">
            <a:spAutoFit/>
          </a:bodyPr>
          <a:lstStyle/>
          <a:p>
            <a:pPr algn="ctr"/>
            <a:r>
              <a:rPr lang="en-GB" sz="1100" dirty="0">
                <a:solidFill>
                  <a:schemeClr val="accent2">
                    <a:lumMod val="50000"/>
                  </a:schemeClr>
                </a:solidFill>
                <a:latin typeface="Arial" panose="020B0604020202020204" pitchFamily="34" charset="0"/>
                <a:cs typeface="Arial" panose="020B0604020202020204" pitchFamily="34" charset="0"/>
              </a:rPr>
              <a:t>Pair and Group Work in TEFL (</a:t>
            </a:r>
            <a:r>
              <a:rPr lang="en-GB" altLang="en-US" sz="1100" dirty="0">
                <a:solidFill>
                  <a:schemeClr val="accent2">
                    <a:lumMod val="50000"/>
                  </a:schemeClr>
                </a:solidFill>
                <a:latin typeface="Arial" panose="020B0604020202020204" pitchFamily="34" charset="0"/>
                <a:cs typeface="Arial" panose="020B0604020202020204" pitchFamily="34" charset="0"/>
              </a:rPr>
              <a:t>TEFL, 2016) </a:t>
            </a:r>
            <a:endParaRPr lang="en-US" sz="1100" dirty="0"/>
          </a:p>
        </p:txBody>
      </p:sp>
    </p:spTree>
    <p:extLst>
      <p:ext uri="{BB962C8B-B14F-4D97-AF65-F5344CB8AC3E}">
        <p14:creationId xmlns:p14="http://schemas.microsoft.com/office/powerpoint/2010/main" val="2009632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460B8E-A836-484F-A0EE-26EAF6AA8544}"/>
              </a:ext>
            </a:extLst>
          </p:cNvPr>
          <p:cNvSpPr>
            <a:spLocks noGrp="1"/>
          </p:cNvSpPr>
          <p:nvPr>
            <p:ph type="title"/>
          </p:nvPr>
        </p:nvSpPr>
        <p:spPr>
          <a:xfrm>
            <a:off x="3202581" y="346719"/>
            <a:ext cx="8131550" cy="562712"/>
          </a:xfrm>
        </p:spPr>
        <p:txBody>
          <a:bodyPr>
            <a:normAutofit/>
          </a:bodyPr>
          <a:lstStyle/>
          <a:p>
            <a:r>
              <a:rPr lang="en-US" sz="2800" b="1" u="sng" dirty="0">
                <a:solidFill>
                  <a:schemeClr val="accent2">
                    <a:lumMod val="50000"/>
                  </a:schemeClr>
                </a:solidFill>
                <a:latin typeface="Arial" panose="020B0604020202020204" pitchFamily="34" charset="0"/>
                <a:cs typeface="Arial" panose="020B0604020202020204" pitchFamily="34" charset="0"/>
              </a:rPr>
              <a:t>Carl Rogers – Person-Centered Approach</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D5CB2847-73B6-4A4A-BDFF-9891C0ADB206}"/>
              </a:ext>
            </a:extLst>
          </p:cNvPr>
          <p:cNvSpPr>
            <a:spLocks noGrp="1"/>
          </p:cNvSpPr>
          <p:nvPr>
            <p:ph idx="1"/>
          </p:nvPr>
        </p:nvSpPr>
        <p:spPr>
          <a:xfrm>
            <a:off x="3455975" y="1507410"/>
            <a:ext cx="8131550" cy="5236560"/>
          </a:xfrm>
        </p:spPr>
        <p:txBody>
          <a:bodyPr>
            <a:normAutofit/>
          </a:bodyPr>
          <a:lstStyle/>
          <a:p>
            <a:pPr>
              <a:lnSpc>
                <a:spcPct val="90000"/>
              </a:lnSpc>
            </a:pPr>
            <a:r>
              <a:rPr lang="en-US" sz="1600" dirty="0">
                <a:solidFill>
                  <a:schemeClr val="accent2">
                    <a:lumMod val="50000"/>
                  </a:schemeClr>
                </a:solidFill>
                <a:latin typeface="Arial" panose="020B0604020202020204" pitchFamily="34" charset="0"/>
                <a:cs typeface="Arial" panose="020B0604020202020204" pitchFamily="34" charset="0"/>
              </a:rPr>
              <a:t>Carl Rogers suggested that therapy could be “simpler, warmer and more optimistic than that carried out by behavioral or psychodynamic psychologists”</a:t>
            </a:r>
          </a:p>
          <a:p>
            <a:pPr>
              <a:lnSpc>
                <a:spcPct val="90000"/>
              </a:lnSpc>
            </a:pPr>
            <a:r>
              <a:rPr lang="en-US" sz="1600" dirty="0">
                <a:solidFill>
                  <a:schemeClr val="accent2">
                    <a:lumMod val="50000"/>
                  </a:schemeClr>
                </a:solidFill>
                <a:latin typeface="Arial" panose="020B0604020202020204" pitchFamily="34" charset="0"/>
                <a:cs typeface="Arial" panose="020B0604020202020204" pitchFamily="34" charset="0"/>
              </a:rPr>
              <a:t>He proposed that “</a:t>
            </a:r>
            <a:r>
              <a:rPr lang="en-GB" sz="1600" dirty="0">
                <a:solidFill>
                  <a:schemeClr val="accent2">
                    <a:lumMod val="50000"/>
                  </a:schemeClr>
                </a:solidFill>
                <a:latin typeface="Arial" panose="020B0604020202020204" pitchFamily="34" charset="0"/>
                <a:cs typeface="Arial" panose="020B0604020202020204" pitchFamily="34" charset="0"/>
              </a:rPr>
              <a:t>clients would be better helped if they were encouraged to focus on their current subjective understanding rather than on some unconscious motive or someone else's interpretation of the situation”</a:t>
            </a:r>
          </a:p>
          <a:p>
            <a:pPr>
              <a:lnSpc>
                <a:spcPct val="90000"/>
              </a:lnSpc>
            </a:pPr>
            <a:r>
              <a:rPr lang="en-US" sz="1600" dirty="0">
                <a:solidFill>
                  <a:schemeClr val="accent2">
                    <a:lumMod val="50000"/>
                  </a:schemeClr>
                </a:solidFill>
                <a:latin typeface="Arial" panose="020B0604020202020204" pitchFamily="34" charset="0"/>
                <a:cs typeface="Arial" panose="020B0604020202020204" pitchFamily="34" charset="0"/>
              </a:rPr>
              <a:t>Rogers named his approach “client-</a:t>
            </a:r>
            <a:r>
              <a:rPr lang="en-US" sz="1600" dirty="0" err="1">
                <a:solidFill>
                  <a:schemeClr val="accent2">
                    <a:lumMod val="50000"/>
                  </a:schemeClr>
                </a:solidFill>
                <a:latin typeface="Arial" panose="020B0604020202020204" pitchFamily="34" charset="0"/>
                <a:cs typeface="Arial" panose="020B0604020202020204" pitchFamily="34" charset="0"/>
              </a:rPr>
              <a:t>centred</a:t>
            </a:r>
            <a:r>
              <a:rPr lang="en-US" sz="1600" dirty="0">
                <a:solidFill>
                  <a:schemeClr val="accent2">
                    <a:lumMod val="50000"/>
                  </a:schemeClr>
                </a:solidFill>
                <a:latin typeface="Arial" panose="020B0604020202020204" pitchFamily="34" charset="0"/>
                <a:cs typeface="Arial" panose="020B0604020202020204" pitchFamily="34" charset="0"/>
              </a:rPr>
              <a:t> or person-</a:t>
            </a:r>
            <a:r>
              <a:rPr lang="en-US" sz="1600" dirty="0" err="1">
                <a:solidFill>
                  <a:schemeClr val="accent2">
                    <a:lumMod val="50000"/>
                  </a:schemeClr>
                </a:solidFill>
                <a:latin typeface="Arial" panose="020B0604020202020204" pitchFamily="34" charset="0"/>
                <a:cs typeface="Arial" panose="020B0604020202020204" pitchFamily="34" charset="0"/>
              </a:rPr>
              <a:t>centred</a:t>
            </a:r>
            <a:r>
              <a:rPr lang="en-US" sz="1600" dirty="0">
                <a:solidFill>
                  <a:schemeClr val="accent2">
                    <a:lumMod val="50000"/>
                  </a:schemeClr>
                </a:solidFill>
                <a:latin typeface="Arial" panose="020B0604020202020204" pitchFamily="34" charset="0"/>
                <a:cs typeface="Arial" panose="020B0604020202020204" pitchFamily="34" charset="0"/>
              </a:rPr>
              <a:t> therapy because of the focus on the person’s subjective view of the world”</a:t>
            </a:r>
            <a:endParaRPr lang="en-GB" sz="1600" dirty="0">
              <a:solidFill>
                <a:schemeClr val="accent2">
                  <a:lumMod val="50000"/>
                </a:schemeClr>
              </a:solidFill>
              <a:latin typeface="Arial" panose="020B0604020202020204" pitchFamily="34" charset="0"/>
              <a:cs typeface="Arial" panose="020B0604020202020204" pitchFamily="34" charset="0"/>
            </a:endParaRPr>
          </a:p>
          <a:p>
            <a:pPr marL="0" indent="0" algn="r">
              <a:lnSpc>
                <a:spcPct val="90000"/>
              </a:lnSpc>
              <a:buNone/>
            </a:pPr>
            <a:r>
              <a:rPr lang="en-US" sz="1600" dirty="0">
                <a:solidFill>
                  <a:schemeClr val="accent2">
                    <a:lumMod val="50000"/>
                  </a:schemeClr>
                </a:solidFill>
                <a:latin typeface="Arial" panose="020B0604020202020204" pitchFamily="34" charset="0"/>
                <a:cs typeface="Arial" panose="020B0604020202020204" pitchFamily="34" charset="0"/>
              </a:rPr>
              <a:t>(McLeod, 2019)</a:t>
            </a:r>
          </a:p>
          <a:p>
            <a:pPr>
              <a:lnSpc>
                <a:spcPct val="90000"/>
              </a:lnSpc>
            </a:pPr>
            <a:r>
              <a:rPr lang="en-US" sz="1600" dirty="0">
                <a:solidFill>
                  <a:schemeClr val="accent2">
                    <a:lumMod val="50000"/>
                  </a:schemeClr>
                </a:solidFill>
                <a:latin typeface="Arial" panose="020B0604020202020204" pitchFamily="34" charset="0"/>
                <a:cs typeface="Arial" panose="020B0604020202020204" pitchFamily="34" charset="0"/>
              </a:rPr>
              <a:t>There were </a:t>
            </a:r>
            <a:r>
              <a:rPr lang="en-US" sz="1600" b="1" dirty="0">
                <a:solidFill>
                  <a:schemeClr val="accent2">
                    <a:lumMod val="50000"/>
                  </a:schemeClr>
                </a:solidFill>
                <a:latin typeface="Arial" panose="020B0604020202020204" pitchFamily="34" charset="0"/>
                <a:cs typeface="Arial" panose="020B0604020202020204" pitchFamily="34" charset="0"/>
              </a:rPr>
              <a:t>3 core conditions </a:t>
            </a:r>
            <a:r>
              <a:rPr lang="en-US" sz="1600" dirty="0">
                <a:solidFill>
                  <a:schemeClr val="accent2">
                    <a:lumMod val="50000"/>
                  </a:schemeClr>
                </a:solidFill>
                <a:latin typeface="Arial" panose="020B0604020202020204" pitchFamily="34" charset="0"/>
                <a:cs typeface="Arial" panose="020B0604020202020204" pitchFamily="34" charset="0"/>
              </a:rPr>
              <a:t>that Rogers believed to be necessary for clients to make progress in counselling</a:t>
            </a:r>
          </a:p>
          <a:p>
            <a:pPr>
              <a:lnSpc>
                <a:spcPct val="90000"/>
              </a:lnSpc>
            </a:pPr>
            <a:r>
              <a:rPr lang="en-US" sz="1600" dirty="0">
                <a:solidFill>
                  <a:schemeClr val="accent2">
                    <a:lumMod val="50000"/>
                  </a:schemeClr>
                </a:solidFill>
                <a:latin typeface="Arial" panose="020B0604020202020204" pitchFamily="34" charset="0"/>
                <a:cs typeface="Arial" panose="020B0604020202020204" pitchFamily="34" charset="0"/>
              </a:rPr>
              <a:t>These conditions discuss the qualities and attitudes of the counsellor which could encourage change and growth within the client:</a:t>
            </a:r>
          </a:p>
          <a:p>
            <a:pPr marL="0" indent="0">
              <a:lnSpc>
                <a:spcPct val="90000"/>
              </a:lnSpc>
              <a:buNone/>
            </a:pPr>
            <a:r>
              <a:rPr lang="en-US" sz="1600" b="1" dirty="0">
                <a:solidFill>
                  <a:schemeClr val="accent2">
                    <a:lumMod val="50000"/>
                  </a:schemeClr>
                </a:solidFill>
                <a:latin typeface="Arial" panose="020B0604020202020204" pitchFamily="34" charset="0"/>
                <a:cs typeface="Arial" panose="020B0604020202020204" pitchFamily="34" charset="0"/>
              </a:rPr>
              <a:t>1. Empathy </a:t>
            </a:r>
            <a:r>
              <a:rPr lang="en-US" sz="1600" dirty="0">
                <a:solidFill>
                  <a:schemeClr val="accent2">
                    <a:lumMod val="50000"/>
                  </a:schemeClr>
                </a:solidFill>
                <a:latin typeface="Arial" panose="020B0604020202020204" pitchFamily="34" charset="0"/>
                <a:cs typeface="Arial" panose="020B0604020202020204" pitchFamily="34" charset="0"/>
              </a:rPr>
              <a:t>- “the counsellor’s ability to understand the client’s feelings”</a:t>
            </a:r>
          </a:p>
          <a:p>
            <a:pPr marL="0" indent="0">
              <a:lnSpc>
                <a:spcPct val="90000"/>
              </a:lnSpc>
              <a:buNone/>
            </a:pPr>
            <a:r>
              <a:rPr lang="en-US" sz="1600" b="1" dirty="0">
                <a:solidFill>
                  <a:schemeClr val="accent2">
                    <a:lumMod val="50000"/>
                  </a:schemeClr>
                </a:solidFill>
                <a:latin typeface="Arial" panose="020B0604020202020204" pitchFamily="34" charset="0"/>
                <a:cs typeface="Arial" panose="020B0604020202020204" pitchFamily="34" charset="0"/>
              </a:rPr>
              <a:t>2. Unconditional positive regard </a:t>
            </a:r>
            <a:r>
              <a:rPr lang="en-US" sz="1600" dirty="0">
                <a:solidFill>
                  <a:schemeClr val="accent2">
                    <a:lumMod val="50000"/>
                  </a:schemeClr>
                </a:solidFill>
                <a:latin typeface="Arial" panose="020B0604020202020204" pitchFamily="34" charset="0"/>
                <a:cs typeface="Arial" panose="020B0604020202020204" pitchFamily="34" charset="0"/>
              </a:rPr>
              <a:t>- ”respect for the client”</a:t>
            </a:r>
          </a:p>
          <a:p>
            <a:pPr marL="0" indent="0">
              <a:lnSpc>
                <a:spcPct val="90000"/>
              </a:lnSpc>
              <a:buNone/>
            </a:pPr>
            <a:r>
              <a:rPr lang="en-US" sz="1600" b="1" dirty="0">
                <a:solidFill>
                  <a:schemeClr val="accent2">
                    <a:lumMod val="50000"/>
                  </a:schemeClr>
                </a:solidFill>
                <a:latin typeface="Arial" panose="020B0604020202020204" pitchFamily="34" charset="0"/>
                <a:cs typeface="Arial" panose="020B0604020202020204" pitchFamily="34" charset="0"/>
              </a:rPr>
              <a:t>3. Congruence or genuineness</a:t>
            </a:r>
          </a:p>
          <a:p>
            <a:pPr marL="0" indent="0" algn="r">
              <a:lnSpc>
                <a:spcPct val="90000"/>
              </a:lnSpc>
              <a:buNone/>
            </a:pPr>
            <a:endParaRPr lang="en-US" sz="1600" dirty="0">
              <a:solidFill>
                <a:schemeClr val="accent2">
                  <a:lumMod val="50000"/>
                </a:schemeClr>
              </a:solidFill>
              <a:latin typeface="Arial" panose="020B0604020202020204" pitchFamily="34" charset="0"/>
              <a:cs typeface="Arial" panose="020B0604020202020204" pitchFamily="34" charset="0"/>
            </a:endParaRPr>
          </a:p>
          <a:p>
            <a:pPr marL="0" indent="0" algn="r">
              <a:lnSpc>
                <a:spcPct val="90000"/>
              </a:lnSpc>
              <a:buNone/>
            </a:pPr>
            <a:r>
              <a:rPr lang="en-US" sz="1600" dirty="0">
                <a:solidFill>
                  <a:schemeClr val="accent2">
                    <a:lumMod val="50000"/>
                  </a:schemeClr>
                </a:solidFill>
                <a:latin typeface="Arial" panose="020B0604020202020204" pitchFamily="34" charset="0"/>
                <a:cs typeface="Arial" panose="020B0604020202020204" pitchFamily="34" charset="0"/>
              </a:rPr>
              <a:t>(</a:t>
            </a:r>
            <a:r>
              <a:rPr lang="en-GB" sz="1600" dirty="0">
                <a:solidFill>
                  <a:schemeClr val="accent2">
                    <a:lumMod val="50000"/>
                  </a:schemeClr>
                </a:solidFill>
                <a:latin typeface="Arial" panose="020B0604020202020204" pitchFamily="34" charset="0"/>
                <a:cs typeface="Arial" panose="020B0604020202020204" pitchFamily="34" charset="0"/>
              </a:rPr>
              <a:t>Hough, M., 2014, p. 149, 154)</a:t>
            </a:r>
            <a:endParaRPr lang="en-US" sz="1600" dirty="0">
              <a:solidFill>
                <a:schemeClr val="accent2">
                  <a:lumMod val="50000"/>
                </a:schemeClr>
              </a:solidFill>
              <a:latin typeface="Arial" panose="020B0604020202020204" pitchFamily="34" charset="0"/>
              <a:cs typeface="Arial" panose="020B0604020202020204" pitchFamily="34" charset="0"/>
            </a:endParaRPr>
          </a:p>
          <a:p>
            <a:pPr marL="0" indent="0">
              <a:lnSpc>
                <a:spcPct val="90000"/>
              </a:lnSpc>
              <a:buNone/>
            </a:pPr>
            <a:endParaRPr lang="en-US" sz="1000" dirty="0">
              <a:latin typeface="Arial" panose="020B0604020202020204" pitchFamily="34" charset="0"/>
              <a:cs typeface="Arial" panose="020B0604020202020204" pitchFamily="34" charset="0"/>
            </a:endParaRPr>
          </a:p>
          <a:p>
            <a:pPr marL="0" indent="0">
              <a:lnSpc>
                <a:spcPct val="90000"/>
              </a:lnSpc>
              <a:buNone/>
            </a:pPr>
            <a:endParaRPr lang="en-US" sz="1000" dirty="0">
              <a:latin typeface="Arial" panose="020B0604020202020204" pitchFamily="34" charset="0"/>
              <a:cs typeface="Arial" panose="020B0604020202020204" pitchFamily="34" charset="0"/>
            </a:endParaRPr>
          </a:p>
          <a:p>
            <a:pPr marL="0" indent="0">
              <a:lnSpc>
                <a:spcPct val="90000"/>
              </a:lnSpc>
              <a:buNone/>
            </a:pPr>
            <a:endParaRPr lang="en-US" sz="1000" dirty="0">
              <a:latin typeface="Arial" panose="020B0604020202020204" pitchFamily="34" charset="0"/>
              <a:cs typeface="Arial" panose="020B0604020202020204" pitchFamily="34" charset="0"/>
            </a:endParaRPr>
          </a:p>
          <a:p>
            <a:pPr>
              <a:lnSpc>
                <a:spcPct val="90000"/>
              </a:lnSpc>
              <a:buAutoNum type="arabicPeriod"/>
            </a:pPr>
            <a:endParaRPr lang="en-US" sz="1000" dirty="0">
              <a:latin typeface="Arial" panose="020B0604020202020204" pitchFamily="34" charset="0"/>
              <a:cs typeface="Arial" panose="020B0604020202020204" pitchFamily="34" charset="0"/>
            </a:endParaRPr>
          </a:p>
          <a:p>
            <a:pPr marL="0" indent="0">
              <a:lnSpc>
                <a:spcPct val="90000"/>
              </a:lnSpc>
              <a:buNone/>
            </a:pP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8593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1059" name="Rectangle 138">
            <a:extLst>
              <a:ext uri="{FF2B5EF4-FFF2-40B4-BE49-F238E27FC236}">
                <a16:creationId xmlns:a16="http://schemas.microsoft.com/office/drawing/2014/main" id="{34C23BA3-CDCD-431E-BF65-D4F0AB5AA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Rectangle 140">
            <a:extLst>
              <a:ext uri="{FF2B5EF4-FFF2-40B4-BE49-F238E27FC236}">
                <a16:creationId xmlns:a16="http://schemas.microsoft.com/office/drawing/2014/main" id="{2EC55B32-4F85-491A-84B1-A5FDAF550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rgbClr val="4E3C53">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DAF1D59-32B0-594C-831B-7EC810DEF035}"/>
              </a:ext>
            </a:extLst>
          </p:cNvPr>
          <p:cNvSpPr>
            <a:spLocks noGrp="1"/>
          </p:cNvSpPr>
          <p:nvPr>
            <p:ph idx="1"/>
          </p:nvPr>
        </p:nvSpPr>
        <p:spPr>
          <a:xfrm>
            <a:off x="270456" y="2097806"/>
            <a:ext cx="7808223" cy="4424465"/>
          </a:xfrm>
        </p:spPr>
        <p:txBody>
          <a:bodyPr vert="horz" lIns="91440" tIns="45720" rIns="91440" bIns="45720" rtlCol="0">
            <a:normAutofit/>
          </a:bodyPr>
          <a:lstStyle/>
          <a:p>
            <a:pPr marL="0" indent="0">
              <a:lnSpc>
                <a:spcPct val="90000"/>
              </a:lnSpc>
              <a:buClr>
                <a:srgbClr val="DFB470"/>
              </a:buClr>
              <a:buNone/>
            </a:pPr>
            <a:r>
              <a:rPr lang="en-US" sz="1400" b="1" u="sng" dirty="0">
                <a:solidFill>
                  <a:srgbClr val="FEFFFF"/>
                </a:solidFill>
                <a:latin typeface="Arial" panose="020B0604020202020204" pitchFamily="34" charset="0"/>
                <a:cs typeface="Arial" panose="020B0604020202020204" pitchFamily="34" charset="0"/>
              </a:rPr>
              <a:t>1. Dance/movement Therapy </a:t>
            </a:r>
          </a:p>
          <a:p>
            <a:pPr>
              <a:lnSpc>
                <a:spcPct val="90000"/>
              </a:lnSpc>
              <a:buClr>
                <a:srgbClr val="DFB470"/>
              </a:buClr>
            </a:pPr>
            <a:r>
              <a:rPr lang="en-US" sz="1400" dirty="0">
                <a:solidFill>
                  <a:srgbClr val="FEFFFF"/>
                </a:solidFill>
                <a:latin typeface="Arial" panose="020B0604020202020204" pitchFamily="34" charset="0"/>
                <a:cs typeface="Arial" panose="020B0604020202020204" pitchFamily="34" charset="0"/>
              </a:rPr>
              <a:t>Can improve an individual's self esteem and body image, gain insights into patterns of behavior and develop effective communication skills or relationships</a:t>
            </a:r>
          </a:p>
          <a:p>
            <a:pPr>
              <a:lnSpc>
                <a:spcPct val="90000"/>
              </a:lnSpc>
              <a:buClr>
                <a:srgbClr val="DFB470"/>
              </a:buClr>
            </a:pPr>
            <a:r>
              <a:rPr lang="en-US" sz="1400" dirty="0">
                <a:solidFill>
                  <a:srgbClr val="FEFFFF"/>
                </a:solidFill>
                <a:latin typeface="Arial" panose="020B0604020202020204" pitchFamily="34" charset="0"/>
                <a:cs typeface="Arial" panose="020B0604020202020204" pitchFamily="34" charset="0"/>
              </a:rPr>
              <a:t>Focuses on movement behavior and practiced in many settings such as rehabilitation and medical facilities, schools, nursing homes and counselling </a:t>
            </a:r>
            <a:r>
              <a:rPr lang="en-US" sz="1400" dirty="0" err="1">
                <a:solidFill>
                  <a:srgbClr val="FEFFFF"/>
                </a:solidFill>
                <a:latin typeface="Arial" panose="020B0604020202020204" pitchFamily="34" charset="0"/>
                <a:cs typeface="Arial" panose="020B0604020202020204" pitchFamily="34" charset="0"/>
              </a:rPr>
              <a:t>centres</a:t>
            </a:r>
            <a:endParaRPr lang="en-US" sz="1400" dirty="0">
              <a:solidFill>
                <a:srgbClr val="FEFFFF"/>
              </a:solidFill>
              <a:latin typeface="Arial" panose="020B0604020202020204" pitchFamily="34" charset="0"/>
              <a:cs typeface="Arial" panose="020B0604020202020204" pitchFamily="34" charset="0"/>
            </a:endParaRPr>
          </a:p>
          <a:p>
            <a:pPr marL="0" indent="0">
              <a:lnSpc>
                <a:spcPct val="90000"/>
              </a:lnSpc>
              <a:buClr>
                <a:srgbClr val="DFB470"/>
              </a:buClr>
              <a:buNone/>
            </a:pPr>
            <a:r>
              <a:rPr lang="en-US" sz="1400" b="1" u="sng" dirty="0">
                <a:solidFill>
                  <a:srgbClr val="FEFFFF"/>
                </a:solidFill>
                <a:latin typeface="Arial" panose="020B0604020202020204" pitchFamily="34" charset="0"/>
                <a:cs typeface="Arial" panose="020B0604020202020204" pitchFamily="34" charset="0"/>
              </a:rPr>
              <a:t>2. Musical Therapy</a:t>
            </a:r>
          </a:p>
          <a:p>
            <a:pPr>
              <a:lnSpc>
                <a:spcPct val="90000"/>
              </a:lnSpc>
              <a:buClr>
                <a:srgbClr val="DFB470"/>
              </a:buClr>
            </a:pPr>
            <a:r>
              <a:rPr lang="en-US" sz="1400" dirty="0">
                <a:solidFill>
                  <a:srgbClr val="FEFFFF"/>
                </a:solidFill>
                <a:latin typeface="Arial" panose="020B0604020202020204" pitchFamily="34" charset="0"/>
                <a:cs typeface="Arial" panose="020B0604020202020204" pitchFamily="34" charset="0"/>
              </a:rPr>
              <a:t>Used to support people whose lives have been “affected by injury, illness or disability through supporting their psychological, emotional, cognitive, physical, communicative and social needs” (BAMT, 2020)</a:t>
            </a:r>
          </a:p>
          <a:p>
            <a:pPr>
              <a:lnSpc>
                <a:spcPct val="90000"/>
              </a:lnSpc>
              <a:buClr>
                <a:srgbClr val="DFB470"/>
              </a:buClr>
            </a:pPr>
            <a:r>
              <a:rPr lang="en-US" sz="1400" dirty="0">
                <a:solidFill>
                  <a:srgbClr val="FEFFFF"/>
                </a:solidFill>
                <a:latin typeface="Arial" panose="020B0604020202020204" pitchFamily="34" charset="0"/>
                <a:cs typeface="Arial" panose="020B0604020202020204" pitchFamily="34" charset="0"/>
              </a:rPr>
              <a:t>Enables clients to “create their own unique musical language” to “explore and connect with the world and express themselves” (BAMT, 2020)</a:t>
            </a:r>
          </a:p>
          <a:p>
            <a:pPr marL="0" indent="0">
              <a:lnSpc>
                <a:spcPct val="90000"/>
              </a:lnSpc>
              <a:buClr>
                <a:srgbClr val="DFB470"/>
              </a:buClr>
              <a:buNone/>
            </a:pPr>
            <a:r>
              <a:rPr lang="en-US" sz="1400" b="1" u="sng" dirty="0">
                <a:solidFill>
                  <a:srgbClr val="FEFFFF"/>
                </a:solidFill>
                <a:latin typeface="Arial" panose="020B0604020202020204" pitchFamily="34" charset="0"/>
                <a:cs typeface="Arial" panose="020B0604020202020204" pitchFamily="34" charset="0"/>
              </a:rPr>
              <a:t>3. Art and Play Therapy</a:t>
            </a:r>
          </a:p>
          <a:p>
            <a:pPr>
              <a:lnSpc>
                <a:spcPct val="90000"/>
              </a:lnSpc>
              <a:buClr>
                <a:srgbClr val="DFB470"/>
              </a:buClr>
            </a:pPr>
            <a:r>
              <a:rPr lang="en-US" sz="1400" dirty="0">
                <a:solidFill>
                  <a:srgbClr val="FEFFFF"/>
                </a:solidFill>
                <a:latin typeface="Arial" panose="020B0604020202020204" pitchFamily="34" charset="0"/>
                <a:cs typeface="Arial" panose="020B0604020202020204" pitchFamily="34" charset="0"/>
              </a:rPr>
              <a:t>Can encourage “children and young people to better understand thoughts, feelings and behaviors” (CFHD, 2021)</a:t>
            </a:r>
          </a:p>
          <a:p>
            <a:pPr>
              <a:lnSpc>
                <a:spcPct val="90000"/>
              </a:lnSpc>
              <a:buClr>
                <a:srgbClr val="DFB470"/>
              </a:buClr>
            </a:pPr>
            <a:r>
              <a:rPr lang="en-US" sz="1400" dirty="0">
                <a:solidFill>
                  <a:srgbClr val="FEFFFF"/>
                </a:solidFill>
                <a:latin typeface="Arial" panose="020B0604020202020204" pitchFamily="34" charset="0"/>
                <a:cs typeface="Arial" panose="020B0604020202020204" pitchFamily="34" charset="0"/>
              </a:rPr>
              <a:t>Young people are able to communicate their worries and feelings by using small figures, art and craft materials, puppets and books</a:t>
            </a:r>
          </a:p>
          <a:p>
            <a:pPr>
              <a:lnSpc>
                <a:spcPct val="90000"/>
              </a:lnSpc>
              <a:buClr>
                <a:srgbClr val="DFB470"/>
              </a:buClr>
            </a:pPr>
            <a:endParaRPr lang="en-US" sz="1100" dirty="0">
              <a:solidFill>
                <a:srgbClr val="FEFFFF"/>
              </a:solidFill>
            </a:endParaRPr>
          </a:p>
          <a:p>
            <a:pPr>
              <a:lnSpc>
                <a:spcPct val="90000"/>
              </a:lnSpc>
              <a:buClr>
                <a:srgbClr val="DFB470"/>
              </a:buClr>
            </a:pPr>
            <a:endParaRPr lang="en-US" sz="1100" dirty="0">
              <a:solidFill>
                <a:srgbClr val="FEFFFF"/>
              </a:solidFill>
            </a:endParaRPr>
          </a:p>
          <a:p>
            <a:pPr>
              <a:lnSpc>
                <a:spcPct val="90000"/>
              </a:lnSpc>
              <a:buClr>
                <a:srgbClr val="DFB470"/>
              </a:buClr>
            </a:pPr>
            <a:endParaRPr lang="en-US" sz="1100" u="sng" dirty="0">
              <a:solidFill>
                <a:srgbClr val="FEFFFF"/>
              </a:solidFill>
            </a:endParaRPr>
          </a:p>
          <a:p>
            <a:pPr marL="0" indent="0">
              <a:lnSpc>
                <a:spcPct val="90000"/>
              </a:lnSpc>
              <a:buClr>
                <a:srgbClr val="DFB470"/>
              </a:buClr>
            </a:pPr>
            <a:endParaRPr lang="en-US" sz="1100" b="1" u="sng" dirty="0">
              <a:solidFill>
                <a:srgbClr val="FEFFFF"/>
              </a:solidFill>
            </a:endParaRPr>
          </a:p>
          <a:p>
            <a:pPr>
              <a:lnSpc>
                <a:spcPct val="90000"/>
              </a:lnSpc>
              <a:buClr>
                <a:srgbClr val="DFB470"/>
              </a:buClr>
            </a:pPr>
            <a:endParaRPr lang="en-US" sz="1100" dirty="0">
              <a:solidFill>
                <a:srgbClr val="FEFFFF"/>
              </a:solidFill>
            </a:endParaRPr>
          </a:p>
        </p:txBody>
      </p:sp>
      <p:sp>
        <p:nvSpPr>
          <p:cNvPr id="1063" name="Rectangle 142">
            <a:extLst>
              <a:ext uri="{FF2B5EF4-FFF2-40B4-BE49-F238E27FC236}">
                <a16:creationId xmlns:a16="http://schemas.microsoft.com/office/drawing/2014/main" id="{2262D4A7-5060-4829-B8BA-C54B23B1D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29599" y="0"/>
            <a:ext cx="3962401" cy="6853252"/>
          </a:xfrm>
          <a:prstGeom prst="rect">
            <a:avLst/>
          </a:prstGeom>
          <a:solidFill>
            <a:srgbClr val="FFFFFE"/>
          </a:solidFill>
          <a:ln w="12700"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Alumnus draws from experience in music therapy to teach summer course -  Daily Bruin">
            <a:extLst>
              <a:ext uri="{FF2B5EF4-FFF2-40B4-BE49-F238E27FC236}">
                <a16:creationId xmlns:a16="http://schemas.microsoft.com/office/drawing/2014/main" id="{B53F50B4-C012-E049-B511-2A111A784DA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58447" y="663159"/>
            <a:ext cx="1706958" cy="1750727"/>
          </a:xfrm>
          <a:prstGeom prst="rect">
            <a:avLst/>
          </a:prstGeom>
          <a:noFill/>
          <a:extLst>
            <a:ext uri="{909E8E84-426E-40DD-AFC4-6F175D3DCCD1}">
              <a14:hiddenFill xmlns:a14="http://schemas.microsoft.com/office/drawing/2010/main">
                <a:solidFill>
                  <a:srgbClr val="FFFFFF"/>
                </a:solidFill>
              </a14:hiddenFill>
            </a:ext>
          </a:extLst>
        </p:spPr>
      </p:pic>
      <p:sp>
        <p:nvSpPr>
          <p:cNvPr id="1064" name="Freeform 5">
            <a:extLst>
              <a:ext uri="{FF2B5EF4-FFF2-40B4-BE49-F238E27FC236}">
                <a16:creationId xmlns:a16="http://schemas.microsoft.com/office/drawing/2014/main" id="{BF5987E6-0167-4C11-9948-BF665BD6F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1">
            <a:extLst>
              <a:ext uri="{FF2B5EF4-FFF2-40B4-BE49-F238E27FC236}">
                <a16:creationId xmlns:a16="http://schemas.microsoft.com/office/drawing/2014/main" id="{C3AD5B0A-F72A-2544-AE28-3B855B8C2D8A}"/>
              </a:ext>
            </a:extLst>
          </p:cNvPr>
          <p:cNvSpPr txBox="1">
            <a:spLocks/>
          </p:cNvSpPr>
          <p:nvPr/>
        </p:nvSpPr>
        <p:spPr>
          <a:xfrm>
            <a:off x="541867" y="787400"/>
            <a:ext cx="7145866" cy="778933"/>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200" b="1" u="sng" dirty="0">
                <a:solidFill>
                  <a:srgbClr val="FEFFFF"/>
                </a:solidFill>
                <a:latin typeface="Arial" panose="020B0604020202020204" pitchFamily="34" charset="0"/>
                <a:cs typeface="Arial" panose="020B0604020202020204" pitchFamily="34" charset="0"/>
              </a:rPr>
              <a:t>Therapeutic Practice</a:t>
            </a:r>
          </a:p>
        </p:txBody>
      </p:sp>
      <p:pic>
        <p:nvPicPr>
          <p:cNvPr id="9" name="Picture 16" descr="Therapy / Psychology Services at JENBY'S Ilkley, West Yorkshire - CBT, DDP,  EMDR, ACT, Solution focused, Family therapy, Systemic therapy, Play therapy">
            <a:extLst>
              <a:ext uri="{FF2B5EF4-FFF2-40B4-BE49-F238E27FC236}">
                <a16:creationId xmlns:a16="http://schemas.microsoft.com/office/drawing/2014/main" id="{79B572A1-24CF-8847-8633-7B7C2877567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974664" y="2554637"/>
            <a:ext cx="2474524" cy="17507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Benefits of Dance: 8 Benefits for Adults and Kids">
            <a:extLst>
              <a:ext uri="{FF2B5EF4-FFF2-40B4-BE49-F238E27FC236}">
                <a16:creationId xmlns:a16="http://schemas.microsoft.com/office/drawing/2014/main" id="{4716534E-DF4E-F142-9C40-8187216F464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663" r="16336"/>
          <a:stretch/>
        </p:blipFill>
        <p:spPr bwMode="auto">
          <a:xfrm>
            <a:off x="9195864" y="4466230"/>
            <a:ext cx="2032124" cy="175072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A37221E-56BA-4840-AC15-9FB71BEAFF0C}"/>
              </a:ext>
            </a:extLst>
          </p:cNvPr>
          <p:cNvSpPr txBox="1"/>
          <p:nvPr/>
        </p:nvSpPr>
        <p:spPr>
          <a:xfrm>
            <a:off x="9042691" y="4199872"/>
            <a:ext cx="2675470" cy="261610"/>
          </a:xfrm>
          <a:prstGeom prst="rect">
            <a:avLst/>
          </a:prstGeom>
          <a:noFill/>
        </p:spPr>
        <p:txBody>
          <a:bodyPr wrap="square" rtlCol="0">
            <a:spAutoFit/>
          </a:bodyPr>
          <a:lstStyle/>
          <a:p>
            <a:pPr>
              <a:spcAft>
                <a:spcPts val="600"/>
              </a:spcAft>
            </a:pPr>
            <a:r>
              <a:rPr lang="en-GB" altLang="en-US" sz="1000" b="1" dirty="0">
                <a:solidFill>
                  <a:schemeClr val="accent2">
                    <a:lumMod val="50000"/>
                  </a:schemeClr>
                </a:solidFill>
                <a:latin typeface="Arial" panose="020B0604020202020204" pitchFamily="34" charset="0"/>
                <a:cs typeface="Arial" panose="020B0604020202020204" pitchFamily="34" charset="0"/>
              </a:rPr>
              <a:t>Face to Face Therapy </a:t>
            </a:r>
            <a:r>
              <a:rPr lang="en-GB" altLang="en-US" sz="1000" b="1" i="1" dirty="0">
                <a:solidFill>
                  <a:schemeClr val="accent2">
                    <a:lumMod val="50000"/>
                  </a:schemeClr>
                </a:solidFill>
                <a:latin typeface="Arial" panose="020B0604020202020204" pitchFamily="34" charset="0"/>
                <a:cs typeface="Arial" panose="020B0604020202020204" pitchFamily="34" charset="0"/>
              </a:rPr>
              <a:t>(</a:t>
            </a:r>
            <a:r>
              <a:rPr lang="en-GB" altLang="en-US" sz="1000" b="1" dirty="0">
                <a:solidFill>
                  <a:schemeClr val="accent2">
                    <a:lumMod val="50000"/>
                  </a:schemeClr>
                </a:solidFill>
                <a:latin typeface="Arial" panose="020B0604020202020204" pitchFamily="34" charset="0"/>
                <a:cs typeface="Arial" panose="020B0604020202020204" pitchFamily="34" charset="0"/>
              </a:rPr>
              <a:t>Jenby’s, 2020) </a:t>
            </a:r>
            <a:endParaRPr lang="en-US" sz="1000" b="1" dirty="0">
              <a:solidFill>
                <a:schemeClr val="accent2">
                  <a:lumMod val="50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A235EB7-2779-8841-85DF-654EEF0DD2F5}"/>
              </a:ext>
            </a:extLst>
          </p:cNvPr>
          <p:cNvSpPr txBox="1"/>
          <p:nvPr/>
        </p:nvSpPr>
        <p:spPr>
          <a:xfrm>
            <a:off x="9565382" y="2370494"/>
            <a:ext cx="1931701" cy="538609"/>
          </a:xfrm>
          <a:prstGeom prst="rect">
            <a:avLst/>
          </a:prstGeom>
          <a:noFill/>
        </p:spPr>
        <p:txBody>
          <a:bodyPr wrap="square" rtlCol="0">
            <a:spAutoFit/>
          </a:bodyPr>
          <a:lstStyle/>
          <a:p>
            <a:r>
              <a:rPr lang="en-GB" sz="1000" b="1" dirty="0">
                <a:solidFill>
                  <a:schemeClr val="accent2">
                    <a:lumMod val="50000"/>
                  </a:schemeClr>
                </a:solidFill>
                <a:latin typeface="Arial" panose="020B0604020202020204" pitchFamily="34" charset="0"/>
                <a:cs typeface="Arial" panose="020B0604020202020204" pitchFamily="34" charset="0"/>
              </a:rPr>
              <a:t>(Daily Bruin, 2017)</a:t>
            </a:r>
            <a:endParaRPr lang="en-US" sz="1000" b="1" dirty="0">
              <a:solidFill>
                <a:schemeClr val="accent2">
                  <a:lumMod val="50000"/>
                </a:schemeClr>
              </a:solidFill>
              <a:latin typeface="Arial" panose="020B0604020202020204" pitchFamily="34" charset="0"/>
              <a:cs typeface="Arial" panose="020B0604020202020204" pitchFamily="34" charset="0"/>
            </a:endParaRPr>
          </a:p>
          <a:p>
            <a:endParaRPr lang="en-US" dirty="0"/>
          </a:p>
        </p:txBody>
      </p:sp>
      <p:sp>
        <p:nvSpPr>
          <p:cNvPr id="12" name="TextBox 11">
            <a:extLst>
              <a:ext uri="{FF2B5EF4-FFF2-40B4-BE49-F238E27FC236}">
                <a16:creationId xmlns:a16="http://schemas.microsoft.com/office/drawing/2014/main" id="{4ED80D78-86AB-B443-ABBE-5B78247CBDB0}"/>
              </a:ext>
            </a:extLst>
          </p:cNvPr>
          <p:cNvSpPr txBox="1"/>
          <p:nvPr/>
        </p:nvSpPr>
        <p:spPr>
          <a:xfrm>
            <a:off x="9000368" y="6247018"/>
            <a:ext cx="2675470" cy="261610"/>
          </a:xfrm>
          <a:prstGeom prst="rect">
            <a:avLst/>
          </a:prstGeom>
          <a:noFill/>
        </p:spPr>
        <p:txBody>
          <a:bodyPr wrap="square" rtlCol="0">
            <a:spAutoFit/>
          </a:bodyPr>
          <a:lstStyle/>
          <a:p>
            <a:r>
              <a:rPr lang="en-GB" sz="1000" b="1" dirty="0">
                <a:solidFill>
                  <a:schemeClr val="accent2">
                    <a:lumMod val="50000"/>
                  </a:schemeClr>
                </a:solidFill>
                <a:latin typeface="Arial" panose="020B0604020202020204" pitchFamily="34" charset="0"/>
                <a:cs typeface="Arial" panose="020B0604020202020204" pitchFamily="34" charset="0"/>
              </a:rPr>
              <a:t>8 Benefits of Dance (Healthline, 2019)</a:t>
            </a:r>
            <a:endParaRPr lang="en-US" sz="1000" dirty="0">
              <a:solidFill>
                <a:schemeClr val="accent2">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77543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0A34D7-D4D7-354F-8AD5-254ADC0194BA}"/>
              </a:ext>
            </a:extLst>
          </p:cNvPr>
          <p:cNvSpPr>
            <a:spLocks noGrp="1"/>
          </p:cNvSpPr>
          <p:nvPr>
            <p:ph idx="1"/>
          </p:nvPr>
        </p:nvSpPr>
        <p:spPr>
          <a:xfrm>
            <a:off x="2589211" y="1308847"/>
            <a:ext cx="9468469" cy="5242820"/>
          </a:xfrm>
        </p:spPr>
        <p:txBody>
          <a:bodyPr>
            <a:normAutofit fontScale="77500" lnSpcReduction="20000"/>
          </a:bodyPr>
          <a:lstStyle/>
          <a:p>
            <a:r>
              <a:rPr lang="en-US" dirty="0">
                <a:solidFill>
                  <a:schemeClr val="accent2">
                    <a:lumMod val="50000"/>
                  </a:schemeClr>
                </a:solidFill>
                <a:latin typeface="Arial" panose="020B0604020202020204" pitchFamily="34" charset="0"/>
                <a:cs typeface="Arial" panose="020B0604020202020204" pitchFamily="34" charset="0"/>
              </a:rPr>
              <a:t>Facilitation of learning is now described as self-directed learning since “teaching is no longer seen as imparting and doing things to the student”</a:t>
            </a:r>
          </a:p>
          <a:p>
            <a:r>
              <a:rPr lang="en-US" dirty="0">
                <a:solidFill>
                  <a:schemeClr val="accent2">
                    <a:lumMod val="50000"/>
                  </a:schemeClr>
                </a:solidFill>
                <a:latin typeface="Arial" panose="020B0604020202020204" pitchFamily="34" charset="0"/>
                <a:cs typeface="Arial" panose="020B0604020202020204" pitchFamily="34" charset="0"/>
              </a:rPr>
              <a:t>Heron (1999) portrays facilitation through </a:t>
            </a:r>
            <a:r>
              <a:rPr lang="en-US" b="1" dirty="0">
                <a:solidFill>
                  <a:schemeClr val="accent2">
                    <a:lumMod val="50000"/>
                  </a:schemeClr>
                </a:solidFill>
                <a:latin typeface="Arial" panose="020B0604020202020204" pitchFamily="34" charset="0"/>
                <a:cs typeface="Arial" panose="020B0604020202020204" pitchFamily="34" charset="0"/>
              </a:rPr>
              <a:t>3 ‘modes</a:t>
            </a:r>
            <a:r>
              <a:rPr lang="en-US" dirty="0">
                <a:solidFill>
                  <a:schemeClr val="accent2">
                    <a:lumMod val="50000"/>
                  </a:schemeClr>
                </a:solidFill>
                <a:latin typeface="Arial" panose="020B0604020202020204" pitchFamily="34" charset="0"/>
                <a:cs typeface="Arial" panose="020B0604020202020204" pitchFamily="34" charset="0"/>
              </a:rPr>
              <a:t>’ which are: </a:t>
            </a:r>
          </a:p>
          <a:p>
            <a:pPr>
              <a:buAutoNum type="arabicPeriod"/>
            </a:pPr>
            <a:r>
              <a:rPr lang="en-US" b="1" dirty="0">
                <a:solidFill>
                  <a:schemeClr val="accent2">
                    <a:lumMod val="50000"/>
                  </a:schemeClr>
                </a:solidFill>
                <a:latin typeface="Arial" panose="020B0604020202020204" pitchFamily="34" charset="0"/>
                <a:cs typeface="Arial" panose="020B0604020202020204" pitchFamily="34" charset="0"/>
              </a:rPr>
              <a:t>The hierarchical mode </a:t>
            </a:r>
            <a:r>
              <a:rPr lang="en-US" dirty="0">
                <a:solidFill>
                  <a:schemeClr val="accent2">
                    <a:lumMod val="50000"/>
                  </a:schemeClr>
                </a:solidFill>
                <a:latin typeface="Arial" panose="020B0604020202020204" pitchFamily="34" charset="0"/>
                <a:cs typeface="Arial" panose="020B0604020202020204" pitchFamily="34" charset="0"/>
              </a:rPr>
              <a:t>- involves directing the learning process, taking full responsibility of the group and being “in charge of all major decisions on all dimensions of the learning process”</a:t>
            </a:r>
          </a:p>
          <a:p>
            <a:pPr>
              <a:buAutoNum type="arabicPeriod"/>
            </a:pPr>
            <a:r>
              <a:rPr lang="en-US" b="1" dirty="0">
                <a:solidFill>
                  <a:schemeClr val="accent2">
                    <a:lumMod val="50000"/>
                  </a:schemeClr>
                </a:solidFill>
                <a:latin typeface="Arial" panose="020B0604020202020204" pitchFamily="34" charset="0"/>
                <a:cs typeface="Arial" panose="020B0604020202020204" pitchFamily="34" charset="0"/>
              </a:rPr>
              <a:t>The co-operative mode </a:t>
            </a:r>
            <a:r>
              <a:rPr lang="en-US" dirty="0">
                <a:solidFill>
                  <a:schemeClr val="accent2">
                    <a:lumMod val="50000"/>
                  </a:schemeClr>
                </a:solidFill>
                <a:latin typeface="Arial" panose="020B0604020202020204" pitchFamily="34" charset="0"/>
                <a:cs typeface="Arial" panose="020B0604020202020204" pitchFamily="34" charset="0"/>
              </a:rPr>
              <a:t>- includes sharing the power of the learning process and enabling the group to “become more self-directing” in various forms of learning</a:t>
            </a:r>
          </a:p>
          <a:p>
            <a:pPr>
              <a:buAutoNum type="arabicPeriod"/>
            </a:pPr>
            <a:r>
              <a:rPr lang="en-US" b="1" dirty="0">
                <a:solidFill>
                  <a:schemeClr val="accent2">
                    <a:lumMod val="50000"/>
                  </a:schemeClr>
                </a:solidFill>
                <a:latin typeface="Arial" panose="020B0604020202020204" pitchFamily="34" charset="0"/>
                <a:cs typeface="Arial" panose="020B0604020202020204" pitchFamily="34" charset="0"/>
              </a:rPr>
              <a:t>Autonomous mode </a:t>
            </a:r>
            <a:r>
              <a:rPr lang="en-US" dirty="0">
                <a:solidFill>
                  <a:schemeClr val="accent2">
                    <a:lumMod val="50000"/>
                  </a:schemeClr>
                </a:solidFill>
                <a:latin typeface="Arial" panose="020B0604020202020204" pitchFamily="34" charset="0"/>
                <a:cs typeface="Arial" panose="020B0604020202020204" pitchFamily="34" charset="0"/>
              </a:rPr>
              <a:t>- respecting “the total autonomy of the group”, by not doing anything for them or with them and allowing individuals to exercise their own judgement </a:t>
            </a:r>
          </a:p>
          <a:p>
            <a:pPr marL="0" indent="0" algn="r">
              <a:buNone/>
            </a:pPr>
            <a:r>
              <a:rPr lang="en-US" dirty="0">
                <a:solidFill>
                  <a:schemeClr val="accent2">
                    <a:lumMod val="50000"/>
                  </a:schemeClr>
                </a:solidFill>
                <a:latin typeface="Arial" panose="020B0604020202020204" pitchFamily="34" charset="0"/>
                <a:cs typeface="Arial" panose="020B0604020202020204" pitchFamily="34" charset="0"/>
              </a:rPr>
              <a:t>(Heron, 1999, p.2,8)</a:t>
            </a:r>
          </a:p>
          <a:p>
            <a:r>
              <a:rPr lang="en-US" dirty="0">
                <a:solidFill>
                  <a:schemeClr val="accent2">
                    <a:lumMod val="50000"/>
                  </a:schemeClr>
                </a:solidFill>
                <a:latin typeface="Arial" panose="020B0604020202020204" pitchFamily="34" charset="0"/>
                <a:cs typeface="Arial" panose="020B0604020202020204" pitchFamily="34" charset="0"/>
              </a:rPr>
              <a:t>The skills required to be an effective facilitator can include:</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Flexibility</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Being focused</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Honesty</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Being an active listener</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Accessibility</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Management skills</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Patience </a:t>
            </a:r>
          </a:p>
          <a:p>
            <a:pPr>
              <a:buFont typeface="Arial" panose="020B0604020202020204" pitchFamily="34" charset="0"/>
              <a:buChar char="•"/>
            </a:pPr>
            <a:r>
              <a:rPr lang="en-US" b="1" dirty="0">
                <a:solidFill>
                  <a:schemeClr val="accent2">
                    <a:lumMod val="50000"/>
                  </a:schemeClr>
                </a:solidFill>
                <a:latin typeface="Arial" panose="020B0604020202020204" pitchFamily="34" charset="0"/>
                <a:cs typeface="Arial" panose="020B0604020202020204" pitchFamily="34" charset="0"/>
              </a:rPr>
              <a:t>Being open minded</a:t>
            </a:r>
          </a:p>
          <a:p>
            <a:pPr>
              <a:buAutoNum type="arabicPeriod"/>
            </a:pPr>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p:txBody>
      </p:sp>
      <p:sp>
        <p:nvSpPr>
          <p:cNvPr id="9" name="Title 1">
            <a:extLst>
              <a:ext uri="{FF2B5EF4-FFF2-40B4-BE49-F238E27FC236}">
                <a16:creationId xmlns:a16="http://schemas.microsoft.com/office/drawing/2014/main" id="{ACD411DD-49E3-8548-9AF7-0A07C2EE3D69}"/>
              </a:ext>
            </a:extLst>
          </p:cNvPr>
          <p:cNvSpPr>
            <a:spLocks noGrp="1"/>
          </p:cNvSpPr>
          <p:nvPr>
            <p:ph type="title"/>
          </p:nvPr>
        </p:nvSpPr>
        <p:spPr>
          <a:xfrm>
            <a:off x="2775806" y="135645"/>
            <a:ext cx="5296016" cy="823220"/>
          </a:xfrm>
        </p:spPr>
        <p:txBody>
          <a:bodyPr/>
          <a:lstStyle/>
          <a:p>
            <a:pPr algn="l"/>
            <a:r>
              <a:rPr lang="en-US" b="1" u="sng" dirty="0">
                <a:solidFill>
                  <a:schemeClr val="accent2">
                    <a:lumMod val="50000"/>
                  </a:schemeClr>
                </a:solidFill>
                <a:latin typeface="Arial" panose="020B0604020202020204" pitchFamily="34" charset="0"/>
                <a:cs typeface="Arial" panose="020B0604020202020204" pitchFamily="34" charset="0"/>
              </a:rPr>
              <a:t>Facilitating Learning</a:t>
            </a:r>
          </a:p>
        </p:txBody>
      </p:sp>
      <p:pic>
        <p:nvPicPr>
          <p:cNvPr id="2050" name="Picture 2" descr="Advanced Facilitation Skills | Process Facilitation - The Agile Facilitator">
            <a:extLst>
              <a:ext uri="{FF2B5EF4-FFF2-40B4-BE49-F238E27FC236}">
                <a16:creationId xmlns:a16="http://schemas.microsoft.com/office/drawing/2014/main" id="{F084DC65-877B-B340-A485-D3CE0621D0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8429" y="4159877"/>
            <a:ext cx="2608717" cy="214709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AED7678-6E9F-1744-AB27-444DCB309EDE}"/>
              </a:ext>
            </a:extLst>
          </p:cNvPr>
          <p:cNvSpPr txBox="1"/>
          <p:nvPr/>
        </p:nvSpPr>
        <p:spPr>
          <a:xfrm>
            <a:off x="8388581" y="6306969"/>
            <a:ext cx="2751644" cy="261610"/>
          </a:xfrm>
          <a:prstGeom prst="rect">
            <a:avLst/>
          </a:prstGeom>
          <a:noFill/>
        </p:spPr>
        <p:txBody>
          <a:bodyPr wrap="square" rtlCol="0">
            <a:spAutoFit/>
          </a:bodyPr>
          <a:lstStyle/>
          <a:p>
            <a:r>
              <a:rPr lang="en-US" sz="1100" dirty="0">
                <a:solidFill>
                  <a:schemeClr val="accent2">
                    <a:lumMod val="50000"/>
                  </a:schemeClr>
                </a:solidFill>
                <a:latin typeface="Arial" panose="020B0604020202020204" pitchFamily="34" charset="0"/>
                <a:cs typeface="Arial" panose="020B0604020202020204" pitchFamily="34" charset="0"/>
              </a:rPr>
              <a:t>The Agile Facilitator (Masterful, 2012) </a:t>
            </a:r>
          </a:p>
        </p:txBody>
      </p:sp>
    </p:spTree>
    <p:extLst>
      <p:ext uri="{BB962C8B-B14F-4D97-AF65-F5344CB8AC3E}">
        <p14:creationId xmlns:p14="http://schemas.microsoft.com/office/powerpoint/2010/main" val="3506566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2" name="Rectangle 191">
            <a:extLst>
              <a:ext uri="{FF2B5EF4-FFF2-40B4-BE49-F238E27FC236}">
                <a16:creationId xmlns:a16="http://schemas.microsoft.com/office/drawing/2014/main" id="{E58C8766-4DE8-4DB6-A4A6-6D5750763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DA530-2C27-654B-9AD8-490BD2FFCEBC}"/>
              </a:ext>
            </a:extLst>
          </p:cNvPr>
          <p:cNvSpPr>
            <a:spLocks noGrp="1"/>
          </p:cNvSpPr>
          <p:nvPr>
            <p:ph type="title"/>
          </p:nvPr>
        </p:nvSpPr>
        <p:spPr>
          <a:xfrm>
            <a:off x="648456" y="379717"/>
            <a:ext cx="6574536" cy="746890"/>
          </a:xfrm>
        </p:spPr>
        <p:txBody>
          <a:bodyPr>
            <a:normAutofit/>
          </a:bodyPr>
          <a:lstStyle/>
          <a:p>
            <a:r>
              <a:rPr lang="en-US" sz="3200" b="1" u="sng" dirty="0">
                <a:solidFill>
                  <a:srgbClr val="364F48"/>
                </a:solidFill>
                <a:latin typeface="Arial" panose="020B0604020202020204" pitchFamily="34" charset="0"/>
                <a:cs typeface="Arial" panose="020B0604020202020204" pitchFamily="34" charset="0"/>
              </a:rPr>
              <a:t>Games and Quizzes </a:t>
            </a:r>
          </a:p>
        </p:txBody>
      </p:sp>
      <p:sp>
        <p:nvSpPr>
          <p:cNvPr id="1033" name="Rectangle 192">
            <a:extLst>
              <a:ext uri="{FF2B5EF4-FFF2-40B4-BE49-F238E27FC236}">
                <a16:creationId xmlns:a16="http://schemas.microsoft.com/office/drawing/2014/main" id="{FB8C794E-3CC5-4FA5-9A46-B9702575C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64F48"/>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89F601F-A162-CD4E-9046-598F1034ECB8}"/>
              </a:ext>
            </a:extLst>
          </p:cNvPr>
          <p:cNvSpPr>
            <a:spLocks noGrp="1"/>
          </p:cNvSpPr>
          <p:nvPr>
            <p:ph idx="1"/>
          </p:nvPr>
        </p:nvSpPr>
        <p:spPr>
          <a:xfrm>
            <a:off x="648457" y="1368430"/>
            <a:ext cx="6574535" cy="4957247"/>
          </a:xfrm>
        </p:spPr>
        <p:txBody>
          <a:bodyPr>
            <a:normAutofit/>
          </a:bodyPr>
          <a:lstStyle/>
          <a:p>
            <a:pPr>
              <a:lnSpc>
                <a:spcPct val="90000"/>
              </a:lnSpc>
              <a:buClr>
                <a:srgbClr val="E73E0F"/>
              </a:buClr>
            </a:pPr>
            <a:r>
              <a:rPr lang="en-US" sz="1400" dirty="0">
                <a:latin typeface="Arial" panose="020B0604020202020204" pitchFamily="34" charset="0"/>
                <a:cs typeface="Arial" panose="020B0604020202020204" pitchFamily="34" charset="0"/>
              </a:rPr>
              <a:t>The youth worker could create a quiz or game which relates with the issue being discussed e.g. a quiz to learn more about issues to do with bullying</a:t>
            </a:r>
          </a:p>
          <a:p>
            <a:pPr>
              <a:lnSpc>
                <a:spcPct val="90000"/>
              </a:lnSpc>
              <a:buClr>
                <a:srgbClr val="E73E0F"/>
              </a:buClr>
            </a:pPr>
            <a:r>
              <a:rPr lang="en-US" sz="1400" dirty="0">
                <a:latin typeface="Arial" panose="020B0604020202020204" pitchFamily="34" charset="0"/>
                <a:cs typeface="Arial" panose="020B0604020202020204" pitchFamily="34" charset="0"/>
              </a:rPr>
              <a:t>It is important to talk to young people before deciding on an intervention. </a:t>
            </a:r>
          </a:p>
          <a:p>
            <a:pPr>
              <a:lnSpc>
                <a:spcPct val="90000"/>
              </a:lnSpc>
              <a:buClr>
                <a:srgbClr val="E73E0F"/>
              </a:buClr>
            </a:pPr>
            <a:r>
              <a:rPr lang="en-US" sz="1400" dirty="0">
                <a:latin typeface="Arial" panose="020B0604020202020204" pitchFamily="34" charset="0"/>
                <a:cs typeface="Arial" panose="020B0604020202020204" pitchFamily="34" charset="0"/>
              </a:rPr>
              <a:t>Suggesting a team budling game or a general quiz and allowing the young people to choose which one they’d prefer to discuss the issue could ensure it will be successful</a:t>
            </a:r>
          </a:p>
          <a:p>
            <a:pPr>
              <a:lnSpc>
                <a:spcPct val="90000"/>
              </a:lnSpc>
              <a:buClr>
                <a:srgbClr val="E73E0F"/>
              </a:buClr>
            </a:pPr>
            <a:endParaRPr lang="en-US" sz="1400" dirty="0">
              <a:latin typeface="Arial" panose="020B0604020202020204" pitchFamily="34" charset="0"/>
              <a:cs typeface="Arial" panose="020B0604020202020204" pitchFamily="34" charset="0"/>
            </a:endParaRPr>
          </a:p>
          <a:p>
            <a:pPr>
              <a:lnSpc>
                <a:spcPct val="90000"/>
              </a:lnSpc>
              <a:buClr>
                <a:srgbClr val="E73E0F"/>
              </a:buClr>
            </a:pPr>
            <a:r>
              <a:rPr lang="en-US" sz="1400" dirty="0">
                <a:latin typeface="Arial" panose="020B0604020202020204" pitchFamily="34" charset="0"/>
                <a:cs typeface="Arial" panose="020B0604020202020204" pitchFamily="34" charset="0"/>
              </a:rPr>
              <a:t>Playing games can break the ice to make the issue easier to discuss </a:t>
            </a:r>
          </a:p>
          <a:p>
            <a:pPr>
              <a:lnSpc>
                <a:spcPct val="90000"/>
              </a:lnSpc>
              <a:buClr>
                <a:srgbClr val="E73E0F"/>
              </a:buClr>
            </a:pPr>
            <a:r>
              <a:rPr lang="en-US" sz="1400" dirty="0">
                <a:latin typeface="Arial" panose="020B0604020202020204" pitchFamily="34" charset="0"/>
                <a:cs typeface="Arial" panose="020B0604020202020204" pitchFamily="34" charset="0"/>
              </a:rPr>
              <a:t>The fun element in a game can be an effective way for young people to learn the key points about an important issue</a:t>
            </a:r>
          </a:p>
          <a:p>
            <a:pPr>
              <a:lnSpc>
                <a:spcPct val="90000"/>
              </a:lnSpc>
              <a:buClr>
                <a:srgbClr val="E73E0F"/>
              </a:buClr>
            </a:pPr>
            <a:r>
              <a:rPr lang="en-US" sz="1400" dirty="0">
                <a:latin typeface="Arial" panose="020B0604020202020204" pitchFamily="34" charset="0"/>
                <a:cs typeface="Arial" panose="020B0604020202020204" pitchFamily="34" charset="0"/>
              </a:rPr>
              <a:t>Quizzes can raise awareness about the issue and can develop a young person’s understanding</a:t>
            </a:r>
          </a:p>
          <a:p>
            <a:pPr>
              <a:lnSpc>
                <a:spcPct val="90000"/>
              </a:lnSpc>
              <a:buClr>
                <a:srgbClr val="E73E0F"/>
              </a:buClr>
            </a:pPr>
            <a:endParaRPr lang="en-US" sz="1400" dirty="0">
              <a:latin typeface="Arial" panose="020B0604020202020204" pitchFamily="34" charset="0"/>
              <a:cs typeface="Arial" panose="020B0604020202020204" pitchFamily="34" charset="0"/>
            </a:endParaRPr>
          </a:p>
          <a:p>
            <a:pPr>
              <a:lnSpc>
                <a:spcPct val="90000"/>
              </a:lnSpc>
              <a:buClr>
                <a:srgbClr val="E73E0F"/>
              </a:buClr>
            </a:pPr>
            <a:r>
              <a:rPr lang="en-US" sz="1400" dirty="0">
                <a:latin typeface="Arial" panose="020B0604020202020204" pitchFamily="34" charset="0"/>
                <a:cs typeface="Arial" panose="020B0604020202020204" pitchFamily="34" charset="0"/>
              </a:rPr>
              <a:t>B4 -  “Provide access to information, support and guidance” </a:t>
            </a:r>
          </a:p>
          <a:p>
            <a:pPr>
              <a:lnSpc>
                <a:spcPct val="90000"/>
              </a:lnSpc>
              <a:buClr>
                <a:srgbClr val="E73E0F"/>
              </a:buClr>
            </a:pPr>
            <a:r>
              <a:rPr lang="en-GB" sz="1400" dirty="0">
                <a:latin typeface="Arial" panose="020B0604020202020204" pitchFamily="34" charset="0"/>
                <a:cs typeface="Arial" panose="020B0604020202020204" pitchFamily="34" charset="0"/>
              </a:rPr>
              <a:t>B2 – “Promote young people’s self-awareness, confidence and participation”</a:t>
            </a:r>
          </a:p>
          <a:p>
            <a:pPr marL="0" indent="0">
              <a:lnSpc>
                <a:spcPct val="90000"/>
              </a:lnSpc>
              <a:buClr>
                <a:srgbClr val="E73E0F"/>
              </a:buClr>
              <a:buNone/>
            </a:pPr>
            <a:endParaRPr lang="en-GB" sz="1400" dirty="0">
              <a:latin typeface="Arial" panose="020B0604020202020204" pitchFamily="34" charset="0"/>
              <a:cs typeface="Arial" panose="020B0604020202020204" pitchFamily="34" charset="0"/>
            </a:endParaRPr>
          </a:p>
          <a:p>
            <a:pPr marL="0" indent="0" algn="r">
              <a:lnSpc>
                <a:spcPct val="90000"/>
              </a:lnSpc>
              <a:buClr>
                <a:srgbClr val="E73E0F"/>
              </a:buClr>
              <a:buNone/>
            </a:pPr>
            <a:r>
              <a:rPr lang="en-GB" sz="1400" dirty="0">
                <a:latin typeface="Arial" panose="020B0604020202020204" pitchFamily="34" charset="0"/>
                <a:cs typeface="Arial" panose="020B0604020202020204" pitchFamily="34" charset="0"/>
              </a:rPr>
              <a:t>(CLD Standards Council Scotland, 2019)</a:t>
            </a:r>
          </a:p>
          <a:p>
            <a:pPr>
              <a:lnSpc>
                <a:spcPct val="90000"/>
              </a:lnSpc>
              <a:buClr>
                <a:srgbClr val="E73E0F"/>
              </a:buClr>
            </a:pPr>
            <a:endParaRPr lang="en-US" sz="1100" dirty="0">
              <a:latin typeface="Arial" panose="020B0604020202020204" pitchFamily="34" charset="0"/>
              <a:cs typeface="Arial" panose="020B0604020202020204" pitchFamily="34" charset="0"/>
            </a:endParaRPr>
          </a:p>
          <a:p>
            <a:pPr>
              <a:lnSpc>
                <a:spcPct val="90000"/>
              </a:lnSpc>
              <a:buClr>
                <a:srgbClr val="E73E0F"/>
              </a:buClr>
            </a:pPr>
            <a:endParaRPr lang="en-US" sz="1100" dirty="0">
              <a:latin typeface="Arial" panose="020B0604020202020204" pitchFamily="34" charset="0"/>
              <a:cs typeface="Arial" panose="020B0604020202020204" pitchFamily="34" charset="0"/>
            </a:endParaRPr>
          </a:p>
          <a:p>
            <a:pPr marL="0" indent="0">
              <a:lnSpc>
                <a:spcPct val="90000"/>
              </a:lnSpc>
              <a:buClr>
                <a:srgbClr val="E73E0F"/>
              </a:buClr>
              <a:buNone/>
            </a:pPr>
            <a:endParaRPr lang="en-US" sz="1100" dirty="0">
              <a:latin typeface="Arial" panose="020B0604020202020204" pitchFamily="34" charset="0"/>
              <a:cs typeface="Arial" panose="020B0604020202020204" pitchFamily="34" charset="0"/>
            </a:endParaRPr>
          </a:p>
          <a:p>
            <a:pPr>
              <a:lnSpc>
                <a:spcPct val="90000"/>
              </a:lnSpc>
              <a:buClr>
                <a:srgbClr val="E73E0F"/>
              </a:buClr>
            </a:pPr>
            <a:endParaRPr lang="en-US" sz="1100" dirty="0">
              <a:latin typeface="Arial" panose="020B0604020202020204" pitchFamily="34" charset="0"/>
              <a:cs typeface="Arial" panose="020B0604020202020204" pitchFamily="34" charset="0"/>
            </a:endParaRPr>
          </a:p>
          <a:p>
            <a:pPr>
              <a:lnSpc>
                <a:spcPct val="90000"/>
              </a:lnSpc>
              <a:buClr>
                <a:srgbClr val="E73E0F"/>
              </a:buClr>
            </a:pPr>
            <a:endParaRPr lang="en-US" sz="1100" dirty="0">
              <a:latin typeface="Arial" panose="020B0604020202020204" pitchFamily="34" charset="0"/>
              <a:cs typeface="Arial" panose="020B0604020202020204" pitchFamily="34" charset="0"/>
            </a:endParaRPr>
          </a:p>
        </p:txBody>
      </p:sp>
      <p:pic>
        <p:nvPicPr>
          <p:cNvPr id="1028" name="Picture 4" descr="13 Awesome Team Building Games Your Team Won't Hate">
            <a:extLst>
              <a:ext uri="{FF2B5EF4-FFF2-40B4-BE49-F238E27FC236}">
                <a16:creationId xmlns:a16="http://schemas.microsoft.com/office/drawing/2014/main" id="{B31B1A56-23FF-0C48-B365-F3CBD457CB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62088" y="751319"/>
            <a:ext cx="3981455" cy="2329151"/>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Quiz quiz: How much do you know about quizzes? - BBC News">
            <a:extLst>
              <a:ext uri="{FF2B5EF4-FFF2-40B4-BE49-F238E27FC236}">
                <a16:creationId xmlns:a16="http://schemas.microsoft.com/office/drawing/2014/main" id="{822748A4-EA44-304A-B3E1-3EFABD016CC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562087" y="3502280"/>
            <a:ext cx="3981455" cy="2239568"/>
          </a:xfrm>
          <a:prstGeom prst="rect">
            <a:avLst/>
          </a:prstGeom>
          <a:extLst>
            <a:ext uri="{909E8E84-426E-40DD-AFC4-6F175D3DCCD1}">
              <a14:hiddenFill xmlns:a14="http://schemas.microsoft.com/office/drawing/2010/main">
                <a:solidFill>
                  <a:srgbClr val="FFFFFF"/>
                </a:solidFill>
              </a14:hiddenFill>
            </a:ext>
          </a:extLst>
        </p:spPr>
      </p:pic>
      <p:sp>
        <p:nvSpPr>
          <p:cNvPr id="1034" name="Freeform 11">
            <a:extLst>
              <a:ext uri="{FF2B5EF4-FFF2-40B4-BE49-F238E27FC236}">
                <a16:creationId xmlns:a16="http://schemas.microsoft.com/office/drawing/2014/main" id="{DCA9D2DF-B9C7-4D7E-A14E-830BAEE6F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E6C7E16-A194-994D-8230-DE239319ABEF}"/>
              </a:ext>
            </a:extLst>
          </p:cNvPr>
          <p:cNvSpPr txBox="1"/>
          <p:nvPr/>
        </p:nvSpPr>
        <p:spPr>
          <a:xfrm>
            <a:off x="7562087" y="5517892"/>
            <a:ext cx="3981455" cy="223956"/>
          </a:xfrm>
          <a:prstGeom prst="rect">
            <a:avLst/>
          </a:prstGeom>
          <a:solidFill>
            <a:srgbClr val="000000">
              <a:alpha val="50000"/>
            </a:srgbClr>
          </a:solidFill>
          <a:ln>
            <a:noFill/>
          </a:ln>
        </p:spPr>
        <p:txBody>
          <a:bodyPr wrap="square" rtlCol="0">
            <a:noAutofit/>
          </a:bodyPr>
          <a:lstStyle/>
          <a:p>
            <a:pPr algn="ctr">
              <a:spcAft>
                <a:spcPts val="600"/>
              </a:spcAft>
            </a:pPr>
            <a:r>
              <a:rPr lang="en-US" sz="800">
                <a:solidFill>
                  <a:srgbClr val="FFFFFF"/>
                </a:solidFill>
              </a:rPr>
              <a:t>Quiz quiz: How much do you know about quizzes? (BBC, 2020) </a:t>
            </a:r>
          </a:p>
        </p:txBody>
      </p:sp>
      <p:sp>
        <p:nvSpPr>
          <p:cNvPr id="5" name="TextBox 4">
            <a:extLst>
              <a:ext uri="{FF2B5EF4-FFF2-40B4-BE49-F238E27FC236}">
                <a16:creationId xmlns:a16="http://schemas.microsoft.com/office/drawing/2014/main" id="{87049435-BC4C-3C49-A755-195A672EDCB5}"/>
              </a:ext>
            </a:extLst>
          </p:cNvPr>
          <p:cNvSpPr txBox="1"/>
          <p:nvPr/>
        </p:nvSpPr>
        <p:spPr>
          <a:xfrm>
            <a:off x="7562088" y="2847555"/>
            <a:ext cx="3981455" cy="232915"/>
          </a:xfrm>
          <a:prstGeom prst="rect">
            <a:avLst/>
          </a:prstGeom>
          <a:solidFill>
            <a:srgbClr val="000000">
              <a:alpha val="50000"/>
            </a:srgbClr>
          </a:solidFill>
          <a:ln>
            <a:noFill/>
          </a:ln>
        </p:spPr>
        <p:txBody>
          <a:bodyPr wrap="square" rtlCol="0">
            <a:noAutofit/>
          </a:bodyPr>
          <a:lstStyle/>
          <a:p>
            <a:pPr algn="ctr">
              <a:spcAft>
                <a:spcPts val="600"/>
              </a:spcAft>
            </a:pPr>
            <a:r>
              <a:rPr lang="en-GB" sz="800">
                <a:solidFill>
                  <a:srgbClr val="FFFFFF"/>
                </a:solidFill>
              </a:rPr>
              <a:t>13 Awesome Team Building Games Your Team Won't Hate (</a:t>
            </a:r>
            <a:r>
              <a:rPr lang="en-US" sz="800">
                <a:solidFill>
                  <a:srgbClr val="FFFFFF"/>
                </a:solidFill>
              </a:rPr>
              <a:t>Wrike, 2017) </a:t>
            </a:r>
          </a:p>
        </p:txBody>
      </p:sp>
    </p:spTree>
    <p:extLst>
      <p:ext uri="{BB962C8B-B14F-4D97-AF65-F5344CB8AC3E}">
        <p14:creationId xmlns:p14="http://schemas.microsoft.com/office/powerpoint/2010/main" val="366068102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0D9F55-C15D-7344-87B3-A04157AA5FA4}"/>
              </a:ext>
            </a:extLst>
          </p:cNvPr>
          <p:cNvSpPr>
            <a:spLocks noGrp="1"/>
          </p:cNvSpPr>
          <p:nvPr>
            <p:ph idx="1"/>
          </p:nvPr>
        </p:nvSpPr>
        <p:spPr>
          <a:xfrm>
            <a:off x="2589212" y="548639"/>
            <a:ext cx="8915400" cy="6007435"/>
          </a:xfrm>
        </p:spPr>
        <p:txBody>
          <a:bodyPr>
            <a:normAutofit lnSpcReduction="10000"/>
          </a:bodyPr>
          <a:lstStyle/>
          <a:p>
            <a:r>
              <a:rPr lang="en-US" dirty="0">
                <a:solidFill>
                  <a:schemeClr val="accent2">
                    <a:lumMod val="50000"/>
                  </a:schemeClr>
                </a:solidFill>
                <a:latin typeface="Arial" panose="020B0604020202020204" pitchFamily="34" charset="0"/>
                <a:cs typeface="Arial" panose="020B0604020202020204" pitchFamily="34" charset="0"/>
              </a:rPr>
              <a:t>The National Youth Service Strategy for Wales discusses the outcomes for young people under 3 broad themes:</a:t>
            </a:r>
          </a:p>
          <a:p>
            <a:pPr marL="0" indent="0">
              <a:buNone/>
            </a:pPr>
            <a:endParaRPr lang="en-US" b="1" dirty="0">
              <a:solidFill>
                <a:schemeClr val="accent2">
                  <a:lumMod val="50000"/>
                </a:schemeClr>
              </a:solidFill>
              <a:latin typeface="Arial" panose="020B0604020202020204" pitchFamily="34" charset="0"/>
              <a:cs typeface="Arial" panose="020B0604020202020204" pitchFamily="34" charset="0"/>
            </a:endParaRPr>
          </a:p>
          <a:p>
            <a:pPr marL="0" indent="0">
              <a:buNone/>
            </a:pPr>
            <a:r>
              <a:rPr lang="en-US" b="1" dirty="0">
                <a:solidFill>
                  <a:schemeClr val="accent2">
                    <a:lumMod val="50000"/>
                  </a:schemeClr>
                </a:solidFill>
                <a:latin typeface="Arial" panose="020B0604020202020204" pitchFamily="34" charset="0"/>
                <a:cs typeface="Arial" panose="020B0604020202020204" pitchFamily="34" charset="0"/>
              </a:rPr>
              <a:t>1. Active participation </a:t>
            </a:r>
          </a:p>
          <a:p>
            <a:pPr marL="0" indent="0">
              <a:buNone/>
            </a:pPr>
            <a:r>
              <a:rPr lang="en-US" b="1" dirty="0">
                <a:solidFill>
                  <a:schemeClr val="accent2">
                    <a:lumMod val="50000"/>
                  </a:schemeClr>
                </a:solidFill>
                <a:latin typeface="Arial" panose="020B0604020202020204" pitchFamily="34" charset="0"/>
                <a:cs typeface="Arial" panose="020B0604020202020204" pitchFamily="34" charset="0"/>
              </a:rPr>
              <a:t>2. Wider skills development </a:t>
            </a:r>
          </a:p>
          <a:p>
            <a:pPr marL="0" indent="0">
              <a:buNone/>
            </a:pPr>
            <a:r>
              <a:rPr lang="en-US" b="1" dirty="0">
                <a:solidFill>
                  <a:schemeClr val="accent2">
                    <a:lumMod val="50000"/>
                  </a:schemeClr>
                </a:solidFill>
                <a:latin typeface="Arial" panose="020B0604020202020204" pitchFamily="34" charset="0"/>
                <a:cs typeface="Arial" panose="020B0604020202020204" pitchFamily="34" charset="0"/>
              </a:rPr>
              <a:t>3. Enhanced emotional competence </a:t>
            </a:r>
          </a:p>
          <a:p>
            <a:endParaRPr lang="en-US" b="1" dirty="0">
              <a:solidFill>
                <a:schemeClr val="accent2">
                  <a:lumMod val="50000"/>
                </a:schemeClr>
              </a:solidFill>
              <a:latin typeface="Arial" panose="020B0604020202020204" pitchFamily="34" charset="0"/>
              <a:cs typeface="Arial" panose="020B0604020202020204" pitchFamily="34" charset="0"/>
            </a:endParaRPr>
          </a:p>
          <a:p>
            <a:r>
              <a:rPr lang="en-US" dirty="0">
                <a:solidFill>
                  <a:schemeClr val="accent2">
                    <a:lumMod val="50000"/>
                  </a:schemeClr>
                </a:solidFill>
                <a:latin typeface="Arial" panose="020B0604020202020204" pitchFamily="34" charset="0"/>
                <a:cs typeface="Arial" panose="020B0604020202020204" pitchFamily="34" charset="0"/>
              </a:rPr>
              <a:t>Developing wider skills such as: team building, communication skills and decision making </a:t>
            </a:r>
          </a:p>
          <a:p>
            <a:r>
              <a:rPr lang="en-US" dirty="0">
                <a:solidFill>
                  <a:schemeClr val="accent2">
                    <a:lumMod val="50000"/>
                  </a:schemeClr>
                </a:solidFill>
                <a:latin typeface="Arial" panose="020B0604020202020204" pitchFamily="34" charset="0"/>
                <a:cs typeface="Arial" panose="020B0604020202020204" pitchFamily="34" charset="0"/>
              </a:rPr>
              <a:t>Individuals can increase levels of confidence and self-motivation by doing a quiz and playing games on a one-to-one basis</a:t>
            </a:r>
          </a:p>
          <a:p>
            <a:r>
              <a:rPr lang="en-US" dirty="0">
                <a:solidFill>
                  <a:schemeClr val="accent2">
                    <a:lumMod val="50000"/>
                  </a:schemeClr>
                </a:solidFill>
                <a:latin typeface="Arial" panose="020B0604020202020204" pitchFamily="34" charset="0"/>
                <a:cs typeface="Arial" panose="020B0604020202020204" pitchFamily="34" charset="0"/>
              </a:rPr>
              <a:t>This can improve self-awareness, motivation and self-worth as the youth worker is able to work individually with the young person to discuss important issues</a:t>
            </a:r>
          </a:p>
          <a:p>
            <a:r>
              <a:rPr lang="en-US" dirty="0">
                <a:solidFill>
                  <a:schemeClr val="accent2">
                    <a:lumMod val="50000"/>
                  </a:schemeClr>
                </a:solidFill>
                <a:latin typeface="Arial" panose="020B0604020202020204" pitchFamily="34" charset="0"/>
                <a:cs typeface="Arial" panose="020B0604020202020204" pitchFamily="34" charset="0"/>
              </a:rPr>
              <a:t>By working in groups, individuals will begin to develop empathy and consideration for others, which will ensure the outcome of being able to sustain relationships in the future</a:t>
            </a:r>
          </a:p>
          <a:p>
            <a:endParaRPr lang="en-US" dirty="0">
              <a:solidFill>
                <a:schemeClr val="accent2">
                  <a:lumMod val="50000"/>
                </a:schemeClr>
              </a:solidFill>
              <a:latin typeface="Arial" panose="020B0604020202020204" pitchFamily="34" charset="0"/>
              <a:cs typeface="Arial" panose="020B0604020202020204" pitchFamily="34" charset="0"/>
            </a:endParaRPr>
          </a:p>
          <a:p>
            <a:pPr marL="0" indent="0" algn="r">
              <a:buNone/>
            </a:pPr>
            <a:r>
              <a:rPr lang="en-US" dirty="0">
                <a:solidFill>
                  <a:schemeClr val="accent2">
                    <a:lumMod val="50000"/>
                  </a:schemeClr>
                </a:solidFill>
                <a:latin typeface="Arial" panose="020B0604020202020204" pitchFamily="34" charset="0"/>
                <a:cs typeface="Arial" panose="020B0604020202020204" pitchFamily="34" charset="0"/>
              </a:rPr>
              <a:t>(WAG, 2007) </a:t>
            </a:r>
          </a:p>
          <a:p>
            <a:endParaRPr lang="en-US" sz="1600" dirty="0">
              <a:solidFill>
                <a:schemeClr val="accent2">
                  <a:lumMod val="50000"/>
                </a:schemeClr>
              </a:solidFill>
              <a:latin typeface="Arial" panose="020B0604020202020204" pitchFamily="34" charset="0"/>
              <a:cs typeface="Arial" panose="020B0604020202020204" pitchFamily="34" charset="0"/>
            </a:endParaRPr>
          </a:p>
          <a:p>
            <a:endParaRPr lang="en-US" sz="1600" b="1"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662321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57FCCA-E2D6-3E4A-A810-2E5AA21E39CA}"/>
              </a:ext>
            </a:extLst>
          </p:cNvPr>
          <p:cNvSpPr>
            <a:spLocks noGrp="1"/>
          </p:cNvSpPr>
          <p:nvPr>
            <p:ph idx="1"/>
          </p:nvPr>
        </p:nvSpPr>
        <p:spPr>
          <a:xfrm>
            <a:off x="2589212" y="1060704"/>
            <a:ext cx="8915400" cy="5648467"/>
          </a:xfrm>
        </p:spPr>
        <p:txBody>
          <a:bodyPr>
            <a:normAutofit lnSpcReduction="10000"/>
          </a:bodyPr>
          <a:lstStyle/>
          <a:p>
            <a:r>
              <a:rPr lang="en-US" sz="1700" dirty="0">
                <a:solidFill>
                  <a:schemeClr val="accent2">
                    <a:lumMod val="50000"/>
                  </a:schemeClr>
                </a:solidFill>
                <a:latin typeface="Arial" panose="020B0604020202020204" pitchFamily="34" charset="0"/>
                <a:cs typeface="Arial" panose="020B0604020202020204" pitchFamily="34" charset="0"/>
              </a:rPr>
              <a:t>Interventions are effective because they aim to improve young people’s outcomes by supporting them and discussing their issues through various activities and methods</a:t>
            </a:r>
          </a:p>
          <a:p>
            <a:r>
              <a:rPr lang="en-US" sz="1700" dirty="0">
                <a:solidFill>
                  <a:schemeClr val="accent2">
                    <a:lumMod val="50000"/>
                  </a:schemeClr>
                </a:solidFill>
                <a:latin typeface="Arial" panose="020B0604020202020204" pitchFamily="34" charset="0"/>
                <a:cs typeface="Arial" panose="020B0604020202020204" pitchFamily="34" charset="0"/>
              </a:rPr>
              <a:t>B1 - “Facilitate the personal, social, spiritual and educational development of young people”</a:t>
            </a:r>
          </a:p>
          <a:p>
            <a:r>
              <a:rPr lang="en-US" sz="1700" dirty="0">
                <a:solidFill>
                  <a:schemeClr val="accent2">
                    <a:lumMod val="50000"/>
                  </a:schemeClr>
                </a:solidFill>
                <a:latin typeface="Arial" panose="020B0604020202020204" pitchFamily="34" charset="0"/>
                <a:cs typeface="Arial" panose="020B0604020202020204" pitchFamily="34" charset="0"/>
              </a:rPr>
              <a:t>D1 – “Establish and prioritise requirements for youth work through planning and implementing learning activities in youth work”</a:t>
            </a:r>
          </a:p>
          <a:p>
            <a:pPr marL="0" indent="0" algn="r">
              <a:buNone/>
            </a:pPr>
            <a:r>
              <a:rPr lang="en-GB" sz="1700" dirty="0">
                <a:solidFill>
                  <a:schemeClr val="accent2">
                    <a:lumMod val="50000"/>
                  </a:schemeClr>
                </a:solidFill>
                <a:latin typeface="Arial" panose="020B0604020202020204" pitchFamily="34" charset="0"/>
                <a:cs typeface="Arial" panose="020B0604020202020204" pitchFamily="34" charset="0"/>
              </a:rPr>
              <a:t>(CLD Standards Council Scotland, 2019)</a:t>
            </a:r>
          </a:p>
          <a:p>
            <a:pPr algn="r"/>
            <a:endParaRPr lang="en-US" sz="1700" dirty="0">
              <a:solidFill>
                <a:schemeClr val="accent2">
                  <a:lumMod val="50000"/>
                </a:schemeClr>
              </a:solidFill>
              <a:latin typeface="Arial" panose="020B0604020202020204" pitchFamily="34" charset="0"/>
              <a:cs typeface="Arial" panose="020B0604020202020204" pitchFamily="34" charset="0"/>
            </a:endParaRPr>
          </a:p>
          <a:p>
            <a:r>
              <a:rPr lang="en-GB" sz="1700" dirty="0">
                <a:solidFill>
                  <a:schemeClr val="accent2">
                    <a:lumMod val="50000"/>
                  </a:schemeClr>
                </a:solidFill>
                <a:latin typeface="Arial" panose="020B0604020202020204" pitchFamily="34" charset="0"/>
                <a:cs typeface="Arial" panose="020B0604020202020204" pitchFamily="34" charset="0"/>
              </a:rPr>
              <a:t>Informal education is widely used within youth work and youth workers apply this approach when using interventions</a:t>
            </a:r>
          </a:p>
          <a:p>
            <a:r>
              <a:rPr lang="en-GB" sz="1700" b="1" dirty="0">
                <a:solidFill>
                  <a:schemeClr val="accent2">
                    <a:lumMod val="50000"/>
                  </a:schemeClr>
                </a:solidFill>
                <a:latin typeface="Arial" panose="020B0604020202020204" pitchFamily="34" charset="0"/>
                <a:cs typeface="Arial" panose="020B0604020202020204" pitchFamily="34" charset="0"/>
              </a:rPr>
              <a:t>Informal education </a:t>
            </a:r>
            <a:r>
              <a:rPr lang="en-GB" sz="1700" dirty="0">
                <a:solidFill>
                  <a:schemeClr val="accent2">
                    <a:lumMod val="50000"/>
                  </a:schemeClr>
                </a:solidFill>
                <a:latin typeface="Arial" panose="020B0604020202020204" pitchFamily="34" charset="0"/>
                <a:cs typeface="Arial" panose="020B0604020202020204" pitchFamily="34" charset="0"/>
              </a:rPr>
              <a:t>is very effective in youth work as:</a:t>
            </a:r>
          </a:p>
          <a:p>
            <a:pPr marL="0" indent="0">
              <a:buNone/>
            </a:pPr>
            <a:r>
              <a:rPr lang="en-GB" sz="1700" b="1" dirty="0">
                <a:solidFill>
                  <a:schemeClr val="accent2">
                    <a:lumMod val="50000"/>
                  </a:schemeClr>
                </a:solidFill>
                <a:latin typeface="Arial" panose="020B0604020202020204" pitchFamily="34" charset="0"/>
                <a:cs typeface="Arial" panose="020B0604020202020204" pitchFamily="34" charset="0"/>
              </a:rPr>
              <a:t>1. </a:t>
            </a:r>
            <a:r>
              <a:rPr lang="en-GB" sz="1700" dirty="0">
                <a:solidFill>
                  <a:schemeClr val="accent2">
                    <a:lumMod val="50000"/>
                  </a:schemeClr>
                </a:solidFill>
                <a:latin typeface="Arial" panose="020B0604020202020204" pitchFamily="34" charset="0"/>
                <a:cs typeface="Arial" panose="020B0604020202020204" pitchFamily="34" charset="0"/>
              </a:rPr>
              <a:t>Young people don’t feel pressured to share their issues </a:t>
            </a:r>
          </a:p>
          <a:p>
            <a:pPr marL="0" indent="0">
              <a:buNone/>
            </a:pPr>
            <a:r>
              <a:rPr lang="en-GB" sz="1700" b="1" dirty="0">
                <a:solidFill>
                  <a:schemeClr val="accent2">
                    <a:lumMod val="50000"/>
                  </a:schemeClr>
                </a:solidFill>
                <a:latin typeface="Arial" panose="020B0604020202020204" pitchFamily="34" charset="0"/>
                <a:cs typeface="Arial" panose="020B0604020202020204" pitchFamily="34" charset="0"/>
              </a:rPr>
              <a:t>2. </a:t>
            </a:r>
            <a:r>
              <a:rPr lang="en-GB" sz="1700" dirty="0">
                <a:solidFill>
                  <a:schemeClr val="accent2">
                    <a:lumMod val="50000"/>
                  </a:schemeClr>
                </a:solidFill>
                <a:latin typeface="Arial" panose="020B0604020202020204" pitchFamily="34" charset="0"/>
                <a:cs typeface="Arial" panose="020B0604020202020204" pitchFamily="34" charset="0"/>
              </a:rPr>
              <a:t>Able to  develop their understanding of several issues by using practical activities</a:t>
            </a:r>
          </a:p>
          <a:p>
            <a:endParaRPr lang="en-GB" sz="1700" dirty="0">
              <a:solidFill>
                <a:schemeClr val="accent2">
                  <a:lumMod val="50000"/>
                </a:schemeClr>
              </a:solidFill>
              <a:latin typeface="Arial" panose="020B0604020202020204" pitchFamily="34" charset="0"/>
              <a:cs typeface="Arial" panose="020B0604020202020204" pitchFamily="34" charset="0"/>
            </a:endParaRPr>
          </a:p>
          <a:p>
            <a:r>
              <a:rPr lang="en-GB" sz="1700" dirty="0">
                <a:solidFill>
                  <a:schemeClr val="accent2">
                    <a:lumMod val="50000"/>
                  </a:schemeClr>
                </a:solidFill>
                <a:latin typeface="Arial" panose="020B0604020202020204" pitchFamily="34" charset="0"/>
                <a:cs typeface="Arial" panose="020B0604020202020204" pitchFamily="34" charset="0"/>
              </a:rPr>
              <a:t>In schools, young people may feel less confident to discuss their issues as teachers use </a:t>
            </a:r>
            <a:r>
              <a:rPr lang="en-GB" sz="1700" b="1" dirty="0">
                <a:solidFill>
                  <a:schemeClr val="accent2">
                    <a:lumMod val="50000"/>
                  </a:schemeClr>
                </a:solidFill>
                <a:latin typeface="Arial" panose="020B0604020202020204" pitchFamily="34" charset="0"/>
                <a:cs typeface="Arial" panose="020B0604020202020204" pitchFamily="34" charset="0"/>
              </a:rPr>
              <a:t>formal education </a:t>
            </a:r>
            <a:r>
              <a:rPr lang="en-GB" sz="1700" dirty="0">
                <a:solidFill>
                  <a:schemeClr val="accent2">
                    <a:lumMod val="50000"/>
                  </a:schemeClr>
                </a:solidFill>
                <a:latin typeface="Arial" panose="020B0604020202020204" pitchFamily="34" charset="0"/>
                <a:cs typeface="Arial" panose="020B0604020202020204" pitchFamily="34" charset="0"/>
              </a:rPr>
              <a:t>to introduce new information which is often through presentations </a:t>
            </a:r>
          </a:p>
          <a:p>
            <a:pPr marL="0" lvl="0" indent="0" defTabSz="914400">
              <a:spcBef>
                <a:spcPts val="0"/>
              </a:spcBef>
              <a:buClrTx/>
              <a:buNone/>
              <a:defRPr/>
            </a:pPr>
            <a:endParaRPr lang="en-GB" b="1" dirty="0">
              <a:solidFill>
                <a:schemeClr val="bg1"/>
              </a:solidFill>
              <a:latin typeface="Arial" panose="020B0604020202020204" pitchFamily="34" charset="0"/>
              <a:cs typeface="Arial" panose="020B0604020202020204" pitchFamily="34" charset="0"/>
            </a:endParaRPr>
          </a:p>
          <a:p>
            <a:pPr marL="0" indent="0">
              <a:buNone/>
            </a:pPr>
            <a:endParaRPr lang="en-GB" dirty="0">
              <a:solidFill>
                <a:schemeClr val="accent2">
                  <a:lumMod val="50000"/>
                </a:schemeClr>
              </a:solidFill>
              <a:latin typeface="Arial" panose="020B0604020202020204" pitchFamily="34" charset="0"/>
              <a:cs typeface="Arial" panose="020B0604020202020204" pitchFamily="34" charset="0"/>
            </a:endParaRPr>
          </a:p>
          <a:p>
            <a:pPr marL="0" indent="0">
              <a:buNone/>
            </a:pPr>
            <a:endParaRPr lang="en-GB" dirty="0">
              <a:solidFill>
                <a:schemeClr val="accent2">
                  <a:lumMod val="50000"/>
                </a:schemeClr>
              </a:solidFill>
              <a:latin typeface="Arial" panose="020B0604020202020204" pitchFamily="34" charset="0"/>
              <a:cs typeface="Arial" panose="020B0604020202020204" pitchFamily="34" charset="0"/>
            </a:endParaRPr>
          </a:p>
          <a:p>
            <a:pPr marL="0" indent="0">
              <a:buNone/>
            </a:pPr>
            <a:endParaRPr lang="en-GB" dirty="0">
              <a:solidFill>
                <a:schemeClr val="accent2">
                  <a:lumMod val="50000"/>
                </a:schemeClr>
              </a:solidFill>
              <a:latin typeface="Arial" panose="020B0604020202020204" pitchFamily="34" charset="0"/>
              <a:cs typeface="Arial" panose="020B0604020202020204" pitchFamily="34" charset="0"/>
            </a:endParaRPr>
          </a:p>
          <a:p>
            <a:pPr marL="0" indent="0">
              <a:buNone/>
            </a:pPr>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solidFill>
                <a:schemeClr val="accent2">
                  <a:lumMod val="50000"/>
                </a:schemeClr>
              </a:solidFill>
              <a:latin typeface="Arial" panose="020B0604020202020204" pitchFamily="34" charset="0"/>
              <a:cs typeface="Arial" panose="020B0604020202020204" pitchFamily="34" charset="0"/>
            </a:endParaRPr>
          </a:p>
          <a:p>
            <a:endParaRPr lang="en-US" dirty="0"/>
          </a:p>
        </p:txBody>
      </p:sp>
      <p:sp>
        <p:nvSpPr>
          <p:cNvPr id="4" name="Title 1">
            <a:extLst>
              <a:ext uri="{FF2B5EF4-FFF2-40B4-BE49-F238E27FC236}">
                <a16:creationId xmlns:a16="http://schemas.microsoft.com/office/drawing/2014/main" id="{314857F5-4EA3-7B47-8129-953952447964}"/>
              </a:ext>
            </a:extLst>
          </p:cNvPr>
          <p:cNvSpPr>
            <a:spLocks noGrp="1"/>
          </p:cNvSpPr>
          <p:nvPr>
            <p:ph type="title"/>
          </p:nvPr>
        </p:nvSpPr>
        <p:spPr>
          <a:xfrm>
            <a:off x="2827020" y="313814"/>
            <a:ext cx="3738372" cy="746890"/>
          </a:xfrm>
        </p:spPr>
        <p:txBody>
          <a:bodyPr>
            <a:normAutofit/>
          </a:bodyPr>
          <a:lstStyle/>
          <a:p>
            <a:r>
              <a:rPr lang="en-US" sz="2800" b="1" u="sng" dirty="0">
                <a:solidFill>
                  <a:srgbClr val="364F48"/>
                </a:solidFill>
                <a:latin typeface="Arial" panose="020B0604020202020204" pitchFamily="34" charset="0"/>
                <a:cs typeface="Arial" panose="020B0604020202020204" pitchFamily="34" charset="0"/>
              </a:rPr>
              <a:t>Interventions </a:t>
            </a:r>
          </a:p>
        </p:txBody>
      </p:sp>
    </p:spTree>
    <p:extLst>
      <p:ext uri="{BB962C8B-B14F-4D97-AF65-F5344CB8AC3E}">
        <p14:creationId xmlns:p14="http://schemas.microsoft.com/office/powerpoint/2010/main" val="33820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B5D27D0B-B236-43E0-84ED-24198D7867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154A752-C5D0-7A40-9486-951A69ACE026}"/>
              </a:ext>
            </a:extLst>
          </p:cNvPr>
          <p:cNvSpPr>
            <a:spLocks noGrp="1"/>
          </p:cNvSpPr>
          <p:nvPr>
            <p:ph type="title"/>
          </p:nvPr>
        </p:nvSpPr>
        <p:spPr>
          <a:xfrm>
            <a:off x="648457" y="205367"/>
            <a:ext cx="5122652" cy="759779"/>
          </a:xfrm>
        </p:spPr>
        <p:txBody>
          <a:bodyPr>
            <a:normAutofit/>
          </a:bodyPr>
          <a:lstStyle/>
          <a:p>
            <a:r>
              <a:rPr lang="en-US" sz="3200" b="1" u="sng" dirty="0">
                <a:solidFill>
                  <a:srgbClr val="692D49"/>
                </a:solidFill>
                <a:latin typeface="Arial" panose="020B0604020202020204" pitchFamily="34" charset="0"/>
                <a:cs typeface="Arial" panose="020B0604020202020204" pitchFamily="34" charset="0"/>
              </a:rPr>
              <a:t>Mental Health - Quiz</a:t>
            </a:r>
            <a:endParaRPr lang="en-US" sz="3200" dirty="0">
              <a:solidFill>
                <a:srgbClr val="692D49"/>
              </a:solidFill>
            </a:endParaRPr>
          </a:p>
        </p:txBody>
      </p:sp>
      <p:sp>
        <p:nvSpPr>
          <p:cNvPr id="100" name="Rectangle 99">
            <a:extLst>
              <a:ext uri="{FF2B5EF4-FFF2-40B4-BE49-F238E27FC236}">
                <a16:creationId xmlns:a16="http://schemas.microsoft.com/office/drawing/2014/main" id="{AC47E887-C87E-4D8A-9840-6D0718819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692D49"/>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F5D27CA-B8BF-3F46-A01A-25942CD92561}"/>
              </a:ext>
            </a:extLst>
          </p:cNvPr>
          <p:cNvSpPr>
            <a:spLocks noGrp="1"/>
          </p:cNvSpPr>
          <p:nvPr>
            <p:ph idx="1"/>
          </p:nvPr>
        </p:nvSpPr>
        <p:spPr>
          <a:xfrm>
            <a:off x="649225" y="1171299"/>
            <a:ext cx="5122652" cy="4721555"/>
          </a:xfrm>
        </p:spPr>
        <p:txBody>
          <a:bodyPr>
            <a:normAutofit/>
          </a:bodyPr>
          <a:lstStyle/>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1. How many people in the UK will experience a mental health problem every year?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a. </a:t>
            </a:r>
            <a:r>
              <a:rPr lang="en-GB" sz="1200" dirty="0">
                <a:latin typeface="Arial" panose="020B0604020202020204" pitchFamily="34" charset="0"/>
                <a:cs typeface="Arial" panose="020B0604020202020204" pitchFamily="34" charset="0"/>
              </a:rPr>
              <a:t>1/8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b. </a:t>
            </a:r>
            <a:r>
              <a:rPr lang="en-GB" sz="1200" dirty="0">
                <a:latin typeface="Arial" panose="020B0604020202020204" pitchFamily="34" charset="0"/>
                <a:cs typeface="Arial" panose="020B0604020202020204" pitchFamily="34" charset="0"/>
              </a:rPr>
              <a:t>1/4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c. </a:t>
            </a:r>
            <a:r>
              <a:rPr lang="en-GB" sz="1200" dirty="0">
                <a:latin typeface="Arial" panose="020B0604020202020204" pitchFamily="34" charset="0"/>
                <a:cs typeface="Arial" panose="020B0604020202020204" pitchFamily="34" charset="0"/>
              </a:rPr>
              <a:t>1/2 </a:t>
            </a:r>
          </a:p>
          <a:p>
            <a:pPr>
              <a:lnSpc>
                <a:spcPct val="90000"/>
              </a:lnSpc>
              <a:buClr>
                <a:srgbClr val="0ED2EC"/>
              </a:buClr>
            </a:pPr>
            <a:endParaRPr lang="en-US" sz="1200" dirty="0">
              <a:latin typeface="Arial" panose="020B0604020202020204" pitchFamily="34" charset="0"/>
              <a:cs typeface="Arial" panose="020B0604020202020204" pitchFamily="34" charset="0"/>
            </a:endParaRPr>
          </a:p>
          <a:p>
            <a:pPr marL="0" indent="0">
              <a:lnSpc>
                <a:spcPct val="90000"/>
              </a:lnSpc>
              <a:buClr>
                <a:srgbClr val="0ED2EC"/>
              </a:buClr>
              <a:buNone/>
            </a:pPr>
            <a:r>
              <a:rPr lang="en-US" sz="1200" b="1" dirty="0">
                <a:latin typeface="Arial" panose="020B0604020202020204" pitchFamily="34" charset="0"/>
                <a:cs typeface="Arial" panose="020B0604020202020204" pitchFamily="34" charset="0"/>
              </a:rPr>
              <a:t>2. </a:t>
            </a:r>
            <a:r>
              <a:rPr lang="en-GB" sz="1200" b="1" dirty="0">
                <a:latin typeface="Arial" panose="020B0604020202020204" pitchFamily="34" charset="0"/>
                <a:cs typeface="Arial" panose="020B0604020202020204" pitchFamily="34" charset="0"/>
              </a:rPr>
              <a:t>Which of these statements is the most accurate?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a. </a:t>
            </a:r>
            <a:r>
              <a:rPr lang="en-GB" sz="1200" dirty="0">
                <a:latin typeface="Arial" panose="020B0604020202020204" pitchFamily="34" charset="0"/>
                <a:cs typeface="Arial" panose="020B0604020202020204" pitchFamily="34" charset="0"/>
              </a:rPr>
              <a:t>“People with OCD just like things to be clean and tidy”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b. </a:t>
            </a:r>
            <a:r>
              <a:rPr lang="en-GB" sz="1200" dirty="0">
                <a:latin typeface="Arial" panose="020B0604020202020204" pitchFamily="34" charset="0"/>
                <a:cs typeface="Arial" panose="020B0604020202020204" pitchFamily="34" charset="0"/>
              </a:rPr>
              <a:t>“Everyone is a little bit OCD”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c. </a:t>
            </a:r>
            <a:r>
              <a:rPr lang="en-GB" sz="1200" dirty="0">
                <a:latin typeface="Arial" panose="020B0604020202020204" pitchFamily="34" charset="0"/>
                <a:cs typeface="Arial" panose="020B0604020202020204" pitchFamily="34" charset="0"/>
              </a:rPr>
              <a:t>“People with OCD experience frequent intrusive and unwelcome obsessional thoughts, often followed by repetitive compulsions or impulses”</a:t>
            </a:r>
          </a:p>
          <a:p>
            <a:pPr marL="0" indent="0">
              <a:lnSpc>
                <a:spcPct val="90000"/>
              </a:lnSpc>
              <a:buClr>
                <a:srgbClr val="0ED2EC"/>
              </a:buClr>
              <a:buNone/>
            </a:pPr>
            <a:endParaRPr lang="en-GB" sz="1200" dirty="0">
              <a:latin typeface="Arial" panose="020B0604020202020204" pitchFamily="34" charset="0"/>
              <a:cs typeface="Arial" panose="020B0604020202020204" pitchFamily="34" charset="0"/>
            </a:endParaRP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3. How long do the majority of people with a mental health problem wait before telling their closest family and friends about it?</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a. </a:t>
            </a:r>
            <a:r>
              <a:rPr lang="en-GB" sz="1200" dirty="0">
                <a:latin typeface="Arial" panose="020B0604020202020204" pitchFamily="34" charset="0"/>
                <a:cs typeface="Arial" panose="020B0604020202020204" pitchFamily="34" charset="0"/>
              </a:rPr>
              <a:t>2 months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b. </a:t>
            </a:r>
            <a:r>
              <a:rPr lang="en-GB" sz="1200" dirty="0">
                <a:latin typeface="Arial" panose="020B0604020202020204" pitchFamily="34" charset="0"/>
                <a:cs typeface="Arial" panose="020B0604020202020204" pitchFamily="34" charset="0"/>
              </a:rPr>
              <a:t>7 months </a:t>
            </a:r>
          </a:p>
          <a:p>
            <a:pPr marL="0" indent="0">
              <a:lnSpc>
                <a:spcPct val="90000"/>
              </a:lnSpc>
              <a:buClr>
                <a:srgbClr val="0ED2EC"/>
              </a:buClr>
              <a:buNone/>
            </a:pPr>
            <a:r>
              <a:rPr lang="en-GB" sz="1200" b="1" dirty="0">
                <a:latin typeface="Arial" panose="020B0604020202020204" pitchFamily="34" charset="0"/>
                <a:cs typeface="Arial" panose="020B0604020202020204" pitchFamily="34" charset="0"/>
              </a:rPr>
              <a:t>c. </a:t>
            </a:r>
            <a:r>
              <a:rPr lang="en-GB" sz="1200" dirty="0">
                <a:latin typeface="Arial" panose="020B0604020202020204" pitchFamily="34" charset="0"/>
                <a:cs typeface="Arial" panose="020B0604020202020204" pitchFamily="34" charset="0"/>
              </a:rPr>
              <a:t>Over a year</a:t>
            </a:r>
          </a:p>
          <a:p>
            <a:pPr marL="0" indent="0">
              <a:lnSpc>
                <a:spcPct val="90000"/>
              </a:lnSpc>
              <a:buClr>
                <a:srgbClr val="0ED2EC"/>
              </a:buClr>
              <a:buNone/>
            </a:pPr>
            <a:endParaRPr lang="en-US" sz="900" dirty="0"/>
          </a:p>
          <a:p>
            <a:pPr marL="0" indent="0">
              <a:lnSpc>
                <a:spcPct val="90000"/>
              </a:lnSpc>
              <a:buClr>
                <a:srgbClr val="0ED2EC"/>
              </a:buClr>
              <a:buNone/>
            </a:pPr>
            <a:endParaRPr lang="en-US" sz="900" dirty="0"/>
          </a:p>
          <a:p>
            <a:pPr>
              <a:lnSpc>
                <a:spcPct val="90000"/>
              </a:lnSpc>
              <a:buClr>
                <a:srgbClr val="0ED2EC"/>
              </a:buClr>
            </a:pPr>
            <a:endParaRPr lang="en-US" sz="900" dirty="0"/>
          </a:p>
        </p:txBody>
      </p:sp>
      <p:pic>
        <p:nvPicPr>
          <p:cNvPr id="3101" name="Picture 29" descr="How to Help a Person Struggling with Mental Health - Altum Health">
            <a:extLst>
              <a:ext uri="{FF2B5EF4-FFF2-40B4-BE49-F238E27FC236}">
                <a16:creationId xmlns:a16="http://schemas.microsoft.com/office/drawing/2014/main" id="{93935951-98D5-0C46-B313-7E28F8CD72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39"/>
          <a:stretch/>
        </p:blipFill>
        <p:spPr bwMode="auto">
          <a:xfrm>
            <a:off x="6091916" y="645106"/>
            <a:ext cx="5451627" cy="5247747"/>
          </a:xfrm>
          <a:prstGeom prst="rect">
            <a:avLst/>
          </a:prstGeom>
          <a:noFill/>
          <a:extLst>
            <a:ext uri="{909E8E84-426E-40DD-AFC4-6F175D3DCCD1}">
              <a14:hiddenFill xmlns:a14="http://schemas.microsoft.com/office/drawing/2010/main">
                <a:solidFill>
                  <a:srgbClr val="FFFFFF"/>
                </a:solidFill>
              </a14:hiddenFill>
            </a:ext>
          </a:extLst>
        </p:spPr>
      </p:pic>
      <p:sp>
        <p:nvSpPr>
          <p:cNvPr id="102" name="Freeform 12">
            <a:extLst>
              <a:ext uri="{FF2B5EF4-FFF2-40B4-BE49-F238E27FC236}">
                <a16:creationId xmlns:a16="http://schemas.microsoft.com/office/drawing/2014/main" id="{CC5AFBB9-F80F-4FCC-A53E-F9CD83EF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55679CB-D1CE-C94D-B3E7-41F6262F9534}"/>
              </a:ext>
            </a:extLst>
          </p:cNvPr>
          <p:cNvSpPr txBox="1"/>
          <p:nvPr/>
        </p:nvSpPr>
        <p:spPr>
          <a:xfrm>
            <a:off x="7418717" y="6061223"/>
            <a:ext cx="3743864" cy="430887"/>
          </a:xfrm>
          <a:prstGeom prst="rect">
            <a:avLst/>
          </a:prstGeom>
          <a:noFill/>
        </p:spPr>
        <p:txBody>
          <a:bodyPr wrap="square" rtlCol="0">
            <a:spAutoFit/>
          </a:bodyPr>
          <a:lstStyle/>
          <a:p>
            <a:r>
              <a:rPr lang="en-GB" sz="1100" dirty="0">
                <a:solidFill>
                  <a:schemeClr val="tx1">
                    <a:lumMod val="75000"/>
                    <a:lumOff val="25000"/>
                  </a:schemeClr>
                </a:solidFill>
                <a:latin typeface="Arial" panose="020B0604020202020204" pitchFamily="34" charset="0"/>
                <a:cs typeface="Arial" panose="020B0604020202020204" pitchFamily="34" charset="0"/>
              </a:rPr>
              <a:t>How to Help a Person Struggling with Mental Health</a:t>
            </a:r>
          </a:p>
          <a:p>
            <a:r>
              <a:rPr lang="en-US" sz="1100" dirty="0">
                <a:solidFill>
                  <a:schemeClr val="tx1">
                    <a:lumMod val="75000"/>
                    <a:lumOff val="25000"/>
                  </a:schemeClr>
                </a:solidFill>
                <a:latin typeface="Arial" panose="020B0604020202020204" pitchFamily="34" charset="0"/>
                <a:cs typeface="Arial" panose="020B0604020202020204" pitchFamily="34" charset="0"/>
              </a:rPr>
              <a:t>(Altum Health, 2020)</a:t>
            </a:r>
          </a:p>
        </p:txBody>
      </p:sp>
    </p:spTree>
    <p:extLst>
      <p:ext uri="{BB962C8B-B14F-4D97-AF65-F5344CB8AC3E}">
        <p14:creationId xmlns:p14="http://schemas.microsoft.com/office/powerpoint/2010/main" val="22997435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A5FC171-5EF1-470A-B19B-DB937973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0"/>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4" descr="White puzzle with one red piece">
            <a:extLst>
              <a:ext uri="{FF2B5EF4-FFF2-40B4-BE49-F238E27FC236}">
                <a16:creationId xmlns:a16="http://schemas.microsoft.com/office/drawing/2014/main" id="{6528A72C-AD05-4F45-A426-BC8CC1528567}"/>
              </a:ext>
            </a:extLst>
          </p:cNvPr>
          <p:cNvPicPr>
            <a:picLocks noChangeAspect="1"/>
          </p:cNvPicPr>
          <p:nvPr/>
        </p:nvPicPr>
        <p:blipFill rotWithShape="1">
          <a:blip r:embed="rId3">
            <a:duotone>
              <a:schemeClr val="bg2">
                <a:shade val="45000"/>
                <a:satMod val="135000"/>
              </a:schemeClr>
              <a:prstClr val="white"/>
            </a:duotone>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257F9EE-17E0-4B40-9FC4-AF20E10F9BFC}"/>
              </a:ext>
            </a:extLst>
          </p:cNvPr>
          <p:cNvSpPr>
            <a:spLocks noGrp="1"/>
          </p:cNvSpPr>
          <p:nvPr>
            <p:ph type="title"/>
          </p:nvPr>
        </p:nvSpPr>
        <p:spPr>
          <a:xfrm>
            <a:off x="4934344" y="587350"/>
            <a:ext cx="4251220" cy="761345"/>
          </a:xfrm>
        </p:spPr>
        <p:txBody>
          <a:bodyPr>
            <a:normAutofit/>
          </a:bodyPr>
          <a:lstStyle/>
          <a:p>
            <a:r>
              <a:rPr lang="en-US" b="1" u="sng" dirty="0">
                <a:solidFill>
                  <a:srgbClr val="4F3936"/>
                </a:solidFill>
                <a:latin typeface="Arial" panose="020B0604020202020204" pitchFamily="34" charset="0"/>
                <a:cs typeface="Arial" panose="020B0604020202020204" pitchFamily="34" charset="0"/>
              </a:rPr>
              <a:t>Conclusion</a:t>
            </a:r>
          </a:p>
        </p:txBody>
      </p:sp>
      <p:sp>
        <p:nvSpPr>
          <p:cNvPr id="11" name="Rectangle 10">
            <a:extLst>
              <a:ext uri="{FF2B5EF4-FFF2-40B4-BE49-F238E27FC236}">
                <a16:creationId xmlns:a16="http://schemas.microsoft.com/office/drawing/2014/main" id="{685D77DF-610F-4D0F-A3D2-4FBBC96640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F3936"/>
          </a:solidFill>
          <a:ln>
            <a:solidFill>
              <a:srgbClr val="4F3936"/>
            </a:solid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513384B-399F-47B1-9ABD-172607AA4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E3A8F796-B4FA-2D4B-8835-0E9B9C32808B}"/>
              </a:ext>
            </a:extLst>
          </p:cNvPr>
          <p:cNvSpPr>
            <a:spLocks noGrp="1"/>
          </p:cNvSpPr>
          <p:nvPr>
            <p:ph idx="1"/>
          </p:nvPr>
        </p:nvSpPr>
        <p:spPr>
          <a:xfrm>
            <a:off x="1979612" y="2341418"/>
            <a:ext cx="8915400" cy="3777622"/>
          </a:xfrm>
        </p:spPr>
        <p:txBody>
          <a:bodyPr>
            <a:normAutofit/>
          </a:bodyPr>
          <a:lstStyle/>
          <a:p>
            <a:pPr marL="0" indent="0" algn="ctr">
              <a:buClr>
                <a:srgbClr val="A92211"/>
              </a:buClr>
              <a:buNone/>
            </a:pPr>
            <a:r>
              <a:rPr lang="en-US" dirty="0">
                <a:solidFill>
                  <a:schemeClr val="tx1"/>
                </a:solidFill>
                <a:latin typeface="Arial" panose="020B0604020202020204" pitchFamily="34" charset="0"/>
                <a:cs typeface="Arial" panose="020B0604020202020204" pitchFamily="34" charset="0"/>
              </a:rPr>
              <a:t>To conclude, the various skills, tools and approaches I have discussed during this seminar are essential for effective practice with young people as having an understanding of these enable the youth worker to ensure young people receive the best outcomes from youth practice. I believe that games and quizzes are effective interventions for young people as they are an interesting way to learn about particular issues. They also provide various opportunities for young people to achieve valuable outcomes which can improve their lifestyle in the long term.</a:t>
            </a:r>
          </a:p>
          <a:p>
            <a:pPr marL="0" indent="0" algn="ctr">
              <a:buClr>
                <a:srgbClr val="A92211"/>
              </a:buClr>
              <a:buNone/>
            </a:pPr>
            <a:endParaRPr lang="en-US" dirty="0">
              <a:solidFill>
                <a:schemeClr val="tx1"/>
              </a:solidFill>
              <a:latin typeface="Arial" panose="020B0604020202020204" pitchFamily="34" charset="0"/>
              <a:cs typeface="Arial" panose="020B0604020202020204" pitchFamily="34" charset="0"/>
            </a:endParaRPr>
          </a:p>
          <a:p>
            <a:pPr marL="0" indent="0" algn="ctr">
              <a:buClr>
                <a:srgbClr val="A92211"/>
              </a:buClr>
              <a:buNone/>
            </a:pPr>
            <a:r>
              <a:rPr lang="en-US" dirty="0">
                <a:solidFill>
                  <a:schemeClr val="tx1"/>
                </a:solidFill>
                <a:latin typeface="Arial" panose="020B0604020202020204" pitchFamily="34" charset="0"/>
                <a:cs typeface="Arial" panose="020B0604020202020204" pitchFamily="34" charset="0"/>
              </a:rPr>
              <a:t>Thank you for listening </a:t>
            </a:r>
          </a:p>
          <a:p>
            <a:pPr>
              <a:buClr>
                <a:srgbClr val="A92211"/>
              </a:buCl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00246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80D3E-7E85-7347-A34D-495CB7BE6E8D}"/>
              </a:ext>
            </a:extLst>
          </p:cNvPr>
          <p:cNvSpPr>
            <a:spLocks noGrp="1"/>
          </p:cNvSpPr>
          <p:nvPr>
            <p:ph type="title"/>
          </p:nvPr>
        </p:nvSpPr>
        <p:spPr>
          <a:xfrm>
            <a:off x="2172878" y="219714"/>
            <a:ext cx="2630944" cy="514382"/>
          </a:xfrm>
        </p:spPr>
        <p:txBody>
          <a:bodyPr>
            <a:normAutofit/>
          </a:bodyPr>
          <a:lstStyle/>
          <a:p>
            <a:pPr algn="l"/>
            <a:r>
              <a:rPr lang="en-US" sz="2400" b="1" u="sng" dirty="0">
                <a:solidFill>
                  <a:schemeClr val="accent2">
                    <a:lumMod val="50000"/>
                  </a:schemeClr>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50A58CA0-426E-7D48-A97A-C4B1A11F76BA}"/>
              </a:ext>
            </a:extLst>
          </p:cNvPr>
          <p:cNvSpPr>
            <a:spLocks noGrp="1"/>
          </p:cNvSpPr>
          <p:nvPr>
            <p:ph idx="1"/>
          </p:nvPr>
        </p:nvSpPr>
        <p:spPr>
          <a:xfrm>
            <a:off x="1889540" y="1023871"/>
            <a:ext cx="10082065" cy="5834129"/>
          </a:xfrm>
        </p:spPr>
        <p:txBody>
          <a:bodyPr>
            <a:normAutofit lnSpcReduction="10000"/>
          </a:bodyPr>
          <a:lstStyle/>
          <a:p>
            <a:r>
              <a:rPr lang="en-GB" sz="1200" dirty="0">
                <a:solidFill>
                  <a:schemeClr val="accent2">
                    <a:lumMod val="50000"/>
                  </a:schemeClr>
                </a:solidFill>
                <a:latin typeface="Arial" panose="020B0604020202020204" pitchFamily="34" charset="0"/>
                <a:cs typeface="Arial" panose="020B0604020202020204" pitchFamily="34" charset="0"/>
              </a:rPr>
              <a:t>American Dance Therapy Association (2020) </a:t>
            </a:r>
            <a:r>
              <a:rPr lang="en-GB" sz="1200" i="1" dirty="0">
                <a:solidFill>
                  <a:schemeClr val="accent2">
                    <a:lumMod val="50000"/>
                  </a:schemeClr>
                </a:solidFill>
                <a:latin typeface="Arial" panose="020B0604020202020204" pitchFamily="34" charset="0"/>
                <a:cs typeface="Arial" panose="020B0604020202020204" pitchFamily="34" charset="0"/>
              </a:rPr>
              <a:t>What is dance/movement therapy?.</a:t>
            </a:r>
            <a:r>
              <a:rPr lang="en-GB" sz="1200" dirty="0">
                <a:solidFill>
                  <a:schemeClr val="accent2">
                    <a:lumMod val="50000"/>
                  </a:schemeClr>
                </a:solidFill>
                <a:latin typeface="Arial" panose="020B0604020202020204" pitchFamily="34" charset="0"/>
                <a:cs typeface="Arial" panose="020B0604020202020204" pitchFamily="34" charset="0"/>
              </a:rPr>
              <a:t>  Available at: </a:t>
            </a:r>
            <a:r>
              <a:rPr lang="en-GB" sz="1200" dirty="0">
                <a:solidFill>
                  <a:schemeClr val="accent2">
                    <a:lumMod val="5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https://www.adta.org/FAQ</a:t>
            </a:r>
            <a:r>
              <a:rPr lang="en-GB" sz="1200" dirty="0">
                <a:solidFill>
                  <a:schemeClr val="accent2">
                    <a:lumMod val="50000"/>
                  </a:schemeClr>
                </a:solidFill>
                <a:latin typeface="Arial" panose="020B0604020202020204" pitchFamily="34" charset="0"/>
                <a:cs typeface="Arial" panose="020B0604020202020204" pitchFamily="34" charset="0"/>
              </a:rPr>
              <a:t> (Accessed 17 February 2021)</a:t>
            </a:r>
          </a:p>
          <a:p>
            <a:r>
              <a:rPr lang="en-GB" sz="1200" dirty="0">
                <a:solidFill>
                  <a:schemeClr val="accent2">
                    <a:lumMod val="50000"/>
                  </a:schemeClr>
                </a:solidFill>
                <a:latin typeface="Arial" panose="020B0604020202020204" pitchFamily="34" charset="0"/>
                <a:cs typeface="Arial" panose="020B0604020202020204" pitchFamily="34" charset="0"/>
              </a:rPr>
              <a:t>British Association for Counselling and Psychotherapy, BACP (2020) </a:t>
            </a:r>
            <a:r>
              <a:rPr lang="en-GB" sz="1200" i="1" dirty="0">
                <a:solidFill>
                  <a:schemeClr val="accent2">
                    <a:lumMod val="50000"/>
                  </a:schemeClr>
                </a:solidFill>
                <a:latin typeface="Arial" panose="020B0604020202020204" pitchFamily="34" charset="0"/>
                <a:cs typeface="Arial" panose="020B0604020202020204" pitchFamily="34" charset="0"/>
              </a:rPr>
              <a:t>A guide to the BACP counselling skills competence framework. </a:t>
            </a:r>
            <a:r>
              <a:rPr lang="en-GB" sz="1200" dirty="0">
                <a:solidFill>
                  <a:schemeClr val="accent2">
                    <a:lumMod val="50000"/>
                  </a:schemeClr>
                </a:solidFill>
                <a:latin typeface="Arial" panose="020B0604020202020204" pitchFamily="34" charset="0"/>
                <a:cs typeface="Arial" panose="020B0604020202020204" pitchFamily="34" charset="0"/>
              </a:rPr>
              <a:t>Available at: </a:t>
            </a:r>
            <a:r>
              <a:rPr lang="en-GB" sz="1200" dirty="0">
                <a:solidFill>
                  <a:schemeClr val="accent2">
                    <a:lumMod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https://www.bacp.co.uk/media/8889/bacp-counselling-skills-framework-user-guide-may20.pdf</a:t>
            </a:r>
            <a:r>
              <a:rPr lang="en-GB" sz="1200" dirty="0">
                <a:solidFill>
                  <a:schemeClr val="accent2">
                    <a:lumMod val="50000"/>
                  </a:schemeClr>
                </a:solidFill>
                <a:latin typeface="Arial" panose="020B0604020202020204" pitchFamily="34" charset="0"/>
                <a:cs typeface="Arial" panose="020B0604020202020204" pitchFamily="34" charset="0"/>
              </a:rPr>
              <a:t> (Accessed: 15 February 2021) </a:t>
            </a:r>
          </a:p>
          <a:p>
            <a:r>
              <a:rPr lang="en-GB" sz="1200" dirty="0">
                <a:solidFill>
                  <a:schemeClr val="accent2">
                    <a:lumMod val="50000"/>
                  </a:schemeClr>
                </a:solidFill>
                <a:latin typeface="Arial" panose="020B0604020202020204" pitchFamily="34" charset="0"/>
                <a:cs typeface="Arial" panose="020B0604020202020204" pitchFamily="34" charset="0"/>
              </a:rPr>
              <a:t>BAMT (2020) </a:t>
            </a:r>
            <a:r>
              <a:rPr lang="en-GB" sz="1200" i="1" dirty="0">
                <a:solidFill>
                  <a:schemeClr val="accent2">
                    <a:lumMod val="50000"/>
                  </a:schemeClr>
                </a:solidFill>
                <a:latin typeface="Arial" panose="020B0604020202020204" pitchFamily="34" charset="0"/>
                <a:cs typeface="Arial" panose="020B0604020202020204" pitchFamily="34" charset="0"/>
              </a:rPr>
              <a:t>What is Music Therapy?. </a:t>
            </a:r>
            <a:r>
              <a:rPr lang="en-GB" sz="1200" dirty="0">
                <a:solidFill>
                  <a:schemeClr val="accent2">
                    <a:lumMod val="50000"/>
                  </a:schemeClr>
                </a:solidFill>
                <a:latin typeface="Arial" panose="020B0604020202020204" pitchFamily="34" charset="0"/>
                <a:cs typeface="Arial" panose="020B0604020202020204" pitchFamily="34" charset="0"/>
              </a:rPr>
              <a:t>Available at: </a:t>
            </a:r>
            <a:r>
              <a:rPr lang="en-GB" sz="1200" dirty="0">
                <a:solidFill>
                  <a:schemeClr val="accent2">
                    <a:lumMod val="50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https://www.bamt.org/music-therapy/what-is-music-therapy</a:t>
            </a:r>
            <a:r>
              <a:rPr lang="en-GB" sz="1200" dirty="0">
                <a:solidFill>
                  <a:schemeClr val="accent2">
                    <a:lumMod val="50000"/>
                  </a:schemeClr>
                </a:solidFill>
                <a:latin typeface="Arial" panose="020B0604020202020204" pitchFamily="34" charset="0"/>
                <a:cs typeface="Arial" panose="020B0604020202020204" pitchFamily="34" charset="0"/>
              </a:rPr>
              <a:t> (Accessed 17 February 2021)</a:t>
            </a:r>
          </a:p>
          <a:p>
            <a:r>
              <a:rPr lang="en-US" sz="1200" dirty="0">
                <a:solidFill>
                  <a:schemeClr val="accent2">
                    <a:lumMod val="50000"/>
                  </a:schemeClr>
                </a:solidFill>
                <a:latin typeface="Arial" panose="020B0604020202020204" pitchFamily="34" charset="0"/>
                <a:cs typeface="Arial" panose="020B0604020202020204" pitchFamily="34" charset="0"/>
              </a:rPr>
              <a:t>BBC (2020) </a:t>
            </a:r>
            <a:r>
              <a:rPr lang="en-US" sz="1200" i="1" dirty="0">
                <a:solidFill>
                  <a:schemeClr val="accent2">
                    <a:lumMod val="50000"/>
                  </a:schemeClr>
                </a:solidFill>
                <a:latin typeface="Arial" panose="020B0604020202020204" pitchFamily="34" charset="0"/>
                <a:cs typeface="Arial" panose="020B0604020202020204" pitchFamily="34" charset="0"/>
              </a:rPr>
              <a:t>Quiz quiz: How much do you know about quizzes?. </a:t>
            </a:r>
            <a:r>
              <a:rPr lang="en-US" sz="1200" dirty="0">
                <a:solidFill>
                  <a:schemeClr val="accent2">
                    <a:lumMod val="50000"/>
                  </a:schemeClr>
                </a:solidFill>
                <a:latin typeface="Arial" panose="020B0604020202020204" pitchFamily="34" charset="0"/>
                <a:cs typeface="Arial" panose="020B0604020202020204" pitchFamily="34" charset="0"/>
              </a:rPr>
              <a:t>Available at: </a:t>
            </a:r>
            <a:r>
              <a:rPr lang="en-US" sz="1200" dirty="0">
                <a:solidFill>
                  <a:schemeClr val="accent2">
                    <a:lumMod val="50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https://www.bbc.co.uk/news/uk-england-53068172?app=news.england.story.53068172.page</a:t>
            </a:r>
            <a:r>
              <a:rPr lang="en-US" sz="1200" dirty="0">
                <a:solidFill>
                  <a:schemeClr val="accent2">
                    <a:lumMod val="50000"/>
                  </a:schemeClr>
                </a:solidFill>
                <a:latin typeface="Arial" panose="020B0604020202020204" pitchFamily="34" charset="0"/>
                <a:cs typeface="Arial" panose="020B0604020202020204" pitchFamily="34" charset="0"/>
              </a:rPr>
              <a:t> (Accessed: 19 February 2021)</a:t>
            </a:r>
            <a:endParaRPr lang="en-GB" sz="1200" dirty="0">
              <a:solidFill>
                <a:schemeClr val="accent2">
                  <a:lumMod val="50000"/>
                </a:schemeClr>
              </a:solidFill>
              <a:latin typeface="Arial" panose="020B0604020202020204" pitchFamily="34" charset="0"/>
              <a:cs typeface="Arial" panose="020B0604020202020204" pitchFamily="34" charset="0"/>
            </a:endParaRPr>
          </a:p>
          <a:p>
            <a:r>
              <a:rPr lang="en-GB" sz="1200" dirty="0">
                <a:solidFill>
                  <a:schemeClr val="accent2">
                    <a:lumMod val="50000"/>
                  </a:schemeClr>
                </a:solidFill>
                <a:latin typeface="Arial" panose="020B0604020202020204" pitchFamily="34" charset="0"/>
                <a:cs typeface="Arial" panose="020B0604020202020204" pitchFamily="34" charset="0"/>
              </a:rPr>
              <a:t>CLD Standards Council Scotland. (2019) </a:t>
            </a:r>
            <a:r>
              <a:rPr lang="en-GB" sz="1200" i="1" dirty="0">
                <a:solidFill>
                  <a:schemeClr val="accent2">
                    <a:lumMod val="50000"/>
                  </a:schemeClr>
                </a:solidFill>
                <a:latin typeface="Arial" panose="020B0604020202020204" pitchFamily="34" charset="0"/>
                <a:cs typeface="Arial" panose="020B0604020202020204" pitchFamily="34" charset="0"/>
              </a:rPr>
              <a:t>Youth Work National Occupational Standards</a:t>
            </a:r>
            <a:r>
              <a:rPr lang="en-GB" sz="1200" dirty="0">
                <a:solidFill>
                  <a:schemeClr val="accent2">
                    <a:lumMod val="50000"/>
                  </a:schemeClr>
                </a:solidFill>
                <a:latin typeface="Arial" panose="020B0604020202020204" pitchFamily="34" charset="0"/>
                <a:cs typeface="Arial" panose="020B0604020202020204" pitchFamily="34" charset="0"/>
              </a:rPr>
              <a:t>, Glasgow: CLD Standards Council Scotland</a:t>
            </a:r>
          </a:p>
          <a:p>
            <a:r>
              <a:rPr lang="en-GB" sz="1200" dirty="0">
                <a:solidFill>
                  <a:schemeClr val="accent2">
                    <a:lumMod val="50000"/>
                  </a:schemeClr>
                </a:solidFill>
                <a:latin typeface="Arial" panose="020B0604020202020204" pitchFamily="34" charset="0"/>
                <a:cs typeface="Arial" panose="020B0604020202020204" pitchFamily="34" charset="0"/>
              </a:rPr>
              <a:t>CFI (2021) </a:t>
            </a:r>
            <a:r>
              <a:rPr lang="en-GB" sz="1200" i="1" dirty="0">
                <a:solidFill>
                  <a:schemeClr val="accent2">
                    <a:lumMod val="50000"/>
                  </a:schemeClr>
                </a:solidFill>
                <a:latin typeface="Arial" panose="020B0604020202020204" pitchFamily="34" charset="0"/>
                <a:cs typeface="Arial" panose="020B0604020202020204" pitchFamily="34" charset="0"/>
              </a:rPr>
              <a:t>Interpersonal Skills. </a:t>
            </a:r>
            <a:r>
              <a:rPr lang="en-GB" sz="1200" dirty="0">
                <a:solidFill>
                  <a:schemeClr val="accent2">
                    <a:lumMod val="50000"/>
                  </a:schemeClr>
                </a:solidFill>
                <a:latin typeface="Arial" panose="020B0604020202020204" pitchFamily="34" charset="0"/>
                <a:cs typeface="Arial" panose="020B0604020202020204" pitchFamily="34" charset="0"/>
              </a:rPr>
              <a:t>Available at: </a:t>
            </a:r>
            <a:r>
              <a:rPr lang="en-GB" sz="1200" dirty="0">
                <a:solidFill>
                  <a:schemeClr val="accent2">
                    <a:lumMod val="5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https://corporatefinanceinstitute.com/resources/careers/soft-skills/interpersonal-skills/</a:t>
            </a:r>
            <a:r>
              <a:rPr lang="en-GB" sz="1200" dirty="0">
                <a:solidFill>
                  <a:schemeClr val="accent2">
                    <a:lumMod val="50000"/>
                  </a:schemeClr>
                </a:solidFill>
                <a:latin typeface="Arial" panose="020B0604020202020204" pitchFamily="34" charset="0"/>
                <a:cs typeface="Arial" panose="020B0604020202020204" pitchFamily="34" charset="0"/>
              </a:rPr>
              <a:t> (Accessed: 15 February 2021) </a:t>
            </a:r>
          </a:p>
          <a:p>
            <a:r>
              <a:rPr lang="en-GB" sz="1200" dirty="0">
                <a:solidFill>
                  <a:schemeClr val="accent2">
                    <a:lumMod val="50000"/>
                  </a:schemeClr>
                </a:solidFill>
                <a:latin typeface="Arial" panose="020B0604020202020204" pitchFamily="34" charset="0"/>
                <a:cs typeface="Arial" panose="020B0604020202020204" pitchFamily="34" charset="0"/>
              </a:rPr>
              <a:t>CFHD (2021) </a:t>
            </a:r>
            <a:r>
              <a:rPr lang="en-GB" sz="1200" i="1" dirty="0">
                <a:solidFill>
                  <a:schemeClr val="accent2">
                    <a:lumMod val="50000"/>
                  </a:schemeClr>
                </a:solidFill>
                <a:latin typeface="Arial" panose="020B0604020202020204" pitchFamily="34" charset="0"/>
                <a:cs typeface="Arial" panose="020B0604020202020204" pitchFamily="34" charset="0"/>
              </a:rPr>
              <a:t>Creative Therapy. </a:t>
            </a:r>
            <a:r>
              <a:rPr lang="en-GB" sz="1200" dirty="0">
                <a:solidFill>
                  <a:schemeClr val="accent2">
                    <a:lumMod val="50000"/>
                  </a:schemeClr>
                </a:solidFill>
                <a:latin typeface="Arial" panose="020B0604020202020204" pitchFamily="34" charset="0"/>
                <a:cs typeface="Arial" panose="020B0604020202020204" pitchFamily="34" charset="0"/>
              </a:rPr>
              <a:t>Available at: </a:t>
            </a:r>
            <a:r>
              <a:rPr lang="en-GB" sz="1200" dirty="0">
                <a:solidFill>
                  <a:schemeClr val="accent2">
                    <a:lumMod val="50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https://childrenandfamilyhealthdevon.nhs.uk/camhs/articles/3237-2/</a:t>
            </a:r>
            <a:r>
              <a:rPr lang="en-GB" sz="1200" dirty="0">
                <a:solidFill>
                  <a:schemeClr val="accent2">
                    <a:lumMod val="50000"/>
                  </a:schemeClr>
                </a:solidFill>
                <a:latin typeface="Arial" panose="020B0604020202020204" pitchFamily="34" charset="0"/>
                <a:cs typeface="Arial" panose="020B0604020202020204" pitchFamily="34" charset="0"/>
              </a:rPr>
              <a:t> (Accessed 18 February 2021)</a:t>
            </a:r>
          </a:p>
          <a:p>
            <a:r>
              <a:rPr lang="en-GB" sz="1200" dirty="0">
                <a:solidFill>
                  <a:schemeClr val="accent2">
                    <a:lumMod val="50000"/>
                  </a:schemeClr>
                </a:solidFill>
                <a:latin typeface="Arial" panose="020B0604020202020204" pitchFamily="34" charset="0"/>
                <a:cs typeface="Arial" panose="020B0604020202020204" pitchFamily="34" charset="0"/>
              </a:rPr>
              <a:t>Daily Bruin (2017) Available at: </a:t>
            </a:r>
            <a:r>
              <a:rPr lang="en-GB" sz="1200" dirty="0">
                <a:solidFill>
                  <a:schemeClr val="accent2">
                    <a:lumMod val="50000"/>
                  </a:schemeClr>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https://dailybruin.com/2017/07/02/alumnus-draws-from-experience-in-music-therapy-to-teach-summer-course</a:t>
            </a:r>
            <a:r>
              <a:rPr lang="en-GB" sz="1200" dirty="0">
                <a:solidFill>
                  <a:schemeClr val="accent2">
                    <a:lumMod val="50000"/>
                  </a:schemeClr>
                </a:solidFill>
                <a:latin typeface="Arial" panose="020B0604020202020204" pitchFamily="34" charset="0"/>
                <a:cs typeface="Arial" panose="020B0604020202020204" pitchFamily="34" charset="0"/>
              </a:rPr>
              <a:t> (Accessed 17 February 2021)</a:t>
            </a:r>
          </a:p>
          <a:p>
            <a:r>
              <a:rPr lang="en-GB" sz="1200" dirty="0">
                <a:solidFill>
                  <a:schemeClr val="accent2">
                    <a:lumMod val="50000"/>
                  </a:schemeClr>
                </a:solidFill>
                <a:latin typeface="Arial" panose="020B0604020202020204" pitchFamily="34" charset="0"/>
                <a:cs typeface="Arial" panose="020B0604020202020204" pitchFamily="34" charset="0"/>
              </a:rPr>
              <a:t>Frances, M. (2008). ‘Stages of Group Development – A PCP Approach’, </a:t>
            </a:r>
            <a:r>
              <a:rPr lang="en-GB" sz="1200" i="1" dirty="0">
                <a:solidFill>
                  <a:schemeClr val="accent2">
                    <a:lumMod val="50000"/>
                  </a:schemeClr>
                </a:solidFill>
                <a:latin typeface="Arial" panose="020B0604020202020204" pitchFamily="34" charset="0"/>
                <a:cs typeface="Arial" panose="020B0604020202020204" pitchFamily="34" charset="0"/>
              </a:rPr>
              <a:t>Personal Construct &amp; Practice, </a:t>
            </a:r>
            <a:r>
              <a:rPr lang="en-GB" sz="1200" dirty="0">
                <a:solidFill>
                  <a:schemeClr val="accent2">
                    <a:lumMod val="50000"/>
                  </a:schemeClr>
                </a:solidFill>
                <a:latin typeface="Arial" panose="020B0604020202020204" pitchFamily="34" charset="0"/>
                <a:cs typeface="Arial" panose="020B0604020202020204" pitchFamily="34" charset="0"/>
              </a:rPr>
              <a:t>5, 10-18. Available at: </a:t>
            </a:r>
            <a:r>
              <a:rPr lang="en-GB" sz="1200" dirty="0">
                <a:solidFill>
                  <a:schemeClr val="accent2">
                    <a:lumMod val="50000"/>
                  </a:schemeClr>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http://citeseerx.ist.psu.edu/viewdoc/download?doi=10.1.1.485.3091&amp;rep=rep1&amp;type=pdf</a:t>
            </a:r>
            <a:r>
              <a:rPr lang="en-GB" sz="1200" dirty="0">
                <a:solidFill>
                  <a:schemeClr val="accent2">
                    <a:lumMod val="50000"/>
                  </a:schemeClr>
                </a:solidFill>
                <a:latin typeface="Arial" panose="020B0604020202020204" pitchFamily="34" charset="0"/>
                <a:cs typeface="Arial" panose="020B0604020202020204" pitchFamily="34" charset="0"/>
              </a:rPr>
              <a:t> (Accessed 15 February 2021)</a:t>
            </a:r>
          </a:p>
          <a:p>
            <a:r>
              <a:rPr lang="en-GB" sz="1200" dirty="0">
                <a:solidFill>
                  <a:schemeClr val="accent2">
                    <a:lumMod val="50000"/>
                  </a:schemeClr>
                </a:solidFill>
                <a:latin typeface="Arial" panose="020B0604020202020204" pitchFamily="34" charset="0"/>
                <a:cs typeface="Arial" panose="020B0604020202020204" pitchFamily="34" charset="0"/>
              </a:rPr>
              <a:t>Give A Grad A Go. (2019) Available at: </a:t>
            </a:r>
            <a:r>
              <a:rPr lang="en-GB" sz="1200" dirty="0">
                <a:solidFill>
                  <a:schemeClr val="accent2">
                    <a:lumMod val="50000"/>
                  </a:schemeClr>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https://www.giveagradago.com/news/2019/04/21-team-building-activities/387</a:t>
            </a:r>
            <a:r>
              <a:rPr lang="en-GB" sz="1200" dirty="0">
                <a:solidFill>
                  <a:schemeClr val="accent2">
                    <a:lumMod val="50000"/>
                  </a:schemeClr>
                </a:solidFill>
                <a:latin typeface="Arial" panose="020B0604020202020204" pitchFamily="34" charset="0"/>
                <a:cs typeface="Arial" panose="020B0604020202020204" pitchFamily="34" charset="0"/>
              </a:rPr>
              <a:t> (Accessed: 15 February 2021) </a:t>
            </a:r>
          </a:p>
          <a:p>
            <a:r>
              <a:rPr lang="en-US" sz="1200" dirty="0">
                <a:solidFill>
                  <a:schemeClr val="accent2">
                    <a:lumMod val="50000"/>
                  </a:schemeClr>
                </a:solidFill>
                <a:latin typeface="Arial" panose="020B0604020202020204" pitchFamily="34" charset="0"/>
                <a:cs typeface="Arial" panose="020B0604020202020204" pitchFamily="34" charset="0"/>
              </a:rPr>
              <a:t>Gibson and Clarke (1995:64) </a:t>
            </a:r>
            <a:r>
              <a:rPr lang="en-US" sz="1200" i="1" dirty="0">
                <a:solidFill>
                  <a:schemeClr val="accent2">
                    <a:lumMod val="50000"/>
                  </a:schemeClr>
                </a:solidFill>
                <a:latin typeface="Arial" panose="020B0604020202020204" pitchFamily="34" charset="0"/>
                <a:cs typeface="Arial" panose="020B0604020202020204" pitchFamily="34" charset="0"/>
              </a:rPr>
              <a:t>cited in </a:t>
            </a:r>
            <a:r>
              <a:rPr lang="en-GB" altLang="en-US" sz="1200" dirty="0">
                <a:solidFill>
                  <a:schemeClr val="accent2">
                    <a:lumMod val="50000"/>
                  </a:schemeClr>
                </a:solidFill>
                <a:latin typeface="Arial" panose="020B0604020202020204" pitchFamily="34" charset="0"/>
                <a:cs typeface="Arial" panose="020B0604020202020204" pitchFamily="34" charset="0"/>
              </a:rPr>
              <a:t>Payne M, (2007) Working with Groups. In Harrison R, Wise C., </a:t>
            </a:r>
            <a:r>
              <a:rPr lang="en-GB" altLang="en-US" sz="1200" i="1" dirty="0">
                <a:solidFill>
                  <a:schemeClr val="accent2">
                    <a:lumMod val="50000"/>
                  </a:schemeClr>
                </a:solidFill>
                <a:latin typeface="Arial" panose="020B0604020202020204" pitchFamily="34" charset="0"/>
                <a:cs typeface="Arial" panose="020B0604020202020204" pitchFamily="34" charset="0"/>
              </a:rPr>
              <a:t>Working with Young People</a:t>
            </a:r>
            <a:r>
              <a:rPr lang="en-GB" altLang="en-US" sz="1200" dirty="0">
                <a:solidFill>
                  <a:schemeClr val="accent2">
                    <a:lumMod val="50000"/>
                  </a:schemeClr>
                </a:solidFill>
                <a:latin typeface="Arial" panose="020B0604020202020204" pitchFamily="34" charset="0"/>
                <a:cs typeface="Arial" panose="020B0604020202020204" pitchFamily="34" charset="0"/>
              </a:rPr>
              <a:t>, London: SAGE Publications, pp 122-141.</a:t>
            </a:r>
            <a:endParaRPr lang="en-GB" sz="1200" dirty="0">
              <a:solidFill>
                <a:schemeClr val="accent2">
                  <a:lumMod val="50000"/>
                </a:schemeClr>
              </a:solidFill>
              <a:latin typeface="Arial" panose="020B0604020202020204" pitchFamily="34" charset="0"/>
              <a:cs typeface="Arial" panose="020B0604020202020204" pitchFamily="34" charset="0"/>
            </a:endParaRPr>
          </a:p>
          <a:p>
            <a:r>
              <a:rPr lang="en-GB" sz="1200" dirty="0">
                <a:solidFill>
                  <a:schemeClr val="accent2">
                    <a:lumMod val="50000"/>
                  </a:schemeClr>
                </a:solidFill>
                <a:latin typeface="Arial" panose="020B0604020202020204" pitchFamily="34" charset="0"/>
                <a:cs typeface="Arial" panose="020B0604020202020204" pitchFamily="34" charset="0"/>
              </a:rPr>
              <a:t>Hough, M. (2014) </a:t>
            </a:r>
            <a:r>
              <a:rPr lang="en-GB" sz="1200" i="1" dirty="0">
                <a:solidFill>
                  <a:schemeClr val="accent2">
                    <a:lumMod val="50000"/>
                  </a:schemeClr>
                </a:solidFill>
                <a:latin typeface="Arial" panose="020B0604020202020204" pitchFamily="34" charset="0"/>
                <a:cs typeface="Arial" panose="020B0604020202020204" pitchFamily="34" charset="0"/>
              </a:rPr>
              <a:t>Counselling Skills and Theory. </a:t>
            </a:r>
            <a:r>
              <a:rPr lang="en-GB" sz="1200" dirty="0">
                <a:solidFill>
                  <a:schemeClr val="accent2">
                    <a:lumMod val="50000"/>
                  </a:schemeClr>
                </a:solidFill>
                <a:latin typeface="Arial" panose="020B0604020202020204" pitchFamily="34" charset="0"/>
                <a:cs typeface="Arial" panose="020B0604020202020204" pitchFamily="34" charset="0"/>
              </a:rPr>
              <a:t>4th edn. (Accessed: 15 February 2021)</a:t>
            </a:r>
          </a:p>
          <a:p>
            <a:r>
              <a:rPr lang="en-GB" altLang="en-US" sz="1200" dirty="0">
                <a:solidFill>
                  <a:schemeClr val="accent2">
                    <a:lumMod val="50000"/>
                  </a:schemeClr>
                </a:solidFill>
                <a:latin typeface="Arial" panose="020B0604020202020204" pitchFamily="34" charset="0"/>
                <a:cs typeface="Arial" panose="020B0604020202020204" pitchFamily="34" charset="0"/>
              </a:rPr>
              <a:t>Heron, J. (1999) </a:t>
            </a:r>
            <a:r>
              <a:rPr lang="en-GB" altLang="en-US" sz="1200" i="1" dirty="0">
                <a:solidFill>
                  <a:schemeClr val="accent2">
                    <a:lumMod val="50000"/>
                  </a:schemeClr>
                </a:solidFill>
                <a:latin typeface="Arial" panose="020B0604020202020204" pitchFamily="34" charset="0"/>
                <a:cs typeface="Arial" panose="020B0604020202020204" pitchFamily="34" charset="0"/>
              </a:rPr>
              <a:t>The Complete Facilitator’s Handbook. </a:t>
            </a:r>
            <a:r>
              <a:rPr lang="en-GB" altLang="en-US" sz="1200" dirty="0">
                <a:solidFill>
                  <a:schemeClr val="accent2">
                    <a:lumMod val="50000"/>
                  </a:schemeClr>
                </a:solidFill>
                <a:latin typeface="Arial" panose="020B0604020202020204" pitchFamily="34" charset="0"/>
                <a:cs typeface="Arial" panose="020B0604020202020204" pitchFamily="34" charset="0"/>
              </a:rPr>
              <a:t>Sterling: Stylus Publishing </a:t>
            </a:r>
          </a:p>
          <a:p>
            <a:r>
              <a:rPr lang="en-GB" sz="1200" dirty="0">
                <a:solidFill>
                  <a:schemeClr val="accent2">
                    <a:lumMod val="50000"/>
                  </a:schemeClr>
                </a:solidFill>
                <a:latin typeface="Arial" panose="020B0604020202020204" pitchFamily="34" charset="0"/>
                <a:cs typeface="Arial" panose="020B0604020202020204" pitchFamily="34" charset="0"/>
              </a:rPr>
              <a:t>Healthline (2019) </a:t>
            </a:r>
            <a:r>
              <a:rPr lang="en-GB" sz="1200" i="1" dirty="0">
                <a:solidFill>
                  <a:schemeClr val="accent2">
                    <a:lumMod val="50000"/>
                  </a:schemeClr>
                </a:solidFill>
                <a:latin typeface="Arial" panose="020B0604020202020204" pitchFamily="34" charset="0"/>
                <a:cs typeface="Arial" panose="020B0604020202020204" pitchFamily="34" charset="0"/>
              </a:rPr>
              <a:t>8 Benefits of Dance. </a:t>
            </a:r>
            <a:r>
              <a:rPr lang="en-GB" sz="1200" dirty="0">
                <a:solidFill>
                  <a:schemeClr val="accent2">
                    <a:lumMod val="50000"/>
                  </a:schemeClr>
                </a:solidFill>
                <a:latin typeface="Arial" panose="020B0604020202020204" pitchFamily="34" charset="0"/>
                <a:cs typeface="Arial" panose="020B0604020202020204" pitchFamily="34" charset="0"/>
              </a:rPr>
              <a:t>Available at: </a:t>
            </a:r>
            <a:r>
              <a:rPr lang="en-GB" sz="1200" dirty="0">
                <a:solidFill>
                  <a:schemeClr val="accent2">
                    <a:lumMod val="50000"/>
                  </a:schemeClr>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https://www.healthline.com/health/fitness-exercise/benefits-of-dance</a:t>
            </a:r>
            <a:r>
              <a:rPr lang="en-GB" sz="1200" dirty="0">
                <a:solidFill>
                  <a:schemeClr val="accent2">
                    <a:lumMod val="50000"/>
                  </a:schemeClr>
                </a:solidFill>
                <a:latin typeface="Arial" panose="020B0604020202020204" pitchFamily="34" charset="0"/>
                <a:cs typeface="Arial" panose="020B0604020202020204" pitchFamily="34" charset="0"/>
              </a:rPr>
              <a:t> (Accessed 17 February 2021) </a:t>
            </a:r>
          </a:p>
          <a:p>
            <a:endParaRPr lang="en-GB" sz="1200" dirty="0">
              <a:solidFill>
                <a:schemeClr val="accent2">
                  <a:lumMod val="50000"/>
                </a:schemeClr>
              </a:solidFill>
              <a:latin typeface="Arial" panose="020B0604020202020204" pitchFamily="34" charset="0"/>
              <a:cs typeface="Arial" panose="020B0604020202020204" pitchFamily="34" charset="0"/>
            </a:endParaRPr>
          </a:p>
          <a:p>
            <a:endParaRPr lang="en-GB" altLang="en-US" sz="1400" dirty="0">
              <a:solidFill>
                <a:schemeClr val="accent2">
                  <a:lumMod val="50000"/>
                </a:schemeClr>
              </a:solidFill>
              <a:latin typeface="Arial" panose="020B0604020202020204" pitchFamily="34" charset="0"/>
              <a:cs typeface="Arial" panose="020B0604020202020204" pitchFamily="34" charset="0"/>
            </a:endParaRPr>
          </a:p>
          <a:p>
            <a:endParaRPr lang="en-GB" altLang="en-US" sz="1400" dirty="0">
              <a:solidFill>
                <a:schemeClr val="accent2">
                  <a:lumMod val="50000"/>
                </a:schemeClr>
              </a:solidFill>
              <a:latin typeface="Arial" panose="020B0604020202020204" pitchFamily="34" charset="0"/>
              <a:cs typeface="Arial" panose="020B0604020202020204" pitchFamily="34" charset="0"/>
            </a:endParaRPr>
          </a:p>
          <a:p>
            <a:endParaRPr lang="en-GB" sz="1400" dirty="0">
              <a:solidFill>
                <a:schemeClr val="accent2">
                  <a:lumMod val="50000"/>
                </a:schemeClr>
              </a:solidFill>
              <a:latin typeface="Arial" panose="020B0604020202020204" pitchFamily="34" charset="0"/>
              <a:cs typeface="Arial" panose="020B0604020202020204" pitchFamily="34" charset="0"/>
            </a:endParaRPr>
          </a:p>
          <a:p>
            <a:endParaRPr lang="en-GB" dirty="0">
              <a:solidFill>
                <a:schemeClr val="accent2">
                  <a:lumMod val="50000"/>
                </a:schemeClr>
              </a:solidFill>
              <a:latin typeface="Arial" panose="020B0604020202020204" pitchFamily="34" charset="0"/>
              <a:cs typeface="Arial" panose="020B0604020202020204" pitchFamily="34" charset="0"/>
            </a:endParaRPr>
          </a:p>
          <a:p>
            <a:endParaRPr lang="en-GB" dirty="0">
              <a:solidFill>
                <a:schemeClr val="accent2">
                  <a:lumMod val="50000"/>
                </a:schemeClr>
              </a:solidFill>
              <a:latin typeface="Arial" panose="020B0604020202020204" pitchFamily="34" charset="0"/>
              <a:cs typeface="Arial" panose="020B0604020202020204" pitchFamily="34" charset="0"/>
            </a:endParaRPr>
          </a:p>
          <a:p>
            <a:endParaRPr lang="en-GB" dirty="0"/>
          </a:p>
          <a:p>
            <a:endParaRPr lang="en-US" dirty="0"/>
          </a:p>
        </p:txBody>
      </p:sp>
    </p:spTree>
    <p:extLst>
      <p:ext uri="{BB962C8B-B14F-4D97-AF65-F5344CB8AC3E}">
        <p14:creationId xmlns:p14="http://schemas.microsoft.com/office/powerpoint/2010/main" val="1223646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89DEC4-9BC5-FF4B-B268-A06B6E0FA67D}"/>
              </a:ext>
            </a:extLst>
          </p:cNvPr>
          <p:cNvSpPr>
            <a:spLocks noGrp="1"/>
          </p:cNvSpPr>
          <p:nvPr>
            <p:ph idx="1"/>
          </p:nvPr>
        </p:nvSpPr>
        <p:spPr>
          <a:xfrm>
            <a:off x="2323710" y="1003656"/>
            <a:ext cx="9730915" cy="5854590"/>
          </a:xfrm>
        </p:spPr>
        <p:txBody>
          <a:bodyPr>
            <a:normAutofit fontScale="92500" lnSpcReduction="20000"/>
          </a:bodyPr>
          <a:lstStyle/>
          <a:p>
            <a:r>
              <a:rPr lang="en-GB" sz="1300" dirty="0">
                <a:solidFill>
                  <a:schemeClr val="accent2">
                    <a:lumMod val="50000"/>
                  </a:schemeClr>
                </a:solidFill>
                <a:latin typeface="Arial" panose="020B0604020202020204" pitchFamily="34" charset="0"/>
                <a:cs typeface="Arial" panose="020B0604020202020204" pitchFamily="34" charset="0"/>
              </a:rPr>
              <a:t>Just Drop In (2020) Counselling. Available at: </a:t>
            </a:r>
            <a:r>
              <a:rPr lang="en-GB" sz="1300"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https://www.justdropin.co.uk/our-services/counselling/</a:t>
            </a:r>
            <a:r>
              <a:rPr lang="en-GB" sz="1300" dirty="0">
                <a:solidFill>
                  <a:schemeClr val="accent2">
                    <a:lumMod val="50000"/>
                  </a:schemeClr>
                </a:solidFill>
                <a:latin typeface="Arial" panose="020B0604020202020204" pitchFamily="34" charset="0"/>
                <a:cs typeface="Arial" panose="020B0604020202020204" pitchFamily="34" charset="0"/>
              </a:rPr>
              <a:t> (Accessed: 15 February 2021) </a:t>
            </a:r>
          </a:p>
          <a:p>
            <a:r>
              <a:rPr lang="en-GB" altLang="en-US" sz="1300" dirty="0">
                <a:solidFill>
                  <a:schemeClr val="accent2">
                    <a:lumMod val="50000"/>
                  </a:schemeClr>
                </a:solidFill>
                <a:latin typeface="Arial" panose="020B0604020202020204" pitchFamily="34" charset="0"/>
                <a:cs typeface="Arial" panose="020B0604020202020204" pitchFamily="34" charset="0"/>
              </a:rPr>
              <a:t>Jenby’s (2020) </a:t>
            </a:r>
            <a:r>
              <a:rPr lang="en-GB" altLang="en-US" sz="1300" i="1" dirty="0">
                <a:solidFill>
                  <a:schemeClr val="accent2">
                    <a:lumMod val="50000"/>
                  </a:schemeClr>
                </a:solidFill>
                <a:latin typeface="Arial" panose="020B0604020202020204" pitchFamily="34" charset="0"/>
                <a:cs typeface="Arial" panose="020B0604020202020204" pitchFamily="34" charset="0"/>
              </a:rPr>
              <a:t>Face to Face Therapy</a:t>
            </a:r>
            <a:r>
              <a:rPr lang="en-GB" altLang="en-US" sz="1300" dirty="0">
                <a:solidFill>
                  <a:schemeClr val="accent2">
                    <a:lumMod val="50000"/>
                  </a:schemeClr>
                </a:solidFill>
                <a:latin typeface="Arial" panose="020B0604020202020204" pitchFamily="34" charset="0"/>
                <a:cs typeface="Arial" panose="020B0604020202020204" pitchFamily="34" charset="0"/>
              </a:rPr>
              <a:t>. Available at: </a:t>
            </a:r>
            <a:r>
              <a:rPr lang="en-GB" altLang="en-US" sz="1300" dirty="0">
                <a:solidFill>
                  <a:schemeClr val="accent2">
                    <a:lumMod val="5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https://www.jenbys.co.uk/therapy/</a:t>
            </a:r>
            <a:r>
              <a:rPr lang="en-GB" altLang="en-US" sz="1300" dirty="0">
                <a:solidFill>
                  <a:schemeClr val="accent2">
                    <a:lumMod val="50000"/>
                  </a:schemeClr>
                </a:solidFill>
                <a:latin typeface="Arial" panose="020B0604020202020204" pitchFamily="34" charset="0"/>
                <a:cs typeface="Arial" panose="020B0604020202020204" pitchFamily="34" charset="0"/>
              </a:rPr>
              <a:t> (Accessed: 18 February 2021) </a:t>
            </a:r>
            <a:endParaRPr lang="en-GB" sz="1300" dirty="0">
              <a:solidFill>
                <a:schemeClr val="accent2">
                  <a:lumMod val="50000"/>
                </a:schemeClr>
              </a:solidFill>
              <a:latin typeface="Arial" panose="020B0604020202020204" pitchFamily="34" charset="0"/>
              <a:cs typeface="Arial" panose="020B0604020202020204" pitchFamily="34" charset="0"/>
            </a:endParaRPr>
          </a:p>
          <a:p>
            <a:r>
              <a:rPr lang="en-GB" sz="1300" dirty="0">
                <a:solidFill>
                  <a:schemeClr val="accent2">
                    <a:lumMod val="50000"/>
                  </a:schemeClr>
                </a:solidFill>
                <a:latin typeface="Arial" panose="020B0604020202020204" pitchFamily="34" charset="0"/>
                <a:cs typeface="Arial" panose="020B0604020202020204" pitchFamily="34" charset="0"/>
              </a:rPr>
              <a:t>Knapp, M.L. and Daly, J.A. (2011) </a:t>
            </a:r>
            <a:r>
              <a:rPr lang="en-GB" sz="1300" i="1" dirty="0">
                <a:solidFill>
                  <a:schemeClr val="accent2">
                    <a:lumMod val="50000"/>
                  </a:schemeClr>
                </a:solidFill>
                <a:latin typeface="Arial" panose="020B0604020202020204" pitchFamily="34" charset="0"/>
                <a:cs typeface="Arial" panose="020B0604020202020204" pitchFamily="34" charset="0"/>
              </a:rPr>
              <a:t>The SAGE Handbook of Interpersonal Communication. </a:t>
            </a:r>
            <a:r>
              <a:rPr lang="en-GB" sz="1300" dirty="0">
                <a:solidFill>
                  <a:schemeClr val="accent2">
                    <a:lumMod val="50000"/>
                  </a:schemeClr>
                </a:solidFill>
                <a:latin typeface="Arial" panose="020B0604020202020204" pitchFamily="34" charset="0"/>
                <a:cs typeface="Arial" panose="020B0604020202020204" pitchFamily="34" charset="0"/>
              </a:rPr>
              <a:t>4</a:t>
            </a:r>
            <a:r>
              <a:rPr lang="en-GB" sz="1300" baseline="30000" dirty="0">
                <a:solidFill>
                  <a:schemeClr val="accent2">
                    <a:lumMod val="50000"/>
                  </a:schemeClr>
                </a:solidFill>
                <a:latin typeface="Arial" panose="020B0604020202020204" pitchFamily="34" charset="0"/>
                <a:cs typeface="Arial" panose="020B0604020202020204" pitchFamily="34" charset="0"/>
              </a:rPr>
              <a:t>th</a:t>
            </a:r>
            <a:r>
              <a:rPr lang="en-GB" sz="1300" dirty="0">
                <a:solidFill>
                  <a:schemeClr val="accent2">
                    <a:lumMod val="50000"/>
                  </a:schemeClr>
                </a:solidFill>
                <a:latin typeface="Arial" panose="020B0604020202020204" pitchFamily="34" charset="0"/>
                <a:cs typeface="Arial" panose="020B0604020202020204" pitchFamily="34" charset="0"/>
              </a:rPr>
              <a:t> edn.</a:t>
            </a:r>
          </a:p>
          <a:p>
            <a:r>
              <a:rPr lang="en-GB" sz="1300" dirty="0">
                <a:solidFill>
                  <a:schemeClr val="accent2">
                    <a:lumMod val="50000"/>
                  </a:schemeClr>
                </a:solidFill>
                <a:latin typeface="Arial" panose="020B0604020202020204" pitchFamily="34" charset="0"/>
                <a:cs typeface="Arial" panose="020B0604020202020204" pitchFamily="34" charset="0"/>
              </a:rPr>
              <a:t>Long, S. (2018) </a:t>
            </a:r>
            <a:r>
              <a:rPr lang="en-GB" sz="1300" i="1" dirty="0">
                <a:solidFill>
                  <a:schemeClr val="accent2">
                    <a:lumMod val="50000"/>
                  </a:schemeClr>
                </a:solidFill>
                <a:latin typeface="Arial" panose="020B0604020202020204" pitchFamily="34" charset="0"/>
                <a:cs typeface="Arial" panose="020B0604020202020204" pitchFamily="34" charset="0"/>
              </a:rPr>
              <a:t>How to Engage Young People with Quizzes and Games. </a:t>
            </a:r>
            <a:r>
              <a:rPr lang="en-GB" sz="1300" dirty="0">
                <a:solidFill>
                  <a:schemeClr val="accent2">
                    <a:lumMod val="50000"/>
                  </a:schemeClr>
                </a:solidFill>
                <a:latin typeface="Arial" panose="020B0604020202020204" pitchFamily="34" charset="0"/>
                <a:cs typeface="Arial" panose="020B0604020202020204" pitchFamily="34" charset="0"/>
              </a:rPr>
              <a:t>Available at: </a:t>
            </a:r>
            <a:r>
              <a:rPr lang="en-GB" sz="1300" dirty="0">
                <a:solidFill>
                  <a:schemeClr val="accent2">
                    <a:lumMod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https://www.youthworknews.com/how-to-engage-young-people-with-quizzes-and-games/</a:t>
            </a:r>
            <a:r>
              <a:rPr lang="en-GB" sz="1300" dirty="0">
                <a:solidFill>
                  <a:schemeClr val="accent2">
                    <a:lumMod val="50000"/>
                  </a:schemeClr>
                </a:solidFill>
                <a:latin typeface="Arial" panose="020B0604020202020204" pitchFamily="34" charset="0"/>
                <a:cs typeface="Arial" panose="020B0604020202020204" pitchFamily="34" charset="0"/>
              </a:rPr>
              <a:t> (Accessed: 19 February 2021)</a:t>
            </a:r>
          </a:p>
          <a:p>
            <a:r>
              <a:rPr lang="en-GB" altLang="en-US" sz="1300" dirty="0">
                <a:solidFill>
                  <a:schemeClr val="accent2">
                    <a:lumMod val="50000"/>
                  </a:schemeClr>
                </a:solidFill>
                <a:latin typeface="Arial" panose="020B0604020202020204" pitchFamily="34" charset="0"/>
                <a:cs typeface="Arial" panose="020B0604020202020204" pitchFamily="34" charset="0"/>
              </a:rPr>
              <a:t>McLeod, S. (2019) </a:t>
            </a:r>
            <a:r>
              <a:rPr lang="en-GB" altLang="en-US" sz="1300" i="1" dirty="0">
                <a:solidFill>
                  <a:schemeClr val="accent2">
                    <a:lumMod val="50000"/>
                  </a:schemeClr>
                </a:solidFill>
                <a:latin typeface="Arial" panose="020B0604020202020204" pitchFamily="34" charset="0"/>
                <a:cs typeface="Arial" panose="020B0604020202020204" pitchFamily="34" charset="0"/>
              </a:rPr>
              <a:t>Person Centred Therapy. </a:t>
            </a:r>
            <a:r>
              <a:rPr lang="en-GB" altLang="en-US" sz="1300" dirty="0">
                <a:solidFill>
                  <a:schemeClr val="accent2">
                    <a:lumMod val="50000"/>
                  </a:schemeClr>
                </a:solidFill>
                <a:latin typeface="Arial" panose="020B0604020202020204" pitchFamily="34" charset="0"/>
                <a:cs typeface="Arial" panose="020B0604020202020204" pitchFamily="34" charset="0"/>
              </a:rPr>
              <a:t>Available at: </a:t>
            </a:r>
            <a:r>
              <a:rPr lang="en-GB" altLang="en-US" sz="1300" dirty="0">
                <a:solidFill>
                  <a:schemeClr val="accent2">
                    <a:lumMod val="50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https://www.simplypsychology.org/client-centred-therapy.html</a:t>
            </a:r>
            <a:r>
              <a:rPr lang="en-GB" altLang="en-US" sz="1300" dirty="0">
                <a:solidFill>
                  <a:schemeClr val="accent2">
                    <a:lumMod val="50000"/>
                  </a:schemeClr>
                </a:solidFill>
                <a:latin typeface="Arial" panose="020B0604020202020204" pitchFamily="34" charset="0"/>
                <a:cs typeface="Arial" panose="020B0604020202020204" pitchFamily="34" charset="0"/>
              </a:rPr>
              <a:t> (Accessed: 17 February 2021) </a:t>
            </a:r>
          </a:p>
          <a:p>
            <a:r>
              <a:rPr lang="en-GB" sz="1300" dirty="0">
                <a:solidFill>
                  <a:schemeClr val="accent2">
                    <a:lumMod val="50000"/>
                  </a:schemeClr>
                </a:solidFill>
                <a:latin typeface="Arial" panose="020B0604020202020204" pitchFamily="34" charset="0"/>
                <a:cs typeface="Arial" panose="020B0604020202020204" pitchFamily="34" charset="0"/>
              </a:rPr>
              <a:t>Miller. K. (2021) </a:t>
            </a:r>
            <a:r>
              <a:rPr lang="en-GB" sz="1300" i="1" dirty="0">
                <a:solidFill>
                  <a:schemeClr val="accent2">
                    <a:lumMod val="50000"/>
                  </a:schemeClr>
                </a:solidFill>
                <a:latin typeface="Arial" panose="020B0604020202020204" pitchFamily="34" charset="0"/>
                <a:cs typeface="Arial" panose="020B0604020202020204" pitchFamily="34" charset="0"/>
              </a:rPr>
              <a:t>23 Therapy Interventions and Techniques to Apply Today. </a:t>
            </a:r>
            <a:r>
              <a:rPr lang="en-GB" sz="1300" dirty="0">
                <a:solidFill>
                  <a:schemeClr val="accent2">
                    <a:lumMod val="50000"/>
                  </a:schemeClr>
                </a:solidFill>
                <a:latin typeface="Arial" panose="020B0604020202020204" pitchFamily="34" charset="0"/>
                <a:cs typeface="Arial" panose="020B0604020202020204" pitchFamily="34" charset="0"/>
              </a:rPr>
              <a:t>Available at: </a:t>
            </a:r>
            <a:r>
              <a:rPr lang="en-GB" sz="1300" dirty="0">
                <a:solidFill>
                  <a:schemeClr val="accent2">
                    <a:lumMod val="50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https://positivepsychology.com/therapy-interventions-techniques/</a:t>
            </a:r>
            <a:r>
              <a:rPr lang="en-GB" sz="1300" dirty="0">
                <a:solidFill>
                  <a:schemeClr val="accent2">
                    <a:lumMod val="50000"/>
                  </a:schemeClr>
                </a:solidFill>
                <a:latin typeface="Arial" panose="020B0604020202020204" pitchFamily="34" charset="0"/>
                <a:cs typeface="Arial" panose="020B0604020202020204" pitchFamily="34" charset="0"/>
              </a:rPr>
              <a:t> (Accessed 17 February) </a:t>
            </a:r>
            <a:endParaRPr lang="en-GB" sz="1300" i="1" dirty="0">
              <a:solidFill>
                <a:schemeClr val="accent2">
                  <a:lumMod val="50000"/>
                </a:schemeClr>
              </a:solidFill>
              <a:latin typeface="Arial" panose="020B0604020202020204" pitchFamily="34" charset="0"/>
              <a:cs typeface="Arial" panose="020B0604020202020204" pitchFamily="34" charset="0"/>
            </a:endParaRPr>
          </a:p>
          <a:p>
            <a:r>
              <a:rPr lang="en-US" sz="1300" dirty="0">
                <a:solidFill>
                  <a:schemeClr val="accent2">
                    <a:lumMod val="50000"/>
                  </a:schemeClr>
                </a:solidFill>
                <a:latin typeface="Arial" panose="020B0604020202020204" pitchFamily="34" charset="0"/>
                <a:cs typeface="Arial" panose="020B0604020202020204" pitchFamily="34" charset="0"/>
              </a:rPr>
              <a:t>Masterful (2012) </a:t>
            </a:r>
            <a:r>
              <a:rPr lang="en-US" sz="1300" i="1" dirty="0">
                <a:solidFill>
                  <a:schemeClr val="accent2">
                    <a:lumMod val="50000"/>
                  </a:schemeClr>
                </a:solidFill>
                <a:latin typeface="Arial" panose="020B0604020202020204" pitchFamily="34" charset="0"/>
                <a:cs typeface="Arial" panose="020B0604020202020204" pitchFamily="34" charset="0"/>
              </a:rPr>
              <a:t>The Agile Facilitator</a:t>
            </a:r>
            <a:r>
              <a:rPr lang="en-US" sz="1300" dirty="0">
                <a:solidFill>
                  <a:schemeClr val="accent2">
                    <a:lumMod val="50000"/>
                  </a:schemeClr>
                </a:solidFill>
                <a:latin typeface="Arial" panose="020B0604020202020204" pitchFamily="34" charset="0"/>
                <a:cs typeface="Arial" panose="020B0604020202020204" pitchFamily="34" charset="0"/>
              </a:rPr>
              <a:t>. Available at: </a:t>
            </a:r>
            <a:r>
              <a:rPr lang="en-US" sz="1300" dirty="0">
                <a:solidFill>
                  <a:schemeClr val="accent2">
                    <a:lumMod val="50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https://masterfulfacilitation.com/coursedetail.php?menuid=the-agile-facilitator</a:t>
            </a:r>
            <a:r>
              <a:rPr lang="en-US" sz="1300" dirty="0">
                <a:solidFill>
                  <a:schemeClr val="accent2">
                    <a:lumMod val="50000"/>
                  </a:schemeClr>
                </a:solidFill>
                <a:latin typeface="Arial" panose="020B0604020202020204" pitchFamily="34" charset="0"/>
                <a:cs typeface="Arial" panose="020B0604020202020204" pitchFamily="34" charset="0"/>
              </a:rPr>
              <a:t> (Accessed: 18 February 2021) </a:t>
            </a:r>
            <a:endParaRPr lang="en-GB" sz="1300" dirty="0">
              <a:solidFill>
                <a:schemeClr val="accent2">
                  <a:lumMod val="50000"/>
                </a:schemeClr>
              </a:solidFill>
              <a:latin typeface="Arial" panose="020B0604020202020204" pitchFamily="34" charset="0"/>
              <a:cs typeface="Arial" panose="020B0604020202020204" pitchFamily="34" charset="0"/>
            </a:endParaRPr>
          </a:p>
          <a:p>
            <a:r>
              <a:rPr lang="en-GB" altLang="en-US" sz="1300" dirty="0">
                <a:solidFill>
                  <a:schemeClr val="accent2">
                    <a:lumMod val="50000"/>
                  </a:schemeClr>
                </a:solidFill>
                <a:latin typeface="Arial" panose="020B0604020202020204" pitchFamily="34" charset="0"/>
                <a:cs typeface="Arial" panose="020B0604020202020204" pitchFamily="34" charset="0"/>
              </a:rPr>
              <a:t>Payne M, (2007) Working with Groups. In Harrison R, Wise C., </a:t>
            </a:r>
            <a:r>
              <a:rPr lang="en-GB" altLang="en-US" sz="1300" i="1" dirty="0">
                <a:solidFill>
                  <a:schemeClr val="accent2">
                    <a:lumMod val="50000"/>
                  </a:schemeClr>
                </a:solidFill>
                <a:latin typeface="Arial" panose="020B0604020202020204" pitchFamily="34" charset="0"/>
                <a:cs typeface="Arial" panose="020B0604020202020204" pitchFamily="34" charset="0"/>
              </a:rPr>
              <a:t>Working with Young People</a:t>
            </a:r>
            <a:r>
              <a:rPr lang="en-GB" altLang="en-US" sz="1300" dirty="0">
                <a:solidFill>
                  <a:schemeClr val="accent2">
                    <a:lumMod val="50000"/>
                  </a:schemeClr>
                </a:solidFill>
                <a:latin typeface="Arial" panose="020B0604020202020204" pitchFamily="34" charset="0"/>
                <a:cs typeface="Arial" panose="020B0604020202020204" pitchFamily="34" charset="0"/>
              </a:rPr>
              <a:t>, London: SAGE Publications, pp 122-141.</a:t>
            </a:r>
          </a:p>
          <a:p>
            <a:r>
              <a:rPr lang="en-GB" sz="1300" dirty="0">
                <a:solidFill>
                  <a:schemeClr val="accent2">
                    <a:lumMod val="50000"/>
                  </a:schemeClr>
                </a:solidFill>
                <a:latin typeface="Arial" panose="020B0604020202020204" pitchFamily="34" charset="0"/>
                <a:cs typeface="Arial" panose="020B0604020202020204" pitchFamily="34" charset="0"/>
              </a:rPr>
              <a:t>PGL. (2021) Activities to keep spirits high. Available at: </a:t>
            </a:r>
            <a:r>
              <a:rPr lang="en-GB" sz="1300" dirty="0">
                <a:solidFill>
                  <a:schemeClr val="accent2">
                    <a:lumMod val="50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https://www.pgl.co.uk/en-gb/group-residentials/sports-clubs/course-types/outdoor-adventure?cid=184&amp;ci=Corporate0</a:t>
            </a:r>
            <a:r>
              <a:rPr lang="en-GB" sz="1300" dirty="0">
                <a:solidFill>
                  <a:schemeClr val="accent2">
                    <a:lumMod val="50000"/>
                  </a:schemeClr>
                </a:solidFill>
                <a:latin typeface="Arial" panose="020B0604020202020204" pitchFamily="34" charset="0"/>
                <a:cs typeface="Arial" panose="020B0604020202020204" pitchFamily="34" charset="0"/>
              </a:rPr>
              <a:t> (Accessed 15 February 2021) </a:t>
            </a:r>
            <a:endParaRPr lang="en-GB" altLang="en-US" sz="1300" dirty="0">
              <a:solidFill>
                <a:schemeClr val="accent2">
                  <a:lumMod val="50000"/>
                </a:schemeClr>
              </a:solidFill>
              <a:latin typeface="Arial" panose="020B0604020202020204" pitchFamily="34" charset="0"/>
              <a:cs typeface="Arial" panose="020B0604020202020204" pitchFamily="34" charset="0"/>
            </a:endParaRPr>
          </a:p>
          <a:p>
            <a:r>
              <a:rPr lang="en-GB" sz="1300" dirty="0">
                <a:solidFill>
                  <a:schemeClr val="accent2">
                    <a:lumMod val="50000"/>
                  </a:schemeClr>
                </a:solidFill>
                <a:latin typeface="Arial" panose="020B0604020202020204" pitchFamily="34" charset="0"/>
                <a:cs typeface="Arial" panose="020B0604020202020204" pitchFamily="34" charset="0"/>
              </a:rPr>
              <a:t>Red Tricycle. (2018) 6 Fantastic Benefits of Arts and Crafts for Kids. Available at: </a:t>
            </a:r>
            <a:r>
              <a:rPr lang="en-GB" sz="1300" dirty="0">
                <a:solidFill>
                  <a:schemeClr val="accent2">
                    <a:lumMod val="50000"/>
                  </a:schemeClr>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https://redtri.com/benefits-of-arts-and-crafts-for-kids/</a:t>
            </a:r>
            <a:r>
              <a:rPr lang="en-GB" sz="1300" dirty="0">
                <a:solidFill>
                  <a:schemeClr val="accent2">
                    <a:lumMod val="50000"/>
                  </a:schemeClr>
                </a:solidFill>
                <a:latin typeface="Arial" panose="020B0604020202020204" pitchFamily="34" charset="0"/>
                <a:cs typeface="Arial" panose="020B0604020202020204" pitchFamily="34" charset="0"/>
              </a:rPr>
              <a:t> (Accessed: 15 February 2021)</a:t>
            </a:r>
          </a:p>
          <a:p>
            <a:r>
              <a:rPr lang="en-GB" altLang="en-US" sz="1300" noProof="1">
                <a:solidFill>
                  <a:schemeClr val="accent2">
                    <a:lumMod val="50000"/>
                  </a:schemeClr>
                </a:solidFill>
                <a:latin typeface="Arial" panose="020B0604020202020204" pitchFamily="34" charset="0"/>
                <a:cs typeface="Arial" panose="020B0604020202020204" pitchFamily="34" charset="0"/>
              </a:rPr>
              <a:t>Sapin</a:t>
            </a:r>
            <a:r>
              <a:rPr lang="en-GB" altLang="en-US" sz="1300" dirty="0">
                <a:solidFill>
                  <a:schemeClr val="accent2">
                    <a:lumMod val="50000"/>
                  </a:schemeClr>
                </a:solidFill>
                <a:latin typeface="Arial" panose="020B0604020202020204" pitchFamily="34" charset="0"/>
                <a:cs typeface="Arial" panose="020B0604020202020204" pitchFamily="34" charset="0"/>
              </a:rPr>
              <a:t> K, (2009) Sustaining Growth in Groups. In </a:t>
            </a:r>
            <a:r>
              <a:rPr lang="en-GB" altLang="en-US" sz="1300" noProof="1">
                <a:solidFill>
                  <a:schemeClr val="accent2">
                    <a:lumMod val="50000"/>
                  </a:schemeClr>
                </a:solidFill>
                <a:latin typeface="Arial" panose="020B0604020202020204" pitchFamily="34" charset="0"/>
                <a:cs typeface="Arial" panose="020B0604020202020204" pitchFamily="34" charset="0"/>
              </a:rPr>
              <a:t>Sapin</a:t>
            </a:r>
            <a:r>
              <a:rPr lang="en-GB" altLang="en-US" sz="1300" dirty="0">
                <a:solidFill>
                  <a:schemeClr val="accent2">
                    <a:lumMod val="50000"/>
                  </a:schemeClr>
                </a:solidFill>
                <a:latin typeface="Arial" panose="020B0604020202020204" pitchFamily="34" charset="0"/>
                <a:cs typeface="Arial" panose="020B0604020202020204" pitchFamily="34" charset="0"/>
              </a:rPr>
              <a:t> K, </a:t>
            </a:r>
            <a:r>
              <a:rPr lang="en-GB" altLang="en-US" sz="1300" i="1" dirty="0">
                <a:solidFill>
                  <a:schemeClr val="accent2">
                    <a:lumMod val="50000"/>
                  </a:schemeClr>
                </a:solidFill>
                <a:latin typeface="Arial" panose="020B0604020202020204" pitchFamily="34" charset="0"/>
                <a:cs typeface="Arial" panose="020B0604020202020204" pitchFamily="34" charset="0"/>
              </a:rPr>
              <a:t>Essential Skills for Youth Work Practice</a:t>
            </a:r>
            <a:r>
              <a:rPr lang="en-GB" altLang="en-US" sz="1300" dirty="0">
                <a:solidFill>
                  <a:schemeClr val="accent2">
                    <a:lumMod val="50000"/>
                  </a:schemeClr>
                </a:solidFill>
                <a:latin typeface="Arial" panose="020B0604020202020204" pitchFamily="34" charset="0"/>
                <a:cs typeface="Arial" panose="020B0604020202020204" pitchFamily="34" charset="0"/>
              </a:rPr>
              <a:t>, London: SAGE Publications, pp 126-144.</a:t>
            </a:r>
            <a:endParaRPr lang="en-GB" sz="1300" dirty="0">
              <a:solidFill>
                <a:schemeClr val="accent2">
                  <a:lumMod val="50000"/>
                </a:schemeClr>
              </a:solidFill>
              <a:latin typeface="Arial" panose="020B0604020202020204" pitchFamily="34" charset="0"/>
              <a:cs typeface="Arial" panose="020B0604020202020204" pitchFamily="34" charset="0"/>
            </a:endParaRPr>
          </a:p>
          <a:p>
            <a:r>
              <a:rPr lang="en-GB" altLang="en-US" sz="1300" dirty="0">
                <a:solidFill>
                  <a:schemeClr val="accent2">
                    <a:lumMod val="50000"/>
                  </a:schemeClr>
                </a:solidFill>
                <a:latin typeface="Arial" panose="020B0604020202020204" pitchFamily="34" charset="0"/>
                <a:cs typeface="Arial" panose="020B0604020202020204" pitchFamily="34" charset="0"/>
              </a:rPr>
              <a:t>TEFL (2016) </a:t>
            </a:r>
            <a:r>
              <a:rPr lang="en-GB" sz="1300" dirty="0">
                <a:solidFill>
                  <a:schemeClr val="accent2">
                    <a:lumMod val="50000"/>
                  </a:schemeClr>
                </a:solidFill>
                <a:latin typeface="Arial" panose="020B0604020202020204" pitchFamily="34" charset="0"/>
                <a:cs typeface="Arial" panose="020B0604020202020204" pitchFamily="34" charset="0"/>
              </a:rPr>
              <a:t>Pair and Group Work in TEFL. Available at: </a:t>
            </a:r>
            <a:r>
              <a:rPr lang="en-GB" sz="1300" dirty="0">
                <a:solidFill>
                  <a:schemeClr val="accent2">
                    <a:lumMod val="50000"/>
                  </a:schemeClr>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https://www.go-tefl.com/teflblog/pair-group-work/</a:t>
            </a:r>
            <a:r>
              <a:rPr lang="en-GB" sz="1300" dirty="0">
                <a:solidFill>
                  <a:schemeClr val="accent2">
                    <a:lumMod val="50000"/>
                  </a:schemeClr>
                </a:solidFill>
                <a:latin typeface="Arial" panose="020B0604020202020204" pitchFamily="34" charset="0"/>
                <a:cs typeface="Arial" panose="020B0604020202020204" pitchFamily="34" charset="0"/>
              </a:rPr>
              <a:t> (Accessed 15 February 2021)</a:t>
            </a:r>
          </a:p>
          <a:p>
            <a:r>
              <a:rPr lang="en-GB" sz="1300" dirty="0">
                <a:solidFill>
                  <a:schemeClr val="accent2">
                    <a:lumMod val="50000"/>
                  </a:schemeClr>
                </a:solidFill>
                <a:latin typeface="Arial" panose="020B0604020202020204" pitchFamily="34" charset="0"/>
                <a:cs typeface="Arial" panose="020B0604020202020204" pitchFamily="34" charset="0"/>
              </a:rPr>
              <a:t>Time to change (2021) </a:t>
            </a:r>
            <a:r>
              <a:rPr lang="en-GB" sz="1300" i="1" dirty="0">
                <a:solidFill>
                  <a:schemeClr val="accent2">
                    <a:lumMod val="50000"/>
                  </a:schemeClr>
                </a:solidFill>
                <a:latin typeface="Arial" panose="020B0604020202020204" pitchFamily="34" charset="0"/>
                <a:cs typeface="Arial" panose="020B0604020202020204" pitchFamily="34" charset="0"/>
              </a:rPr>
              <a:t>Understanding Mental Health. </a:t>
            </a:r>
            <a:r>
              <a:rPr lang="en-GB" sz="1300" dirty="0">
                <a:solidFill>
                  <a:schemeClr val="accent2">
                    <a:lumMod val="50000"/>
                  </a:schemeClr>
                </a:solidFill>
                <a:latin typeface="Arial" panose="020B0604020202020204" pitchFamily="34" charset="0"/>
                <a:cs typeface="Arial" panose="020B0604020202020204" pitchFamily="34" charset="0"/>
              </a:rPr>
              <a:t>Available at: </a:t>
            </a:r>
            <a:r>
              <a:rPr lang="en-GB" sz="1300" dirty="0">
                <a:solidFill>
                  <a:schemeClr val="accent2">
                    <a:lumMod val="50000"/>
                  </a:schemeClr>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https://www.time-to-change.org.uk/get-involved/get-your-workplace-involved/resources/activities#toc-1</a:t>
            </a:r>
            <a:r>
              <a:rPr lang="en-GB" sz="1300" dirty="0">
                <a:solidFill>
                  <a:schemeClr val="accent2">
                    <a:lumMod val="50000"/>
                  </a:schemeClr>
                </a:solidFill>
                <a:latin typeface="Arial" panose="020B0604020202020204" pitchFamily="34" charset="0"/>
                <a:cs typeface="Arial" panose="020B0604020202020204" pitchFamily="34" charset="0"/>
              </a:rPr>
              <a:t> (Accessed 19 February 2021)</a:t>
            </a:r>
          </a:p>
          <a:p>
            <a:r>
              <a:rPr lang="en-GB" sz="1300" dirty="0">
                <a:solidFill>
                  <a:schemeClr val="accent2">
                    <a:lumMod val="50000"/>
                  </a:schemeClr>
                </a:solidFill>
                <a:latin typeface="Arial" panose="020B0604020202020204" pitchFamily="34" charset="0"/>
                <a:cs typeface="Arial" panose="020B0604020202020204" pitchFamily="34" charset="0"/>
              </a:rPr>
              <a:t>Welsh Assembly Government, </a:t>
            </a:r>
            <a:r>
              <a:rPr lang="en-GB" sz="1300" i="1" dirty="0">
                <a:solidFill>
                  <a:schemeClr val="accent2">
                    <a:lumMod val="50000"/>
                  </a:schemeClr>
                </a:solidFill>
                <a:latin typeface="Arial" panose="020B0604020202020204" pitchFamily="34" charset="0"/>
                <a:cs typeface="Arial" panose="020B0604020202020204" pitchFamily="34" charset="0"/>
              </a:rPr>
              <a:t>Young People, (2007) Youth Work, Youth Service: National Youth Service Strategy for Wales</a:t>
            </a:r>
            <a:r>
              <a:rPr lang="en-GB" sz="1300" dirty="0">
                <a:solidFill>
                  <a:schemeClr val="accent2">
                    <a:lumMod val="50000"/>
                  </a:schemeClr>
                </a:solidFill>
                <a:latin typeface="Arial" panose="020B0604020202020204" pitchFamily="34" charset="0"/>
                <a:cs typeface="Arial" panose="020B0604020202020204" pitchFamily="34" charset="0"/>
              </a:rPr>
              <a:t>, Cardiff: Welsh Assembly Government</a:t>
            </a:r>
          </a:p>
          <a:p>
            <a:r>
              <a:rPr lang="en-US" sz="1300" dirty="0">
                <a:solidFill>
                  <a:schemeClr val="accent2">
                    <a:lumMod val="50000"/>
                  </a:schemeClr>
                </a:solidFill>
                <a:latin typeface="Arial" panose="020B0604020202020204" pitchFamily="34" charset="0"/>
                <a:cs typeface="Arial" panose="020B0604020202020204" pitchFamily="34" charset="0"/>
              </a:rPr>
              <a:t>Wrike (2017) </a:t>
            </a:r>
            <a:r>
              <a:rPr lang="en-GB" sz="1300" i="1" dirty="0">
                <a:solidFill>
                  <a:schemeClr val="accent2">
                    <a:lumMod val="50000"/>
                  </a:schemeClr>
                </a:solidFill>
                <a:latin typeface="Arial" panose="020B0604020202020204" pitchFamily="34" charset="0"/>
                <a:cs typeface="Arial" panose="020B0604020202020204" pitchFamily="34" charset="0"/>
              </a:rPr>
              <a:t>13 Awesome Team Building Games Your Team Won't Hate. </a:t>
            </a:r>
            <a:r>
              <a:rPr lang="en-GB" sz="1300" dirty="0">
                <a:solidFill>
                  <a:schemeClr val="accent2">
                    <a:lumMod val="50000"/>
                  </a:schemeClr>
                </a:solidFill>
                <a:latin typeface="Arial" panose="020B0604020202020204" pitchFamily="34" charset="0"/>
                <a:cs typeface="Arial" panose="020B0604020202020204" pitchFamily="34" charset="0"/>
              </a:rPr>
              <a:t>Available at: </a:t>
            </a:r>
            <a:r>
              <a:rPr lang="en-GB" sz="1300" dirty="0">
                <a:solidFill>
                  <a:schemeClr val="accent2">
                    <a:lumMod val="50000"/>
                  </a:schemeClr>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https://www.wrike.com/blog/team-building-games/</a:t>
            </a:r>
            <a:r>
              <a:rPr lang="en-GB" sz="1300" dirty="0">
                <a:solidFill>
                  <a:schemeClr val="accent2">
                    <a:lumMod val="50000"/>
                  </a:schemeClr>
                </a:solidFill>
                <a:latin typeface="Arial" panose="020B0604020202020204" pitchFamily="34" charset="0"/>
                <a:cs typeface="Arial" panose="020B0604020202020204" pitchFamily="34" charset="0"/>
              </a:rPr>
              <a:t> (Accessed: 19 February 2021)</a:t>
            </a:r>
          </a:p>
          <a:p>
            <a:endParaRPr lang="en-US" sz="1200" dirty="0">
              <a:solidFill>
                <a:schemeClr val="accent2">
                  <a:lumMod val="50000"/>
                </a:schemeClr>
              </a:solidFill>
              <a:latin typeface="Arial" panose="020B0604020202020204" pitchFamily="34" charset="0"/>
              <a:cs typeface="Arial" panose="020B0604020202020204" pitchFamily="34" charset="0"/>
            </a:endParaRPr>
          </a:p>
          <a:p>
            <a:endParaRPr lang="en-US" sz="1200" dirty="0">
              <a:solidFill>
                <a:schemeClr val="accent2">
                  <a:lumMod val="50000"/>
                </a:schemeClr>
              </a:solidFill>
              <a:latin typeface="Arial" panose="020B0604020202020204" pitchFamily="34" charset="0"/>
              <a:cs typeface="Arial" panose="020B0604020202020204" pitchFamily="34" charset="0"/>
            </a:endParaRPr>
          </a:p>
          <a:p>
            <a:endParaRPr lang="en-US" sz="1200" dirty="0">
              <a:solidFill>
                <a:schemeClr val="accent2">
                  <a:lumMod val="50000"/>
                </a:schemeClr>
              </a:solidFill>
              <a:latin typeface="Arial" panose="020B0604020202020204" pitchFamily="34" charset="0"/>
              <a:cs typeface="Arial" panose="020B0604020202020204" pitchFamily="34" charset="0"/>
            </a:endParaRPr>
          </a:p>
          <a:p>
            <a:endParaRPr lang="en-US" sz="1200" dirty="0">
              <a:solidFill>
                <a:schemeClr val="accent2">
                  <a:lumMod val="50000"/>
                </a:schemeClr>
              </a:solidFill>
              <a:latin typeface="Arial" panose="020B0604020202020204" pitchFamily="34" charset="0"/>
              <a:cs typeface="Arial" panose="020B0604020202020204" pitchFamily="34" charset="0"/>
            </a:endParaRPr>
          </a:p>
          <a:p>
            <a:endParaRPr lang="en-US" sz="1200" dirty="0">
              <a:solidFill>
                <a:schemeClr val="accent2">
                  <a:lumMod val="50000"/>
                </a:schemeClr>
              </a:solidFill>
              <a:latin typeface="Arial" panose="020B0604020202020204" pitchFamily="34" charset="0"/>
              <a:cs typeface="Arial" panose="020B0604020202020204" pitchFamily="34" charset="0"/>
            </a:endParaRPr>
          </a:p>
          <a:p>
            <a:endParaRPr lang="en-US" sz="1200" i="1" dirty="0">
              <a:solidFill>
                <a:schemeClr val="accent2">
                  <a:lumMod val="50000"/>
                </a:schemeClr>
              </a:solidFill>
              <a:latin typeface="Arial" panose="020B0604020202020204" pitchFamily="34" charset="0"/>
              <a:cs typeface="Arial" panose="020B0604020202020204" pitchFamily="34" charset="0"/>
            </a:endParaRPr>
          </a:p>
          <a:p>
            <a:endParaRPr lang="en-US" sz="1200" dirty="0">
              <a:solidFill>
                <a:schemeClr val="accent2">
                  <a:lumMod val="50000"/>
                </a:schemeClr>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90829F67-7661-0742-8A8C-2FACCF85E173}"/>
              </a:ext>
            </a:extLst>
          </p:cNvPr>
          <p:cNvSpPr/>
          <p:nvPr/>
        </p:nvSpPr>
        <p:spPr>
          <a:xfrm>
            <a:off x="2594167" y="179162"/>
            <a:ext cx="3317237" cy="461665"/>
          </a:xfrm>
          <a:prstGeom prst="rect">
            <a:avLst/>
          </a:prstGeom>
        </p:spPr>
        <p:txBody>
          <a:bodyPr wrap="square">
            <a:spAutoFit/>
          </a:bodyPr>
          <a:lstStyle/>
          <a:p>
            <a:r>
              <a:rPr lang="en-US" sz="2400" b="1" u="sng" dirty="0">
                <a:solidFill>
                  <a:schemeClr val="accent2">
                    <a:lumMod val="50000"/>
                  </a:schemeClr>
                </a:solidFill>
                <a:latin typeface="Arial" panose="020B0604020202020204" pitchFamily="34" charset="0"/>
                <a:cs typeface="Arial" panose="020B0604020202020204" pitchFamily="34" charset="0"/>
              </a:rPr>
              <a:t>Reference List</a:t>
            </a:r>
            <a:endParaRPr lang="en-US" sz="2400" dirty="0"/>
          </a:p>
        </p:txBody>
      </p:sp>
    </p:spTree>
    <p:extLst>
      <p:ext uri="{BB962C8B-B14F-4D97-AF65-F5344CB8AC3E}">
        <p14:creationId xmlns:p14="http://schemas.microsoft.com/office/powerpoint/2010/main" val="1599458167"/>
      </p:ext>
    </p:extLst>
  </p:cSld>
  <p:clrMapOvr>
    <a:masterClrMapping/>
  </p:clrMapOvr>
</p:sld>
</file>

<file path=ppt/theme/theme1.xml><?xml version="1.0" encoding="utf-8"?>
<a:theme xmlns:a="http://schemas.openxmlformats.org/drawingml/2006/main" name="Wisp">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3773</TotalTime>
  <Words>2920</Words>
  <Application>Microsoft Macintosh PowerPoint</Application>
  <PresentationFormat>Widescreen</PresentationFormat>
  <Paragraphs>254</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Wisp</vt:lpstr>
      <vt:lpstr>PowerPoint Presentation</vt:lpstr>
      <vt:lpstr>Interpersonal Skills</vt:lpstr>
      <vt:lpstr>Counselling Skills</vt:lpstr>
      <vt:lpstr>Group Work</vt:lpstr>
      <vt:lpstr>Tuckman (1965)</vt:lpstr>
      <vt:lpstr>Carl Rogers – Person-Centered Approach</vt:lpstr>
      <vt:lpstr>PowerPoint Presentation</vt:lpstr>
      <vt:lpstr>Facilitating Learning</vt:lpstr>
      <vt:lpstr>Games and Quizzes </vt:lpstr>
      <vt:lpstr>PowerPoint Presentation</vt:lpstr>
      <vt:lpstr>Interventions </vt:lpstr>
      <vt:lpstr>Mental Health - Quiz</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Students are required to discuss the skills, tools and approaches required for effective practice with young people.  Your seminar should focus upon an intervention of your choice, illustrating how this approach can be used to support young people, both in groups and on a one to one basis.  Your seminar should be supported by wider reading and linked to the Youth Work National Occupational Standards (CLD Standards Council Scotland, 2019).  25th March </dc:title>
  <dc:creator>Megan Ann Rogers (2005583)</dc:creator>
  <cp:lastModifiedBy>Megan Ann Rogers (2005583)</cp:lastModifiedBy>
  <cp:revision>57</cp:revision>
  <dcterms:created xsi:type="dcterms:W3CDTF">2021-02-09T15:27:48Z</dcterms:created>
  <dcterms:modified xsi:type="dcterms:W3CDTF">2021-02-24T21:42:34Z</dcterms:modified>
</cp:coreProperties>
</file>