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47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69E7416A-701C-43ED-AB18-F119D309C350}" type="datetimeFigureOut">
              <a:rPr lang="en-GB" smtClean="0"/>
              <a:t>30/06/2018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6867ABC5-822F-402D-98CE-FD24F5B17829}"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69E7416A-701C-43ED-AB18-F119D309C350}" type="datetimeFigureOut">
              <a:rPr lang="en-GB" smtClean="0"/>
              <a:t>30/06/2018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67ABC5-822F-402D-98CE-FD24F5B17829}"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9E7416A-701C-43ED-AB18-F119D309C350}" type="datetimeFigureOut">
              <a:rPr lang="en-GB" smtClean="0"/>
              <a:t>30/06/2018</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6867ABC5-822F-402D-98CE-FD24F5B1782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69E7416A-701C-43ED-AB18-F119D309C350}" type="datetimeFigureOut">
              <a:rPr lang="en-GB" smtClean="0"/>
              <a:t>30/06/2018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67ABC5-822F-402D-98CE-FD24F5B17829}"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9E7416A-701C-43ED-AB18-F119D309C350}" type="datetimeFigureOut">
              <a:rPr lang="en-GB" smtClean="0"/>
              <a:t>30/06/2018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67ABC5-822F-402D-98CE-FD24F5B17829}"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9E7416A-701C-43ED-AB18-F119D309C350}" type="datetimeFigureOut">
              <a:rPr lang="en-GB" smtClean="0"/>
              <a:t>30/06/2018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67ABC5-822F-402D-98CE-FD24F5B1782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7416A-701C-43ED-AB18-F119D309C350}" type="datetimeFigureOut">
              <a:rPr lang="en-GB" smtClean="0"/>
              <a:t>30/06/2018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67ABC5-822F-402D-98CE-FD24F5B1782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9E7416A-701C-43ED-AB18-F119D309C350}" type="datetimeFigureOut">
              <a:rPr lang="en-GB" smtClean="0"/>
              <a:t>30/06/2018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67ABC5-822F-402D-98CE-FD24F5B17829}"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9E7416A-701C-43ED-AB18-F119D309C350}" type="datetimeFigureOut">
              <a:rPr lang="en-GB" smtClean="0"/>
              <a:t>30/06/2018</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6867ABC5-822F-402D-98CE-FD24F5B17829}"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E7416A-701C-43ED-AB18-F119D309C350}" type="datetimeFigureOut">
              <a:rPr lang="en-GB" smtClean="0"/>
              <a:t>30/06/2018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67ABC5-822F-402D-98CE-FD24F5B1782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E7416A-701C-43ED-AB18-F119D309C350}" type="datetimeFigureOut">
              <a:rPr lang="en-GB" smtClean="0"/>
              <a:t>30/06/2018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67ABC5-822F-402D-98CE-FD24F5B1782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69E7416A-701C-43ED-AB18-F119D309C350}" type="datetimeFigureOut">
              <a:rPr lang="en-GB" smtClean="0"/>
              <a:t>30/06/2018</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6867ABC5-822F-402D-98CE-FD24F5B1782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Rhodri Thomas</a:t>
            </a:r>
          </a:p>
        </p:txBody>
      </p:sp>
      <p:sp>
        <p:nvSpPr>
          <p:cNvPr id="2" name="Title 1"/>
          <p:cNvSpPr>
            <a:spLocks noGrp="1"/>
          </p:cNvSpPr>
          <p:nvPr>
            <p:ph type="ctrTitle"/>
          </p:nvPr>
        </p:nvSpPr>
        <p:spPr>
          <a:xfrm>
            <a:off x="683568" y="1340768"/>
            <a:ext cx="7772400" cy="1470025"/>
          </a:xfrm>
        </p:spPr>
        <p:txBody>
          <a:bodyPr>
            <a:normAutofit fontScale="90000"/>
          </a:bodyPr>
          <a:lstStyle/>
          <a:p>
            <a:r>
              <a:rPr lang="en-GB" dirty="0"/>
              <a:t>Provision and Use of Work Equipment Regulations 1998 (PUWER)</a:t>
            </a:r>
          </a:p>
        </p:txBody>
      </p:sp>
    </p:spTree>
    <p:extLst>
      <p:ext uri="{BB962C8B-B14F-4D97-AF65-F5344CB8AC3E}">
        <p14:creationId xmlns:p14="http://schemas.microsoft.com/office/powerpoint/2010/main" val="2892653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1143000"/>
          </a:xfrm>
        </p:spPr>
        <p:txBody>
          <a:bodyPr>
            <a:normAutofit fontScale="90000"/>
          </a:bodyPr>
          <a:lstStyle/>
          <a:p>
            <a:r>
              <a:rPr lang="en-GB" sz="4400" dirty="0">
                <a:solidFill>
                  <a:schemeClr val="tx1"/>
                </a:solidFill>
              </a:rPr>
              <a:t>PUWER requires that equipment provided for use at work is:</a:t>
            </a:r>
            <a:br>
              <a:rPr lang="en-GB" dirty="0"/>
            </a:br>
            <a:endParaRPr lang="en-GB" dirty="0"/>
          </a:p>
        </p:txBody>
      </p:sp>
      <p:sp>
        <p:nvSpPr>
          <p:cNvPr id="3" name="Content Placeholder 2"/>
          <p:cNvSpPr>
            <a:spLocks noGrp="1"/>
          </p:cNvSpPr>
          <p:nvPr>
            <p:ph sz="quarter" idx="1"/>
          </p:nvPr>
        </p:nvSpPr>
        <p:spPr>
          <a:xfrm>
            <a:off x="323528" y="1124744"/>
            <a:ext cx="8496944" cy="5400600"/>
          </a:xfrm>
        </p:spPr>
        <p:txBody>
          <a:bodyPr>
            <a:normAutofit fontScale="70000" lnSpcReduction="20000"/>
          </a:bodyPr>
          <a:lstStyle/>
          <a:p>
            <a:endParaRPr lang="en-GB" dirty="0"/>
          </a:p>
          <a:p>
            <a:r>
              <a:rPr lang="en-GB" sz="3100" dirty="0">
                <a:cs typeface="Calibri" pitchFamily="34" charset="0"/>
              </a:rPr>
              <a:t>Suitable for the intended use</a:t>
            </a:r>
          </a:p>
          <a:p>
            <a:endParaRPr lang="en-GB" sz="3100" dirty="0">
              <a:cs typeface="Calibri" pitchFamily="34" charset="0"/>
            </a:endParaRPr>
          </a:p>
          <a:p>
            <a:r>
              <a:rPr lang="en-GB" sz="3100" dirty="0">
                <a:solidFill>
                  <a:srgbClr val="FF0000"/>
                </a:solidFill>
                <a:cs typeface="Calibri" pitchFamily="34" charset="0"/>
              </a:rPr>
              <a:t>Safe</a:t>
            </a:r>
            <a:r>
              <a:rPr lang="en-GB" sz="3100" dirty="0">
                <a:cs typeface="Calibri" pitchFamily="34" charset="0"/>
              </a:rPr>
              <a:t> for use, </a:t>
            </a:r>
            <a:r>
              <a:rPr lang="en-GB" sz="3100" dirty="0">
                <a:solidFill>
                  <a:srgbClr val="FF0000"/>
                </a:solidFill>
                <a:cs typeface="Calibri" pitchFamily="34" charset="0"/>
              </a:rPr>
              <a:t>maintained</a:t>
            </a:r>
            <a:r>
              <a:rPr lang="en-GB" sz="3100" dirty="0">
                <a:cs typeface="Calibri" pitchFamily="34" charset="0"/>
              </a:rPr>
              <a:t> in a safe condition and </a:t>
            </a:r>
            <a:r>
              <a:rPr lang="en-GB" sz="3100" dirty="0">
                <a:solidFill>
                  <a:srgbClr val="FF0000"/>
                </a:solidFill>
                <a:cs typeface="Calibri" pitchFamily="34" charset="0"/>
              </a:rPr>
              <a:t>inspected</a:t>
            </a:r>
            <a:r>
              <a:rPr lang="en-GB" sz="3100" dirty="0">
                <a:cs typeface="Calibri" pitchFamily="34" charset="0"/>
              </a:rPr>
              <a:t> to ensure it is correctly installed and does not subsequently deteriorate </a:t>
            </a:r>
          </a:p>
          <a:p>
            <a:endParaRPr lang="en-GB" sz="3100" dirty="0">
              <a:cs typeface="Calibri" pitchFamily="34" charset="0"/>
            </a:endParaRPr>
          </a:p>
          <a:p>
            <a:r>
              <a:rPr lang="en-GB" sz="3100" dirty="0">
                <a:cs typeface="Calibri" pitchFamily="34" charset="0"/>
              </a:rPr>
              <a:t>used only by people who have received </a:t>
            </a:r>
            <a:r>
              <a:rPr lang="en-GB" sz="3100" dirty="0">
                <a:solidFill>
                  <a:srgbClr val="FF0000"/>
                </a:solidFill>
                <a:cs typeface="Calibri" pitchFamily="34" charset="0"/>
              </a:rPr>
              <a:t>adequate information</a:t>
            </a:r>
            <a:r>
              <a:rPr lang="en-GB" sz="3100" dirty="0">
                <a:cs typeface="Calibri" pitchFamily="34" charset="0"/>
              </a:rPr>
              <a:t>, </a:t>
            </a:r>
            <a:r>
              <a:rPr lang="en-GB" sz="3100" dirty="0">
                <a:solidFill>
                  <a:srgbClr val="FF0000"/>
                </a:solidFill>
                <a:cs typeface="Calibri" pitchFamily="34" charset="0"/>
              </a:rPr>
              <a:t>instruction</a:t>
            </a:r>
            <a:r>
              <a:rPr lang="en-GB" sz="3100" dirty="0">
                <a:cs typeface="Calibri" pitchFamily="34" charset="0"/>
              </a:rPr>
              <a:t> and </a:t>
            </a:r>
            <a:r>
              <a:rPr lang="en-GB" sz="3100" dirty="0">
                <a:solidFill>
                  <a:srgbClr val="FF0000"/>
                </a:solidFill>
                <a:cs typeface="Calibri" pitchFamily="34" charset="0"/>
              </a:rPr>
              <a:t>training</a:t>
            </a:r>
          </a:p>
          <a:p>
            <a:endParaRPr lang="en-GB" sz="3100" dirty="0">
              <a:solidFill>
                <a:srgbClr val="FF0000"/>
              </a:solidFill>
              <a:cs typeface="Calibri" pitchFamily="34" charset="0"/>
            </a:endParaRPr>
          </a:p>
          <a:p>
            <a:r>
              <a:rPr lang="en-GB" sz="3100" dirty="0">
                <a:cs typeface="Calibri" pitchFamily="34" charset="0"/>
              </a:rPr>
              <a:t>accompanied by suitable health and safety measures, such as protective devices and controls. These will normally include emergency stop devices, adequate means of isolation from sources of energy, clearly visible markings and warning devices </a:t>
            </a:r>
          </a:p>
          <a:p>
            <a:endParaRPr lang="en-GB" sz="3100" dirty="0">
              <a:cs typeface="Calibri" pitchFamily="34" charset="0"/>
            </a:endParaRPr>
          </a:p>
          <a:p>
            <a:r>
              <a:rPr lang="en-GB" sz="3100" dirty="0">
                <a:cs typeface="Calibri" pitchFamily="34" charset="0"/>
              </a:rPr>
              <a:t>used in accordance with specific requirements, for mobile work equipment and power presses </a:t>
            </a:r>
          </a:p>
        </p:txBody>
      </p:sp>
    </p:spTree>
    <p:extLst>
      <p:ext uri="{BB962C8B-B14F-4D97-AF65-F5344CB8AC3E}">
        <p14:creationId xmlns:p14="http://schemas.microsoft.com/office/powerpoint/2010/main" val="2201425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Definition of work equipment</a:t>
            </a:r>
          </a:p>
        </p:txBody>
      </p:sp>
      <p:sp>
        <p:nvSpPr>
          <p:cNvPr id="3" name="Content Placeholder 2"/>
          <p:cNvSpPr>
            <a:spLocks noGrp="1"/>
          </p:cNvSpPr>
          <p:nvPr>
            <p:ph sz="quarter" idx="1"/>
          </p:nvPr>
        </p:nvSpPr>
        <p:spPr>
          <a:xfrm>
            <a:off x="539552" y="1844824"/>
            <a:ext cx="7920880" cy="4716016"/>
          </a:xfrm>
        </p:spPr>
        <p:txBody>
          <a:bodyPr>
            <a:normAutofit/>
          </a:bodyPr>
          <a:lstStyle/>
          <a:p>
            <a:r>
              <a:rPr lang="en-GB" dirty="0"/>
              <a:t>Any machinery, appliance, apparatus, tool or installation for use at work (whether exclusively or not). </a:t>
            </a:r>
          </a:p>
          <a:p>
            <a:r>
              <a:rPr lang="en-GB" dirty="0"/>
              <a:t>This includes equipment which employees provide for their own use at work. The scope of work equipment is therefore extremely wide. </a:t>
            </a:r>
          </a:p>
          <a:p>
            <a:r>
              <a:rPr lang="en-GB" dirty="0"/>
              <a:t>The use of work equipment is also very widely interpreted and '...means any activity involving work equipment and includes starting, stopping, programming, setting, transporting, repairing, modifying, maintaining, servicing and cleaning'.</a:t>
            </a:r>
          </a:p>
        </p:txBody>
      </p:sp>
    </p:spTree>
    <p:extLst>
      <p:ext uri="{BB962C8B-B14F-4D97-AF65-F5344CB8AC3E}">
        <p14:creationId xmlns:p14="http://schemas.microsoft.com/office/powerpoint/2010/main" val="2723519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1"/>
                </a:solidFill>
              </a:rPr>
              <a:t>What you must do</a:t>
            </a:r>
          </a:p>
        </p:txBody>
      </p:sp>
      <p:sp>
        <p:nvSpPr>
          <p:cNvPr id="3" name="Content Placeholder 2"/>
          <p:cNvSpPr>
            <a:spLocks noGrp="1"/>
          </p:cNvSpPr>
          <p:nvPr>
            <p:ph sz="quarter" idx="1"/>
          </p:nvPr>
        </p:nvSpPr>
        <p:spPr>
          <a:xfrm>
            <a:off x="899592" y="1700808"/>
            <a:ext cx="7772400" cy="4572000"/>
          </a:xfrm>
        </p:spPr>
        <p:txBody>
          <a:bodyPr>
            <a:normAutofit/>
          </a:bodyPr>
          <a:lstStyle/>
          <a:p>
            <a:r>
              <a:rPr lang="en-GB" dirty="0"/>
              <a:t>Ensure work equipment is </a:t>
            </a:r>
            <a:r>
              <a:rPr lang="en-GB" dirty="0">
                <a:solidFill>
                  <a:srgbClr val="FF0000"/>
                </a:solidFill>
              </a:rPr>
              <a:t>maintained</a:t>
            </a:r>
            <a:r>
              <a:rPr lang="en-GB" dirty="0"/>
              <a:t> in an efficient state, in efficient working order and in </a:t>
            </a:r>
            <a:r>
              <a:rPr lang="en-GB" dirty="0">
                <a:solidFill>
                  <a:srgbClr val="FF0000"/>
                </a:solidFill>
              </a:rPr>
              <a:t>good repair</a:t>
            </a:r>
          </a:p>
          <a:p>
            <a:r>
              <a:rPr lang="en-GB" dirty="0"/>
              <a:t>Where a machine has a maintenance log, keep this </a:t>
            </a:r>
            <a:r>
              <a:rPr lang="en-GB" dirty="0">
                <a:solidFill>
                  <a:srgbClr val="FF0000"/>
                </a:solidFill>
              </a:rPr>
              <a:t>up to date</a:t>
            </a:r>
          </a:p>
          <a:p>
            <a:r>
              <a:rPr lang="en-GB" dirty="0"/>
              <a:t>Where the safety of work equipment depends on the manner of installation, it must be </a:t>
            </a:r>
            <a:r>
              <a:rPr lang="en-GB" dirty="0">
                <a:solidFill>
                  <a:srgbClr val="FF0000"/>
                </a:solidFill>
              </a:rPr>
              <a:t>inspected</a:t>
            </a:r>
            <a:r>
              <a:rPr lang="en-GB" dirty="0"/>
              <a:t> after installation and before being put into use</a:t>
            </a:r>
          </a:p>
          <a:p>
            <a:r>
              <a:rPr lang="en-GB" dirty="0"/>
              <a:t>Where work equipment is exposed to </a:t>
            </a:r>
            <a:r>
              <a:rPr lang="en-GB" dirty="0">
                <a:solidFill>
                  <a:srgbClr val="FF0000"/>
                </a:solidFill>
              </a:rPr>
              <a:t>deteriorating conditions</a:t>
            </a:r>
            <a:r>
              <a:rPr lang="en-GB" dirty="0"/>
              <a:t> liable to result in dangerous situations, it must be </a:t>
            </a:r>
            <a:r>
              <a:rPr lang="en-GB" dirty="0">
                <a:solidFill>
                  <a:srgbClr val="FF0000"/>
                </a:solidFill>
              </a:rPr>
              <a:t>inspected</a:t>
            </a:r>
            <a:r>
              <a:rPr lang="en-GB" dirty="0"/>
              <a:t> to ensure faults are detected in good time so the risk to health and safety is managed</a:t>
            </a:r>
          </a:p>
        </p:txBody>
      </p:sp>
    </p:spTree>
    <p:extLst>
      <p:ext uri="{BB962C8B-B14F-4D97-AF65-F5344CB8AC3E}">
        <p14:creationId xmlns:p14="http://schemas.microsoft.com/office/powerpoint/2010/main" val="3495529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764704"/>
            <a:ext cx="8229600" cy="5361459"/>
          </a:xfrm>
        </p:spPr>
        <p:txBody>
          <a:bodyPr>
            <a:normAutofit/>
          </a:bodyPr>
          <a:lstStyle/>
          <a:p>
            <a:r>
              <a:rPr lang="en-GB" dirty="0"/>
              <a:t>Ensure that all people using, supervising or managing the use of work equipment are provided with adequate, clear health and safety </a:t>
            </a:r>
            <a:r>
              <a:rPr lang="en-GB" dirty="0">
                <a:solidFill>
                  <a:srgbClr val="FF0000"/>
                </a:solidFill>
              </a:rPr>
              <a:t>information.</a:t>
            </a:r>
            <a:r>
              <a:rPr lang="en-GB" dirty="0"/>
              <a:t> This will include, where necessary, </a:t>
            </a:r>
            <a:r>
              <a:rPr lang="en-GB" dirty="0">
                <a:solidFill>
                  <a:srgbClr val="FF0000"/>
                </a:solidFill>
              </a:rPr>
              <a:t>written instructions </a:t>
            </a:r>
            <a:r>
              <a:rPr lang="en-GB" dirty="0"/>
              <a:t>on its use and suitable equipment markings and warnings </a:t>
            </a:r>
          </a:p>
          <a:p>
            <a:r>
              <a:rPr lang="en-GB" dirty="0"/>
              <a:t>Ensure that all people who use, supervise or manage the use of work equipment have received adequate </a:t>
            </a:r>
            <a:r>
              <a:rPr lang="en-GB" dirty="0">
                <a:solidFill>
                  <a:srgbClr val="FF0000"/>
                </a:solidFill>
              </a:rPr>
              <a:t>training</a:t>
            </a:r>
            <a:r>
              <a:rPr lang="en-GB" dirty="0"/>
              <a:t>, which should include the correct use of the equipment, the risks that may arise from its use and the precautions to take</a:t>
            </a:r>
          </a:p>
        </p:txBody>
      </p:sp>
    </p:spTree>
    <p:extLst>
      <p:ext uri="{BB962C8B-B14F-4D97-AF65-F5344CB8AC3E}">
        <p14:creationId xmlns:p14="http://schemas.microsoft.com/office/powerpoint/2010/main" val="12261315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17</TotalTime>
  <Words>385</Words>
  <Application>Microsoft Office PowerPoint</Application>
  <PresentationFormat>On-screen Show (4:3)</PresentationFormat>
  <Paragraphs>24</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Calibri</vt:lpstr>
      <vt:lpstr>Franklin Gothic Book</vt:lpstr>
      <vt:lpstr>Perpetua</vt:lpstr>
      <vt:lpstr>Wingdings 2</vt:lpstr>
      <vt:lpstr>Equity</vt:lpstr>
      <vt:lpstr>Provision and Use of Work Equipment Regulations 1998 (PUWER)</vt:lpstr>
      <vt:lpstr>PUWER requires that equipment provided for use at work is: </vt:lpstr>
      <vt:lpstr>Definition of work equipment</vt:lpstr>
      <vt:lpstr>What you must do</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Provision and Use of Work Equipment Regulations 1998 (PUWER)</dc:title>
  <dc:creator>Thomas, Rhodri</dc:creator>
  <cp:lastModifiedBy>Terry</cp:lastModifiedBy>
  <cp:revision>2</cp:revision>
  <dcterms:created xsi:type="dcterms:W3CDTF">2016-03-02T18:20:57Z</dcterms:created>
  <dcterms:modified xsi:type="dcterms:W3CDTF">2018-06-29T23:14:50Z</dcterms:modified>
</cp:coreProperties>
</file>