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0" r:id="rId1"/>
  </p:sldMasterIdLst>
  <p:sldIdLst>
    <p:sldId id="256" r:id="rId2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092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howGuides="1">
      <p:cViewPr varScale="1">
        <p:scale>
          <a:sx n="70" d="100"/>
          <a:sy n="70" d="100"/>
        </p:scale>
        <p:origin x="210" y="72"/>
      </p:cViewPr>
      <p:guideLst>
        <p:guide orient="horz" pos="2092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ru-RU" smtClean="0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D17E4-F3E3-427C-908E-FE28154B735B}" type="datetimeFigureOut">
              <a:rPr lang="ru-RU" smtClean="0"/>
              <a:t>31.01.2018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5927-D987-4323-BA7E-FE6628460E5B}" type="slidenum">
              <a:rPr lang="ru-RU" smtClean="0"/>
              <a:t>‹#›</a:t>
            </a:fld>
            <a:endParaRPr lang="ru-RU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2547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D17E4-F3E3-427C-908E-FE28154B735B}" type="datetimeFigureOut">
              <a:rPr lang="ru-RU" smtClean="0"/>
              <a:t>31.01.2018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5927-D987-4323-BA7E-FE6628460E5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78112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Заголовок раздела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D17E4-F3E3-427C-908E-FE28154B735B}" type="datetimeFigureOut">
              <a:rPr lang="ru-RU" smtClean="0"/>
              <a:t>31.01.2018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5927-D987-4323-BA7E-FE6628460E5B}" type="slidenum">
              <a:rPr lang="ru-RU" smtClean="0"/>
              <a:t>‹#›</a:t>
            </a:fld>
            <a:endParaRPr lang="ru-RU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3316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D17E4-F3E3-427C-908E-FE28154B735B}" type="datetimeFigureOut">
              <a:rPr lang="ru-RU" smtClean="0"/>
              <a:t>31.01.2018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5927-D987-4323-BA7E-FE6628460E5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3734197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D17E4-F3E3-427C-908E-FE28154B735B}" type="datetimeFigureOut">
              <a:rPr lang="ru-RU" smtClean="0"/>
              <a:t>31.01.2018</a:t>
            </a:fld>
            <a:endParaRPr lang="ru-R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5927-D987-4323-BA7E-FE6628460E5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125741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D17E4-F3E3-427C-908E-FE28154B735B}" type="datetimeFigureOut">
              <a:rPr lang="ru-RU" smtClean="0"/>
              <a:t>31.01.2018</a:t>
            </a:fld>
            <a:endParaRPr lang="ru-R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5927-D987-4323-BA7E-FE6628460E5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8086367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D17E4-F3E3-427C-908E-FE28154B735B}" type="datetimeFigureOut">
              <a:rPr lang="ru-RU" smtClean="0"/>
              <a:t>31.01.2018</a:t>
            </a:fld>
            <a:endParaRPr lang="ru-R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ru-R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5927-D987-4323-BA7E-FE6628460E5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31009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BD6D17E4-F3E3-427C-908E-FE28154B735B}" type="datetimeFigureOut">
              <a:rPr lang="ru-RU" smtClean="0"/>
              <a:t>31.01.2018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6ED5927-D987-4323-BA7E-FE6628460E5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0157865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 smtClean="0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 smtClean="0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D17E4-F3E3-427C-908E-FE28154B735B}" type="datetimeFigureOut">
              <a:rPr lang="ru-RU" smtClean="0"/>
              <a:t>31.01.2018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5927-D987-4323-BA7E-FE6628460E5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356045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D17E4-F3E3-427C-908E-FE28154B735B}" type="datetimeFigureOut">
              <a:rPr lang="ru-RU" smtClean="0"/>
              <a:t>31.01.2018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5927-D987-4323-BA7E-FE6628460E5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1771496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6D17E4-F3E3-427C-908E-FE28154B735B}" type="datetimeFigureOut">
              <a:rPr lang="ru-RU" smtClean="0"/>
              <a:t>31.01.2018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5927-D987-4323-BA7E-FE6628460E5B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38174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ru-RU" smtClean="0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ru-RU" smtClean="0"/>
              <a:t>Образец текста</a:t>
            </a:r>
          </a:p>
          <a:p>
            <a:pPr lvl="1"/>
            <a:r>
              <a:rPr lang="ru-RU" smtClean="0"/>
              <a:t>Второй уровень</a:t>
            </a:r>
          </a:p>
          <a:p>
            <a:pPr lvl="2"/>
            <a:r>
              <a:rPr lang="ru-RU" smtClean="0"/>
              <a:t>Третий уровень</a:t>
            </a:r>
          </a:p>
          <a:p>
            <a:pPr lvl="3"/>
            <a:r>
              <a:rPr lang="ru-RU" smtClean="0"/>
              <a:t>Четвертый уровень</a:t>
            </a:r>
          </a:p>
          <a:p>
            <a:pPr lvl="4"/>
            <a:r>
              <a:rPr lang="ru-RU" smtClean="0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BD6D17E4-F3E3-427C-908E-FE28154B735B}" type="datetimeFigureOut">
              <a:rPr lang="ru-RU" smtClean="0"/>
              <a:t>31.01.2018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6ED5927-D987-4323-BA7E-FE6628460E5B}" type="slidenum">
              <a:rPr lang="ru-RU" smtClean="0"/>
              <a:t>‹#›</a:t>
            </a:fld>
            <a:endParaRPr lang="ru-RU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21682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1" r:id="rId1"/>
    <p:sldLayoutId id="2147483822" r:id="rId2"/>
    <p:sldLayoutId id="2147483823" r:id="rId3"/>
    <p:sldLayoutId id="2147483824" r:id="rId4"/>
    <p:sldLayoutId id="2147483825" r:id="rId5"/>
    <p:sldLayoutId id="2147483826" r:id="rId6"/>
    <p:sldLayoutId id="2147483827" r:id="rId7"/>
    <p:sldLayoutId id="2147483828" r:id="rId8"/>
    <p:sldLayoutId id="2147483829" r:id="rId9"/>
    <p:sldLayoutId id="2147483830" r:id="rId10"/>
    <p:sldLayoutId id="214748383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Прямоугольник 3"/>
          <p:cNvSpPr/>
          <p:nvPr/>
        </p:nvSpPr>
        <p:spPr>
          <a:xfrm>
            <a:off x="1554480" y="105167"/>
            <a:ext cx="9655052" cy="122071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1.Conceptualising Olympic Tourism legacy</a:t>
            </a:r>
            <a:r>
              <a:rPr lang="en-GB" sz="2000" dirty="0" smtClean="0"/>
              <a:t>.</a:t>
            </a:r>
          </a:p>
          <a:p>
            <a:pPr algn="ctr"/>
            <a:r>
              <a:rPr lang="en-GB" sz="2000" b="1" dirty="0" smtClean="0">
                <a:solidFill>
                  <a:srgbClr val="0070C0"/>
                </a:solidFill>
              </a:rPr>
              <a:t>2.Sport, tourism and mega-event impacts on host cities: a case study of the 2010 FIFA World Cup in Port Elizabeth. </a:t>
            </a:r>
          </a:p>
        </p:txBody>
      </p:sp>
      <p:sp>
        <p:nvSpPr>
          <p:cNvPr id="7" name="Прямоугольник с одним скругленным углом 6"/>
          <p:cNvSpPr/>
          <p:nvPr/>
        </p:nvSpPr>
        <p:spPr>
          <a:xfrm>
            <a:off x="3942323" y="2958922"/>
            <a:ext cx="3158836" cy="904689"/>
          </a:xfrm>
          <a:prstGeom prst="round1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scene3d>
            <a:camera prst="orthographicFront"/>
            <a:lightRig rig="threePt" dir="t"/>
          </a:scene3d>
          <a:sp3d>
            <a:bevelB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 </a:t>
            </a:r>
            <a:r>
              <a:rPr lang="en-GB" sz="2000" b="1" i="1" dirty="0" smtClean="0">
                <a:ln w="0"/>
                <a:solidFill>
                  <a:schemeClr val="accent3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Similar key words: Mega event, tourism, sport tourism , event legacy</a:t>
            </a:r>
            <a:r>
              <a:rPr lang="en-GB" sz="2000" b="1" i="1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</a:t>
            </a:r>
            <a:endParaRPr lang="ru-RU" sz="2000" b="1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Блок-схема: внутренняя память 11"/>
          <p:cNvSpPr/>
          <p:nvPr/>
        </p:nvSpPr>
        <p:spPr>
          <a:xfrm>
            <a:off x="165839" y="1145200"/>
            <a:ext cx="3587636" cy="731519"/>
          </a:xfrm>
          <a:prstGeom prst="flowChartInternalStorag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1.Conceptualising Olympic Tourism legacy</a:t>
            </a:r>
            <a:r>
              <a:rPr lang="en-GB" dirty="0"/>
              <a:t>.</a:t>
            </a:r>
          </a:p>
        </p:txBody>
      </p:sp>
      <p:sp>
        <p:nvSpPr>
          <p:cNvPr id="13" name="Блок-схема: внутренняя память 12"/>
          <p:cNvSpPr/>
          <p:nvPr/>
        </p:nvSpPr>
        <p:spPr>
          <a:xfrm>
            <a:off x="8192498" y="1115456"/>
            <a:ext cx="3698542" cy="669868"/>
          </a:xfrm>
          <a:prstGeom prst="flowChartInternalStorag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0070C0"/>
                </a:solidFill>
              </a:rPr>
              <a:t>2.Sport, tourism and mega-event impacts on host </a:t>
            </a:r>
            <a:r>
              <a:rPr lang="en-GB" b="1" dirty="0" smtClean="0">
                <a:solidFill>
                  <a:srgbClr val="0070C0"/>
                </a:solidFill>
              </a:rPr>
              <a:t>cities.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16" name="Прямоугольник 15"/>
          <p:cNvSpPr/>
          <p:nvPr/>
        </p:nvSpPr>
        <p:spPr>
          <a:xfrm>
            <a:off x="3726180" y="3884271"/>
            <a:ext cx="4107635" cy="104741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i="1" dirty="0" smtClean="0">
                <a:solidFill>
                  <a:schemeClr val="tx1"/>
                </a:solidFill>
              </a:rPr>
              <a:t>Both articles  observed hosting sport mega event .The case study follows in terms of context , methodology  and results of our data analysis.</a:t>
            </a:r>
            <a:endParaRPr lang="ru-RU" i="1" dirty="0">
              <a:solidFill>
                <a:schemeClr val="tx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4538" y="4970956"/>
            <a:ext cx="3048161" cy="157555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2521" y="1486477"/>
            <a:ext cx="2592197" cy="145854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97028" y="1890621"/>
            <a:ext cx="3845295" cy="80982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algn="ctr"/>
            <a:endParaRPr lang="en-US" sz="1600" b="1" dirty="0">
              <a:solidFill>
                <a:schemeClr val="accent3">
                  <a:lumMod val="50000"/>
                </a:schemeClr>
              </a:solidFill>
            </a:endParaRPr>
          </a:p>
          <a:p>
            <a:pPr algn="ctr"/>
            <a:r>
              <a:rPr lang="en-US" sz="1600" b="1" dirty="0" smtClean="0">
                <a:solidFill>
                  <a:schemeClr val="accent3">
                    <a:lumMod val="50000"/>
                  </a:schemeClr>
                </a:solidFill>
              </a:rPr>
              <a:t>Keywords: Olympic and tourism legacies, destination marketing organizations(DMOs), leveraging </a:t>
            </a:r>
          </a:p>
          <a:p>
            <a:pPr algn="ctr"/>
            <a:endParaRPr lang="en-US" sz="14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algn="ctr"/>
            <a:r>
              <a:rPr lang="en-US" sz="1400" b="1" dirty="0" smtClean="0">
                <a:solidFill>
                  <a:schemeClr val="accent3">
                    <a:lumMod val="50000"/>
                  </a:schemeClr>
                </a:solidFill>
              </a:rPr>
              <a:t>.</a:t>
            </a:r>
            <a:endParaRPr lang="en-GB" sz="1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7833816" y="1836837"/>
            <a:ext cx="4094328" cy="63724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 smtClean="0">
                <a:solidFill>
                  <a:schemeClr val="accent4">
                    <a:lumMod val="50000"/>
                  </a:schemeClr>
                </a:solidFill>
              </a:rPr>
              <a:t>Keywords : FIFA World Cup, impacts</a:t>
            </a:r>
            <a:r>
              <a:rPr lang="en-US" sz="1600" dirty="0" smtClean="0">
                <a:solidFill>
                  <a:schemeClr val="accent4">
                    <a:lumMod val="50000"/>
                  </a:schemeClr>
                </a:solidFill>
              </a:rPr>
              <a:t>.</a:t>
            </a:r>
            <a:endParaRPr lang="en-GB" sz="16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259307" y="2958921"/>
            <a:ext cx="3362065" cy="3587586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1600" dirty="0" smtClean="0">
              <a:solidFill>
                <a:schemeClr val="tx1"/>
              </a:solidFill>
            </a:endParaRPr>
          </a:p>
          <a:p>
            <a:endParaRPr lang="en-US" sz="1600" dirty="0">
              <a:solidFill>
                <a:schemeClr val="tx1"/>
              </a:solidFill>
            </a:endParaRPr>
          </a:p>
          <a:p>
            <a:endParaRPr lang="en-US" sz="1600" dirty="0" smtClean="0">
              <a:solidFill>
                <a:schemeClr val="tx1"/>
              </a:solidFill>
            </a:endParaRPr>
          </a:p>
          <a:p>
            <a:endParaRPr lang="en-US" sz="1600" dirty="0" smtClean="0">
              <a:solidFill>
                <a:schemeClr val="tx1"/>
              </a:solidFill>
            </a:endParaRPr>
          </a:p>
          <a:p>
            <a:endParaRPr lang="en-US" sz="1600" dirty="0">
              <a:solidFill>
                <a:schemeClr val="tx1"/>
              </a:solidFill>
            </a:endParaRPr>
          </a:p>
          <a:p>
            <a:endParaRPr lang="en-US" sz="1600" dirty="0" smtClean="0">
              <a:solidFill>
                <a:schemeClr val="tx1"/>
              </a:solidFill>
            </a:endParaRPr>
          </a:p>
          <a:p>
            <a:endParaRPr lang="en-US" sz="1600" dirty="0" smtClean="0">
              <a:solidFill>
                <a:schemeClr val="tx1"/>
              </a:solidFill>
            </a:endParaRPr>
          </a:p>
          <a:p>
            <a:endParaRPr lang="en-US" sz="1600" dirty="0">
              <a:solidFill>
                <a:schemeClr val="tx1"/>
              </a:solidFill>
            </a:endParaRPr>
          </a:p>
          <a:p>
            <a:endParaRPr lang="en-US" sz="1600" dirty="0" smtClean="0">
              <a:solidFill>
                <a:schemeClr val="tx1"/>
              </a:solidFill>
            </a:endParaRPr>
          </a:p>
          <a:p>
            <a:endParaRPr lang="en-US" sz="1600" dirty="0">
              <a:solidFill>
                <a:schemeClr val="tx1"/>
              </a:solidFill>
            </a:endParaRPr>
          </a:p>
          <a:p>
            <a:r>
              <a:rPr lang="en-US" sz="1600" dirty="0" smtClean="0">
                <a:solidFill>
                  <a:schemeClr val="tx1"/>
                </a:solidFill>
              </a:rPr>
              <a:t>The main idea: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smtClean="0">
                <a:solidFill>
                  <a:schemeClr val="tx1"/>
                </a:solidFill>
              </a:rPr>
              <a:t> The  research how destination marketers in host city conceptualized legacy.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smtClean="0">
                <a:solidFill>
                  <a:schemeClr val="tx1"/>
                </a:solidFill>
              </a:rPr>
              <a:t>The study highlights the importance of a collaborative approach in developing leveraging strategies for the host city.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smtClean="0">
                <a:solidFill>
                  <a:schemeClr val="tx1"/>
                </a:solidFill>
              </a:rPr>
              <a:t>In the article </a:t>
            </a:r>
            <a:r>
              <a:rPr lang="en-US" sz="1600" smtClean="0">
                <a:solidFill>
                  <a:schemeClr val="tx1"/>
                </a:solidFill>
              </a:rPr>
              <a:t>illustrates DMOs </a:t>
            </a:r>
            <a:r>
              <a:rPr lang="en-US" sz="1600" dirty="0" smtClean="0">
                <a:solidFill>
                  <a:schemeClr val="tx1"/>
                </a:solidFill>
              </a:rPr>
              <a:t>engaged in leveraging activities to produce long-term tourism benefit.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 smtClean="0">
              <a:solidFill>
                <a:schemeClr val="tx1"/>
              </a:solidFill>
            </a:endParaRPr>
          </a:p>
          <a:p>
            <a:endParaRPr lang="en-US" sz="1600" dirty="0">
              <a:solidFill>
                <a:schemeClr val="tx1"/>
              </a:solidFill>
            </a:endParaRPr>
          </a:p>
          <a:p>
            <a:endParaRPr lang="en-US" sz="1600" dirty="0" smtClean="0">
              <a:solidFill>
                <a:schemeClr val="tx1"/>
              </a:solidFill>
            </a:endParaRPr>
          </a:p>
          <a:p>
            <a:endParaRPr lang="en-US" sz="1600" dirty="0">
              <a:solidFill>
                <a:schemeClr val="tx1"/>
              </a:solidFill>
            </a:endParaRPr>
          </a:p>
          <a:p>
            <a:endParaRPr lang="en-US" sz="1600" dirty="0" smtClean="0">
              <a:solidFill>
                <a:schemeClr val="tx1"/>
              </a:solidFill>
            </a:endParaRPr>
          </a:p>
          <a:p>
            <a:endParaRPr lang="en-US" sz="1600" dirty="0">
              <a:solidFill>
                <a:schemeClr val="tx1"/>
              </a:solidFill>
            </a:endParaRPr>
          </a:p>
          <a:p>
            <a:endParaRPr lang="en-US" sz="1600" dirty="0" smtClean="0">
              <a:solidFill>
                <a:schemeClr val="tx1"/>
              </a:solidFill>
            </a:endParaRPr>
          </a:p>
          <a:p>
            <a:endParaRPr lang="en-US" sz="1600" dirty="0">
              <a:solidFill>
                <a:schemeClr val="tx1"/>
              </a:solidFill>
            </a:endParaRPr>
          </a:p>
          <a:p>
            <a:endParaRPr lang="en-US" sz="1600" dirty="0" smtClean="0">
              <a:solidFill>
                <a:schemeClr val="tx1"/>
              </a:solidFill>
            </a:endParaRPr>
          </a:p>
          <a:p>
            <a:pPr algn="ctr"/>
            <a:endParaRPr lang="en-GB" dirty="0"/>
          </a:p>
        </p:txBody>
      </p:sp>
      <p:sp>
        <p:nvSpPr>
          <p:cNvPr id="21" name="Rounded Rectangle 20"/>
          <p:cNvSpPr/>
          <p:nvPr/>
        </p:nvSpPr>
        <p:spPr>
          <a:xfrm>
            <a:off x="8154765" y="2525599"/>
            <a:ext cx="3677843" cy="3916143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 smtClean="0">
              <a:solidFill>
                <a:schemeClr val="tx1"/>
              </a:solidFill>
            </a:endParaRPr>
          </a:p>
          <a:p>
            <a:r>
              <a:rPr lang="en-US" dirty="0" smtClean="0">
                <a:solidFill>
                  <a:schemeClr val="tx1"/>
                </a:solidFill>
              </a:rPr>
              <a:t>Study</a:t>
            </a:r>
            <a:r>
              <a:rPr lang="en-US" dirty="0">
                <a:solidFill>
                  <a:schemeClr val="tx1"/>
                </a:solidFill>
              </a:rPr>
              <a:t>: Legacy impacts of mega-events and sport tourism in general on host </a:t>
            </a:r>
            <a:r>
              <a:rPr lang="en-US" dirty="0" smtClean="0">
                <a:solidFill>
                  <a:schemeClr val="tx1"/>
                </a:solidFill>
              </a:rPr>
              <a:t>cities. The research about visitors.(attendance, spending,)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The main finding : the event was successful </a:t>
            </a:r>
            <a:r>
              <a:rPr lang="en-US" dirty="0" smtClean="0">
                <a:solidFill>
                  <a:schemeClr val="tx1"/>
                </a:solidFill>
              </a:rPr>
              <a:t>and developing </a:t>
            </a:r>
            <a:r>
              <a:rPr lang="en-US" dirty="0">
                <a:solidFill>
                  <a:schemeClr val="tx1"/>
                </a:solidFill>
              </a:rPr>
              <a:t>tourism for a long term.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Recommendation: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The maximization of the marketing :</a:t>
            </a:r>
            <a:r>
              <a:rPr lang="en-US" dirty="0" smtClean="0">
                <a:solidFill>
                  <a:schemeClr val="tx1"/>
                </a:solidFill>
              </a:rPr>
              <a:t> advertising in press</a:t>
            </a:r>
            <a:r>
              <a:rPr lang="en-US" dirty="0">
                <a:solidFill>
                  <a:schemeClr val="tx1"/>
                </a:solidFill>
              </a:rPr>
              <a:t>, social media.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US" dirty="0"/>
              <a:t> 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858854" y="6462402"/>
            <a:ext cx="3022126" cy="41625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 err="1" smtClean="0">
                <a:solidFill>
                  <a:schemeClr val="tx1"/>
                </a:solidFill>
              </a:rPr>
              <a:t>R.Szymanska</a:t>
            </a:r>
            <a:r>
              <a:rPr lang="en-US" sz="1200" smtClean="0">
                <a:solidFill>
                  <a:schemeClr val="tx1"/>
                </a:solidFill>
              </a:rPr>
              <a:t>  J.Jakusenoka</a:t>
            </a:r>
            <a:endParaRPr lang="en-GB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1866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Ретро">
  <a:themeElements>
    <a:clrScheme name="Ретро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Ретро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Ретро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4361</TotalTime>
  <Words>212</Words>
  <Application>Microsoft Office PowerPoint</Application>
  <PresentationFormat>Widescreen</PresentationFormat>
  <Paragraphs>43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Ретро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Презентация PowerPoint</dc:title>
  <dc:creator>alex</dc:creator>
  <cp:lastModifiedBy>RePack by Diakov</cp:lastModifiedBy>
  <cp:revision>36</cp:revision>
  <dcterms:created xsi:type="dcterms:W3CDTF">2018-01-18T15:03:17Z</dcterms:created>
  <dcterms:modified xsi:type="dcterms:W3CDTF">2018-01-31T23:22:40Z</dcterms:modified>
</cp:coreProperties>
</file>