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69" r:id="rId2"/>
    <p:sldId id="270" r:id="rId3"/>
    <p:sldId id="271" r:id="rId4"/>
    <p:sldId id="272" r:id="rId5"/>
    <p:sldId id="273" r:id="rId6"/>
    <p:sldId id="274" r:id="rId7"/>
    <p:sldId id="283" r:id="rId8"/>
    <p:sldId id="275" r:id="rId9"/>
    <p:sldId id="284" r:id="rId10"/>
    <p:sldId id="423" r:id="rId11"/>
    <p:sldId id="278" r:id="rId12"/>
    <p:sldId id="279" r:id="rId13"/>
    <p:sldId id="280" r:id="rId14"/>
    <p:sldId id="422" r:id="rId15"/>
    <p:sldId id="281" r:id="rId16"/>
    <p:sldId id="263" r:id="rId17"/>
    <p:sldId id="264" r:id="rId18"/>
    <p:sldId id="265" r:id="rId19"/>
    <p:sldId id="266" r:id="rId20"/>
    <p:sldId id="282" r:id="rId21"/>
    <p:sldId id="407" r:id="rId22"/>
    <p:sldId id="408" r:id="rId23"/>
    <p:sldId id="409" r:id="rId24"/>
    <p:sldId id="410" r:id="rId25"/>
    <p:sldId id="415"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E5"/>
    <a:srgbClr val="0B148B"/>
    <a:srgbClr val="F7F6D9"/>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F3E5E80-E9F5-4869-95F1-D3E01F8222D6}" v="3" dt="2025-03-27T20:53:31.9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58" d="100"/>
          <a:sy n="58" d="100"/>
        </p:scale>
        <p:origin x="24" y="3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lenda Tinney" userId="56b889b2-370d-4cf5-add0-fc776a2ba020" providerId="ADAL" clId="{5F3E5E80-E9F5-4869-95F1-D3E01F8222D6}"/>
    <pc:docChg chg="undo custSel addSld modSld">
      <pc:chgData name="Glenda Tinney" userId="56b889b2-370d-4cf5-add0-fc776a2ba020" providerId="ADAL" clId="{5F3E5E80-E9F5-4869-95F1-D3E01F8222D6}" dt="2025-03-27T20:55:57.796" v="827" actId="20577"/>
      <pc:docMkLst>
        <pc:docMk/>
      </pc:docMkLst>
      <pc:sldChg chg="modSp mod">
        <pc:chgData name="Glenda Tinney" userId="56b889b2-370d-4cf5-add0-fc776a2ba020" providerId="ADAL" clId="{5F3E5E80-E9F5-4869-95F1-D3E01F8222D6}" dt="2025-03-27T20:54:52.606" v="778" actId="14100"/>
        <pc:sldMkLst>
          <pc:docMk/>
          <pc:sldMk cId="514937173" sldId="278"/>
        </pc:sldMkLst>
        <pc:spChg chg="mod">
          <ac:chgData name="Glenda Tinney" userId="56b889b2-370d-4cf5-add0-fc776a2ba020" providerId="ADAL" clId="{5F3E5E80-E9F5-4869-95F1-D3E01F8222D6}" dt="2025-03-27T20:54:18.290" v="767" actId="27636"/>
          <ac:spMkLst>
            <pc:docMk/>
            <pc:sldMk cId="514937173" sldId="278"/>
            <ac:spMk id="2" creationId="{DA880E1D-E2A2-4748-9272-E3FC604FA74D}"/>
          </ac:spMkLst>
        </pc:spChg>
        <pc:spChg chg="mod">
          <ac:chgData name="Glenda Tinney" userId="56b889b2-370d-4cf5-add0-fc776a2ba020" providerId="ADAL" clId="{5F3E5E80-E9F5-4869-95F1-D3E01F8222D6}" dt="2025-03-27T20:54:48.519" v="777" actId="1076"/>
          <ac:spMkLst>
            <pc:docMk/>
            <pc:sldMk cId="514937173" sldId="278"/>
            <ac:spMk id="3" creationId="{64035AAA-5032-4CB6-AD3B-995322B009A2}"/>
          </ac:spMkLst>
        </pc:spChg>
        <pc:spChg chg="mod">
          <ac:chgData name="Glenda Tinney" userId="56b889b2-370d-4cf5-add0-fc776a2ba020" providerId="ADAL" clId="{5F3E5E80-E9F5-4869-95F1-D3E01F8222D6}" dt="2025-03-27T20:54:52.606" v="778" actId="14100"/>
          <ac:spMkLst>
            <pc:docMk/>
            <pc:sldMk cId="514937173" sldId="278"/>
            <ac:spMk id="4" creationId="{C425BF39-4BAF-4E96-96C9-60FE6606656D}"/>
          </ac:spMkLst>
        </pc:spChg>
      </pc:sldChg>
      <pc:sldChg chg="modSp mod">
        <pc:chgData name="Glenda Tinney" userId="56b889b2-370d-4cf5-add0-fc776a2ba020" providerId="ADAL" clId="{5F3E5E80-E9F5-4869-95F1-D3E01F8222D6}" dt="2025-03-27T20:55:57.796" v="827" actId="20577"/>
        <pc:sldMkLst>
          <pc:docMk/>
          <pc:sldMk cId="1530505266" sldId="415"/>
        </pc:sldMkLst>
        <pc:spChg chg="mod">
          <ac:chgData name="Glenda Tinney" userId="56b889b2-370d-4cf5-add0-fc776a2ba020" providerId="ADAL" clId="{5F3E5E80-E9F5-4869-95F1-D3E01F8222D6}" dt="2025-03-27T20:55:44.196" v="799" actId="20577"/>
          <ac:spMkLst>
            <pc:docMk/>
            <pc:sldMk cId="1530505266" sldId="415"/>
            <ac:spMk id="3" creationId="{E95CC0BF-7D7A-ADDD-5768-9B4A93DBD766}"/>
          </ac:spMkLst>
        </pc:spChg>
        <pc:spChg chg="mod">
          <ac:chgData name="Glenda Tinney" userId="56b889b2-370d-4cf5-add0-fc776a2ba020" providerId="ADAL" clId="{5F3E5E80-E9F5-4869-95F1-D3E01F8222D6}" dt="2025-03-27T20:55:57.796" v="827" actId="20577"/>
          <ac:spMkLst>
            <pc:docMk/>
            <pc:sldMk cId="1530505266" sldId="415"/>
            <ac:spMk id="4" creationId="{F01C5747-691B-2302-5534-F28CC7DC6333}"/>
          </ac:spMkLst>
        </pc:spChg>
      </pc:sldChg>
      <pc:sldChg chg="modSp new mod">
        <pc:chgData name="Glenda Tinney" userId="56b889b2-370d-4cf5-add0-fc776a2ba020" providerId="ADAL" clId="{5F3E5E80-E9F5-4869-95F1-D3E01F8222D6}" dt="2025-03-27T20:53:31.972" v="759" actId="20577"/>
        <pc:sldMkLst>
          <pc:docMk/>
          <pc:sldMk cId="1507817379" sldId="423"/>
        </pc:sldMkLst>
        <pc:spChg chg="mod">
          <ac:chgData name="Glenda Tinney" userId="56b889b2-370d-4cf5-add0-fc776a2ba020" providerId="ADAL" clId="{5F3E5E80-E9F5-4869-95F1-D3E01F8222D6}" dt="2025-03-27T20:52:49.661" v="744" actId="20577"/>
          <ac:spMkLst>
            <pc:docMk/>
            <pc:sldMk cId="1507817379" sldId="423"/>
            <ac:spMk id="2" creationId="{45D1F48A-FAF3-8102-33C8-702B8933395B}"/>
          </ac:spMkLst>
        </pc:spChg>
        <pc:spChg chg="mod">
          <ac:chgData name="Glenda Tinney" userId="56b889b2-370d-4cf5-add0-fc776a2ba020" providerId="ADAL" clId="{5F3E5E80-E9F5-4869-95F1-D3E01F8222D6}" dt="2025-03-27T20:53:29.757" v="758" actId="20577"/>
          <ac:spMkLst>
            <pc:docMk/>
            <pc:sldMk cId="1507817379" sldId="423"/>
            <ac:spMk id="3" creationId="{72C6D68E-013D-DB0A-8DF2-E06590253893}"/>
          </ac:spMkLst>
        </pc:spChg>
        <pc:spChg chg="mod">
          <ac:chgData name="Glenda Tinney" userId="56b889b2-370d-4cf5-add0-fc776a2ba020" providerId="ADAL" clId="{5F3E5E80-E9F5-4869-95F1-D3E01F8222D6}" dt="2025-03-27T20:53:31.972" v="759" actId="20577"/>
          <ac:spMkLst>
            <pc:docMk/>
            <pc:sldMk cId="1507817379" sldId="423"/>
            <ac:spMk id="4" creationId="{6CD4FC18-00ED-0844-D7DF-4133BF49173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1C4ADC-CACD-4486-B875-91FE89BEF2E4}" type="datetimeFigureOut">
              <a:rPr lang="en-GB" smtClean="0"/>
              <a:t>27/03/2025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6AC629-B869-43BB-B38F-81207E5B32E7}" type="slidenum">
              <a:rPr lang="en-GB" smtClean="0"/>
              <a:t>‹#›</a:t>
            </a:fld>
            <a:endParaRPr lang="en-GB"/>
          </a:p>
        </p:txBody>
      </p:sp>
    </p:spTree>
    <p:extLst>
      <p:ext uri="{BB962C8B-B14F-4D97-AF65-F5344CB8AC3E}">
        <p14:creationId xmlns:p14="http://schemas.microsoft.com/office/powerpoint/2010/main" val="37418338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4502D7E-44A0-4F6E-B3E2-6D08B9FFA326}"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1234973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C8073-CAD2-48BF-B8DB-FCAF7D6ED01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72423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4502D7E-44A0-4F6E-B3E2-6D08B9FFA326}"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069548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xfrm>
            <a:off x="90488" y="744538"/>
            <a:ext cx="6616700" cy="3722687"/>
          </a:xfrm>
          <a:ln/>
        </p:spPr>
      </p:sp>
      <p:sp>
        <p:nvSpPr>
          <p:cNvPr id="245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ndParaRPr>
          </a:p>
        </p:txBody>
      </p:sp>
      <p:sp>
        <p:nvSpPr>
          <p:cNvPr id="245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8C569E7-322E-4507-9BEE-D94CE7B73F25}" type="slidenum">
              <a:rPr kumimoji="0" lang="cy-GB"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cy-GB"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569335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51A19B51-0D45-457F-B13E-2F28EAE6A722}" type="datetimeFigureOut">
              <a:rPr lang="en-GB" smtClean="0"/>
              <a:t>27/03/2025</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1793434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51A19B51-0D45-457F-B13E-2F28EAE6A722}" type="datetimeFigureOut">
              <a:rPr lang="en-GB" smtClean="0"/>
              <a:t>27/03/2025</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472613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E8CB-BB3C-0555-62DA-392DA18E1B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581A0E-B524-3FB4-DFE0-101D3B555C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97F60C-4DF2-7892-801F-1EFA7D04C243}"/>
              </a:ext>
            </a:extLst>
          </p:cNvPr>
          <p:cNvSpPr>
            <a:spLocks noGrp="1"/>
          </p:cNvSpPr>
          <p:nvPr>
            <p:ph type="dt" sz="half" idx="10"/>
          </p:nvPr>
        </p:nvSpPr>
        <p:spPr/>
        <p:txBody>
          <a:bodyPr/>
          <a:lstStyle/>
          <a:p>
            <a:fld id="{51A19B51-0D45-457F-B13E-2F28EAE6A722}" type="datetimeFigureOut">
              <a:rPr lang="en-GB" smtClean="0"/>
              <a:t>27/03/2025</a:t>
            </a:fld>
            <a:endParaRPr lang="en-GB"/>
          </a:p>
        </p:txBody>
      </p:sp>
      <p:sp>
        <p:nvSpPr>
          <p:cNvPr id="5" name="Footer Placeholder 4">
            <a:extLst>
              <a:ext uri="{FF2B5EF4-FFF2-40B4-BE49-F238E27FC236}">
                <a16:creationId xmlns:a16="http://schemas.microsoft.com/office/drawing/2014/main" id="{3BDDDC0D-C069-D900-9C2A-E0432BEF5F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AC86BF-4EC2-8269-2C36-BE95A801E597}"/>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5412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endParaRPr lang="en-GB" dirty="0"/>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a:t>
            </a:r>
            <a:r>
              <a:rPr lang="en-US" dirty="0" err="1"/>
              <a:t>levelflkfdl</a:t>
            </a:r>
            <a:r>
              <a:rPr lang="en-US" dirty="0"/>
              <a:t>;</a:t>
            </a:r>
          </a:p>
          <a:p>
            <a:pPr lvl="4"/>
            <a:r>
              <a:rPr lang="en-US" dirty="0"/>
              <a:t>Fifth level</a:t>
            </a:r>
            <a:endParaRPr lang="en-GB" dirty="0"/>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51A19B51-0D45-457F-B13E-2F28EAE6A722}" type="datetimeFigureOut">
              <a:rPr lang="en-GB" smtClean="0"/>
              <a:t>27/03/2025</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1456903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fld id="{51A19B51-0D45-457F-B13E-2F28EAE6A722}" type="datetimeFigureOut">
              <a:rPr lang="en-GB" smtClean="0"/>
              <a:t>27/03/2025</a:t>
            </a:fld>
            <a:endParaRPr lang="en-GB"/>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0719377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fld id="{51A19B51-0D45-457F-B13E-2F28EAE6A722}" type="datetimeFigureOut">
              <a:rPr lang="en-GB" smtClean="0"/>
              <a:t>27/03/2025</a:t>
            </a:fld>
            <a:endParaRPr lang="en-GB"/>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611655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51A19B51-0D45-457F-B13E-2F28EAE6A722}" type="datetimeFigureOut">
              <a:rPr lang="en-GB" smtClean="0"/>
              <a:t>27/03/2025</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27643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05429-5ED5-C3BE-6F81-3CCFC4281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E20B3F-69E4-2E87-3D2A-A211D96930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B0081D-D046-9AA5-B55C-F1476899EA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DCC585-60AE-1B13-426D-5D63F16EE613}"/>
              </a:ext>
            </a:extLst>
          </p:cNvPr>
          <p:cNvSpPr>
            <a:spLocks noGrp="1"/>
          </p:cNvSpPr>
          <p:nvPr>
            <p:ph type="dt" sz="half" idx="10"/>
          </p:nvPr>
        </p:nvSpPr>
        <p:spPr/>
        <p:txBody>
          <a:bodyPr/>
          <a:lstStyle/>
          <a:p>
            <a:fld id="{51A19B51-0D45-457F-B13E-2F28EAE6A722}" type="datetimeFigureOut">
              <a:rPr lang="en-GB" smtClean="0"/>
              <a:t>27/03/2025</a:t>
            </a:fld>
            <a:endParaRPr lang="en-GB"/>
          </a:p>
        </p:txBody>
      </p:sp>
      <p:sp>
        <p:nvSpPr>
          <p:cNvPr id="6" name="Footer Placeholder 5">
            <a:extLst>
              <a:ext uri="{FF2B5EF4-FFF2-40B4-BE49-F238E27FC236}">
                <a16:creationId xmlns:a16="http://schemas.microsoft.com/office/drawing/2014/main" id="{16CEED50-9BCF-5ACB-45AC-98A93736B7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175145-BA89-CABD-010A-9A07B1CBCDD9}"/>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34780154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4A72-BFF5-07D3-EB95-6561DCD077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5523C4-94D3-8BD7-C57A-526984C650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DD0C316-DADC-B88B-64F0-88B6029802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681A5E-2120-D45E-E2E9-E0D2C1FD69B0}"/>
              </a:ext>
            </a:extLst>
          </p:cNvPr>
          <p:cNvSpPr>
            <a:spLocks noGrp="1"/>
          </p:cNvSpPr>
          <p:nvPr>
            <p:ph type="dt" sz="half" idx="10"/>
          </p:nvPr>
        </p:nvSpPr>
        <p:spPr/>
        <p:txBody>
          <a:bodyPr/>
          <a:lstStyle/>
          <a:p>
            <a:fld id="{51A19B51-0D45-457F-B13E-2F28EAE6A722}" type="datetimeFigureOut">
              <a:rPr lang="en-GB" smtClean="0"/>
              <a:t>27/03/2025</a:t>
            </a:fld>
            <a:endParaRPr lang="en-GB"/>
          </a:p>
        </p:txBody>
      </p:sp>
      <p:sp>
        <p:nvSpPr>
          <p:cNvPr id="6" name="Footer Placeholder 5">
            <a:extLst>
              <a:ext uri="{FF2B5EF4-FFF2-40B4-BE49-F238E27FC236}">
                <a16:creationId xmlns:a16="http://schemas.microsoft.com/office/drawing/2014/main" id="{D90C6E2B-B33C-DE23-7809-9F0E7BFDC4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1FE30C-6546-978E-A52B-0949E86B6921}"/>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101809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AA09-3787-C63D-5C8C-BD19BE1967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D17DA-301A-C4F5-B776-9A19953030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815888-0BCF-5E36-BEEB-D2F3D1843DC1}"/>
              </a:ext>
            </a:extLst>
          </p:cNvPr>
          <p:cNvSpPr>
            <a:spLocks noGrp="1"/>
          </p:cNvSpPr>
          <p:nvPr>
            <p:ph type="dt" sz="half" idx="10"/>
          </p:nvPr>
        </p:nvSpPr>
        <p:spPr/>
        <p:txBody>
          <a:bodyPr/>
          <a:lstStyle/>
          <a:p>
            <a:fld id="{51A19B51-0D45-457F-B13E-2F28EAE6A722}" type="datetimeFigureOut">
              <a:rPr lang="en-GB" smtClean="0"/>
              <a:t>27/03/2025</a:t>
            </a:fld>
            <a:endParaRPr lang="en-GB"/>
          </a:p>
        </p:txBody>
      </p:sp>
      <p:sp>
        <p:nvSpPr>
          <p:cNvPr id="5" name="Footer Placeholder 4">
            <a:extLst>
              <a:ext uri="{FF2B5EF4-FFF2-40B4-BE49-F238E27FC236}">
                <a16:creationId xmlns:a16="http://schemas.microsoft.com/office/drawing/2014/main" id="{3A16C6E8-9525-0C3D-5753-D62FE71653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7171B1-BE30-34EF-6BAC-F8D7EA5D8BB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774450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046126-E97E-74B3-429A-CEA866415A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AEEE51-B56D-E925-A7AC-08B3FD7C0F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5B83C2-6FA2-0625-E056-AE2C79D7D1D7}"/>
              </a:ext>
            </a:extLst>
          </p:cNvPr>
          <p:cNvSpPr>
            <a:spLocks noGrp="1"/>
          </p:cNvSpPr>
          <p:nvPr>
            <p:ph type="dt" sz="half" idx="10"/>
          </p:nvPr>
        </p:nvSpPr>
        <p:spPr/>
        <p:txBody>
          <a:bodyPr/>
          <a:lstStyle/>
          <a:p>
            <a:fld id="{51A19B51-0D45-457F-B13E-2F28EAE6A722}" type="datetimeFigureOut">
              <a:rPr lang="en-GB" smtClean="0"/>
              <a:t>27/03/2025</a:t>
            </a:fld>
            <a:endParaRPr lang="en-GB"/>
          </a:p>
        </p:txBody>
      </p:sp>
      <p:sp>
        <p:nvSpPr>
          <p:cNvPr id="5" name="Footer Placeholder 4">
            <a:extLst>
              <a:ext uri="{FF2B5EF4-FFF2-40B4-BE49-F238E27FC236}">
                <a16:creationId xmlns:a16="http://schemas.microsoft.com/office/drawing/2014/main" id="{B4754DC7-4280-32DE-7370-9970B414A3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C7442D-AAA0-4E99-15BE-8E332A16092E}"/>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78819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E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55C6EF-49F6-8994-48F8-E659E21765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9CE76-A229-9699-2046-9D6435E302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22E84F-5C00-20B4-F119-87DAFEA66D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A19B51-0D45-457F-B13E-2F28EAE6A722}" type="datetimeFigureOut">
              <a:rPr lang="en-GB" smtClean="0"/>
              <a:t>27/03/2025</a:t>
            </a:fld>
            <a:endParaRPr lang="en-GB"/>
          </a:p>
        </p:txBody>
      </p:sp>
      <p:sp>
        <p:nvSpPr>
          <p:cNvPr id="5" name="Footer Placeholder 4">
            <a:extLst>
              <a:ext uri="{FF2B5EF4-FFF2-40B4-BE49-F238E27FC236}">
                <a16:creationId xmlns:a16="http://schemas.microsoft.com/office/drawing/2014/main" id="{C305191A-7B2A-9A47-A78C-5972B11EB1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FE306A2D-CA63-EA9F-7978-5C88B809CF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B01440-DAD1-442B-B960-439509CB9D9E}" type="slidenum">
              <a:rPr lang="en-GB" smtClean="0"/>
              <a:t>‹#›</a:t>
            </a:fld>
            <a:endParaRPr lang="en-GB"/>
          </a:p>
        </p:txBody>
      </p:sp>
      <p:sp>
        <p:nvSpPr>
          <p:cNvPr id="8" name="TextBox 7">
            <a:extLst>
              <a:ext uri="{FF2B5EF4-FFF2-40B4-BE49-F238E27FC236}">
                <a16:creationId xmlns:a16="http://schemas.microsoft.com/office/drawing/2014/main" id="{12D32F01-7B3F-85CC-91DC-1D400D7FF80D}"/>
              </a:ext>
            </a:extLst>
          </p:cNvPr>
          <p:cNvSpPr txBox="1"/>
          <p:nvPr userDrawn="1">
            <p:extLst>
              <p:ext uri="{1162E1C5-73C7-4A58-AE30-91384D911F3F}">
                <p184:classification xmlns:p184="http://schemas.microsoft.com/office/powerpoint/2018/4/main" val="hdr"/>
              </p:ext>
            </p:extLst>
          </p:nvPr>
        </p:nvSpPr>
        <p:spPr>
          <a:xfrm>
            <a:off x="11064875" y="0"/>
            <a:ext cx="1155700" cy="152400"/>
          </a:xfrm>
          <a:prstGeom prst="rect">
            <a:avLst/>
          </a:prstGeom>
        </p:spPr>
        <p:txBody>
          <a:bodyPr horzOverflow="overflow" lIns="0" tIns="0" rIns="0" bIns="0">
            <a:spAutoFit/>
          </a:bodyPr>
          <a:lstStyle/>
          <a:p>
            <a:pPr algn="r"/>
            <a:r>
              <a:rPr lang="en-GB" sz="1000">
                <a:solidFill>
                  <a:srgbClr val="000000"/>
                </a:solidFill>
                <a:latin typeface="Calibri" panose="020F0502020204030204" pitchFamily="34" charset="0"/>
                <a:cs typeface="Calibri" panose="020F0502020204030204" pitchFamily="34" charset="0"/>
              </a:rPr>
              <a:t>PUBLIC / CYHOEDDUS</a:t>
            </a:r>
          </a:p>
        </p:txBody>
      </p:sp>
      <p:pic>
        <p:nvPicPr>
          <p:cNvPr id="9" name="Picture 8">
            <a:extLst>
              <a:ext uri="{FF2B5EF4-FFF2-40B4-BE49-F238E27FC236}">
                <a16:creationId xmlns:a16="http://schemas.microsoft.com/office/drawing/2014/main" id="{2388DD9F-BFF4-F62B-40E5-57846D9DCAC5}"/>
              </a:ext>
            </a:extLst>
          </p:cNvPr>
          <p:cNvPicPr>
            <a:picLocks noChangeAspect="1"/>
          </p:cNvPicPr>
          <p:nvPr userDrawn="1"/>
        </p:nvPicPr>
        <p:blipFill>
          <a:blip r:embed="rId13"/>
          <a:stretch>
            <a:fillRect/>
          </a:stretch>
        </p:blipFill>
        <p:spPr>
          <a:xfrm>
            <a:off x="28575" y="5713836"/>
            <a:ext cx="12192000" cy="1196127"/>
          </a:xfrm>
          <a:prstGeom prst="rect">
            <a:avLst/>
          </a:prstGeom>
        </p:spPr>
      </p:pic>
    </p:spTree>
    <p:extLst>
      <p:ext uri="{BB962C8B-B14F-4D97-AF65-F5344CB8AC3E}">
        <p14:creationId xmlns:p14="http://schemas.microsoft.com/office/powerpoint/2010/main" val="18824382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hyperlink" Target="https://www.johnmuirtrust.org/award" TargetMode="Externa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hyperlink" Target="https://www.johnmuirtrust.org/assets/000/003/906/Resource_Guide_2025_John_Muir__original.pdf?1742215452" TargetMode="Externa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hyperlink" Target="https://www.johnmuirtrust.org/award" TargetMode="Externa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hyperlink" Target="mailto:ITServiceDesk@uwtsd.ac.uk"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hyperlink" Target="mailto:moodle@uwtsd.ac.uk"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60715" y="2235200"/>
            <a:ext cx="9144000" cy="2387600"/>
          </a:xfrm>
        </p:spPr>
        <p:txBody>
          <a:bodyPr>
            <a:normAutofit fontScale="90000"/>
          </a:bodyPr>
          <a:lstStyle/>
          <a:p>
            <a:br>
              <a:rPr lang="en-GB" dirty="0"/>
            </a:br>
            <a:br>
              <a:rPr lang="en-GB" dirty="0"/>
            </a:br>
            <a:br>
              <a:rPr lang="en-GB" dirty="0"/>
            </a:br>
            <a:br>
              <a:rPr lang="en-GB" dirty="0"/>
            </a:br>
            <a:br>
              <a:rPr lang="en-GB" dirty="0"/>
            </a:br>
            <a:r>
              <a:rPr lang="en-GB" dirty="0"/>
              <a:t>ECEY6005/C </a:t>
            </a:r>
            <a:br>
              <a:rPr lang="en-GB" dirty="0"/>
            </a:br>
            <a:r>
              <a:rPr lang="en-GB" sz="4400" b="1" i="1" dirty="0" err="1"/>
              <a:t>Adennill</a:t>
            </a:r>
            <a:r>
              <a:rPr lang="en-GB" sz="4400" b="1" i="1" dirty="0"/>
              <a:t> </a:t>
            </a:r>
            <a:r>
              <a:rPr lang="en-GB" sz="4400" b="1" i="1" dirty="0" err="1"/>
              <a:t>Pardwys</a:t>
            </a:r>
            <a:r>
              <a:rPr lang="en-GB" sz="4400" b="1" i="1" dirty="0"/>
              <a:t>: </a:t>
            </a:r>
            <a:r>
              <a:rPr lang="en-GB" sz="4400" b="1" i="1" dirty="0" err="1"/>
              <a:t>cynaladwyedd</a:t>
            </a:r>
            <a:r>
              <a:rPr lang="en-GB" sz="4400" b="1" i="1" dirty="0"/>
              <a:t> </a:t>
            </a:r>
            <a:r>
              <a:rPr lang="en-GB" sz="4400" b="1" i="1" dirty="0" err="1"/>
              <a:t>yn</a:t>
            </a:r>
            <a:r>
              <a:rPr lang="en-GB" sz="4400" b="1" i="1" dirty="0"/>
              <a:t> y </a:t>
            </a:r>
            <a:r>
              <a:rPr lang="en-GB" sz="4400" b="1" i="1" dirty="0" err="1"/>
              <a:t>blynyddoedd</a:t>
            </a:r>
            <a:r>
              <a:rPr lang="en-GB" sz="4400" b="1" i="1" dirty="0"/>
              <a:t> </a:t>
            </a:r>
            <a:r>
              <a:rPr lang="en-GB" sz="4400" b="1" i="1" dirty="0" err="1"/>
              <a:t>cynnar</a:t>
            </a:r>
            <a:r>
              <a:rPr lang="en-GB" sz="4400" b="1" i="1" dirty="0"/>
              <a:t> </a:t>
            </a:r>
            <a:br>
              <a:rPr lang="en-GB" sz="4400" b="1" i="1" dirty="0"/>
            </a:br>
            <a:br>
              <a:rPr lang="en-GB" sz="4400" b="1" i="1" dirty="0"/>
            </a:br>
            <a:r>
              <a:rPr lang="en-GB" sz="4400" b="1" i="1" dirty="0">
                <a:solidFill>
                  <a:srgbClr val="0070C0"/>
                </a:solidFill>
              </a:rPr>
              <a:t>Regaining Paradise : sustainability in the early years </a:t>
            </a:r>
            <a:br>
              <a:rPr lang="en-GB" sz="4400" b="1" i="1" dirty="0">
                <a:solidFill>
                  <a:srgbClr val="0070C0"/>
                </a:solidFill>
              </a:rPr>
            </a:br>
            <a:endParaRPr lang="en-GB" b="1" i="1" dirty="0">
              <a:solidFill>
                <a:srgbClr val="0070C0"/>
              </a:solidFill>
            </a:endParaRPr>
          </a:p>
        </p:txBody>
      </p:sp>
      <p:sp>
        <p:nvSpPr>
          <p:cNvPr id="3" name="Subtitle 2"/>
          <p:cNvSpPr>
            <a:spLocks noGrp="1"/>
          </p:cNvSpPr>
          <p:nvPr>
            <p:ph type="subTitle" idx="1"/>
          </p:nvPr>
        </p:nvSpPr>
        <p:spPr>
          <a:xfrm>
            <a:off x="1825824" y="4389119"/>
            <a:ext cx="8534400" cy="1108095"/>
          </a:xfrm>
        </p:spPr>
        <p:txBody>
          <a:bodyPr>
            <a:normAutofit/>
          </a:bodyPr>
          <a:lstStyle/>
          <a:p>
            <a:r>
              <a:rPr lang="en-GB" dirty="0" err="1">
                <a:solidFill>
                  <a:schemeClr val="tx1"/>
                </a:solidFill>
              </a:rPr>
              <a:t>Canllawiau</a:t>
            </a:r>
            <a:r>
              <a:rPr lang="en-GB" dirty="0">
                <a:solidFill>
                  <a:schemeClr val="tx1"/>
                </a:solidFill>
              </a:rPr>
              <a:t> </a:t>
            </a:r>
            <a:r>
              <a:rPr lang="en-GB" dirty="0" err="1">
                <a:solidFill>
                  <a:schemeClr val="tx1"/>
                </a:solidFill>
              </a:rPr>
              <a:t>Aseiniad</a:t>
            </a:r>
            <a:endParaRPr lang="en-GB" dirty="0">
              <a:solidFill>
                <a:schemeClr val="tx1"/>
              </a:solidFill>
            </a:endParaRPr>
          </a:p>
          <a:p>
            <a:r>
              <a:rPr lang="en-GB" dirty="0">
                <a:solidFill>
                  <a:srgbClr val="0070C0"/>
                </a:solidFill>
              </a:rPr>
              <a:t>Assignment Guidance</a:t>
            </a:r>
          </a:p>
          <a:p>
            <a:endParaRPr lang="en-GB" dirty="0"/>
          </a:p>
        </p:txBody>
      </p:sp>
    </p:spTree>
    <p:extLst>
      <p:ext uri="{BB962C8B-B14F-4D97-AF65-F5344CB8AC3E}">
        <p14:creationId xmlns:p14="http://schemas.microsoft.com/office/powerpoint/2010/main" val="14957366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842EF8-6F2C-4C84-961A-A97429B031B2}"/>
              </a:ext>
            </a:extLst>
          </p:cNvPr>
          <p:cNvSpPr>
            <a:spLocks noGrp="1"/>
          </p:cNvSpPr>
          <p:nvPr>
            <p:ph type="title"/>
          </p:nvPr>
        </p:nvSpPr>
        <p:spPr>
          <a:xfrm>
            <a:off x="508000" y="602974"/>
            <a:ext cx="10972800" cy="781880"/>
          </a:xfrm>
        </p:spPr>
        <p:txBody>
          <a:bodyPr>
            <a:normAutofit fontScale="90000"/>
          </a:bodyPr>
          <a:lstStyle/>
          <a:p>
            <a:r>
              <a:rPr lang="en-GB" sz="3600" b="1" dirty="0" err="1">
                <a:latin typeface="Arial" panose="020B0604020202020204" pitchFamily="34" charset="0"/>
                <a:ea typeface="Times New Roman" panose="02020603050405020304" pitchFamily="18" charset="0"/>
                <a:cs typeface="Times New Roman" panose="02020603050405020304" pitchFamily="18" charset="0"/>
              </a:rPr>
              <a:t>Deillianau</a:t>
            </a:r>
            <a:r>
              <a:rPr lang="en-GB" sz="3600" b="1" dirty="0">
                <a:latin typeface="Arial" panose="020B0604020202020204" pitchFamily="34" charset="0"/>
                <a:ea typeface="Times New Roman" panose="02020603050405020304" pitchFamily="18" charset="0"/>
                <a:cs typeface="Times New Roman" panose="02020603050405020304" pitchFamily="18" charset="0"/>
              </a:rPr>
              <a:t> </a:t>
            </a:r>
            <a:r>
              <a:rPr lang="en-GB" sz="3600" b="1" dirty="0" err="1">
                <a:latin typeface="Arial" panose="020B0604020202020204" pitchFamily="34" charset="0"/>
                <a:ea typeface="Times New Roman" panose="02020603050405020304" pitchFamily="18" charset="0"/>
                <a:cs typeface="Times New Roman" panose="02020603050405020304" pitchFamily="18" charset="0"/>
              </a:rPr>
              <a:t>Dysgu</a:t>
            </a:r>
            <a:br>
              <a:rPr lang="en-GB" sz="3600" b="1" dirty="0">
                <a:latin typeface="Arial" panose="020B0604020202020204" pitchFamily="34" charset="0"/>
                <a:ea typeface="Times New Roman" panose="02020603050405020304" pitchFamily="18" charset="0"/>
                <a:cs typeface="Times New Roman" panose="02020603050405020304" pitchFamily="18" charset="0"/>
              </a:rPr>
            </a:br>
            <a:r>
              <a:rPr lang="en-GB" sz="3600" b="1" i="1" dirty="0">
                <a:solidFill>
                  <a:srgbClr val="0070C0"/>
                </a:solidFill>
                <a:latin typeface="Arial" panose="020B0604020202020204" pitchFamily="34" charset="0"/>
                <a:ea typeface="Times New Roman" panose="02020603050405020304" pitchFamily="18" charset="0"/>
                <a:cs typeface="Times New Roman" panose="02020603050405020304" pitchFamily="18" charset="0"/>
              </a:rPr>
              <a:t>Learning Outcomes</a:t>
            </a:r>
            <a:br>
              <a:rPr lang="en-GB" dirty="0">
                <a:solidFill>
                  <a:srgbClr val="0070C0"/>
                </a:solidFill>
                <a:latin typeface="Calibri" panose="020F0502020204030204" pitchFamily="34" charset="0"/>
                <a:ea typeface="DengXian" panose="02010600030101010101" pitchFamily="2" charset="-122"/>
                <a:cs typeface="Times New Roman" panose="02020603050405020304" pitchFamily="18" charset="0"/>
              </a:rPr>
            </a:br>
            <a:r>
              <a:rPr lang="en-US" b="1" dirty="0">
                <a:solidFill>
                  <a:srgbClr val="0070C0"/>
                </a:solidFill>
                <a:latin typeface="Arial" panose="020B0604020202020204" pitchFamily="34" charset="0"/>
                <a:ea typeface="Calibri" panose="020F0502020204030204" pitchFamily="34" charset="0"/>
                <a:cs typeface="Times New Roman" panose="02020603050405020304" pitchFamily="18" charset="0"/>
              </a:rPr>
              <a:t> </a:t>
            </a:r>
            <a:br>
              <a:rPr lang="en-GB" dirty="0">
                <a:solidFill>
                  <a:srgbClr val="0070C0"/>
                </a:solidFill>
                <a:latin typeface="Calibri" panose="020F0502020204030204" pitchFamily="34" charset="0"/>
                <a:ea typeface="DengXian" panose="02010600030101010101" pitchFamily="2" charset="-122"/>
                <a:cs typeface="Times New Roman" panose="02020603050405020304" pitchFamily="18" charset="0"/>
              </a:rPr>
            </a:br>
            <a:endParaRPr lang="en-GB" dirty="0">
              <a:solidFill>
                <a:srgbClr val="0070C0"/>
              </a:solidFill>
            </a:endParaRPr>
          </a:p>
        </p:txBody>
      </p:sp>
      <p:sp>
        <p:nvSpPr>
          <p:cNvPr id="3" name="Content Placeholder 2">
            <a:extLst>
              <a:ext uri="{FF2B5EF4-FFF2-40B4-BE49-F238E27FC236}">
                <a16:creationId xmlns:a16="http://schemas.microsoft.com/office/drawing/2014/main" id="{F46CFD90-5E39-44CB-800B-32882312E56C}"/>
              </a:ext>
            </a:extLst>
          </p:cNvPr>
          <p:cNvSpPr>
            <a:spLocks noGrp="1"/>
          </p:cNvSpPr>
          <p:nvPr>
            <p:ph sz="half" idx="1"/>
          </p:nvPr>
        </p:nvSpPr>
        <p:spPr>
          <a:xfrm>
            <a:off x="238539" y="952501"/>
            <a:ext cx="5755861" cy="5302526"/>
          </a:xfrm>
        </p:spPr>
        <p:txBody>
          <a:bodyPr>
            <a:normAutofit fontScale="62500" lnSpcReduction="20000"/>
          </a:bodyPr>
          <a:lstStyle/>
          <a:p>
            <a:pPr marL="0" indent="0">
              <a:lnSpc>
                <a:spcPct val="107000"/>
              </a:lnSpc>
              <a:spcAft>
                <a:spcPts val="800"/>
              </a:spcAft>
              <a:buNone/>
            </a:pPr>
            <a:endParaRPr lang="en-GB" sz="18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lgn="just">
              <a:lnSpc>
                <a:spcPct val="115000"/>
              </a:lnSpc>
              <a:spcAft>
                <a:spcPts val="1000"/>
              </a:spcAft>
              <a:buFont typeface="Symbol" panose="05050102010706020507" pitchFamily="18" charset="2"/>
              <a:buChar char=""/>
            </a:pPr>
            <a:r>
              <a:rPr lang="cy-GB" sz="2600" dirty="0">
                <a:effectLst/>
                <a:latin typeface="Arial" panose="020B0604020202020204" pitchFamily="34" charset="0"/>
                <a:ea typeface="Times New Roman" panose="02020603050405020304" pitchFamily="18" charset="0"/>
                <a:cs typeface="Arial" panose="020B0604020202020204" pitchFamily="34" charset="0"/>
              </a:rPr>
              <a:t>gwerthuso’n feirniadol ymagweddau cyfredol at addysg a gofal blynyddoedd cynnar trwy lens cynaliadwyedd;</a:t>
            </a:r>
            <a:endParaRPr lang="en-GB" sz="2600" dirty="0">
              <a:effectLst/>
              <a:latin typeface="Arial" panose="020B0604020202020204" pitchFamily="34" charset="0"/>
              <a:ea typeface="DengXian" panose="02010600030101010101" pitchFamily="2" charset="-122"/>
              <a:cs typeface="Arial" panose="020B0604020202020204" pitchFamily="34" charset="0"/>
            </a:endParaRPr>
          </a:p>
          <a:p>
            <a:pPr marL="342900" lvl="0" indent="-342900" algn="just">
              <a:lnSpc>
                <a:spcPct val="115000"/>
              </a:lnSpc>
              <a:spcAft>
                <a:spcPts val="1000"/>
              </a:spcAft>
              <a:buFont typeface="Symbol" panose="05050102010706020507" pitchFamily="18" charset="2"/>
              <a:buChar char=""/>
            </a:pPr>
            <a:r>
              <a:rPr lang="cy-GB" sz="2600" dirty="0">
                <a:effectLst/>
                <a:latin typeface="Arial" panose="020B0604020202020204" pitchFamily="34" charset="0"/>
                <a:ea typeface="Times New Roman" panose="02020603050405020304" pitchFamily="18" charset="0"/>
                <a:cs typeface="Arial" panose="020B0604020202020204" pitchFamily="34" charset="0"/>
              </a:rPr>
              <a:t>dadansoddi’n feirniadol y cyd-destunau athronyddol, cymdeithasol-ddiwylliannol, hanesyddol, deddfwriaethol a pholisi o ran cynaliadwyedd a dinasyddiaeth a’u harwyddocâd i gyd-destunau addysg a gofal blynyddoedd cynnar;</a:t>
            </a:r>
            <a:endParaRPr lang="en-GB" sz="2600" dirty="0">
              <a:effectLst/>
              <a:latin typeface="Arial" panose="020B0604020202020204" pitchFamily="34" charset="0"/>
              <a:ea typeface="DengXian" panose="02010600030101010101" pitchFamily="2" charset="-122"/>
              <a:cs typeface="Arial" panose="020B0604020202020204" pitchFamily="34" charset="0"/>
            </a:endParaRPr>
          </a:p>
          <a:p>
            <a:pPr marL="342900" lvl="0" indent="-342900" algn="just">
              <a:lnSpc>
                <a:spcPct val="115000"/>
              </a:lnSpc>
              <a:spcAft>
                <a:spcPts val="1000"/>
              </a:spcAft>
              <a:buFont typeface="Symbol" panose="05050102010706020507" pitchFamily="18" charset="2"/>
              <a:buChar char=""/>
            </a:pPr>
            <a:r>
              <a:rPr lang="cy-GB" sz="2600" dirty="0">
                <a:effectLst/>
                <a:latin typeface="Arial" panose="020B0604020202020204" pitchFamily="34" charset="0"/>
                <a:ea typeface="Times New Roman" panose="02020603050405020304" pitchFamily="18" charset="0"/>
                <a:cs typeface="Arial" panose="020B0604020202020204" pitchFamily="34" charset="0"/>
              </a:rPr>
              <a:t>adfyfyrio’n feirniadol ar hawliau’r plentyn, rôl yr oedolyn, systemau cymdeithasol-ddiwylliannol-wleidyddol ehangach a’u hymgysylltiad personol o ran addysg blynyddoedd cynnar ar gyfer cynaliadwyedd;</a:t>
            </a:r>
            <a:endParaRPr lang="en-GB" sz="2600" dirty="0">
              <a:effectLst/>
              <a:latin typeface="Arial" panose="020B0604020202020204" pitchFamily="34" charset="0"/>
              <a:ea typeface="DengXian" panose="02010600030101010101" pitchFamily="2" charset="-122"/>
              <a:cs typeface="Arial" panose="020B0604020202020204" pitchFamily="34" charset="0"/>
            </a:endParaRPr>
          </a:p>
          <a:p>
            <a:pPr marL="342900" lvl="0" indent="-342900" algn="just">
              <a:lnSpc>
                <a:spcPct val="115000"/>
              </a:lnSpc>
              <a:spcAft>
                <a:spcPts val="1000"/>
              </a:spcAft>
              <a:buFont typeface="Symbol" panose="05050102010706020507" pitchFamily="18" charset="2"/>
              <a:buChar char=""/>
            </a:pPr>
            <a:r>
              <a:rPr lang="cy-GB" sz="2600" dirty="0">
                <a:effectLst/>
                <a:latin typeface="Arial" panose="020B0604020202020204" pitchFamily="34" charset="0"/>
                <a:ea typeface="Times New Roman" panose="02020603050405020304" pitchFamily="18" charset="0"/>
                <a:cs typeface="Arial" panose="020B0604020202020204" pitchFamily="34" charset="0"/>
              </a:rPr>
              <a:t>trefnu eu gwybodaeth a’r hyn y maent wedi’i ddysgu drwy ddefnyddio amrywiaeth o adnoddau gwybodaeth, a chyflwyno’u gwaith ar y lefel briodol. </a:t>
            </a:r>
            <a:endParaRPr lang="en-GB" sz="2600" dirty="0">
              <a:effectLst/>
              <a:latin typeface="Arial" panose="020B0604020202020204" pitchFamily="34" charset="0"/>
              <a:ea typeface="DengXian" panose="02010600030101010101" pitchFamily="2" charset="-122"/>
              <a:cs typeface="Arial" panose="020B0604020202020204" pitchFamily="34" charset="0"/>
            </a:endParaRPr>
          </a:p>
          <a:p>
            <a:endParaRPr lang="en-GB" dirty="0"/>
          </a:p>
        </p:txBody>
      </p:sp>
      <p:sp>
        <p:nvSpPr>
          <p:cNvPr id="4" name="Content Placeholder 3">
            <a:extLst>
              <a:ext uri="{FF2B5EF4-FFF2-40B4-BE49-F238E27FC236}">
                <a16:creationId xmlns:a16="http://schemas.microsoft.com/office/drawing/2014/main" id="{5992D3FB-0F42-4E82-9452-F7F4EA0865AD}"/>
              </a:ext>
            </a:extLst>
          </p:cNvPr>
          <p:cNvSpPr>
            <a:spLocks noGrp="1"/>
          </p:cNvSpPr>
          <p:nvPr>
            <p:ph sz="half" idx="2"/>
          </p:nvPr>
        </p:nvSpPr>
        <p:spPr>
          <a:xfrm>
            <a:off x="6197602" y="1217780"/>
            <a:ext cx="5384800" cy="5459550"/>
          </a:xfrm>
        </p:spPr>
        <p:txBody>
          <a:bodyPr>
            <a:normAutofit fontScale="62500" lnSpcReduction="20000"/>
          </a:bodyPr>
          <a:lstStyle/>
          <a:p>
            <a:pPr marL="342900" lvl="0" indent="-342900" algn="just">
              <a:lnSpc>
                <a:spcPct val="115000"/>
              </a:lnSpc>
              <a:spcAft>
                <a:spcPts val="1000"/>
              </a:spcAft>
              <a:buFont typeface="Symbol" panose="05050102010706020507" pitchFamily="18" charset="2"/>
              <a:buChar char=""/>
            </a:pPr>
            <a:r>
              <a:rPr lang="en-GB" sz="2600" b="1" i="1"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critically analyse current approaches to early years education and care through a sustainability lens;</a:t>
            </a:r>
            <a:endParaRPr lang="en-GB" sz="2600" b="1" i="1" dirty="0">
              <a:solidFill>
                <a:srgbClr val="0070C0"/>
              </a:solidFill>
              <a:effectLst/>
              <a:latin typeface="Arial" panose="020B0604020202020204" pitchFamily="34" charset="0"/>
              <a:ea typeface="DengXian" panose="02010600030101010101" pitchFamily="2" charset="-122"/>
              <a:cs typeface="Arial" panose="020B0604020202020204" pitchFamily="34" charset="0"/>
            </a:endParaRPr>
          </a:p>
          <a:p>
            <a:pPr marL="342900" lvl="0" indent="-342900" algn="just">
              <a:lnSpc>
                <a:spcPct val="115000"/>
              </a:lnSpc>
              <a:spcAft>
                <a:spcPts val="1000"/>
              </a:spcAft>
              <a:buFont typeface="Symbol" panose="05050102010706020507" pitchFamily="18" charset="2"/>
              <a:buChar char=""/>
            </a:pPr>
            <a:r>
              <a:rPr lang="en-GB" sz="2600" b="1" i="1"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critically analyse the relevant philosophical, socio-cultural, historic, legislative and policy contexts in relation to sustainability and citizenship and their significance to early years education and care contexts;</a:t>
            </a:r>
            <a:endParaRPr lang="en-GB" sz="2600" b="1" i="1" dirty="0">
              <a:solidFill>
                <a:srgbClr val="0070C0"/>
              </a:solidFill>
              <a:effectLst/>
              <a:latin typeface="Arial" panose="020B0604020202020204" pitchFamily="34" charset="0"/>
              <a:ea typeface="DengXian" panose="02010600030101010101" pitchFamily="2" charset="-122"/>
              <a:cs typeface="Arial" panose="020B0604020202020204" pitchFamily="34" charset="0"/>
            </a:endParaRPr>
          </a:p>
          <a:p>
            <a:pPr marL="342900" lvl="0" indent="-342900" algn="just">
              <a:lnSpc>
                <a:spcPct val="115000"/>
              </a:lnSpc>
              <a:spcAft>
                <a:spcPts val="1000"/>
              </a:spcAft>
              <a:buFont typeface="Symbol" panose="05050102010706020507" pitchFamily="18" charset="2"/>
              <a:buChar char=""/>
            </a:pPr>
            <a:r>
              <a:rPr lang="en-GB" sz="2600" b="1" i="1"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critically reflect on the child rights, the adult’s role, wider socio-cultural-political systems and their own personal engagement in relation to early years education for sustainability;</a:t>
            </a:r>
            <a:endParaRPr lang="en-GB" sz="2600" b="1" i="1" dirty="0">
              <a:solidFill>
                <a:srgbClr val="0070C0"/>
              </a:solidFill>
              <a:effectLst/>
              <a:latin typeface="Arial" panose="020B0604020202020204" pitchFamily="34" charset="0"/>
              <a:ea typeface="DengXian" panose="02010600030101010101" pitchFamily="2" charset="-122"/>
              <a:cs typeface="Arial" panose="020B0604020202020204" pitchFamily="34" charset="0"/>
            </a:endParaRPr>
          </a:p>
          <a:p>
            <a:pPr marL="342900" lvl="0" indent="-342900" algn="just">
              <a:lnSpc>
                <a:spcPct val="115000"/>
              </a:lnSpc>
              <a:spcAft>
                <a:spcPts val="1000"/>
              </a:spcAft>
              <a:buFont typeface="Symbol" panose="05050102010706020507" pitchFamily="18" charset="2"/>
              <a:buChar char=""/>
            </a:pPr>
            <a:r>
              <a:rPr lang="en-GB" sz="2600" b="1" i="1"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organise knowledge and learning through use of a range of information resources, and present work at the appropriate level. </a:t>
            </a:r>
            <a:endParaRPr lang="en-GB" sz="2600" b="1" i="1" dirty="0">
              <a:solidFill>
                <a:srgbClr val="0070C0"/>
              </a:solidFill>
              <a:effectLst/>
              <a:latin typeface="Arial" panose="020B0604020202020204" pitchFamily="34" charset="0"/>
              <a:ea typeface="DengXian" panose="02010600030101010101" pitchFamily="2" charset="-122"/>
              <a:cs typeface="Arial" panose="020B0604020202020204" pitchFamily="34" charset="0"/>
            </a:endParaRPr>
          </a:p>
          <a:p>
            <a:endParaRPr lang="en-GB" dirty="0"/>
          </a:p>
        </p:txBody>
      </p:sp>
    </p:spTree>
    <p:extLst>
      <p:ext uri="{BB962C8B-B14F-4D97-AF65-F5344CB8AC3E}">
        <p14:creationId xmlns:p14="http://schemas.microsoft.com/office/powerpoint/2010/main" val="20127649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842EF8-6F2C-4C84-961A-A97429B031B2}"/>
              </a:ext>
            </a:extLst>
          </p:cNvPr>
          <p:cNvSpPr>
            <a:spLocks noGrp="1"/>
          </p:cNvSpPr>
          <p:nvPr>
            <p:ph type="title"/>
          </p:nvPr>
        </p:nvSpPr>
        <p:spPr/>
        <p:txBody>
          <a:bodyPr>
            <a:normAutofit fontScale="90000"/>
          </a:bodyPr>
          <a:lstStyle/>
          <a:p>
            <a:br>
              <a:rPr lang="en-GB" sz="3600" b="1" dirty="0">
                <a:latin typeface="Arial" panose="020B0604020202020204" pitchFamily="34" charset="0"/>
                <a:ea typeface="Times New Roman" panose="02020603050405020304" pitchFamily="18" charset="0"/>
                <a:cs typeface="Times New Roman" panose="02020603050405020304" pitchFamily="18" charset="0"/>
              </a:rPr>
            </a:br>
            <a:br>
              <a:rPr lang="en-GB" sz="3600" b="1" dirty="0">
                <a:latin typeface="Arial" panose="020B0604020202020204" pitchFamily="34" charset="0"/>
                <a:ea typeface="Times New Roman" panose="02020603050405020304" pitchFamily="18" charset="0"/>
                <a:cs typeface="Times New Roman" panose="02020603050405020304" pitchFamily="18" charset="0"/>
              </a:rPr>
            </a:br>
            <a:br>
              <a:rPr lang="en-GB" sz="3600" b="1" dirty="0">
                <a:latin typeface="Arial" panose="020B0604020202020204" pitchFamily="34" charset="0"/>
                <a:ea typeface="Times New Roman" panose="02020603050405020304" pitchFamily="18" charset="0"/>
                <a:cs typeface="Times New Roman" panose="02020603050405020304" pitchFamily="18" charset="0"/>
              </a:rPr>
            </a:br>
            <a:r>
              <a:rPr lang="en-GB" sz="3600" b="1" dirty="0">
                <a:latin typeface="Arial" panose="020B0604020202020204" pitchFamily="34" charset="0"/>
                <a:ea typeface="Times New Roman" panose="02020603050405020304" pitchFamily="18" charset="0"/>
                <a:cs typeface="Times New Roman" panose="02020603050405020304" pitchFamily="18" charset="0"/>
              </a:rPr>
              <a:t>Y </a:t>
            </a:r>
            <a:r>
              <a:rPr lang="en-GB" sz="3600" b="1" dirty="0" err="1">
                <a:latin typeface="Arial" panose="020B0604020202020204" pitchFamily="34" charset="0"/>
                <a:ea typeface="Times New Roman" panose="02020603050405020304" pitchFamily="18" charset="0"/>
                <a:cs typeface="Times New Roman" panose="02020603050405020304" pitchFamily="18" charset="0"/>
              </a:rPr>
              <a:t>Dasg</a:t>
            </a:r>
            <a:r>
              <a:rPr lang="en-GB" sz="3600" b="1" dirty="0">
                <a:latin typeface="Arial" panose="020B0604020202020204" pitchFamily="34" charset="0"/>
                <a:ea typeface="Times New Roman" panose="02020603050405020304" pitchFamily="18" charset="0"/>
                <a:cs typeface="Times New Roman" panose="02020603050405020304" pitchFamily="18" charset="0"/>
              </a:rPr>
              <a:t>- 2 ran</a:t>
            </a:r>
            <a:br>
              <a:rPr lang="en-GB" sz="3600" b="1" dirty="0">
                <a:latin typeface="Arial" panose="020B0604020202020204" pitchFamily="34" charset="0"/>
                <a:ea typeface="Times New Roman" panose="02020603050405020304" pitchFamily="18" charset="0"/>
                <a:cs typeface="Times New Roman" panose="02020603050405020304" pitchFamily="18" charset="0"/>
              </a:rPr>
            </a:br>
            <a:r>
              <a:rPr lang="en-GB" sz="3600" b="1" i="1" dirty="0">
                <a:solidFill>
                  <a:srgbClr val="0070C0"/>
                </a:solidFill>
                <a:latin typeface="Arial" panose="020B0604020202020204" pitchFamily="34" charset="0"/>
                <a:ea typeface="Times New Roman" panose="02020603050405020304" pitchFamily="18" charset="0"/>
                <a:cs typeface="Times New Roman" panose="02020603050405020304" pitchFamily="18" charset="0"/>
              </a:rPr>
              <a:t>The Task- 2 parts</a:t>
            </a:r>
            <a:br>
              <a:rPr lang="en-GB" sz="3600" b="1" dirty="0">
                <a:latin typeface="Arial" panose="020B0604020202020204" pitchFamily="34" charset="0"/>
                <a:ea typeface="Times New Roman" panose="02020603050405020304" pitchFamily="18" charset="0"/>
                <a:cs typeface="Times New Roman" panose="02020603050405020304" pitchFamily="18" charset="0"/>
              </a:rPr>
            </a:br>
            <a:br>
              <a:rPr lang="en-GB" dirty="0">
                <a:latin typeface="Calibri" panose="020F0502020204030204" pitchFamily="34" charset="0"/>
                <a:ea typeface="DengXian" panose="02010600030101010101" pitchFamily="2" charset="-122"/>
                <a:cs typeface="Times New Roman" panose="02020603050405020304" pitchFamily="18" charset="0"/>
              </a:rPr>
            </a:br>
            <a:r>
              <a:rPr lang="en-US" b="1" dirty="0">
                <a:latin typeface="Arial" panose="020B0604020202020204" pitchFamily="34" charset="0"/>
                <a:ea typeface="Calibri" panose="020F0502020204030204" pitchFamily="34" charset="0"/>
                <a:cs typeface="Times New Roman" panose="02020603050405020304" pitchFamily="18" charset="0"/>
              </a:rPr>
              <a:t> </a:t>
            </a:r>
            <a:br>
              <a:rPr lang="en-GB" dirty="0">
                <a:latin typeface="Calibri" panose="020F0502020204030204" pitchFamily="34" charset="0"/>
                <a:ea typeface="DengXian" panose="02010600030101010101" pitchFamily="2" charset="-122"/>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F46CFD90-5E39-44CB-800B-32882312E56C}"/>
              </a:ext>
            </a:extLst>
          </p:cNvPr>
          <p:cNvSpPr>
            <a:spLocks noGrp="1"/>
          </p:cNvSpPr>
          <p:nvPr>
            <p:ph sz="half" idx="1"/>
          </p:nvPr>
        </p:nvSpPr>
        <p:spPr>
          <a:xfrm>
            <a:off x="609600" y="1324074"/>
            <a:ext cx="5384800" cy="5076725"/>
          </a:xfrm>
        </p:spPr>
        <p:txBody>
          <a:bodyPr>
            <a:normAutofit fontScale="47500" lnSpcReduction="20000"/>
          </a:bodyPr>
          <a:lstStyle/>
          <a:p>
            <a:pPr marL="0" indent="0">
              <a:lnSpc>
                <a:spcPct val="120000"/>
              </a:lnSpc>
              <a:buNone/>
            </a:pPr>
            <a:r>
              <a:rPr lang="en-GB" sz="3800" b="1" dirty="0" err="1">
                <a:latin typeface="+mj-lt"/>
              </a:rPr>
              <a:t>Rhan</a:t>
            </a:r>
            <a:r>
              <a:rPr lang="en-GB" sz="3800" b="1" dirty="0">
                <a:latin typeface="+mj-lt"/>
              </a:rPr>
              <a:t> 1</a:t>
            </a:r>
          </a:p>
          <a:p>
            <a:pPr marL="0" indent="0">
              <a:lnSpc>
                <a:spcPct val="120000"/>
              </a:lnSpc>
              <a:buNone/>
            </a:pPr>
            <a:r>
              <a:rPr kumimoji="0" lang="en-GB" sz="3800" b="1"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Rhan</a:t>
            </a:r>
            <a:r>
              <a:rPr kumimoji="0" lang="en-GB" sz="3800" b="1"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1 –. </a:t>
            </a:r>
            <a:r>
              <a:rPr kumimoji="0" lang="en-GB" sz="3800" b="1"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Tystiolaeth</a:t>
            </a:r>
            <a:r>
              <a:rPr kumimoji="0" lang="en-GB" sz="3800" b="1"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lang="en-GB" sz="3800" b="1" dirty="0">
                <a:solidFill>
                  <a:prstClr val="black"/>
                </a:solidFill>
                <a:latin typeface="+mj-lt"/>
                <a:ea typeface="Times New Roman" panose="02020603050405020304" pitchFamily="18" charset="0"/>
                <a:cs typeface="Times New Roman" panose="02020603050405020304" pitchFamily="18" charset="0"/>
              </a:rPr>
              <a:t>a </a:t>
            </a:r>
            <a:r>
              <a:rPr lang="en-GB" sz="3800" b="1" dirty="0" err="1">
                <a:solidFill>
                  <a:prstClr val="black"/>
                </a:solidFill>
                <a:latin typeface="+mj-lt"/>
                <a:ea typeface="Times New Roman" panose="02020603050405020304" pitchFamily="18" charset="0"/>
                <a:cs typeface="Times New Roman" panose="02020603050405020304" pitchFamily="18" charset="0"/>
              </a:rPr>
              <a:t>glir</a:t>
            </a:r>
            <a:r>
              <a:rPr lang="en-GB" sz="3800" b="1" dirty="0">
                <a:solidFill>
                  <a:prstClr val="black"/>
                </a:solidFill>
                <a:latin typeface="+mj-lt"/>
                <a:ea typeface="Times New Roman" panose="02020603050405020304" pitchFamily="18" charset="0"/>
                <a:cs typeface="Times New Roman" panose="02020603050405020304" pitchFamily="18" charset="0"/>
              </a:rPr>
              <a:t> </a:t>
            </a:r>
            <a:r>
              <a:rPr lang="en-GB" sz="3800" b="1" dirty="0" err="1">
                <a:solidFill>
                  <a:prstClr val="black"/>
                </a:solidFill>
                <a:latin typeface="+mj-lt"/>
                <a:ea typeface="Times New Roman" panose="02020603050405020304" pitchFamily="18" charset="0"/>
                <a:cs typeface="Times New Roman" panose="02020603050405020304" pitchFamily="18" charset="0"/>
              </a:rPr>
              <a:t>fel</a:t>
            </a:r>
            <a:r>
              <a:rPr kumimoji="0" lang="en-GB" sz="3800" b="1"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1"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rhan</a:t>
            </a:r>
            <a:r>
              <a:rPr kumimoji="0" lang="en-GB" sz="3800" b="1"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o </a:t>
            </a:r>
            <a:r>
              <a:rPr kumimoji="0" lang="en-GB" sz="3800" b="1"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Wobr</a:t>
            </a:r>
            <a:r>
              <a:rPr kumimoji="0" lang="en-GB" sz="3800" b="1"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John Muir.</a:t>
            </a:r>
          </a:p>
          <a:p>
            <a:pPr marL="0" indent="0">
              <a:lnSpc>
                <a:spcPct val="120000"/>
              </a:lnSpc>
              <a:buNone/>
            </a:pPr>
            <a:endParaRPr lang="en-GB" sz="3800" b="1" dirty="0">
              <a:solidFill>
                <a:prstClr val="black"/>
              </a:solidFill>
              <a:latin typeface="+mj-lt"/>
              <a:ea typeface="Times New Roman" panose="02020603050405020304" pitchFamily="18" charset="0"/>
              <a:cs typeface="Times New Roman" panose="02020603050405020304" pitchFamily="18" charset="0"/>
            </a:endParaRPr>
          </a:p>
          <a:p>
            <a:pPr marL="0" indent="0">
              <a:lnSpc>
                <a:spcPct val="120000"/>
              </a:lnSpc>
              <a:buNone/>
            </a:pP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Gan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ddefnyddio</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canllawiau</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yn</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eich</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darlithoedd</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mae</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angen</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ymgymryd</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â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phrofiad</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sy'n</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cefnogi</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Gwobr</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John Muir.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Cadwch</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y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dystiolaeth</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gasglwch</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gan</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gynnwys</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unrhyw</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ffotograffau</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llyfrau</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lloffion</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storïau</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cerddi</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gwaith</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celf</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dawns,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cân</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clipiau</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fideo</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neu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unrhyw</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gyfrwng</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arall</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gan</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ei</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fod</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yn</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cael</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ei</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asesu</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Gellir</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rhannu’r</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dystiolaeth</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hon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ar</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one-drive neu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ar</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Turnitin neu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fel</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arteffactau</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ffisegol</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Trafodir</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hyn</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mewn</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a:t>
            </a:r>
            <a:r>
              <a:rPr kumimoji="0" lang="en-GB" sz="3800" b="0" i="0"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darlithoedd</a:t>
            </a:r>
            <a:r>
              <a:rPr kumimoji="0" lang="en-GB" sz="3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a:t>
            </a:r>
          </a:p>
          <a:p>
            <a:pPr marL="457200" marR="0" lvl="0" indent="-91440" algn="just" defTabSz="914400" rtl="0" eaLnBrk="1" fontAlgn="auto" latinLnBrk="0" hangingPunct="1">
              <a:lnSpc>
                <a:spcPct val="150000"/>
              </a:lnSpc>
              <a:spcBef>
                <a:spcPts val="1200"/>
              </a:spcBef>
              <a:spcAft>
                <a:spcPts val="800"/>
              </a:spcAft>
              <a:buClr>
                <a:srgbClr val="1CADE4"/>
              </a:buClr>
              <a:buSzPct val="100000"/>
              <a:buFont typeface="Tw Cen MT" panose="020B0602020104020603" pitchFamily="34" charset="0"/>
              <a:buChar char=" "/>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	</a:t>
            </a:r>
          </a:p>
          <a:p>
            <a:pPr marL="457200" marR="0" lvl="0" indent="-91440" algn="just" defTabSz="914400" rtl="0" eaLnBrk="1" fontAlgn="auto" latinLnBrk="0" hangingPunct="1">
              <a:lnSpc>
                <a:spcPct val="150000"/>
              </a:lnSpc>
              <a:spcBef>
                <a:spcPts val="1200"/>
              </a:spcBef>
              <a:spcAft>
                <a:spcPts val="800"/>
              </a:spcAft>
              <a:buClr>
                <a:srgbClr val="1CADE4"/>
              </a:buClr>
              <a:buSzPct val="100000"/>
              <a:buFont typeface="Tw Cen MT" panose="020B0602020104020603" pitchFamily="34" charset="0"/>
              <a:buChar char=" "/>
              <a:tabLst/>
              <a:defRPr/>
            </a:pPr>
            <a:endPar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DengXian" panose="02010600030101010101" pitchFamily="2" charset="-122"/>
              <a:cs typeface="Times New Roman" panose="02020603050405020304" pitchFamily="18" charset="0"/>
            </a:endParaRPr>
          </a:p>
          <a:p>
            <a:pPr marL="0" indent="0">
              <a:buNone/>
            </a:pPr>
            <a:endParaRPr lang="en-GB" b="1" dirty="0"/>
          </a:p>
          <a:p>
            <a:pPr marL="0" indent="0">
              <a:buNone/>
            </a:pPr>
            <a:endParaRPr lang="en-GB" b="1" dirty="0"/>
          </a:p>
        </p:txBody>
      </p:sp>
      <p:sp>
        <p:nvSpPr>
          <p:cNvPr id="4" name="Content Placeholder 3">
            <a:extLst>
              <a:ext uri="{FF2B5EF4-FFF2-40B4-BE49-F238E27FC236}">
                <a16:creationId xmlns:a16="http://schemas.microsoft.com/office/drawing/2014/main" id="{5992D3FB-0F42-4E82-9452-F7F4EA0865AD}"/>
              </a:ext>
            </a:extLst>
          </p:cNvPr>
          <p:cNvSpPr>
            <a:spLocks noGrp="1"/>
          </p:cNvSpPr>
          <p:nvPr>
            <p:ph sz="half" idx="2"/>
          </p:nvPr>
        </p:nvSpPr>
        <p:spPr>
          <a:xfrm>
            <a:off x="6197600" y="1417638"/>
            <a:ext cx="5384800" cy="4171603"/>
          </a:xfrm>
        </p:spPr>
        <p:txBody>
          <a:bodyPr>
            <a:normAutofit fontScale="47500" lnSpcReduction="20000"/>
          </a:bodyPr>
          <a:lstStyle/>
          <a:p>
            <a:pPr marL="0" indent="0">
              <a:buNone/>
            </a:pPr>
            <a:r>
              <a:rPr lang="en-GB" sz="3800" b="1" dirty="0">
                <a:solidFill>
                  <a:srgbClr val="0070C0"/>
                </a:solidFill>
              </a:rPr>
              <a:t>Part 1</a:t>
            </a:r>
          </a:p>
          <a:p>
            <a:pPr marL="0" indent="0">
              <a:lnSpc>
                <a:spcPct val="120000"/>
              </a:lnSpc>
              <a:buNone/>
            </a:pPr>
            <a:r>
              <a:rPr lang="en-GB" sz="3800" b="1" i="1" dirty="0">
                <a:solidFill>
                  <a:srgbClr val="0070C0"/>
                </a:solidFill>
                <a:latin typeface="Arial" panose="020B0604020202020204" pitchFamily="34" charset="0"/>
                <a:cs typeface="Arial" panose="020B0604020202020204" pitchFamily="34" charset="0"/>
              </a:rPr>
              <a:t>Part 1 – Evidence collected as part of John Muir Award </a:t>
            </a:r>
          </a:p>
          <a:p>
            <a:pPr marL="0" indent="0">
              <a:lnSpc>
                <a:spcPct val="120000"/>
              </a:lnSpc>
              <a:buNone/>
            </a:pPr>
            <a:endParaRPr lang="en-GB" sz="3800" i="1" dirty="0">
              <a:solidFill>
                <a:srgbClr val="0070C0"/>
              </a:solidFill>
              <a:latin typeface="Arial" panose="020B0604020202020204" pitchFamily="34" charset="0"/>
              <a:cs typeface="Arial" panose="020B0604020202020204" pitchFamily="34" charset="0"/>
            </a:endParaRPr>
          </a:p>
          <a:p>
            <a:pPr marL="0" indent="0">
              <a:lnSpc>
                <a:spcPct val="120000"/>
              </a:lnSpc>
              <a:buNone/>
            </a:pPr>
            <a:r>
              <a:rPr lang="en-GB" sz="3800" i="1" dirty="0">
                <a:solidFill>
                  <a:srgbClr val="0070C0"/>
                </a:solidFill>
                <a:latin typeface="Arial" panose="020B0604020202020204" pitchFamily="34" charset="0"/>
                <a:cs typeface="Arial" panose="020B0604020202020204" pitchFamily="34" charset="0"/>
              </a:rPr>
              <a:t>Using guidance in lectures and from the John Muir Trust  undertake an experience that supports the John Muir Award. Keep the evidence you collect, including any photographs, scrap books, writing and video clips to support Part 2 of the assignment.  The John Muir evidence can be saved onto one drive, or be made accessible on Turnitin or as artefacts. This will be discussed in lectures.</a:t>
            </a:r>
          </a:p>
          <a:p>
            <a:pPr marL="0" indent="0">
              <a:buNone/>
            </a:pPr>
            <a:endParaRPr lang="en-GB" b="1" dirty="0"/>
          </a:p>
        </p:txBody>
      </p:sp>
    </p:spTree>
    <p:extLst>
      <p:ext uri="{BB962C8B-B14F-4D97-AF65-F5344CB8AC3E}">
        <p14:creationId xmlns:p14="http://schemas.microsoft.com/office/powerpoint/2010/main" val="24863400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61C0AD2-04FE-4C19-8D23-78F5AC0347B0}"/>
              </a:ext>
            </a:extLst>
          </p:cNvPr>
          <p:cNvSpPr>
            <a:spLocks noGrp="1"/>
          </p:cNvSpPr>
          <p:nvPr>
            <p:ph sz="half" idx="1"/>
          </p:nvPr>
        </p:nvSpPr>
        <p:spPr>
          <a:xfrm>
            <a:off x="511629" y="43543"/>
            <a:ext cx="5431971" cy="4435692"/>
          </a:xfrm>
        </p:spPr>
        <p:txBody>
          <a:bodyPr>
            <a:normAutofit fontScale="25000" lnSpcReduction="20000"/>
          </a:bodyPr>
          <a:lstStyle/>
          <a:p>
            <a:pPr marL="0" indent="0">
              <a:buNone/>
            </a:pPr>
            <a:endParaRPr lang="en-GB" sz="8000" b="1" dirty="0">
              <a:latin typeface="Arial" panose="020B0604020202020204" pitchFamily="34" charset="0"/>
              <a:cs typeface="Arial" panose="020B0604020202020204" pitchFamily="34" charset="0"/>
            </a:endParaRPr>
          </a:p>
          <a:p>
            <a:pPr marL="0" indent="0">
              <a:lnSpc>
                <a:spcPct val="120000"/>
              </a:lnSpc>
              <a:buNone/>
            </a:pPr>
            <a:r>
              <a:rPr lang="en-GB" sz="8000" b="1" dirty="0" err="1">
                <a:latin typeface="Arial" panose="020B0604020202020204" pitchFamily="34" charset="0"/>
                <a:cs typeface="Arial" panose="020B0604020202020204" pitchFamily="34" charset="0"/>
              </a:rPr>
              <a:t>Rhan</a:t>
            </a:r>
            <a:r>
              <a:rPr lang="en-GB" sz="8000" b="1" dirty="0">
                <a:latin typeface="Arial" panose="020B0604020202020204" pitchFamily="34" charset="0"/>
                <a:cs typeface="Arial" panose="020B0604020202020204" pitchFamily="34" charset="0"/>
              </a:rPr>
              <a:t> 2</a:t>
            </a:r>
          </a:p>
          <a:p>
            <a:pPr marL="0" indent="0">
              <a:lnSpc>
                <a:spcPct val="120000"/>
              </a:lnSpc>
              <a:buNone/>
            </a:pPr>
            <a:r>
              <a:rPr lang="en-GB" sz="6400" b="1" dirty="0" err="1">
                <a:effectLst/>
                <a:latin typeface="Arial" panose="020B0604020202020204" pitchFamily="34" charset="0"/>
                <a:ea typeface="Times New Roman" panose="02020603050405020304" pitchFamily="18" charset="0"/>
                <a:cs typeface="Arial" panose="020B0604020202020204" pitchFamily="34" charset="0"/>
              </a:rPr>
              <a:t>Rhan</a:t>
            </a:r>
            <a:r>
              <a:rPr lang="en-GB" sz="6400" b="1" dirty="0">
                <a:effectLst/>
                <a:latin typeface="Arial" panose="020B0604020202020204" pitchFamily="34" charset="0"/>
                <a:ea typeface="Times New Roman" panose="02020603050405020304" pitchFamily="18" charset="0"/>
                <a:cs typeface="Arial" panose="020B0604020202020204" pitchFamily="34" charset="0"/>
              </a:rPr>
              <a:t> 2- </a:t>
            </a:r>
            <a:r>
              <a:rPr lang="en-GB" sz="6400" b="1" dirty="0" err="1">
                <a:effectLst/>
                <a:latin typeface="Arial" panose="020B0604020202020204" pitchFamily="34" charset="0"/>
                <a:ea typeface="Times New Roman" panose="02020603050405020304" pitchFamily="18" charset="0"/>
                <a:cs typeface="Arial" panose="020B0604020202020204" pitchFamily="34" charset="0"/>
              </a:rPr>
              <a:t>Myfyrio</a:t>
            </a:r>
            <a:r>
              <a:rPr lang="en-GB" sz="6400" b="1" dirty="0">
                <a:effectLst/>
                <a:latin typeface="Arial" panose="020B0604020202020204" pitchFamily="34" charset="0"/>
                <a:ea typeface="Times New Roman" panose="02020603050405020304" pitchFamily="18" charset="0"/>
                <a:cs typeface="Arial" panose="020B0604020202020204" pitchFamily="34" charset="0"/>
              </a:rPr>
              <a:t> a </a:t>
            </a:r>
            <a:r>
              <a:rPr lang="en-GB" sz="6400" b="1" dirty="0" err="1">
                <a:effectLst/>
                <a:latin typeface="Arial" panose="020B0604020202020204" pitchFamily="34" charset="0"/>
                <a:ea typeface="Times New Roman" panose="02020603050405020304" pitchFamily="18" charset="0"/>
                <a:cs typeface="Arial" panose="020B0604020202020204" pitchFamily="34" charset="0"/>
              </a:rPr>
              <a:t>Gwerthuso</a:t>
            </a:r>
            <a:endParaRPr lang="en-GB" sz="6400" b="1" dirty="0">
              <a:effectLst/>
              <a:latin typeface="Arial" panose="020B0604020202020204" pitchFamily="34" charset="0"/>
              <a:ea typeface="DengXian" panose="02010600030101010101" pitchFamily="2" charset="-122"/>
              <a:cs typeface="Arial" panose="020B0604020202020204" pitchFamily="34" charset="0"/>
            </a:endParaRPr>
          </a:p>
          <a:p>
            <a:pPr marL="0" indent="0">
              <a:lnSpc>
                <a:spcPct val="120000"/>
              </a:lnSpc>
              <a:buNone/>
            </a:pPr>
            <a:r>
              <a:rPr lang="en-GB" sz="6400" b="1" dirty="0" err="1">
                <a:effectLst/>
                <a:latin typeface="Arial" panose="020B0604020202020204" pitchFamily="34" charset="0"/>
                <a:ea typeface="Times New Roman" panose="02020603050405020304" pitchFamily="18" charset="0"/>
                <a:cs typeface="Arial" panose="020B0604020202020204" pitchFamily="34" charset="0"/>
              </a:rPr>
              <a:t>Cyflwyniad</a:t>
            </a:r>
            <a:r>
              <a:rPr lang="en-GB" sz="6400" b="1" dirty="0">
                <a:effectLst/>
                <a:latin typeface="Arial" panose="020B0604020202020204" pitchFamily="34" charset="0"/>
                <a:ea typeface="Times New Roman" panose="02020603050405020304" pitchFamily="18" charset="0"/>
                <a:cs typeface="Arial" panose="020B0604020202020204" pitchFamily="34" charset="0"/>
              </a:rPr>
              <a:t> 20 </a:t>
            </a:r>
            <a:r>
              <a:rPr lang="en-GB" sz="6400" b="1" dirty="0" err="1">
                <a:effectLst/>
                <a:latin typeface="Arial" panose="020B0604020202020204" pitchFamily="34" charset="0"/>
                <a:ea typeface="Times New Roman" panose="02020603050405020304" pitchFamily="18" charset="0"/>
                <a:cs typeface="Arial" panose="020B0604020202020204" pitchFamily="34" charset="0"/>
              </a:rPr>
              <a:t>munud</a:t>
            </a:r>
            <a:r>
              <a:rPr lang="en-GB" sz="6400" b="1" dirty="0">
                <a:latin typeface="Arial" panose="020B0604020202020204" pitchFamily="34" charset="0"/>
                <a:ea typeface="Times New Roman" panose="02020603050405020304" pitchFamily="18" charset="0"/>
                <a:cs typeface="Arial" panose="020B0604020202020204" pitchFamily="34" charset="0"/>
              </a:rPr>
              <a:t> </a:t>
            </a:r>
            <a:r>
              <a:rPr lang="en-GB" sz="6400" b="1" dirty="0" err="1">
                <a:latin typeface="Arial" panose="020B0604020202020204" pitchFamily="34" charset="0"/>
                <a:ea typeface="Times New Roman" panose="02020603050405020304" pitchFamily="18" charset="0"/>
                <a:cs typeface="Arial" panose="020B0604020202020204" pitchFamily="34" charset="0"/>
              </a:rPr>
              <a:t>wedi</a:t>
            </a:r>
            <a:r>
              <a:rPr lang="en-GB" sz="6400" b="1" dirty="0">
                <a:latin typeface="Arial" panose="020B0604020202020204" pitchFamily="34" charset="0"/>
                <a:ea typeface="Times New Roman" panose="02020603050405020304" pitchFamily="18" charset="0"/>
                <a:cs typeface="Arial" panose="020B0604020202020204" pitchFamily="34" charset="0"/>
              </a:rPr>
              <a:t> </a:t>
            </a:r>
            <a:r>
              <a:rPr lang="en-GB" sz="6400" b="1" dirty="0" err="1">
                <a:latin typeface="Arial" panose="020B0604020202020204" pitchFamily="34" charset="0"/>
                <a:ea typeface="Times New Roman" panose="02020603050405020304" pitchFamily="18" charset="0"/>
                <a:cs typeface="Arial" panose="020B0604020202020204" pitchFamily="34" charset="0"/>
              </a:rPr>
              <a:t>torri</a:t>
            </a:r>
            <a:r>
              <a:rPr lang="en-GB" sz="6400" b="1" dirty="0">
                <a:latin typeface="Arial" panose="020B0604020202020204" pitchFamily="34" charset="0"/>
                <a:ea typeface="Times New Roman" panose="02020603050405020304" pitchFamily="18" charset="0"/>
                <a:cs typeface="Arial" panose="020B0604020202020204" pitchFamily="34" charset="0"/>
              </a:rPr>
              <a:t> </a:t>
            </a:r>
            <a:r>
              <a:rPr lang="en-GB" sz="6400" b="1" dirty="0" err="1">
                <a:latin typeface="Arial" panose="020B0604020202020204" pitchFamily="34" charset="0"/>
                <a:ea typeface="Times New Roman" panose="02020603050405020304" pitchFamily="18" charset="0"/>
                <a:cs typeface="Arial" panose="020B0604020202020204" pitchFamily="34" charset="0"/>
              </a:rPr>
              <a:t>lawr</a:t>
            </a:r>
            <a:r>
              <a:rPr lang="en-GB" sz="6400" b="1" dirty="0">
                <a:latin typeface="Arial" panose="020B0604020202020204" pitchFamily="34" charset="0"/>
                <a:ea typeface="Times New Roman" panose="02020603050405020304" pitchFamily="18" charset="0"/>
                <a:cs typeface="Arial" panose="020B0604020202020204" pitchFamily="34" charset="0"/>
              </a:rPr>
              <a:t> </a:t>
            </a:r>
            <a:r>
              <a:rPr lang="en-GB" sz="6400" b="1" dirty="0" err="1">
                <a:latin typeface="Arial" panose="020B0604020202020204" pitchFamily="34" charset="0"/>
                <a:ea typeface="Times New Roman" panose="02020603050405020304" pitchFamily="18" charset="0"/>
                <a:cs typeface="Arial" panose="020B0604020202020204" pitchFamily="34" charset="0"/>
              </a:rPr>
              <a:t>fel</a:t>
            </a:r>
            <a:r>
              <a:rPr lang="en-GB" sz="6400" b="1" dirty="0">
                <a:latin typeface="Arial" panose="020B0604020202020204" pitchFamily="34" charset="0"/>
                <a:ea typeface="Times New Roman" panose="02020603050405020304" pitchFamily="18" charset="0"/>
                <a:cs typeface="Arial" panose="020B0604020202020204" pitchFamily="34" charset="0"/>
              </a:rPr>
              <a:t> y </a:t>
            </a:r>
            <a:r>
              <a:rPr lang="en-GB" sz="6400" b="1" dirty="0" err="1">
                <a:latin typeface="Arial" panose="020B0604020202020204" pitchFamily="34" charset="0"/>
                <a:ea typeface="Times New Roman" panose="02020603050405020304" pitchFamily="18" charset="0"/>
                <a:cs typeface="Arial" panose="020B0604020202020204" pitchFamily="34" charset="0"/>
              </a:rPr>
              <a:t>ganlyn</a:t>
            </a:r>
            <a:r>
              <a:rPr lang="en-GB" sz="6400" b="1" dirty="0">
                <a:latin typeface="Arial" panose="020B0604020202020204" pitchFamily="34" charset="0"/>
                <a:ea typeface="Times New Roman" panose="02020603050405020304" pitchFamily="18" charset="0"/>
                <a:cs typeface="Arial" panose="020B0604020202020204" pitchFamily="34" charset="0"/>
              </a:rPr>
              <a:t>:</a:t>
            </a:r>
          </a:p>
          <a:p>
            <a:pPr>
              <a:lnSpc>
                <a:spcPct val="120000"/>
              </a:lnSpc>
            </a:pPr>
            <a:r>
              <a:rPr lang="en-GB" sz="6400" b="1" dirty="0">
                <a:effectLst/>
                <a:latin typeface="Arial" panose="020B0604020202020204" pitchFamily="34" charset="0"/>
                <a:ea typeface="Times New Roman" panose="02020603050405020304" pitchFamily="18" charset="0"/>
                <a:cs typeface="Arial" panose="020B0604020202020204" pitchFamily="34" charset="0"/>
              </a:rPr>
              <a:t>5 </a:t>
            </a:r>
            <a:r>
              <a:rPr lang="en-GB" sz="6400" b="1" dirty="0" err="1">
                <a:effectLst/>
                <a:latin typeface="Arial" panose="020B0604020202020204" pitchFamily="34" charset="0"/>
                <a:ea typeface="Times New Roman" panose="02020603050405020304" pitchFamily="18" charset="0"/>
                <a:cs typeface="Arial" panose="020B0604020202020204" pitchFamily="34" charset="0"/>
              </a:rPr>
              <a:t>munud</a:t>
            </a:r>
            <a:endParaRPr lang="en-GB" sz="6400" b="1" dirty="0">
              <a:effectLst/>
              <a:latin typeface="Arial" panose="020B0604020202020204" pitchFamily="34" charset="0"/>
              <a:ea typeface="Times New Roman" panose="02020603050405020304" pitchFamily="18" charset="0"/>
              <a:cs typeface="Arial" panose="020B0604020202020204" pitchFamily="34" charset="0"/>
            </a:endParaRPr>
          </a:p>
          <a:p>
            <a:pPr marL="114300" indent="0">
              <a:lnSpc>
                <a:spcPct val="120000"/>
              </a:lnSpc>
              <a:spcAft>
                <a:spcPts val="800"/>
              </a:spcAft>
              <a:buNone/>
            </a:pPr>
            <a:r>
              <a:rPr lang="en-GB" sz="6400" dirty="0">
                <a:effectLst/>
                <a:latin typeface="Arial" panose="020B0604020202020204" pitchFamily="34" charset="0"/>
                <a:ea typeface="Times New Roman" panose="02020603050405020304" pitchFamily="18" charset="0"/>
                <a:cs typeface="Arial" panose="020B0604020202020204" pitchFamily="34" charset="0"/>
              </a:rPr>
              <a:t>Mae </a:t>
            </a:r>
            <a:r>
              <a:rPr lang="en-GB" sz="6400" dirty="0" err="1">
                <a:effectLst/>
                <a:latin typeface="Arial" panose="020B0604020202020204" pitchFamily="34" charset="0"/>
                <a:ea typeface="Times New Roman" panose="02020603050405020304" pitchFamily="18" charset="0"/>
                <a:cs typeface="Arial" panose="020B0604020202020204" pitchFamily="34" charset="0"/>
              </a:rPr>
              <a:t>angen</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cyflwyno</a:t>
            </a:r>
            <a:r>
              <a:rPr lang="en-GB" sz="6400" dirty="0">
                <a:effectLst/>
                <a:latin typeface="Arial" panose="020B0604020202020204" pitchFamily="34" charset="0"/>
                <a:ea typeface="Times New Roman" panose="02020603050405020304" pitchFamily="18" charset="0"/>
                <a:cs typeface="Arial" panose="020B0604020202020204" pitchFamily="34" charset="0"/>
              </a:rPr>
              <a:t> a </a:t>
            </a:r>
            <a:r>
              <a:rPr lang="en-GB" sz="6400" dirty="0" err="1">
                <a:effectLst/>
                <a:latin typeface="Arial" panose="020B0604020202020204" pitchFamily="34" charset="0"/>
                <a:ea typeface="Times New Roman" panose="02020603050405020304" pitchFamily="18" charset="0"/>
                <a:cs typeface="Arial" panose="020B0604020202020204" pitchFamily="34" charset="0"/>
              </a:rPr>
              <a:t>myfyrio</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ar</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eich</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profiad</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yn</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rhan</a:t>
            </a:r>
            <a:r>
              <a:rPr lang="en-GB" sz="6400" dirty="0">
                <a:effectLst/>
                <a:latin typeface="Arial" panose="020B0604020202020204" pitchFamily="34" charset="0"/>
                <a:ea typeface="Times New Roman" panose="02020603050405020304" pitchFamily="18" charset="0"/>
                <a:cs typeface="Arial" panose="020B0604020202020204" pitchFamily="34" charset="0"/>
              </a:rPr>
              <a:t> 1 </a:t>
            </a:r>
            <a:r>
              <a:rPr lang="en-GB" sz="6400" dirty="0" err="1">
                <a:effectLst/>
                <a:latin typeface="Arial" panose="020B0604020202020204" pitchFamily="34" charset="0"/>
                <a:ea typeface="Times New Roman" panose="02020603050405020304" pitchFamily="18" charset="0"/>
                <a:cs typeface="Arial" panose="020B0604020202020204" pitchFamily="34" charset="0"/>
              </a:rPr>
              <a:t>i</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ddangos</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sut</a:t>
            </a:r>
            <a:r>
              <a:rPr lang="en-GB" sz="6400" dirty="0">
                <a:effectLst/>
                <a:latin typeface="Arial" panose="020B0604020202020204" pitchFamily="34" charset="0"/>
                <a:ea typeface="Times New Roman" panose="02020603050405020304" pitchFamily="18" charset="0"/>
                <a:cs typeface="Arial" panose="020B0604020202020204" pitchFamily="34" charset="0"/>
              </a:rPr>
              <a:t> y </a:t>
            </a:r>
            <a:r>
              <a:rPr lang="en-GB" sz="6400" dirty="0" err="1">
                <a:effectLst/>
                <a:latin typeface="Arial" panose="020B0604020202020204" pitchFamily="34" charset="0"/>
                <a:ea typeface="Times New Roman" panose="02020603050405020304" pitchFamily="18" charset="0"/>
                <a:cs typeface="Arial" panose="020B0604020202020204" pitchFamily="34" charset="0"/>
              </a:rPr>
              <a:t>gwnaeth</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eich</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cefnogi</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i</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ddatblygu</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eich</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dealltwriaeth</a:t>
            </a:r>
            <a:r>
              <a:rPr lang="en-GB" sz="6400" dirty="0">
                <a:effectLst/>
                <a:latin typeface="Arial" panose="020B0604020202020204" pitchFamily="34" charset="0"/>
                <a:ea typeface="Times New Roman" panose="02020603050405020304" pitchFamily="18" charset="0"/>
                <a:cs typeface="Arial" panose="020B0604020202020204" pitchFamily="34" charset="0"/>
              </a:rPr>
              <a:t> ac </a:t>
            </a:r>
            <a:r>
              <a:rPr lang="en-GB" sz="6400" dirty="0" err="1">
                <a:effectLst/>
                <a:latin typeface="Arial" panose="020B0604020202020204" pitchFamily="34" charset="0"/>
                <a:ea typeface="Times New Roman" panose="02020603050405020304" pitchFamily="18" charset="0"/>
                <a:cs typeface="Arial" panose="020B0604020202020204" pitchFamily="34" charset="0"/>
              </a:rPr>
              <a:t>ymgysylltiad</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ymarferol</a:t>
            </a:r>
            <a:r>
              <a:rPr lang="en-GB" sz="6400" dirty="0">
                <a:effectLst/>
                <a:latin typeface="Arial" panose="020B0604020202020204" pitchFamily="34" charset="0"/>
                <a:ea typeface="Times New Roman" panose="02020603050405020304" pitchFamily="18" charset="0"/>
                <a:cs typeface="Arial" panose="020B0604020202020204" pitchFamily="34" charset="0"/>
              </a:rPr>
              <a:t> â </a:t>
            </a:r>
            <a:r>
              <a:rPr lang="en-GB" sz="6400" dirty="0" err="1">
                <a:effectLst/>
                <a:latin typeface="Arial" panose="020B0604020202020204" pitchFamily="34" charset="0"/>
                <a:ea typeface="Times New Roman" panose="02020603050405020304" pitchFamily="18" charset="0"/>
                <a:cs typeface="Arial" panose="020B0604020202020204" pitchFamily="34" charset="0"/>
              </a:rPr>
              <a:t>materion</a:t>
            </a:r>
            <a:r>
              <a:rPr lang="en-GB" sz="6400" dirty="0">
                <a:effectLst/>
                <a:latin typeface="Arial" panose="020B0604020202020204" pitchFamily="34" charset="0"/>
                <a:ea typeface="Times New Roman" panose="02020603050405020304" pitchFamily="18" charset="0"/>
                <a:cs typeface="Arial" panose="020B0604020202020204" pitchFamily="34" charset="0"/>
              </a:rPr>
              <a:t> a </a:t>
            </a:r>
            <a:r>
              <a:rPr lang="en-GB" sz="6400" dirty="0" err="1">
                <a:effectLst/>
                <a:latin typeface="Arial" panose="020B0604020202020204" pitchFamily="34" charset="0"/>
                <a:ea typeface="Times New Roman" panose="02020603050405020304" pitchFamily="18" charset="0"/>
                <a:cs typeface="Arial" panose="020B0604020202020204" pitchFamily="34" charset="0"/>
              </a:rPr>
              <a:t>thrafodaeth</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cynaliadwyedd</a:t>
            </a:r>
            <a:endParaRPr lang="en-GB" sz="6400" dirty="0">
              <a:latin typeface="Arial" panose="020B0604020202020204" pitchFamily="34" charset="0"/>
              <a:ea typeface="Times New Roman" panose="02020603050405020304" pitchFamily="18" charset="0"/>
              <a:cs typeface="Arial" panose="020B0604020202020204" pitchFamily="34" charset="0"/>
            </a:endParaRPr>
          </a:p>
          <a:p>
            <a:pPr marL="971550" indent="-857250">
              <a:lnSpc>
                <a:spcPct val="120000"/>
              </a:lnSpc>
              <a:spcAft>
                <a:spcPts val="800"/>
              </a:spcAft>
            </a:pPr>
            <a:r>
              <a:rPr lang="en-GB" sz="6400" b="1" dirty="0">
                <a:effectLst/>
                <a:latin typeface="Arial" panose="020B0604020202020204" pitchFamily="34" charset="0"/>
                <a:ea typeface="Times New Roman" panose="02020603050405020304" pitchFamily="18" charset="0"/>
                <a:cs typeface="Arial" panose="020B0604020202020204" pitchFamily="34" charset="0"/>
              </a:rPr>
              <a:t>15 </a:t>
            </a:r>
            <a:r>
              <a:rPr lang="en-GB" sz="6400" b="1" dirty="0" err="1">
                <a:effectLst/>
                <a:latin typeface="Arial" panose="020B0604020202020204" pitchFamily="34" charset="0"/>
                <a:ea typeface="Times New Roman" panose="02020603050405020304" pitchFamily="18" charset="0"/>
                <a:cs typeface="Arial" panose="020B0604020202020204" pitchFamily="34" charset="0"/>
              </a:rPr>
              <a:t>munud</a:t>
            </a:r>
            <a:endParaRPr lang="en-GB" sz="6400" b="1" dirty="0">
              <a:effectLst/>
              <a:latin typeface="Arial" panose="020B0604020202020204" pitchFamily="34" charset="0"/>
              <a:ea typeface="Times New Roman" panose="02020603050405020304" pitchFamily="18" charset="0"/>
              <a:cs typeface="Arial" panose="020B0604020202020204" pitchFamily="34" charset="0"/>
            </a:endParaRPr>
          </a:p>
          <a:p>
            <a:pPr marL="114300" indent="0">
              <a:lnSpc>
                <a:spcPct val="120000"/>
              </a:lnSpc>
              <a:spcAft>
                <a:spcPts val="800"/>
              </a:spcAft>
              <a:buNone/>
            </a:pPr>
            <a:r>
              <a:rPr lang="en-GB" sz="6400" dirty="0" err="1">
                <a:effectLst/>
                <a:latin typeface="Arial" panose="020B0604020202020204" pitchFamily="34" charset="0"/>
                <a:ea typeface="Times New Roman" panose="02020603050405020304" pitchFamily="18" charset="0"/>
                <a:cs typeface="Arial" panose="020B0604020202020204" pitchFamily="34" charset="0"/>
              </a:rPr>
              <a:t>Gwerthuso'n</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feirniadol</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sut</a:t>
            </a:r>
            <a:r>
              <a:rPr lang="en-GB" sz="6400" dirty="0">
                <a:effectLst/>
                <a:latin typeface="Arial" panose="020B0604020202020204" pitchFamily="34" charset="0"/>
                <a:ea typeface="Times New Roman" panose="02020603050405020304" pitchFamily="18" charset="0"/>
                <a:cs typeface="Arial" panose="020B0604020202020204" pitchFamily="34" charset="0"/>
              </a:rPr>
              <a:t> y </a:t>
            </a:r>
            <a:r>
              <a:rPr lang="en-GB" sz="6400" dirty="0" err="1">
                <a:effectLst/>
                <a:latin typeface="Arial" panose="020B0604020202020204" pitchFamily="34" charset="0"/>
                <a:ea typeface="Times New Roman" panose="02020603050405020304" pitchFamily="18" charset="0"/>
                <a:cs typeface="Arial" panose="020B0604020202020204" pitchFamily="34" charset="0"/>
              </a:rPr>
              <a:t>gallai</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ymgymryd</a:t>
            </a:r>
            <a:r>
              <a:rPr lang="en-GB" sz="6400" dirty="0">
                <a:effectLst/>
                <a:latin typeface="Arial" panose="020B0604020202020204" pitchFamily="34" charset="0"/>
                <a:ea typeface="Times New Roman" panose="02020603050405020304" pitchFamily="18" charset="0"/>
                <a:cs typeface="Arial" panose="020B0604020202020204" pitchFamily="34" charset="0"/>
              </a:rPr>
              <a:t> â </a:t>
            </a:r>
            <a:r>
              <a:rPr lang="en-GB" sz="6400" dirty="0" err="1">
                <a:effectLst/>
                <a:latin typeface="Arial" panose="020B0604020202020204" pitchFamily="34" charset="0"/>
                <a:ea typeface="Times New Roman" panose="02020603050405020304" pitchFamily="18" charset="0"/>
                <a:cs typeface="Arial" panose="020B0604020202020204" pitchFamily="34" charset="0"/>
              </a:rPr>
              <a:t>phrofiadau</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fel</a:t>
            </a:r>
            <a:r>
              <a:rPr lang="en-GB" sz="6400" dirty="0">
                <a:effectLst/>
                <a:latin typeface="Arial" panose="020B0604020202020204" pitchFamily="34" charset="0"/>
                <a:ea typeface="Times New Roman" panose="02020603050405020304" pitchFamily="18" charset="0"/>
                <a:cs typeface="Arial" panose="020B0604020202020204" pitchFamily="34" charset="0"/>
              </a:rPr>
              <a:t> y </a:t>
            </a:r>
            <a:r>
              <a:rPr lang="en-GB" sz="6400" dirty="0" err="1">
                <a:effectLst/>
                <a:latin typeface="Arial" panose="020B0604020202020204" pitchFamily="34" charset="0"/>
                <a:ea typeface="Times New Roman" panose="02020603050405020304" pitchFamily="18" charset="0"/>
                <a:cs typeface="Arial" panose="020B0604020202020204" pitchFamily="34" charset="0"/>
              </a:rPr>
              <a:t>rhai</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yn</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rhan</a:t>
            </a:r>
            <a:r>
              <a:rPr lang="en-GB" sz="6400" dirty="0">
                <a:effectLst/>
                <a:latin typeface="Arial" panose="020B0604020202020204" pitchFamily="34" charset="0"/>
                <a:ea typeface="Times New Roman" panose="02020603050405020304" pitchFamily="18" charset="0"/>
                <a:cs typeface="Arial" panose="020B0604020202020204" pitchFamily="34" charset="0"/>
              </a:rPr>
              <a:t> 1 </a:t>
            </a:r>
            <a:r>
              <a:rPr lang="en-GB" sz="6400" dirty="0" err="1">
                <a:effectLst/>
                <a:latin typeface="Arial" panose="020B0604020202020204" pitchFamily="34" charset="0"/>
                <a:ea typeface="Times New Roman" panose="02020603050405020304" pitchFamily="18" charset="0"/>
                <a:cs typeface="Arial" panose="020B0604020202020204" pitchFamily="34" charset="0"/>
              </a:rPr>
              <a:t>gefnogi</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athroniaeth</a:t>
            </a:r>
            <a:r>
              <a:rPr lang="en-GB" sz="6400" dirty="0">
                <a:effectLst/>
                <a:latin typeface="Arial" panose="020B0604020202020204" pitchFamily="34" charset="0"/>
                <a:ea typeface="Times New Roman" panose="02020603050405020304" pitchFamily="18" charset="0"/>
                <a:cs typeface="Arial" panose="020B0604020202020204" pitchFamily="34" charset="0"/>
              </a:rPr>
              <a:t> ac </a:t>
            </a:r>
            <a:r>
              <a:rPr lang="en-GB" sz="6400" dirty="0" err="1">
                <a:effectLst/>
                <a:latin typeface="Arial" panose="020B0604020202020204" pitchFamily="34" charset="0"/>
                <a:ea typeface="Times New Roman" panose="02020603050405020304" pitchFamily="18" charset="0"/>
                <a:cs typeface="Arial" panose="020B0604020202020204" pitchFamily="34" charset="0"/>
              </a:rPr>
              <a:t>egwyddorion</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addysg</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plentyndod</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cynnar</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ar</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gyfer</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cynaliadwyedd</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Rhaid</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i'r</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adran</a:t>
            </a:r>
            <a:r>
              <a:rPr lang="en-GB" sz="6400" dirty="0">
                <a:effectLst/>
                <a:latin typeface="Arial" panose="020B0604020202020204" pitchFamily="34" charset="0"/>
                <a:ea typeface="Times New Roman" panose="02020603050405020304" pitchFamily="18" charset="0"/>
                <a:cs typeface="Arial" panose="020B0604020202020204" pitchFamily="34" charset="0"/>
              </a:rPr>
              <a:t> hon </a:t>
            </a:r>
            <a:r>
              <a:rPr lang="en-GB" sz="6400" dirty="0" err="1">
                <a:effectLst/>
                <a:latin typeface="Arial" panose="020B0604020202020204" pitchFamily="34" charset="0"/>
                <a:ea typeface="Times New Roman" panose="02020603050405020304" pitchFamily="18" charset="0"/>
                <a:cs typeface="Arial" panose="020B0604020202020204" pitchFamily="34" charset="0"/>
              </a:rPr>
              <a:t>gynnwys</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tystiolaeth</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fanwl</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o'r</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llenyddiaeth</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rydych</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wedi'i</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darllen</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gan</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gynnwys</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erthyglau</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theori</a:t>
            </a:r>
            <a:r>
              <a:rPr lang="en-GB" sz="6400" dirty="0">
                <a:effectLst/>
                <a:latin typeface="Arial" panose="020B0604020202020204" pitchFamily="34" charset="0"/>
                <a:ea typeface="Times New Roman" panose="02020603050405020304" pitchFamily="18" charset="0"/>
                <a:cs typeface="Arial" panose="020B0604020202020204" pitchFamily="34" charset="0"/>
              </a:rPr>
              <a:t>, </a:t>
            </a:r>
            <a:r>
              <a:rPr lang="en-GB" sz="6400" dirty="0" err="1">
                <a:effectLst/>
                <a:latin typeface="Arial" panose="020B0604020202020204" pitchFamily="34" charset="0"/>
                <a:ea typeface="Times New Roman" panose="02020603050405020304" pitchFamily="18" charset="0"/>
                <a:cs typeface="Arial" panose="020B0604020202020204" pitchFamily="34" charset="0"/>
              </a:rPr>
              <a:t>polisi</a:t>
            </a:r>
            <a:r>
              <a:rPr lang="en-GB" sz="6400" dirty="0">
                <a:effectLst/>
                <a:latin typeface="Arial" panose="020B0604020202020204" pitchFamily="34" charset="0"/>
                <a:ea typeface="Times New Roman" panose="02020603050405020304" pitchFamily="18" charset="0"/>
                <a:cs typeface="Arial" panose="020B0604020202020204" pitchFamily="34" charset="0"/>
              </a:rPr>
              <a:t> ac </a:t>
            </a:r>
            <a:r>
              <a:rPr lang="en-GB" sz="6400" dirty="0" err="1">
                <a:effectLst/>
                <a:latin typeface="Arial" panose="020B0604020202020204" pitchFamily="34" charset="0"/>
                <a:ea typeface="Times New Roman" panose="02020603050405020304" pitchFamily="18" charset="0"/>
                <a:cs typeface="Arial" panose="020B0604020202020204" pitchFamily="34" charset="0"/>
              </a:rPr>
              <a:t>ymchwil</a:t>
            </a:r>
            <a:r>
              <a:rPr lang="en-GB" sz="6400" dirty="0">
                <a:effectLst/>
                <a:latin typeface="Arial" panose="020B0604020202020204" pitchFamily="34" charset="0"/>
                <a:ea typeface="Times New Roman" panose="02020603050405020304" pitchFamily="18" charset="0"/>
                <a:cs typeface="Arial" panose="020B0604020202020204" pitchFamily="34" charset="0"/>
              </a:rPr>
              <a:t>.</a:t>
            </a:r>
            <a:endParaRPr lang="en-GB" sz="6400" dirty="0">
              <a:effectLst/>
              <a:latin typeface="Arial" panose="020B0604020202020204" pitchFamily="34" charset="0"/>
              <a:ea typeface="DengXian" panose="02010600030101010101" pitchFamily="2" charset="-122"/>
              <a:cs typeface="Arial" panose="020B0604020202020204" pitchFamily="34" charset="0"/>
            </a:endParaRPr>
          </a:p>
          <a:p>
            <a:pPr marL="114300" indent="0" algn="just">
              <a:lnSpc>
                <a:spcPct val="150000"/>
              </a:lnSpc>
              <a:spcAft>
                <a:spcPts val="800"/>
              </a:spcAft>
              <a:buNone/>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DengXian" panose="02010600030101010101" pitchFamily="2" charset="-122"/>
              <a:cs typeface="Times New Roman" panose="02020603050405020304" pitchFamily="18" charset="0"/>
            </a:endParaRPr>
          </a:p>
          <a:p>
            <a:pPr marL="0" indent="0">
              <a:buNone/>
            </a:pPr>
            <a:endParaRPr lang="en-GB" dirty="0"/>
          </a:p>
          <a:p>
            <a:endParaRPr lang="en-GB" dirty="0"/>
          </a:p>
        </p:txBody>
      </p:sp>
      <p:sp>
        <p:nvSpPr>
          <p:cNvPr id="4" name="Content Placeholder 3">
            <a:extLst>
              <a:ext uri="{FF2B5EF4-FFF2-40B4-BE49-F238E27FC236}">
                <a16:creationId xmlns:a16="http://schemas.microsoft.com/office/drawing/2014/main" id="{E191507B-1E4D-4AF0-A794-191954E467F5}"/>
              </a:ext>
            </a:extLst>
          </p:cNvPr>
          <p:cNvSpPr>
            <a:spLocks noGrp="1"/>
          </p:cNvSpPr>
          <p:nvPr>
            <p:ph sz="half" idx="2"/>
          </p:nvPr>
        </p:nvSpPr>
        <p:spPr>
          <a:xfrm>
            <a:off x="6618514" y="266227"/>
            <a:ext cx="4827815" cy="4850297"/>
          </a:xfrm>
        </p:spPr>
        <p:txBody>
          <a:bodyPr>
            <a:normAutofit fontScale="25000" lnSpcReduction="20000"/>
          </a:bodyPr>
          <a:lstStyle/>
          <a:p>
            <a:pPr marL="0" indent="0">
              <a:lnSpc>
                <a:spcPct val="120000"/>
              </a:lnSpc>
              <a:buNone/>
            </a:pPr>
            <a:r>
              <a:rPr lang="en-GB" sz="8000" b="1" i="1" dirty="0">
                <a:solidFill>
                  <a:srgbClr val="0070C0"/>
                </a:solidFill>
                <a:latin typeface="Arial" panose="020B0604020202020204" pitchFamily="34" charset="0"/>
                <a:cs typeface="Arial" panose="020B0604020202020204" pitchFamily="34" charset="0"/>
              </a:rPr>
              <a:t>Part 2</a:t>
            </a:r>
          </a:p>
          <a:p>
            <a:pPr marL="0" indent="0">
              <a:lnSpc>
                <a:spcPct val="120000"/>
              </a:lnSpc>
              <a:buNone/>
            </a:pPr>
            <a:r>
              <a:rPr lang="en-GB" sz="6400" b="1" i="1" dirty="0">
                <a:solidFill>
                  <a:srgbClr val="0070C0"/>
                </a:solidFill>
                <a:latin typeface="Arial" panose="020B0604020202020204" pitchFamily="34" charset="0"/>
                <a:cs typeface="Arial" panose="020B0604020202020204" pitchFamily="34" charset="0"/>
              </a:rPr>
              <a:t>Part 2- Reflection and Evaluation</a:t>
            </a:r>
          </a:p>
          <a:p>
            <a:pPr marL="0" indent="0">
              <a:lnSpc>
                <a:spcPct val="120000"/>
              </a:lnSpc>
              <a:buNone/>
            </a:pPr>
            <a:r>
              <a:rPr lang="en-GB" sz="6400" b="1" i="1" dirty="0">
                <a:solidFill>
                  <a:srgbClr val="0070C0"/>
                </a:solidFill>
                <a:latin typeface="Arial" panose="020B0604020202020204" pitchFamily="34" charset="0"/>
                <a:cs typeface="Arial" panose="020B0604020202020204" pitchFamily="34" charset="0"/>
              </a:rPr>
              <a:t>20 minute presentation broken down as below: </a:t>
            </a:r>
          </a:p>
          <a:p>
            <a:pPr>
              <a:lnSpc>
                <a:spcPct val="120000"/>
              </a:lnSpc>
            </a:pPr>
            <a:r>
              <a:rPr lang="en-GB" sz="6400" b="1" i="1" dirty="0">
                <a:solidFill>
                  <a:srgbClr val="0070C0"/>
                </a:solidFill>
                <a:latin typeface="Arial" panose="020B0604020202020204" pitchFamily="34" charset="0"/>
                <a:cs typeface="Arial" panose="020B0604020202020204" pitchFamily="34" charset="0"/>
              </a:rPr>
              <a:t>5 minutes</a:t>
            </a:r>
          </a:p>
          <a:p>
            <a:pPr marL="0" indent="0">
              <a:lnSpc>
                <a:spcPct val="120000"/>
              </a:lnSpc>
              <a:buNone/>
            </a:pPr>
            <a:r>
              <a:rPr lang="en-GB" sz="6400" i="1" dirty="0">
                <a:solidFill>
                  <a:srgbClr val="0070C0"/>
                </a:solidFill>
                <a:latin typeface="Arial" panose="020B0604020202020204" pitchFamily="34" charset="0"/>
                <a:cs typeface="Arial" panose="020B0604020202020204" pitchFamily="34" charset="0"/>
              </a:rPr>
              <a:t>Introduce and reflect upon your experience in part 1 to illustrate how it supported you develop your own understanding and practical engagement with sustainability issues and discourse. </a:t>
            </a:r>
            <a:endParaRPr lang="en-GB" sz="6400" b="1" i="1" dirty="0">
              <a:solidFill>
                <a:srgbClr val="0070C0"/>
              </a:solidFill>
              <a:latin typeface="Arial" panose="020B0604020202020204" pitchFamily="34" charset="0"/>
              <a:cs typeface="Arial" panose="020B0604020202020204" pitchFamily="34" charset="0"/>
            </a:endParaRPr>
          </a:p>
          <a:p>
            <a:pPr>
              <a:lnSpc>
                <a:spcPct val="120000"/>
              </a:lnSpc>
            </a:pPr>
            <a:r>
              <a:rPr lang="en-GB" sz="6400" b="1" i="1" dirty="0">
                <a:solidFill>
                  <a:srgbClr val="0070C0"/>
                </a:solidFill>
                <a:latin typeface="Arial" panose="020B0604020202020204" pitchFamily="34" charset="0"/>
                <a:cs typeface="Arial" panose="020B0604020202020204" pitchFamily="34" charset="0"/>
              </a:rPr>
              <a:t>15 minutes</a:t>
            </a:r>
          </a:p>
          <a:p>
            <a:pPr marL="0" indent="0">
              <a:lnSpc>
                <a:spcPct val="120000"/>
              </a:lnSpc>
              <a:buNone/>
            </a:pPr>
            <a:r>
              <a:rPr lang="en-GB" sz="6400" i="1" dirty="0">
                <a:solidFill>
                  <a:srgbClr val="0070C0"/>
                </a:solidFill>
                <a:latin typeface="Arial" panose="020B0604020202020204" pitchFamily="34" charset="0"/>
                <a:cs typeface="Arial" panose="020B0604020202020204" pitchFamily="34" charset="0"/>
              </a:rPr>
              <a:t>Critically evaluate how undertaking experiences such as those in part 1 could support the philosophy and principles of early childhood education for sustainability. This section must include detailed evidence from the literature you have read, including theory, policy and research articles. </a:t>
            </a:r>
          </a:p>
          <a:p>
            <a:pPr>
              <a:lnSpc>
                <a:spcPct val="120000"/>
              </a:lnSpc>
            </a:pPr>
            <a:endParaRPr lang="en-GB" sz="7200" dirty="0">
              <a:latin typeface="Arial" panose="020B0604020202020204" pitchFamily="34" charset="0"/>
              <a:cs typeface="Arial" panose="020B0604020202020204" pitchFamily="34" charset="0"/>
            </a:endParaRPr>
          </a:p>
          <a:p>
            <a:pPr>
              <a:lnSpc>
                <a:spcPct val="120000"/>
              </a:lnSpc>
            </a:pPr>
            <a:endParaRPr lang="en-GB" dirty="0"/>
          </a:p>
          <a:p>
            <a:endParaRPr lang="en-GB" dirty="0"/>
          </a:p>
        </p:txBody>
      </p:sp>
    </p:spTree>
    <p:extLst>
      <p:ext uri="{BB962C8B-B14F-4D97-AF65-F5344CB8AC3E}">
        <p14:creationId xmlns:p14="http://schemas.microsoft.com/office/powerpoint/2010/main" val="37635661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B0BBD5-D0B4-4043-8A0F-F5B774D4E15A}"/>
              </a:ext>
            </a:extLst>
          </p:cNvPr>
          <p:cNvSpPr>
            <a:spLocks noGrp="1"/>
          </p:cNvSpPr>
          <p:nvPr>
            <p:ph type="title"/>
          </p:nvPr>
        </p:nvSpPr>
        <p:spPr>
          <a:xfrm>
            <a:off x="838200" y="365126"/>
            <a:ext cx="10515600" cy="783318"/>
          </a:xfrm>
        </p:spPr>
        <p:txBody>
          <a:bodyPr/>
          <a:lstStyle/>
          <a:p>
            <a:r>
              <a:rPr lang="en-GB" dirty="0" err="1"/>
              <a:t>Rhan</a:t>
            </a:r>
            <a:r>
              <a:rPr lang="en-GB" dirty="0"/>
              <a:t> 1 / </a:t>
            </a:r>
            <a:r>
              <a:rPr lang="en-GB" i="1" dirty="0">
                <a:solidFill>
                  <a:srgbClr val="0070C0"/>
                </a:solidFill>
              </a:rPr>
              <a:t>Part 1</a:t>
            </a:r>
          </a:p>
        </p:txBody>
      </p:sp>
      <p:sp>
        <p:nvSpPr>
          <p:cNvPr id="3" name="Content Placeholder 2">
            <a:extLst>
              <a:ext uri="{FF2B5EF4-FFF2-40B4-BE49-F238E27FC236}">
                <a16:creationId xmlns:a16="http://schemas.microsoft.com/office/drawing/2014/main" id="{EF225277-6D59-476B-AA12-CF243CF634A2}"/>
              </a:ext>
            </a:extLst>
          </p:cNvPr>
          <p:cNvSpPr>
            <a:spLocks noGrp="1"/>
          </p:cNvSpPr>
          <p:nvPr>
            <p:ph sz="half" idx="1"/>
          </p:nvPr>
        </p:nvSpPr>
        <p:spPr>
          <a:xfrm>
            <a:off x="609601" y="1245705"/>
            <a:ext cx="5384800" cy="5512904"/>
          </a:xfrm>
        </p:spPr>
        <p:txBody>
          <a:bodyPr>
            <a:normAutofit fontScale="25000" lnSpcReduction="20000"/>
          </a:bodyPr>
          <a:lstStyle/>
          <a:p>
            <a:pPr marL="0" indent="0">
              <a:buNone/>
            </a:pPr>
            <a:r>
              <a:rPr lang="cy-GB" sz="6400" i="1" dirty="0">
                <a:latin typeface="Arial" panose="020B0604020202020204" pitchFamily="34" charset="0"/>
                <a:cs typeface="Arial" panose="020B0604020202020204" pitchFamily="34" charset="0"/>
              </a:rPr>
              <a:t>Cwblhewch weithgaredd Gwobr John </a:t>
            </a:r>
            <a:r>
              <a:rPr lang="cy-GB" sz="6400" i="1" dirty="0" err="1">
                <a:latin typeface="Arial" panose="020B0604020202020204" pitchFamily="34" charset="0"/>
                <a:cs typeface="Arial" panose="020B0604020202020204" pitchFamily="34" charset="0"/>
              </a:rPr>
              <a:t>Muir</a:t>
            </a:r>
            <a:endParaRPr lang="cy-GB" sz="6400" i="1" dirty="0">
              <a:latin typeface="Arial" panose="020B0604020202020204" pitchFamily="34" charset="0"/>
              <a:cs typeface="Arial" panose="020B0604020202020204" pitchFamily="34" charset="0"/>
            </a:endParaRPr>
          </a:p>
          <a:p>
            <a:r>
              <a:rPr lang="cy-GB" sz="6400" i="1" dirty="0">
                <a:latin typeface="Arial" panose="020B0604020202020204" pitchFamily="34" charset="0"/>
                <a:cs typeface="Arial" panose="020B0604020202020204" pitchFamily="34" charset="0"/>
              </a:rPr>
              <a:t>Bydd yn cymryd oddeutu 4 diwrnod gwaith  (tua 25 awr) i’w gwblhau a chasglu gwybodaeth.</a:t>
            </a:r>
          </a:p>
          <a:p>
            <a:pPr marL="0" indent="0">
              <a:buNone/>
            </a:pPr>
            <a:r>
              <a:rPr lang="cy-GB" sz="6400" i="1" dirty="0">
                <a:latin typeface="Arial" panose="020B0604020202020204" pitchFamily="34" charset="0"/>
                <a:cs typeface="Arial" panose="020B0604020202020204" pitchFamily="34" charset="0"/>
              </a:rPr>
              <a:t>Mae’n cynnwys:-</a:t>
            </a:r>
          </a:p>
          <a:p>
            <a:r>
              <a:rPr lang="cy-GB" sz="6400" i="1" dirty="0">
                <a:latin typeface="Arial" panose="020B0604020202020204" pitchFamily="34" charset="0"/>
                <a:cs typeface="Arial" panose="020B0604020202020204" pitchFamily="34" charset="0"/>
              </a:rPr>
              <a:t> Darganfod</a:t>
            </a:r>
          </a:p>
          <a:p>
            <a:r>
              <a:rPr lang="cy-GB" sz="6400" i="1" dirty="0">
                <a:latin typeface="Arial" panose="020B0604020202020204" pitchFamily="34" charset="0"/>
                <a:cs typeface="Arial" panose="020B0604020202020204" pitchFamily="34" charset="0"/>
              </a:rPr>
              <a:t>Archwilio</a:t>
            </a:r>
          </a:p>
          <a:p>
            <a:r>
              <a:rPr lang="cy-GB" sz="6400" i="1" dirty="0">
                <a:latin typeface="Arial" panose="020B0604020202020204" pitchFamily="34" charset="0"/>
                <a:cs typeface="Arial" panose="020B0604020202020204" pitchFamily="34" charset="0"/>
              </a:rPr>
              <a:t>Gwarchod</a:t>
            </a:r>
          </a:p>
          <a:p>
            <a:r>
              <a:rPr lang="cy-GB" sz="6400" i="1" dirty="0">
                <a:latin typeface="Arial" panose="020B0604020202020204" pitchFamily="34" charset="0"/>
                <a:cs typeface="Arial" panose="020B0604020202020204" pitchFamily="34" charset="0"/>
              </a:rPr>
              <a:t>Rhannu</a:t>
            </a:r>
          </a:p>
          <a:p>
            <a:endParaRPr lang="cy-GB" sz="6400" i="1" dirty="0">
              <a:latin typeface="Arial" panose="020B0604020202020204" pitchFamily="34" charset="0"/>
              <a:cs typeface="Arial" panose="020B0604020202020204" pitchFamily="34" charset="0"/>
            </a:endParaRPr>
          </a:p>
          <a:p>
            <a:pPr marL="0" indent="0">
              <a:buNone/>
            </a:pPr>
            <a:r>
              <a:rPr lang="cy-GB" sz="6400" i="1" dirty="0">
                <a:latin typeface="Arial" panose="020B0604020202020204" pitchFamily="34" charset="0"/>
                <a:cs typeface="Arial" panose="020B0604020202020204" pitchFamily="34" charset="0"/>
              </a:rPr>
              <a:t>Rydym ni eisoes wedi rhoi eich enw ymlaen am y Wobr felly dim ond angen dod o hyd i ardal i’w darganfod, ei harchwilio,  gwarchod a rhannu</a:t>
            </a:r>
          </a:p>
          <a:p>
            <a:pPr marL="0" indent="0">
              <a:buNone/>
            </a:pPr>
            <a:r>
              <a:rPr lang="cy-GB" sz="6400" i="1" dirty="0">
                <a:latin typeface="Arial" panose="020B0604020202020204" pitchFamily="34" charset="0"/>
                <a:cs typeface="Arial" panose="020B0604020202020204" pitchFamily="34" charset="0"/>
                <a:hlinkClick r:id="rId2"/>
              </a:rPr>
              <a:t>https://www.johnmuirtrust.org/award</a:t>
            </a:r>
            <a:endParaRPr lang="cy-GB" sz="6400" i="1" dirty="0">
              <a:latin typeface="Arial" panose="020B0604020202020204" pitchFamily="34" charset="0"/>
              <a:cs typeface="Arial" panose="020B0604020202020204" pitchFamily="34" charset="0"/>
            </a:endParaRPr>
          </a:p>
          <a:p>
            <a:pPr marL="0" indent="0">
              <a:buNone/>
            </a:pPr>
            <a:endParaRPr lang="cy-GB" sz="6400" i="1" dirty="0">
              <a:latin typeface="Arial" panose="020B0604020202020204" pitchFamily="34" charset="0"/>
              <a:cs typeface="Arial" panose="020B0604020202020204" pitchFamily="34" charset="0"/>
            </a:endParaRPr>
          </a:p>
          <a:p>
            <a:pPr>
              <a:buFont typeface="Wingdings" panose="05000000000000000000" pitchFamily="2" charset="2"/>
              <a:buChar char="v"/>
            </a:pPr>
            <a:endParaRPr lang="cy-GB" sz="6400" i="1" dirty="0">
              <a:latin typeface="Arial" panose="020B0604020202020204" pitchFamily="34" charset="0"/>
              <a:cs typeface="Arial" panose="020B0604020202020204" pitchFamily="34" charset="0"/>
            </a:endParaRPr>
          </a:p>
          <a:p>
            <a:pPr>
              <a:buFont typeface="Wingdings" panose="05000000000000000000" pitchFamily="2" charset="2"/>
              <a:buChar char="v"/>
            </a:pPr>
            <a:endParaRPr lang="en-GB" dirty="0"/>
          </a:p>
        </p:txBody>
      </p:sp>
      <p:sp>
        <p:nvSpPr>
          <p:cNvPr id="4" name="Content Placeholder 3">
            <a:extLst>
              <a:ext uri="{FF2B5EF4-FFF2-40B4-BE49-F238E27FC236}">
                <a16:creationId xmlns:a16="http://schemas.microsoft.com/office/drawing/2014/main" id="{5E9B8F4F-4777-47B3-808C-2D73C7829E0F}"/>
              </a:ext>
            </a:extLst>
          </p:cNvPr>
          <p:cNvSpPr>
            <a:spLocks noGrp="1"/>
          </p:cNvSpPr>
          <p:nvPr>
            <p:ph sz="half" idx="2"/>
          </p:nvPr>
        </p:nvSpPr>
        <p:spPr>
          <a:xfrm>
            <a:off x="6197600" y="1245705"/>
            <a:ext cx="5384800" cy="4343536"/>
          </a:xfrm>
        </p:spPr>
        <p:txBody>
          <a:bodyPr>
            <a:normAutofit fontScale="25000" lnSpcReduction="20000"/>
          </a:bodyPr>
          <a:lstStyle/>
          <a:p>
            <a:pPr marL="0" indent="0">
              <a:buNone/>
            </a:pPr>
            <a:r>
              <a:rPr lang="en-GB" sz="6500" i="1" dirty="0">
                <a:solidFill>
                  <a:srgbClr val="0070C0"/>
                </a:solidFill>
                <a:latin typeface="Arial" panose="020B0604020202020204" pitchFamily="34" charset="0"/>
                <a:cs typeface="Arial" panose="020B0604020202020204" pitchFamily="34" charset="0"/>
              </a:rPr>
              <a:t>Complete the John Muir Award activity</a:t>
            </a:r>
          </a:p>
          <a:p>
            <a:r>
              <a:rPr lang="en-GB" sz="6500" i="1" dirty="0">
                <a:solidFill>
                  <a:srgbClr val="0070C0"/>
                </a:solidFill>
                <a:latin typeface="Arial" panose="020B0604020202020204" pitchFamily="34" charset="0"/>
                <a:cs typeface="Arial" panose="020B0604020202020204" pitchFamily="34" charset="0"/>
              </a:rPr>
              <a:t>This must involve.4 work days  (or approx. 25 hours) to complete and collect information.</a:t>
            </a:r>
          </a:p>
          <a:p>
            <a:pPr marL="0" indent="0">
              <a:buNone/>
            </a:pPr>
            <a:r>
              <a:rPr lang="en-GB" sz="6500" i="1" dirty="0">
                <a:solidFill>
                  <a:srgbClr val="0070C0"/>
                </a:solidFill>
                <a:latin typeface="Arial" panose="020B0604020202020204" pitchFamily="34" charset="0"/>
                <a:cs typeface="Arial" panose="020B0604020202020204" pitchFamily="34" charset="0"/>
              </a:rPr>
              <a:t>It includes:</a:t>
            </a:r>
          </a:p>
          <a:p>
            <a:r>
              <a:rPr lang="en-GB" sz="6500" i="1" dirty="0">
                <a:solidFill>
                  <a:srgbClr val="0070C0"/>
                </a:solidFill>
                <a:latin typeface="Arial" panose="020B0604020202020204" pitchFamily="34" charset="0"/>
                <a:cs typeface="Arial" panose="020B0604020202020204" pitchFamily="34" charset="0"/>
              </a:rPr>
              <a:t>Discover</a:t>
            </a:r>
          </a:p>
          <a:p>
            <a:r>
              <a:rPr lang="en-GB" sz="6500" i="1" dirty="0">
                <a:solidFill>
                  <a:srgbClr val="0070C0"/>
                </a:solidFill>
                <a:latin typeface="Arial" panose="020B0604020202020204" pitchFamily="34" charset="0"/>
                <a:cs typeface="Arial" panose="020B0604020202020204" pitchFamily="34" charset="0"/>
              </a:rPr>
              <a:t>Explore</a:t>
            </a:r>
          </a:p>
          <a:p>
            <a:r>
              <a:rPr lang="en-GB" sz="6500" i="1" dirty="0">
                <a:solidFill>
                  <a:srgbClr val="0070C0"/>
                </a:solidFill>
                <a:latin typeface="Arial" panose="020B0604020202020204" pitchFamily="34" charset="0"/>
                <a:cs typeface="Arial" panose="020B0604020202020204" pitchFamily="34" charset="0"/>
              </a:rPr>
              <a:t>Conserve</a:t>
            </a:r>
          </a:p>
          <a:p>
            <a:r>
              <a:rPr lang="en-GB" sz="6500" i="1" dirty="0">
                <a:solidFill>
                  <a:srgbClr val="0070C0"/>
                </a:solidFill>
                <a:latin typeface="Arial" panose="020B0604020202020204" pitchFamily="34" charset="0"/>
                <a:cs typeface="Arial" panose="020B0604020202020204" pitchFamily="34" charset="0"/>
              </a:rPr>
              <a:t>Share</a:t>
            </a:r>
          </a:p>
          <a:p>
            <a:endParaRPr lang="en-GB" sz="6500" i="1" dirty="0">
              <a:solidFill>
                <a:srgbClr val="0070C0"/>
              </a:solidFill>
              <a:latin typeface="Arial" panose="020B0604020202020204" pitchFamily="34" charset="0"/>
              <a:cs typeface="Arial" panose="020B0604020202020204" pitchFamily="34" charset="0"/>
            </a:endParaRPr>
          </a:p>
          <a:p>
            <a:pPr marL="0" indent="0">
              <a:buNone/>
            </a:pPr>
            <a:r>
              <a:rPr lang="en-GB" sz="6600" i="1" dirty="0">
                <a:solidFill>
                  <a:srgbClr val="0070C0"/>
                </a:solidFill>
              </a:rPr>
              <a:t>We have already entered you in the Award and thus you  only need to find an area to discover, explore conserve, and share</a:t>
            </a:r>
            <a:endParaRPr lang="en-GB" sz="6600" b="1" i="1" u="sng" dirty="0">
              <a:solidFill>
                <a:srgbClr val="0070C0"/>
              </a:solidFill>
            </a:endParaRPr>
          </a:p>
          <a:p>
            <a:pPr marL="0" indent="0">
              <a:buNone/>
            </a:pPr>
            <a:r>
              <a:rPr lang="en-GB" sz="6600" i="1" dirty="0">
                <a:solidFill>
                  <a:srgbClr val="0070C0"/>
                </a:solidFill>
                <a:hlinkClick r:id="rId2"/>
              </a:rPr>
              <a:t>https://www.johnmuirtrust.org/award</a:t>
            </a:r>
            <a:endParaRPr lang="en-GB" sz="6600" i="1" dirty="0">
              <a:solidFill>
                <a:srgbClr val="0070C0"/>
              </a:solidFill>
            </a:endParaRPr>
          </a:p>
          <a:p>
            <a:pPr marL="0" indent="0">
              <a:buNone/>
            </a:pPr>
            <a:endParaRPr lang="en-GB" sz="6600" i="1" dirty="0">
              <a:solidFill>
                <a:schemeClr val="accent1">
                  <a:lumMod val="75000"/>
                </a:schemeClr>
              </a:solidFill>
            </a:endParaRPr>
          </a:p>
          <a:p>
            <a:endParaRPr lang="en-GB" sz="6500" i="1" dirty="0">
              <a:solidFill>
                <a:schemeClr val="accent1">
                  <a:lumMod val="75000"/>
                </a:schemeClr>
              </a:solidFill>
              <a:latin typeface="Arial" panose="020B0604020202020204" pitchFamily="34" charset="0"/>
              <a:cs typeface="Arial" panose="020B0604020202020204" pitchFamily="34" charset="0"/>
            </a:endParaRPr>
          </a:p>
          <a:p>
            <a:pPr marL="0" indent="0">
              <a:buNone/>
            </a:pPr>
            <a:endParaRPr lang="en-GB" sz="65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2064530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B5D79-5B7F-4C83-A9C5-2E1A320BBBA5}"/>
              </a:ext>
            </a:extLst>
          </p:cNvPr>
          <p:cNvSpPr>
            <a:spLocks noGrp="1"/>
          </p:cNvSpPr>
          <p:nvPr>
            <p:ph type="title"/>
          </p:nvPr>
        </p:nvSpPr>
        <p:spPr>
          <a:xfrm>
            <a:off x="838200" y="365125"/>
            <a:ext cx="10515600" cy="674461"/>
          </a:xfrm>
        </p:spPr>
        <p:txBody>
          <a:bodyPr>
            <a:normAutofit fontScale="90000"/>
          </a:bodyPr>
          <a:lstStyle/>
          <a:p>
            <a:r>
              <a:rPr lang="en-GB" dirty="0" err="1"/>
              <a:t>Rhan</a:t>
            </a:r>
            <a:r>
              <a:rPr lang="en-GB" dirty="0"/>
              <a:t> 1 / </a:t>
            </a:r>
            <a:r>
              <a:rPr lang="en-GB" i="1" dirty="0">
                <a:solidFill>
                  <a:srgbClr val="0070C0"/>
                </a:solidFill>
              </a:rPr>
              <a:t>Part 1</a:t>
            </a:r>
          </a:p>
        </p:txBody>
      </p:sp>
      <p:sp>
        <p:nvSpPr>
          <p:cNvPr id="3" name="Content Placeholder 2">
            <a:extLst>
              <a:ext uri="{FF2B5EF4-FFF2-40B4-BE49-F238E27FC236}">
                <a16:creationId xmlns:a16="http://schemas.microsoft.com/office/drawing/2014/main" id="{1AB9B5DE-72FA-47BB-B346-BE85588B1318}"/>
              </a:ext>
            </a:extLst>
          </p:cNvPr>
          <p:cNvSpPr>
            <a:spLocks noGrp="1"/>
          </p:cNvSpPr>
          <p:nvPr>
            <p:ph sz="half" idx="1"/>
          </p:nvPr>
        </p:nvSpPr>
        <p:spPr>
          <a:xfrm>
            <a:off x="609600" y="1272209"/>
            <a:ext cx="5384800" cy="4317032"/>
          </a:xfrm>
        </p:spPr>
        <p:txBody>
          <a:bodyPr>
            <a:normAutofit lnSpcReduction="10000"/>
          </a:bodyPr>
          <a:lstStyle/>
          <a:p>
            <a:pPr marL="0" indent="0">
              <a:buNone/>
            </a:pPr>
            <a:r>
              <a:rPr lang="en-GB" sz="1800" b="1" dirty="0">
                <a:latin typeface="Arial" panose="020B0604020202020204" pitchFamily="34" charset="0"/>
                <a:cs typeface="Arial" panose="020B0604020202020204" pitchFamily="34" charset="0"/>
              </a:rPr>
              <a:t>1. </a:t>
            </a:r>
            <a:r>
              <a:rPr lang="en-GB" sz="1800" b="1" dirty="0" err="1">
                <a:latin typeface="Arial" panose="020B0604020202020204" pitchFamily="34" charset="0"/>
                <a:cs typeface="Arial" panose="020B0604020202020204" pitchFamily="34" charset="0"/>
              </a:rPr>
              <a:t>Darganfod</a:t>
            </a:r>
            <a:endParaRPr lang="en-GB" sz="1800" b="1"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ct val="20000"/>
              </a:spcBef>
              <a:spcAft>
                <a:spcPts val="0"/>
              </a:spcAft>
              <a:buClrTx/>
              <a:buSzTx/>
              <a:buNone/>
              <a:tabLst/>
              <a:defRPr/>
            </a:pPr>
            <a:r>
              <a:rPr kumimoji="0" lang="cy-GB" sz="180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Darganfod – ardal naturiol. Gallai hyn fod eich </a:t>
            </a:r>
            <a:r>
              <a:rPr kumimoji="0" lang="cy-GB" sz="1800" u="none" strike="noStrike" kern="1200" cap="none" spc="0" normalizeH="0" baseline="0" noProof="1">
                <a:ln>
                  <a:noFill/>
                </a:ln>
                <a:solidFill>
                  <a:prstClr val="black"/>
                </a:solidFill>
                <a:effectLst/>
                <a:uLnTx/>
                <a:uFillTx/>
                <a:latin typeface="Arial" panose="020B0604020202020204" pitchFamily="34" charset="0"/>
                <a:cs typeface="Arial" panose="020B0604020202020204" pitchFamily="34" charset="0"/>
              </a:rPr>
              <a:t>gardd</a:t>
            </a:r>
            <a:r>
              <a:rPr kumimoji="0" lang="cy-GB" sz="180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ardal awyr agored mewn lleoliad, coetir, llwybr rydych yn cerdded </a:t>
            </a:r>
            <a:r>
              <a:rPr kumimoji="0" lang="cy-GB" sz="1800" b="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neu gwneud ymarfer corff, ……</a:t>
            </a:r>
          </a:p>
          <a:p>
            <a:pPr marL="0" marR="0" lvl="0" indent="0" algn="l" defTabSz="914400" rtl="0" eaLnBrk="1" fontAlgn="auto" latinLnBrk="0" hangingPunct="1">
              <a:lnSpc>
                <a:spcPct val="100000"/>
              </a:lnSpc>
              <a:spcBef>
                <a:spcPct val="20000"/>
              </a:spcBef>
              <a:spcAft>
                <a:spcPts val="0"/>
              </a:spcAft>
              <a:buClrTx/>
              <a:buSzTx/>
              <a:buNone/>
              <a:tabLst/>
              <a:defRPr/>
            </a:pPr>
            <a:r>
              <a:rPr lang="cy-GB" sz="1800" dirty="0">
                <a:solidFill>
                  <a:prstClr val="black"/>
                </a:solidFill>
                <a:latin typeface="Arial" panose="020B0604020202020204" pitchFamily="34" charset="0"/>
                <a:cs typeface="Arial" panose="020B0604020202020204" pitchFamily="34" charset="0"/>
              </a:rPr>
              <a:t>Ble ydy chi wedi dewis? </a:t>
            </a:r>
          </a:p>
          <a:p>
            <a:pPr marL="0" marR="0" lvl="0" indent="0" algn="l" defTabSz="914400" rtl="0" eaLnBrk="1" fontAlgn="auto" latinLnBrk="0" hangingPunct="1">
              <a:lnSpc>
                <a:spcPct val="100000"/>
              </a:lnSpc>
              <a:spcBef>
                <a:spcPct val="20000"/>
              </a:spcBef>
              <a:spcAft>
                <a:spcPts val="0"/>
              </a:spcAft>
              <a:buClrTx/>
              <a:buSzTx/>
              <a:buNone/>
              <a:tabLst/>
              <a:defRPr/>
            </a:pPr>
            <a:r>
              <a:rPr lang="cy-GB" sz="1800" dirty="0">
                <a:solidFill>
                  <a:prstClr val="black"/>
                </a:solidFill>
                <a:latin typeface="Arial" panose="020B0604020202020204" pitchFamily="34" charset="0"/>
                <a:cs typeface="Arial" panose="020B0604020202020204" pitchFamily="34" charset="0"/>
              </a:rPr>
              <a:t>Ble ydy’r ardal ar y map?</a:t>
            </a:r>
          </a:p>
          <a:p>
            <a:pPr marL="0" marR="0" lvl="0" indent="0" algn="l" defTabSz="914400" rtl="0" eaLnBrk="1" fontAlgn="auto" latinLnBrk="0" hangingPunct="1">
              <a:lnSpc>
                <a:spcPct val="100000"/>
              </a:lnSpc>
              <a:spcBef>
                <a:spcPct val="20000"/>
              </a:spcBef>
              <a:spcAft>
                <a:spcPts val="0"/>
              </a:spcAft>
              <a:buClrTx/>
              <a:buSzTx/>
              <a:buNone/>
              <a:tabLst/>
              <a:defRPr/>
            </a:pPr>
            <a:r>
              <a:rPr kumimoji="0" lang="cy-GB" sz="1800" b="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Pam ydy chi wedi ei</a:t>
            </a:r>
            <a:r>
              <a:rPr lang="cy-GB" sz="1800" dirty="0">
                <a:solidFill>
                  <a:prstClr val="black"/>
                </a:solidFill>
                <a:latin typeface="Arial" panose="020B0604020202020204" pitchFamily="34" charset="0"/>
                <a:cs typeface="Arial" panose="020B0604020202020204" pitchFamily="34" charset="0"/>
              </a:rPr>
              <a:t> ddewis?</a:t>
            </a:r>
            <a:endParaRPr kumimoji="0" lang="cy-GB" sz="1800" b="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ct val="20000"/>
              </a:spcBef>
              <a:spcAft>
                <a:spcPts val="0"/>
              </a:spcAft>
              <a:buClrTx/>
              <a:buSzTx/>
              <a:buNone/>
              <a:tabLst/>
              <a:defRPr/>
            </a:pPr>
            <a:r>
              <a:rPr kumimoji="0" lang="cy-GB" sz="1800" b="1"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2. Archwilio </a:t>
            </a:r>
          </a:p>
          <a:p>
            <a:pPr marL="0" marR="0" lvl="0" indent="0" algn="l" defTabSz="914400" rtl="0" eaLnBrk="1" fontAlgn="auto" latinLnBrk="0" hangingPunct="1">
              <a:lnSpc>
                <a:spcPct val="100000"/>
              </a:lnSpc>
              <a:spcBef>
                <a:spcPct val="20000"/>
              </a:spcBef>
              <a:spcAft>
                <a:spcPts val="0"/>
              </a:spcAft>
              <a:buClrTx/>
              <a:buSzTx/>
              <a:buNone/>
              <a:tabLst/>
              <a:defRPr/>
            </a:pPr>
            <a:r>
              <a:rPr kumimoji="0" lang="cy-GB" sz="1800" b="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Dysgwch am yr ardal, Beth sy’n byw yno? Beth sy’n bwysig am yr ardal  Gallwch ddefnyddio llyfr </a:t>
            </a:r>
            <a:r>
              <a:rPr kumimoji="0" lang="cy-GB" sz="1800" b="0" u="none" strike="noStrike" kern="1200" cap="none" spc="0" normalizeH="0" baseline="0" noProof="1">
                <a:ln>
                  <a:noFill/>
                </a:ln>
                <a:solidFill>
                  <a:prstClr val="black"/>
                </a:solidFill>
                <a:effectLst/>
                <a:uLnTx/>
                <a:uFillTx/>
                <a:latin typeface="Arial" panose="020B0604020202020204" pitchFamily="34" charset="0"/>
                <a:cs typeface="Arial" panose="020B0604020202020204" pitchFamily="34" charset="0"/>
              </a:rPr>
              <a:t>lloffion</a:t>
            </a:r>
            <a:r>
              <a:rPr kumimoji="0" lang="cy-GB" sz="1800" b="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tynnu ffotograffau, gwaith celf, barddoniaeth, dawns....  Defnyddiwch unrhyw dechneg i ddysgu  a chysylltu am y safle ac i gael gwybodaeth i’w rhannu am eich safle.</a:t>
            </a:r>
          </a:p>
          <a:p>
            <a:pPr marL="0" marR="0" lvl="0" indent="0" algn="l" defTabSz="914400" rtl="0" eaLnBrk="1" fontAlgn="auto" latinLnBrk="0" hangingPunct="1">
              <a:lnSpc>
                <a:spcPct val="100000"/>
              </a:lnSpc>
              <a:spcBef>
                <a:spcPct val="20000"/>
              </a:spcBef>
              <a:spcAft>
                <a:spcPts val="0"/>
              </a:spcAft>
              <a:buClrTx/>
              <a:buSzTx/>
              <a:buNone/>
              <a:tabLst/>
              <a:defRPr/>
            </a:pPr>
            <a:endParaRPr kumimoji="0" lang="cy-GB" sz="1800" b="0" i="1"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endParaRPr lang="en-GB" dirty="0"/>
          </a:p>
        </p:txBody>
      </p:sp>
      <p:sp>
        <p:nvSpPr>
          <p:cNvPr id="4" name="Content Placeholder 3">
            <a:extLst>
              <a:ext uri="{FF2B5EF4-FFF2-40B4-BE49-F238E27FC236}">
                <a16:creationId xmlns:a16="http://schemas.microsoft.com/office/drawing/2014/main" id="{99A80A8F-769D-4450-A604-D3168394624F}"/>
              </a:ext>
            </a:extLst>
          </p:cNvPr>
          <p:cNvSpPr>
            <a:spLocks noGrp="1"/>
          </p:cNvSpPr>
          <p:nvPr>
            <p:ph sz="half" idx="2"/>
          </p:nvPr>
        </p:nvSpPr>
        <p:spPr>
          <a:xfrm>
            <a:off x="6197600" y="1272209"/>
            <a:ext cx="5384800" cy="4317032"/>
          </a:xfrm>
        </p:spPr>
        <p:txBody>
          <a:bodyPr>
            <a:normAutofit lnSpcReduction="10000"/>
          </a:bodyPr>
          <a:lstStyle/>
          <a:p>
            <a:pPr marL="457200" indent="-457200">
              <a:buFont typeface="+mj-lt"/>
              <a:buAutoNum type="arabicPeriod"/>
            </a:pPr>
            <a:r>
              <a:rPr lang="en-GB" sz="1900" b="1" i="1" dirty="0">
                <a:solidFill>
                  <a:srgbClr val="0070C0"/>
                </a:solidFill>
                <a:latin typeface="Arial" panose="020B0604020202020204" pitchFamily="34" charset="0"/>
                <a:cs typeface="Arial" panose="020B0604020202020204" pitchFamily="34" charset="0"/>
              </a:rPr>
              <a:t>Discover</a:t>
            </a:r>
          </a:p>
          <a:p>
            <a:pPr marL="0" indent="0">
              <a:buNone/>
            </a:pPr>
            <a:r>
              <a:rPr lang="en-GB" sz="1900" i="1" dirty="0">
                <a:solidFill>
                  <a:srgbClr val="0070C0"/>
                </a:solidFill>
                <a:latin typeface="Arial" panose="020B0604020202020204" pitchFamily="34" charset="0"/>
                <a:cs typeface="Arial" panose="020B0604020202020204" pitchFamily="34" charset="0"/>
              </a:rPr>
              <a:t>Discover – a natural area. This could be your garden, outdoor area in a setting, woodland, a path where you walk or exercise.</a:t>
            </a:r>
          </a:p>
          <a:p>
            <a:pPr marL="0" indent="0">
              <a:buNone/>
            </a:pPr>
            <a:r>
              <a:rPr lang="en-GB" sz="1900" i="1" dirty="0">
                <a:solidFill>
                  <a:srgbClr val="0070C0"/>
                </a:solidFill>
                <a:latin typeface="Arial" panose="020B0604020202020204" pitchFamily="34" charset="0"/>
                <a:cs typeface="Arial" panose="020B0604020202020204" pitchFamily="34" charset="0"/>
              </a:rPr>
              <a:t>Where have you chosen? </a:t>
            </a:r>
          </a:p>
          <a:p>
            <a:pPr marL="0" indent="0">
              <a:buNone/>
            </a:pPr>
            <a:r>
              <a:rPr lang="en-GB" sz="1900" i="1" dirty="0">
                <a:solidFill>
                  <a:srgbClr val="0070C0"/>
                </a:solidFill>
                <a:latin typeface="Arial" panose="020B0604020202020204" pitchFamily="34" charset="0"/>
                <a:cs typeface="Arial" panose="020B0604020202020204" pitchFamily="34" charset="0"/>
              </a:rPr>
              <a:t>Where is the area on a map?</a:t>
            </a:r>
          </a:p>
          <a:p>
            <a:pPr marL="0" indent="0">
              <a:buNone/>
            </a:pPr>
            <a:r>
              <a:rPr lang="en-GB" sz="1900" i="1" dirty="0">
                <a:solidFill>
                  <a:srgbClr val="0070C0"/>
                </a:solidFill>
                <a:latin typeface="Arial" panose="020B0604020202020204" pitchFamily="34" charset="0"/>
                <a:cs typeface="Arial" panose="020B0604020202020204" pitchFamily="34" charset="0"/>
              </a:rPr>
              <a:t>Why did you choose this area?</a:t>
            </a:r>
          </a:p>
          <a:p>
            <a:pPr marL="0" indent="0">
              <a:buNone/>
            </a:pPr>
            <a:r>
              <a:rPr lang="en-GB" sz="1900" b="1" i="1" dirty="0">
                <a:solidFill>
                  <a:srgbClr val="0070C0"/>
                </a:solidFill>
                <a:latin typeface="Arial" panose="020B0604020202020204" pitchFamily="34" charset="0"/>
                <a:cs typeface="Arial" panose="020B0604020202020204" pitchFamily="34" charset="0"/>
              </a:rPr>
              <a:t>2. Explore</a:t>
            </a:r>
          </a:p>
          <a:p>
            <a:r>
              <a:rPr lang="en-GB" sz="1900" i="1" dirty="0">
                <a:solidFill>
                  <a:srgbClr val="0070C0"/>
                </a:solidFill>
                <a:latin typeface="Arial" panose="020B0604020202020204" pitchFamily="34" charset="0"/>
                <a:cs typeface="Arial" panose="020B0604020202020204" pitchFamily="34" charset="0"/>
              </a:rPr>
              <a:t>Explore – find out about the area, What lives there? You can use a scrap book, take photos, art work, poetry, dance…. Use any technique to find out  and connect with the site and  this will be </a:t>
            </a:r>
            <a:r>
              <a:rPr lang="en-GB" sz="1900" i="1" dirty="0" err="1">
                <a:solidFill>
                  <a:srgbClr val="0070C0"/>
                </a:solidFill>
                <a:latin typeface="Arial" panose="020B0604020202020204" pitchFamily="34" charset="0"/>
                <a:cs typeface="Arial" panose="020B0604020202020204" pitchFamily="34" charset="0"/>
              </a:rPr>
              <a:t>th</a:t>
            </a:r>
            <a:r>
              <a:rPr lang="en-GB" sz="1900" i="1" dirty="0">
                <a:solidFill>
                  <a:srgbClr val="0070C0"/>
                </a:solidFill>
                <a:latin typeface="Arial" panose="020B0604020202020204" pitchFamily="34" charset="0"/>
                <a:cs typeface="Arial" panose="020B0604020202020204" pitchFamily="34" charset="0"/>
              </a:rPr>
              <a:t> information you have to share about your site.</a:t>
            </a:r>
          </a:p>
          <a:p>
            <a:endParaRPr lang="en-GB" dirty="0"/>
          </a:p>
        </p:txBody>
      </p:sp>
    </p:spTree>
    <p:extLst>
      <p:ext uri="{BB962C8B-B14F-4D97-AF65-F5344CB8AC3E}">
        <p14:creationId xmlns:p14="http://schemas.microsoft.com/office/powerpoint/2010/main" val="22266452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FA90EAB-A772-9C2A-F1EE-D5D177E616A4}"/>
              </a:ext>
            </a:extLst>
          </p:cNvPr>
          <p:cNvPicPr>
            <a:picLocks noChangeAspect="1"/>
          </p:cNvPicPr>
          <p:nvPr/>
        </p:nvPicPr>
        <p:blipFill>
          <a:blip r:embed="rId2"/>
          <a:stretch>
            <a:fillRect/>
          </a:stretch>
        </p:blipFill>
        <p:spPr>
          <a:xfrm>
            <a:off x="0" y="0"/>
            <a:ext cx="12191999" cy="6787978"/>
          </a:xfrm>
          <a:prstGeom prst="rect">
            <a:avLst/>
          </a:prstGeom>
        </p:spPr>
      </p:pic>
    </p:spTree>
    <p:extLst>
      <p:ext uri="{BB962C8B-B14F-4D97-AF65-F5344CB8AC3E}">
        <p14:creationId xmlns:p14="http://schemas.microsoft.com/office/powerpoint/2010/main" val="19999187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B5D79-5B7F-4C83-A9C5-2E1A320BBBA5}"/>
              </a:ext>
            </a:extLst>
          </p:cNvPr>
          <p:cNvSpPr>
            <a:spLocks noGrp="1"/>
          </p:cNvSpPr>
          <p:nvPr>
            <p:ph type="title"/>
          </p:nvPr>
        </p:nvSpPr>
        <p:spPr/>
        <p:txBody>
          <a:bodyPr/>
          <a:lstStyle/>
          <a:p>
            <a:r>
              <a:rPr lang="en-GB" dirty="0" err="1"/>
              <a:t>Rhan</a:t>
            </a:r>
            <a:r>
              <a:rPr lang="en-GB" dirty="0"/>
              <a:t> 1 / </a:t>
            </a:r>
            <a:r>
              <a:rPr lang="en-GB" i="1" dirty="0">
                <a:solidFill>
                  <a:srgbClr val="0070C0"/>
                </a:solidFill>
              </a:rPr>
              <a:t>Part 1</a:t>
            </a:r>
            <a:r>
              <a:rPr lang="en-GB" dirty="0">
                <a:solidFill>
                  <a:srgbClr val="0070C0"/>
                </a:solidFill>
              </a:rPr>
              <a:t> </a:t>
            </a:r>
          </a:p>
        </p:txBody>
      </p:sp>
      <p:sp>
        <p:nvSpPr>
          <p:cNvPr id="3" name="Content Placeholder 2">
            <a:extLst>
              <a:ext uri="{FF2B5EF4-FFF2-40B4-BE49-F238E27FC236}">
                <a16:creationId xmlns:a16="http://schemas.microsoft.com/office/drawing/2014/main" id="{1AB9B5DE-72FA-47BB-B346-BE85588B1318}"/>
              </a:ext>
            </a:extLst>
          </p:cNvPr>
          <p:cNvSpPr>
            <a:spLocks noGrp="1"/>
          </p:cNvSpPr>
          <p:nvPr>
            <p:ph sz="half" idx="1"/>
          </p:nvPr>
        </p:nvSpPr>
        <p:spPr>
          <a:xfrm>
            <a:off x="609600" y="1311965"/>
            <a:ext cx="5384800" cy="4277276"/>
          </a:xfrm>
        </p:spPr>
        <p:txBody>
          <a:bodyPr>
            <a:normAutofit fontScale="92500" lnSpcReduction="10000"/>
          </a:bodyPr>
          <a:lstStyle/>
          <a:p>
            <a:pPr marL="0" indent="0">
              <a:buNone/>
            </a:pPr>
            <a:r>
              <a:rPr lang="cy-GB" sz="2000" b="1" dirty="0">
                <a:latin typeface="Arial" panose="020B0604020202020204" pitchFamily="34" charset="0"/>
                <a:cs typeface="Arial" panose="020B0604020202020204" pitchFamily="34" charset="0"/>
              </a:rPr>
              <a:t>3. Gwarchod </a:t>
            </a:r>
          </a:p>
          <a:p>
            <a:pPr marL="0" indent="0">
              <a:buNone/>
            </a:pPr>
            <a:r>
              <a:rPr lang="cy-GB" sz="2000" dirty="0">
                <a:latin typeface="Arial" panose="020B0604020202020204" pitchFamily="34" charset="0"/>
                <a:cs typeface="Arial" panose="020B0604020202020204" pitchFamily="34" charset="0"/>
              </a:rPr>
              <a:t>Gwnewch rywbeth i ofalu am eich safle. Crëwch westy trychfilod o ddarnau o bren, crëwch declynnau i fwydo adar â hadau gan ddefnyddio cyngor gan sefydliad megis yr RSPB, meddwl am ffyrdd i fod yn fwy cynaliadwy.</a:t>
            </a:r>
          </a:p>
          <a:p>
            <a:pPr marL="0" indent="0">
              <a:buNone/>
            </a:pPr>
            <a:r>
              <a:rPr lang="cy-GB" sz="2000" b="1" dirty="0">
                <a:latin typeface="Arial" panose="020B0604020202020204" pitchFamily="34" charset="0"/>
                <a:cs typeface="Arial" panose="020B0604020202020204" pitchFamily="34" charset="0"/>
              </a:rPr>
              <a:t>4. Rhannu </a:t>
            </a:r>
            <a:r>
              <a:rPr lang="cy-GB" sz="2000" dirty="0">
                <a:latin typeface="Arial" panose="020B0604020202020204" pitchFamily="34" charset="0"/>
                <a:cs typeface="Arial" panose="020B0604020202020204" pitchFamily="34" charset="0"/>
              </a:rPr>
              <a:t>- yn Rhan 2 byddwch </a:t>
            </a:r>
            <a:r>
              <a:rPr lang="cy-GB" sz="2000" noProof="1">
                <a:latin typeface="Arial" panose="020B0604020202020204" pitchFamily="34" charset="0"/>
                <a:cs typeface="Arial" panose="020B0604020202020204" pitchFamily="34" charset="0"/>
              </a:rPr>
              <a:t>chi’n</a:t>
            </a:r>
            <a:r>
              <a:rPr lang="cy-GB" sz="2000" dirty="0">
                <a:latin typeface="Arial" panose="020B0604020202020204" pitchFamily="34" charset="0"/>
                <a:cs typeface="Arial" panose="020B0604020202020204" pitchFamily="34" charset="0"/>
              </a:rPr>
              <a:t> rhoi gwybod i’r tiwtoriaid / y grŵp am eich profiad John </a:t>
            </a:r>
            <a:r>
              <a:rPr lang="cy-GB" sz="2000" dirty="0" err="1">
                <a:latin typeface="Arial" panose="020B0604020202020204" pitchFamily="34" charset="0"/>
                <a:cs typeface="Arial" panose="020B0604020202020204" pitchFamily="34" charset="0"/>
              </a:rPr>
              <a:t>Muir</a:t>
            </a:r>
            <a:endParaRPr lang="cy-GB" sz="20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ct val="20000"/>
              </a:spcBef>
              <a:spcAft>
                <a:spcPts val="0"/>
              </a:spcAft>
              <a:buClrTx/>
              <a:buSzTx/>
              <a:buNone/>
              <a:tabLst/>
              <a:defRPr/>
            </a:pPr>
            <a:endParaRPr kumimoji="0" lang="cy-GB" sz="20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200"/>
              </a:spcBef>
              <a:spcAft>
                <a:spcPts val="200"/>
              </a:spcAft>
              <a:buClr>
                <a:srgbClr val="1CADE4"/>
              </a:buClr>
              <a:buSzPct val="100000"/>
              <a:buNone/>
              <a:tabLst/>
              <a:defRPr/>
            </a:pPr>
            <a:r>
              <a:rPr kumimoji="0" lang="cy-GB" sz="1800" b="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Dylech gadw’r wybodaeth hon a’i </a:t>
            </a:r>
            <a:r>
              <a:rPr kumimoji="0" lang="cy-GB" sz="1800" b="0" u="none" strike="noStrike" kern="1200" cap="none" spc="0" normalizeH="0" baseline="0" noProof="1">
                <a:ln>
                  <a:noFill/>
                </a:ln>
                <a:solidFill>
                  <a:prstClr val="black"/>
                </a:solidFill>
                <a:effectLst/>
                <a:uLnTx/>
                <a:uFillTx/>
                <a:latin typeface="Arial" panose="020B0604020202020204" pitchFamily="34" charset="0"/>
                <a:cs typeface="Arial" panose="020B0604020202020204" pitchFamily="34" charset="0"/>
              </a:rPr>
              <a:t>lanlwytho naill ai ar Turnitin neu OneDrive neu os byddwch chi’n defnyddio llyfrau lloffion dewch â nhw i’ch cyflwyniad yn Rhan 2. </a:t>
            </a:r>
          </a:p>
          <a:p>
            <a:pPr marL="0" marR="0" lvl="0" indent="0" algn="l" defTabSz="914400" rtl="0" eaLnBrk="1" fontAlgn="auto" latinLnBrk="0" hangingPunct="1">
              <a:lnSpc>
                <a:spcPct val="100000"/>
              </a:lnSpc>
              <a:spcBef>
                <a:spcPct val="20000"/>
              </a:spcBef>
              <a:spcAft>
                <a:spcPts val="0"/>
              </a:spcAft>
              <a:buClrTx/>
              <a:buSzTx/>
              <a:buNone/>
              <a:tabLst/>
              <a:defRPr/>
            </a:pPr>
            <a:endParaRPr kumimoji="0" lang="cy-GB" sz="24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endParaRPr lang="en-GB" dirty="0"/>
          </a:p>
        </p:txBody>
      </p:sp>
      <p:sp>
        <p:nvSpPr>
          <p:cNvPr id="4" name="Content Placeholder 3">
            <a:extLst>
              <a:ext uri="{FF2B5EF4-FFF2-40B4-BE49-F238E27FC236}">
                <a16:creationId xmlns:a16="http://schemas.microsoft.com/office/drawing/2014/main" id="{99A80A8F-769D-4450-A604-D3168394624F}"/>
              </a:ext>
            </a:extLst>
          </p:cNvPr>
          <p:cNvSpPr>
            <a:spLocks noGrp="1"/>
          </p:cNvSpPr>
          <p:nvPr>
            <p:ph sz="half" idx="2"/>
          </p:nvPr>
        </p:nvSpPr>
        <p:spPr>
          <a:xfrm>
            <a:off x="6197600" y="1311965"/>
            <a:ext cx="5384800" cy="4277276"/>
          </a:xfrm>
        </p:spPr>
        <p:txBody>
          <a:bodyPr>
            <a:normAutofit fontScale="92500" lnSpcReduction="10000"/>
          </a:bodyPr>
          <a:lstStyle/>
          <a:p>
            <a:pPr marL="0" indent="0">
              <a:buNone/>
            </a:pPr>
            <a:r>
              <a:rPr lang="en-GB" sz="2000" i="1" dirty="0">
                <a:solidFill>
                  <a:srgbClr val="0070C0"/>
                </a:solidFill>
                <a:latin typeface="Arial" panose="020B0604020202020204" pitchFamily="34" charset="0"/>
                <a:cs typeface="Arial" panose="020B0604020202020204" pitchFamily="34" charset="0"/>
              </a:rPr>
              <a:t>3. </a:t>
            </a:r>
            <a:r>
              <a:rPr lang="en-GB" sz="2000" b="1" i="1" dirty="0">
                <a:solidFill>
                  <a:srgbClr val="0070C0"/>
                </a:solidFill>
                <a:latin typeface="Arial" panose="020B0604020202020204" pitchFamily="34" charset="0"/>
                <a:cs typeface="Arial" panose="020B0604020202020204" pitchFamily="34" charset="0"/>
              </a:rPr>
              <a:t>Conserve</a:t>
            </a:r>
            <a:r>
              <a:rPr lang="en-GB" sz="2000" i="1" dirty="0">
                <a:solidFill>
                  <a:srgbClr val="0070C0"/>
                </a:solidFill>
                <a:latin typeface="Arial" panose="020B0604020202020204" pitchFamily="34" charset="0"/>
                <a:cs typeface="Arial" panose="020B0604020202020204" pitchFamily="34" charset="0"/>
              </a:rPr>
              <a:t> </a:t>
            </a:r>
          </a:p>
          <a:p>
            <a:pPr marL="0" indent="0">
              <a:buNone/>
            </a:pPr>
            <a:r>
              <a:rPr lang="en-GB" sz="2000" i="1" dirty="0">
                <a:solidFill>
                  <a:srgbClr val="0070C0"/>
                </a:solidFill>
                <a:latin typeface="Arial" panose="020B0604020202020204" pitchFamily="34" charset="0"/>
                <a:cs typeface="Arial" panose="020B0604020202020204" pitchFamily="34" charset="0"/>
              </a:rPr>
              <a:t>Do something to look after your site. Create a bug hotel from bits of wood, create bird feeders from seeds using advice from organisation such as RSPB, consider ways you could be more sustainable.</a:t>
            </a:r>
          </a:p>
          <a:p>
            <a:pPr marL="0" indent="0">
              <a:buNone/>
            </a:pPr>
            <a:r>
              <a:rPr lang="en-GB" sz="2000" b="1" i="1" dirty="0">
                <a:solidFill>
                  <a:srgbClr val="0070C0"/>
                </a:solidFill>
                <a:latin typeface="Arial" panose="020B0604020202020204" pitchFamily="34" charset="0"/>
                <a:cs typeface="Arial" panose="020B0604020202020204" pitchFamily="34" charset="0"/>
              </a:rPr>
              <a:t>4. Share</a:t>
            </a:r>
          </a:p>
          <a:p>
            <a:pPr marL="0" indent="0">
              <a:buNone/>
            </a:pPr>
            <a:r>
              <a:rPr lang="en-GB" sz="2000" i="1" dirty="0">
                <a:solidFill>
                  <a:srgbClr val="0070C0"/>
                </a:solidFill>
                <a:latin typeface="Arial" panose="020B0604020202020204" pitchFamily="34" charset="0"/>
                <a:cs typeface="Arial" panose="020B0604020202020204" pitchFamily="34" charset="0"/>
              </a:rPr>
              <a:t>In part 2 you will let tutors / the group know about your site.</a:t>
            </a:r>
          </a:p>
          <a:p>
            <a:pPr marL="0" indent="0">
              <a:buNone/>
            </a:pPr>
            <a:endParaRPr lang="en-GB" sz="2000" i="1" dirty="0">
              <a:solidFill>
                <a:srgbClr val="0070C0"/>
              </a:solidFill>
              <a:latin typeface="Arial" panose="020B0604020202020204" pitchFamily="34" charset="0"/>
              <a:cs typeface="Arial" panose="020B0604020202020204" pitchFamily="34" charset="0"/>
            </a:endParaRPr>
          </a:p>
          <a:p>
            <a:pPr marL="0" indent="0">
              <a:buNone/>
            </a:pPr>
            <a:r>
              <a:rPr lang="en-GB" sz="2000" i="1" dirty="0">
                <a:solidFill>
                  <a:srgbClr val="0070C0"/>
                </a:solidFill>
                <a:latin typeface="Arial" panose="020B0604020202020204" pitchFamily="34" charset="0"/>
                <a:cs typeface="Arial" panose="020B0604020202020204" pitchFamily="34" charset="0"/>
              </a:rPr>
              <a:t>This information should be saved and either uploaded onto Turnitin or OneDrive or if you use a scrapbook bring it with you to your part 2 presentation. </a:t>
            </a:r>
          </a:p>
          <a:p>
            <a:pPr marL="0" indent="0">
              <a:buNone/>
            </a:pPr>
            <a:endParaRPr lang="en-GB" sz="2000" i="1" dirty="0">
              <a:solidFill>
                <a:schemeClr val="accent1">
                  <a:lumMod val="75000"/>
                </a:schemeClr>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2684554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7072707-C5B8-4D97-3F72-932AF8570428}"/>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89882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D1F48A-FAF3-8102-33C8-702B8933395B}"/>
              </a:ext>
            </a:extLst>
          </p:cNvPr>
          <p:cNvSpPr>
            <a:spLocks noGrp="1"/>
          </p:cNvSpPr>
          <p:nvPr>
            <p:ph type="title"/>
          </p:nvPr>
        </p:nvSpPr>
        <p:spPr>
          <a:xfrm>
            <a:off x="838200" y="365126"/>
            <a:ext cx="10515600" cy="681080"/>
          </a:xfrm>
        </p:spPr>
        <p:txBody>
          <a:bodyPr>
            <a:normAutofit fontScale="90000"/>
          </a:bodyPr>
          <a:lstStyle/>
          <a:p>
            <a:r>
              <a:rPr lang="en-GB" dirty="0"/>
              <a:t>John Muir</a:t>
            </a:r>
          </a:p>
        </p:txBody>
      </p:sp>
      <p:sp>
        <p:nvSpPr>
          <p:cNvPr id="3" name="Content Placeholder 2">
            <a:extLst>
              <a:ext uri="{FF2B5EF4-FFF2-40B4-BE49-F238E27FC236}">
                <a16:creationId xmlns:a16="http://schemas.microsoft.com/office/drawing/2014/main" id="{72C6D68E-013D-DB0A-8DF2-E06590253893}"/>
              </a:ext>
            </a:extLst>
          </p:cNvPr>
          <p:cNvSpPr>
            <a:spLocks noGrp="1"/>
          </p:cNvSpPr>
          <p:nvPr>
            <p:ph sz="half" idx="1"/>
          </p:nvPr>
        </p:nvSpPr>
        <p:spPr>
          <a:xfrm>
            <a:off x="624016" y="1314879"/>
            <a:ext cx="5181600" cy="4351338"/>
          </a:xfrm>
        </p:spPr>
        <p:txBody>
          <a:bodyPr>
            <a:normAutofit fontScale="85000" lnSpcReduction="20000"/>
          </a:bodyPr>
          <a:lstStyle/>
          <a:p>
            <a:r>
              <a:rPr lang="cy-GB" dirty="0"/>
              <a:t>Yn ystod darlithoedd bydd angen archwilio John </a:t>
            </a:r>
            <a:r>
              <a:rPr lang="cy-GB" dirty="0" err="1"/>
              <a:t>Muir</a:t>
            </a:r>
            <a:r>
              <a:rPr lang="cy-GB" dirty="0"/>
              <a:t>.</a:t>
            </a:r>
          </a:p>
          <a:p>
            <a:r>
              <a:rPr lang="cy-GB" dirty="0"/>
              <a:t>Pwy oedd e?</a:t>
            </a:r>
          </a:p>
          <a:p>
            <a:r>
              <a:rPr lang="cy-GB" dirty="0"/>
              <a:t>Pam fod e mor bwysig fel cadwraethwr ?</a:t>
            </a:r>
          </a:p>
          <a:p>
            <a:r>
              <a:rPr lang="cy-GB" dirty="0"/>
              <a:t>Bydd angen gynnwys ychydig o wybodaeth am John </a:t>
            </a:r>
            <a:r>
              <a:rPr lang="cy-GB" dirty="0" err="1"/>
              <a:t>Muir</a:t>
            </a:r>
            <a:r>
              <a:rPr lang="cy-GB" dirty="0"/>
              <a:t> neu cadwraethwr enwog arall ar ddiwedd eich tystiolaeth rhan 1 er mwyn cael y Gwobr John </a:t>
            </a:r>
            <a:r>
              <a:rPr lang="cy-GB" dirty="0" err="1"/>
              <a:t>Muir</a:t>
            </a:r>
            <a:endParaRPr lang="cy-GB" dirty="0"/>
          </a:p>
          <a:p>
            <a:r>
              <a:rPr lang="en-GB" dirty="0">
                <a:hlinkClick r:id="rId2"/>
              </a:rPr>
              <a:t>https://www.johnmuirtrust.org/assets/000/003/906/Resource_Guide_2025_John_Muir__original.pdf?1742215452</a:t>
            </a:r>
            <a:endParaRPr lang="en-GB" dirty="0"/>
          </a:p>
          <a:p>
            <a:endParaRPr lang="en-GB" dirty="0"/>
          </a:p>
        </p:txBody>
      </p:sp>
      <p:sp>
        <p:nvSpPr>
          <p:cNvPr id="4" name="Content Placeholder 3">
            <a:extLst>
              <a:ext uri="{FF2B5EF4-FFF2-40B4-BE49-F238E27FC236}">
                <a16:creationId xmlns:a16="http://schemas.microsoft.com/office/drawing/2014/main" id="{6CD4FC18-00ED-0844-D7DF-4133BF491735}"/>
              </a:ext>
            </a:extLst>
          </p:cNvPr>
          <p:cNvSpPr>
            <a:spLocks noGrp="1"/>
          </p:cNvSpPr>
          <p:nvPr>
            <p:ph sz="half" idx="2"/>
          </p:nvPr>
        </p:nvSpPr>
        <p:spPr>
          <a:xfrm>
            <a:off x="6096000" y="1314879"/>
            <a:ext cx="5181600" cy="4351338"/>
          </a:xfrm>
        </p:spPr>
        <p:txBody>
          <a:bodyPr>
            <a:normAutofit fontScale="85000" lnSpcReduction="20000"/>
          </a:bodyPr>
          <a:lstStyle/>
          <a:p>
            <a:r>
              <a:rPr lang="en-GB" dirty="0">
                <a:solidFill>
                  <a:srgbClr val="0070C0"/>
                </a:solidFill>
              </a:rPr>
              <a:t>During lectures we will also explore John Muir himself</a:t>
            </a:r>
          </a:p>
          <a:p>
            <a:r>
              <a:rPr lang="en-GB" dirty="0">
                <a:solidFill>
                  <a:srgbClr val="0070C0"/>
                </a:solidFill>
              </a:rPr>
              <a:t>Who was he?</a:t>
            </a:r>
          </a:p>
          <a:p>
            <a:r>
              <a:rPr lang="en-GB" dirty="0">
                <a:solidFill>
                  <a:srgbClr val="0070C0"/>
                </a:solidFill>
              </a:rPr>
              <a:t>Why is he so important as a conservationist?</a:t>
            </a:r>
          </a:p>
          <a:p>
            <a:r>
              <a:rPr lang="en-GB" dirty="0">
                <a:solidFill>
                  <a:srgbClr val="0070C0"/>
                </a:solidFill>
              </a:rPr>
              <a:t>You need to include some information on John Muir  or another famous conservationist at the end of your part 1 evidence, to gain John Muir Award</a:t>
            </a:r>
          </a:p>
          <a:p>
            <a:r>
              <a:rPr lang="en-GB" dirty="0">
                <a:solidFill>
                  <a:srgbClr val="0070C0"/>
                </a:solidFill>
                <a:hlinkClick r:id="rId2"/>
              </a:rPr>
              <a:t>https://www.johnmuirtrust.org/assets/000/003/906/Resource_Guide_2025_John_Muir__original.pdf?1742215452</a:t>
            </a:r>
            <a:endParaRPr lang="en-GB" dirty="0">
              <a:solidFill>
                <a:srgbClr val="0070C0"/>
              </a:solidFill>
            </a:endParaRPr>
          </a:p>
          <a:p>
            <a:endParaRPr lang="en-GB" dirty="0">
              <a:solidFill>
                <a:srgbClr val="0070C0"/>
              </a:solidFill>
            </a:endParaRPr>
          </a:p>
          <a:p>
            <a:endParaRPr lang="en-GB" dirty="0"/>
          </a:p>
        </p:txBody>
      </p:sp>
    </p:spTree>
    <p:extLst>
      <p:ext uri="{BB962C8B-B14F-4D97-AF65-F5344CB8AC3E}">
        <p14:creationId xmlns:p14="http://schemas.microsoft.com/office/powerpoint/2010/main" val="15078173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80E1D-E2A2-4748-9272-E3FC604FA74D}"/>
              </a:ext>
            </a:extLst>
          </p:cNvPr>
          <p:cNvSpPr>
            <a:spLocks noGrp="1"/>
          </p:cNvSpPr>
          <p:nvPr>
            <p:ph type="title"/>
          </p:nvPr>
        </p:nvSpPr>
        <p:spPr>
          <a:xfrm>
            <a:off x="609600" y="175247"/>
            <a:ext cx="10972800" cy="434353"/>
          </a:xfrm>
        </p:spPr>
        <p:txBody>
          <a:bodyPr>
            <a:normAutofit fontScale="90000"/>
          </a:bodyPr>
          <a:lstStyle/>
          <a:p>
            <a:r>
              <a:rPr lang="en-GB" sz="3200" dirty="0" err="1"/>
              <a:t>Rhan</a:t>
            </a:r>
            <a:r>
              <a:rPr lang="en-GB" sz="3200" dirty="0"/>
              <a:t> 2 / </a:t>
            </a:r>
            <a:r>
              <a:rPr lang="en-GB" sz="3200" i="1" dirty="0">
                <a:solidFill>
                  <a:srgbClr val="0070C0"/>
                </a:solidFill>
              </a:rPr>
              <a:t>Part 2</a:t>
            </a:r>
          </a:p>
        </p:txBody>
      </p:sp>
      <p:sp>
        <p:nvSpPr>
          <p:cNvPr id="3" name="Content Placeholder 2">
            <a:extLst>
              <a:ext uri="{FF2B5EF4-FFF2-40B4-BE49-F238E27FC236}">
                <a16:creationId xmlns:a16="http://schemas.microsoft.com/office/drawing/2014/main" id="{64035AAA-5032-4CB6-AD3B-995322B009A2}"/>
              </a:ext>
            </a:extLst>
          </p:cNvPr>
          <p:cNvSpPr>
            <a:spLocks noGrp="1"/>
          </p:cNvSpPr>
          <p:nvPr>
            <p:ph sz="half" idx="1"/>
          </p:nvPr>
        </p:nvSpPr>
        <p:spPr>
          <a:xfrm>
            <a:off x="189470" y="288325"/>
            <a:ext cx="5807676" cy="5610415"/>
          </a:xfrm>
        </p:spPr>
        <p:txBody>
          <a:bodyPr>
            <a:normAutofit fontScale="32500" lnSpcReduction="20000"/>
          </a:bodyPr>
          <a:lstStyle/>
          <a:p>
            <a:pPr marL="0" indent="0">
              <a:lnSpc>
                <a:spcPct val="90000"/>
              </a:lnSpc>
              <a:spcBef>
                <a:spcPts val="1200"/>
              </a:spcBef>
              <a:spcAft>
                <a:spcPts val="200"/>
              </a:spcAft>
              <a:buClr>
                <a:srgbClr val="1CADE4"/>
              </a:buClr>
              <a:buSzPct val="100000"/>
              <a:buNone/>
              <a:defRPr/>
            </a:pPr>
            <a:endParaRPr kumimoji="0" lang="cy-GB" sz="28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0" indent="0">
              <a:lnSpc>
                <a:spcPct val="90000"/>
              </a:lnSpc>
              <a:spcBef>
                <a:spcPts val="1200"/>
              </a:spcBef>
              <a:spcAft>
                <a:spcPts val="200"/>
              </a:spcAft>
              <a:buClr>
                <a:srgbClr val="1CADE4"/>
              </a:buClr>
              <a:buSzPct val="100000"/>
              <a:buNone/>
              <a:defRPr/>
            </a:pPr>
            <a:r>
              <a:rPr kumimoji="0" lang="cy-GB" sz="49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Pan fyddwch wedi cwblhau Gwobr John </a:t>
            </a:r>
            <a:r>
              <a:rPr kumimoji="0" lang="cy-GB" sz="49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Muir</a:t>
            </a:r>
            <a:r>
              <a:rPr kumimoji="0" lang="cy-GB" sz="49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t>
            </a:r>
          </a:p>
          <a:p>
            <a:pPr marL="0" indent="0">
              <a:lnSpc>
                <a:spcPct val="90000"/>
              </a:lnSpc>
              <a:spcBef>
                <a:spcPts val="1200"/>
              </a:spcBef>
              <a:spcAft>
                <a:spcPts val="200"/>
              </a:spcAft>
              <a:buClr>
                <a:srgbClr val="1CADE4"/>
              </a:buClr>
              <a:buSzPct val="100000"/>
              <a:buNone/>
              <a:defRPr/>
            </a:pPr>
            <a:r>
              <a:rPr kumimoji="0" lang="cy-GB" sz="49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Lluniwch gyflwyniad 20 </a:t>
            </a:r>
            <a:r>
              <a:rPr lang="cy-GB" sz="4900" dirty="0">
                <a:solidFill>
                  <a:prstClr val="black"/>
                </a:solidFill>
                <a:latin typeface="Arial" panose="020B0604020202020204" pitchFamily="34" charset="0"/>
                <a:cs typeface="Arial" panose="020B0604020202020204" pitchFamily="34" charset="0"/>
              </a:rPr>
              <a:t>munud. </a:t>
            </a:r>
          </a:p>
          <a:p>
            <a:pPr marL="0" indent="0">
              <a:lnSpc>
                <a:spcPct val="90000"/>
              </a:lnSpc>
              <a:spcBef>
                <a:spcPts val="1200"/>
              </a:spcBef>
              <a:spcAft>
                <a:spcPts val="200"/>
              </a:spcAft>
              <a:buClr>
                <a:srgbClr val="1CADE4"/>
              </a:buClr>
              <a:buSzPct val="100000"/>
              <a:buNone/>
              <a:defRPr/>
            </a:pPr>
            <a:r>
              <a:rPr lang="cy-GB" sz="4900" dirty="0">
                <a:solidFill>
                  <a:prstClr val="black"/>
                </a:solidFill>
                <a:latin typeface="Arial" panose="020B0604020202020204" pitchFamily="34" charset="0"/>
                <a:cs typeface="Arial" panose="020B0604020202020204" pitchFamily="34" charset="0"/>
              </a:rPr>
              <a:t>Mae’r rhan yma yn gyflwyniad unigol ar MS </a:t>
            </a:r>
            <a:r>
              <a:rPr lang="cy-GB" sz="4900" dirty="0" err="1">
                <a:solidFill>
                  <a:prstClr val="black"/>
                </a:solidFill>
                <a:latin typeface="Arial" panose="020B0604020202020204" pitchFamily="34" charset="0"/>
                <a:cs typeface="Arial" panose="020B0604020202020204" pitchFamily="34" charset="0"/>
              </a:rPr>
              <a:t>Teams</a:t>
            </a:r>
            <a:r>
              <a:rPr lang="cy-GB" sz="4900" dirty="0">
                <a:solidFill>
                  <a:prstClr val="black"/>
                </a:solidFill>
                <a:latin typeface="Arial" panose="020B0604020202020204" pitchFamily="34" charset="0"/>
                <a:cs typeface="Arial" panose="020B0604020202020204" pitchFamily="34" charset="0"/>
              </a:rPr>
              <a:t>.  </a:t>
            </a:r>
          </a:p>
          <a:p>
            <a:pPr marL="0" indent="0">
              <a:lnSpc>
                <a:spcPct val="90000"/>
              </a:lnSpc>
              <a:spcBef>
                <a:spcPts val="1200"/>
              </a:spcBef>
              <a:spcAft>
                <a:spcPts val="200"/>
              </a:spcAft>
              <a:buClr>
                <a:srgbClr val="1CADE4"/>
              </a:buClr>
              <a:buSzPct val="100000"/>
              <a:buNone/>
              <a:defRPr/>
            </a:pPr>
            <a:r>
              <a:rPr lang="cy-GB" sz="4900" dirty="0">
                <a:solidFill>
                  <a:prstClr val="black"/>
                </a:solidFill>
                <a:latin typeface="Arial" panose="020B0604020202020204" pitchFamily="34" charset="0"/>
                <a:cs typeface="Arial" panose="020B0604020202020204" pitchFamily="34" charset="0"/>
              </a:rPr>
              <a:t>Fodd bynnag allwn drafod cyflwyno mewn person</a:t>
            </a:r>
          </a:p>
          <a:p>
            <a:pPr marL="0" indent="0">
              <a:lnSpc>
                <a:spcPct val="90000"/>
              </a:lnSpc>
              <a:spcBef>
                <a:spcPts val="1200"/>
              </a:spcBef>
              <a:spcAft>
                <a:spcPts val="200"/>
              </a:spcAft>
              <a:buClr>
                <a:srgbClr val="1CADE4"/>
              </a:buClr>
              <a:buSzPct val="100000"/>
              <a:buNone/>
              <a:defRPr/>
            </a:pPr>
            <a:endParaRPr kumimoji="0" lang="cy-GB" sz="49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0" indent="0">
              <a:lnSpc>
                <a:spcPct val="90000"/>
              </a:lnSpc>
              <a:spcBef>
                <a:spcPts val="1200"/>
              </a:spcBef>
              <a:spcAft>
                <a:spcPts val="200"/>
              </a:spcAft>
              <a:buClr>
                <a:srgbClr val="1CADE4"/>
              </a:buClr>
              <a:buSzPct val="100000"/>
              <a:buNone/>
              <a:defRPr/>
            </a:pPr>
            <a:r>
              <a:rPr kumimoji="0" lang="cy-GB" sz="49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5 munud cyntaf</a:t>
            </a:r>
          </a:p>
          <a:p>
            <a:pPr marL="0" indent="0">
              <a:lnSpc>
                <a:spcPct val="90000"/>
              </a:lnSpc>
              <a:spcBef>
                <a:spcPts val="1200"/>
              </a:spcBef>
              <a:spcAft>
                <a:spcPts val="200"/>
              </a:spcAft>
              <a:buClr>
                <a:srgbClr val="1CADE4"/>
              </a:buClr>
              <a:buSzPct val="100000"/>
              <a:buNone/>
              <a:defRPr/>
            </a:pPr>
            <a:r>
              <a:rPr kumimoji="0" lang="cy-GB" sz="49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Dylai </a:t>
            </a:r>
            <a:r>
              <a:rPr kumimoji="0" lang="cy-GB" sz="49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5 munud </a:t>
            </a:r>
            <a:r>
              <a:rPr kumimoji="0" lang="cy-GB" sz="49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cyntaf y cyflwyniad esbonio i’r gynulleidfa beth wnaethoch fel rhan o wobr John </a:t>
            </a:r>
            <a:r>
              <a:rPr kumimoji="0" lang="cy-GB" sz="49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Muir</a:t>
            </a:r>
            <a:r>
              <a:rPr kumimoji="0" lang="cy-GB" sz="49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t>
            </a:r>
          </a:p>
          <a:p>
            <a:pPr>
              <a:lnSpc>
                <a:spcPct val="90000"/>
              </a:lnSpc>
              <a:spcBef>
                <a:spcPts val="1200"/>
              </a:spcBef>
              <a:spcAft>
                <a:spcPts val="200"/>
              </a:spcAft>
              <a:buClr>
                <a:srgbClr val="1CADE4"/>
              </a:buClr>
              <a:buSzPct val="100000"/>
              <a:defRPr/>
            </a:pPr>
            <a:r>
              <a:rPr kumimoji="0" lang="cy-GB" sz="49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Beth gwnaethoch chi ei ddarganfod?</a:t>
            </a:r>
          </a:p>
          <a:p>
            <a:pPr>
              <a:lnSpc>
                <a:spcPct val="90000"/>
              </a:lnSpc>
              <a:spcBef>
                <a:spcPts val="1200"/>
              </a:spcBef>
              <a:spcAft>
                <a:spcPts val="200"/>
              </a:spcAft>
              <a:buClr>
                <a:srgbClr val="1CADE4"/>
              </a:buClr>
              <a:buSzPct val="100000"/>
              <a:defRPr/>
            </a:pPr>
            <a:r>
              <a:rPr kumimoji="0" lang="cy-GB" sz="49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Beth ddysgoch chi?</a:t>
            </a:r>
          </a:p>
          <a:p>
            <a:pPr>
              <a:lnSpc>
                <a:spcPct val="90000"/>
              </a:lnSpc>
              <a:spcBef>
                <a:spcPts val="1200"/>
              </a:spcBef>
              <a:spcAft>
                <a:spcPts val="200"/>
              </a:spcAft>
              <a:buClr>
                <a:srgbClr val="1CADE4"/>
              </a:buClr>
              <a:buSzPct val="100000"/>
              <a:defRPr/>
            </a:pPr>
            <a:r>
              <a:rPr kumimoji="0" lang="cy-GB" sz="49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Sut gwnaethoch chi warchod? </a:t>
            </a:r>
          </a:p>
          <a:p>
            <a:pPr>
              <a:lnSpc>
                <a:spcPct val="90000"/>
              </a:lnSpc>
              <a:spcBef>
                <a:spcPts val="1200"/>
              </a:spcBef>
              <a:spcAft>
                <a:spcPts val="200"/>
              </a:spcAft>
              <a:buClr>
                <a:srgbClr val="1CADE4"/>
              </a:buClr>
              <a:buSzPct val="100000"/>
              <a:defRPr/>
            </a:pPr>
            <a:r>
              <a:rPr kumimoji="0" lang="cy-GB" sz="49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Gallwch chi ddangos ffotograffau, neu ddod ag unrhyw adnoddau i mewn i gefnogi’ch trafodaeth. Mae’r adran hon yn nodi’ch profiad ac yn helpu’r gynulleidfa i ddysgu am y safle o’ch dewis.</a:t>
            </a:r>
          </a:p>
          <a:p>
            <a:pPr>
              <a:lnSpc>
                <a:spcPct val="90000"/>
              </a:lnSpc>
              <a:spcBef>
                <a:spcPts val="1200"/>
              </a:spcBef>
              <a:spcAft>
                <a:spcPts val="200"/>
              </a:spcAft>
              <a:buClr>
                <a:srgbClr val="1CADE4"/>
              </a:buClr>
              <a:buSzPct val="100000"/>
              <a:defRPr/>
            </a:pPr>
            <a:r>
              <a:rPr kumimoji="0" lang="cy-GB" sz="49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Dylai’r adran hon hefyd ganiatáu i chi </a:t>
            </a:r>
            <a:r>
              <a:rPr kumimoji="0" lang="cy-GB" sz="49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adfyfyrio</a:t>
            </a:r>
            <a:r>
              <a:rPr kumimoji="0" lang="cy-GB" sz="49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ar sut mae’r profiad hwn wedi cefnogi’n ymarferol eich dealltwriaeth eich hun o gynaliadwyedd. </a:t>
            </a:r>
          </a:p>
          <a:p>
            <a:endParaRPr lang="en-GB" dirty="0"/>
          </a:p>
        </p:txBody>
      </p:sp>
      <p:sp>
        <p:nvSpPr>
          <p:cNvPr id="4" name="Content Placeholder 3">
            <a:extLst>
              <a:ext uri="{FF2B5EF4-FFF2-40B4-BE49-F238E27FC236}">
                <a16:creationId xmlns:a16="http://schemas.microsoft.com/office/drawing/2014/main" id="{C425BF39-4BAF-4E96-96C9-60FE6606656D}"/>
              </a:ext>
            </a:extLst>
          </p:cNvPr>
          <p:cNvSpPr>
            <a:spLocks noGrp="1"/>
          </p:cNvSpPr>
          <p:nvPr>
            <p:ph sz="half" idx="2"/>
          </p:nvPr>
        </p:nvSpPr>
        <p:spPr>
          <a:xfrm>
            <a:off x="6367850" y="724930"/>
            <a:ext cx="5502876" cy="5042005"/>
          </a:xfrm>
        </p:spPr>
        <p:txBody>
          <a:bodyPr>
            <a:normAutofit fontScale="32500" lnSpcReduction="20000"/>
          </a:bodyPr>
          <a:lstStyle/>
          <a:p>
            <a:pPr marL="0" indent="0">
              <a:buNone/>
            </a:pPr>
            <a:r>
              <a:rPr lang="en-GB" sz="4900" i="1" dirty="0">
                <a:solidFill>
                  <a:srgbClr val="0070C0"/>
                </a:solidFill>
                <a:latin typeface="Arial" panose="020B0604020202020204" pitchFamily="34" charset="0"/>
                <a:cs typeface="Arial" panose="020B0604020202020204" pitchFamily="34" charset="0"/>
              </a:rPr>
              <a:t>Once you have completed the John Muir Award:</a:t>
            </a:r>
          </a:p>
          <a:p>
            <a:pPr marL="0" indent="0">
              <a:buNone/>
            </a:pPr>
            <a:r>
              <a:rPr lang="en-GB" sz="4900" i="1" dirty="0">
                <a:solidFill>
                  <a:srgbClr val="0070C0"/>
                </a:solidFill>
                <a:latin typeface="Arial" panose="020B0604020202020204" pitchFamily="34" charset="0"/>
                <a:cs typeface="Arial" panose="020B0604020202020204" pitchFamily="34" charset="0"/>
              </a:rPr>
              <a:t>Create a presentation of 20 minutes.</a:t>
            </a:r>
          </a:p>
          <a:p>
            <a:pPr marL="0" indent="0">
              <a:buNone/>
            </a:pPr>
            <a:r>
              <a:rPr lang="en-GB" sz="4900" i="1" dirty="0">
                <a:solidFill>
                  <a:srgbClr val="0070C0"/>
                </a:solidFill>
                <a:latin typeface="Arial" panose="020B0604020202020204" pitchFamily="34" charset="0"/>
                <a:cs typeface="Arial" panose="020B0604020202020204" pitchFamily="34" charset="0"/>
              </a:rPr>
              <a:t>This is an individual presentation on MS Teams. However, we can discuss if you would like to present in person</a:t>
            </a:r>
          </a:p>
          <a:p>
            <a:pPr marL="0" indent="0">
              <a:buNone/>
            </a:pPr>
            <a:endParaRPr lang="en-GB" sz="4900" b="1" i="1" dirty="0">
              <a:solidFill>
                <a:srgbClr val="0070C0"/>
              </a:solidFill>
              <a:latin typeface="Arial" panose="020B0604020202020204" pitchFamily="34" charset="0"/>
              <a:cs typeface="Arial" panose="020B0604020202020204" pitchFamily="34" charset="0"/>
            </a:endParaRPr>
          </a:p>
          <a:p>
            <a:pPr marL="0" indent="0">
              <a:buNone/>
            </a:pPr>
            <a:r>
              <a:rPr lang="en-GB" sz="4900" b="1" i="1" dirty="0">
                <a:solidFill>
                  <a:srgbClr val="0070C0"/>
                </a:solidFill>
                <a:latin typeface="Arial" panose="020B0604020202020204" pitchFamily="34" charset="0"/>
                <a:cs typeface="Arial" panose="020B0604020202020204" pitchFamily="34" charset="0"/>
              </a:rPr>
              <a:t>First 5 minutes</a:t>
            </a:r>
          </a:p>
          <a:p>
            <a:pPr marL="0" indent="0">
              <a:buNone/>
            </a:pPr>
            <a:r>
              <a:rPr lang="en-GB" sz="4900" i="1" dirty="0">
                <a:solidFill>
                  <a:srgbClr val="0070C0"/>
                </a:solidFill>
                <a:latin typeface="Arial" panose="020B0604020202020204" pitchFamily="34" charset="0"/>
                <a:cs typeface="Arial" panose="020B0604020202020204" pitchFamily="34" charset="0"/>
              </a:rPr>
              <a:t>The first 5 minutes of presentation should explain to the audience what you did as part of the John Muir Award.</a:t>
            </a:r>
          </a:p>
          <a:p>
            <a:r>
              <a:rPr lang="en-GB" sz="4900" i="1" dirty="0">
                <a:solidFill>
                  <a:srgbClr val="0070C0"/>
                </a:solidFill>
                <a:latin typeface="Arial" panose="020B0604020202020204" pitchFamily="34" charset="0"/>
                <a:cs typeface="Arial" panose="020B0604020202020204" pitchFamily="34" charset="0"/>
              </a:rPr>
              <a:t>What did you discover?</a:t>
            </a:r>
          </a:p>
          <a:p>
            <a:r>
              <a:rPr lang="en-GB" sz="4900" i="1" dirty="0">
                <a:solidFill>
                  <a:srgbClr val="0070C0"/>
                </a:solidFill>
                <a:latin typeface="Arial" panose="020B0604020202020204" pitchFamily="34" charset="0"/>
                <a:cs typeface="Arial" panose="020B0604020202020204" pitchFamily="34" charset="0"/>
              </a:rPr>
              <a:t>What did  you find out about?</a:t>
            </a:r>
          </a:p>
          <a:p>
            <a:r>
              <a:rPr lang="en-GB" sz="4900" i="1" dirty="0">
                <a:solidFill>
                  <a:srgbClr val="0070C0"/>
                </a:solidFill>
                <a:latin typeface="Arial" panose="020B0604020202020204" pitchFamily="34" charset="0"/>
                <a:cs typeface="Arial" panose="020B0604020202020204" pitchFamily="34" charset="0"/>
              </a:rPr>
              <a:t>How did you conserve? </a:t>
            </a:r>
          </a:p>
          <a:p>
            <a:r>
              <a:rPr lang="en-GB" sz="4900" i="1" dirty="0">
                <a:solidFill>
                  <a:srgbClr val="0070C0"/>
                </a:solidFill>
                <a:latin typeface="Arial" panose="020B0604020202020204" pitchFamily="34" charset="0"/>
                <a:cs typeface="Arial" panose="020B0604020202020204" pitchFamily="34" charset="0"/>
              </a:rPr>
              <a:t>You can show photos, or bring in any resources to support your discussion. This section is noting your experience and helping the audience find about your chosen site.</a:t>
            </a:r>
          </a:p>
          <a:p>
            <a:r>
              <a:rPr lang="en-GB" sz="4900" i="1" dirty="0">
                <a:solidFill>
                  <a:srgbClr val="0070C0"/>
                </a:solidFill>
                <a:latin typeface="Arial" panose="020B0604020202020204" pitchFamily="34" charset="0"/>
                <a:cs typeface="Arial" panose="020B0604020202020204" pitchFamily="34" charset="0"/>
              </a:rPr>
              <a:t>This section should also allow you to </a:t>
            </a:r>
            <a:r>
              <a:rPr lang="en-GB" sz="4900" b="1" i="1" dirty="0">
                <a:solidFill>
                  <a:srgbClr val="0070C0"/>
                </a:solidFill>
                <a:latin typeface="Arial" panose="020B0604020202020204" pitchFamily="34" charset="0"/>
                <a:cs typeface="Arial" panose="020B0604020202020204" pitchFamily="34" charset="0"/>
              </a:rPr>
              <a:t>reflect</a:t>
            </a:r>
            <a:r>
              <a:rPr lang="en-GB" sz="4900" i="1" dirty="0">
                <a:solidFill>
                  <a:srgbClr val="0070C0"/>
                </a:solidFill>
                <a:latin typeface="Arial" panose="020B0604020202020204" pitchFamily="34" charset="0"/>
                <a:cs typeface="Arial" panose="020B0604020202020204" pitchFamily="34" charset="0"/>
              </a:rPr>
              <a:t> on how this experience has practically supported your own understanding of sustainability. </a:t>
            </a:r>
          </a:p>
          <a:p>
            <a:endParaRPr lang="en-GB" i="1" dirty="0">
              <a:solidFill>
                <a:srgbClr val="0070C0"/>
              </a:solidFill>
            </a:endParaRPr>
          </a:p>
          <a:p>
            <a:endParaRPr lang="en-GB" dirty="0"/>
          </a:p>
        </p:txBody>
      </p:sp>
    </p:spTree>
    <p:extLst>
      <p:ext uri="{BB962C8B-B14F-4D97-AF65-F5344CB8AC3E}">
        <p14:creationId xmlns:p14="http://schemas.microsoft.com/office/powerpoint/2010/main" val="5149371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76F45B-0BBC-48C0-8FA8-75D150A48A55}"/>
              </a:ext>
            </a:extLst>
          </p:cNvPr>
          <p:cNvSpPr>
            <a:spLocks noGrp="1"/>
          </p:cNvSpPr>
          <p:nvPr>
            <p:ph type="title"/>
          </p:nvPr>
        </p:nvSpPr>
        <p:spPr/>
        <p:txBody>
          <a:bodyPr/>
          <a:lstStyle/>
          <a:p>
            <a:r>
              <a:rPr lang="en-GB" dirty="0" err="1"/>
              <a:t>Rhan</a:t>
            </a:r>
            <a:r>
              <a:rPr lang="en-GB" dirty="0"/>
              <a:t> 2 / </a:t>
            </a:r>
            <a:r>
              <a:rPr lang="en-GB" i="1" dirty="0">
                <a:solidFill>
                  <a:srgbClr val="0070C0"/>
                </a:solidFill>
              </a:rPr>
              <a:t>Part 2</a:t>
            </a:r>
          </a:p>
        </p:txBody>
      </p:sp>
      <p:sp>
        <p:nvSpPr>
          <p:cNvPr id="3" name="Content Placeholder 2">
            <a:extLst>
              <a:ext uri="{FF2B5EF4-FFF2-40B4-BE49-F238E27FC236}">
                <a16:creationId xmlns:a16="http://schemas.microsoft.com/office/drawing/2014/main" id="{3267F5F3-7AD9-4D99-935B-CB732B0AC394}"/>
              </a:ext>
            </a:extLst>
          </p:cNvPr>
          <p:cNvSpPr>
            <a:spLocks noGrp="1"/>
          </p:cNvSpPr>
          <p:nvPr>
            <p:ph sz="half" idx="1"/>
          </p:nvPr>
        </p:nvSpPr>
        <p:spPr>
          <a:xfrm>
            <a:off x="794658" y="1406525"/>
            <a:ext cx="5181600" cy="4351338"/>
          </a:xfrm>
        </p:spPr>
        <p:txBody>
          <a:bodyPr>
            <a:normAutofit/>
          </a:bodyPr>
          <a:lstStyle/>
          <a:p>
            <a:pPr marL="0" indent="0">
              <a:buNone/>
            </a:pPr>
            <a:r>
              <a:rPr lang="cy-GB" sz="2400" b="1" i="1" dirty="0">
                <a:latin typeface="Arial" panose="020B0604020202020204" pitchFamily="34" charset="0"/>
                <a:cs typeface="Arial" panose="020B0604020202020204" pitchFamily="34" charset="0"/>
              </a:rPr>
              <a:t>15 munud </a:t>
            </a:r>
            <a:r>
              <a:rPr lang="cy-GB" sz="2400" i="1" dirty="0">
                <a:latin typeface="Arial" panose="020B0604020202020204" pitchFamily="34" charset="0"/>
                <a:cs typeface="Arial" panose="020B0604020202020204" pitchFamily="34" charset="0"/>
              </a:rPr>
              <a:t>olaf y cyflwyniad yw adran  academaidd y gwaith.</a:t>
            </a:r>
          </a:p>
          <a:p>
            <a:r>
              <a:rPr lang="en-GB" sz="2400" dirty="0" err="1">
                <a:effectLst/>
                <a:latin typeface="Arial" panose="020B0604020202020204" pitchFamily="34" charset="0"/>
                <a:ea typeface="Times New Roman" panose="02020603050405020304" pitchFamily="18" charset="0"/>
                <a:cs typeface="Arial" panose="020B0604020202020204" pitchFamily="34" charset="0"/>
              </a:rPr>
              <a:t>Gwerthuso'n</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feirniadol</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sut</a:t>
            </a:r>
            <a:r>
              <a:rPr lang="en-GB" sz="2400" dirty="0">
                <a:effectLst/>
                <a:latin typeface="Arial" panose="020B0604020202020204" pitchFamily="34" charset="0"/>
                <a:ea typeface="Times New Roman" panose="02020603050405020304" pitchFamily="18" charset="0"/>
                <a:cs typeface="Arial" panose="020B0604020202020204" pitchFamily="34" charset="0"/>
              </a:rPr>
              <a:t> y </a:t>
            </a:r>
            <a:r>
              <a:rPr lang="en-GB" sz="2400" dirty="0" err="1">
                <a:effectLst/>
                <a:latin typeface="Arial" panose="020B0604020202020204" pitchFamily="34" charset="0"/>
                <a:ea typeface="Times New Roman" panose="02020603050405020304" pitchFamily="18" charset="0"/>
                <a:cs typeface="Arial" panose="020B0604020202020204" pitchFamily="34" charset="0"/>
              </a:rPr>
              <a:t>gallai</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ymgymryd</a:t>
            </a:r>
            <a:r>
              <a:rPr lang="en-GB" sz="2400" dirty="0">
                <a:effectLst/>
                <a:latin typeface="Arial" panose="020B0604020202020204" pitchFamily="34" charset="0"/>
                <a:ea typeface="Times New Roman" panose="02020603050405020304" pitchFamily="18" charset="0"/>
                <a:cs typeface="Arial" panose="020B0604020202020204" pitchFamily="34" charset="0"/>
              </a:rPr>
              <a:t> â </a:t>
            </a:r>
            <a:r>
              <a:rPr lang="en-GB" sz="2400" dirty="0" err="1">
                <a:effectLst/>
                <a:latin typeface="Arial" panose="020B0604020202020204" pitchFamily="34" charset="0"/>
                <a:ea typeface="Times New Roman" panose="02020603050405020304" pitchFamily="18" charset="0"/>
                <a:cs typeface="Arial" panose="020B0604020202020204" pitchFamily="34" charset="0"/>
              </a:rPr>
              <a:t>phrofiadau</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fel</a:t>
            </a:r>
            <a:r>
              <a:rPr lang="en-GB" sz="2400" dirty="0">
                <a:effectLst/>
                <a:latin typeface="Arial" panose="020B0604020202020204" pitchFamily="34" charset="0"/>
                <a:ea typeface="Times New Roman" panose="02020603050405020304" pitchFamily="18" charset="0"/>
                <a:cs typeface="Arial" panose="020B0604020202020204" pitchFamily="34" charset="0"/>
              </a:rPr>
              <a:t> y </a:t>
            </a:r>
            <a:r>
              <a:rPr lang="en-GB" sz="2400" dirty="0" err="1">
                <a:effectLst/>
                <a:latin typeface="Arial" panose="020B0604020202020204" pitchFamily="34" charset="0"/>
                <a:ea typeface="Times New Roman" panose="02020603050405020304" pitchFamily="18" charset="0"/>
                <a:cs typeface="Arial" panose="020B0604020202020204" pitchFamily="34" charset="0"/>
              </a:rPr>
              <a:t>rhai</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yn</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rhan</a:t>
            </a:r>
            <a:r>
              <a:rPr lang="en-GB" sz="2400" dirty="0">
                <a:effectLst/>
                <a:latin typeface="Arial" panose="020B0604020202020204" pitchFamily="34" charset="0"/>
                <a:ea typeface="Times New Roman" panose="02020603050405020304" pitchFamily="18" charset="0"/>
                <a:cs typeface="Arial" panose="020B0604020202020204" pitchFamily="34" charset="0"/>
              </a:rPr>
              <a:t> 1 </a:t>
            </a:r>
            <a:r>
              <a:rPr lang="en-GB" sz="2400" dirty="0" err="1">
                <a:effectLst/>
                <a:latin typeface="Arial" panose="020B0604020202020204" pitchFamily="34" charset="0"/>
                <a:ea typeface="Times New Roman" panose="02020603050405020304" pitchFamily="18" charset="0"/>
                <a:cs typeface="Arial" panose="020B0604020202020204" pitchFamily="34" charset="0"/>
              </a:rPr>
              <a:t>gefnogi</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athroniaeth</a:t>
            </a:r>
            <a:r>
              <a:rPr lang="en-GB" sz="2400" dirty="0">
                <a:effectLst/>
                <a:latin typeface="Arial" panose="020B0604020202020204" pitchFamily="34" charset="0"/>
                <a:ea typeface="Times New Roman" panose="02020603050405020304" pitchFamily="18" charset="0"/>
                <a:cs typeface="Arial" panose="020B0604020202020204" pitchFamily="34" charset="0"/>
              </a:rPr>
              <a:t> ac </a:t>
            </a:r>
            <a:r>
              <a:rPr lang="en-GB" sz="2400" dirty="0" err="1">
                <a:effectLst/>
                <a:latin typeface="Arial" panose="020B0604020202020204" pitchFamily="34" charset="0"/>
                <a:ea typeface="Times New Roman" panose="02020603050405020304" pitchFamily="18" charset="0"/>
                <a:cs typeface="Arial" panose="020B0604020202020204" pitchFamily="34" charset="0"/>
              </a:rPr>
              <a:t>egwyddorion</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addysg</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plentyndod</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cynnar</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ar</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gyfer</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cynaliadwyedd</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Rhaid</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i'r</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adran</a:t>
            </a:r>
            <a:r>
              <a:rPr lang="en-GB" sz="2400" dirty="0">
                <a:effectLst/>
                <a:latin typeface="Arial" panose="020B0604020202020204" pitchFamily="34" charset="0"/>
                <a:ea typeface="Times New Roman" panose="02020603050405020304" pitchFamily="18" charset="0"/>
                <a:cs typeface="Arial" panose="020B0604020202020204" pitchFamily="34" charset="0"/>
              </a:rPr>
              <a:t> hon </a:t>
            </a:r>
            <a:r>
              <a:rPr lang="en-GB" sz="2400" dirty="0" err="1">
                <a:effectLst/>
                <a:latin typeface="Arial" panose="020B0604020202020204" pitchFamily="34" charset="0"/>
                <a:ea typeface="Times New Roman" panose="02020603050405020304" pitchFamily="18" charset="0"/>
                <a:cs typeface="Arial" panose="020B0604020202020204" pitchFamily="34" charset="0"/>
              </a:rPr>
              <a:t>gynnwys</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tystiolaeth</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fanwl</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o'r</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llenyddiaeth</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rydych</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wedi'i</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darllen</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gan</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gynnwys</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erthyglau</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theori</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polisi</a:t>
            </a:r>
            <a:r>
              <a:rPr lang="en-GB" sz="2400" dirty="0">
                <a:effectLst/>
                <a:latin typeface="Arial" panose="020B0604020202020204" pitchFamily="34" charset="0"/>
                <a:ea typeface="Times New Roman" panose="02020603050405020304" pitchFamily="18" charset="0"/>
                <a:cs typeface="Arial" panose="020B0604020202020204" pitchFamily="34" charset="0"/>
              </a:rPr>
              <a:t> ac </a:t>
            </a:r>
            <a:r>
              <a:rPr lang="en-GB" sz="2400" dirty="0" err="1">
                <a:effectLst/>
                <a:latin typeface="Arial" panose="020B0604020202020204" pitchFamily="34" charset="0"/>
                <a:ea typeface="Times New Roman" panose="02020603050405020304" pitchFamily="18" charset="0"/>
                <a:cs typeface="Arial" panose="020B0604020202020204" pitchFamily="34" charset="0"/>
              </a:rPr>
              <a:t>ymchwil</a:t>
            </a:r>
            <a:r>
              <a:rPr lang="en-GB" sz="2400" dirty="0">
                <a:effectLst/>
                <a:latin typeface="Arial" panose="020B0604020202020204" pitchFamily="34" charset="0"/>
                <a:ea typeface="Times New Roman" panose="02020603050405020304" pitchFamily="18" charset="0"/>
                <a:cs typeface="Arial" panose="020B0604020202020204" pitchFamily="34" charset="0"/>
              </a:rPr>
              <a:t>.</a:t>
            </a:r>
            <a:endParaRPr lang="en-GB" sz="2400" dirty="0"/>
          </a:p>
        </p:txBody>
      </p:sp>
      <p:sp>
        <p:nvSpPr>
          <p:cNvPr id="4" name="Content Placeholder 3">
            <a:extLst>
              <a:ext uri="{FF2B5EF4-FFF2-40B4-BE49-F238E27FC236}">
                <a16:creationId xmlns:a16="http://schemas.microsoft.com/office/drawing/2014/main" id="{BDD16579-7589-47F8-82AA-530741B301EC}"/>
              </a:ext>
            </a:extLst>
          </p:cNvPr>
          <p:cNvSpPr>
            <a:spLocks noGrp="1"/>
          </p:cNvSpPr>
          <p:nvPr>
            <p:ph sz="half" idx="2"/>
          </p:nvPr>
        </p:nvSpPr>
        <p:spPr>
          <a:xfrm>
            <a:off x="6215743" y="1357539"/>
            <a:ext cx="5181600" cy="4351338"/>
          </a:xfrm>
        </p:spPr>
        <p:txBody>
          <a:bodyPr>
            <a:normAutofit/>
          </a:bodyPr>
          <a:lstStyle/>
          <a:p>
            <a:pPr marL="91440" marR="0" lvl="0" indent="-91440" algn="l" defTabSz="914400" rtl="0" eaLnBrk="1" fontAlgn="auto" latinLnBrk="0" hangingPunct="1">
              <a:lnSpc>
                <a:spcPct val="90000"/>
              </a:lnSpc>
              <a:spcBef>
                <a:spcPts val="1200"/>
              </a:spcBef>
              <a:spcAft>
                <a:spcPts val="200"/>
              </a:spcAft>
              <a:buClr>
                <a:srgbClr val="1CADE4"/>
              </a:buClr>
              <a:buSzPct val="100000"/>
              <a:buFont typeface="Tw Cen MT" panose="020B0602020104020603" pitchFamily="34" charset="0"/>
              <a:buChar char=" "/>
              <a:tabLst/>
              <a:defRPr/>
            </a:pPr>
            <a:r>
              <a:rPr kumimoji="0" lang="en-GB" sz="2400" b="0" i="1" u="none" strike="noStrike" kern="1200" cap="none" spc="0" normalizeH="0" baseline="0" noProof="0" dirty="0">
                <a:ln>
                  <a:noFill/>
                </a:ln>
                <a:solidFill>
                  <a:srgbClr val="1CADE4">
                    <a:lumMod val="75000"/>
                  </a:srgbClr>
                </a:solidFill>
                <a:effectLst/>
                <a:uLnTx/>
                <a:uFillTx/>
                <a:latin typeface="Arial" panose="020B0604020202020204" pitchFamily="34" charset="0"/>
                <a:cs typeface="Arial" panose="020B0604020202020204" pitchFamily="34" charset="0"/>
              </a:rPr>
              <a:t>The final </a:t>
            </a:r>
            <a:r>
              <a:rPr kumimoji="0" lang="en-GB" sz="2400" b="1" i="1" u="none" strike="noStrike" kern="1200" cap="none" spc="0" normalizeH="0" baseline="0" noProof="0" dirty="0">
                <a:ln>
                  <a:noFill/>
                </a:ln>
                <a:solidFill>
                  <a:srgbClr val="1CADE4">
                    <a:lumMod val="75000"/>
                  </a:srgbClr>
                </a:solidFill>
                <a:effectLst/>
                <a:uLnTx/>
                <a:uFillTx/>
                <a:latin typeface="Arial" panose="020B0604020202020204" pitchFamily="34" charset="0"/>
                <a:cs typeface="Arial" panose="020B0604020202020204" pitchFamily="34" charset="0"/>
              </a:rPr>
              <a:t>15 minutes </a:t>
            </a:r>
            <a:r>
              <a:rPr kumimoji="0" lang="en-GB" sz="2400" b="0" i="1" u="none" strike="noStrike" kern="1200" cap="none" spc="0" normalizeH="0" baseline="0" noProof="0" dirty="0">
                <a:ln>
                  <a:noFill/>
                </a:ln>
                <a:solidFill>
                  <a:srgbClr val="1CADE4">
                    <a:lumMod val="75000"/>
                  </a:srgbClr>
                </a:solidFill>
                <a:effectLst/>
                <a:uLnTx/>
                <a:uFillTx/>
                <a:latin typeface="Arial" panose="020B0604020202020204" pitchFamily="34" charset="0"/>
                <a:cs typeface="Arial" panose="020B0604020202020204" pitchFamily="34" charset="0"/>
              </a:rPr>
              <a:t>of the presentation is the academic section of the work.</a:t>
            </a:r>
          </a:p>
          <a:p>
            <a:pPr marL="91440" marR="0" lvl="0" indent="-91440" algn="l" defTabSz="914400" rtl="0" eaLnBrk="1" fontAlgn="auto" latinLnBrk="0" hangingPunct="1">
              <a:lnSpc>
                <a:spcPct val="90000"/>
              </a:lnSpc>
              <a:spcBef>
                <a:spcPts val="1200"/>
              </a:spcBef>
              <a:spcAft>
                <a:spcPts val="200"/>
              </a:spcAft>
              <a:buClr>
                <a:srgbClr val="1CADE4"/>
              </a:buClr>
              <a:buSzPct val="100000"/>
              <a:buFont typeface="Tw Cen MT" panose="020B0602020104020603" pitchFamily="34" charset="0"/>
              <a:buChar char=" "/>
              <a:tabLst/>
              <a:defRPr/>
            </a:pPr>
            <a:r>
              <a:rPr kumimoji="0" lang="en-GB" sz="2400" b="0" i="1" u="none" strike="noStrike" kern="1200" cap="none" spc="0" normalizeH="0" baseline="0" noProof="0" dirty="0">
                <a:ln>
                  <a:noFill/>
                </a:ln>
                <a:solidFill>
                  <a:srgbClr val="1CADE4">
                    <a:lumMod val="75000"/>
                  </a:srgbClr>
                </a:solidFill>
                <a:effectLst/>
                <a:uLnTx/>
                <a:uFillTx/>
                <a:latin typeface="Arial" panose="020B0604020202020204" pitchFamily="34" charset="0"/>
                <a:cs typeface="Arial" panose="020B0604020202020204" pitchFamily="34" charset="0"/>
              </a:rPr>
              <a:t>Critically evaluate how undertaking experiences such as those in part 1 could support the philosophy and principles of early childhood education for sustainability. This section must include detailed evidence from the literature you have read, including theory, policy and research articles.</a:t>
            </a:r>
          </a:p>
          <a:p>
            <a:endParaRPr lang="en-GB" dirty="0"/>
          </a:p>
        </p:txBody>
      </p:sp>
    </p:spTree>
    <p:extLst>
      <p:ext uri="{BB962C8B-B14F-4D97-AF65-F5344CB8AC3E}">
        <p14:creationId xmlns:p14="http://schemas.microsoft.com/office/powerpoint/2010/main" val="35461257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DFCD0-30B6-425E-BDB0-52A37D52CAE5}"/>
              </a:ext>
            </a:extLst>
          </p:cNvPr>
          <p:cNvSpPr>
            <a:spLocks noGrp="1"/>
          </p:cNvSpPr>
          <p:nvPr>
            <p:ph type="title"/>
          </p:nvPr>
        </p:nvSpPr>
        <p:spPr>
          <a:xfrm>
            <a:off x="838200" y="0"/>
            <a:ext cx="10515600" cy="1325563"/>
          </a:xfrm>
        </p:spPr>
        <p:txBody>
          <a:bodyPr/>
          <a:lstStyle/>
          <a:p>
            <a:r>
              <a:rPr lang="en-GB" dirty="0" err="1"/>
              <a:t>Rhan</a:t>
            </a:r>
            <a:r>
              <a:rPr lang="en-GB" dirty="0"/>
              <a:t> 2 / </a:t>
            </a:r>
            <a:r>
              <a:rPr lang="en-GB" dirty="0">
                <a:solidFill>
                  <a:srgbClr val="0070C0"/>
                </a:solidFill>
              </a:rPr>
              <a:t>Part 2</a:t>
            </a:r>
          </a:p>
        </p:txBody>
      </p:sp>
      <p:sp>
        <p:nvSpPr>
          <p:cNvPr id="3" name="Content Placeholder 2">
            <a:extLst>
              <a:ext uri="{FF2B5EF4-FFF2-40B4-BE49-F238E27FC236}">
                <a16:creationId xmlns:a16="http://schemas.microsoft.com/office/drawing/2014/main" id="{27DDE257-F9FE-46C7-9520-F5E1E30F71AA}"/>
              </a:ext>
            </a:extLst>
          </p:cNvPr>
          <p:cNvSpPr>
            <a:spLocks noGrp="1"/>
          </p:cNvSpPr>
          <p:nvPr>
            <p:ph sz="half" idx="1"/>
          </p:nvPr>
        </p:nvSpPr>
        <p:spPr>
          <a:xfrm>
            <a:off x="609600" y="1192696"/>
            <a:ext cx="5384800" cy="4996069"/>
          </a:xfrm>
        </p:spPr>
        <p:txBody>
          <a:bodyPr>
            <a:normAutofit fontScale="55000" lnSpcReduction="20000"/>
          </a:bodyPr>
          <a:lstStyle/>
          <a:p>
            <a:pPr marL="0" indent="0">
              <a:buNone/>
            </a:pPr>
            <a:r>
              <a:rPr lang="cy-GB" sz="2900" dirty="0">
                <a:latin typeface="Arial" panose="020B0604020202020204" pitchFamily="34" charset="0"/>
                <a:cs typeface="Arial" panose="020B0604020202020204" pitchFamily="34" charset="0"/>
              </a:rPr>
              <a:t>Er enghraifft,</a:t>
            </a:r>
          </a:p>
          <a:p>
            <a:r>
              <a:rPr lang="cy-GB" sz="2900" dirty="0">
                <a:latin typeface="Arial" panose="020B0604020202020204" pitchFamily="34" charset="0"/>
                <a:cs typeface="Arial" panose="020B0604020202020204" pitchFamily="34" charset="0"/>
              </a:rPr>
              <a:t>Ydy amcanion </a:t>
            </a:r>
            <a:r>
              <a:rPr lang="sv-SE" sz="2900" dirty="0">
                <a:latin typeface="Arial" panose="020B0604020202020204" pitchFamily="34" charset="0"/>
                <a:cs typeface="Arial" panose="020B0604020202020204" pitchFamily="34" charset="0"/>
              </a:rPr>
              <a:t>profiadiadau wanethoch chi gyflawni, </a:t>
            </a:r>
            <a:r>
              <a:rPr lang="cy-GB" sz="2900" dirty="0">
                <a:latin typeface="Arial" panose="020B0604020202020204" pitchFamily="34" charset="0"/>
                <a:cs typeface="Arial" panose="020B0604020202020204" pitchFamily="34" charset="0"/>
              </a:rPr>
              <a:t>cysylltu â damcaniaeth ac addysgeg y blynyddoedd cynnar, megis ‘dysgu ymarferol’, dysgu yn y ‘sefyllfa go iawn’, dysgu o fewn natur, ailgysylltu gyda’r byd nad sy’n ddynol ac </a:t>
            </a:r>
            <a:r>
              <a:rPr lang="cy-GB" sz="2900" dirty="0" err="1">
                <a:latin typeface="Arial" panose="020B0604020202020204" pitchFamily="34" charset="0"/>
                <a:cs typeface="Arial" panose="020B0604020202020204" pitchFamily="34" charset="0"/>
              </a:rPr>
              <a:t>ymdeimald</a:t>
            </a:r>
            <a:r>
              <a:rPr lang="cy-GB" sz="2900" dirty="0">
                <a:latin typeface="Arial" panose="020B0604020202020204" pitchFamily="34" charset="0"/>
                <a:cs typeface="Arial" panose="020B0604020202020204" pitchFamily="34" charset="0"/>
              </a:rPr>
              <a:t> o le. Gallai hyn gysylltu â </a:t>
            </a:r>
            <a:r>
              <a:rPr lang="cy-GB" sz="2900" noProof="1">
                <a:latin typeface="Arial" panose="020B0604020202020204" pitchFamily="34" charset="0"/>
                <a:cs typeface="Arial" panose="020B0604020202020204" pitchFamily="34" charset="0"/>
              </a:rPr>
              <a:t>Froebel, Dewey, Steiner </a:t>
            </a:r>
            <a:r>
              <a:rPr lang="cy-GB" sz="2900" dirty="0">
                <a:latin typeface="Arial" panose="020B0604020202020204" pitchFamily="34" charset="0"/>
                <a:cs typeface="Arial" panose="020B0604020202020204" pitchFamily="34" charset="0"/>
              </a:rPr>
              <a:t>ac eraill. </a:t>
            </a:r>
          </a:p>
          <a:p>
            <a:r>
              <a:rPr lang="cy-GB" sz="2900" dirty="0">
                <a:latin typeface="Arial" panose="020B0604020202020204" pitchFamily="34" charset="0"/>
                <a:cs typeface="Arial" panose="020B0604020202020204" pitchFamily="34" charset="0"/>
              </a:rPr>
              <a:t>A </a:t>
            </a:r>
            <a:r>
              <a:rPr lang="cy-GB" sz="2900" noProof="1">
                <a:latin typeface="Arial" panose="020B0604020202020204" pitchFamily="34" charset="0"/>
                <a:cs typeface="Arial" panose="020B0604020202020204" pitchFamily="34" charset="0"/>
              </a:rPr>
              <a:t>roddodd</a:t>
            </a:r>
            <a:r>
              <a:rPr lang="cy-GB" sz="2900" dirty="0">
                <a:latin typeface="Arial" panose="020B0604020202020204" pitchFamily="34" charset="0"/>
                <a:cs typeface="Arial" panose="020B0604020202020204" pitchFamily="34" charset="0"/>
              </a:rPr>
              <a:t> y gweithgaredd amser i feddwl yn greadigol neu adfyfyrio, egwyddorion Addysg ar gyfer Datblygu Cynaliadwy a Dinasyddiaeth Fyd-eang. </a:t>
            </a:r>
          </a:p>
          <a:p>
            <a:r>
              <a:rPr lang="cy-GB" sz="2900" dirty="0">
                <a:latin typeface="Arial" panose="020B0604020202020204" pitchFamily="34" charset="0"/>
                <a:cs typeface="Arial" panose="020B0604020202020204" pitchFamily="34" charset="0"/>
              </a:rPr>
              <a:t>A oedd y gweithgaredd yn gysylltiedig â gweithredu ymarferol ac ag unrhyw themâu ADCDF, Deddf Llesiant Cenedlaethau’r Dyfodol neu â Nodau Datblygu Cynaliadwy’r CU.</a:t>
            </a:r>
          </a:p>
          <a:p>
            <a:r>
              <a:rPr lang="cy-GB" sz="2900" dirty="0">
                <a:latin typeface="Arial" panose="020B0604020202020204" pitchFamily="34" charset="0"/>
                <a:cs typeface="Arial" panose="020B0604020202020204" pitchFamily="34" charset="0"/>
              </a:rPr>
              <a:t>A oedd unrhyw heriau neu faes y </a:t>
            </a:r>
            <a:r>
              <a:rPr lang="cy-GB" sz="2900" noProof="1">
                <a:latin typeface="Arial" panose="020B0604020202020204" pitchFamily="34" charset="0"/>
                <a:cs typeface="Arial" panose="020B0604020202020204" pitchFamily="34" charset="0"/>
              </a:rPr>
              <a:t>gellir</a:t>
            </a:r>
            <a:r>
              <a:rPr lang="cy-GB" sz="2900" dirty="0">
                <a:latin typeface="Arial" panose="020B0604020202020204" pitchFamily="34" charset="0"/>
                <a:cs typeface="Arial" panose="020B0604020202020204" pitchFamily="34" charset="0"/>
              </a:rPr>
              <a:t> eu beirniadu. Yn nhermau cynaliadwyedd ydy profiadau megis rheini o fewn y John </a:t>
            </a:r>
            <a:r>
              <a:rPr lang="cy-GB" sz="2900" dirty="0" err="1">
                <a:latin typeface="Arial" panose="020B0604020202020204" pitchFamily="34" charset="0"/>
                <a:cs typeface="Arial" panose="020B0604020202020204" pitchFamily="34" charset="0"/>
              </a:rPr>
              <a:t>Muir</a:t>
            </a:r>
            <a:r>
              <a:rPr lang="cy-GB" sz="2900" dirty="0">
                <a:latin typeface="Arial" panose="020B0604020202020204" pitchFamily="34" charset="0"/>
                <a:cs typeface="Arial" panose="020B0604020202020204" pitchFamily="34" charset="0"/>
              </a:rPr>
              <a:t> yn anwybyddu rhai o’r nodau dinasyddiaeth gan ganolbwyntio’n fwy ar feysydd amgylcheddol datblygu cynaliadwy?</a:t>
            </a:r>
          </a:p>
          <a:p>
            <a:endParaRPr lang="en-GB" dirty="0"/>
          </a:p>
        </p:txBody>
      </p:sp>
      <p:sp>
        <p:nvSpPr>
          <p:cNvPr id="4" name="Content Placeholder 3">
            <a:extLst>
              <a:ext uri="{FF2B5EF4-FFF2-40B4-BE49-F238E27FC236}">
                <a16:creationId xmlns:a16="http://schemas.microsoft.com/office/drawing/2014/main" id="{B2C5B1AF-1FF9-466C-8564-670E721F5596}"/>
              </a:ext>
            </a:extLst>
          </p:cNvPr>
          <p:cNvSpPr>
            <a:spLocks noGrp="1"/>
          </p:cNvSpPr>
          <p:nvPr>
            <p:ph sz="half" idx="2"/>
          </p:nvPr>
        </p:nvSpPr>
        <p:spPr>
          <a:xfrm>
            <a:off x="6197600" y="1417638"/>
            <a:ext cx="5384800" cy="4771127"/>
          </a:xfrm>
        </p:spPr>
        <p:txBody>
          <a:bodyPr>
            <a:normAutofit fontScale="55000" lnSpcReduction="20000"/>
          </a:bodyPr>
          <a:lstStyle/>
          <a:p>
            <a:pPr marL="0" indent="0">
              <a:buNone/>
            </a:pPr>
            <a:r>
              <a:rPr lang="en-GB" sz="2900" i="1" dirty="0">
                <a:solidFill>
                  <a:srgbClr val="0070C0"/>
                </a:solidFill>
                <a:latin typeface="Arial" panose="020B0604020202020204" pitchFamily="34" charset="0"/>
                <a:cs typeface="Arial" panose="020B0604020202020204" pitchFamily="34" charset="0"/>
              </a:rPr>
              <a:t>For example,</a:t>
            </a:r>
          </a:p>
          <a:p>
            <a:r>
              <a:rPr lang="en-GB" sz="2900" i="1" dirty="0">
                <a:solidFill>
                  <a:srgbClr val="0070C0"/>
                </a:solidFill>
                <a:latin typeface="Arial" panose="020B0604020202020204" pitchFamily="34" charset="0"/>
                <a:cs typeface="Arial" panose="020B0604020202020204" pitchFamily="34" charset="0"/>
              </a:rPr>
              <a:t>Does the John Muir Award’s principles and the experience you undertook as part of John Muir Award link to early years theory and pedagogy, such as ‘hands on learning’, learning in the ‘real situation’, learning in nature, reconnecting with the non-human world, sense of place. This may tie with Froebel, Dewey, Steiner and others. </a:t>
            </a:r>
          </a:p>
          <a:p>
            <a:r>
              <a:rPr lang="en-GB" sz="2900" i="1" dirty="0">
                <a:solidFill>
                  <a:srgbClr val="0070C0"/>
                </a:solidFill>
                <a:latin typeface="Arial" panose="020B0604020202020204" pitchFamily="34" charset="0"/>
                <a:cs typeface="Arial" panose="020B0604020202020204" pitchFamily="34" charset="0"/>
              </a:rPr>
              <a:t>Did the activity provide time for creative thinking, or reflection which are principles of Education for Sustainable Development and Global Citizenship. </a:t>
            </a:r>
          </a:p>
          <a:p>
            <a:r>
              <a:rPr lang="en-GB" sz="2900" i="1" dirty="0">
                <a:solidFill>
                  <a:srgbClr val="0070C0"/>
                </a:solidFill>
                <a:latin typeface="Arial" panose="020B0604020202020204" pitchFamily="34" charset="0"/>
                <a:cs typeface="Arial" panose="020B0604020202020204" pitchFamily="34" charset="0"/>
              </a:rPr>
              <a:t>Was the activity linked to practical action and any of the themes of ESDGC, Wellbeing of Future Generations Act or the UN Sustainable Development Goals.</a:t>
            </a:r>
          </a:p>
          <a:p>
            <a:r>
              <a:rPr lang="en-GB" sz="2900" i="1" dirty="0">
                <a:solidFill>
                  <a:srgbClr val="0070C0"/>
                </a:solidFill>
                <a:latin typeface="Arial" panose="020B0604020202020204" pitchFamily="34" charset="0"/>
                <a:cs typeface="Arial" panose="020B0604020202020204" pitchFamily="34" charset="0"/>
              </a:rPr>
              <a:t>Were there any challenges or areas that could be critiqued. In terms of sustainability do experiences such as those in the John Muir Award ignore some of the citizenship aims and concentrate more on environmental areas of sustainable development?</a:t>
            </a:r>
          </a:p>
          <a:p>
            <a:endParaRPr lang="en-GB" dirty="0"/>
          </a:p>
        </p:txBody>
      </p:sp>
    </p:spTree>
    <p:extLst>
      <p:ext uri="{BB962C8B-B14F-4D97-AF65-F5344CB8AC3E}">
        <p14:creationId xmlns:p14="http://schemas.microsoft.com/office/powerpoint/2010/main" val="3293022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F3692-5192-246B-8A73-C3BFE28C58CA}"/>
              </a:ext>
            </a:extLst>
          </p:cNvPr>
          <p:cNvSpPr>
            <a:spLocks noGrp="1"/>
          </p:cNvSpPr>
          <p:nvPr>
            <p:ph type="title"/>
          </p:nvPr>
        </p:nvSpPr>
        <p:spPr/>
        <p:txBody>
          <a:bodyPr/>
          <a:lstStyle/>
          <a:p>
            <a:r>
              <a:rPr lang="it-IT"/>
              <a:t>Deallusrwydd Artiffisial Cynhyrchiol​ (DA)</a:t>
            </a:r>
            <a:br>
              <a:rPr lang="it-IT" dirty="0"/>
            </a:br>
            <a:r>
              <a:rPr lang="it-IT" dirty="0">
                <a:solidFill>
                  <a:srgbClr val="0070C0"/>
                </a:solidFill>
              </a:rPr>
              <a:t>Generative Artificial Intelligence (AI)</a:t>
            </a:r>
            <a:r>
              <a:rPr lang="it-IT" dirty="0"/>
              <a:t>​</a:t>
            </a:r>
            <a:endParaRPr lang="en-GB" dirty="0"/>
          </a:p>
        </p:txBody>
      </p:sp>
      <p:sp>
        <p:nvSpPr>
          <p:cNvPr id="3" name="Content Placeholder 2">
            <a:extLst>
              <a:ext uri="{FF2B5EF4-FFF2-40B4-BE49-F238E27FC236}">
                <a16:creationId xmlns:a16="http://schemas.microsoft.com/office/drawing/2014/main" id="{14BBC3A4-49EB-97D0-968E-1A99674BC0FB}"/>
              </a:ext>
            </a:extLst>
          </p:cNvPr>
          <p:cNvSpPr>
            <a:spLocks noGrp="1"/>
          </p:cNvSpPr>
          <p:nvPr>
            <p:ph idx="1"/>
          </p:nvPr>
        </p:nvSpPr>
        <p:spPr/>
        <p:txBody>
          <a:bodyPr/>
          <a:lstStyle/>
          <a:p>
            <a:pPr marL="0" indent="0">
              <a:buNone/>
            </a:pPr>
            <a:r>
              <a:rPr lang="en-GB" dirty="0"/>
              <a:t>PRAWF DDARLLEN 	</a:t>
            </a:r>
            <a:r>
              <a:rPr lang="en-GB" dirty="0" err="1"/>
              <a:t>Ar</a:t>
            </a:r>
            <a:r>
              <a:rPr lang="en-GB" dirty="0"/>
              <a:t> </a:t>
            </a:r>
            <a:r>
              <a:rPr lang="en-GB" dirty="0" err="1"/>
              <a:t>gyfer</a:t>
            </a:r>
            <a:r>
              <a:rPr lang="en-GB" dirty="0"/>
              <a:t> </a:t>
            </a:r>
            <a:r>
              <a:rPr lang="en-GB" dirty="0" err="1"/>
              <a:t>yr</a:t>
            </a:r>
            <a:r>
              <a:rPr lang="en-GB" dirty="0"/>
              <a:t> </a:t>
            </a:r>
            <a:r>
              <a:rPr lang="en-GB" dirty="0" err="1"/>
              <a:t>asesiad</a:t>
            </a:r>
            <a:r>
              <a:rPr lang="en-GB" dirty="0"/>
              <a:t> </a:t>
            </a:r>
            <a:r>
              <a:rPr lang="en-GB" dirty="0" err="1"/>
              <a:t>hwn</a:t>
            </a:r>
            <a:r>
              <a:rPr lang="en-GB" dirty="0"/>
              <a:t>, </a:t>
            </a:r>
            <a:r>
              <a:rPr lang="en-GB" dirty="0" err="1"/>
              <a:t>gallwch</a:t>
            </a:r>
            <a:r>
              <a:rPr lang="en-GB" dirty="0"/>
              <a:t> chi </a:t>
            </a:r>
            <a:r>
              <a:rPr lang="en-GB" dirty="0" err="1"/>
              <a:t>ddefnyddio</a:t>
            </a:r>
            <a:r>
              <a:rPr lang="en-GB" dirty="0"/>
              <a:t> </a:t>
            </a:r>
            <a:r>
              <a:rPr lang="en-GB" dirty="0" err="1"/>
              <a:t>Deallusrwydd</a:t>
            </a:r>
            <a:r>
              <a:rPr lang="en-GB" dirty="0"/>
              <a:t> </a:t>
            </a:r>
            <a:r>
              <a:rPr lang="en-GB" dirty="0" err="1"/>
              <a:t>Artiffisial</a:t>
            </a:r>
            <a:r>
              <a:rPr lang="en-GB" dirty="0"/>
              <a:t> </a:t>
            </a:r>
            <a:r>
              <a:rPr lang="en-GB" dirty="0" err="1"/>
              <a:t>Cynhyrchiol</a:t>
            </a:r>
            <a:r>
              <a:rPr lang="en-GB" dirty="0"/>
              <a:t> </a:t>
            </a:r>
            <a:r>
              <a:rPr lang="en-GB" dirty="0" err="1"/>
              <a:t>i</a:t>
            </a:r>
            <a:r>
              <a:rPr lang="en-GB" dirty="0"/>
              <a:t> </a:t>
            </a:r>
            <a:r>
              <a:rPr lang="en-GB" dirty="0" err="1"/>
              <a:t>wirio</a:t>
            </a:r>
            <a:r>
              <a:rPr lang="en-GB" dirty="0"/>
              <a:t> </a:t>
            </a:r>
            <a:r>
              <a:rPr lang="en-GB" dirty="0" err="1"/>
              <a:t>eich</a:t>
            </a:r>
            <a:r>
              <a:rPr lang="en-GB" dirty="0"/>
              <a:t> </a:t>
            </a:r>
            <a:r>
              <a:rPr lang="en-GB" dirty="0" err="1"/>
              <a:t>testun</a:t>
            </a:r>
            <a:r>
              <a:rPr lang="en-GB" dirty="0"/>
              <a:t>/</a:t>
            </a:r>
            <a:r>
              <a:rPr lang="en-GB" dirty="0" err="1"/>
              <a:t>creadigaeth</a:t>
            </a:r>
            <a:r>
              <a:rPr lang="en-GB" dirty="0"/>
              <a:t> </a:t>
            </a:r>
            <a:r>
              <a:rPr lang="en-GB" dirty="0" err="1"/>
              <a:t>eich</a:t>
            </a:r>
            <a:r>
              <a:rPr lang="en-GB" dirty="0"/>
              <a:t> </a:t>
            </a:r>
            <a:r>
              <a:rPr lang="en-GB" dirty="0" err="1"/>
              <a:t>hun</a:t>
            </a:r>
            <a:r>
              <a:rPr lang="en-GB" dirty="0"/>
              <a:t> am </a:t>
            </a:r>
            <a:r>
              <a:rPr lang="en-GB" dirty="0" err="1"/>
              <a:t>wallau</a:t>
            </a:r>
            <a:r>
              <a:rPr lang="en-GB" dirty="0"/>
              <a:t> </a:t>
            </a:r>
            <a:r>
              <a:rPr lang="en-GB" dirty="0" err="1"/>
              <a:t>gramadegol</a:t>
            </a:r>
            <a:r>
              <a:rPr lang="en-GB" dirty="0"/>
              <a:t> a </a:t>
            </a:r>
            <a:r>
              <a:rPr lang="en-GB" dirty="0" err="1"/>
              <a:t>chystrawennol</a:t>
            </a:r>
            <a:r>
              <a:rPr lang="en-GB" dirty="0"/>
              <a:t>, yn </a:t>
            </a:r>
            <a:r>
              <a:rPr lang="en-GB" dirty="0" err="1"/>
              <a:t>cynnwys</a:t>
            </a:r>
            <a:r>
              <a:rPr lang="en-GB" dirty="0"/>
              <a:t> </a:t>
            </a:r>
            <a:r>
              <a:rPr lang="en-GB" dirty="0" err="1"/>
              <a:t>aralleirio</a:t>
            </a:r>
            <a:r>
              <a:rPr lang="en-GB" dirty="0"/>
              <a:t> </a:t>
            </a:r>
            <a:r>
              <a:rPr lang="en-GB" dirty="0" err="1"/>
              <a:t>eich</a:t>
            </a:r>
            <a:r>
              <a:rPr lang="en-GB" dirty="0"/>
              <a:t> </a:t>
            </a:r>
            <a:r>
              <a:rPr lang="en-GB" dirty="0" err="1"/>
              <a:t>gwaith</a:t>
            </a:r>
            <a:r>
              <a:rPr lang="en-GB" dirty="0"/>
              <a:t> </a:t>
            </a:r>
            <a:r>
              <a:rPr lang="en-GB" dirty="0" err="1"/>
              <a:t>eich</a:t>
            </a:r>
            <a:r>
              <a:rPr lang="en-GB" dirty="0"/>
              <a:t> </a:t>
            </a:r>
            <a:r>
              <a:rPr lang="en-GB" dirty="0" err="1"/>
              <a:t>hun</a:t>
            </a:r>
            <a:r>
              <a:rPr lang="en-GB" dirty="0"/>
              <a:t> o </a:t>
            </a:r>
            <a:r>
              <a:rPr lang="en-GB" dirty="0" err="1"/>
              <a:t>fewn</a:t>
            </a:r>
            <a:r>
              <a:rPr lang="en-GB" dirty="0"/>
              <a:t> </a:t>
            </a:r>
            <a:r>
              <a:rPr lang="en-GB" dirty="0" err="1"/>
              <a:t>safonau</a:t>
            </a:r>
            <a:r>
              <a:rPr lang="en-GB" dirty="0"/>
              <a:t> </a:t>
            </a:r>
            <a:r>
              <a:rPr lang="en-GB" dirty="0" err="1"/>
              <a:t>penodol</a:t>
            </a:r>
            <a:r>
              <a:rPr lang="en-GB" dirty="0"/>
              <a:t>. </a:t>
            </a:r>
          </a:p>
          <a:p>
            <a:pPr marL="0" indent="0">
              <a:buNone/>
            </a:pPr>
            <a:r>
              <a:rPr lang="en-GB" dirty="0">
                <a:solidFill>
                  <a:srgbClr val="0070C0"/>
                </a:solidFill>
              </a:rPr>
              <a:t>PROOFREADING 	For this assessment, you can use Generative AI to check your own text/creation for grammatical and syntactical mistakes, including rephrasing of your own work within specific standards. </a:t>
            </a:r>
          </a:p>
          <a:p>
            <a:pPr marL="0" indent="0">
              <a:buNone/>
            </a:pPr>
            <a:endParaRPr lang="en-GB" dirty="0"/>
          </a:p>
          <a:p>
            <a:endParaRPr lang="en-GB" dirty="0"/>
          </a:p>
        </p:txBody>
      </p:sp>
    </p:spTree>
    <p:extLst>
      <p:ext uri="{BB962C8B-B14F-4D97-AF65-F5344CB8AC3E}">
        <p14:creationId xmlns:p14="http://schemas.microsoft.com/office/powerpoint/2010/main" val="29604866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274638"/>
            <a:ext cx="10972800" cy="334962"/>
          </a:xfrm>
        </p:spPr>
        <p:txBody>
          <a:bodyPr>
            <a:normAutofit fontScale="90000"/>
          </a:bodyPr>
          <a:lstStyle/>
          <a:p>
            <a:br>
              <a:rPr lang="en-GB" b="1" dirty="0"/>
            </a:br>
            <a:br>
              <a:rPr lang="en-GB" b="1" dirty="0"/>
            </a:br>
            <a:r>
              <a:rPr lang="en-GB" sz="3600" b="1" dirty="0"/>
              <a:t>1. </a:t>
            </a:r>
            <a:r>
              <a:rPr lang="cy-GB" sz="3600" b="1" dirty="0"/>
              <a:t>Sgiliau Ymgysylltu â Llenyddiaeth (10marc) </a:t>
            </a:r>
            <a:br>
              <a:rPr lang="cy-GB" sz="3600" b="1" dirty="0"/>
            </a:br>
            <a:r>
              <a:rPr lang="en-GB" sz="3600" b="1" i="1" dirty="0">
                <a:solidFill>
                  <a:srgbClr val="0070C0"/>
                </a:solidFill>
              </a:rPr>
              <a:t>1. Engagement with Literature</a:t>
            </a:r>
            <a:r>
              <a:rPr lang="cy-GB" sz="3600" b="1" dirty="0">
                <a:solidFill>
                  <a:srgbClr val="0070C0"/>
                </a:solidFill>
              </a:rPr>
              <a:t> </a:t>
            </a:r>
            <a:r>
              <a:rPr lang="cy-GB" sz="3600" b="1" i="1" dirty="0">
                <a:solidFill>
                  <a:srgbClr val="0070C0"/>
                </a:solidFill>
              </a:rPr>
              <a:t>(10 marks)</a:t>
            </a:r>
            <a:br>
              <a:rPr lang="en-GB" sz="3600" dirty="0">
                <a:solidFill>
                  <a:srgbClr val="0070C0"/>
                </a:solidFill>
              </a:rPr>
            </a:br>
            <a:endParaRPr lang="en-GB" sz="3600" dirty="0">
              <a:solidFill>
                <a:srgbClr val="0070C0"/>
              </a:solidFill>
            </a:endParaRPr>
          </a:p>
        </p:txBody>
      </p:sp>
      <p:sp>
        <p:nvSpPr>
          <p:cNvPr id="5" name="Content Placeholder 4"/>
          <p:cNvSpPr>
            <a:spLocks noGrp="1"/>
          </p:cNvSpPr>
          <p:nvPr>
            <p:ph sz="half" idx="1"/>
          </p:nvPr>
        </p:nvSpPr>
        <p:spPr>
          <a:xfrm>
            <a:off x="767443" y="1504496"/>
            <a:ext cx="5181600" cy="4351338"/>
          </a:xfrm>
        </p:spPr>
        <p:txBody>
          <a:bodyPr>
            <a:normAutofit fontScale="92500" lnSpcReduction="20000"/>
          </a:bodyPr>
          <a:lstStyle/>
          <a:p>
            <a:r>
              <a:rPr lang="cy-GB" i="1" dirty="0"/>
              <a:t>Rhaid i’r cyflwyniad gynnwys cyfeirnodi ar lafar </a:t>
            </a:r>
          </a:p>
          <a:p>
            <a:r>
              <a:rPr lang="cy-GB" i="1" dirty="0"/>
              <a:t>Mae angen rhestr gyfeiriadau clir a chywir </a:t>
            </a:r>
          </a:p>
          <a:p>
            <a:r>
              <a:rPr lang="cy-GB" i="1" dirty="0"/>
              <a:t>Rhaid darparu tystiolaeth ar gyfer y gwaith gyda chyfeiriadau o lyfrau, erthyglau cylchgronau a ffynonellau dilys eraill.</a:t>
            </a:r>
          </a:p>
          <a:p>
            <a:r>
              <a:rPr lang="cy-GB" i="1" dirty="0"/>
              <a:t>Cymerwch amser gan ddefnyddio’r canllaw cyfeirnodi i sicrhau bod y cyfeirnodi’n gywir </a:t>
            </a:r>
          </a:p>
          <a:p>
            <a:r>
              <a:rPr lang="cy-GB" i="1" dirty="0"/>
              <a:t>Cyflwyno rhestr cyfeirnodi ar </a:t>
            </a:r>
            <a:r>
              <a:rPr lang="cy-GB" i="1" dirty="0" err="1"/>
              <a:t>Turnitin</a:t>
            </a:r>
            <a:endParaRPr lang="cy-GB" i="1" dirty="0"/>
          </a:p>
          <a:p>
            <a:endParaRPr lang="en-GB" dirty="0"/>
          </a:p>
        </p:txBody>
      </p:sp>
      <p:sp>
        <p:nvSpPr>
          <p:cNvPr id="6" name="Content Placeholder 5"/>
          <p:cNvSpPr>
            <a:spLocks noGrp="1"/>
          </p:cNvSpPr>
          <p:nvPr>
            <p:ph sz="half" idx="2"/>
          </p:nvPr>
        </p:nvSpPr>
        <p:spPr>
          <a:xfrm>
            <a:off x="6096000" y="1504496"/>
            <a:ext cx="5181600" cy="4351338"/>
          </a:xfrm>
        </p:spPr>
        <p:txBody>
          <a:bodyPr>
            <a:normAutofit fontScale="92500" lnSpcReduction="20000"/>
          </a:bodyPr>
          <a:lstStyle/>
          <a:p>
            <a:r>
              <a:rPr lang="en-GB" i="1" dirty="0">
                <a:solidFill>
                  <a:srgbClr val="0070C0"/>
                </a:solidFill>
              </a:rPr>
              <a:t>The presentation must include oral referencing.</a:t>
            </a:r>
          </a:p>
          <a:p>
            <a:r>
              <a:rPr lang="en-GB" i="1" dirty="0">
                <a:solidFill>
                  <a:srgbClr val="0070C0"/>
                </a:solidFill>
              </a:rPr>
              <a:t>You should have a clear and correct reference list.</a:t>
            </a:r>
          </a:p>
          <a:p>
            <a:r>
              <a:rPr lang="en-GB" i="1" dirty="0">
                <a:solidFill>
                  <a:srgbClr val="0070C0"/>
                </a:solidFill>
              </a:rPr>
              <a:t>The work must be evidenced with references from books, journal articles and other valid sources.</a:t>
            </a:r>
          </a:p>
          <a:p>
            <a:r>
              <a:rPr lang="en-GB" i="1" dirty="0">
                <a:solidFill>
                  <a:srgbClr val="0070C0"/>
                </a:solidFill>
              </a:rPr>
              <a:t>Take time using the reference guide to ensure referencing is accurate </a:t>
            </a:r>
          </a:p>
          <a:p>
            <a:r>
              <a:rPr lang="en-GB" i="1" dirty="0">
                <a:solidFill>
                  <a:srgbClr val="0070C0"/>
                </a:solidFill>
              </a:rPr>
              <a:t>Reference list to be submitted onto Turnitin</a:t>
            </a:r>
          </a:p>
        </p:txBody>
      </p:sp>
    </p:spTree>
    <p:extLst>
      <p:ext uri="{BB962C8B-B14F-4D97-AF65-F5344CB8AC3E}">
        <p14:creationId xmlns:p14="http://schemas.microsoft.com/office/powerpoint/2010/main" val="16646317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10972800" cy="569843"/>
          </a:xfrm>
        </p:spPr>
        <p:txBody>
          <a:bodyPr>
            <a:normAutofit fontScale="90000"/>
          </a:bodyPr>
          <a:lstStyle/>
          <a:p>
            <a:br>
              <a:rPr lang="en-GB" dirty="0"/>
            </a:br>
            <a:br>
              <a:rPr lang="en-GB" dirty="0"/>
            </a:br>
            <a:r>
              <a:rPr lang="en-GB" dirty="0"/>
              <a:t>2. </a:t>
            </a:r>
            <a:r>
              <a:rPr lang="cy-GB" sz="3600" dirty="0"/>
              <a:t>Sgiliau Gwybodaeth a Dealltwriaeth (20 marc)</a:t>
            </a:r>
            <a:br>
              <a:rPr lang="cy-GB" sz="3600" dirty="0"/>
            </a:br>
            <a:r>
              <a:rPr lang="en-GB" sz="3600" i="1" dirty="0">
                <a:solidFill>
                  <a:srgbClr val="0070C0"/>
                </a:solidFill>
              </a:rPr>
              <a:t>2. Knowledge and Understanding Skills (20 marks)</a:t>
            </a:r>
            <a:br>
              <a:rPr lang="en-GB" sz="3600" dirty="0">
                <a:solidFill>
                  <a:srgbClr val="0070C0"/>
                </a:solidFill>
              </a:rPr>
            </a:br>
            <a:r>
              <a:rPr lang="en-GB" sz="3600" dirty="0"/>
              <a:t>                                      </a:t>
            </a:r>
          </a:p>
        </p:txBody>
      </p:sp>
      <p:sp>
        <p:nvSpPr>
          <p:cNvPr id="3" name="Content Placeholder 2"/>
          <p:cNvSpPr>
            <a:spLocks noGrp="1"/>
          </p:cNvSpPr>
          <p:nvPr>
            <p:ph sz="half" idx="1"/>
          </p:nvPr>
        </p:nvSpPr>
        <p:spPr/>
        <p:txBody>
          <a:bodyPr>
            <a:normAutofit fontScale="77500" lnSpcReduction="20000"/>
          </a:bodyPr>
          <a:lstStyle/>
          <a:p>
            <a:pPr marL="0" indent="0">
              <a:buNone/>
            </a:pPr>
            <a:r>
              <a:rPr lang="cy-GB" b="1" dirty="0">
                <a:latin typeface="Arial" panose="020B0604020202020204" pitchFamily="34" charset="0"/>
                <a:cs typeface="Arial" panose="020B0604020202020204" pitchFamily="34" charset="0"/>
              </a:rPr>
              <a:t>Rhan 1 - Tystiolaeth a </a:t>
            </a:r>
            <a:r>
              <a:rPr lang="cy-GB" b="1" noProof="1">
                <a:latin typeface="Arial" panose="020B0604020202020204" pitchFamily="34" charset="0"/>
                <a:cs typeface="Arial" panose="020B0604020202020204" pitchFamily="34" charset="0"/>
              </a:rPr>
              <a:t>gasglwyd</a:t>
            </a:r>
            <a:r>
              <a:rPr lang="cy-GB" b="1" dirty="0">
                <a:latin typeface="Arial" panose="020B0604020202020204" pitchFamily="34" charset="0"/>
                <a:cs typeface="Arial" panose="020B0604020202020204" pitchFamily="34" charset="0"/>
              </a:rPr>
              <a:t> fel rhan o Wobr John </a:t>
            </a:r>
            <a:r>
              <a:rPr lang="cy-GB" b="1" dirty="0" err="1">
                <a:latin typeface="Arial" panose="020B0604020202020204" pitchFamily="34" charset="0"/>
                <a:cs typeface="Arial" panose="020B0604020202020204" pitchFamily="34" charset="0"/>
              </a:rPr>
              <a:t>Muir</a:t>
            </a:r>
            <a:endParaRPr lang="en-GB" b="1" dirty="0">
              <a:latin typeface="Arial" panose="020B0604020202020204" pitchFamily="34" charset="0"/>
              <a:cs typeface="Arial" panose="020B0604020202020204" pitchFamily="34" charset="0"/>
            </a:endParaRPr>
          </a:p>
          <a:p>
            <a:pPr marL="0" indent="0">
              <a:buNone/>
            </a:pPr>
            <a:endParaRPr lang="cy-GB" dirty="0">
              <a:latin typeface="Arial" panose="020B0604020202020204" pitchFamily="34" charset="0"/>
              <a:cs typeface="Arial" panose="020B0604020202020204" pitchFamily="34" charset="0"/>
            </a:endParaRPr>
          </a:p>
          <a:p>
            <a:pPr marL="0" indent="0">
              <a:buNone/>
            </a:pPr>
            <a:r>
              <a:rPr lang="cy-GB" dirty="0">
                <a:latin typeface="Arial" panose="020B0604020202020204" pitchFamily="34" charset="0"/>
                <a:cs typeface="Arial" panose="020B0604020202020204" pitchFamily="34" charset="0"/>
              </a:rPr>
              <a:t>Gan ddefnyddio canllawiau yn eich darlithoedd mae angen ymgymryd â phrofiad a Chymdeithas John </a:t>
            </a:r>
            <a:r>
              <a:rPr lang="cy-GB" dirty="0" err="1">
                <a:latin typeface="Arial" panose="020B0604020202020204" pitchFamily="34" charset="0"/>
                <a:cs typeface="Arial" panose="020B0604020202020204" pitchFamily="34" charset="0"/>
              </a:rPr>
              <a:t>Muir</a:t>
            </a:r>
            <a:r>
              <a:rPr lang="cy-GB" dirty="0">
                <a:latin typeface="Arial" panose="020B0604020202020204" pitchFamily="34" charset="0"/>
                <a:cs typeface="Arial" panose="020B0604020202020204" pitchFamily="34" charset="0"/>
              </a:rPr>
              <a:t> sy'n cefnogi Gwobr John </a:t>
            </a:r>
            <a:r>
              <a:rPr lang="cy-GB" dirty="0" err="1">
                <a:latin typeface="Arial" panose="020B0604020202020204" pitchFamily="34" charset="0"/>
                <a:cs typeface="Arial" panose="020B0604020202020204" pitchFamily="34" charset="0"/>
              </a:rPr>
              <a:t>Muir</a:t>
            </a:r>
            <a:r>
              <a:rPr lang="cy-GB" dirty="0">
                <a:latin typeface="Arial" panose="020B0604020202020204" pitchFamily="34" charset="0"/>
                <a:cs typeface="Arial" panose="020B0604020202020204" pitchFamily="34" charset="0"/>
              </a:rPr>
              <a:t>. Cadwch y dystiolaeth a </a:t>
            </a:r>
            <a:r>
              <a:rPr lang="cy-GB" dirty="0" err="1">
                <a:latin typeface="Arial" panose="020B0604020202020204" pitchFamily="34" charset="0"/>
                <a:cs typeface="Arial" panose="020B0604020202020204" pitchFamily="34" charset="0"/>
              </a:rPr>
              <a:t>gasglwch</a:t>
            </a:r>
            <a:r>
              <a:rPr lang="cy-GB" dirty="0">
                <a:latin typeface="Arial" panose="020B0604020202020204" pitchFamily="34" charset="0"/>
                <a:cs typeface="Arial" panose="020B0604020202020204" pitchFamily="34" charset="0"/>
              </a:rPr>
              <a:t>, gan gynnwys unrhyw ffotograffau, llyfrau lloffion, storïau, cerddi, gwaith celf, dawns, cân, clipiau fideo neu unrhyw gyfrwng arall, gan ei fod yn cael ei asesu. Gellir rhannu’r dystiolaeth hon ar </a:t>
            </a:r>
            <a:r>
              <a:rPr lang="cy-GB" dirty="0" err="1">
                <a:latin typeface="Arial" panose="020B0604020202020204" pitchFamily="34" charset="0"/>
                <a:cs typeface="Arial" panose="020B0604020202020204" pitchFamily="34" charset="0"/>
              </a:rPr>
              <a:t>one-drive</a:t>
            </a:r>
            <a:r>
              <a:rPr lang="cy-GB" dirty="0">
                <a:latin typeface="Arial" panose="020B0604020202020204" pitchFamily="34" charset="0"/>
                <a:cs typeface="Arial" panose="020B0604020202020204" pitchFamily="34" charset="0"/>
              </a:rPr>
              <a:t> neu ar </a:t>
            </a:r>
            <a:r>
              <a:rPr lang="cy-GB" dirty="0" err="1">
                <a:latin typeface="Arial" panose="020B0604020202020204" pitchFamily="34" charset="0"/>
                <a:cs typeface="Arial" panose="020B0604020202020204" pitchFamily="34" charset="0"/>
              </a:rPr>
              <a:t>Turnitin</a:t>
            </a:r>
            <a:r>
              <a:rPr lang="cy-GB" dirty="0">
                <a:latin typeface="Arial" panose="020B0604020202020204" pitchFamily="34" charset="0"/>
                <a:cs typeface="Arial" panose="020B0604020202020204" pitchFamily="34" charset="0"/>
              </a:rPr>
              <a:t> neu fel arteffactau ffisegol. Trafodir hyn mewn darlithoedd.</a:t>
            </a:r>
          </a:p>
          <a:p>
            <a:pPr marL="0" indent="0">
              <a:buNone/>
            </a:pPr>
            <a:r>
              <a:rPr lang="cy-GB" b="1" dirty="0"/>
              <a:t> </a:t>
            </a:r>
            <a:endParaRPr lang="en-GB" dirty="0"/>
          </a:p>
          <a:p>
            <a:endParaRPr lang="en-GB" dirty="0"/>
          </a:p>
        </p:txBody>
      </p:sp>
      <p:sp>
        <p:nvSpPr>
          <p:cNvPr id="4" name="Content Placeholder 3"/>
          <p:cNvSpPr>
            <a:spLocks noGrp="1"/>
          </p:cNvSpPr>
          <p:nvPr>
            <p:ph sz="half" idx="2"/>
          </p:nvPr>
        </p:nvSpPr>
        <p:spPr>
          <a:xfrm>
            <a:off x="6172202" y="1919416"/>
            <a:ext cx="4940641" cy="4506097"/>
          </a:xfrm>
        </p:spPr>
        <p:txBody>
          <a:bodyPr>
            <a:normAutofit fontScale="77500" lnSpcReduction="20000"/>
          </a:bodyPr>
          <a:lstStyle/>
          <a:p>
            <a:pPr marL="0" indent="0">
              <a:buNone/>
            </a:pPr>
            <a:r>
              <a:rPr lang="en-GB" b="1" i="1" dirty="0">
                <a:solidFill>
                  <a:srgbClr val="0070C0"/>
                </a:solidFill>
                <a:latin typeface="Arial" panose="020B0604020202020204" pitchFamily="34" charset="0"/>
                <a:cs typeface="Arial" panose="020B0604020202020204" pitchFamily="34" charset="0"/>
              </a:rPr>
              <a:t>Part 1 – Evidence collected as part of John Muir Award </a:t>
            </a:r>
          </a:p>
          <a:p>
            <a:endParaRPr lang="en-GB" b="1" i="1" dirty="0">
              <a:solidFill>
                <a:srgbClr val="0070C0"/>
              </a:solidFill>
              <a:latin typeface="Arial" panose="020B0604020202020204" pitchFamily="34" charset="0"/>
              <a:cs typeface="Arial" panose="020B0604020202020204" pitchFamily="34" charset="0"/>
            </a:endParaRPr>
          </a:p>
          <a:p>
            <a:pPr marL="0" indent="0">
              <a:buNone/>
            </a:pPr>
            <a:r>
              <a:rPr lang="en-GB" i="1" dirty="0">
                <a:solidFill>
                  <a:srgbClr val="0070C0"/>
                </a:solidFill>
                <a:latin typeface="Arial" panose="020B0604020202020204" pitchFamily="34" charset="0"/>
                <a:cs typeface="Arial" panose="020B0604020202020204" pitchFamily="34" charset="0"/>
              </a:rPr>
              <a:t>Using guidance in lectures and from the John Muir Trust undertake an experience that supports the John Muir Award. Keep the evidence you collect, including any photographs, scrap books, writing and video clips to support Part 2 of the assignment.  The John Muir evidence can be saved onto one drive, or be made accessible on Turnitin or as artefacts. This will be discussed in lectures.</a:t>
            </a:r>
          </a:p>
          <a:p>
            <a:endParaRPr lang="en-GB" dirty="0"/>
          </a:p>
        </p:txBody>
      </p:sp>
    </p:spTree>
    <p:extLst>
      <p:ext uri="{BB962C8B-B14F-4D97-AF65-F5344CB8AC3E}">
        <p14:creationId xmlns:p14="http://schemas.microsoft.com/office/powerpoint/2010/main" val="4380147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3. </a:t>
            </a:r>
            <a:r>
              <a:rPr lang="cy-GB" dirty="0"/>
              <a:t>Sgiliau Gwybyddol a Deallusol (20 marc)</a:t>
            </a:r>
            <a:br>
              <a:rPr lang="en-GB" dirty="0"/>
            </a:br>
            <a:r>
              <a:rPr lang="en-GB" i="1" dirty="0">
                <a:solidFill>
                  <a:srgbClr val="0070C0"/>
                </a:solidFill>
              </a:rPr>
              <a:t>3. Cognitive and Intellectual Skills (20 marks)</a:t>
            </a:r>
            <a:r>
              <a:rPr lang="en-GB" dirty="0">
                <a:solidFill>
                  <a:srgbClr val="0070C0"/>
                </a:solidFill>
              </a:rPr>
              <a:t>                                      </a:t>
            </a:r>
          </a:p>
        </p:txBody>
      </p:sp>
      <p:sp>
        <p:nvSpPr>
          <p:cNvPr id="3" name="Content Placeholder 2"/>
          <p:cNvSpPr>
            <a:spLocks noGrp="1"/>
          </p:cNvSpPr>
          <p:nvPr>
            <p:ph sz="half" idx="1"/>
          </p:nvPr>
        </p:nvSpPr>
        <p:spPr/>
        <p:txBody>
          <a:bodyPr>
            <a:normAutofit/>
          </a:bodyPr>
          <a:lstStyle/>
          <a:p>
            <a:r>
              <a:rPr lang="cy-GB" sz="2400" b="1" dirty="0"/>
              <a:t>Rhan 2- Gwerthusiad (5 munud)</a:t>
            </a:r>
            <a:endParaRPr lang="en-GB" sz="2400" dirty="0"/>
          </a:p>
          <a:p>
            <a:pPr marL="0" indent="0">
              <a:buNone/>
            </a:pPr>
            <a:r>
              <a:rPr lang="cy-GB" sz="2400" dirty="0"/>
              <a:t>Mae angen cyflwyno a myfyrio ar eich profiad yn rhan 1 i ddangos sut y gwnaeth eich cefnogi i ddatblygu eich dealltwriaeth ac ymgysylltiad ymarferol â materion a thrafodaeth cynaliadwyedd.</a:t>
            </a:r>
          </a:p>
          <a:p>
            <a:endParaRPr lang="en-GB" dirty="0"/>
          </a:p>
        </p:txBody>
      </p:sp>
      <p:sp>
        <p:nvSpPr>
          <p:cNvPr id="4" name="Content Placeholder 3"/>
          <p:cNvSpPr>
            <a:spLocks noGrp="1"/>
          </p:cNvSpPr>
          <p:nvPr>
            <p:ph sz="half" idx="2"/>
          </p:nvPr>
        </p:nvSpPr>
        <p:spPr/>
        <p:txBody>
          <a:bodyPr>
            <a:normAutofit/>
          </a:bodyPr>
          <a:lstStyle/>
          <a:p>
            <a:pPr lvl="0">
              <a:buClr>
                <a:srgbClr val="1CADE4"/>
              </a:buClr>
            </a:pPr>
            <a:r>
              <a:rPr lang="en-GB" sz="2400" b="1" i="1" dirty="0">
                <a:solidFill>
                  <a:srgbClr val="0070C0"/>
                </a:solidFill>
              </a:rPr>
              <a:t>Part 2- Evaluation (5 minutes)</a:t>
            </a:r>
            <a:endParaRPr lang="en-GB" sz="2400" i="1" dirty="0">
              <a:solidFill>
                <a:srgbClr val="0070C0"/>
              </a:solidFill>
            </a:endParaRPr>
          </a:p>
          <a:p>
            <a:pPr marL="0" lvl="0" indent="0">
              <a:buClr>
                <a:srgbClr val="1CADE4"/>
              </a:buClr>
              <a:buNone/>
            </a:pPr>
            <a:r>
              <a:rPr lang="en-GB" sz="2400" i="1" dirty="0">
                <a:solidFill>
                  <a:srgbClr val="0070C0"/>
                </a:solidFill>
              </a:rPr>
              <a:t>Introduce and reflect upon your experience in part 1 to illustrate how it supported you develop your own understanding and practical engagement with sustainability issues and discourse.</a:t>
            </a:r>
            <a:endParaRPr lang="en-GB" dirty="0">
              <a:solidFill>
                <a:srgbClr val="0070C0"/>
              </a:solidFill>
            </a:endParaRPr>
          </a:p>
        </p:txBody>
      </p:sp>
    </p:spTree>
    <p:extLst>
      <p:ext uri="{BB962C8B-B14F-4D97-AF65-F5344CB8AC3E}">
        <p14:creationId xmlns:p14="http://schemas.microsoft.com/office/powerpoint/2010/main" val="42882234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dirty="0"/>
              <a:t>4. </a:t>
            </a:r>
            <a:r>
              <a:rPr lang="cy-GB" dirty="0"/>
              <a:t>Sgiliau Cymhwyso Ymarferol (30 marc)</a:t>
            </a:r>
            <a:br>
              <a:rPr lang="en-GB" dirty="0"/>
            </a:br>
            <a:r>
              <a:rPr lang="en-GB" dirty="0">
                <a:solidFill>
                  <a:srgbClr val="0070C0"/>
                </a:solidFill>
              </a:rPr>
              <a:t>4</a:t>
            </a:r>
            <a:r>
              <a:rPr lang="en-GB" i="1" dirty="0">
                <a:solidFill>
                  <a:srgbClr val="0070C0"/>
                </a:solidFill>
              </a:rPr>
              <a:t>. Practical Application Skills (30 marks)</a:t>
            </a:r>
            <a:br>
              <a:rPr lang="en-GB" dirty="0"/>
            </a:br>
            <a:r>
              <a:rPr lang="en-GB" dirty="0"/>
              <a:t>                                  </a:t>
            </a:r>
            <a:br>
              <a:rPr lang="en-GB" dirty="0"/>
            </a:br>
            <a:endParaRPr lang="en-GB" dirty="0"/>
          </a:p>
        </p:txBody>
      </p:sp>
      <p:sp>
        <p:nvSpPr>
          <p:cNvPr id="3" name="Content Placeholder 2"/>
          <p:cNvSpPr>
            <a:spLocks noGrp="1"/>
          </p:cNvSpPr>
          <p:nvPr>
            <p:ph sz="half" idx="1"/>
          </p:nvPr>
        </p:nvSpPr>
        <p:spPr>
          <a:xfrm>
            <a:off x="838200" y="1720464"/>
            <a:ext cx="5181600" cy="4351338"/>
          </a:xfrm>
        </p:spPr>
        <p:txBody>
          <a:bodyPr>
            <a:normAutofit lnSpcReduction="10000"/>
          </a:bodyPr>
          <a:lstStyle/>
          <a:p>
            <a:pPr marL="0" indent="0">
              <a:buClr>
                <a:srgbClr val="1CADE4"/>
              </a:buClr>
              <a:buNone/>
            </a:pPr>
            <a:r>
              <a:rPr lang="cy-GB" sz="2600" b="1" dirty="0">
                <a:latin typeface="Arial" panose="020B0604020202020204" pitchFamily="34" charset="0"/>
                <a:cs typeface="Arial" panose="020B0604020202020204" pitchFamily="34" charset="0"/>
              </a:rPr>
              <a:t>Rhan 2- Gwerthusiad (15 munud)</a:t>
            </a:r>
            <a:endParaRPr lang="cy-GB" sz="2600" b="1" dirty="0">
              <a:solidFill>
                <a:prstClr val="black"/>
              </a:solidFill>
              <a:latin typeface="Arial" panose="020B0604020202020204" pitchFamily="34" charset="0"/>
              <a:cs typeface="Arial" panose="020B0604020202020204" pitchFamily="34" charset="0"/>
            </a:endParaRPr>
          </a:p>
          <a:p>
            <a:pPr marL="0" lvl="0" indent="0">
              <a:buClr>
                <a:srgbClr val="1CADE4"/>
              </a:buClr>
              <a:buNone/>
            </a:pPr>
            <a:r>
              <a:rPr lang="cy-GB" sz="2600" dirty="0">
                <a:latin typeface="Arial" panose="020B0604020202020204" pitchFamily="34" charset="0"/>
                <a:cs typeface="Arial" panose="020B0604020202020204" pitchFamily="34" charset="0"/>
              </a:rPr>
              <a:t>Gwerthuso'n feirniadol sut y gallai ymgymryd â phrofiadau fel y rhai yn rhan 1 gefnogi athroniaeth ac egwyddorion addysg plentyndod cynnar ar gyfer cynaliadwyedd. Rhaid i'r adran hon gynnwys tystiolaeth fanwl o'r llenyddiaeth rydych wedi'i darllen, gan gynnwys erthyglau theori, polisi ac ymchwil.</a:t>
            </a:r>
          </a:p>
          <a:p>
            <a:endParaRPr lang="en-GB" dirty="0"/>
          </a:p>
        </p:txBody>
      </p:sp>
      <p:sp>
        <p:nvSpPr>
          <p:cNvPr id="4" name="Content Placeholder 3"/>
          <p:cNvSpPr>
            <a:spLocks noGrp="1"/>
          </p:cNvSpPr>
          <p:nvPr>
            <p:ph sz="half" idx="2"/>
          </p:nvPr>
        </p:nvSpPr>
        <p:spPr/>
        <p:txBody>
          <a:bodyPr>
            <a:normAutofit lnSpcReduction="10000"/>
          </a:bodyPr>
          <a:lstStyle/>
          <a:p>
            <a:pPr marL="0" indent="0">
              <a:buNone/>
            </a:pPr>
            <a:r>
              <a:rPr lang="en-GB" sz="2600" b="1" i="1" dirty="0">
                <a:solidFill>
                  <a:srgbClr val="0070C0"/>
                </a:solidFill>
              </a:rPr>
              <a:t>Part 2- Evaluation (15 minutes)</a:t>
            </a:r>
            <a:endParaRPr lang="en-GB" sz="2600" i="1" dirty="0">
              <a:solidFill>
                <a:srgbClr val="0070C0"/>
              </a:solidFill>
            </a:endParaRPr>
          </a:p>
          <a:p>
            <a:pPr marL="0" indent="0">
              <a:buNone/>
            </a:pPr>
            <a:r>
              <a:rPr lang="en-GB" sz="2600" i="1" dirty="0">
                <a:solidFill>
                  <a:srgbClr val="0070C0"/>
                </a:solidFill>
                <a:latin typeface="Arial" panose="020B0604020202020204" pitchFamily="34" charset="0"/>
                <a:cs typeface="Arial" panose="020B0604020202020204" pitchFamily="34" charset="0"/>
              </a:rPr>
              <a:t>Critically evaluate how undertaking experiences such as those in part 1 could support the philosophy and principles of early childhood education for sustainability. This section must include detailed evidence from the literature you have read, including theory, policy and research articles.</a:t>
            </a:r>
          </a:p>
          <a:p>
            <a:endParaRPr lang="en-GB" dirty="0"/>
          </a:p>
        </p:txBody>
      </p:sp>
    </p:spTree>
    <p:extLst>
      <p:ext uri="{BB962C8B-B14F-4D97-AF65-F5344CB8AC3E}">
        <p14:creationId xmlns:p14="http://schemas.microsoft.com/office/powerpoint/2010/main" val="37888781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9"/>
            <a:ext cx="11582400" cy="202439"/>
          </a:xfrm>
        </p:spPr>
        <p:txBody>
          <a:bodyPr>
            <a:normAutofit fontScale="90000"/>
          </a:bodyPr>
          <a:lstStyle/>
          <a:p>
            <a:br>
              <a:rPr lang="en-GB" dirty="0"/>
            </a:br>
            <a:br>
              <a:rPr lang="en-GB" dirty="0"/>
            </a:br>
            <a:r>
              <a:rPr lang="en-GB" sz="3100" dirty="0"/>
              <a:t>5. </a:t>
            </a:r>
            <a:r>
              <a:rPr lang="cy-GB" sz="3100" dirty="0"/>
              <a:t>Sgiliau Trosglwyddadwy ar gyfer Bywyd ac Arfer Proffesiynol (20 marc)</a:t>
            </a:r>
            <a:br>
              <a:rPr lang="en-GB" sz="3100" dirty="0"/>
            </a:br>
            <a:r>
              <a:rPr lang="en-GB" sz="3100" i="1" dirty="0">
                <a:solidFill>
                  <a:srgbClr val="0070C0"/>
                </a:solidFill>
              </a:rPr>
              <a:t>5. Transferable Skills for Life and Professional Practice (20 marks)</a:t>
            </a:r>
            <a:r>
              <a:rPr lang="en-GB" sz="3100" i="1" dirty="0">
                <a:solidFill>
                  <a:schemeClr val="accent1">
                    <a:lumMod val="75000"/>
                  </a:schemeClr>
                </a:solidFill>
              </a:rPr>
              <a:t> </a:t>
            </a:r>
            <a:r>
              <a:rPr lang="en-GB" sz="4000" dirty="0"/>
              <a:t>                    </a:t>
            </a:r>
          </a:p>
        </p:txBody>
      </p:sp>
      <p:sp>
        <p:nvSpPr>
          <p:cNvPr id="3" name="Content Placeholder 2"/>
          <p:cNvSpPr>
            <a:spLocks noGrp="1"/>
          </p:cNvSpPr>
          <p:nvPr>
            <p:ph sz="half" idx="1"/>
          </p:nvPr>
        </p:nvSpPr>
        <p:spPr>
          <a:xfrm>
            <a:off x="560614" y="1768929"/>
            <a:ext cx="5384800" cy="3989040"/>
          </a:xfrm>
        </p:spPr>
        <p:txBody>
          <a:bodyPr>
            <a:normAutofit fontScale="92500" lnSpcReduction="10000"/>
          </a:bodyPr>
          <a:lstStyle/>
          <a:p>
            <a:r>
              <a:rPr lang="cy-GB" dirty="0">
                <a:latin typeface="Arial" panose="020B0604020202020204" pitchFamily="34" charset="0"/>
                <a:cs typeface="Arial" panose="020B0604020202020204" pitchFamily="34" charset="0"/>
              </a:rPr>
              <a:t>Ansawdd y cyflwyniad, strwythur a sgiliau trefnu.</a:t>
            </a:r>
          </a:p>
          <a:p>
            <a:r>
              <a:rPr lang="cy-GB" dirty="0">
                <a:latin typeface="Arial" panose="020B0604020202020204" pitchFamily="34" charset="0"/>
                <a:cs typeface="Arial" panose="020B0604020202020204" pitchFamily="34" charset="0"/>
              </a:rPr>
              <a:t>Mae’r marciau yma ar gyfer eich sgiliau cyflwyno ar lafar  </a:t>
            </a:r>
          </a:p>
          <a:p>
            <a:r>
              <a:rPr lang="cy-GB" dirty="0">
                <a:latin typeface="Arial" panose="020B0604020202020204" pitchFamily="34" charset="0"/>
                <a:cs typeface="Arial" panose="020B0604020202020204" pitchFamily="34" charset="0"/>
              </a:rPr>
              <a:t>Strwythur cyffredinol, yn cynnwys rhagarweiniad, diweddglo, is-adrannau synhwyrol.</a:t>
            </a:r>
          </a:p>
          <a:p>
            <a:r>
              <a:rPr lang="cy-GB" dirty="0">
                <a:latin typeface="Arial" panose="020B0604020202020204" pitchFamily="34" charset="0"/>
                <a:cs typeface="Arial" panose="020B0604020202020204" pitchFamily="34" charset="0"/>
              </a:rPr>
              <a:t>Amseru’r cyflwyniad – dylai fod yn 10% yn fwy neu’n llai nag 20 munud (18-22 munud)</a:t>
            </a:r>
          </a:p>
        </p:txBody>
      </p:sp>
      <p:sp>
        <p:nvSpPr>
          <p:cNvPr id="4" name="Content Placeholder 3"/>
          <p:cNvSpPr>
            <a:spLocks noGrp="1"/>
          </p:cNvSpPr>
          <p:nvPr>
            <p:ph sz="half" idx="2"/>
          </p:nvPr>
        </p:nvSpPr>
        <p:spPr/>
        <p:txBody>
          <a:bodyPr>
            <a:normAutofit fontScale="92500" lnSpcReduction="10000"/>
          </a:bodyPr>
          <a:lstStyle/>
          <a:p>
            <a:r>
              <a:rPr lang="en-GB" i="1" dirty="0">
                <a:solidFill>
                  <a:srgbClr val="0070C0"/>
                </a:solidFill>
              </a:rPr>
              <a:t>Quality of presentation, structure and organisation skills. </a:t>
            </a:r>
          </a:p>
          <a:p>
            <a:r>
              <a:rPr lang="en-GB" i="1" dirty="0">
                <a:solidFill>
                  <a:srgbClr val="0070C0"/>
                </a:solidFill>
              </a:rPr>
              <a:t>Marks here are for your oral presentation skills  </a:t>
            </a:r>
          </a:p>
          <a:p>
            <a:r>
              <a:rPr lang="en-GB" i="1" dirty="0">
                <a:solidFill>
                  <a:srgbClr val="0070C0"/>
                </a:solidFill>
              </a:rPr>
              <a:t>Overall structure ,including introduction, conclusion, sensible subsections.</a:t>
            </a:r>
          </a:p>
          <a:p>
            <a:r>
              <a:rPr lang="en-GB" i="1" dirty="0">
                <a:solidFill>
                  <a:srgbClr val="0070C0"/>
                </a:solidFill>
              </a:rPr>
              <a:t>Timing of presentation – should be 10% more or less than 20 minutes (18-22 minutes) </a:t>
            </a:r>
          </a:p>
          <a:p>
            <a:pPr>
              <a:buFont typeface="Wingdings" panose="05000000000000000000" pitchFamily="2" charset="2"/>
              <a:buChar char="v"/>
            </a:pPr>
            <a:endParaRPr lang="en-GB" dirty="0"/>
          </a:p>
        </p:txBody>
      </p:sp>
    </p:spTree>
    <p:extLst>
      <p:ext uri="{BB962C8B-B14F-4D97-AF65-F5344CB8AC3E}">
        <p14:creationId xmlns:p14="http://schemas.microsoft.com/office/powerpoint/2010/main" val="5699676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E70B80-5E86-41D7-9F82-E0B1ED076438}"/>
              </a:ext>
            </a:extLst>
          </p:cNvPr>
          <p:cNvSpPr>
            <a:spLocks noGrp="1"/>
          </p:cNvSpPr>
          <p:nvPr>
            <p:ph type="title"/>
          </p:nvPr>
        </p:nvSpPr>
        <p:spPr>
          <a:xfrm>
            <a:off x="236837" y="0"/>
            <a:ext cx="10515600" cy="1325563"/>
          </a:xfrm>
        </p:spPr>
        <p:txBody>
          <a:bodyPr/>
          <a:lstStyle/>
          <a:p>
            <a:r>
              <a:rPr lang="en-GB" dirty="0" err="1"/>
              <a:t>Cofiwch</a:t>
            </a:r>
            <a:r>
              <a:rPr lang="en-GB" dirty="0"/>
              <a:t> / </a:t>
            </a:r>
            <a:r>
              <a:rPr lang="en-GB" i="1" dirty="0">
                <a:solidFill>
                  <a:srgbClr val="0070C0"/>
                </a:solidFill>
              </a:rPr>
              <a:t>Remember</a:t>
            </a:r>
          </a:p>
        </p:txBody>
      </p:sp>
      <p:sp>
        <p:nvSpPr>
          <p:cNvPr id="3" name="Content Placeholder 2">
            <a:extLst>
              <a:ext uri="{FF2B5EF4-FFF2-40B4-BE49-F238E27FC236}">
                <a16:creationId xmlns:a16="http://schemas.microsoft.com/office/drawing/2014/main" id="{713A52F4-B504-4412-A6B2-47C9FB3EE893}"/>
              </a:ext>
            </a:extLst>
          </p:cNvPr>
          <p:cNvSpPr>
            <a:spLocks noGrp="1"/>
          </p:cNvSpPr>
          <p:nvPr>
            <p:ph sz="half" idx="1"/>
          </p:nvPr>
        </p:nvSpPr>
        <p:spPr>
          <a:xfrm>
            <a:off x="6293707" y="1186852"/>
            <a:ext cx="5527589" cy="4484296"/>
          </a:xfrm>
        </p:spPr>
        <p:txBody>
          <a:bodyPr>
            <a:normAutofit fontScale="92500"/>
          </a:bodyPr>
          <a:lstStyle/>
          <a:p>
            <a:r>
              <a:rPr lang="en-GB" i="1" dirty="0">
                <a:solidFill>
                  <a:srgbClr val="0070C0"/>
                </a:solidFill>
              </a:rPr>
              <a:t>The final 15 minutes of presentation requires referencing</a:t>
            </a:r>
          </a:p>
          <a:p>
            <a:r>
              <a:rPr lang="en-GB" i="1" dirty="0">
                <a:solidFill>
                  <a:srgbClr val="0070C0"/>
                </a:solidFill>
              </a:rPr>
              <a:t>There are examples of John Muir evidence on Moodle</a:t>
            </a:r>
          </a:p>
          <a:p>
            <a:r>
              <a:rPr lang="en-GB" i="1" dirty="0">
                <a:solidFill>
                  <a:srgbClr val="0070C0"/>
                </a:solidFill>
              </a:rPr>
              <a:t>If you create a digital scrap book easier to upload as pdf</a:t>
            </a:r>
          </a:p>
          <a:p>
            <a:r>
              <a:rPr lang="en-GB" i="1" dirty="0">
                <a:solidFill>
                  <a:srgbClr val="0070C0"/>
                </a:solidFill>
              </a:rPr>
              <a:t>The John Muir Trust has created  very useful resources that could help you </a:t>
            </a:r>
          </a:p>
          <a:p>
            <a:pPr marL="0" indent="0">
              <a:buNone/>
            </a:pPr>
            <a:r>
              <a:rPr lang="en-GB" i="1" dirty="0">
                <a:solidFill>
                  <a:srgbClr val="0070C0"/>
                </a:solidFill>
                <a:hlinkClick r:id="rId2"/>
              </a:rPr>
              <a:t>https://www.johnmuirtrust.org/award</a:t>
            </a:r>
            <a:endParaRPr lang="en-GB" i="1" dirty="0">
              <a:solidFill>
                <a:srgbClr val="0070C0"/>
              </a:solidFill>
            </a:endParaRPr>
          </a:p>
          <a:p>
            <a:endParaRPr lang="en-GB" i="1" dirty="0">
              <a:solidFill>
                <a:srgbClr val="0070C0"/>
              </a:solidFill>
            </a:endParaRPr>
          </a:p>
        </p:txBody>
      </p:sp>
      <p:sp>
        <p:nvSpPr>
          <p:cNvPr id="4" name="Content Placeholder 3">
            <a:extLst>
              <a:ext uri="{FF2B5EF4-FFF2-40B4-BE49-F238E27FC236}">
                <a16:creationId xmlns:a16="http://schemas.microsoft.com/office/drawing/2014/main" id="{2B783D07-8881-4C0B-8BB0-16378945718B}"/>
              </a:ext>
            </a:extLst>
          </p:cNvPr>
          <p:cNvSpPr>
            <a:spLocks noGrp="1"/>
          </p:cNvSpPr>
          <p:nvPr>
            <p:ph sz="half" idx="2"/>
          </p:nvPr>
        </p:nvSpPr>
        <p:spPr>
          <a:xfrm>
            <a:off x="172997" y="1186852"/>
            <a:ext cx="5725297" cy="4254083"/>
          </a:xfrm>
        </p:spPr>
        <p:txBody>
          <a:bodyPr>
            <a:normAutofit fontScale="92500"/>
          </a:bodyPr>
          <a:lstStyle/>
          <a:p>
            <a:r>
              <a:rPr lang="en-GB" dirty="0"/>
              <a:t>15 </a:t>
            </a:r>
            <a:r>
              <a:rPr lang="en-GB" dirty="0" err="1"/>
              <a:t>munud</a:t>
            </a:r>
            <a:r>
              <a:rPr lang="en-GB" dirty="0"/>
              <a:t> </a:t>
            </a:r>
            <a:r>
              <a:rPr lang="en-GB" dirty="0" err="1"/>
              <a:t>olaf</a:t>
            </a:r>
            <a:r>
              <a:rPr lang="en-GB" dirty="0"/>
              <a:t> y </a:t>
            </a:r>
            <a:r>
              <a:rPr lang="en-GB" dirty="0" err="1"/>
              <a:t>cyflwyniad</a:t>
            </a:r>
            <a:r>
              <a:rPr lang="en-GB" dirty="0"/>
              <a:t> </a:t>
            </a:r>
            <a:r>
              <a:rPr lang="en-GB" dirty="0" err="1"/>
              <a:t>mae</a:t>
            </a:r>
            <a:r>
              <a:rPr lang="en-GB" dirty="0"/>
              <a:t> </a:t>
            </a:r>
            <a:r>
              <a:rPr lang="en-GB" dirty="0" err="1"/>
              <a:t>angen</a:t>
            </a:r>
            <a:r>
              <a:rPr lang="en-GB" dirty="0"/>
              <a:t> </a:t>
            </a:r>
            <a:r>
              <a:rPr lang="en-GB" dirty="0" err="1"/>
              <a:t>cyfeirnodi</a:t>
            </a:r>
            <a:endParaRPr lang="en-GB" dirty="0"/>
          </a:p>
          <a:p>
            <a:r>
              <a:rPr lang="en-GB" dirty="0"/>
              <a:t>Mae </a:t>
            </a:r>
            <a:r>
              <a:rPr lang="en-GB" dirty="0" err="1"/>
              <a:t>engreifftiau</a:t>
            </a:r>
            <a:r>
              <a:rPr lang="en-GB" dirty="0"/>
              <a:t> o </a:t>
            </a:r>
            <a:r>
              <a:rPr lang="en-GB" dirty="0" err="1"/>
              <a:t>waith</a:t>
            </a:r>
            <a:r>
              <a:rPr lang="en-GB" dirty="0"/>
              <a:t> John Muir </a:t>
            </a:r>
            <a:r>
              <a:rPr lang="en-GB" dirty="0" err="1"/>
              <a:t>ar</a:t>
            </a:r>
            <a:r>
              <a:rPr lang="en-GB" dirty="0"/>
              <a:t> Moodle</a:t>
            </a:r>
          </a:p>
          <a:p>
            <a:r>
              <a:rPr lang="en-GB" dirty="0" err="1"/>
              <a:t>Os</a:t>
            </a:r>
            <a:r>
              <a:rPr lang="en-GB" dirty="0"/>
              <a:t> </a:t>
            </a:r>
            <a:r>
              <a:rPr lang="en-GB" dirty="0" err="1"/>
              <a:t>oes</a:t>
            </a:r>
            <a:r>
              <a:rPr lang="en-GB" dirty="0"/>
              <a:t> </a:t>
            </a:r>
            <a:r>
              <a:rPr lang="en-GB" dirty="0" err="1"/>
              <a:t>llyfr</a:t>
            </a:r>
            <a:r>
              <a:rPr lang="en-GB" dirty="0"/>
              <a:t> </a:t>
            </a:r>
            <a:r>
              <a:rPr lang="en-GB" dirty="0" err="1"/>
              <a:t>lloffion</a:t>
            </a:r>
            <a:r>
              <a:rPr lang="en-GB" dirty="0"/>
              <a:t> </a:t>
            </a:r>
            <a:r>
              <a:rPr lang="en-GB" dirty="0" err="1"/>
              <a:t>digidol</a:t>
            </a:r>
            <a:r>
              <a:rPr lang="en-GB" dirty="0"/>
              <a:t> </a:t>
            </a:r>
            <a:r>
              <a:rPr lang="en-GB" dirty="0" err="1"/>
              <a:t>mae’n</a:t>
            </a:r>
            <a:r>
              <a:rPr lang="en-GB" dirty="0"/>
              <a:t> haws </a:t>
            </a:r>
            <a:r>
              <a:rPr lang="en-GB" dirty="0" err="1"/>
              <a:t>i</a:t>
            </a:r>
            <a:r>
              <a:rPr lang="en-GB" dirty="0"/>
              <a:t> </a:t>
            </a:r>
            <a:r>
              <a:rPr lang="en-GB" dirty="0" err="1"/>
              <a:t>lanlwytho</a:t>
            </a:r>
            <a:r>
              <a:rPr lang="en-GB" dirty="0"/>
              <a:t> </a:t>
            </a:r>
            <a:r>
              <a:rPr lang="en-GB" dirty="0" err="1"/>
              <a:t>fel</a:t>
            </a:r>
            <a:r>
              <a:rPr lang="en-GB" dirty="0"/>
              <a:t> pdf</a:t>
            </a:r>
          </a:p>
          <a:p>
            <a:r>
              <a:rPr lang="en-GB" dirty="0"/>
              <a:t>Mae </a:t>
            </a:r>
            <a:r>
              <a:rPr lang="en-GB" dirty="0" err="1"/>
              <a:t>Cymedithas</a:t>
            </a:r>
            <a:r>
              <a:rPr lang="en-GB" dirty="0"/>
              <a:t> John Mur </a:t>
            </a:r>
            <a:r>
              <a:rPr lang="en-GB" dirty="0" err="1"/>
              <a:t>wedi</a:t>
            </a:r>
            <a:r>
              <a:rPr lang="en-GB" dirty="0"/>
              <a:t> </a:t>
            </a:r>
            <a:r>
              <a:rPr lang="en-GB" dirty="0" err="1"/>
              <a:t>rhannu</a:t>
            </a:r>
            <a:r>
              <a:rPr lang="en-GB" dirty="0"/>
              <a:t> </a:t>
            </a:r>
            <a:r>
              <a:rPr lang="en-GB" dirty="0" err="1"/>
              <a:t>llawer</a:t>
            </a:r>
            <a:r>
              <a:rPr lang="en-GB" dirty="0"/>
              <a:t> o </a:t>
            </a:r>
            <a:r>
              <a:rPr lang="en-GB" dirty="0" err="1"/>
              <a:t>adnoddau</a:t>
            </a:r>
            <a:r>
              <a:rPr lang="en-GB" dirty="0"/>
              <a:t> all </a:t>
            </a:r>
            <a:r>
              <a:rPr lang="en-GB" dirty="0" err="1"/>
              <a:t>helpu</a:t>
            </a:r>
            <a:r>
              <a:rPr lang="en-GB" dirty="0"/>
              <a:t> chi. </a:t>
            </a:r>
            <a:r>
              <a:rPr lang="en-GB" dirty="0">
                <a:hlinkClick r:id="rId2"/>
              </a:rPr>
              <a:t>https://www.johnmuirtrust.org/award</a:t>
            </a:r>
            <a:endParaRPr lang="en-GB" dirty="0"/>
          </a:p>
          <a:p>
            <a:endParaRPr lang="en-GB" dirty="0"/>
          </a:p>
          <a:p>
            <a:endParaRPr lang="en-GB" dirty="0"/>
          </a:p>
          <a:p>
            <a:endParaRPr lang="en-GB" dirty="0"/>
          </a:p>
        </p:txBody>
      </p:sp>
    </p:spTree>
    <p:extLst>
      <p:ext uri="{BB962C8B-B14F-4D97-AF65-F5344CB8AC3E}">
        <p14:creationId xmlns:p14="http://schemas.microsoft.com/office/powerpoint/2010/main" val="17038471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39262" y="365127"/>
            <a:ext cx="10021234" cy="831626"/>
          </a:xfrm>
        </p:spPr>
        <p:txBody>
          <a:bodyPr>
            <a:noAutofit/>
          </a:bodyPr>
          <a:lstStyle/>
          <a:p>
            <a:r>
              <a:rPr lang="cy-GB" altLang="cy-GB" sz="4800" kern="0" dirty="0">
                <a:solidFill>
                  <a:srgbClr val="000000"/>
                </a:solidFill>
                <a:latin typeface="Arial"/>
                <a:ea typeface="ＭＳ Ｐゴシック"/>
                <a:cs typeface="Arial"/>
              </a:rPr>
              <a:t>Amgylchiadau Esgusodol (EC)</a:t>
            </a:r>
            <a:br>
              <a:rPr lang="en-GB" altLang="cy-GB" sz="4800" kern="0" dirty="0">
                <a:latin typeface="Arial" panose="020B0604020202020204" pitchFamily="34" charset="0"/>
                <a:ea typeface="ＭＳ Ｐゴシック" charset="-128"/>
              </a:rPr>
            </a:br>
            <a:r>
              <a:rPr lang="en-GB" altLang="cy-GB" sz="4800" kern="0" dirty="0">
                <a:solidFill>
                  <a:srgbClr val="2F5597"/>
                </a:solidFill>
                <a:latin typeface="Arial"/>
                <a:ea typeface="ＭＳ Ｐゴシック"/>
                <a:cs typeface="Arial"/>
              </a:rPr>
              <a:t>Extenuating Circumstances (EC)</a:t>
            </a:r>
            <a:endParaRPr lang="en-GB" sz="4800">
              <a:solidFill>
                <a:srgbClr val="2F5597"/>
              </a:solidFill>
              <a:latin typeface="Arial"/>
              <a:ea typeface="ＭＳ Ｐゴシック"/>
              <a:cs typeface="Arial"/>
            </a:endParaRPr>
          </a:p>
        </p:txBody>
      </p:sp>
      <p:sp>
        <p:nvSpPr>
          <p:cNvPr id="4" name="Content Placeholder 3"/>
          <p:cNvSpPr>
            <a:spLocks noGrp="1"/>
          </p:cNvSpPr>
          <p:nvPr>
            <p:ph sz="half" idx="1"/>
          </p:nvPr>
        </p:nvSpPr>
        <p:spPr>
          <a:xfrm>
            <a:off x="800836" y="1484784"/>
            <a:ext cx="5439180" cy="4692180"/>
          </a:xfrm>
        </p:spPr>
        <p:txBody>
          <a:bodyPr>
            <a:normAutofit/>
          </a:bodyPr>
          <a:lstStyle/>
          <a:p>
            <a:r>
              <a:rPr lang="en-US" dirty="0" err="1">
                <a:latin typeface="Arial" panose="020B0604020202020204" pitchFamily="34" charset="0"/>
              </a:rPr>
              <a:t>Digwyddiadau</a:t>
            </a:r>
            <a:r>
              <a:rPr lang="en-US" dirty="0">
                <a:latin typeface="Arial" panose="020B0604020202020204" pitchFamily="34" charset="0"/>
              </a:rPr>
              <a:t> </a:t>
            </a:r>
            <a:r>
              <a:rPr lang="en-US" dirty="0" err="1">
                <a:latin typeface="Arial" panose="020B0604020202020204" pitchFamily="34" charset="0"/>
              </a:rPr>
              <a:t>tu</a:t>
            </a:r>
            <a:r>
              <a:rPr lang="en-US" dirty="0">
                <a:latin typeface="Arial" panose="020B0604020202020204" pitchFamily="34" charset="0"/>
              </a:rPr>
              <a:t> </a:t>
            </a:r>
            <a:r>
              <a:rPr lang="en-US" dirty="0" err="1">
                <a:latin typeface="Arial" panose="020B0604020202020204" pitchFamily="34" charset="0"/>
              </a:rPr>
              <a:t>allan</a:t>
            </a:r>
            <a:r>
              <a:rPr lang="en-US" dirty="0">
                <a:latin typeface="Arial" panose="020B0604020202020204" pitchFamily="34" charset="0"/>
              </a:rPr>
              <a:t> </a:t>
            </a:r>
            <a:r>
              <a:rPr lang="en-US" dirty="0" err="1">
                <a:latin typeface="Arial" panose="020B0604020202020204" pitchFamily="34" charset="0"/>
              </a:rPr>
              <a:t>o’ch</a:t>
            </a:r>
            <a:r>
              <a:rPr lang="en-US" dirty="0">
                <a:latin typeface="Arial" panose="020B0604020202020204" pitchFamily="34" charset="0"/>
              </a:rPr>
              <a:t> </a:t>
            </a:r>
            <a:r>
              <a:rPr lang="en-US" dirty="0" err="1">
                <a:latin typeface="Arial" panose="020B0604020202020204" pitchFamily="34" charset="0"/>
              </a:rPr>
              <a:t>rheolaeth</a:t>
            </a:r>
            <a:endParaRPr lang="en-US" dirty="0">
              <a:latin typeface="Arial" panose="020B0604020202020204" pitchFamily="34" charset="0"/>
            </a:endParaRPr>
          </a:p>
          <a:p>
            <a:r>
              <a:rPr lang="en-US" dirty="0" err="1">
                <a:latin typeface="Arial" panose="020B0604020202020204" pitchFamily="34" charset="0"/>
              </a:rPr>
              <a:t>Gweithred</a:t>
            </a:r>
            <a:r>
              <a:rPr lang="en-US" dirty="0">
                <a:latin typeface="Arial" panose="020B0604020202020204" pitchFamily="34" charset="0"/>
              </a:rPr>
              <a:t> </a:t>
            </a:r>
            <a:r>
              <a:rPr lang="en-US" dirty="0" err="1">
                <a:latin typeface="Arial" panose="020B0604020202020204" pitchFamily="34" charset="0"/>
              </a:rPr>
              <a:t>swyddogol</a:t>
            </a:r>
            <a:endParaRPr lang="en-US" dirty="0">
              <a:latin typeface="Arial" panose="020B0604020202020204" pitchFamily="34" charset="0"/>
            </a:endParaRPr>
          </a:p>
          <a:p>
            <a:r>
              <a:rPr lang="en-US" dirty="0" err="1">
                <a:latin typeface="Arial" panose="020B0604020202020204" pitchFamily="34" charset="0"/>
              </a:rPr>
              <a:t>Tystiolaeth</a:t>
            </a:r>
            <a:endParaRPr lang="en-US" dirty="0">
              <a:latin typeface="Arial" panose="020B0604020202020204" pitchFamily="34" charset="0"/>
            </a:endParaRPr>
          </a:p>
          <a:p>
            <a:r>
              <a:rPr lang="en-US" dirty="0" err="1">
                <a:latin typeface="Arial" panose="020B0604020202020204" pitchFamily="34" charset="0"/>
              </a:rPr>
              <a:t>Cwblhau</a:t>
            </a:r>
            <a:r>
              <a:rPr lang="en-US" dirty="0">
                <a:latin typeface="Arial" panose="020B0604020202020204" pitchFamily="34" charset="0"/>
              </a:rPr>
              <a:t> </a:t>
            </a:r>
            <a:r>
              <a:rPr lang="en-US" dirty="0" err="1">
                <a:latin typeface="Arial" panose="020B0604020202020204" pitchFamily="34" charset="0"/>
              </a:rPr>
              <a:t>ffurflen</a:t>
            </a:r>
            <a:r>
              <a:rPr lang="en-US" dirty="0">
                <a:latin typeface="Arial" panose="020B0604020202020204" pitchFamily="34" charset="0"/>
              </a:rPr>
              <a:t> </a:t>
            </a:r>
            <a:r>
              <a:rPr lang="en-US" dirty="0" err="1">
                <a:latin typeface="Arial" panose="020B0604020202020204" pitchFamily="34" charset="0"/>
              </a:rPr>
              <a:t>ar</a:t>
            </a:r>
            <a:r>
              <a:rPr lang="en-US" dirty="0">
                <a:latin typeface="Arial" panose="020B0604020202020204" pitchFamily="34" charset="0"/>
              </a:rPr>
              <a:t> MY TSD</a:t>
            </a:r>
          </a:p>
          <a:p>
            <a:r>
              <a:rPr lang="en-US" dirty="0" err="1">
                <a:latin typeface="Arial" panose="020B0604020202020204" pitchFamily="34" charset="0"/>
              </a:rPr>
              <a:t>Cysylltu</a:t>
            </a:r>
            <a:r>
              <a:rPr lang="en-US" dirty="0">
                <a:latin typeface="Arial" panose="020B0604020202020204" pitchFamily="34" charset="0"/>
              </a:rPr>
              <a:t> </a:t>
            </a:r>
            <a:r>
              <a:rPr lang="en-US" dirty="0" err="1">
                <a:latin typeface="Arial" panose="020B0604020202020204" pitchFamily="34" charset="0"/>
              </a:rPr>
              <a:t>gyda’r</a:t>
            </a:r>
            <a:r>
              <a:rPr lang="en-US" dirty="0">
                <a:latin typeface="Arial" panose="020B0604020202020204" pitchFamily="34" charset="0"/>
              </a:rPr>
              <a:t> </a:t>
            </a:r>
            <a:r>
              <a:rPr lang="en-US" dirty="0" err="1">
                <a:latin typeface="Arial" panose="020B0604020202020204" pitchFamily="34" charset="0"/>
              </a:rPr>
              <a:t>Swyddfa</a:t>
            </a:r>
            <a:r>
              <a:rPr lang="en-US" dirty="0">
                <a:latin typeface="Arial" panose="020B0604020202020204" pitchFamily="34" charset="0"/>
              </a:rPr>
              <a:t> </a:t>
            </a:r>
            <a:r>
              <a:rPr lang="en-US" dirty="0" err="1">
                <a:latin typeface="Arial" panose="020B0604020202020204" pitchFamily="34" charset="0"/>
              </a:rPr>
              <a:t>Academaidd</a:t>
            </a:r>
            <a:endParaRPr lang="en-US" dirty="0">
              <a:latin typeface="Arial" panose="020B0604020202020204" pitchFamily="34" charset="0"/>
            </a:endParaRPr>
          </a:p>
          <a:p>
            <a:pPr marL="0" indent="0">
              <a:buNone/>
            </a:pPr>
            <a:r>
              <a:rPr lang="en-US" dirty="0">
                <a:latin typeface="Arial" panose="020B0604020202020204" pitchFamily="34" charset="0"/>
              </a:rPr>
              <a:t>(Hwb@uwtsd.ac.uk)</a:t>
            </a:r>
          </a:p>
        </p:txBody>
      </p:sp>
      <p:sp>
        <p:nvSpPr>
          <p:cNvPr id="5" name="Content Placeholder 4"/>
          <p:cNvSpPr>
            <a:spLocks noGrp="1"/>
          </p:cNvSpPr>
          <p:nvPr>
            <p:ph sz="half" idx="2"/>
          </p:nvPr>
        </p:nvSpPr>
        <p:spPr>
          <a:xfrm>
            <a:off x="6575181" y="1484785"/>
            <a:ext cx="4407346" cy="4692179"/>
          </a:xfrm>
        </p:spPr>
        <p:txBody>
          <a:bodyPr vert="horz" lIns="91440" tIns="45720" rIns="91440" bIns="45720" rtlCol="0" anchor="t">
            <a:normAutofit/>
          </a:bodyPr>
          <a:lstStyle/>
          <a:p>
            <a:r>
              <a:rPr lang="en-GB" dirty="0">
                <a:solidFill>
                  <a:srgbClr val="2F5597"/>
                </a:solidFill>
                <a:latin typeface="Arial"/>
                <a:cs typeface="Arial"/>
              </a:rPr>
              <a:t>Events out of your control</a:t>
            </a:r>
          </a:p>
          <a:p>
            <a:r>
              <a:rPr lang="en-GB" dirty="0">
                <a:solidFill>
                  <a:srgbClr val="2F5597"/>
                </a:solidFill>
                <a:latin typeface="Arial"/>
                <a:cs typeface="Arial"/>
              </a:rPr>
              <a:t>Official procedure</a:t>
            </a:r>
          </a:p>
          <a:p>
            <a:r>
              <a:rPr lang="en-GB" dirty="0">
                <a:solidFill>
                  <a:srgbClr val="2F5597"/>
                </a:solidFill>
                <a:latin typeface="Arial"/>
                <a:cs typeface="Arial"/>
              </a:rPr>
              <a:t>Evidence</a:t>
            </a:r>
          </a:p>
          <a:p>
            <a:r>
              <a:rPr lang="en-GB" dirty="0">
                <a:solidFill>
                  <a:srgbClr val="2F5597"/>
                </a:solidFill>
                <a:latin typeface="Arial"/>
                <a:cs typeface="Arial"/>
              </a:rPr>
              <a:t>Complete form on MYTSD</a:t>
            </a:r>
          </a:p>
          <a:p>
            <a:r>
              <a:rPr lang="en-GB" dirty="0">
                <a:solidFill>
                  <a:srgbClr val="2F5597"/>
                </a:solidFill>
                <a:latin typeface="Arial"/>
                <a:cs typeface="Arial"/>
              </a:rPr>
              <a:t>Liaise with Academic Office</a:t>
            </a:r>
          </a:p>
          <a:p>
            <a:pPr marL="0" indent="0">
              <a:buNone/>
            </a:pPr>
            <a:r>
              <a:rPr lang="en-GB" dirty="0">
                <a:solidFill>
                  <a:srgbClr val="2F5597"/>
                </a:solidFill>
                <a:latin typeface="Arial"/>
                <a:cs typeface="Arial"/>
              </a:rPr>
              <a:t>(Hwb@uwtsd.ac.uk)</a:t>
            </a:r>
          </a:p>
        </p:txBody>
      </p:sp>
    </p:spTree>
    <p:extLst>
      <p:ext uri="{BB962C8B-B14F-4D97-AF65-F5344CB8AC3E}">
        <p14:creationId xmlns:p14="http://schemas.microsoft.com/office/powerpoint/2010/main" val="26867206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239843"/>
            <a:ext cx="7886700" cy="824460"/>
          </a:xfrm>
        </p:spPr>
        <p:txBody>
          <a:bodyPr>
            <a:noAutofit/>
          </a:bodyPr>
          <a:lstStyle/>
          <a:p>
            <a:pPr algn="ctr"/>
            <a:r>
              <a:rPr lang="cy-GB" sz="4800" dirty="0">
                <a:latin typeface="Arial"/>
                <a:cs typeface="Arial"/>
              </a:rPr>
              <a:t>Cyflwyniadau Hwyr</a:t>
            </a:r>
            <a:br>
              <a:rPr lang="cy-GB" sz="4800" dirty="0">
                <a:latin typeface="Arial" panose="020B0604020202020204" pitchFamily="34" charset="0"/>
              </a:rPr>
            </a:br>
            <a:r>
              <a:rPr lang="en-GB" sz="4800" dirty="0">
                <a:solidFill>
                  <a:srgbClr val="002060"/>
                </a:solidFill>
                <a:latin typeface="Arial"/>
                <a:cs typeface="Arial"/>
              </a:rPr>
              <a:t> </a:t>
            </a:r>
            <a:r>
              <a:rPr lang="en-GB" sz="4800" dirty="0">
                <a:solidFill>
                  <a:srgbClr val="2F5597"/>
                </a:solidFill>
                <a:latin typeface="Arial"/>
                <a:cs typeface="Arial"/>
              </a:rPr>
              <a:t>Late Submissions</a:t>
            </a:r>
            <a:endParaRPr lang="en-GB" sz="4800">
              <a:solidFill>
                <a:srgbClr val="2F5597"/>
              </a:solidFill>
              <a:latin typeface="Arial"/>
              <a:cs typeface="Arial"/>
            </a:endParaRPr>
          </a:p>
        </p:txBody>
      </p:sp>
      <p:sp>
        <p:nvSpPr>
          <p:cNvPr id="3" name="Content Placeholder 2"/>
          <p:cNvSpPr>
            <a:spLocks noGrp="1"/>
          </p:cNvSpPr>
          <p:nvPr>
            <p:ph sz="half" idx="1"/>
          </p:nvPr>
        </p:nvSpPr>
        <p:spPr>
          <a:xfrm>
            <a:off x="1668143" y="1700808"/>
            <a:ext cx="4370708" cy="4417816"/>
          </a:xfrm>
        </p:spPr>
        <p:txBody>
          <a:bodyPr>
            <a:normAutofit/>
          </a:bodyPr>
          <a:lstStyle/>
          <a:p>
            <a:pPr marL="0" indent="0">
              <a:buNone/>
            </a:pPr>
            <a:r>
              <a:rPr lang="en-GB" dirty="0" err="1">
                <a:latin typeface="Arial" panose="020B0604020202020204" pitchFamily="34" charset="0"/>
              </a:rPr>
              <a:t>Cyflwyno</a:t>
            </a:r>
            <a:r>
              <a:rPr lang="en-GB" dirty="0">
                <a:latin typeface="Arial" panose="020B0604020202020204" pitchFamily="34" charset="0"/>
              </a:rPr>
              <a:t> o </a:t>
            </a:r>
            <a:r>
              <a:rPr lang="en-GB" dirty="0" err="1">
                <a:latin typeface="Arial" panose="020B0604020202020204" pitchFamily="34" charset="0"/>
              </a:rPr>
              <a:t>fewn</a:t>
            </a:r>
            <a:r>
              <a:rPr lang="en-GB" dirty="0">
                <a:latin typeface="Arial" panose="020B0604020202020204" pitchFamily="34" charset="0"/>
              </a:rPr>
              <a:t> 7 </a:t>
            </a:r>
            <a:r>
              <a:rPr lang="en-GB" dirty="0" err="1">
                <a:latin typeface="Arial" panose="020B0604020202020204" pitchFamily="34" charset="0"/>
              </a:rPr>
              <a:t>diwrnod</a:t>
            </a:r>
            <a:r>
              <a:rPr lang="en-GB" dirty="0">
                <a:latin typeface="Arial" panose="020B0604020202020204" pitchFamily="34" charset="0"/>
              </a:rPr>
              <a:t> </a:t>
            </a:r>
            <a:r>
              <a:rPr lang="en-GB" dirty="0" err="1">
                <a:latin typeface="Arial" panose="020B0604020202020204" pitchFamily="34" charset="0"/>
              </a:rPr>
              <a:t>gwaith</a:t>
            </a:r>
            <a:r>
              <a:rPr lang="en-GB" dirty="0">
                <a:latin typeface="Arial" panose="020B0604020202020204" pitchFamily="34" charset="0"/>
              </a:rPr>
              <a:t> – dim EC – </a:t>
            </a:r>
            <a:r>
              <a:rPr lang="en-GB" dirty="0" err="1">
                <a:latin typeface="Arial" panose="020B0604020202020204" pitchFamily="34" charset="0"/>
              </a:rPr>
              <a:t>wedi'i</a:t>
            </a:r>
            <a:r>
              <a:rPr lang="en-GB" dirty="0">
                <a:latin typeface="Arial" panose="020B0604020202020204" pitchFamily="34" charset="0"/>
              </a:rPr>
              <a:t> </a:t>
            </a:r>
            <a:r>
              <a:rPr lang="en-GB" dirty="0" err="1">
                <a:latin typeface="Arial" panose="020B0604020202020204" pitchFamily="34" charset="0"/>
              </a:rPr>
              <a:t>gapio</a:t>
            </a:r>
            <a:r>
              <a:rPr lang="en-GB" dirty="0">
                <a:latin typeface="Arial" panose="020B0604020202020204" pitchFamily="34" charset="0"/>
              </a:rPr>
              <a:t> </a:t>
            </a:r>
            <a:r>
              <a:rPr lang="en-GB" dirty="0" err="1">
                <a:latin typeface="Arial" panose="020B0604020202020204" pitchFamily="34" charset="0"/>
              </a:rPr>
              <a:t>ar</a:t>
            </a:r>
            <a:r>
              <a:rPr lang="en-GB" dirty="0">
                <a:latin typeface="Arial" panose="020B0604020202020204" pitchFamily="34" charset="0"/>
              </a:rPr>
              <a:t> 40%</a:t>
            </a:r>
          </a:p>
          <a:p>
            <a:pPr marL="0" indent="0">
              <a:buNone/>
            </a:pPr>
            <a:r>
              <a:rPr lang="en-GB" dirty="0" err="1">
                <a:latin typeface="Arial" panose="020B0604020202020204" pitchFamily="34" charset="0"/>
              </a:rPr>
              <a:t>Cyflwyno</a:t>
            </a:r>
            <a:r>
              <a:rPr lang="en-GB" dirty="0">
                <a:latin typeface="Arial" panose="020B0604020202020204" pitchFamily="34" charset="0"/>
              </a:rPr>
              <a:t> </a:t>
            </a:r>
            <a:r>
              <a:rPr lang="en-GB" dirty="0" err="1">
                <a:latin typeface="Arial" panose="020B0604020202020204" pitchFamily="34" charset="0"/>
              </a:rPr>
              <a:t>ar</a:t>
            </a:r>
            <a:r>
              <a:rPr lang="en-GB" dirty="0">
                <a:latin typeface="Arial" panose="020B0604020202020204" pitchFamily="34" charset="0"/>
              </a:rPr>
              <a:t> </a:t>
            </a:r>
            <a:r>
              <a:rPr lang="en-GB" dirty="0" err="1">
                <a:latin typeface="Arial" panose="020B0604020202020204" pitchFamily="34" charset="0"/>
              </a:rPr>
              <a:t>ôl</a:t>
            </a:r>
            <a:r>
              <a:rPr lang="en-GB" dirty="0">
                <a:latin typeface="Arial" panose="020B0604020202020204" pitchFamily="34" charset="0"/>
              </a:rPr>
              <a:t> 7 </a:t>
            </a:r>
            <a:r>
              <a:rPr lang="en-GB" dirty="0" err="1">
                <a:latin typeface="Arial" panose="020B0604020202020204" pitchFamily="34" charset="0"/>
              </a:rPr>
              <a:t>diwrnod</a:t>
            </a:r>
            <a:r>
              <a:rPr lang="en-GB" dirty="0">
                <a:latin typeface="Arial" panose="020B0604020202020204" pitchFamily="34" charset="0"/>
              </a:rPr>
              <a:t> </a:t>
            </a:r>
            <a:r>
              <a:rPr lang="en-GB" dirty="0" err="1">
                <a:latin typeface="Arial" panose="020B0604020202020204" pitchFamily="34" charset="0"/>
              </a:rPr>
              <a:t>gwaith</a:t>
            </a:r>
            <a:r>
              <a:rPr lang="en-GB" dirty="0">
                <a:latin typeface="Arial" panose="020B0604020202020204" pitchFamily="34" charset="0"/>
              </a:rPr>
              <a:t> – dim EC – </a:t>
            </a:r>
            <a:r>
              <a:rPr lang="en-GB" dirty="0" err="1">
                <a:latin typeface="Arial" panose="020B0604020202020204" pitchFamily="34" charset="0"/>
              </a:rPr>
              <a:t>ni</a:t>
            </a:r>
            <a:r>
              <a:rPr lang="en-GB" dirty="0">
                <a:latin typeface="Arial" panose="020B0604020202020204" pitchFamily="34" charset="0"/>
              </a:rPr>
              <a:t> </a:t>
            </a:r>
            <a:r>
              <a:rPr lang="en-GB" dirty="0" err="1">
                <a:latin typeface="Arial" panose="020B0604020202020204" pitchFamily="34" charset="0"/>
              </a:rPr>
              <a:t>chaniateir</a:t>
            </a:r>
            <a:r>
              <a:rPr lang="en-GB" dirty="0">
                <a:latin typeface="Arial" panose="020B0604020202020204" pitchFamily="34" charset="0"/>
              </a:rPr>
              <a:t> </a:t>
            </a:r>
            <a:r>
              <a:rPr lang="en-GB" dirty="0" err="1">
                <a:latin typeface="Arial" panose="020B0604020202020204" pitchFamily="34" charset="0"/>
              </a:rPr>
              <a:t>i</a:t>
            </a:r>
            <a:r>
              <a:rPr lang="en-GB" dirty="0">
                <a:latin typeface="Arial" panose="020B0604020202020204" pitchFamily="34" charset="0"/>
              </a:rPr>
              <a:t> staff </a:t>
            </a:r>
            <a:r>
              <a:rPr lang="en-GB" dirty="0" err="1">
                <a:latin typeface="Arial" panose="020B0604020202020204" pitchFamily="34" charset="0"/>
              </a:rPr>
              <a:t>eich</a:t>
            </a:r>
            <a:r>
              <a:rPr lang="en-GB" dirty="0">
                <a:latin typeface="Arial" panose="020B0604020202020204" pitchFamily="34" charset="0"/>
              </a:rPr>
              <a:t> </a:t>
            </a:r>
            <a:r>
              <a:rPr lang="en-GB" dirty="0" err="1">
                <a:latin typeface="Arial" panose="020B0604020202020204" pitchFamily="34" charset="0"/>
              </a:rPr>
              <a:t>asesu</a:t>
            </a:r>
            <a:endParaRPr lang="en-GB" dirty="0">
              <a:latin typeface="Arial" panose="020B0604020202020204" pitchFamily="34" charset="0"/>
            </a:endParaRPr>
          </a:p>
        </p:txBody>
      </p:sp>
      <p:sp>
        <p:nvSpPr>
          <p:cNvPr id="4" name="Content Placeholder 3"/>
          <p:cNvSpPr>
            <a:spLocks noGrp="1"/>
          </p:cNvSpPr>
          <p:nvPr>
            <p:ph sz="half" idx="2"/>
          </p:nvPr>
        </p:nvSpPr>
        <p:spPr>
          <a:xfrm>
            <a:off x="6153151" y="1700809"/>
            <a:ext cx="4127470" cy="4224125"/>
          </a:xfrm>
        </p:spPr>
        <p:txBody>
          <a:bodyPr vert="horz" lIns="91440" tIns="45720" rIns="91440" bIns="45720" rtlCol="0" anchor="t">
            <a:normAutofit/>
          </a:bodyPr>
          <a:lstStyle/>
          <a:p>
            <a:r>
              <a:rPr lang="en-GB" dirty="0">
                <a:solidFill>
                  <a:srgbClr val="2F5597"/>
                </a:solidFill>
                <a:latin typeface="Arial"/>
                <a:cs typeface="Arial"/>
              </a:rPr>
              <a:t>Present within 7 working days – no EC – capped at 40%</a:t>
            </a:r>
          </a:p>
          <a:p>
            <a:r>
              <a:rPr lang="en-GB" dirty="0">
                <a:solidFill>
                  <a:srgbClr val="2F5597"/>
                </a:solidFill>
                <a:latin typeface="Arial"/>
                <a:cs typeface="Arial"/>
              </a:rPr>
              <a:t>Present after 7 working days – no EC – staff not permitted to assess</a:t>
            </a:r>
          </a:p>
          <a:p>
            <a:pPr marL="0" indent="0">
              <a:buNone/>
            </a:pPr>
            <a:endParaRPr lang="en-GB" dirty="0">
              <a:solidFill>
                <a:srgbClr val="002060"/>
              </a:solidFill>
              <a:latin typeface="Arial" panose="020B0604020202020204" pitchFamily="34" charset="0"/>
            </a:endParaRPr>
          </a:p>
        </p:txBody>
      </p:sp>
    </p:spTree>
    <p:extLst>
      <p:ext uri="{BB962C8B-B14F-4D97-AF65-F5344CB8AC3E}">
        <p14:creationId xmlns:p14="http://schemas.microsoft.com/office/powerpoint/2010/main" val="15740127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07923" y="365126"/>
            <a:ext cx="9851922" cy="975642"/>
          </a:xfrm>
        </p:spPr>
        <p:txBody>
          <a:bodyPr>
            <a:noAutofit/>
          </a:bodyPr>
          <a:lstStyle/>
          <a:p>
            <a:pPr algn="ctr"/>
            <a:r>
              <a:rPr lang="en-GB" sz="4800" err="1">
                <a:latin typeface="Arial"/>
                <a:cs typeface="Arial"/>
              </a:rPr>
              <a:t>Cwestiynau</a:t>
            </a:r>
            <a:r>
              <a:rPr lang="en-GB" sz="4800" dirty="0">
                <a:latin typeface="Arial"/>
                <a:cs typeface="Arial"/>
              </a:rPr>
              <a:t> am </a:t>
            </a:r>
            <a:r>
              <a:rPr lang="en-GB" sz="4800" err="1">
                <a:latin typeface="Arial"/>
                <a:cs typeface="Arial"/>
              </a:rPr>
              <a:t>elfen</a:t>
            </a:r>
            <a:r>
              <a:rPr lang="en-GB" sz="4800" dirty="0">
                <a:latin typeface="Arial"/>
                <a:cs typeface="Arial"/>
              </a:rPr>
              <a:t> 1?</a:t>
            </a:r>
            <a:br>
              <a:rPr lang="en-GB" sz="4800" dirty="0">
                <a:latin typeface="Arial" panose="020B0604020202020204" pitchFamily="34" charset="0"/>
              </a:rPr>
            </a:br>
            <a:r>
              <a:rPr lang="en-GB" sz="4800" dirty="0">
                <a:solidFill>
                  <a:srgbClr val="2F5597"/>
                </a:solidFill>
                <a:latin typeface="Arial"/>
                <a:cs typeface="Arial"/>
              </a:rPr>
              <a:t>Questions about Component 1?</a:t>
            </a:r>
          </a:p>
        </p:txBody>
      </p:sp>
      <p:sp>
        <p:nvSpPr>
          <p:cNvPr id="4" name="Content Placeholder 3"/>
          <p:cNvSpPr>
            <a:spLocks noGrp="1"/>
          </p:cNvSpPr>
          <p:nvPr>
            <p:ph sz="half" idx="1"/>
          </p:nvPr>
        </p:nvSpPr>
        <p:spPr>
          <a:xfrm>
            <a:off x="1631504" y="1778557"/>
            <a:ext cx="4407346" cy="4692179"/>
          </a:xfrm>
        </p:spPr>
        <p:txBody>
          <a:bodyPr>
            <a:normAutofit/>
          </a:bodyPr>
          <a:lstStyle/>
          <a:p>
            <a:r>
              <a:rPr lang="en-GB" sz="2400" dirty="0" err="1">
                <a:latin typeface="Arial" panose="020B0604020202020204" pitchFamily="34" charset="0"/>
              </a:rPr>
              <a:t>Panopto</a:t>
            </a:r>
            <a:endParaRPr lang="en-GB" sz="2400" dirty="0">
              <a:latin typeface="Arial" panose="020B0604020202020204" pitchFamily="34" charset="0"/>
            </a:endParaRPr>
          </a:p>
          <a:p>
            <a:r>
              <a:rPr lang="en-GB" sz="2400" dirty="0" err="1">
                <a:latin typeface="Arial" panose="020B0604020202020204" pitchFamily="34" charset="0"/>
              </a:rPr>
              <a:t>Llawlyfr</a:t>
            </a:r>
            <a:r>
              <a:rPr lang="en-GB" sz="2400" dirty="0">
                <a:latin typeface="Arial" panose="020B0604020202020204" pitchFamily="34" charset="0"/>
              </a:rPr>
              <a:t> </a:t>
            </a:r>
            <a:r>
              <a:rPr lang="en-GB" sz="2400" dirty="0" err="1">
                <a:latin typeface="Arial" panose="020B0604020202020204" pitchFamily="34" charset="0"/>
              </a:rPr>
              <a:t>modwl</a:t>
            </a:r>
            <a:endParaRPr lang="en-GB" sz="2400" dirty="0">
              <a:latin typeface="Arial" panose="020B0604020202020204" pitchFamily="34" charset="0"/>
            </a:endParaRPr>
          </a:p>
          <a:p>
            <a:r>
              <a:rPr lang="en-GB" sz="2400" dirty="0">
                <a:latin typeface="Arial" panose="020B0604020202020204" pitchFamily="34" charset="0"/>
              </a:rPr>
              <a:t>GA36 Assignment form</a:t>
            </a:r>
          </a:p>
          <a:p>
            <a:r>
              <a:rPr lang="en-GB" sz="2400" dirty="0" err="1">
                <a:latin typeface="Arial" panose="020B0604020202020204" pitchFamily="34" charset="0"/>
              </a:rPr>
              <a:t>Nodiadau</a:t>
            </a:r>
            <a:endParaRPr lang="en-GB" sz="2400" dirty="0">
              <a:latin typeface="Arial" panose="020B0604020202020204" pitchFamily="34" charset="0"/>
            </a:endParaRPr>
          </a:p>
          <a:p>
            <a:r>
              <a:rPr lang="en-GB" sz="2400" dirty="0" err="1">
                <a:latin typeface="Arial" panose="020B0604020202020204" pitchFamily="34" charset="0"/>
              </a:rPr>
              <a:t>Recordiadau</a:t>
            </a:r>
            <a:endParaRPr lang="en-GB" sz="2400" dirty="0">
              <a:latin typeface="Arial" panose="020B0604020202020204" pitchFamily="34" charset="0"/>
            </a:endParaRPr>
          </a:p>
          <a:p>
            <a:r>
              <a:rPr lang="en-GB" sz="2400" dirty="0" err="1">
                <a:latin typeface="Arial" panose="020B0604020202020204" pitchFamily="34" charset="0"/>
              </a:rPr>
              <a:t>Eich</a:t>
            </a:r>
            <a:r>
              <a:rPr lang="en-GB" sz="2400" dirty="0">
                <a:latin typeface="Arial" panose="020B0604020202020204" pitchFamily="34" charset="0"/>
              </a:rPr>
              <a:t> </a:t>
            </a:r>
            <a:r>
              <a:rPr lang="en-GB" sz="2400" dirty="0" err="1">
                <a:latin typeface="Arial" panose="020B0604020202020204" pitchFamily="34" charset="0"/>
              </a:rPr>
              <a:t>darlithydd</a:t>
            </a:r>
            <a:endParaRPr lang="en-GB" sz="2400" dirty="0">
              <a:latin typeface="Arial" panose="020B0604020202020204" pitchFamily="34" charset="0"/>
            </a:endParaRPr>
          </a:p>
          <a:p>
            <a:r>
              <a:rPr lang="en-GB" sz="2400" dirty="0" err="1">
                <a:latin typeface="Arial" panose="020B0604020202020204" pitchFamily="34" charset="0"/>
              </a:rPr>
              <a:t>Cydlynydd</a:t>
            </a:r>
            <a:r>
              <a:rPr lang="en-GB" sz="2400" dirty="0">
                <a:latin typeface="Arial" panose="020B0604020202020204" pitchFamily="34" charset="0"/>
              </a:rPr>
              <a:t> y </a:t>
            </a:r>
            <a:r>
              <a:rPr lang="en-GB" sz="2400" dirty="0" err="1">
                <a:latin typeface="Arial" panose="020B0604020202020204" pitchFamily="34" charset="0"/>
              </a:rPr>
              <a:t>modwl</a:t>
            </a:r>
            <a:endParaRPr lang="en-GB" sz="2400" dirty="0">
              <a:latin typeface="Arial" panose="020B0604020202020204" pitchFamily="34" charset="0"/>
            </a:endParaRPr>
          </a:p>
          <a:p>
            <a:r>
              <a:rPr lang="en-GB" sz="2400" dirty="0" err="1">
                <a:latin typeface="Arial" panose="020B0604020202020204" pitchFamily="34" charset="0"/>
              </a:rPr>
              <a:t>Peidiwch</a:t>
            </a:r>
            <a:r>
              <a:rPr lang="en-GB" sz="2400" dirty="0">
                <a:latin typeface="Arial" panose="020B0604020202020204" pitchFamily="34" charset="0"/>
              </a:rPr>
              <a:t> â </a:t>
            </a:r>
            <a:r>
              <a:rPr lang="en-GB" sz="2400" dirty="0" err="1">
                <a:latin typeface="Arial" panose="020B0604020202020204" pitchFamily="34" charset="0"/>
              </a:rPr>
              <a:t>dibynnu</a:t>
            </a:r>
            <a:r>
              <a:rPr lang="en-GB" sz="2400" dirty="0">
                <a:latin typeface="Arial" panose="020B0604020202020204" pitchFamily="34" charset="0"/>
              </a:rPr>
              <a:t> </a:t>
            </a:r>
            <a:r>
              <a:rPr lang="en-GB" sz="2400" dirty="0" err="1">
                <a:latin typeface="Arial" panose="020B0604020202020204" pitchFamily="34" charset="0"/>
              </a:rPr>
              <a:t>ar</a:t>
            </a:r>
            <a:r>
              <a:rPr lang="en-GB" sz="2400" dirty="0">
                <a:latin typeface="Arial" panose="020B0604020202020204" pitchFamily="34" charset="0"/>
              </a:rPr>
              <a:t> </a:t>
            </a:r>
            <a:r>
              <a:rPr lang="en-GB" sz="2400" dirty="0" err="1">
                <a:latin typeface="Arial" panose="020B0604020202020204" pitchFamily="34" charset="0"/>
              </a:rPr>
              <a:t>eich</a:t>
            </a:r>
            <a:r>
              <a:rPr lang="en-GB" sz="2400" dirty="0">
                <a:latin typeface="Arial" panose="020B0604020202020204" pitchFamily="34" charset="0"/>
              </a:rPr>
              <a:t> </a:t>
            </a:r>
            <a:r>
              <a:rPr lang="en-GB" sz="2400" dirty="0" err="1">
                <a:latin typeface="Arial" panose="020B0604020202020204" pitchFamily="34" charset="0"/>
              </a:rPr>
              <a:t>ffrindiau</a:t>
            </a:r>
            <a:r>
              <a:rPr lang="en-GB" sz="2400" dirty="0">
                <a:latin typeface="Arial" panose="020B0604020202020204" pitchFamily="34" charset="0"/>
              </a:rPr>
              <a:t>/</a:t>
            </a:r>
            <a:r>
              <a:rPr lang="en-GB" sz="2400" dirty="0" err="1">
                <a:latin typeface="Arial" panose="020B0604020202020204" pitchFamily="34" charset="0"/>
              </a:rPr>
              <a:t>cyfoedion</a:t>
            </a:r>
            <a:endParaRPr lang="en-GB" sz="2400" dirty="0">
              <a:latin typeface="Arial" panose="020B0604020202020204" pitchFamily="34" charset="0"/>
            </a:endParaRPr>
          </a:p>
        </p:txBody>
      </p:sp>
      <p:sp>
        <p:nvSpPr>
          <p:cNvPr id="5" name="Content Placeholder 4"/>
          <p:cNvSpPr>
            <a:spLocks noGrp="1"/>
          </p:cNvSpPr>
          <p:nvPr>
            <p:ph sz="half" idx="2"/>
          </p:nvPr>
        </p:nvSpPr>
        <p:spPr>
          <a:xfrm>
            <a:off x="6153150" y="1778557"/>
            <a:ext cx="3886200" cy="4476155"/>
          </a:xfrm>
        </p:spPr>
        <p:txBody>
          <a:bodyPr vert="horz" lIns="91440" tIns="45720" rIns="91440" bIns="45720" rtlCol="0" anchor="t">
            <a:normAutofit/>
          </a:bodyPr>
          <a:lstStyle/>
          <a:p>
            <a:r>
              <a:rPr lang="en-GB" sz="2400" dirty="0">
                <a:solidFill>
                  <a:srgbClr val="2F5597"/>
                </a:solidFill>
                <a:latin typeface="Arial"/>
                <a:cs typeface="Arial"/>
              </a:rPr>
              <a:t>Panopto</a:t>
            </a:r>
          </a:p>
          <a:p>
            <a:r>
              <a:rPr lang="en-GB" sz="2400" dirty="0">
                <a:solidFill>
                  <a:srgbClr val="2F5597"/>
                </a:solidFill>
                <a:latin typeface="Arial"/>
                <a:cs typeface="Arial"/>
              </a:rPr>
              <a:t>Module handbook</a:t>
            </a:r>
          </a:p>
          <a:p>
            <a:r>
              <a:rPr lang="en-GB" sz="2400" dirty="0">
                <a:solidFill>
                  <a:srgbClr val="2F5597"/>
                </a:solidFill>
                <a:latin typeface="Arial"/>
                <a:cs typeface="Arial"/>
              </a:rPr>
              <a:t>GA36 Assignment form</a:t>
            </a:r>
          </a:p>
          <a:p>
            <a:r>
              <a:rPr lang="en-GB" sz="2400" dirty="0">
                <a:solidFill>
                  <a:srgbClr val="2F5597"/>
                </a:solidFill>
                <a:latin typeface="Arial"/>
                <a:cs typeface="Arial"/>
              </a:rPr>
              <a:t>Notes</a:t>
            </a:r>
          </a:p>
          <a:p>
            <a:r>
              <a:rPr lang="en-GB" sz="2400" dirty="0">
                <a:solidFill>
                  <a:srgbClr val="2F5597"/>
                </a:solidFill>
                <a:latin typeface="Arial"/>
                <a:cs typeface="Arial"/>
              </a:rPr>
              <a:t>Recordings</a:t>
            </a:r>
          </a:p>
          <a:p>
            <a:r>
              <a:rPr lang="en-GB" sz="2400" dirty="0">
                <a:solidFill>
                  <a:srgbClr val="2F5597"/>
                </a:solidFill>
                <a:latin typeface="Arial"/>
                <a:cs typeface="Arial"/>
              </a:rPr>
              <a:t>Your lecturer</a:t>
            </a:r>
          </a:p>
          <a:p>
            <a:r>
              <a:rPr lang="en-GB" sz="2400" dirty="0">
                <a:solidFill>
                  <a:srgbClr val="2F5597"/>
                </a:solidFill>
                <a:latin typeface="Arial"/>
                <a:cs typeface="Arial"/>
              </a:rPr>
              <a:t>Module coordinator</a:t>
            </a:r>
          </a:p>
          <a:p>
            <a:r>
              <a:rPr lang="en-GB" sz="2400" dirty="0">
                <a:solidFill>
                  <a:srgbClr val="2F5597"/>
                </a:solidFill>
                <a:latin typeface="Arial"/>
                <a:cs typeface="Arial"/>
              </a:rPr>
              <a:t>Do not rely on friends / peers</a:t>
            </a:r>
          </a:p>
        </p:txBody>
      </p:sp>
    </p:spTree>
    <p:extLst>
      <p:ext uri="{BB962C8B-B14F-4D97-AF65-F5344CB8AC3E}">
        <p14:creationId xmlns:p14="http://schemas.microsoft.com/office/powerpoint/2010/main" val="13336168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a:spLocks noGrp="1"/>
          </p:cNvSpPr>
          <p:nvPr>
            <p:ph type="title"/>
          </p:nvPr>
        </p:nvSpPr>
        <p:spPr/>
        <p:txBody>
          <a:bodyPr>
            <a:noAutofit/>
          </a:bodyPr>
          <a:lstStyle/>
          <a:p>
            <a:pPr>
              <a:defRPr/>
            </a:pPr>
            <a:r>
              <a:rPr lang="en-GB" sz="4800" dirty="0">
                <a:latin typeface="Arial"/>
                <a:cs typeface="Arial"/>
              </a:rPr>
              <a:t>Materion </a:t>
            </a:r>
            <a:r>
              <a:rPr lang="en-GB" sz="4800" err="1">
                <a:latin typeface="Arial"/>
                <a:cs typeface="Arial"/>
              </a:rPr>
              <a:t>TGCh</a:t>
            </a:r>
            <a:r>
              <a:rPr lang="en-GB" sz="4800" dirty="0">
                <a:latin typeface="Arial"/>
                <a:cs typeface="Arial"/>
              </a:rPr>
              <a:t>?</a:t>
            </a:r>
            <a:br>
              <a:rPr lang="en-GB" sz="4800" dirty="0">
                <a:latin typeface="Arial" panose="020B0604020202020204" pitchFamily="34" charset="0"/>
              </a:rPr>
            </a:br>
            <a:r>
              <a:rPr lang="en-GB" sz="4800" dirty="0">
                <a:solidFill>
                  <a:srgbClr val="2F5597"/>
                </a:solidFill>
                <a:latin typeface="Arial"/>
                <a:cs typeface="Arial"/>
              </a:rPr>
              <a:t>ICT issues?</a:t>
            </a:r>
          </a:p>
        </p:txBody>
      </p:sp>
      <p:sp>
        <p:nvSpPr>
          <p:cNvPr id="3" name="Content Placeholder 4"/>
          <p:cNvSpPr>
            <a:spLocks noGrp="1"/>
          </p:cNvSpPr>
          <p:nvPr>
            <p:ph sz="half" idx="1"/>
          </p:nvPr>
        </p:nvSpPr>
        <p:spPr>
          <a:xfrm>
            <a:off x="1775520" y="1600201"/>
            <a:ext cx="4244280" cy="4525963"/>
          </a:xfrm>
        </p:spPr>
        <p:txBody>
          <a:bodyPr/>
          <a:lstStyle/>
          <a:p>
            <a:pPr marL="0" indent="0">
              <a:buNone/>
              <a:defRPr/>
            </a:pPr>
            <a:r>
              <a:rPr lang="cy-GB" dirty="0">
                <a:latin typeface="Arial" panose="020B0604020202020204" pitchFamily="34" charset="0"/>
              </a:rPr>
              <a:t>Desg Gymorth TG</a:t>
            </a:r>
          </a:p>
          <a:p>
            <a:pPr>
              <a:defRPr/>
            </a:pPr>
            <a:r>
              <a:rPr lang="cy-GB" dirty="0">
                <a:latin typeface="Arial" panose="020B0604020202020204" pitchFamily="34" charset="0"/>
                <a:hlinkClick r:id="rId3"/>
              </a:rPr>
              <a:t>ITServiceDesk@uwtsd.ac.uk</a:t>
            </a:r>
            <a:r>
              <a:rPr lang="cy-GB" dirty="0">
                <a:latin typeface="Arial" panose="020B0604020202020204" pitchFamily="34" charset="0"/>
              </a:rPr>
              <a:t> </a:t>
            </a:r>
          </a:p>
          <a:p>
            <a:pPr>
              <a:defRPr/>
            </a:pPr>
            <a:r>
              <a:rPr lang="cy-GB" dirty="0">
                <a:latin typeface="Arial" panose="020B0604020202020204" pitchFamily="34" charset="0"/>
              </a:rPr>
              <a:t>0300 500 5055</a:t>
            </a:r>
          </a:p>
          <a:p>
            <a:pPr marL="0" indent="0">
              <a:buNone/>
              <a:defRPr/>
            </a:pPr>
            <a:endParaRPr lang="cy-GB" dirty="0">
              <a:latin typeface="Arial" panose="020B0604020202020204" pitchFamily="34" charset="0"/>
            </a:endParaRPr>
          </a:p>
          <a:p>
            <a:pPr marL="0" indent="0">
              <a:buNone/>
              <a:defRPr/>
            </a:pPr>
            <a:r>
              <a:rPr lang="cy-GB" dirty="0">
                <a:latin typeface="Arial" panose="020B0604020202020204" pitchFamily="34" charset="0"/>
              </a:rPr>
              <a:t>Moodle</a:t>
            </a:r>
          </a:p>
          <a:p>
            <a:pPr>
              <a:defRPr/>
            </a:pPr>
            <a:r>
              <a:rPr lang="cy-GB" dirty="0">
                <a:latin typeface="Arial" panose="020B0604020202020204" pitchFamily="34" charset="0"/>
                <a:hlinkClick r:id="rId4"/>
              </a:rPr>
              <a:t>moodle@uwtsd.ac.uk</a:t>
            </a:r>
            <a:r>
              <a:rPr lang="cy-GB" dirty="0">
                <a:latin typeface="Arial" panose="020B0604020202020204" pitchFamily="34" charset="0"/>
              </a:rPr>
              <a:t> </a:t>
            </a:r>
          </a:p>
          <a:p>
            <a:pPr marL="0" indent="0">
              <a:buNone/>
              <a:defRPr/>
            </a:pPr>
            <a:endParaRPr lang="cy-GB" sz="2400" dirty="0">
              <a:latin typeface="Arial" panose="020B0604020202020204" pitchFamily="34" charset="0"/>
            </a:endParaRPr>
          </a:p>
        </p:txBody>
      </p:sp>
      <p:sp>
        <p:nvSpPr>
          <p:cNvPr id="4" name="Content Placeholder 5"/>
          <p:cNvSpPr>
            <a:spLocks noGrp="1"/>
          </p:cNvSpPr>
          <p:nvPr>
            <p:ph sz="half" idx="2"/>
          </p:nvPr>
        </p:nvSpPr>
        <p:spPr>
          <a:xfrm>
            <a:off x="6172200" y="1600201"/>
            <a:ext cx="4244280" cy="4525963"/>
          </a:xfrm>
        </p:spPr>
        <p:txBody>
          <a:bodyPr vert="horz" lIns="91440" tIns="45720" rIns="91440" bIns="45720" rtlCol="0" anchor="t">
            <a:normAutofit/>
          </a:bodyPr>
          <a:lstStyle/>
          <a:p>
            <a:pPr marL="0" indent="0">
              <a:buNone/>
              <a:defRPr/>
            </a:pPr>
            <a:r>
              <a:rPr lang="en-GB" dirty="0">
                <a:solidFill>
                  <a:srgbClr val="2F5597"/>
                </a:solidFill>
                <a:latin typeface="Arial"/>
                <a:cs typeface="Arial"/>
              </a:rPr>
              <a:t>IT Service Desk</a:t>
            </a:r>
          </a:p>
          <a:p>
            <a:pPr>
              <a:defRPr/>
            </a:pPr>
            <a:r>
              <a:rPr lang="en-US" dirty="0">
                <a:solidFill>
                  <a:srgbClr val="2F5597"/>
                </a:solidFill>
                <a:hlinkClick r:id="rId3">
                  <a:extLst>
                    <a:ext uri="{A12FA001-AC4F-418D-AE19-62706E023703}">
                      <ahyp:hlinkClr xmlns:ahyp="http://schemas.microsoft.com/office/drawing/2018/hyperlinkcolor" val="tx"/>
                    </a:ext>
                  </a:extLst>
                </a:hlinkClick>
              </a:rPr>
              <a:t>ITServiceDesk@uwtsd.ac.uk</a:t>
            </a:r>
            <a:endParaRPr lang="en-US" dirty="0">
              <a:solidFill>
                <a:srgbClr val="2F5597"/>
              </a:solidFill>
              <a:cs typeface="Arial"/>
            </a:endParaRPr>
          </a:p>
          <a:p>
            <a:pPr>
              <a:defRPr/>
            </a:pPr>
            <a:r>
              <a:rPr lang="en-US" dirty="0">
                <a:solidFill>
                  <a:srgbClr val="2F5597"/>
                </a:solidFill>
              </a:rPr>
              <a:t>0300 500 5055</a:t>
            </a:r>
            <a:endParaRPr lang="en-US" dirty="0">
              <a:solidFill>
                <a:srgbClr val="2F5597"/>
              </a:solidFill>
              <a:cs typeface="Arial"/>
            </a:endParaRPr>
          </a:p>
          <a:p>
            <a:pPr marL="0" indent="0">
              <a:buNone/>
              <a:defRPr/>
            </a:pPr>
            <a:endParaRPr lang="en-GB" dirty="0">
              <a:solidFill>
                <a:srgbClr val="2F5597"/>
              </a:solidFill>
              <a:latin typeface="Arial" panose="020B0604020202020204" pitchFamily="34" charset="0"/>
              <a:cs typeface="Arial"/>
            </a:endParaRPr>
          </a:p>
          <a:p>
            <a:pPr marL="0" indent="0">
              <a:buNone/>
              <a:defRPr/>
            </a:pPr>
            <a:r>
              <a:rPr lang="en-GB" dirty="0">
                <a:solidFill>
                  <a:srgbClr val="2F5597"/>
                </a:solidFill>
                <a:latin typeface="Arial"/>
                <a:cs typeface="Arial"/>
              </a:rPr>
              <a:t>Moodle</a:t>
            </a:r>
          </a:p>
          <a:p>
            <a:pPr>
              <a:defRPr/>
            </a:pPr>
            <a:r>
              <a:rPr lang="en-GB" dirty="0">
                <a:solidFill>
                  <a:srgbClr val="2F5597"/>
                </a:solidFill>
                <a:latin typeface="Arial"/>
                <a:cs typeface="Arial"/>
                <a:hlinkClick r:id="rId4">
                  <a:extLst>
                    <a:ext uri="{A12FA001-AC4F-418D-AE19-62706E023703}">
                      <ahyp:hlinkClr xmlns:ahyp="http://schemas.microsoft.com/office/drawing/2018/hyperlinkcolor" val="tx"/>
                    </a:ext>
                  </a:extLst>
                </a:hlinkClick>
              </a:rPr>
              <a:t>moodle@uwtsd.ac.uk</a:t>
            </a:r>
            <a:r>
              <a:rPr lang="en-GB" dirty="0">
                <a:solidFill>
                  <a:srgbClr val="2F5597"/>
                </a:solidFill>
                <a:latin typeface="Arial"/>
                <a:cs typeface="Arial"/>
              </a:rPr>
              <a:t> </a:t>
            </a:r>
            <a:endParaRPr lang="en-US" dirty="0">
              <a:solidFill>
                <a:srgbClr val="2F5597"/>
              </a:solidFill>
              <a:latin typeface="Arial"/>
              <a:cs typeface="Arial"/>
            </a:endParaRPr>
          </a:p>
        </p:txBody>
      </p:sp>
    </p:spTree>
    <p:extLst>
      <p:ext uri="{BB962C8B-B14F-4D97-AF65-F5344CB8AC3E}">
        <p14:creationId xmlns:p14="http://schemas.microsoft.com/office/powerpoint/2010/main" val="35255240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68173-C195-70B6-F704-488C31E58F96}"/>
              </a:ext>
            </a:extLst>
          </p:cNvPr>
          <p:cNvSpPr>
            <a:spLocks noGrp="1"/>
          </p:cNvSpPr>
          <p:nvPr>
            <p:ph type="title"/>
          </p:nvPr>
        </p:nvSpPr>
        <p:spPr/>
        <p:txBody>
          <a:bodyPr/>
          <a:lstStyle/>
          <a:p>
            <a:r>
              <a:rPr lang="en-US" err="1">
                <a:cs typeface="Arial"/>
              </a:rPr>
              <a:t>Pob</a:t>
            </a:r>
            <a:r>
              <a:rPr lang="en-US" dirty="0">
                <a:cs typeface="Arial"/>
              </a:rPr>
              <a:t> </a:t>
            </a:r>
            <a:r>
              <a:rPr lang="en-US" err="1">
                <a:cs typeface="Arial"/>
              </a:rPr>
              <a:t>lwc</a:t>
            </a:r>
            <a:br>
              <a:rPr lang="en-US" dirty="0"/>
            </a:br>
            <a:r>
              <a:rPr lang="en-US" dirty="0">
                <a:solidFill>
                  <a:srgbClr val="2F5597"/>
                </a:solidFill>
                <a:cs typeface="Arial"/>
              </a:rPr>
              <a:t>Good luck</a:t>
            </a:r>
            <a:endParaRPr lang="en-US" dirty="0">
              <a:solidFill>
                <a:srgbClr val="2F5597"/>
              </a:solidFill>
            </a:endParaRPr>
          </a:p>
        </p:txBody>
      </p:sp>
      <p:sp>
        <p:nvSpPr>
          <p:cNvPr id="3" name="Content Placeholder 2">
            <a:extLst>
              <a:ext uri="{FF2B5EF4-FFF2-40B4-BE49-F238E27FC236}">
                <a16:creationId xmlns:a16="http://schemas.microsoft.com/office/drawing/2014/main" id="{E95CC0BF-7D7A-ADDD-5768-9B4A93DBD766}"/>
              </a:ext>
            </a:extLst>
          </p:cNvPr>
          <p:cNvSpPr>
            <a:spLocks noGrp="1"/>
          </p:cNvSpPr>
          <p:nvPr>
            <p:ph sz="half" idx="1"/>
          </p:nvPr>
        </p:nvSpPr>
        <p:spPr/>
        <p:txBody>
          <a:bodyPr/>
          <a:lstStyle/>
          <a:p>
            <a:r>
              <a:rPr lang="en-GB" dirty="0" err="1">
                <a:latin typeface="Arial" panose="020B0604020202020204" pitchFamily="34" charset="0"/>
                <a:cs typeface="Arial" panose="020B0604020202020204" pitchFamily="34" charset="0"/>
              </a:rPr>
              <a:t>Cysylltwch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oes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angen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cymorth</a:t>
            </a:r>
            <a:endParaRPr lang="en-GB" dirty="0">
              <a:latin typeface="Arial" panose="020B0604020202020204" pitchFamily="34" charset="0"/>
              <a:cs typeface="Arial" panose="020B0604020202020204" pitchFamily="34" charset="0"/>
            </a:endParaRPr>
          </a:p>
          <a:p>
            <a:endParaRPr lang="en-US" dirty="0"/>
          </a:p>
        </p:txBody>
      </p:sp>
      <p:sp>
        <p:nvSpPr>
          <p:cNvPr id="4" name="Content Placeholder 3">
            <a:extLst>
              <a:ext uri="{FF2B5EF4-FFF2-40B4-BE49-F238E27FC236}">
                <a16:creationId xmlns:a16="http://schemas.microsoft.com/office/drawing/2014/main" id="{F01C5747-691B-2302-5534-F28CC7DC6333}"/>
              </a:ext>
            </a:extLst>
          </p:cNvPr>
          <p:cNvSpPr>
            <a:spLocks noGrp="1"/>
          </p:cNvSpPr>
          <p:nvPr>
            <p:ph sz="half" idx="2"/>
          </p:nvPr>
        </p:nvSpPr>
        <p:spPr/>
        <p:txBody>
          <a:bodyPr/>
          <a:lstStyle/>
          <a:p>
            <a:r>
              <a:rPr lang="en-GB" i="1" dirty="0">
                <a:solidFill>
                  <a:srgbClr val="0070C0"/>
                </a:solidFill>
                <a:latin typeface="Arial" panose="020B0604020202020204" pitchFamily="34" charset="0"/>
                <a:cs typeface="Arial" panose="020B0604020202020204" pitchFamily="34" charset="0"/>
              </a:rPr>
              <a:t>Get in touch if you need support</a:t>
            </a:r>
          </a:p>
          <a:p>
            <a:endParaRPr lang="en-US" dirty="0"/>
          </a:p>
        </p:txBody>
      </p:sp>
    </p:spTree>
    <p:extLst>
      <p:ext uri="{BB962C8B-B14F-4D97-AF65-F5344CB8AC3E}">
        <p14:creationId xmlns:p14="http://schemas.microsoft.com/office/powerpoint/2010/main" val="1530505266"/>
      </p:ext>
    </p:extLst>
  </p:cSld>
  <p:clrMapOvr>
    <a:masterClrMapping/>
  </p:clrMapOvr>
</p:sld>
</file>

<file path=ppt/theme/theme1.xml><?xml version="1.0" encoding="utf-8"?>
<a:theme xmlns:a="http://schemas.openxmlformats.org/drawingml/2006/main" name="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553f0066-c24e-444c-9c2a-7427c31ebeab}" enabled="1" method="Standard" siteId="{e5aafe7c-971b-4ab7-b039-141ad36acec0}" contentBits="1" removed="0"/>
</clbl:labelList>
</file>

<file path=docProps/app.xml><?xml version="1.0" encoding="utf-8"?>
<Properties xmlns="http://schemas.openxmlformats.org/officeDocument/2006/extended-properties" xmlns:vt="http://schemas.openxmlformats.org/officeDocument/2006/docPropsVTypes">
  <TotalTime>50</TotalTime>
  <Words>3114</Words>
  <Application>Microsoft Office PowerPoint</Application>
  <PresentationFormat>Widescreen</PresentationFormat>
  <Paragraphs>251</Paragraphs>
  <Slides>25</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Aptos</vt:lpstr>
      <vt:lpstr>Arial</vt:lpstr>
      <vt:lpstr>Calibri</vt:lpstr>
      <vt:lpstr>Symbol</vt:lpstr>
      <vt:lpstr>Tw Cen MT</vt:lpstr>
      <vt:lpstr>Wingdings</vt:lpstr>
      <vt:lpstr>Office Theme</vt:lpstr>
      <vt:lpstr>     ECEY6005/C  Adennill Pardwys: cynaladwyedd yn y blynyddoedd cynnar   Regaining Paradise : sustainability in the early years  </vt:lpstr>
      <vt:lpstr>Deillianau Dysgu Learning Outcomes   </vt:lpstr>
      <vt:lpstr>   Y Dasg- 2 ran The Task- 2 parts    </vt:lpstr>
      <vt:lpstr>PowerPoint Presentation</vt:lpstr>
      <vt:lpstr>Rhan 1 / Part 1</vt:lpstr>
      <vt:lpstr>Rhan 1 / Part 1</vt:lpstr>
      <vt:lpstr>PowerPoint Presentation</vt:lpstr>
      <vt:lpstr>Rhan 1 / Part 1 </vt:lpstr>
      <vt:lpstr>PowerPoint Presentation</vt:lpstr>
      <vt:lpstr>John Muir</vt:lpstr>
      <vt:lpstr>Rhan 2 / Part 2</vt:lpstr>
      <vt:lpstr>Rhan 2 / Part 2</vt:lpstr>
      <vt:lpstr>Rhan 2 / Part 2</vt:lpstr>
      <vt:lpstr>Deallusrwydd Artiffisial Cynhyrchiol​ (DA) Generative Artificial Intelligence (AI)​</vt:lpstr>
      <vt:lpstr>  1. Sgiliau Ymgysylltu â Llenyddiaeth (10marc)  1. Engagement with Literature (10 marks) </vt:lpstr>
      <vt:lpstr>  2. Sgiliau Gwybodaeth a Dealltwriaeth (20 marc) 2. Knowledge and Understanding Skills (20 marks)                                       </vt:lpstr>
      <vt:lpstr>3. Sgiliau Gwybyddol a Deallusol (20 marc) 3. Cognitive and Intellectual Skills (20 marks)                                      </vt:lpstr>
      <vt:lpstr> 4. Sgiliau Cymhwyso Ymarferol (30 marc) 4. Practical Application Skills (30 marks)                                    </vt:lpstr>
      <vt:lpstr>  5. Sgiliau Trosglwyddadwy ar gyfer Bywyd ac Arfer Proffesiynol (20 marc) 5. Transferable Skills for Life and Professional Practice (20 marks)                     </vt:lpstr>
      <vt:lpstr>Cofiwch / Remember</vt:lpstr>
      <vt:lpstr>Amgylchiadau Esgusodol (EC) Extenuating Circumstances (EC)</vt:lpstr>
      <vt:lpstr>Cyflwyniadau Hwyr  Late Submissions</vt:lpstr>
      <vt:lpstr>Cwestiynau am elfen 1? Questions about Component 1?</vt:lpstr>
      <vt:lpstr>Materion TGCh? ICT issues?</vt:lpstr>
      <vt:lpstr>Pob lwc Good luck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Young</dc:creator>
  <cp:lastModifiedBy>Glenda Tinney</cp:lastModifiedBy>
  <cp:revision>5</cp:revision>
  <dcterms:created xsi:type="dcterms:W3CDTF">2022-07-11T13:19:46Z</dcterms:created>
  <dcterms:modified xsi:type="dcterms:W3CDTF">2025-03-27T20:56:03Z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lassificationContentMarkingHeaderLocations">
    <vt:lpwstr>Office Theme:8</vt:lpwstr>
  </property>
  <property fmtid="{D5CDD505-2E9C-101B-9397-08002B2CF9AE}" pid="3" name="ClassificationContentMarkingHeaderText">
    <vt:lpwstr>PUBLIC / CYHOEDDUS</vt:lpwstr>
  </property>
</Properties>
</file>