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1"/>
  </p:sldMasterIdLst>
  <p:notesMasterIdLst>
    <p:notesMasterId r:id="rId28"/>
  </p:notesMasterIdLst>
  <p:sldIdLst>
    <p:sldId id="336" r:id="rId2"/>
    <p:sldId id="378" r:id="rId3"/>
    <p:sldId id="343" r:id="rId4"/>
    <p:sldId id="364" r:id="rId5"/>
    <p:sldId id="342" r:id="rId6"/>
    <p:sldId id="369" r:id="rId7"/>
    <p:sldId id="370" r:id="rId8"/>
    <p:sldId id="371" r:id="rId9"/>
    <p:sldId id="372" r:id="rId10"/>
    <p:sldId id="384" r:id="rId11"/>
    <p:sldId id="373" r:id="rId12"/>
    <p:sldId id="382" r:id="rId13"/>
    <p:sldId id="344" r:id="rId14"/>
    <p:sldId id="345" r:id="rId15"/>
    <p:sldId id="383" r:id="rId16"/>
    <p:sldId id="346" r:id="rId17"/>
    <p:sldId id="374" r:id="rId18"/>
    <p:sldId id="380" r:id="rId19"/>
    <p:sldId id="365" r:id="rId20"/>
    <p:sldId id="356" r:id="rId21"/>
    <p:sldId id="377" r:id="rId22"/>
    <p:sldId id="375" r:id="rId23"/>
    <p:sldId id="376" r:id="rId24"/>
    <p:sldId id="366" r:id="rId25"/>
    <p:sldId id="351" r:id="rId26"/>
    <p:sldId id="354" r:id="rId2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itchFamily="-110" charset="0"/>
        <a:ea typeface="Arial" pitchFamily="-110" charset="0"/>
        <a:cs typeface="Arial" pitchFamily="-110" charset="0"/>
      </a:defRPr>
    </a:lvl1pPr>
    <a:lvl2pPr marL="457200" algn="l" rtl="0" fontAlgn="base">
      <a:spcBef>
        <a:spcPct val="0"/>
      </a:spcBef>
      <a:spcAft>
        <a:spcPct val="0"/>
      </a:spcAft>
      <a:defRPr kern="1200">
        <a:solidFill>
          <a:schemeClr val="tx1"/>
        </a:solidFill>
        <a:latin typeface="Arial" pitchFamily="-110" charset="0"/>
        <a:ea typeface="Arial" pitchFamily="-110" charset="0"/>
        <a:cs typeface="Arial" pitchFamily="-110" charset="0"/>
      </a:defRPr>
    </a:lvl2pPr>
    <a:lvl3pPr marL="914400" algn="l" rtl="0" fontAlgn="base">
      <a:spcBef>
        <a:spcPct val="0"/>
      </a:spcBef>
      <a:spcAft>
        <a:spcPct val="0"/>
      </a:spcAft>
      <a:defRPr kern="1200">
        <a:solidFill>
          <a:schemeClr val="tx1"/>
        </a:solidFill>
        <a:latin typeface="Arial" pitchFamily="-110" charset="0"/>
        <a:ea typeface="Arial" pitchFamily="-110" charset="0"/>
        <a:cs typeface="Arial" pitchFamily="-110" charset="0"/>
      </a:defRPr>
    </a:lvl3pPr>
    <a:lvl4pPr marL="1371600" algn="l" rtl="0" fontAlgn="base">
      <a:spcBef>
        <a:spcPct val="0"/>
      </a:spcBef>
      <a:spcAft>
        <a:spcPct val="0"/>
      </a:spcAft>
      <a:defRPr kern="1200">
        <a:solidFill>
          <a:schemeClr val="tx1"/>
        </a:solidFill>
        <a:latin typeface="Arial" pitchFamily="-110" charset="0"/>
        <a:ea typeface="Arial" pitchFamily="-110" charset="0"/>
        <a:cs typeface="Arial" pitchFamily="-110" charset="0"/>
      </a:defRPr>
    </a:lvl4pPr>
    <a:lvl5pPr marL="1828800" algn="l" rtl="0" fontAlgn="base">
      <a:spcBef>
        <a:spcPct val="0"/>
      </a:spcBef>
      <a:spcAft>
        <a:spcPct val="0"/>
      </a:spcAft>
      <a:defRPr kern="1200">
        <a:solidFill>
          <a:schemeClr val="tx1"/>
        </a:solidFill>
        <a:latin typeface="Arial" pitchFamily="-110" charset="0"/>
        <a:ea typeface="Arial" pitchFamily="-110" charset="0"/>
        <a:cs typeface="Arial" pitchFamily="-110" charset="0"/>
      </a:defRPr>
    </a:lvl5pPr>
    <a:lvl6pPr marL="2286000" algn="l" defTabSz="457200" rtl="0" eaLnBrk="1" latinLnBrk="0" hangingPunct="1">
      <a:defRPr kern="1200">
        <a:solidFill>
          <a:schemeClr val="tx1"/>
        </a:solidFill>
        <a:latin typeface="Arial" pitchFamily="-110" charset="0"/>
        <a:ea typeface="Arial" pitchFamily="-110" charset="0"/>
        <a:cs typeface="Arial" pitchFamily="-110" charset="0"/>
      </a:defRPr>
    </a:lvl6pPr>
    <a:lvl7pPr marL="2743200" algn="l" defTabSz="457200" rtl="0" eaLnBrk="1" latinLnBrk="0" hangingPunct="1">
      <a:defRPr kern="1200">
        <a:solidFill>
          <a:schemeClr val="tx1"/>
        </a:solidFill>
        <a:latin typeface="Arial" pitchFamily="-110" charset="0"/>
        <a:ea typeface="Arial" pitchFamily="-110" charset="0"/>
        <a:cs typeface="Arial" pitchFamily="-110" charset="0"/>
      </a:defRPr>
    </a:lvl7pPr>
    <a:lvl8pPr marL="3200400" algn="l" defTabSz="457200" rtl="0" eaLnBrk="1" latinLnBrk="0" hangingPunct="1">
      <a:defRPr kern="1200">
        <a:solidFill>
          <a:schemeClr val="tx1"/>
        </a:solidFill>
        <a:latin typeface="Arial" pitchFamily="-110" charset="0"/>
        <a:ea typeface="Arial" pitchFamily="-110" charset="0"/>
        <a:cs typeface="Arial" pitchFamily="-110" charset="0"/>
      </a:defRPr>
    </a:lvl8pPr>
    <a:lvl9pPr marL="3657600" algn="l" defTabSz="457200" rtl="0" eaLnBrk="1" latinLnBrk="0" hangingPunct="1">
      <a:defRPr kern="1200">
        <a:solidFill>
          <a:schemeClr val="tx1"/>
        </a:solidFill>
        <a:latin typeface="Arial" pitchFamily="-110" charset="0"/>
        <a:ea typeface="Arial" pitchFamily="-110" charset="0"/>
        <a:cs typeface="Arial" pitchFamily="-110"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3CE"/>
    <a:srgbClr val="6600FF"/>
    <a:srgbClr val="C4D8DA"/>
    <a:srgbClr val="FF0000"/>
    <a:srgbClr val="FF3399"/>
    <a:srgbClr val="CC00FF"/>
    <a:srgbClr val="00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9302" autoAdjust="0"/>
  </p:normalViewPr>
  <p:slideViewPr>
    <p:cSldViewPr>
      <p:cViewPr>
        <p:scale>
          <a:sx n="75" d="100"/>
          <a:sy n="75" d="100"/>
        </p:scale>
        <p:origin x="-1464" y="-104"/>
      </p:cViewPr>
      <p:guideLst>
        <p:guide orient="horz" pos="2160"/>
        <p:guide pos="2880"/>
      </p:guideLst>
    </p:cSldViewPr>
  </p:slideViewPr>
  <p:outlineViewPr>
    <p:cViewPr>
      <p:scale>
        <a:sx n="33" d="100"/>
        <a:sy n="33" d="100"/>
      </p:scale>
      <p:origin x="0" y="5484"/>
    </p:cViewPr>
  </p:outlineViewPr>
  <p:notesTextViewPr>
    <p:cViewPr>
      <p:scale>
        <a:sx n="100" d="100"/>
        <a:sy n="100" d="100"/>
      </p:scale>
      <p:origin x="0" y="0"/>
    </p:cViewPr>
  </p:notesTextViewPr>
  <p:sorterViewPr>
    <p:cViewPr>
      <p:scale>
        <a:sx n="66" d="100"/>
        <a:sy n="66" d="100"/>
      </p:scale>
      <p:origin x="0" y="704"/>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notesMaster" Target="notesMasters/notesMaster1.xml"/><Relationship Id="rId2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esProps" Target="presProps.xml"/><Relationship Id="rId31" Type="http://schemas.openxmlformats.org/officeDocument/2006/relationships/viewProps" Target="viewProps.xml"/><Relationship Id="rId32" Type="http://schemas.openxmlformats.org/officeDocument/2006/relationships/theme" Target="theme/theme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Arial" charset="0"/>
                <a:cs typeface="Arial" charset="0"/>
              </a:defRPr>
            </a:lvl1pPr>
          </a:lstStyle>
          <a:p>
            <a:pPr>
              <a:defRPr/>
            </a:pPr>
            <a:endParaRPr lang="en-US"/>
          </a:p>
        </p:txBody>
      </p:sp>
      <p:sp>
        <p:nvSpPr>
          <p:cNvPr id="921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Arial" charset="0"/>
                <a:cs typeface="Arial" charset="0"/>
              </a:defRPr>
            </a:lvl1pPr>
          </a:lstStyle>
          <a:p>
            <a:pPr>
              <a:defRPr/>
            </a:pPr>
            <a:endParaRPr lang="en-US"/>
          </a:p>
        </p:txBody>
      </p:sp>
      <p:sp>
        <p:nvSpPr>
          <p:cNvPr id="3686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922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22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Arial" charset="0"/>
                <a:cs typeface="Arial" charset="0"/>
              </a:defRPr>
            </a:lvl1pPr>
          </a:lstStyle>
          <a:p>
            <a:pPr>
              <a:defRPr/>
            </a:pPr>
            <a:endParaRPr lang="en-US"/>
          </a:p>
        </p:txBody>
      </p:sp>
      <p:sp>
        <p:nvSpPr>
          <p:cNvPr id="922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C40CA55-E705-BA42-8FD7-3F50220A3A4E}" type="slidenum">
              <a:rPr lang="en-US"/>
              <a:pPr/>
              <a:t>‹#›</a:t>
            </a:fld>
            <a:endParaRPr lang="en-US"/>
          </a:p>
        </p:txBody>
      </p:sp>
    </p:spTree>
    <p:extLst>
      <p:ext uri="{BB962C8B-B14F-4D97-AF65-F5344CB8AC3E}">
        <p14:creationId xmlns:p14="http://schemas.microsoft.com/office/powerpoint/2010/main" val="331809250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Arial" charset="0"/>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Arial" charset="0"/>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Arial" charset="0"/>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Arial" charset="0"/>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Arial" charset="0"/>
        <a:cs typeface="Arial" charset="0"/>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40CA55-E705-BA42-8FD7-3F50220A3A4E}" type="slidenum">
              <a:rPr lang="en-US" smtClean="0"/>
              <a:pPr/>
              <a:t>1</a:t>
            </a:fld>
            <a:endParaRPr lang="en-US"/>
          </a:p>
        </p:txBody>
      </p:sp>
    </p:spTree>
    <p:extLst>
      <p:ext uri="{BB962C8B-B14F-4D97-AF65-F5344CB8AC3E}">
        <p14:creationId xmlns:p14="http://schemas.microsoft.com/office/powerpoint/2010/main" val="367084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p:spPr>
        <p:txBody>
          <a:bodyPr/>
          <a:lstStyle/>
          <a:p>
            <a:r>
              <a:rPr lang="en-US">
                <a:latin typeface="Arial" pitchFamily="-110" charset="0"/>
                <a:ea typeface="Arial" pitchFamily="-110" charset="0"/>
                <a:cs typeface="Arial" pitchFamily="-110" charset="0"/>
              </a:rPr>
              <a:t>Yn perthyn I’w gilydd. </a:t>
            </a:r>
          </a:p>
          <a:p>
            <a:endParaRPr lang="en-US">
              <a:latin typeface="Arial" pitchFamily="-110" charset="0"/>
              <a:ea typeface="Arial" pitchFamily="-110" charset="0"/>
              <a:cs typeface="Arial" pitchFamily="-110" charset="0"/>
            </a:endParaRPr>
          </a:p>
          <a:p>
            <a:endParaRPr lang="en-US">
              <a:latin typeface="Arial" pitchFamily="-110" charset="0"/>
              <a:ea typeface="Arial" pitchFamily="-110" charset="0"/>
              <a:cs typeface="Arial" pitchFamily="-110" charset="0"/>
            </a:endParaRPr>
          </a:p>
        </p:txBody>
      </p:sp>
      <p:sp>
        <p:nvSpPr>
          <p:cNvPr id="37892" name="Slide Number Placeholder 3"/>
          <p:cNvSpPr>
            <a:spLocks noGrp="1"/>
          </p:cNvSpPr>
          <p:nvPr>
            <p:ph type="sldNum" sz="quarter" idx="5"/>
          </p:nvPr>
        </p:nvSpPr>
        <p:spPr>
          <a:noFill/>
        </p:spPr>
        <p:txBody>
          <a:bodyPr/>
          <a:lstStyle/>
          <a:p>
            <a:fld id="{89AFD710-CCF0-7544-9F9C-E005135324AB}" type="slidenum">
              <a:rPr lang="en-GB"/>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r>
              <a:rPr lang="en-GB">
                <a:latin typeface="Arial" pitchFamily="-110" charset="0"/>
                <a:ea typeface="Arial" pitchFamily="-110" charset="0"/>
                <a:cs typeface="Arial" pitchFamily="-110" charset="0"/>
              </a:rPr>
              <a:t>Work in groups and collect thoughts on sticky notes, stick on white board to make mind map.</a:t>
            </a:r>
          </a:p>
          <a:p>
            <a:r>
              <a:rPr lang="en-GB">
                <a:latin typeface="Arial" pitchFamily="-110" charset="0"/>
                <a:ea typeface="Arial" pitchFamily="-110" charset="0"/>
                <a:cs typeface="Arial" pitchFamily="-110" charset="0"/>
              </a:rPr>
              <a:t>Share variety of pictures of learning environments with trainees. </a:t>
            </a:r>
          </a:p>
          <a:p>
            <a:r>
              <a:rPr lang="en-GB">
                <a:latin typeface="Arial" pitchFamily="-110" charset="0"/>
                <a:ea typeface="Arial" pitchFamily="-110" charset="0"/>
                <a:cs typeface="Arial" pitchFamily="-110" charset="0"/>
              </a:rPr>
              <a:t>Ask them to ….discuss what are the benefits and the disadvantages of the areas? </a:t>
            </a:r>
          </a:p>
          <a:p>
            <a:r>
              <a:rPr lang="en-GB">
                <a:latin typeface="Arial" pitchFamily="-110" charset="0"/>
                <a:ea typeface="Arial" pitchFamily="-110" charset="0"/>
                <a:cs typeface="Arial" pitchFamily="-110" charset="0"/>
              </a:rPr>
              <a:t>After this ask them to feed back briefly what their thoughts are – as going through the photos as shown on the slides</a:t>
            </a:r>
          </a:p>
        </p:txBody>
      </p:sp>
      <p:sp>
        <p:nvSpPr>
          <p:cNvPr id="38916" name="Slide Number Placeholder 3"/>
          <p:cNvSpPr>
            <a:spLocks noGrp="1"/>
          </p:cNvSpPr>
          <p:nvPr>
            <p:ph type="sldNum" sz="quarter" idx="5"/>
          </p:nvPr>
        </p:nvSpPr>
        <p:spPr>
          <a:noFill/>
        </p:spPr>
        <p:txBody>
          <a:bodyPr/>
          <a:lstStyle/>
          <a:p>
            <a:fld id="{D0B17BAB-C4DE-1A46-AC48-9D892DEAE8E1}" type="slidenum">
              <a:rPr lang="en-GB"/>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p:spPr>
        <p:txBody>
          <a:bodyPr/>
          <a:lstStyle/>
          <a:p>
            <a:r>
              <a:rPr lang="en-US">
                <a:latin typeface="Arial" pitchFamily="-110" charset="0"/>
                <a:ea typeface="Arial" pitchFamily="-110" charset="0"/>
                <a:cs typeface="Arial" pitchFamily="-110" charset="0"/>
              </a:rPr>
              <a:t>Experience – explore / experiment / through direct experience – they are hands on with the learning. Physical activities.  </a:t>
            </a:r>
          </a:p>
          <a:p>
            <a:r>
              <a:rPr lang="en-US">
                <a:latin typeface="Arial" pitchFamily="-110" charset="0"/>
                <a:ea typeface="Arial" pitchFamily="-110" charset="0"/>
                <a:cs typeface="Arial" pitchFamily="-110" charset="0"/>
              </a:rPr>
              <a:t>Play – opportunity to integrate skills and knowledge learnt / dev creativity / dev personal social communication with others / dramatic play  – integrated approach physical / emotional / cognitive – Shore 1997</a:t>
            </a:r>
          </a:p>
          <a:p>
            <a:r>
              <a:rPr lang="en-US">
                <a:latin typeface="Arial" pitchFamily="-110" charset="0"/>
                <a:ea typeface="Arial" pitchFamily="-110" charset="0"/>
                <a:cs typeface="Arial" pitchFamily="-110" charset="0"/>
              </a:rPr>
              <a:t>Teaching – role model &amp; nurturer of education / learning Also – “Good teachers know that enthusiasm is contagious. What we sometimes forget is that lack of enthusiasm is also contagious” page 37 , Ian Gilbert –”Essential motivation in the classroom”. </a:t>
            </a:r>
          </a:p>
          <a:p>
            <a:r>
              <a:rPr lang="en-US">
                <a:latin typeface="Arial" pitchFamily="-110" charset="0"/>
                <a:ea typeface="Arial" pitchFamily="-110" charset="0"/>
                <a:cs typeface="Arial" pitchFamily="-110" charset="0"/>
              </a:rPr>
              <a:t>People – within classroom / school / community gardener, farmer, carpenter, bricklayer, painter doctor, dentist, etc</a:t>
            </a:r>
          </a:p>
          <a:p>
            <a:r>
              <a:rPr lang="en-US">
                <a:latin typeface="Arial" pitchFamily="-110" charset="0"/>
                <a:ea typeface="Arial" pitchFamily="-110" charset="0"/>
                <a:cs typeface="Arial" pitchFamily="-110" charset="0"/>
              </a:rPr>
              <a:t>Significant – feeling of inclusion and being appreciated / respected and important with regards to their learning journey / pathway and within the environment to have responsibilities – chores / caring for others. </a:t>
            </a:r>
          </a:p>
          <a:p>
            <a:pPr eaLnBrk="1" hangingPunct="1">
              <a:spcBef>
                <a:spcPct val="0"/>
              </a:spcBef>
            </a:pPr>
            <a:r>
              <a:rPr lang="en-US">
                <a:latin typeface="Arial" pitchFamily="-110" charset="0"/>
                <a:ea typeface="Arial" pitchFamily="-110" charset="0"/>
                <a:cs typeface="Arial" pitchFamily="-110" charset="0"/>
              </a:rPr>
              <a:t>ACTIVITY - Trainees to stand up and use their mobile phones to take a close up photo of anything that’s next to them (in the lecture room). Ask trainees to look at the photo and then ask them to kneel beside the object they took a photo of and to take another photo – now what do they see?? Compare both photos – how different do they look ? Need to be aware &amp; have an empathy for this element when planning  activities / furniture / displays / resources within the classroom  </a:t>
            </a:r>
          </a:p>
          <a:p>
            <a:endParaRPr lang="en-US">
              <a:latin typeface="Arial" pitchFamily="-110" charset="0"/>
              <a:ea typeface="Arial" pitchFamily="-110" charset="0"/>
              <a:cs typeface="Arial" pitchFamily="-110" charset="0"/>
            </a:endParaRPr>
          </a:p>
          <a:p>
            <a:r>
              <a:rPr lang="en-US">
                <a:latin typeface="Arial" pitchFamily="-110" charset="0"/>
                <a:ea typeface="Arial" pitchFamily="-110" charset="0"/>
                <a:cs typeface="Arial" pitchFamily="-110" charset="0"/>
              </a:rPr>
              <a:t>Places their own – know that they belong that they are close the the people and have familiar surroundings routine (sessions – furniture – groups) but that are also places that are enhanced and enriched with challenges &amp; equipment  </a:t>
            </a:r>
          </a:p>
          <a:p>
            <a:r>
              <a:rPr lang="en-US">
                <a:latin typeface="Arial" pitchFamily="-110" charset="0"/>
                <a:ea typeface="Arial" pitchFamily="-110" charset="0"/>
                <a:cs typeface="Arial" pitchFamily="-110" charset="0"/>
              </a:rPr>
              <a:t>This also includes an area to meditate – myfyrio – special place to be able to rest – their bodies and minds. </a:t>
            </a:r>
          </a:p>
          <a:p>
            <a:endParaRPr lang="en-US">
              <a:latin typeface="Arial" pitchFamily="-110" charset="0"/>
              <a:ea typeface="Arial" pitchFamily="-110" charset="0"/>
              <a:cs typeface="Arial" pitchFamily="-110" charset="0"/>
            </a:endParaRPr>
          </a:p>
        </p:txBody>
      </p:sp>
      <p:sp>
        <p:nvSpPr>
          <p:cNvPr id="39940" name="Slide Number Placeholder 3"/>
          <p:cNvSpPr>
            <a:spLocks noGrp="1"/>
          </p:cNvSpPr>
          <p:nvPr>
            <p:ph type="sldNum" sz="quarter" idx="5"/>
          </p:nvPr>
        </p:nvSpPr>
        <p:spPr>
          <a:noFill/>
        </p:spPr>
        <p:txBody>
          <a:bodyPr/>
          <a:lstStyle/>
          <a:p>
            <a:fld id="{3AFD06BE-9CBD-B642-856F-DA4FF064BE2F}" type="slidenum">
              <a:rPr lang="en-US"/>
              <a:pPr/>
              <a:t>17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r>
              <a:rPr lang="en-US">
                <a:latin typeface="Arial" pitchFamily="-110" charset="0"/>
                <a:ea typeface="Arial" pitchFamily="-110" charset="0"/>
                <a:cs typeface="Arial" pitchFamily="-110" charset="0"/>
              </a:rPr>
              <a:t>Children will need to have the opportunities to develop how to learn, be creative, communicate, take responsibility, working with others &amp; sharing ideas. Being able to work quickly but effectively and accurately.</a:t>
            </a:r>
          </a:p>
          <a:p>
            <a:endParaRPr lang="en-US">
              <a:latin typeface="Arial" pitchFamily="-110" charset="0"/>
              <a:ea typeface="Arial" pitchFamily="-110" charset="0"/>
              <a:cs typeface="Arial" pitchFamily="-110" charset="0"/>
            </a:endParaRPr>
          </a:p>
          <a:p>
            <a:r>
              <a:rPr lang="en-US">
                <a:latin typeface="Arial" pitchFamily="-110" charset="0"/>
                <a:ea typeface="Arial" pitchFamily="-110" charset="0"/>
                <a:cs typeface="Arial" pitchFamily="-110" charset="0"/>
              </a:rPr>
              <a:t>Success criteria  / as like the FPh important to show examples of pupils work – in progress &amp; finished products. Show diversity of creativity &amp; content </a:t>
            </a:r>
          </a:p>
          <a:p>
            <a:endParaRPr lang="en-US">
              <a:latin typeface="Arial" pitchFamily="-110" charset="0"/>
              <a:ea typeface="Arial" pitchFamily="-110" charset="0"/>
              <a:cs typeface="Arial" pitchFamily="-110" charset="0"/>
            </a:endParaRPr>
          </a:p>
          <a:p>
            <a:r>
              <a:rPr lang="en-US">
                <a:latin typeface="Arial" pitchFamily="-110" charset="0"/>
                <a:ea typeface="Arial" pitchFamily="-110" charset="0"/>
                <a:cs typeface="Arial" pitchFamily="-110" charset="0"/>
              </a:rPr>
              <a:t>Purpose of a display / pwrpas arddangosfa?   </a:t>
            </a:r>
          </a:p>
          <a:p>
            <a:pPr>
              <a:buFontTx/>
              <a:buAutoNum type="arabicParenBoth"/>
            </a:pPr>
            <a:r>
              <a:rPr lang="en-US">
                <a:latin typeface="Arial" pitchFamily="-110" charset="0"/>
                <a:ea typeface="Arial" pitchFamily="-110" charset="0"/>
                <a:cs typeface="Arial" pitchFamily="-110" charset="0"/>
              </a:rPr>
              <a:t>Dathlu  /  celebrate</a:t>
            </a:r>
          </a:p>
          <a:p>
            <a:pPr>
              <a:buFontTx/>
              <a:buAutoNum type="arabicParenBoth"/>
            </a:pPr>
            <a:r>
              <a:rPr lang="en-US">
                <a:latin typeface="Arial" pitchFamily="-110" charset="0"/>
                <a:ea typeface="Arial" pitchFamily="-110" charset="0"/>
                <a:cs typeface="Arial" pitchFamily="-110" charset="0"/>
              </a:rPr>
              <a:t>Elefen o rannu wybodaeth  /  sharing of information</a:t>
            </a:r>
          </a:p>
          <a:p>
            <a:pPr>
              <a:buFontTx/>
              <a:buAutoNum type="arabicParenBoth"/>
            </a:pPr>
            <a:r>
              <a:rPr lang="en-US">
                <a:latin typeface="Arial" pitchFamily="-110" charset="0"/>
                <a:ea typeface="Arial" pitchFamily="-110" charset="0"/>
                <a:cs typeface="Arial" pitchFamily="-110" charset="0"/>
              </a:rPr>
              <a:t>Addurno  /  Decoration </a:t>
            </a:r>
          </a:p>
          <a:p>
            <a:endParaRPr lang="en-US">
              <a:latin typeface="Arial" pitchFamily="-110" charset="0"/>
              <a:ea typeface="Arial" pitchFamily="-110" charset="0"/>
              <a:cs typeface="Arial" pitchFamily="-110" charset="0"/>
            </a:endParaRPr>
          </a:p>
          <a:p>
            <a:r>
              <a:rPr lang="en-US">
                <a:latin typeface="Arial" pitchFamily="-110" charset="0"/>
                <a:ea typeface="Arial" pitchFamily="-110" charset="0"/>
                <a:cs typeface="Arial" pitchFamily="-110" charset="0"/>
              </a:rPr>
              <a:t>Blurb to go with photos  :  Consider displays that demonstrate a variety of learning opportunities.  Mixture of variety of types of areas of the curriculum – celebrates what they’ve done</a:t>
            </a:r>
          </a:p>
          <a:p>
            <a:endParaRPr lang="en-US">
              <a:latin typeface="Arial" pitchFamily="-110" charset="0"/>
              <a:ea typeface="Arial" pitchFamily="-110" charset="0"/>
              <a:cs typeface="Arial" pitchFamily="-110" charset="0"/>
            </a:endParaRPr>
          </a:p>
          <a:p>
            <a:r>
              <a:rPr lang="en-US">
                <a:latin typeface="Arial" pitchFamily="-110" charset="0"/>
                <a:ea typeface="Arial" pitchFamily="-110" charset="0"/>
                <a:cs typeface="Arial" pitchFamily="-110" charset="0"/>
              </a:rPr>
              <a:t>Y Cwricwlwm Cymreig also shows how work in many subjects contribute to the same topic / area writing poetry / creating felt &amp; making Mr Urdd with the felt that they’ve made / looked at location of the village / looking at the national anthem – creating their own anthem for their classroom of what is special to them / creating the screen print of celtic / welsh symbols and using to design T Shirts </a:t>
            </a:r>
          </a:p>
          <a:p>
            <a:endParaRPr lang="en-US">
              <a:latin typeface="Arial" pitchFamily="-110" charset="0"/>
              <a:ea typeface="Arial" pitchFamily="-110" charset="0"/>
              <a:cs typeface="Arial" pitchFamily="-110" charset="0"/>
            </a:endParaRPr>
          </a:p>
        </p:txBody>
      </p:sp>
      <p:sp>
        <p:nvSpPr>
          <p:cNvPr id="45060" name="Slide Number Placeholder 3"/>
          <p:cNvSpPr>
            <a:spLocks noGrp="1"/>
          </p:cNvSpPr>
          <p:nvPr>
            <p:ph type="sldNum" sz="quarter" idx="5"/>
          </p:nvPr>
        </p:nvSpPr>
        <p:spPr>
          <a:noFill/>
        </p:spPr>
        <p:txBody>
          <a:bodyPr/>
          <a:lstStyle/>
          <a:p>
            <a:fld id="{88BBED25-1AD0-DE4C-9BD1-6F866DF322AF}" type="slidenum">
              <a:rPr lang="en-US"/>
              <a:pPr/>
              <a:t>21</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marL="228600" indent="-228600">
              <a:buFontTx/>
              <a:buAutoNum type="arabicPeriod"/>
            </a:pPr>
            <a:r>
              <a:rPr lang="en-US">
                <a:latin typeface="Arial" pitchFamily="-110" charset="0"/>
                <a:ea typeface="Arial" pitchFamily="-110" charset="0"/>
                <a:cs typeface="Arial" pitchFamily="-110" charset="0"/>
              </a:rPr>
              <a:t>Logs with numbers/ letters painted on top – endless opportunities for learning</a:t>
            </a:r>
          </a:p>
          <a:p>
            <a:pPr marL="228600" indent="-228600"/>
            <a:r>
              <a:rPr lang="en-US">
                <a:latin typeface="Arial" pitchFamily="-110" charset="0"/>
                <a:ea typeface="Arial" pitchFamily="-110" charset="0"/>
                <a:cs typeface="Arial" pitchFamily="-110" charset="0"/>
              </a:rPr>
              <a:t>2.&amp;3&gt; pebbles can be used within numerous activities – get collecting!</a:t>
            </a:r>
          </a:p>
          <a:p>
            <a:pPr marL="228600" indent="-228600"/>
            <a:r>
              <a:rPr lang="en-US">
                <a:latin typeface="Arial" pitchFamily="-110" charset="0"/>
                <a:ea typeface="Arial" pitchFamily="-110" charset="0"/>
                <a:cs typeface="Arial" pitchFamily="-110" charset="0"/>
              </a:rPr>
              <a:t>4. Mixing natural resources like clay with sequins, paint, eyes etc can be very effective.</a:t>
            </a:r>
          </a:p>
          <a:p>
            <a:pPr marL="228600" indent="-228600"/>
            <a:endParaRPr lang="en-US">
              <a:latin typeface="Arial" pitchFamily="-110" charset="0"/>
              <a:ea typeface="Arial" pitchFamily="-110" charset="0"/>
              <a:cs typeface="Arial" pitchFamily="-110" charset="0"/>
            </a:endParaRPr>
          </a:p>
          <a:p>
            <a:pPr marL="228600" indent="-228600"/>
            <a:r>
              <a:rPr lang="en-US">
                <a:latin typeface="Arial" pitchFamily="-110" charset="0"/>
                <a:ea typeface="Arial" pitchFamily="-110" charset="0"/>
                <a:cs typeface="Arial" pitchFamily="-110" charset="0"/>
              </a:rPr>
              <a:t>Link natural with man made – to enhance the activity – not to retrict the acitivity – google wyeyeys balance </a:t>
            </a:r>
          </a:p>
        </p:txBody>
      </p:sp>
      <p:sp>
        <p:nvSpPr>
          <p:cNvPr id="46084" name="Slide Number Placeholder 3"/>
          <p:cNvSpPr>
            <a:spLocks noGrp="1"/>
          </p:cNvSpPr>
          <p:nvPr>
            <p:ph type="sldNum" sz="quarter" idx="5"/>
          </p:nvPr>
        </p:nvSpPr>
        <p:spPr>
          <a:noFill/>
        </p:spPr>
        <p:txBody>
          <a:bodyPr/>
          <a:lstStyle/>
          <a:p>
            <a:fld id="{68DA114D-34BF-5041-B8F3-FBCF6939F85C}" type="slidenum">
              <a:rPr lang="en-US"/>
              <a:pPr/>
              <a:t>22</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p:spPr>
        <p:txBody>
          <a:bodyPr/>
          <a:lstStyle/>
          <a:p>
            <a:r>
              <a:rPr lang="en-US">
                <a:latin typeface="Arial" pitchFamily="-110" charset="0"/>
                <a:ea typeface="Arial" pitchFamily="-110" charset="0"/>
                <a:cs typeface="Arial" pitchFamily="-110" charset="0"/>
              </a:rPr>
              <a:t>Natural resources are freely available and will link into the seasons. </a:t>
            </a:r>
          </a:p>
        </p:txBody>
      </p:sp>
      <p:sp>
        <p:nvSpPr>
          <p:cNvPr id="47108" name="Slide Number Placeholder 3"/>
          <p:cNvSpPr>
            <a:spLocks noGrp="1"/>
          </p:cNvSpPr>
          <p:nvPr>
            <p:ph type="sldNum" sz="quarter" idx="5"/>
          </p:nvPr>
        </p:nvSpPr>
        <p:spPr>
          <a:noFill/>
        </p:spPr>
        <p:txBody>
          <a:bodyPr/>
          <a:lstStyle/>
          <a:p>
            <a:fld id="{AD0E6C4D-C97A-794A-BC3A-E32FC886D8C2}" type="slidenum">
              <a:rPr lang="en-US"/>
              <a:pPr/>
              <a:t>23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B185C9B0-A5D8-B345-99A2-A9130F1815DB}"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43BB09E1-F735-3047-B174-BBE10DCAFFAF}"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7610A446-D197-3845-8750-F8C105C3C28D}"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0E9E7383-2C72-344D-A6D4-E6CB4F7230FE}"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fld id="{C72C186C-3CEE-A642-99FA-CCC550567DB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DBC9822F-BCA3-CA4B-9935-3196D5AC70FF}"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fld id="{6F921067-3D35-0242-B70C-8D0FFBD824A9}"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0C326347-E665-794C-8961-1BEBE5146630}"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26AA30BD-0EAA-CF49-BBC0-5B1F63379787}"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21B53A7D-37BE-354D-B474-7F92FB55160F}"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84C65030-C4E2-7B40-96D8-5C124B54AE0C}"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4648200" y="1600200"/>
            <a:ext cx="4038600" cy="21859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Content Placeholder 4"/>
          <p:cNvSpPr>
            <a:spLocks noGrp="1"/>
          </p:cNvSpPr>
          <p:nvPr>
            <p:ph sz="quarter" idx="3"/>
          </p:nvPr>
        </p:nvSpPr>
        <p:spPr>
          <a:xfrm>
            <a:off x="4648200" y="3938588"/>
            <a:ext cx="4038600" cy="218757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GB"/>
          </a:p>
        </p:txBody>
      </p:sp>
      <p:sp>
        <p:nvSpPr>
          <p:cNvPr id="7" name="Rectangle 5"/>
          <p:cNvSpPr>
            <a:spLocks noGrp="1" noChangeArrowheads="1"/>
          </p:cNvSpPr>
          <p:nvPr>
            <p:ph type="ftr" sz="quarter" idx="11"/>
          </p:nvPr>
        </p:nvSpPr>
        <p:spPr>
          <a:ln/>
        </p:spPr>
        <p:txBody>
          <a:bodyPr/>
          <a:lstStyle>
            <a:lvl1pPr>
              <a:defRPr/>
            </a:lvl1pPr>
          </a:lstStyle>
          <a:p>
            <a:pPr>
              <a:defRPr/>
            </a:pPr>
            <a:endParaRPr lang="en-GB"/>
          </a:p>
        </p:txBody>
      </p:sp>
      <p:sp>
        <p:nvSpPr>
          <p:cNvPr id="8" name="Rectangle 6"/>
          <p:cNvSpPr>
            <a:spLocks noGrp="1" noChangeArrowheads="1"/>
          </p:cNvSpPr>
          <p:nvPr>
            <p:ph type="sldNum" sz="quarter" idx="12"/>
          </p:nvPr>
        </p:nvSpPr>
        <p:spPr>
          <a:ln/>
        </p:spPr>
        <p:txBody>
          <a:bodyPr/>
          <a:lstStyle>
            <a:lvl1pPr>
              <a:defRPr/>
            </a:lvl1pPr>
          </a:lstStyle>
          <a:p>
            <a:fld id="{95BED4D7-CB75-874C-8B0A-4E72D0470B2B}"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3F3CE"/>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ea typeface="+mn-ea"/>
                <a:cs typeface="+mn-cs"/>
              </a:defRPr>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ea typeface="+mn-ea"/>
                <a:cs typeface="+mn-cs"/>
              </a:defRPr>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58FE670C-19F7-4344-B9CA-1DDD4777DC7B}"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Lst>
  <p:txStyles>
    <p:titleStyle>
      <a:lvl1pPr algn="ctr" rtl="0" eaLnBrk="0" fontAlgn="base" hangingPunct="0">
        <a:spcBef>
          <a:spcPct val="0"/>
        </a:spcBef>
        <a:spcAft>
          <a:spcPct val="0"/>
        </a:spcAft>
        <a:defRPr sz="4400">
          <a:solidFill>
            <a:schemeClr val="tx2"/>
          </a:solidFill>
          <a:latin typeface="+mj-lt"/>
          <a:ea typeface="ＭＳ Ｐゴシック" charset="-128"/>
          <a:cs typeface="ＭＳ Ｐゴシック" charset="-128"/>
        </a:defRPr>
      </a:lvl1pPr>
      <a:lvl2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charset="-128"/>
          <a:cs typeface="ＭＳ Ｐゴシック" charset="-128"/>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eaLnBrk="0" fontAlgn="base" hangingPunct="0">
        <a:spcBef>
          <a:spcPct val="20000"/>
        </a:spcBef>
        <a:spcAft>
          <a:spcPct val="0"/>
        </a:spcAft>
        <a:buChar char="»"/>
        <a:defRPr sz="2000">
          <a:solidFill>
            <a:schemeClr val="tx1"/>
          </a:solidFill>
          <a:latin typeface="+mn-lt"/>
          <a:ea typeface="ＭＳ Ｐゴシック" charset="-128"/>
        </a:defRPr>
      </a:lvl6pPr>
      <a:lvl7pPr marL="2971800" indent="-228600" algn="l" rtl="0" eaLnBrk="0" fontAlgn="base" hangingPunct="0">
        <a:spcBef>
          <a:spcPct val="20000"/>
        </a:spcBef>
        <a:spcAft>
          <a:spcPct val="0"/>
        </a:spcAft>
        <a:buChar char="»"/>
        <a:defRPr sz="2000">
          <a:solidFill>
            <a:schemeClr val="tx1"/>
          </a:solidFill>
          <a:latin typeface="+mn-lt"/>
          <a:ea typeface="ＭＳ Ｐゴシック" charset="-128"/>
        </a:defRPr>
      </a:lvl7pPr>
      <a:lvl8pPr marL="3429000" indent="-228600" algn="l" rtl="0" eaLnBrk="0" fontAlgn="base" hangingPunct="0">
        <a:spcBef>
          <a:spcPct val="20000"/>
        </a:spcBef>
        <a:spcAft>
          <a:spcPct val="0"/>
        </a:spcAft>
        <a:buChar char="»"/>
        <a:defRPr sz="2000">
          <a:solidFill>
            <a:schemeClr val="tx1"/>
          </a:solidFill>
          <a:latin typeface="+mn-lt"/>
          <a:ea typeface="ＭＳ Ｐゴシック" charset="-128"/>
        </a:defRPr>
      </a:lvl8pPr>
      <a:lvl9pPr marL="3886200" indent="-228600" algn="l" rtl="0" eaLnBrk="0" fontAlgn="base" hangingPunct="0">
        <a:spcBef>
          <a:spcPct val="20000"/>
        </a:spcBef>
        <a:spcAft>
          <a:spcPct val="0"/>
        </a:spcAft>
        <a:buChar char="»"/>
        <a:defRPr sz="2000">
          <a:solidFill>
            <a:schemeClr val="tx1"/>
          </a:solidFill>
          <a:latin typeface="+mn-lt"/>
          <a:ea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4" Type="http://schemas.openxmlformats.org/officeDocument/2006/relationships/image" Target="../media/image2.jpeg"/><Relationship Id="rId5"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4" Type="http://schemas.openxmlformats.org/officeDocument/2006/relationships/image" Target="../media/image7.jpeg"/><Relationship Id="rId1" Type="http://schemas.openxmlformats.org/officeDocument/2006/relationships/slideLayout" Target="../slideLayouts/slideLayout4.xml"/><Relationship Id="rId2" Type="http://schemas.openxmlformats.org/officeDocument/2006/relationships/image" Target="../media/image5.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1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teachingexpertise.com/articles%20accessed%2024.10.07" TargetMode="External"/><Relationship Id="rId3" Type="http://schemas.openxmlformats.org/officeDocument/2006/relationships/image" Target="../media/image19.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4" Type="http://schemas.openxmlformats.org/officeDocument/2006/relationships/image" Target="../media/image22.pn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4" Type="http://schemas.openxmlformats.org/officeDocument/2006/relationships/image" Target="../media/image24.jpeg"/><Relationship Id="rId5" Type="http://schemas.openxmlformats.org/officeDocument/2006/relationships/image" Target="../media/image25.jpeg"/><Relationship Id="rId6" Type="http://schemas.openxmlformats.org/officeDocument/2006/relationships/image" Target="../media/image26.jpeg"/><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23.xml.rels><?xml version="1.0" encoding="UTF-8" standalone="yes"?>
<Relationships xmlns="http://schemas.openxmlformats.org/package/2006/relationships"><Relationship Id="rId3" Type="http://schemas.openxmlformats.org/officeDocument/2006/relationships/image" Target="../media/image27.jpeg"/><Relationship Id="rId4" Type="http://schemas.openxmlformats.org/officeDocument/2006/relationships/image" Target="../media/image28.png"/><Relationship Id="rId5" Type="http://schemas.openxmlformats.org/officeDocument/2006/relationships/image" Target="../media/image29.jpeg"/><Relationship Id="rId6" Type="http://schemas.openxmlformats.org/officeDocument/2006/relationships/image" Target="../media/image30.png"/><Relationship Id="rId7" Type="http://schemas.openxmlformats.org/officeDocument/2006/relationships/image" Target="../media/image31.png"/><Relationship Id="rId8" Type="http://schemas.openxmlformats.org/officeDocument/2006/relationships/image" Target="../media/image32.png"/><Relationship Id="rId9" Type="http://schemas.openxmlformats.org/officeDocument/2006/relationships/image" Target="../media/image33.jpeg"/><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4.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2"/>
          <p:cNvSpPr>
            <a:spLocks noGrp="1"/>
          </p:cNvSpPr>
          <p:nvPr>
            <p:ph type="ctrTitle"/>
          </p:nvPr>
        </p:nvSpPr>
        <p:spPr>
          <a:xfrm>
            <a:off x="1371600" y="1524000"/>
            <a:ext cx="7772400" cy="1470025"/>
          </a:xfrm>
        </p:spPr>
        <p:txBody>
          <a:bodyPr/>
          <a:lstStyle/>
          <a:p>
            <a:r>
              <a:rPr lang="en-US" dirty="0">
                <a:ea typeface="ＭＳ Ｐゴシック" pitchFamily="-110" charset="-128"/>
                <a:cs typeface="ＭＳ Ｐゴシック" pitchFamily="-110" charset="-128"/>
              </a:rPr>
              <a:t>  The Learning Environment </a:t>
            </a:r>
            <a:r>
              <a:rPr lang="en-US" dirty="0">
                <a:solidFill>
                  <a:srgbClr val="0000FF"/>
                </a:solidFill>
                <a:ea typeface="ＭＳ Ｐゴシック" pitchFamily="-110" charset="-128"/>
                <a:cs typeface="ＭＳ Ｐゴシック" pitchFamily="-110" charset="-128"/>
              </a:rPr>
              <a:t>Yr </a:t>
            </a:r>
            <a:r>
              <a:rPr lang="en-US" dirty="0" err="1">
                <a:solidFill>
                  <a:srgbClr val="0000FF"/>
                </a:solidFill>
                <a:ea typeface="ＭＳ Ｐゴシック" pitchFamily="-110" charset="-128"/>
                <a:cs typeface="ＭＳ Ｐゴシック" pitchFamily="-110" charset="-128"/>
              </a:rPr>
              <a:t>Amgylchedd</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endParaRPr lang="en-US" dirty="0">
              <a:solidFill>
                <a:srgbClr val="0000FF"/>
              </a:solidFill>
              <a:ea typeface="ＭＳ Ｐゴシック" pitchFamily="-110" charset="-128"/>
              <a:cs typeface="ＭＳ Ｐゴシック" pitchFamily="-110" charset="-128"/>
            </a:endParaRPr>
          </a:p>
        </p:txBody>
      </p:sp>
      <p:pic>
        <p:nvPicPr>
          <p:cNvPr id="2052" name="Picture 2" descr="seal_proud2"/>
          <p:cNvPicPr>
            <a:picLocks noChangeAspect="1" noChangeArrowheads="1"/>
          </p:cNvPicPr>
          <p:nvPr/>
        </p:nvPicPr>
        <p:blipFill>
          <a:blip r:embed="rId3"/>
          <a:srcRect/>
          <a:stretch>
            <a:fillRect/>
          </a:stretch>
        </p:blipFill>
        <p:spPr bwMode="auto">
          <a:xfrm>
            <a:off x="3581400" y="3657600"/>
            <a:ext cx="3124200" cy="2082800"/>
          </a:xfrm>
          <a:prstGeom prst="rect">
            <a:avLst/>
          </a:prstGeom>
          <a:noFill/>
          <a:ln w="9525">
            <a:noFill/>
            <a:miter lim="800000"/>
            <a:headEnd/>
            <a:tailEnd/>
          </a:ln>
        </p:spPr>
      </p:pic>
      <p:pic>
        <p:nvPicPr>
          <p:cNvPr id="6" name="Object 21"/>
          <p:cNvPicPr>
            <a:picLocks noChangeAspect="1" noChangeArrowheads="1"/>
          </p:cNvPicPr>
          <p:nvPr/>
        </p:nvPicPr>
        <p:blipFill>
          <a:blip r:embed="rId4"/>
          <a:srcRect/>
          <a:stretch>
            <a:fillRect/>
          </a:stretch>
        </p:blipFill>
        <p:spPr bwMode="auto">
          <a:xfrm>
            <a:off x="228600" y="228600"/>
            <a:ext cx="1528763" cy="2286000"/>
          </a:xfrm>
          <a:prstGeom prst="rect">
            <a:avLst/>
          </a:prstGeom>
          <a:noFill/>
          <a:ln w="9525">
            <a:noFill/>
            <a:miter lim="800000"/>
            <a:headEnd/>
            <a:tailEnd/>
          </a:ln>
        </p:spPr>
      </p:pic>
      <p:pic>
        <p:nvPicPr>
          <p:cNvPr id="2054" name="Picture 2"/>
          <p:cNvPicPr>
            <a:picLocks noChangeAspect="1" noChangeArrowheads="1"/>
          </p:cNvPicPr>
          <p:nvPr/>
        </p:nvPicPr>
        <p:blipFill>
          <a:blip r:embed="rId5"/>
          <a:srcRect/>
          <a:stretch>
            <a:fillRect/>
          </a:stretch>
        </p:blipFill>
        <p:spPr bwMode="auto">
          <a:xfrm>
            <a:off x="0" y="5867400"/>
            <a:ext cx="2743200" cy="990600"/>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Learning Objectives</a:t>
            </a:r>
            <a:br>
              <a:rPr lang="en-GB" dirty="0" smtClean="0"/>
            </a:br>
            <a:r>
              <a:rPr lang="en-GB" dirty="0" err="1" smtClean="0">
                <a:solidFill>
                  <a:srgbClr val="0000FF"/>
                </a:solidFill>
              </a:rPr>
              <a:t>Deilliannau</a:t>
            </a:r>
            <a:r>
              <a:rPr lang="en-GB" dirty="0" smtClean="0">
                <a:solidFill>
                  <a:srgbClr val="0000FF"/>
                </a:solidFill>
              </a:rPr>
              <a:t> </a:t>
            </a:r>
            <a:r>
              <a:rPr lang="en-GB" dirty="0" err="1" smtClean="0">
                <a:solidFill>
                  <a:srgbClr val="0000FF"/>
                </a:solidFill>
              </a:rPr>
              <a:t>Dysgu</a:t>
            </a:r>
            <a:endParaRPr lang="en-GB" dirty="0">
              <a:solidFill>
                <a:srgbClr val="0000FF"/>
              </a:solidFill>
            </a:endParaRPr>
          </a:p>
        </p:txBody>
      </p:sp>
      <p:sp>
        <p:nvSpPr>
          <p:cNvPr id="3" name="Content Placeholder 2"/>
          <p:cNvSpPr>
            <a:spLocks noGrp="1"/>
          </p:cNvSpPr>
          <p:nvPr>
            <p:ph sz="half" idx="1"/>
          </p:nvPr>
        </p:nvSpPr>
        <p:spPr/>
        <p:txBody>
          <a:bodyPr>
            <a:normAutofit fontScale="77500" lnSpcReduction="20000"/>
          </a:bodyPr>
          <a:lstStyle/>
          <a:p>
            <a:pPr>
              <a:defRPr/>
            </a:pPr>
            <a:r>
              <a:rPr lang="en-GB" sz="4000" dirty="0" smtClean="0"/>
              <a:t>Reflect on how learning theories inform the planning and provision of high quality learning environments</a:t>
            </a:r>
          </a:p>
          <a:p>
            <a:pPr>
              <a:defRPr/>
            </a:pPr>
            <a:r>
              <a:rPr lang="en-GB" sz="4000" dirty="0" smtClean="0"/>
              <a:t>demonstrate a clear understanding of how theory and practice are interrelated.</a:t>
            </a:r>
            <a:endParaRPr lang="en-GB" sz="4000" dirty="0"/>
          </a:p>
        </p:txBody>
      </p:sp>
      <p:sp>
        <p:nvSpPr>
          <p:cNvPr id="3076" name="Content Placeholder 3"/>
          <p:cNvSpPr>
            <a:spLocks noGrp="1"/>
          </p:cNvSpPr>
          <p:nvPr>
            <p:ph sz="half" idx="2"/>
          </p:nvPr>
        </p:nvSpPr>
        <p:spPr>
          <a:xfrm>
            <a:off x="4648200" y="1600200"/>
            <a:ext cx="4495800" cy="4525963"/>
          </a:xfrm>
        </p:spPr>
        <p:txBody>
          <a:bodyPr/>
          <a:lstStyle/>
          <a:p>
            <a:r>
              <a:rPr lang="en-US" dirty="0" err="1" smtClean="0">
                <a:solidFill>
                  <a:srgbClr val="0000FF"/>
                </a:solidFill>
                <a:ea typeface="ＭＳ Ｐゴシック" pitchFamily="-110" charset="-128"/>
                <a:cs typeface="ＭＳ Ｐゴシック" pitchFamily="-110" charset="-128"/>
              </a:rPr>
              <a:t>Myfyrio</a:t>
            </a:r>
            <a:r>
              <a:rPr lang="en-US" dirty="0" smtClean="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ar</a:t>
            </a:r>
            <a:r>
              <a:rPr lang="en-US" dirty="0" smtClean="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sut</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mae</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damcaniaethau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yn</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medru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dylanwadu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ar</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gynllunio</a:t>
            </a:r>
            <a:r>
              <a:rPr lang="en-US" dirty="0">
                <a:solidFill>
                  <a:srgbClr val="0000FF"/>
                </a:solidFill>
                <a:ea typeface="ＭＳ Ｐゴシック" pitchFamily="-110" charset="-128"/>
                <a:cs typeface="ＭＳ Ｐゴシック" pitchFamily="-110" charset="-128"/>
              </a:rPr>
              <a:t> a </a:t>
            </a:r>
            <a:r>
              <a:rPr lang="en-US" dirty="0" err="1">
                <a:solidFill>
                  <a:srgbClr val="0000FF"/>
                </a:solidFill>
                <a:ea typeface="ＭＳ Ｐゴシック" pitchFamily="-110" charset="-128"/>
                <a:cs typeface="ＭＳ Ｐゴシック" pitchFamily="-110" charset="-128"/>
              </a:rPr>
              <a:t>darpariaeth</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amgylcheddau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ag</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ansawdd</a:t>
            </a:r>
            <a:r>
              <a:rPr lang="en-US" dirty="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uchel</a:t>
            </a:r>
            <a:endParaRPr lang="en-US" dirty="0" smtClean="0">
              <a:solidFill>
                <a:srgbClr val="0000FF"/>
              </a:solidFill>
              <a:ea typeface="ＭＳ Ｐゴシック" pitchFamily="-110" charset="-128"/>
              <a:cs typeface="ＭＳ Ｐゴシック" pitchFamily="-110" charset="-128"/>
            </a:endParaRPr>
          </a:p>
          <a:p>
            <a:r>
              <a:rPr lang="en-US" dirty="0" err="1" smtClean="0">
                <a:solidFill>
                  <a:srgbClr val="0000FF"/>
                </a:solidFill>
                <a:ea typeface="ＭＳ Ｐゴシック" pitchFamily="-110" charset="-128"/>
                <a:cs typeface="ＭＳ Ｐゴシック" pitchFamily="-110" charset="-128"/>
              </a:rPr>
              <a:t>dangos</a:t>
            </a:r>
            <a:r>
              <a:rPr lang="en-US" dirty="0" smtClean="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dealltwriaeth</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clir</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o</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sut</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mae</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damcaniaeth</a:t>
            </a:r>
            <a:r>
              <a:rPr lang="en-US" dirty="0">
                <a:solidFill>
                  <a:srgbClr val="0000FF"/>
                </a:solidFill>
                <a:ea typeface="ＭＳ Ｐゴシック" pitchFamily="-110" charset="-128"/>
                <a:cs typeface="ＭＳ Ｐゴシック" pitchFamily="-110" charset="-128"/>
              </a:rPr>
              <a:t> ac </a:t>
            </a:r>
            <a:r>
              <a:rPr lang="en-US" dirty="0" err="1">
                <a:solidFill>
                  <a:srgbClr val="0000FF"/>
                </a:solidFill>
                <a:ea typeface="ＭＳ Ｐゴシック" pitchFamily="-110" charset="-128"/>
                <a:cs typeface="ＭＳ Ｐゴシック" pitchFamily="-110" charset="-128"/>
              </a:rPr>
              <a:t>ymarfer</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yn</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rhyngberthnasol</a:t>
            </a:r>
            <a:r>
              <a:rPr lang="en-US" dirty="0">
                <a:solidFill>
                  <a:srgbClr val="0000FF"/>
                </a:solidFill>
                <a:ea typeface="ＭＳ Ｐゴシック" pitchFamily="-110" charset="-128"/>
                <a:cs typeface="ＭＳ Ｐゴシック" pitchFamily="-110" charset="-128"/>
              </a:rPr>
              <a:t>. </a:t>
            </a:r>
          </a:p>
        </p:txBody>
      </p:sp>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US" dirty="0">
                <a:ea typeface="ＭＳ Ｐゴシック" pitchFamily="-110" charset="-128"/>
                <a:cs typeface="ＭＳ Ｐゴシック" pitchFamily="-110" charset="-128"/>
              </a:rPr>
              <a:t>What is a learning environment? </a:t>
            </a:r>
            <a:r>
              <a:rPr lang="en-US" dirty="0">
                <a:solidFill>
                  <a:srgbClr val="0000FF"/>
                </a:solidFill>
                <a:ea typeface="ＭＳ Ｐゴシック" pitchFamily="-110" charset="-128"/>
                <a:cs typeface="ＭＳ Ｐゴシック" pitchFamily="-110" charset="-128"/>
              </a:rPr>
              <a:t>Beth </a:t>
            </a:r>
            <a:r>
              <a:rPr lang="en-US" dirty="0" err="1">
                <a:solidFill>
                  <a:srgbClr val="0000FF"/>
                </a:solidFill>
                <a:ea typeface="ＭＳ Ｐゴシック" pitchFamily="-110" charset="-128"/>
                <a:cs typeface="ＭＳ Ｐゴシック" pitchFamily="-110" charset="-128"/>
              </a:rPr>
              <a:t>yw</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amgylchedd</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r>
              <a:rPr lang="en-US" dirty="0">
                <a:solidFill>
                  <a:srgbClr val="0000FF"/>
                </a:solidFill>
                <a:ea typeface="ＭＳ Ｐゴシック" pitchFamily="-110" charset="-128"/>
                <a:cs typeface="ＭＳ Ｐゴシック" pitchFamily="-110" charset="-128"/>
              </a:rPr>
              <a:t>?</a:t>
            </a:r>
          </a:p>
        </p:txBody>
      </p:sp>
      <p:sp>
        <p:nvSpPr>
          <p:cNvPr id="4099" name="Content Placeholder 2"/>
          <p:cNvSpPr>
            <a:spLocks noGrp="1"/>
          </p:cNvSpPr>
          <p:nvPr>
            <p:ph idx="1"/>
          </p:nvPr>
        </p:nvSpPr>
        <p:spPr>
          <a:xfrm>
            <a:off x="179512" y="1916832"/>
            <a:ext cx="3827462" cy="4525962"/>
          </a:xfrm>
        </p:spPr>
        <p:txBody>
          <a:bodyPr/>
          <a:lstStyle/>
          <a:p>
            <a:r>
              <a:rPr lang="en-US" sz="2800" dirty="0">
                <a:ea typeface="ＭＳ Ｐゴシック" pitchFamily="-110" charset="-128"/>
                <a:cs typeface="ＭＳ Ｐゴシック" pitchFamily="-110" charset="-128"/>
              </a:rPr>
              <a:t>What are your views?</a:t>
            </a:r>
          </a:p>
          <a:p>
            <a:endParaRPr lang="en-US" sz="2800" dirty="0">
              <a:ea typeface="ＭＳ Ｐゴシック" pitchFamily="-110" charset="-128"/>
              <a:cs typeface="ＭＳ Ｐゴシック" pitchFamily="-110" charset="-128"/>
            </a:endParaRPr>
          </a:p>
          <a:p>
            <a:r>
              <a:rPr lang="en-US" sz="2800" dirty="0">
                <a:ea typeface="ＭＳ Ｐゴシック" pitchFamily="-110" charset="-128"/>
                <a:cs typeface="ＭＳ Ｐゴシック" pitchFamily="-110" charset="-128"/>
              </a:rPr>
              <a:t>What did you see on pre-</a:t>
            </a:r>
            <a:r>
              <a:rPr lang="en-US" sz="2800" dirty="0" err="1">
                <a:ea typeface="ＭＳ Ｐゴシック" pitchFamily="-110" charset="-128"/>
                <a:cs typeface="ＭＳ Ｐゴシック" pitchFamily="-110" charset="-128"/>
              </a:rPr>
              <a:t>programme</a:t>
            </a:r>
            <a:r>
              <a:rPr lang="en-US" sz="2800" dirty="0">
                <a:ea typeface="ＭＳ Ｐゴシック" pitchFamily="-110" charset="-128"/>
                <a:cs typeface="ＭＳ Ｐゴシック" pitchFamily="-110" charset="-128"/>
              </a:rPr>
              <a:t> visits and in your previous experiences? </a:t>
            </a:r>
          </a:p>
        </p:txBody>
      </p:sp>
      <p:sp>
        <p:nvSpPr>
          <p:cNvPr id="4100" name="TextBox 3"/>
          <p:cNvSpPr txBox="1">
            <a:spLocks noChangeArrowheads="1"/>
          </p:cNvSpPr>
          <p:nvPr/>
        </p:nvSpPr>
        <p:spPr bwMode="auto">
          <a:xfrm>
            <a:off x="4860032" y="2060848"/>
            <a:ext cx="4032250" cy="3170099"/>
          </a:xfrm>
          <a:prstGeom prst="rect">
            <a:avLst/>
          </a:prstGeom>
          <a:noFill/>
          <a:ln w="9525">
            <a:noFill/>
            <a:miter lim="800000"/>
            <a:headEnd/>
            <a:tailEnd/>
          </a:ln>
        </p:spPr>
        <p:txBody>
          <a:bodyPr>
            <a:prstTxWarp prst="textNoShape">
              <a:avLst/>
            </a:prstTxWarp>
            <a:spAutoFit/>
          </a:bodyPr>
          <a:lstStyle/>
          <a:p>
            <a:pPr>
              <a:buFontTx/>
              <a:buChar char="•"/>
            </a:pPr>
            <a:r>
              <a:rPr lang="en-GB" sz="3200" dirty="0">
                <a:solidFill>
                  <a:srgbClr val="0000FF"/>
                </a:solidFill>
              </a:rPr>
              <a:t> </a:t>
            </a:r>
            <a:r>
              <a:rPr lang="en-GB" sz="2800" dirty="0">
                <a:solidFill>
                  <a:srgbClr val="0000FF"/>
                </a:solidFill>
              </a:rPr>
              <a:t>Beth </a:t>
            </a:r>
            <a:r>
              <a:rPr lang="en-GB" sz="2800" dirty="0" err="1">
                <a:solidFill>
                  <a:srgbClr val="0000FF"/>
                </a:solidFill>
              </a:rPr>
              <a:t>yw</a:t>
            </a:r>
            <a:r>
              <a:rPr lang="en-GB" sz="2800" dirty="0">
                <a:solidFill>
                  <a:srgbClr val="0000FF"/>
                </a:solidFill>
              </a:rPr>
              <a:t> </a:t>
            </a:r>
            <a:r>
              <a:rPr lang="en-GB" sz="2800" dirty="0" err="1">
                <a:solidFill>
                  <a:srgbClr val="0000FF"/>
                </a:solidFill>
              </a:rPr>
              <a:t>eich</a:t>
            </a:r>
            <a:r>
              <a:rPr lang="en-GB" sz="2800" dirty="0">
                <a:solidFill>
                  <a:srgbClr val="0000FF"/>
                </a:solidFill>
              </a:rPr>
              <a:t>  </a:t>
            </a:r>
            <a:br>
              <a:rPr lang="en-GB" sz="2800" dirty="0">
                <a:solidFill>
                  <a:srgbClr val="0000FF"/>
                </a:solidFill>
              </a:rPr>
            </a:br>
            <a:r>
              <a:rPr lang="en-GB" sz="2800" dirty="0">
                <a:solidFill>
                  <a:srgbClr val="0000FF"/>
                </a:solidFill>
              </a:rPr>
              <a:t>  </a:t>
            </a:r>
            <a:r>
              <a:rPr lang="en-GB" sz="2800" dirty="0" err="1">
                <a:solidFill>
                  <a:srgbClr val="0000FF"/>
                </a:solidFill>
              </a:rPr>
              <a:t>safbwyntiau</a:t>
            </a:r>
            <a:r>
              <a:rPr lang="en-GB" sz="2800" dirty="0" smtClean="0">
                <a:solidFill>
                  <a:srgbClr val="0000FF"/>
                </a:solidFill>
              </a:rPr>
              <a:t>?</a:t>
            </a:r>
          </a:p>
          <a:p>
            <a:endParaRPr lang="en-GB" sz="2800" dirty="0" smtClean="0">
              <a:solidFill>
                <a:srgbClr val="0000FF"/>
              </a:solidFill>
            </a:endParaRPr>
          </a:p>
          <a:p>
            <a:pPr>
              <a:buFontTx/>
              <a:buChar char="•"/>
            </a:pPr>
            <a:r>
              <a:rPr lang="en-GB" sz="2800" dirty="0" smtClean="0">
                <a:solidFill>
                  <a:srgbClr val="0000FF"/>
                </a:solidFill>
              </a:rPr>
              <a:t>Beth </a:t>
            </a:r>
            <a:r>
              <a:rPr lang="en-GB" sz="2800" dirty="0" err="1" smtClean="0">
                <a:solidFill>
                  <a:srgbClr val="0000FF"/>
                </a:solidFill>
              </a:rPr>
              <a:t>welsoch</a:t>
            </a:r>
            <a:r>
              <a:rPr lang="en-GB" sz="2800" dirty="0" smtClean="0">
                <a:solidFill>
                  <a:srgbClr val="0000FF"/>
                </a:solidFill>
              </a:rPr>
              <a:t> chi </a:t>
            </a:r>
            <a:r>
              <a:rPr lang="en-GB" sz="2800" dirty="0" err="1" smtClean="0">
                <a:solidFill>
                  <a:srgbClr val="0000FF"/>
                </a:solidFill>
              </a:rPr>
              <a:t>ar</a:t>
            </a:r>
            <a:r>
              <a:rPr lang="en-GB" sz="2800" dirty="0" smtClean="0">
                <a:solidFill>
                  <a:srgbClr val="0000FF"/>
                </a:solidFill>
              </a:rPr>
              <a:t> </a:t>
            </a:r>
            <a:r>
              <a:rPr lang="en-GB" sz="2800" dirty="0" err="1" smtClean="0">
                <a:solidFill>
                  <a:srgbClr val="0000FF"/>
                </a:solidFill>
              </a:rPr>
              <a:t>eich</a:t>
            </a:r>
            <a:r>
              <a:rPr lang="en-GB" sz="2800" dirty="0" smtClean="0">
                <a:solidFill>
                  <a:srgbClr val="0000FF"/>
                </a:solidFill>
              </a:rPr>
              <a:t> </a:t>
            </a:r>
            <a:r>
              <a:rPr lang="en-GB" sz="2800" dirty="0" err="1" smtClean="0">
                <a:solidFill>
                  <a:srgbClr val="0000FF"/>
                </a:solidFill>
              </a:rPr>
              <a:t>ymweliadau</a:t>
            </a:r>
            <a:r>
              <a:rPr lang="en-GB" sz="2800" dirty="0" smtClean="0">
                <a:solidFill>
                  <a:srgbClr val="0000FF"/>
                </a:solidFill>
              </a:rPr>
              <a:t> </a:t>
            </a:r>
            <a:r>
              <a:rPr lang="en-GB" sz="2800" dirty="0" err="1" smtClean="0">
                <a:solidFill>
                  <a:srgbClr val="0000FF"/>
                </a:solidFill>
              </a:rPr>
              <a:t>cyn-rhaglen</a:t>
            </a:r>
            <a:r>
              <a:rPr lang="en-GB" sz="2800" dirty="0" smtClean="0">
                <a:solidFill>
                  <a:srgbClr val="0000FF"/>
                </a:solidFill>
              </a:rPr>
              <a:t> ac </a:t>
            </a:r>
            <a:r>
              <a:rPr lang="en-GB" sz="2800" dirty="0" err="1" smtClean="0">
                <a:solidFill>
                  <a:srgbClr val="0000FF"/>
                </a:solidFill>
              </a:rPr>
              <a:t>yn</a:t>
            </a:r>
            <a:r>
              <a:rPr lang="en-GB" sz="2800" dirty="0" smtClean="0">
                <a:solidFill>
                  <a:srgbClr val="0000FF"/>
                </a:solidFill>
              </a:rPr>
              <a:t> </a:t>
            </a:r>
            <a:r>
              <a:rPr lang="en-GB" sz="2800" dirty="0" err="1" smtClean="0">
                <a:solidFill>
                  <a:srgbClr val="0000FF"/>
                </a:solidFill>
              </a:rPr>
              <a:t>ystod</a:t>
            </a:r>
            <a:r>
              <a:rPr lang="en-GB" sz="2800" dirty="0" smtClean="0">
                <a:solidFill>
                  <a:srgbClr val="0000FF"/>
                </a:solidFill>
              </a:rPr>
              <a:t> </a:t>
            </a:r>
            <a:r>
              <a:rPr lang="en-GB" sz="2800" dirty="0" err="1" smtClean="0">
                <a:solidFill>
                  <a:srgbClr val="0000FF"/>
                </a:solidFill>
              </a:rPr>
              <a:t>eich</a:t>
            </a:r>
            <a:r>
              <a:rPr lang="en-GB" sz="2800" dirty="0" smtClean="0">
                <a:solidFill>
                  <a:srgbClr val="0000FF"/>
                </a:solidFill>
              </a:rPr>
              <a:t> </a:t>
            </a:r>
            <a:r>
              <a:rPr lang="en-GB" sz="2800" dirty="0" err="1" smtClean="0">
                <a:solidFill>
                  <a:srgbClr val="0000FF"/>
                </a:solidFill>
              </a:rPr>
              <a:t>profiadau</a:t>
            </a:r>
            <a:r>
              <a:rPr lang="en-GB" sz="2800" dirty="0" smtClean="0">
                <a:solidFill>
                  <a:srgbClr val="0000FF"/>
                </a:solidFill>
              </a:rPr>
              <a:t> </a:t>
            </a:r>
            <a:r>
              <a:rPr lang="en-GB" sz="2800" dirty="0" err="1" smtClean="0">
                <a:solidFill>
                  <a:srgbClr val="0000FF"/>
                </a:solidFill>
              </a:rPr>
              <a:t>blaenorol</a:t>
            </a:r>
            <a:r>
              <a:rPr lang="en-GB" sz="2800" dirty="0" smtClean="0">
                <a:solidFill>
                  <a:srgbClr val="0000FF"/>
                </a:solidFill>
              </a:rPr>
              <a:t>?</a:t>
            </a:r>
            <a:endParaRPr lang="cy-GB" sz="2800" dirty="0">
              <a:solidFill>
                <a:srgbClr val="0000FF"/>
              </a:solidFill>
            </a:endParaRPr>
          </a:p>
        </p:txBody>
      </p:sp>
      <p:pic>
        <p:nvPicPr>
          <p:cNvPr id="2" name="Picture 1"/>
          <p:cNvPicPr>
            <a:picLocks noChangeAspect="1"/>
          </p:cNvPicPr>
          <p:nvPr/>
        </p:nvPicPr>
        <p:blipFill>
          <a:blip r:embed="rId2"/>
          <a:stretch>
            <a:fillRect/>
          </a:stretch>
        </p:blipFill>
        <p:spPr>
          <a:xfrm>
            <a:off x="3059832" y="5157192"/>
            <a:ext cx="1872208" cy="1594551"/>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dirty="0">
                <a:ea typeface="ＭＳ Ｐゴシック" pitchFamily="-110" charset="-128"/>
                <a:cs typeface="ＭＳ Ｐゴシック" pitchFamily="-110" charset="-128"/>
              </a:rPr>
              <a:t>Historical </a:t>
            </a:r>
            <a:r>
              <a:rPr lang="en-GB" dirty="0" smtClean="0">
                <a:ea typeface="ＭＳ Ｐゴシック" pitchFamily="-110" charset="-128"/>
                <a:cs typeface="ＭＳ Ｐゴシック" pitchFamily="-110" charset="-128"/>
              </a:rPr>
              <a:t>perspective</a:t>
            </a:r>
            <a:r>
              <a:rPr lang="en-GB" dirty="0" smtClean="0">
                <a:solidFill>
                  <a:srgbClr val="0000FF"/>
                </a:solidFill>
                <a:ea typeface="ＭＳ Ｐゴシック" pitchFamily="-110" charset="-128"/>
                <a:cs typeface="ＭＳ Ｐゴシック" pitchFamily="-110" charset="-128"/>
              </a:rPr>
              <a:t/>
            </a:r>
            <a:br>
              <a:rPr lang="en-GB" dirty="0" smtClean="0">
                <a:solidFill>
                  <a:srgbClr val="0000FF"/>
                </a:solidFill>
                <a:ea typeface="ＭＳ Ｐゴシック" pitchFamily="-110" charset="-128"/>
                <a:cs typeface="ＭＳ Ｐゴシック" pitchFamily="-110" charset="-128"/>
              </a:rPr>
            </a:br>
            <a:r>
              <a:rPr lang="en-GB" dirty="0" smtClean="0">
                <a:solidFill>
                  <a:srgbClr val="0000FF"/>
                </a:solidFill>
                <a:ea typeface="ＭＳ Ｐゴシック" pitchFamily="-110" charset="-128"/>
                <a:cs typeface="ＭＳ Ｐゴシック" pitchFamily="-110" charset="-128"/>
              </a:rPr>
              <a:t>Y </a:t>
            </a:r>
            <a:r>
              <a:rPr lang="en-GB" dirty="0" err="1" smtClean="0">
                <a:solidFill>
                  <a:srgbClr val="0000FF"/>
                </a:solidFill>
                <a:ea typeface="ＭＳ Ｐゴシック" pitchFamily="-110" charset="-128"/>
                <a:cs typeface="ＭＳ Ｐゴシック" pitchFamily="-110" charset="-128"/>
              </a:rPr>
              <a:t>safbwynt</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hanesyddol</a:t>
            </a:r>
            <a:endParaRPr lang="en-GB" dirty="0">
              <a:solidFill>
                <a:srgbClr val="0000FF"/>
              </a:solidFill>
              <a:ea typeface="ＭＳ Ｐゴシック" pitchFamily="-110" charset="-128"/>
              <a:cs typeface="ＭＳ Ｐゴシック" pitchFamily="-110" charset="-128"/>
            </a:endParaRPr>
          </a:p>
        </p:txBody>
      </p:sp>
      <p:pic>
        <p:nvPicPr>
          <p:cNvPr id="229380" name="Picture 4" descr="teacher lady"/>
          <p:cNvPicPr>
            <a:picLocks noGrp="1" noChangeAspect="1" noChangeArrowheads="1"/>
          </p:cNvPicPr>
          <p:nvPr>
            <p:ph sz="half" idx="1"/>
          </p:nvPr>
        </p:nvPicPr>
        <p:blipFill>
          <a:blip r:embed="rId2"/>
          <a:srcRect t="-3487" b="-3487"/>
          <a:stretch>
            <a:fillRect/>
          </a:stretch>
        </p:blipFill>
        <p:spPr>
          <a:xfrm>
            <a:off x="2362200" y="1524000"/>
            <a:ext cx="2362200" cy="2647261"/>
          </a:xfrm>
          <a:noFill/>
        </p:spPr>
      </p:pic>
      <p:sp>
        <p:nvSpPr>
          <p:cNvPr id="5123" name="Rectangle 3"/>
          <p:cNvSpPr>
            <a:spLocks noGrp="1" noChangeArrowheads="1"/>
          </p:cNvSpPr>
          <p:nvPr>
            <p:ph sz="half" idx="2"/>
          </p:nvPr>
        </p:nvSpPr>
        <p:spPr/>
        <p:txBody>
          <a:bodyPr/>
          <a:lstStyle/>
          <a:p>
            <a:pPr eaLnBrk="1" hangingPunct="1"/>
            <a:r>
              <a:rPr lang="en-GB" sz="2000" dirty="0">
                <a:ea typeface="ＭＳ Ｐゴシック" pitchFamily="-110" charset="-128"/>
                <a:cs typeface="ＭＳ Ｐゴシック" pitchFamily="-110" charset="-128"/>
              </a:rPr>
              <a:t>Views of education and educators varies over time</a:t>
            </a:r>
            <a:r>
              <a:rPr lang="en-GB" sz="2000" dirty="0" smtClean="0">
                <a:ea typeface="ＭＳ Ｐゴシック" pitchFamily="-110" charset="-128"/>
                <a:cs typeface="ＭＳ Ｐゴシック" pitchFamily="-110" charset="-128"/>
              </a:rPr>
              <a:t>.</a:t>
            </a:r>
          </a:p>
          <a:p>
            <a:pPr eaLnBrk="1" hangingPunct="1"/>
            <a:r>
              <a:rPr lang="en-GB" sz="2000" dirty="0" smtClean="0">
                <a:solidFill>
                  <a:srgbClr val="0000FF"/>
                </a:solidFill>
                <a:ea typeface="ＭＳ Ｐゴシック" pitchFamily="-110" charset="-128"/>
                <a:cs typeface="ＭＳ Ｐゴシック" pitchFamily="-110" charset="-128"/>
              </a:rPr>
              <a:t>Mae </a:t>
            </a:r>
            <a:r>
              <a:rPr lang="en-GB" sz="2000" dirty="0" err="1" smtClean="0">
                <a:solidFill>
                  <a:srgbClr val="0000FF"/>
                </a:solidFill>
                <a:ea typeface="ＭＳ Ｐゴシック" pitchFamily="-110" charset="-128"/>
                <a:cs typeface="ＭＳ Ｐゴシック" pitchFamily="-110" charset="-128"/>
              </a:rPr>
              <a:t>syniadau</a:t>
            </a:r>
            <a:r>
              <a:rPr lang="en-GB" sz="2000" dirty="0" smtClean="0">
                <a:solidFill>
                  <a:srgbClr val="0000FF"/>
                </a:solidFill>
                <a:ea typeface="ＭＳ Ｐゴシック" pitchFamily="-110" charset="-128"/>
                <a:cs typeface="ＭＳ Ｐゴシック" pitchFamily="-110" charset="-128"/>
              </a:rPr>
              <a:t> am </a:t>
            </a:r>
            <a:r>
              <a:rPr lang="en-GB" sz="2000" dirty="0" err="1" smtClean="0">
                <a:solidFill>
                  <a:srgbClr val="0000FF"/>
                </a:solidFill>
                <a:ea typeface="ＭＳ Ｐゴシック" pitchFamily="-110" charset="-128"/>
                <a:cs typeface="ＭＳ Ｐゴシック" pitchFamily="-110" charset="-128"/>
              </a:rPr>
              <a:t>addysg</a:t>
            </a:r>
            <a:r>
              <a:rPr lang="en-GB" sz="2000" dirty="0" smtClean="0">
                <a:solidFill>
                  <a:srgbClr val="0000FF"/>
                </a:solidFill>
                <a:ea typeface="ＭＳ Ｐゴシック" pitchFamily="-110" charset="-128"/>
                <a:cs typeface="ＭＳ Ｐゴシック" pitchFamily="-110" charset="-128"/>
              </a:rPr>
              <a:t> ac </a:t>
            </a:r>
            <a:r>
              <a:rPr lang="en-GB" sz="2000" dirty="0" err="1" smtClean="0">
                <a:solidFill>
                  <a:srgbClr val="0000FF"/>
                </a:solidFill>
                <a:ea typeface="ＭＳ Ｐゴシック" pitchFamily="-110" charset="-128"/>
                <a:cs typeface="ＭＳ Ｐゴシック" pitchFamily="-110" charset="-128"/>
              </a:rPr>
              <a:t>addysgwyr</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yn</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amrywio</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dros</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gyfnod</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o</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amser</a:t>
            </a:r>
            <a:endParaRPr lang="en-GB" sz="2000" dirty="0" smtClean="0">
              <a:solidFill>
                <a:srgbClr val="0000FF"/>
              </a:solidFill>
              <a:ea typeface="ＭＳ Ｐゴシック" pitchFamily="-110" charset="-128"/>
              <a:cs typeface="ＭＳ Ｐゴシック" pitchFamily="-110" charset="-128"/>
            </a:endParaRPr>
          </a:p>
          <a:p>
            <a:pPr eaLnBrk="1" hangingPunct="1">
              <a:buFont typeface="Wingdings" pitchFamily="-110" charset="2"/>
              <a:buNone/>
            </a:pPr>
            <a:endParaRPr lang="en-GB" sz="2400" dirty="0">
              <a:ea typeface="ＭＳ Ｐゴシック" pitchFamily="-110" charset="-128"/>
              <a:cs typeface="ＭＳ Ｐゴシック" pitchFamily="-110" charset="-128"/>
            </a:endParaRPr>
          </a:p>
          <a:p>
            <a:pPr eaLnBrk="1" hangingPunct="1">
              <a:buNone/>
            </a:pPr>
            <a:endParaRPr lang="en-GB" sz="2800" dirty="0">
              <a:ea typeface="ＭＳ Ｐゴシック" pitchFamily="-110" charset="-128"/>
              <a:cs typeface="ＭＳ Ｐゴシック" pitchFamily="-110" charset="-128"/>
            </a:endParaRPr>
          </a:p>
        </p:txBody>
      </p:sp>
      <p:pic>
        <p:nvPicPr>
          <p:cNvPr id="229382" name="Picture 6" descr="DSCF1733"/>
          <p:cNvPicPr>
            <a:picLocks noChangeAspect="1" noChangeArrowheads="1"/>
          </p:cNvPicPr>
          <p:nvPr/>
        </p:nvPicPr>
        <p:blipFill>
          <a:blip r:embed="rId3"/>
          <a:srcRect r="27280"/>
          <a:stretch>
            <a:fillRect/>
          </a:stretch>
        </p:blipFill>
        <p:spPr bwMode="auto">
          <a:xfrm>
            <a:off x="5257800" y="4038600"/>
            <a:ext cx="3240088" cy="2276475"/>
          </a:xfrm>
          <a:prstGeom prst="rect">
            <a:avLst/>
          </a:prstGeom>
          <a:noFill/>
          <a:ln w="9525">
            <a:noFill/>
            <a:miter lim="800000"/>
            <a:headEnd/>
            <a:tailEnd/>
          </a:ln>
        </p:spPr>
      </p:pic>
      <p:pic>
        <p:nvPicPr>
          <p:cNvPr id="229383" name="Picture 7" descr="62"/>
          <p:cNvPicPr>
            <a:picLocks noChangeAspect="1" noChangeArrowheads="1"/>
          </p:cNvPicPr>
          <p:nvPr/>
        </p:nvPicPr>
        <p:blipFill>
          <a:blip r:embed="rId4"/>
          <a:srcRect/>
          <a:stretch>
            <a:fillRect/>
          </a:stretch>
        </p:blipFill>
        <p:spPr bwMode="auto">
          <a:xfrm>
            <a:off x="304800" y="1752600"/>
            <a:ext cx="1931413" cy="1447800"/>
          </a:xfrm>
          <a:prstGeom prst="rect">
            <a:avLst/>
          </a:prstGeom>
          <a:noFill/>
          <a:ln w="9525">
            <a:noFill/>
            <a:miter lim="800000"/>
            <a:headEnd/>
            <a:tailEnd/>
          </a:ln>
        </p:spPr>
      </p:pic>
      <p:sp>
        <p:nvSpPr>
          <p:cNvPr id="5128" name="Text Box 9"/>
          <p:cNvSpPr txBox="1">
            <a:spLocks noChangeArrowheads="1"/>
          </p:cNvSpPr>
          <p:nvPr/>
        </p:nvSpPr>
        <p:spPr bwMode="auto">
          <a:xfrm>
            <a:off x="609600" y="4343400"/>
            <a:ext cx="4648200" cy="1338828"/>
          </a:xfrm>
          <a:prstGeom prst="rect">
            <a:avLst/>
          </a:prstGeom>
          <a:noFill/>
          <a:ln w="12700">
            <a:noFill/>
            <a:miter lim="800000"/>
            <a:headEnd type="none" w="sm" len="sm"/>
            <a:tailEnd type="none" w="sm" len="sm"/>
          </a:ln>
        </p:spPr>
        <p:txBody>
          <a:bodyPr wrap="square">
            <a:prstTxWarp prst="textNoShape">
              <a:avLst/>
            </a:prstTxWarp>
            <a:spAutoFit/>
          </a:bodyPr>
          <a:lstStyle/>
          <a:p>
            <a:pPr>
              <a:spcBef>
                <a:spcPct val="50000"/>
              </a:spcBef>
              <a:buFont typeface="Arial"/>
              <a:buChar char="•"/>
            </a:pPr>
            <a:r>
              <a:rPr lang="en-US" dirty="0"/>
              <a:t>What has changed in classroom</a:t>
            </a:r>
            <a:r>
              <a:rPr lang="en-US" dirty="0" smtClean="0"/>
              <a:t> environments </a:t>
            </a:r>
            <a:r>
              <a:rPr lang="en-US" dirty="0"/>
              <a:t>since you were at school</a:t>
            </a:r>
            <a:r>
              <a:rPr lang="en-US" dirty="0" smtClean="0"/>
              <a:t>?</a:t>
            </a:r>
          </a:p>
          <a:p>
            <a:pPr>
              <a:spcBef>
                <a:spcPct val="50000"/>
              </a:spcBef>
              <a:buFont typeface="Arial"/>
              <a:buChar char="•"/>
            </a:pPr>
            <a:r>
              <a:rPr lang="en-US" dirty="0" smtClean="0">
                <a:solidFill>
                  <a:srgbClr val="0000FF"/>
                </a:solidFill>
              </a:rPr>
              <a:t>Beth </a:t>
            </a:r>
            <a:r>
              <a:rPr lang="en-US" dirty="0" err="1" smtClean="0">
                <a:solidFill>
                  <a:srgbClr val="0000FF"/>
                </a:solidFill>
              </a:rPr>
              <a:t>sydd</a:t>
            </a:r>
            <a:r>
              <a:rPr lang="en-US" dirty="0" smtClean="0">
                <a:solidFill>
                  <a:srgbClr val="0000FF"/>
                </a:solidFill>
              </a:rPr>
              <a:t> </a:t>
            </a:r>
            <a:r>
              <a:rPr lang="en-US" dirty="0" err="1" smtClean="0">
                <a:solidFill>
                  <a:srgbClr val="0000FF"/>
                </a:solidFill>
              </a:rPr>
              <a:t>wedi</a:t>
            </a:r>
            <a:r>
              <a:rPr lang="en-US" dirty="0" smtClean="0">
                <a:solidFill>
                  <a:srgbClr val="0000FF"/>
                </a:solidFill>
              </a:rPr>
              <a:t> </a:t>
            </a:r>
            <a:r>
              <a:rPr lang="en-US" dirty="0" err="1" smtClean="0">
                <a:solidFill>
                  <a:srgbClr val="0000FF"/>
                </a:solidFill>
              </a:rPr>
              <a:t>newid</a:t>
            </a:r>
            <a:r>
              <a:rPr lang="en-US" dirty="0" smtClean="0">
                <a:solidFill>
                  <a:srgbClr val="0000FF"/>
                </a:solidFill>
              </a:rPr>
              <a:t> </a:t>
            </a:r>
            <a:r>
              <a:rPr lang="en-US" dirty="0" err="1" smtClean="0">
                <a:solidFill>
                  <a:srgbClr val="0000FF"/>
                </a:solidFill>
              </a:rPr>
              <a:t>yn</a:t>
            </a:r>
            <a:r>
              <a:rPr lang="en-US" dirty="0" smtClean="0">
                <a:solidFill>
                  <a:srgbClr val="0000FF"/>
                </a:solidFill>
              </a:rPr>
              <a:t> yr </a:t>
            </a:r>
            <a:r>
              <a:rPr lang="en-US" dirty="0" err="1" smtClean="0">
                <a:solidFill>
                  <a:srgbClr val="0000FF"/>
                </a:solidFill>
              </a:rPr>
              <a:t>amgylchedd</a:t>
            </a:r>
            <a:r>
              <a:rPr lang="en-US" dirty="0" smtClean="0">
                <a:solidFill>
                  <a:srgbClr val="0000FF"/>
                </a:solidFill>
              </a:rPr>
              <a:t> </a:t>
            </a:r>
            <a:r>
              <a:rPr lang="en-US" dirty="0" err="1" smtClean="0">
                <a:solidFill>
                  <a:srgbClr val="0000FF"/>
                </a:solidFill>
              </a:rPr>
              <a:t>dosbarth</a:t>
            </a:r>
            <a:r>
              <a:rPr lang="en-US" dirty="0" smtClean="0">
                <a:solidFill>
                  <a:srgbClr val="0000FF"/>
                </a:solidFill>
              </a:rPr>
              <a:t> </a:t>
            </a:r>
            <a:r>
              <a:rPr lang="en-US" dirty="0" err="1" smtClean="0">
                <a:solidFill>
                  <a:srgbClr val="0000FF"/>
                </a:solidFill>
              </a:rPr>
              <a:t>ers</a:t>
            </a:r>
            <a:r>
              <a:rPr lang="en-US" dirty="0" smtClean="0">
                <a:solidFill>
                  <a:srgbClr val="0000FF"/>
                </a:solidFill>
              </a:rPr>
              <a:t> </a:t>
            </a:r>
            <a:r>
              <a:rPr lang="en-US" dirty="0" err="1" smtClean="0">
                <a:solidFill>
                  <a:srgbClr val="0000FF"/>
                </a:solidFill>
              </a:rPr>
              <a:t>eich</a:t>
            </a:r>
            <a:r>
              <a:rPr lang="en-US" dirty="0" smtClean="0">
                <a:solidFill>
                  <a:srgbClr val="0000FF"/>
                </a:solidFill>
              </a:rPr>
              <a:t> </a:t>
            </a:r>
            <a:r>
              <a:rPr lang="en-US" dirty="0" err="1" smtClean="0">
                <a:solidFill>
                  <a:srgbClr val="0000FF"/>
                </a:solidFill>
              </a:rPr>
              <a:t>amser</a:t>
            </a:r>
            <a:r>
              <a:rPr lang="en-US" dirty="0" smtClean="0">
                <a:solidFill>
                  <a:srgbClr val="0000FF"/>
                </a:solidFill>
              </a:rPr>
              <a:t> chi </a:t>
            </a:r>
            <a:r>
              <a:rPr lang="en-US" dirty="0" err="1" smtClean="0">
                <a:solidFill>
                  <a:srgbClr val="0000FF"/>
                </a:solidFill>
              </a:rPr>
              <a:t>yn</a:t>
            </a:r>
            <a:r>
              <a:rPr lang="en-US" dirty="0" smtClean="0">
                <a:solidFill>
                  <a:srgbClr val="0000FF"/>
                </a:solidFill>
              </a:rPr>
              <a:t> yr </a:t>
            </a:r>
            <a:r>
              <a:rPr lang="en-US" dirty="0" err="1" smtClean="0">
                <a:solidFill>
                  <a:srgbClr val="0000FF"/>
                </a:solidFill>
              </a:rPr>
              <a:t>ysgol</a:t>
            </a:r>
            <a:r>
              <a:rPr lang="en-US" dirty="0" smtClean="0">
                <a:solidFill>
                  <a:srgbClr val="0000FF"/>
                </a:solidFill>
              </a:rPr>
              <a:t>?</a:t>
            </a:r>
            <a:endParaRPr lang="en-US" dirty="0">
              <a:solidFill>
                <a:srgbClr val="0000FF"/>
              </a:solidFill>
            </a:endParaRPr>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29380"/>
                                        </p:tgtEl>
                                        <p:attrNameLst>
                                          <p:attrName>style.visibility</p:attrName>
                                        </p:attrNameLst>
                                      </p:cBhvr>
                                      <p:to>
                                        <p:strVal val="visible"/>
                                      </p:to>
                                    </p:set>
                                    <p:anim calcmode="lin" valueType="num">
                                      <p:cBhvr additive="base">
                                        <p:cTn id="7" dur="5000" fill="hold"/>
                                        <p:tgtEl>
                                          <p:spTgt spid="229380"/>
                                        </p:tgtEl>
                                        <p:attrNameLst>
                                          <p:attrName>ppt_x</p:attrName>
                                        </p:attrNameLst>
                                      </p:cBhvr>
                                      <p:tavLst>
                                        <p:tav tm="0">
                                          <p:val>
                                            <p:strVal val="0-#ppt_w/2"/>
                                          </p:val>
                                        </p:tav>
                                        <p:tav tm="100000">
                                          <p:val>
                                            <p:strVal val="#ppt_x"/>
                                          </p:val>
                                        </p:tav>
                                      </p:tavLst>
                                    </p:anim>
                                    <p:anim calcmode="lin" valueType="num">
                                      <p:cBhvr additive="base">
                                        <p:cTn id="8" dur="5000" fill="hold"/>
                                        <p:tgtEl>
                                          <p:spTgt spid="229380"/>
                                        </p:tgtEl>
                                        <p:attrNameLst>
                                          <p:attrName>ppt_y</p:attrName>
                                        </p:attrNameLst>
                                      </p:cBhvr>
                                      <p:tavLst>
                                        <p:tav tm="0">
                                          <p:val>
                                            <p:strVal val="#ppt_y"/>
                                          </p:val>
                                        </p:tav>
                                        <p:tav tm="100000">
                                          <p:val>
                                            <p:strVal val="#ppt_y"/>
                                          </p:val>
                                        </p:tav>
                                      </p:tavLst>
                                    </p:anim>
                                  </p:childTnLst>
                                  <p:subTnLst>
                                    <p:set>
                                      <p:cBhvr override="childStyle">
                                        <p:cTn dur="1" fill="hold" display="0" masterRel="nextClick" afterEffect="1"/>
                                        <p:tgtEl>
                                          <p:spTgt spid="229380"/>
                                        </p:tgtEl>
                                        <p:attrNameLst>
                                          <p:attrName>style.visibility</p:attrName>
                                        </p:attrNameLst>
                                      </p:cBhvr>
                                      <p:to>
                                        <p:strVal val="hidden"/>
                                      </p:to>
                                    </p:set>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29383"/>
                                        </p:tgtEl>
                                        <p:attrNameLst>
                                          <p:attrName>style.visibility</p:attrName>
                                        </p:attrNameLst>
                                      </p:cBhvr>
                                      <p:to>
                                        <p:strVal val="visible"/>
                                      </p:to>
                                    </p:set>
                                    <p:anim calcmode="lin" valueType="num">
                                      <p:cBhvr additive="base">
                                        <p:cTn id="13" dur="5000" fill="hold"/>
                                        <p:tgtEl>
                                          <p:spTgt spid="229383"/>
                                        </p:tgtEl>
                                        <p:attrNameLst>
                                          <p:attrName>ppt_x</p:attrName>
                                        </p:attrNameLst>
                                      </p:cBhvr>
                                      <p:tavLst>
                                        <p:tav tm="0">
                                          <p:val>
                                            <p:strVal val="0-#ppt_w/2"/>
                                          </p:val>
                                        </p:tav>
                                        <p:tav tm="100000">
                                          <p:val>
                                            <p:strVal val="#ppt_x"/>
                                          </p:val>
                                        </p:tav>
                                      </p:tavLst>
                                    </p:anim>
                                    <p:anim calcmode="lin" valueType="num">
                                      <p:cBhvr additive="base">
                                        <p:cTn id="14" dur="5000" fill="hold"/>
                                        <p:tgtEl>
                                          <p:spTgt spid="229383"/>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229382"/>
                                        </p:tgtEl>
                                        <p:attrNameLst>
                                          <p:attrName>style.visibility</p:attrName>
                                        </p:attrNameLst>
                                      </p:cBhvr>
                                      <p:to>
                                        <p:strVal val="visible"/>
                                      </p:to>
                                    </p:set>
                                    <p:anim calcmode="lin" valueType="num">
                                      <p:cBhvr additive="base">
                                        <p:cTn id="19" dur="5000" fill="hold"/>
                                        <p:tgtEl>
                                          <p:spTgt spid="229382"/>
                                        </p:tgtEl>
                                        <p:attrNameLst>
                                          <p:attrName>ppt_x</p:attrName>
                                        </p:attrNameLst>
                                      </p:cBhvr>
                                      <p:tavLst>
                                        <p:tav tm="0">
                                          <p:val>
                                            <p:strVal val="0-#ppt_w/2"/>
                                          </p:val>
                                        </p:tav>
                                        <p:tav tm="100000">
                                          <p:val>
                                            <p:strVal val="#ppt_x"/>
                                          </p:val>
                                        </p:tav>
                                      </p:tavLst>
                                    </p:anim>
                                    <p:anim calcmode="lin" valueType="num">
                                      <p:cBhvr additive="base">
                                        <p:cTn id="20" dur="5000" fill="hold"/>
                                        <p:tgtEl>
                                          <p:spTgt spid="22938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0" y="457200"/>
            <a:ext cx="9144000" cy="1143000"/>
          </a:xfrm>
        </p:spPr>
        <p:txBody>
          <a:bodyPr/>
          <a:lstStyle/>
          <a:p>
            <a:r>
              <a:rPr lang="en-US" sz="3600" dirty="0">
                <a:ea typeface="ＭＳ Ｐゴシック" pitchFamily="-110" charset="-128"/>
                <a:cs typeface="ＭＳ Ｐゴシック" pitchFamily="-110" charset="-128"/>
              </a:rPr>
              <a:t/>
            </a:r>
            <a:br>
              <a:rPr lang="en-US" sz="3600" dirty="0">
                <a:ea typeface="ＭＳ Ｐゴシック" pitchFamily="-110" charset="-128"/>
                <a:cs typeface="ＭＳ Ｐゴシック" pitchFamily="-110" charset="-128"/>
              </a:rPr>
            </a:br>
            <a:r>
              <a:rPr lang="en-US" sz="3200" dirty="0">
                <a:ea typeface="ＭＳ Ｐゴシック" pitchFamily="-110" charset="-128"/>
                <a:cs typeface="ＭＳ Ｐゴシック" pitchFamily="-110" charset="-128"/>
              </a:rPr>
              <a:t>There are many different spaces and places where children can learn.</a:t>
            </a:r>
            <a:r>
              <a:rPr lang="en-US" sz="3200" dirty="0" smtClean="0">
                <a:ea typeface="ＭＳ Ｐゴシック" pitchFamily="-110" charset="-128"/>
                <a:cs typeface="ＭＳ Ｐゴシック" pitchFamily="-110" charset="-128"/>
              </a:rPr>
              <a:t/>
            </a:r>
            <a:br>
              <a:rPr lang="en-US" sz="3200" dirty="0" smtClean="0">
                <a:ea typeface="ＭＳ Ｐゴシック" pitchFamily="-110" charset="-128"/>
                <a:cs typeface="ＭＳ Ｐゴシック" pitchFamily="-110" charset="-128"/>
              </a:rPr>
            </a:br>
            <a:r>
              <a:rPr lang="en-US" sz="3200" dirty="0" smtClean="0">
                <a:solidFill>
                  <a:srgbClr val="0000FF"/>
                </a:solidFill>
                <a:ea typeface="ＭＳ Ｐゴシック" pitchFamily="-110" charset="-128"/>
                <a:cs typeface="ＭＳ Ｐゴシック" pitchFamily="-110" charset="-128"/>
              </a:rPr>
              <a:t>Gall </a:t>
            </a:r>
            <a:r>
              <a:rPr lang="en-US" sz="3200" dirty="0">
                <a:solidFill>
                  <a:srgbClr val="0000FF"/>
                </a:solidFill>
                <a:ea typeface="ＭＳ Ｐゴシック" pitchFamily="-110" charset="-128"/>
                <a:cs typeface="ＭＳ Ｐゴシック" pitchFamily="-110" charset="-128"/>
              </a:rPr>
              <a:t>plant </a:t>
            </a:r>
            <a:r>
              <a:rPr lang="en-US" sz="3200" dirty="0" err="1">
                <a:solidFill>
                  <a:srgbClr val="0000FF"/>
                </a:solidFill>
                <a:ea typeface="ＭＳ Ｐゴシック" pitchFamily="-110" charset="-128"/>
                <a:cs typeface="ＭＳ Ｐゴシック" pitchFamily="-110" charset="-128"/>
              </a:rPr>
              <a:t>ddysgu</a:t>
            </a:r>
            <a:r>
              <a:rPr lang="en-US" sz="3200" dirty="0">
                <a:solidFill>
                  <a:srgbClr val="0000FF"/>
                </a:solidFill>
                <a:ea typeface="ＭＳ Ｐゴシック" pitchFamily="-110" charset="-128"/>
                <a:cs typeface="ＭＳ Ｐゴシック" pitchFamily="-110" charset="-128"/>
              </a:rPr>
              <a:t> </a:t>
            </a:r>
            <a:r>
              <a:rPr lang="en-US" sz="3200" dirty="0" err="1">
                <a:solidFill>
                  <a:srgbClr val="0000FF"/>
                </a:solidFill>
                <a:ea typeface="ＭＳ Ｐゴシック" pitchFamily="-110" charset="-128"/>
                <a:cs typeface="ＭＳ Ｐゴシック" pitchFamily="-110" charset="-128"/>
              </a:rPr>
              <a:t>mewn</a:t>
            </a:r>
            <a:r>
              <a:rPr lang="en-US" sz="3200" dirty="0">
                <a:solidFill>
                  <a:srgbClr val="0000FF"/>
                </a:solidFill>
                <a:ea typeface="ＭＳ Ｐゴシック" pitchFamily="-110" charset="-128"/>
                <a:cs typeface="ＭＳ Ｐゴシック" pitchFamily="-110" charset="-128"/>
              </a:rPr>
              <a:t> </a:t>
            </a:r>
            <a:r>
              <a:rPr lang="en-US" sz="3200" dirty="0" err="1">
                <a:solidFill>
                  <a:srgbClr val="0000FF"/>
                </a:solidFill>
                <a:ea typeface="ＭＳ Ｐゴシック" pitchFamily="-110" charset="-128"/>
                <a:cs typeface="ＭＳ Ｐゴシック" pitchFamily="-110" charset="-128"/>
              </a:rPr>
              <a:t>llawer</a:t>
            </a:r>
            <a:r>
              <a:rPr lang="en-US" sz="3200" dirty="0">
                <a:solidFill>
                  <a:srgbClr val="0000FF"/>
                </a:solidFill>
                <a:ea typeface="ＭＳ Ｐゴシック" pitchFamily="-110" charset="-128"/>
                <a:cs typeface="ＭＳ Ｐゴシック" pitchFamily="-110" charset="-128"/>
              </a:rPr>
              <a:t> </a:t>
            </a:r>
            <a:r>
              <a:rPr lang="en-US" sz="3200" dirty="0" err="1">
                <a:solidFill>
                  <a:srgbClr val="0000FF"/>
                </a:solidFill>
                <a:ea typeface="ＭＳ Ｐゴシック" pitchFamily="-110" charset="-128"/>
                <a:cs typeface="ＭＳ Ｐゴシック" pitchFamily="-110" charset="-128"/>
              </a:rPr>
              <a:t>o</a:t>
            </a:r>
            <a:r>
              <a:rPr lang="en-US" sz="3200" dirty="0">
                <a:solidFill>
                  <a:srgbClr val="0000FF"/>
                </a:solidFill>
                <a:ea typeface="ＭＳ Ｐゴシック" pitchFamily="-110" charset="-128"/>
                <a:cs typeface="ＭＳ Ｐゴシック" pitchFamily="-110" charset="-128"/>
              </a:rPr>
              <a:t> </a:t>
            </a:r>
            <a:r>
              <a:rPr lang="en-US" sz="3200" dirty="0" err="1">
                <a:solidFill>
                  <a:srgbClr val="0000FF"/>
                </a:solidFill>
                <a:ea typeface="ＭＳ Ｐゴシック" pitchFamily="-110" charset="-128"/>
                <a:cs typeface="ＭＳ Ｐゴシック" pitchFamily="-110" charset="-128"/>
              </a:rPr>
              <a:t>wahanol</a:t>
            </a:r>
            <a:r>
              <a:rPr lang="en-US" sz="3200" dirty="0">
                <a:solidFill>
                  <a:srgbClr val="0000FF"/>
                </a:solidFill>
                <a:ea typeface="ＭＳ Ｐゴシック" pitchFamily="-110" charset="-128"/>
                <a:cs typeface="ＭＳ Ｐゴシック" pitchFamily="-110" charset="-128"/>
              </a:rPr>
              <a:t> </a:t>
            </a:r>
            <a:r>
              <a:rPr lang="en-US" sz="3200" dirty="0" err="1">
                <a:solidFill>
                  <a:srgbClr val="0000FF"/>
                </a:solidFill>
                <a:ea typeface="ＭＳ Ｐゴシック" pitchFamily="-110" charset="-128"/>
                <a:cs typeface="ＭＳ Ｐゴシック" pitchFamily="-110" charset="-128"/>
              </a:rPr>
              <a:t>fannau</a:t>
            </a:r>
            <a:r>
              <a:rPr lang="en-US" sz="3200" dirty="0">
                <a:solidFill>
                  <a:srgbClr val="0000FF"/>
                </a:solidFill>
                <a:ea typeface="ＭＳ Ｐゴシック" pitchFamily="-110" charset="-128"/>
                <a:cs typeface="ＭＳ Ｐゴシック" pitchFamily="-110" charset="-128"/>
              </a:rPr>
              <a:t> a </a:t>
            </a:r>
            <a:r>
              <a:rPr lang="en-US" sz="3200" dirty="0" err="1">
                <a:solidFill>
                  <a:srgbClr val="0000FF"/>
                </a:solidFill>
                <a:ea typeface="ＭＳ Ｐゴシック" pitchFamily="-110" charset="-128"/>
                <a:cs typeface="ＭＳ Ｐゴシック" pitchFamily="-110" charset="-128"/>
              </a:rPr>
              <a:t>lleoedd</a:t>
            </a:r>
            <a:r>
              <a:rPr lang="en-US" sz="3200" dirty="0">
                <a:solidFill>
                  <a:srgbClr val="0000FF"/>
                </a:solidFill>
                <a:ea typeface="ＭＳ Ｐゴシック" pitchFamily="-110" charset="-128"/>
                <a:cs typeface="ＭＳ Ｐゴシック" pitchFamily="-110" charset="-128"/>
              </a:rPr>
              <a:t>. </a:t>
            </a:r>
            <a:r>
              <a:rPr lang="en-US" sz="3600" dirty="0">
                <a:ea typeface="ＭＳ Ｐゴシック" pitchFamily="-110" charset="-128"/>
                <a:cs typeface="ＭＳ Ｐゴシック" pitchFamily="-110" charset="-128"/>
              </a:rPr>
              <a:t/>
            </a:r>
            <a:br>
              <a:rPr lang="en-US" sz="3600" dirty="0">
                <a:ea typeface="ＭＳ Ｐゴシック" pitchFamily="-110" charset="-128"/>
                <a:cs typeface="ＭＳ Ｐゴシック" pitchFamily="-110" charset="-128"/>
              </a:rPr>
            </a:br>
            <a:endParaRPr lang="en-US" sz="3600" dirty="0">
              <a:ea typeface="ＭＳ Ｐゴシック" pitchFamily="-110" charset="-128"/>
              <a:cs typeface="ＭＳ Ｐゴシック" pitchFamily="-110" charset="-128"/>
            </a:endParaRPr>
          </a:p>
        </p:txBody>
      </p:sp>
      <p:sp>
        <p:nvSpPr>
          <p:cNvPr id="5" name="Content Placeholder 4"/>
          <p:cNvSpPr>
            <a:spLocks noGrp="1"/>
          </p:cNvSpPr>
          <p:nvPr>
            <p:ph sz="half" idx="1"/>
          </p:nvPr>
        </p:nvSpPr>
        <p:spPr/>
        <p:txBody>
          <a:bodyPr/>
          <a:lstStyle/>
          <a:p>
            <a:pPr>
              <a:buNone/>
            </a:pPr>
            <a:endParaRPr lang="en-US" dirty="0" smtClean="0"/>
          </a:p>
          <a:p>
            <a:pPr>
              <a:buNone/>
            </a:pPr>
            <a:r>
              <a:rPr lang="en-US" sz="2200" dirty="0" smtClean="0"/>
              <a:t>Key Principles:</a:t>
            </a:r>
          </a:p>
          <a:p>
            <a:pPr>
              <a:buFont typeface="Arial"/>
              <a:buChar char="•"/>
            </a:pPr>
            <a:r>
              <a:rPr lang="en-US" sz="2200" dirty="0" smtClean="0"/>
              <a:t>Children are active learners</a:t>
            </a:r>
          </a:p>
          <a:p>
            <a:pPr>
              <a:buFont typeface="Arial"/>
              <a:buChar char="•"/>
            </a:pPr>
            <a:r>
              <a:rPr lang="en-US" sz="2200" dirty="0" smtClean="0"/>
              <a:t>Contexts – real, meaningful and engaging</a:t>
            </a:r>
          </a:p>
          <a:p>
            <a:pPr>
              <a:buFont typeface="Arial"/>
              <a:buChar char="•"/>
            </a:pPr>
            <a:r>
              <a:rPr lang="en-US" sz="2200" dirty="0" smtClean="0"/>
              <a:t>Playful learning opportunities</a:t>
            </a:r>
          </a:p>
          <a:p>
            <a:pPr>
              <a:buFont typeface="Arial"/>
              <a:buChar char="•"/>
            </a:pPr>
            <a:r>
              <a:rPr lang="en-US" sz="2200" dirty="0" smtClean="0"/>
              <a:t>Start from what a child can do</a:t>
            </a:r>
          </a:p>
          <a:p>
            <a:pPr>
              <a:buFont typeface="Arial"/>
              <a:buChar char="•"/>
            </a:pPr>
            <a:r>
              <a:rPr lang="en-US" sz="2200" dirty="0" smtClean="0"/>
              <a:t>Approach learning in a holistic manner</a:t>
            </a:r>
          </a:p>
          <a:p>
            <a:pPr>
              <a:buFont typeface="Arial"/>
              <a:buChar char="•"/>
            </a:pPr>
            <a:r>
              <a:rPr lang="en-US" sz="2200" dirty="0" smtClean="0"/>
              <a:t>Use outdoors and indoors</a:t>
            </a:r>
            <a:endParaRPr lang="en-US" sz="2200" dirty="0"/>
          </a:p>
        </p:txBody>
      </p:sp>
      <p:sp>
        <p:nvSpPr>
          <p:cNvPr id="6" name="Content Placeholder 5"/>
          <p:cNvSpPr>
            <a:spLocks noGrp="1"/>
          </p:cNvSpPr>
          <p:nvPr>
            <p:ph sz="half" idx="2"/>
          </p:nvPr>
        </p:nvSpPr>
        <p:spPr>
          <a:xfrm>
            <a:off x="4724400" y="2133600"/>
            <a:ext cx="4038600" cy="4525963"/>
          </a:xfrm>
        </p:spPr>
        <p:txBody>
          <a:bodyPr/>
          <a:lstStyle/>
          <a:p>
            <a:pPr>
              <a:buNone/>
            </a:pPr>
            <a:r>
              <a:rPr lang="en-US" sz="2200" dirty="0" err="1" smtClean="0">
                <a:solidFill>
                  <a:srgbClr val="0000FF"/>
                </a:solidFill>
              </a:rPr>
              <a:t>Prif</a:t>
            </a:r>
            <a:r>
              <a:rPr lang="en-US" sz="2200" dirty="0" smtClean="0">
                <a:solidFill>
                  <a:srgbClr val="0000FF"/>
                </a:solidFill>
              </a:rPr>
              <a:t> </a:t>
            </a:r>
            <a:r>
              <a:rPr lang="en-US" sz="2200" dirty="0" err="1" smtClean="0">
                <a:solidFill>
                  <a:srgbClr val="0000FF"/>
                </a:solidFill>
              </a:rPr>
              <a:t>egwyddorion</a:t>
            </a:r>
            <a:r>
              <a:rPr lang="en-US" sz="2200" dirty="0" smtClean="0">
                <a:solidFill>
                  <a:srgbClr val="0000FF"/>
                </a:solidFill>
              </a:rPr>
              <a:t>:</a:t>
            </a:r>
          </a:p>
          <a:p>
            <a:pPr>
              <a:buFont typeface="Arial"/>
              <a:buChar char="•"/>
            </a:pPr>
            <a:r>
              <a:rPr lang="en-US" sz="2200" dirty="0" smtClean="0">
                <a:solidFill>
                  <a:srgbClr val="0000FF"/>
                </a:solidFill>
              </a:rPr>
              <a:t>Mae plant </a:t>
            </a:r>
            <a:r>
              <a:rPr lang="en-US" sz="2200" dirty="0" err="1" smtClean="0">
                <a:solidFill>
                  <a:srgbClr val="0000FF"/>
                </a:solidFill>
              </a:rPr>
              <a:t>yn</a:t>
            </a:r>
            <a:r>
              <a:rPr lang="en-US" sz="2200" dirty="0" smtClean="0">
                <a:solidFill>
                  <a:srgbClr val="0000FF"/>
                </a:solidFill>
              </a:rPr>
              <a:t> </a:t>
            </a:r>
            <a:r>
              <a:rPr lang="en-US" sz="2200" dirty="0" err="1" smtClean="0">
                <a:solidFill>
                  <a:srgbClr val="0000FF"/>
                </a:solidFill>
              </a:rPr>
              <a:t>ddysgwyr</a:t>
            </a:r>
            <a:r>
              <a:rPr lang="en-US" sz="2200" dirty="0" smtClean="0">
                <a:solidFill>
                  <a:srgbClr val="0000FF"/>
                </a:solidFill>
              </a:rPr>
              <a:t> </a:t>
            </a:r>
            <a:r>
              <a:rPr lang="en-US" sz="2200" dirty="0" err="1" smtClean="0">
                <a:solidFill>
                  <a:srgbClr val="0000FF"/>
                </a:solidFill>
              </a:rPr>
              <a:t>gweithredol</a:t>
            </a:r>
            <a:endParaRPr lang="en-US" sz="2200" dirty="0" smtClean="0">
              <a:solidFill>
                <a:srgbClr val="0000FF"/>
              </a:solidFill>
            </a:endParaRPr>
          </a:p>
          <a:p>
            <a:pPr>
              <a:buFont typeface="Arial"/>
              <a:buChar char="•"/>
            </a:pPr>
            <a:r>
              <a:rPr lang="en-US" sz="2200" dirty="0" err="1" smtClean="0">
                <a:solidFill>
                  <a:srgbClr val="0000FF"/>
                </a:solidFill>
              </a:rPr>
              <a:t>Cyd-destun</a:t>
            </a:r>
            <a:r>
              <a:rPr lang="en-US" sz="2200" dirty="0" smtClean="0">
                <a:solidFill>
                  <a:srgbClr val="0000FF"/>
                </a:solidFill>
              </a:rPr>
              <a:t> – </a:t>
            </a:r>
            <a:r>
              <a:rPr lang="en-US" sz="2200" dirty="0" err="1" smtClean="0">
                <a:solidFill>
                  <a:srgbClr val="0000FF"/>
                </a:solidFill>
              </a:rPr>
              <a:t>bywyd</a:t>
            </a:r>
            <a:r>
              <a:rPr lang="en-US" sz="2200" dirty="0" smtClean="0">
                <a:solidFill>
                  <a:srgbClr val="0000FF"/>
                </a:solidFill>
              </a:rPr>
              <a:t> go </a:t>
            </a:r>
            <a:r>
              <a:rPr lang="en-US" sz="2200" dirty="0" err="1" smtClean="0">
                <a:solidFill>
                  <a:srgbClr val="0000FF"/>
                </a:solidFill>
              </a:rPr>
              <a:t>iawn</a:t>
            </a:r>
            <a:r>
              <a:rPr lang="en-US" sz="2200" dirty="0" smtClean="0">
                <a:solidFill>
                  <a:srgbClr val="0000FF"/>
                </a:solidFill>
              </a:rPr>
              <a:t>, </a:t>
            </a:r>
            <a:r>
              <a:rPr lang="en-US" sz="2200" dirty="0" err="1" smtClean="0">
                <a:solidFill>
                  <a:srgbClr val="0000FF"/>
                </a:solidFill>
              </a:rPr>
              <a:t>ystyrlon</a:t>
            </a:r>
            <a:r>
              <a:rPr lang="en-US" sz="2200" dirty="0" smtClean="0">
                <a:solidFill>
                  <a:srgbClr val="0000FF"/>
                </a:solidFill>
              </a:rPr>
              <a:t> a </a:t>
            </a:r>
            <a:r>
              <a:rPr lang="en-US" sz="2200" dirty="0" err="1" smtClean="0">
                <a:solidFill>
                  <a:srgbClr val="0000FF"/>
                </a:solidFill>
              </a:rPr>
              <a:t>deniadol</a:t>
            </a:r>
            <a:endParaRPr lang="en-US" sz="2200" dirty="0" smtClean="0">
              <a:solidFill>
                <a:srgbClr val="0000FF"/>
              </a:solidFill>
            </a:endParaRPr>
          </a:p>
          <a:p>
            <a:pPr>
              <a:buFont typeface="Arial"/>
              <a:buChar char="•"/>
            </a:pPr>
            <a:r>
              <a:rPr lang="en-US" sz="2200" dirty="0" err="1" smtClean="0">
                <a:solidFill>
                  <a:srgbClr val="0000FF"/>
                </a:solidFill>
              </a:rPr>
              <a:t>Cyfleodd</a:t>
            </a:r>
            <a:r>
              <a:rPr lang="en-US" sz="2200" dirty="0" smtClean="0">
                <a:solidFill>
                  <a:srgbClr val="0000FF"/>
                </a:solidFill>
              </a:rPr>
              <a:t> </a:t>
            </a:r>
            <a:r>
              <a:rPr lang="en-US" sz="2200" dirty="0" err="1" smtClean="0">
                <a:solidFill>
                  <a:srgbClr val="0000FF"/>
                </a:solidFill>
              </a:rPr>
              <a:t>dysgu</a:t>
            </a:r>
            <a:r>
              <a:rPr lang="en-US" sz="2200" dirty="0" smtClean="0">
                <a:solidFill>
                  <a:srgbClr val="0000FF"/>
                </a:solidFill>
              </a:rPr>
              <a:t> </a:t>
            </a:r>
            <a:r>
              <a:rPr lang="en-US" sz="2200" dirty="0" err="1" smtClean="0">
                <a:solidFill>
                  <a:srgbClr val="0000FF"/>
                </a:solidFill>
              </a:rPr>
              <a:t>chwareus</a:t>
            </a:r>
            <a:endParaRPr lang="en-US" sz="2200" dirty="0" smtClean="0">
              <a:solidFill>
                <a:srgbClr val="0000FF"/>
              </a:solidFill>
            </a:endParaRPr>
          </a:p>
          <a:p>
            <a:pPr>
              <a:buFont typeface="Arial"/>
              <a:buChar char="•"/>
            </a:pPr>
            <a:r>
              <a:rPr lang="en-US" sz="2200" dirty="0" err="1" smtClean="0">
                <a:solidFill>
                  <a:srgbClr val="0000FF"/>
                </a:solidFill>
              </a:rPr>
              <a:t>Dechrau</a:t>
            </a:r>
            <a:r>
              <a:rPr lang="en-US" sz="2200" dirty="0" smtClean="0">
                <a:solidFill>
                  <a:srgbClr val="0000FF"/>
                </a:solidFill>
              </a:rPr>
              <a:t> </a:t>
            </a:r>
            <a:r>
              <a:rPr lang="en-US" sz="2200" dirty="0" err="1" smtClean="0">
                <a:solidFill>
                  <a:srgbClr val="0000FF"/>
                </a:solidFill>
              </a:rPr>
              <a:t>gyda’r</a:t>
            </a:r>
            <a:r>
              <a:rPr lang="en-US" sz="2200" dirty="0" smtClean="0">
                <a:solidFill>
                  <a:srgbClr val="0000FF"/>
                </a:solidFill>
              </a:rPr>
              <a:t> </a:t>
            </a:r>
            <a:r>
              <a:rPr lang="en-US" sz="2200" dirty="0" err="1" smtClean="0">
                <a:solidFill>
                  <a:srgbClr val="0000FF"/>
                </a:solidFill>
              </a:rPr>
              <a:t>hyn</a:t>
            </a:r>
            <a:r>
              <a:rPr lang="en-US" sz="2200" dirty="0" smtClean="0">
                <a:solidFill>
                  <a:srgbClr val="0000FF"/>
                </a:solidFill>
              </a:rPr>
              <a:t> </a:t>
            </a:r>
            <a:r>
              <a:rPr lang="en-US" sz="2200" dirty="0" err="1" smtClean="0">
                <a:solidFill>
                  <a:srgbClr val="0000FF"/>
                </a:solidFill>
              </a:rPr>
              <a:t>mae’r</a:t>
            </a:r>
            <a:r>
              <a:rPr lang="en-US" sz="2200" dirty="0" smtClean="0">
                <a:solidFill>
                  <a:srgbClr val="0000FF"/>
                </a:solidFill>
              </a:rPr>
              <a:t> </a:t>
            </a:r>
            <a:r>
              <a:rPr lang="en-US" sz="2200" dirty="0" err="1" smtClean="0">
                <a:solidFill>
                  <a:srgbClr val="0000FF"/>
                </a:solidFill>
              </a:rPr>
              <a:t>plentyn</a:t>
            </a:r>
            <a:r>
              <a:rPr lang="en-US" sz="2200" dirty="0" smtClean="0">
                <a:solidFill>
                  <a:srgbClr val="0000FF"/>
                </a:solidFill>
              </a:rPr>
              <a:t> </a:t>
            </a:r>
            <a:r>
              <a:rPr lang="en-US" sz="2200" dirty="0" err="1" smtClean="0">
                <a:solidFill>
                  <a:srgbClr val="0000FF"/>
                </a:solidFill>
              </a:rPr>
              <a:t>yn</a:t>
            </a:r>
            <a:r>
              <a:rPr lang="en-US" sz="2200" dirty="0" smtClean="0">
                <a:solidFill>
                  <a:srgbClr val="0000FF"/>
                </a:solidFill>
              </a:rPr>
              <a:t> </a:t>
            </a:r>
            <a:r>
              <a:rPr lang="en-US" sz="2200" dirty="0" err="1" smtClean="0">
                <a:solidFill>
                  <a:srgbClr val="0000FF"/>
                </a:solidFill>
              </a:rPr>
              <a:t>medru</a:t>
            </a:r>
            <a:r>
              <a:rPr lang="en-US" sz="2200" dirty="0" smtClean="0">
                <a:solidFill>
                  <a:srgbClr val="0000FF"/>
                </a:solidFill>
              </a:rPr>
              <a:t> </a:t>
            </a:r>
            <a:r>
              <a:rPr lang="en-US" sz="2200" dirty="0" err="1" smtClean="0">
                <a:solidFill>
                  <a:srgbClr val="0000FF"/>
                </a:solidFill>
              </a:rPr>
              <a:t>ei</a:t>
            </a:r>
            <a:r>
              <a:rPr lang="en-US" sz="2200" dirty="0" smtClean="0">
                <a:solidFill>
                  <a:srgbClr val="0000FF"/>
                </a:solidFill>
              </a:rPr>
              <a:t> </a:t>
            </a:r>
            <a:r>
              <a:rPr lang="en-US" sz="2200" dirty="0" err="1" smtClean="0">
                <a:solidFill>
                  <a:srgbClr val="0000FF"/>
                </a:solidFill>
              </a:rPr>
              <a:t>wneud</a:t>
            </a:r>
            <a:endParaRPr lang="en-US" sz="2200" dirty="0" smtClean="0">
              <a:solidFill>
                <a:srgbClr val="0000FF"/>
              </a:solidFill>
            </a:endParaRPr>
          </a:p>
          <a:p>
            <a:pPr>
              <a:buFont typeface="Arial"/>
              <a:buChar char="•"/>
            </a:pPr>
            <a:r>
              <a:rPr lang="en-US" sz="2200" dirty="0" err="1" smtClean="0">
                <a:solidFill>
                  <a:srgbClr val="0000FF"/>
                </a:solidFill>
              </a:rPr>
              <a:t>Dysgu</a:t>
            </a:r>
            <a:r>
              <a:rPr lang="en-US" sz="2200" dirty="0" smtClean="0">
                <a:solidFill>
                  <a:srgbClr val="0000FF"/>
                </a:solidFill>
              </a:rPr>
              <a:t> </a:t>
            </a:r>
            <a:r>
              <a:rPr lang="en-US" sz="2200" dirty="0" err="1" smtClean="0">
                <a:solidFill>
                  <a:srgbClr val="0000FF"/>
                </a:solidFill>
              </a:rPr>
              <a:t>mewn</a:t>
            </a:r>
            <a:r>
              <a:rPr lang="en-US" sz="2200" dirty="0" smtClean="0">
                <a:solidFill>
                  <a:srgbClr val="0000FF"/>
                </a:solidFill>
              </a:rPr>
              <a:t> </a:t>
            </a:r>
            <a:r>
              <a:rPr lang="en-US" sz="2200" dirty="0" err="1" smtClean="0">
                <a:solidFill>
                  <a:srgbClr val="0000FF"/>
                </a:solidFill>
              </a:rPr>
              <a:t>modd</a:t>
            </a:r>
            <a:r>
              <a:rPr lang="en-US" sz="2200" dirty="0" smtClean="0">
                <a:solidFill>
                  <a:srgbClr val="0000FF"/>
                </a:solidFill>
              </a:rPr>
              <a:t> </a:t>
            </a:r>
            <a:r>
              <a:rPr lang="en-US" sz="2200" dirty="0" err="1" smtClean="0">
                <a:solidFill>
                  <a:srgbClr val="0000FF"/>
                </a:solidFill>
              </a:rPr>
              <a:t>cyfannol</a:t>
            </a:r>
            <a:endParaRPr lang="en-US" sz="2200" dirty="0" smtClean="0">
              <a:solidFill>
                <a:srgbClr val="0000FF"/>
              </a:solidFill>
            </a:endParaRPr>
          </a:p>
          <a:p>
            <a:pPr>
              <a:buFont typeface="Arial"/>
              <a:buChar char="•"/>
            </a:pPr>
            <a:r>
              <a:rPr lang="en-US" sz="2200" dirty="0" err="1" smtClean="0">
                <a:solidFill>
                  <a:srgbClr val="0000FF"/>
                </a:solidFill>
              </a:rPr>
              <a:t>Defnyddio’r</a:t>
            </a:r>
            <a:r>
              <a:rPr lang="en-US" sz="2200" dirty="0" smtClean="0">
                <a:solidFill>
                  <a:srgbClr val="0000FF"/>
                </a:solidFill>
              </a:rPr>
              <a:t> </a:t>
            </a:r>
            <a:r>
              <a:rPr lang="en-US" sz="2200" dirty="0" err="1" smtClean="0">
                <a:solidFill>
                  <a:srgbClr val="0000FF"/>
                </a:solidFill>
              </a:rPr>
              <a:t>tu</a:t>
            </a:r>
            <a:r>
              <a:rPr lang="en-US" sz="2200" dirty="0" smtClean="0">
                <a:solidFill>
                  <a:srgbClr val="0000FF"/>
                </a:solidFill>
              </a:rPr>
              <a:t> </a:t>
            </a:r>
            <a:r>
              <a:rPr lang="en-US" sz="2200" dirty="0" err="1" smtClean="0">
                <a:solidFill>
                  <a:srgbClr val="0000FF"/>
                </a:solidFill>
              </a:rPr>
              <a:t>fewn</a:t>
            </a:r>
            <a:r>
              <a:rPr lang="en-US" sz="2200" dirty="0" smtClean="0">
                <a:solidFill>
                  <a:srgbClr val="0000FF"/>
                </a:solidFill>
              </a:rPr>
              <a:t> </a:t>
            </a:r>
            <a:r>
              <a:rPr lang="en-US" sz="2200" dirty="0" err="1" smtClean="0">
                <a:solidFill>
                  <a:srgbClr val="0000FF"/>
                </a:solidFill>
              </a:rPr>
              <a:t>a’r</a:t>
            </a:r>
            <a:r>
              <a:rPr lang="en-US" sz="2200" dirty="0" smtClean="0">
                <a:solidFill>
                  <a:srgbClr val="0000FF"/>
                </a:solidFill>
              </a:rPr>
              <a:t> </a:t>
            </a:r>
            <a:r>
              <a:rPr lang="en-US" sz="2200" dirty="0" err="1" smtClean="0">
                <a:solidFill>
                  <a:srgbClr val="0000FF"/>
                </a:solidFill>
              </a:rPr>
              <a:t>tu</a:t>
            </a:r>
            <a:r>
              <a:rPr lang="en-US" sz="2200" dirty="0" smtClean="0">
                <a:solidFill>
                  <a:srgbClr val="0000FF"/>
                </a:solidFill>
              </a:rPr>
              <a:t> </a:t>
            </a:r>
            <a:r>
              <a:rPr lang="en-US" sz="2200" dirty="0" err="1" smtClean="0">
                <a:solidFill>
                  <a:srgbClr val="0000FF"/>
                </a:solidFill>
              </a:rPr>
              <a:t>allan</a:t>
            </a:r>
            <a:endParaRPr lang="en-US" sz="2200" dirty="0">
              <a:solidFill>
                <a:srgbClr val="0000FF"/>
              </a:solidFill>
            </a:endParaRPr>
          </a:p>
        </p:txBody>
      </p:sp>
    </p:spTree>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sz="3600" dirty="0">
                <a:ea typeface="ＭＳ Ｐゴシック" pitchFamily="-110" charset="-128"/>
                <a:cs typeface="ＭＳ Ｐゴシック" pitchFamily="-110" charset="-128"/>
              </a:rPr>
              <a:t>Task </a:t>
            </a:r>
            <a:r>
              <a:rPr lang="en-GB" sz="3600" dirty="0" smtClean="0">
                <a:ea typeface="ＭＳ Ｐゴシック" pitchFamily="-110" charset="-128"/>
                <a:cs typeface="ＭＳ Ｐゴシック" pitchFamily="-110" charset="-128"/>
              </a:rPr>
              <a:t>1 -  </a:t>
            </a:r>
            <a:r>
              <a:rPr lang="en-GB" sz="3600" dirty="0">
                <a:ea typeface="ＭＳ Ｐゴシック" pitchFamily="-110" charset="-128"/>
                <a:cs typeface="ＭＳ Ｐゴシック" pitchFamily="-110" charset="-128"/>
              </a:rPr>
              <a:t>A good learning environment </a:t>
            </a:r>
            <a:r>
              <a:rPr lang="en-GB" sz="3600" dirty="0" smtClean="0">
                <a:ea typeface="ＭＳ Ｐゴシック" pitchFamily="-110" charset="-128"/>
                <a:cs typeface="ＭＳ Ｐゴシック" pitchFamily="-110" charset="-128"/>
              </a:rPr>
              <a:t/>
            </a:r>
            <a:br>
              <a:rPr lang="en-GB" sz="3600" dirty="0" smtClean="0">
                <a:ea typeface="ＭＳ Ｐゴシック" pitchFamily="-110" charset="-128"/>
                <a:cs typeface="ＭＳ Ｐゴシック" pitchFamily="-110" charset="-128"/>
              </a:rPr>
            </a:br>
            <a:r>
              <a:rPr lang="en-GB" sz="3600" dirty="0" err="1" smtClean="0">
                <a:solidFill>
                  <a:srgbClr val="0000FF"/>
                </a:solidFill>
                <a:ea typeface="ＭＳ Ｐゴシック" pitchFamily="-110" charset="-128"/>
                <a:cs typeface="ＭＳ Ｐゴシック" pitchFamily="-110" charset="-128"/>
              </a:rPr>
              <a:t>Tasg</a:t>
            </a:r>
            <a:r>
              <a:rPr lang="en-GB" sz="3600" dirty="0" smtClean="0">
                <a:solidFill>
                  <a:srgbClr val="0000FF"/>
                </a:solidFill>
                <a:ea typeface="ＭＳ Ｐゴシック" pitchFamily="-110" charset="-128"/>
                <a:cs typeface="ＭＳ Ｐゴシック" pitchFamily="-110" charset="-128"/>
              </a:rPr>
              <a:t> 1 - </a:t>
            </a:r>
            <a:r>
              <a:rPr lang="en-GB" sz="3600" dirty="0" err="1" smtClean="0">
                <a:solidFill>
                  <a:srgbClr val="0000FF"/>
                </a:solidFill>
                <a:ea typeface="ＭＳ Ｐゴシック" pitchFamily="-110" charset="-128"/>
                <a:cs typeface="ＭＳ Ｐゴシック" pitchFamily="-110" charset="-128"/>
              </a:rPr>
              <a:t>Amgylchedd</a:t>
            </a:r>
            <a:r>
              <a:rPr lang="en-GB" sz="3600" dirty="0" smtClean="0">
                <a:solidFill>
                  <a:srgbClr val="0000FF"/>
                </a:solidFill>
                <a:ea typeface="ＭＳ Ｐゴシック" pitchFamily="-110" charset="-128"/>
                <a:cs typeface="ＭＳ Ｐゴシック" pitchFamily="-110" charset="-128"/>
              </a:rPr>
              <a:t> </a:t>
            </a:r>
            <a:r>
              <a:rPr lang="en-GB" sz="3600" dirty="0" err="1">
                <a:solidFill>
                  <a:srgbClr val="0000FF"/>
                </a:solidFill>
                <a:ea typeface="ＭＳ Ｐゴシック" pitchFamily="-110" charset="-128"/>
                <a:cs typeface="ＭＳ Ｐゴシック" pitchFamily="-110" charset="-128"/>
              </a:rPr>
              <a:t>dysgu</a:t>
            </a:r>
            <a:r>
              <a:rPr lang="en-GB" sz="3600" dirty="0">
                <a:solidFill>
                  <a:srgbClr val="0000FF"/>
                </a:solidFill>
                <a:ea typeface="ＭＳ Ｐゴシック" pitchFamily="-110" charset="-128"/>
                <a:cs typeface="ＭＳ Ｐゴシック" pitchFamily="-110" charset="-128"/>
              </a:rPr>
              <a:t> </a:t>
            </a:r>
            <a:r>
              <a:rPr lang="en-GB" sz="3600" dirty="0" err="1">
                <a:solidFill>
                  <a:srgbClr val="0000FF"/>
                </a:solidFill>
                <a:ea typeface="ＭＳ Ｐゴシック" pitchFamily="-110" charset="-128"/>
                <a:cs typeface="ＭＳ Ｐゴシック" pitchFamily="-110" charset="-128"/>
              </a:rPr>
              <a:t>da</a:t>
            </a:r>
            <a:endParaRPr lang="en-GB" sz="3600" dirty="0">
              <a:solidFill>
                <a:srgbClr val="0000FF"/>
              </a:solidFill>
              <a:ea typeface="ＭＳ Ｐゴシック" pitchFamily="-110" charset="-128"/>
              <a:cs typeface="ＭＳ Ｐゴシック" pitchFamily="-110" charset="-128"/>
            </a:endParaRPr>
          </a:p>
        </p:txBody>
      </p:sp>
      <p:sp>
        <p:nvSpPr>
          <p:cNvPr id="3" name="Content Placeholder 2"/>
          <p:cNvSpPr>
            <a:spLocks noGrp="1"/>
          </p:cNvSpPr>
          <p:nvPr>
            <p:ph sz="half" idx="1"/>
          </p:nvPr>
        </p:nvSpPr>
        <p:spPr/>
        <p:txBody>
          <a:bodyPr/>
          <a:lstStyle/>
          <a:p>
            <a:pPr marL="0" indent="0">
              <a:buFontTx/>
              <a:buNone/>
            </a:pPr>
            <a:r>
              <a:rPr lang="en-GB" dirty="0">
                <a:ea typeface="ＭＳ Ｐゴシック" pitchFamily="-110" charset="-128"/>
                <a:cs typeface="ＭＳ Ｐゴシック" pitchFamily="-110" charset="-128"/>
              </a:rPr>
              <a:t>In your groups consider:</a:t>
            </a:r>
          </a:p>
          <a:p>
            <a:pPr marL="0" indent="0"/>
            <a:r>
              <a:rPr lang="en-GB" dirty="0" smtClean="0">
                <a:ea typeface="ＭＳ Ｐゴシック" pitchFamily="-110" charset="-128"/>
                <a:cs typeface="ＭＳ Ｐゴシック" pitchFamily="-110" charset="-128"/>
              </a:rPr>
              <a:t>Compare </a:t>
            </a:r>
            <a:r>
              <a:rPr lang="en-GB" dirty="0">
                <a:ea typeface="ＭＳ Ｐゴシック" pitchFamily="-110" charset="-128"/>
                <a:cs typeface="ＭＳ Ｐゴシック" pitchFamily="-110" charset="-128"/>
              </a:rPr>
              <a:t>and contrast the following learning environments to aid discussion.</a:t>
            </a:r>
          </a:p>
          <a:p>
            <a:pPr marL="0" indent="0">
              <a:buFontTx/>
              <a:buNone/>
            </a:pPr>
            <a:endParaRPr lang="en-GB" dirty="0">
              <a:ea typeface="ＭＳ Ｐゴシック" pitchFamily="-110" charset="-128"/>
              <a:cs typeface="ＭＳ Ｐゴシック" pitchFamily="-110" charset="-128"/>
            </a:endParaRPr>
          </a:p>
          <a:p>
            <a:pPr marL="0" indent="0"/>
            <a:endParaRPr lang="en-GB" dirty="0">
              <a:ea typeface="ＭＳ Ｐゴシック" pitchFamily="-110" charset="-128"/>
              <a:cs typeface="ＭＳ Ｐゴシック" pitchFamily="-110" charset="-128"/>
            </a:endParaRPr>
          </a:p>
        </p:txBody>
      </p:sp>
      <p:sp>
        <p:nvSpPr>
          <p:cNvPr id="7172" name="Content Placeholder 3"/>
          <p:cNvSpPr>
            <a:spLocks noGrp="1"/>
          </p:cNvSpPr>
          <p:nvPr>
            <p:ph sz="half" idx="2"/>
          </p:nvPr>
        </p:nvSpPr>
        <p:spPr>
          <a:xfrm>
            <a:off x="4648200" y="1600200"/>
            <a:ext cx="4495800" cy="4525963"/>
          </a:xfrm>
        </p:spPr>
        <p:txBody>
          <a:bodyPr/>
          <a:lstStyle/>
          <a:p>
            <a:pPr>
              <a:buNone/>
            </a:pPr>
            <a:r>
              <a:rPr lang="en-US" dirty="0" err="1" smtClean="0">
                <a:solidFill>
                  <a:srgbClr val="0000FF"/>
                </a:solidFill>
                <a:ea typeface="ＭＳ Ｐゴシック" pitchFamily="-110" charset="-128"/>
                <a:cs typeface="ＭＳ Ｐゴシック" pitchFamily="-110" charset="-128"/>
              </a:rPr>
              <a:t>Yn</a:t>
            </a:r>
            <a:r>
              <a:rPr lang="en-US" dirty="0" smtClean="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eich</a:t>
            </a:r>
            <a:r>
              <a:rPr lang="en-US" dirty="0" smtClean="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grwpiau</a:t>
            </a:r>
            <a:r>
              <a:rPr lang="en-US" dirty="0" smtClean="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ystyriwch</a:t>
            </a:r>
            <a:r>
              <a:rPr lang="en-US" dirty="0" smtClean="0">
                <a:solidFill>
                  <a:srgbClr val="0000FF"/>
                </a:solidFill>
                <a:ea typeface="ＭＳ Ｐゴシック" pitchFamily="-110" charset="-128"/>
                <a:cs typeface="ＭＳ Ｐゴシック" pitchFamily="-110" charset="-128"/>
              </a:rPr>
              <a:t>:</a:t>
            </a:r>
          </a:p>
          <a:p>
            <a:r>
              <a:rPr lang="en-US" dirty="0" err="1" smtClean="0">
                <a:solidFill>
                  <a:srgbClr val="0000FF"/>
                </a:solidFill>
                <a:ea typeface="ＭＳ Ｐゴシック" pitchFamily="-110" charset="-128"/>
                <a:cs typeface="ＭＳ Ｐゴシック" pitchFamily="-110" charset="-128"/>
              </a:rPr>
              <a:t>Er</a:t>
            </a:r>
            <a:r>
              <a:rPr lang="en-US" dirty="0" smtClean="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mwyn</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hybu’ch</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trafodaeth</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cymharwch</a:t>
            </a:r>
            <a:r>
              <a:rPr lang="en-US" dirty="0">
                <a:solidFill>
                  <a:srgbClr val="0000FF"/>
                </a:solidFill>
                <a:ea typeface="ＭＳ Ｐゴシック" pitchFamily="-110" charset="-128"/>
                <a:cs typeface="ＭＳ Ｐゴシック" pitchFamily="-110" charset="-128"/>
              </a:rPr>
              <a:t> a </a:t>
            </a:r>
            <a:r>
              <a:rPr lang="en-US" dirty="0" err="1">
                <a:solidFill>
                  <a:srgbClr val="0000FF"/>
                </a:solidFill>
                <a:ea typeface="ＭＳ Ｐゴシック" pitchFamily="-110" charset="-128"/>
                <a:cs typeface="ＭＳ Ｐゴシック" pitchFamily="-110" charset="-128"/>
              </a:rPr>
              <a:t>gwahaniaethwch</a:t>
            </a:r>
            <a:r>
              <a:rPr lang="en-US" dirty="0">
                <a:solidFill>
                  <a:srgbClr val="0000FF"/>
                </a:solidFill>
                <a:ea typeface="ＭＳ Ｐゴシック" pitchFamily="-110" charset="-128"/>
                <a:cs typeface="ＭＳ Ｐゴシック" pitchFamily="-110" charset="-128"/>
              </a:rPr>
              <a:t> yr </a:t>
            </a:r>
            <a:r>
              <a:rPr lang="en-US" dirty="0" err="1">
                <a:solidFill>
                  <a:srgbClr val="0000FF"/>
                </a:solidFill>
                <a:ea typeface="ＭＳ Ｐゴシック" pitchFamily="-110" charset="-128"/>
                <a:cs typeface="ＭＳ Ｐゴシック" pitchFamily="-110" charset="-128"/>
              </a:rPr>
              <a:t>ardaloedd</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canlynol</a:t>
            </a:r>
            <a:r>
              <a:rPr lang="en-US" dirty="0">
                <a:solidFill>
                  <a:srgbClr val="0000FF"/>
                </a:solidFill>
                <a:ea typeface="ＭＳ Ｐゴシック" pitchFamily="-110" charset="-128"/>
                <a:cs typeface="ＭＳ Ｐゴシック" pitchFamily="-110" charset="-128"/>
              </a:rPr>
              <a:t>. </a:t>
            </a:r>
          </a:p>
        </p:txBody>
      </p:sp>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endParaRPr lang="en-GB">
              <a:ea typeface="ＭＳ Ｐゴシック" pitchFamily="-110" charset="-128"/>
              <a:cs typeface="ＭＳ Ｐゴシック" pitchFamily="-110" charset="-128"/>
            </a:endParaRPr>
          </a:p>
        </p:txBody>
      </p:sp>
      <p:pic>
        <p:nvPicPr>
          <p:cNvPr id="8195" name="Content Placeholder 3"/>
          <p:cNvPicPr>
            <a:picLocks noGrp="1" noChangeAspect="1"/>
          </p:cNvPicPr>
          <p:nvPr>
            <p:ph idx="1"/>
          </p:nvPr>
        </p:nvPicPr>
        <p:blipFill>
          <a:blip r:embed="rId2"/>
          <a:srcRect/>
          <a:stretch>
            <a:fillRect/>
          </a:stretch>
        </p:blipFill>
        <p:spPr>
          <a:xfrm>
            <a:off x="827088" y="609600"/>
            <a:ext cx="7129462" cy="5340350"/>
          </a:xfrm>
        </p:spPr>
      </p:pic>
    </p:spTree>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endParaRPr lang="en-GB">
              <a:ea typeface="ＭＳ Ｐゴシック" pitchFamily="-110" charset="-128"/>
              <a:cs typeface="ＭＳ Ｐゴシック" pitchFamily="-110" charset="-128"/>
            </a:endParaRPr>
          </a:p>
        </p:txBody>
      </p:sp>
      <p:pic>
        <p:nvPicPr>
          <p:cNvPr id="9219" name="Content Placeholder 3"/>
          <p:cNvPicPr>
            <a:picLocks noGrp="1" noChangeAspect="1"/>
          </p:cNvPicPr>
          <p:nvPr>
            <p:ph idx="1"/>
          </p:nvPr>
        </p:nvPicPr>
        <p:blipFill>
          <a:blip r:embed="rId2"/>
          <a:srcRect/>
          <a:stretch>
            <a:fillRect/>
          </a:stretch>
        </p:blipFill>
        <p:spPr>
          <a:xfrm>
            <a:off x="468313" y="674688"/>
            <a:ext cx="8207375" cy="5451475"/>
          </a:xfrm>
        </p:spPr>
      </p:pic>
    </p:spTree>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endParaRPr lang="en-GB">
              <a:ea typeface="ＭＳ Ｐゴシック" pitchFamily="-110" charset="-128"/>
              <a:cs typeface="ＭＳ Ｐゴシック" pitchFamily="-110" charset="-128"/>
            </a:endParaRPr>
          </a:p>
        </p:txBody>
      </p:sp>
      <p:pic>
        <p:nvPicPr>
          <p:cNvPr id="10243" name="Content Placeholder 3"/>
          <p:cNvPicPr>
            <a:picLocks noGrp="1" noChangeAspect="1"/>
          </p:cNvPicPr>
          <p:nvPr>
            <p:ph idx="1"/>
          </p:nvPr>
        </p:nvPicPr>
        <p:blipFill>
          <a:blip r:embed="rId2"/>
          <a:srcRect/>
          <a:stretch>
            <a:fillRect/>
          </a:stretch>
        </p:blipFill>
        <p:spPr>
          <a:xfrm>
            <a:off x="468313" y="769938"/>
            <a:ext cx="8135937" cy="5395912"/>
          </a:xfrm>
        </p:spPr>
      </p:pic>
    </p:spTree>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51520" y="620688"/>
            <a:ext cx="8748464" cy="5834132"/>
          </a:xfrm>
          <a:prstGeom prst="rect">
            <a:avLst/>
          </a:prstGeom>
        </p:spPr>
      </p:pic>
    </p:spTree>
    <p:extLst>
      <p:ext uri="{BB962C8B-B14F-4D97-AF65-F5344CB8AC3E}">
        <p14:creationId xmlns:p14="http://schemas.microsoft.com/office/powerpoint/2010/main" val="17302363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endParaRPr lang="en-GB">
              <a:ea typeface="ＭＳ Ｐゴシック" pitchFamily="-110" charset="-128"/>
              <a:cs typeface="ＭＳ Ｐゴシック" pitchFamily="-110" charset="-128"/>
            </a:endParaRPr>
          </a:p>
        </p:txBody>
      </p:sp>
      <p:pic>
        <p:nvPicPr>
          <p:cNvPr id="11267" name="Content Placeholder 3"/>
          <p:cNvPicPr>
            <a:picLocks noGrp="1" noChangeAspect="1"/>
          </p:cNvPicPr>
          <p:nvPr>
            <p:ph idx="1"/>
          </p:nvPr>
        </p:nvPicPr>
        <p:blipFill>
          <a:blip r:embed="rId2"/>
          <a:srcRect/>
          <a:stretch>
            <a:fillRect/>
          </a:stretch>
        </p:blipFill>
        <p:spPr>
          <a:xfrm>
            <a:off x="468313" y="657225"/>
            <a:ext cx="8207375" cy="6091238"/>
          </a:xfrm>
        </p:spPr>
      </p:pic>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3"/>
          <p:cNvSpPr>
            <a:spLocks noGrp="1"/>
          </p:cNvSpPr>
          <p:nvPr>
            <p:ph type="title"/>
          </p:nvPr>
        </p:nvSpPr>
        <p:spPr/>
        <p:txBody>
          <a:bodyPr/>
          <a:lstStyle/>
          <a:p>
            <a:r>
              <a:rPr lang="en-GB" dirty="0">
                <a:ea typeface="ＭＳ Ｐゴシック" pitchFamily="-110" charset="-128"/>
                <a:cs typeface="ＭＳ Ｐゴシック" pitchFamily="-110" charset="-128"/>
              </a:rPr>
              <a:t>UK </a:t>
            </a:r>
            <a:r>
              <a:rPr lang="en-GB" dirty="0" smtClean="0">
                <a:ea typeface="ＭＳ Ｐゴシック" pitchFamily="-110" charset="-128"/>
                <a:cs typeface="ＭＳ Ｐゴシック" pitchFamily="-110" charset="-128"/>
              </a:rPr>
              <a:t>curricula</a:t>
            </a:r>
            <a:br>
              <a:rPr lang="en-GB" dirty="0" smtClean="0">
                <a:ea typeface="ＭＳ Ｐゴシック" pitchFamily="-110" charset="-128"/>
                <a:cs typeface="ＭＳ Ｐゴシック" pitchFamily="-110" charset="-128"/>
              </a:rPr>
            </a:br>
            <a:r>
              <a:rPr lang="en-GB" dirty="0" err="1" smtClean="0">
                <a:solidFill>
                  <a:srgbClr val="0000FF"/>
                </a:solidFill>
                <a:ea typeface="ＭＳ Ｐゴシック" pitchFamily="-110" charset="-128"/>
                <a:cs typeface="ＭＳ Ｐゴシック" pitchFamily="-110" charset="-128"/>
              </a:rPr>
              <a:t>Cwricwla</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y</a:t>
            </a:r>
            <a:r>
              <a:rPr lang="en-GB" dirty="0" smtClean="0">
                <a:solidFill>
                  <a:srgbClr val="0000FF"/>
                </a:solidFill>
                <a:ea typeface="ＭＳ Ｐゴシック" pitchFamily="-110" charset="-128"/>
                <a:cs typeface="ＭＳ Ｐゴシック" pitchFamily="-110" charset="-128"/>
              </a:rPr>
              <a:t> DU</a:t>
            </a:r>
            <a:endParaRPr lang="en-GB" dirty="0">
              <a:solidFill>
                <a:srgbClr val="0000FF"/>
              </a:solidFill>
              <a:ea typeface="ＭＳ Ｐゴシック" pitchFamily="-110" charset="-128"/>
              <a:cs typeface="ＭＳ Ｐゴシック" pitchFamily="-110" charset="-128"/>
            </a:endParaRPr>
          </a:p>
        </p:txBody>
      </p:sp>
      <p:sp>
        <p:nvSpPr>
          <p:cNvPr id="12291" name="Content Placeholder 4"/>
          <p:cNvSpPr>
            <a:spLocks noGrp="1"/>
          </p:cNvSpPr>
          <p:nvPr>
            <p:ph sz="half" idx="1"/>
          </p:nvPr>
        </p:nvSpPr>
        <p:spPr/>
        <p:txBody>
          <a:bodyPr/>
          <a:lstStyle/>
          <a:p>
            <a:r>
              <a:rPr lang="en-GB" dirty="0">
                <a:ea typeface="ＭＳ Ｐゴシック" pitchFamily="-110" charset="-128"/>
                <a:cs typeface="ＭＳ Ｐゴシック" pitchFamily="-110" charset="-128"/>
              </a:rPr>
              <a:t>Look for similarities and differences in the following slides…</a:t>
            </a:r>
          </a:p>
        </p:txBody>
      </p:sp>
      <p:sp>
        <p:nvSpPr>
          <p:cNvPr id="12292" name="Content Placeholder 5"/>
          <p:cNvSpPr>
            <a:spLocks noGrp="1"/>
          </p:cNvSpPr>
          <p:nvPr>
            <p:ph sz="half" idx="2"/>
          </p:nvPr>
        </p:nvSpPr>
        <p:spPr/>
        <p:txBody>
          <a:bodyPr/>
          <a:lstStyle/>
          <a:p>
            <a:r>
              <a:rPr lang="en-GB" dirty="0" err="1" smtClean="0">
                <a:solidFill>
                  <a:srgbClr val="0000FF"/>
                </a:solidFill>
                <a:ea typeface="ＭＳ Ｐゴシック" pitchFamily="-110" charset="-128"/>
                <a:cs typeface="ＭＳ Ｐゴシック" pitchFamily="-110" charset="-128"/>
              </a:rPr>
              <a:t>Edrychwch</a:t>
            </a:r>
            <a:r>
              <a:rPr lang="en-GB" dirty="0" smtClean="0">
                <a:solidFill>
                  <a:srgbClr val="0000FF"/>
                </a:solidFill>
                <a:ea typeface="ＭＳ Ｐゴシック" pitchFamily="-110" charset="-128"/>
                <a:cs typeface="ＭＳ Ｐゴシック" pitchFamily="-110" charset="-128"/>
              </a:rPr>
              <a:t> am </a:t>
            </a:r>
            <a:r>
              <a:rPr lang="en-GB" dirty="0" err="1" smtClean="0">
                <a:solidFill>
                  <a:srgbClr val="0000FF"/>
                </a:solidFill>
                <a:ea typeface="ＭＳ Ｐゴシック" pitchFamily="-110" charset="-128"/>
                <a:cs typeface="ＭＳ Ｐゴシック" pitchFamily="-110" charset="-128"/>
              </a:rPr>
              <a:t>nodweddion</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tebyg</a:t>
            </a:r>
            <a:r>
              <a:rPr lang="en-GB" dirty="0" smtClean="0">
                <a:solidFill>
                  <a:srgbClr val="0000FF"/>
                </a:solidFill>
                <a:ea typeface="ＭＳ Ｐゴシック" pitchFamily="-110" charset="-128"/>
                <a:cs typeface="ＭＳ Ｐゴシック" pitchFamily="-110" charset="-128"/>
              </a:rPr>
              <a:t> a </a:t>
            </a:r>
            <a:r>
              <a:rPr lang="en-GB" dirty="0" err="1" smtClean="0">
                <a:solidFill>
                  <a:srgbClr val="0000FF"/>
                </a:solidFill>
                <a:ea typeface="ＭＳ Ｐゴシック" pitchFamily="-110" charset="-128"/>
                <a:cs typeface="ＭＳ Ｐゴシック" pitchFamily="-110" charset="-128"/>
              </a:rPr>
              <a:t>gwahaniaethau</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yn</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y</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sleidiau</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canlynol</a:t>
            </a:r>
            <a:r>
              <a:rPr lang="en-GB" dirty="0" smtClean="0">
                <a:solidFill>
                  <a:srgbClr val="0000FF"/>
                </a:solidFill>
                <a:ea typeface="ＭＳ Ｐゴシック" pitchFamily="-110" charset="-128"/>
                <a:cs typeface="ＭＳ Ｐゴシック" pitchFamily="-110" charset="-128"/>
              </a:rPr>
              <a:t>…</a:t>
            </a:r>
            <a:endParaRPr lang="en-GB" dirty="0">
              <a:solidFill>
                <a:srgbClr val="0000FF"/>
              </a:solidFill>
              <a:ea typeface="ＭＳ Ｐゴシック" pitchFamily="-110" charset="-128"/>
              <a:cs typeface="ＭＳ Ｐゴシック" pitchFamily="-110" charset="-128"/>
            </a:endParaRPr>
          </a:p>
        </p:txBody>
      </p:sp>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dirty="0">
                <a:ea typeface="ＭＳ Ｐゴシック" pitchFamily="-110" charset="-128"/>
                <a:cs typeface="ＭＳ Ｐゴシック" pitchFamily="-110" charset="-128"/>
              </a:rPr>
              <a:t>In </a:t>
            </a:r>
            <a:r>
              <a:rPr lang="en-US" dirty="0" smtClean="0">
                <a:ea typeface="ＭＳ Ｐゴシック" pitchFamily="-110" charset="-128"/>
                <a:cs typeface="ＭＳ Ｐゴシック" pitchFamily="-110" charset="-128"/>
              </a:rPr>
              <a:t>England… </a:t>
            </a:r>
            <a:r>
              <a:rPr lang="en-US" dirty="0">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Yn</a:t>
            </a:r>
            <a:r>
              <a:rPr lang="en-US" dirty="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Lloegr</a:t>
            </a:r>
            <a:r>
              <a:rPr lang="en-US" dirty="0" smtClean="0">
                <a:solidFill>
                  <a:srgbClr val="0000FF"/>
                </a:solidFill>
                <a:ea typeface="ＭＳ Ｐゴシック" pitchFamily="-110" charset="-128"/>
                <a:cs typeface="ＭＳ Ｐゴシック" pitchFamily="-110" charset="-128"/>
              </a:rPr>
              <a:t>…</a:t>
            </a:r>
            <a:endParaRPr lang="en-US" dirty="0">
              <a:solidFill>
                <a:srgbClr val="0000FF"/>
              </a:solidFill>
              <a:ea typeface="ＭＳ Ｐゴシック" pitchFamily="-110" charset="-128"/>
              <a:cs typeface="ＭＳ Ｐゴシック" pitchFamily="-110" charset="-128"/>
            </a:endParaRPr>
          </a:p>
        </p:txBody>
      </p:sp>
      <p:sp>
        <p:nvSpPr>
          <p:cNvPr id="13315" name="Content Placeholder 2"/>
          <p:cNvSpPr>
            <a:spLocks noGrp="1"/>
          </p:cNvSpPr>
          <p:nvPr>
            <p:ph idx="1"/>
          </p:nvPr>
        </p:nvSpPr>
        <p:spPr/>
        <p:txBody>
          <a:bodyPr/>
          <a:lstStyle/>
          <a:p>
            <a:endParaRPr lang="cy-GB">
              <a:ea typeface="ＭＳ Ｐゴシック" pitchFamily="-110" charset="-128"/>
              <a:cs typeface="ＭＳ Ｐゴシック" pitchFamily="-110" charset="-128"/>
            </a:endParaRPr>
          </a:p>
        </p:txBody>
      </p:sp>
      <p:pic>
        <p:nvPicPr>
          <p:cNvPr id="13316" name="Picture 3"/>
          <p:cNvPicPr>
            <a:picLocks noChangeAspect="1"/>
          </p:cNvPicPr>
          <p:nvPr/>
        </p:nvPicPr>
        <p:blipFill>
          <a:blip r:embed="rId2"/>
          <a:srcRect/>
          <a:stretch>
            <a:fillRect/>
          </a:stretch>
        </p:blipFill>
        <p:spPr bwMode="auto">
          <a:xfrm>
            <a:off x="457200" y="1239838"/>
            <a:ext cx="8686800" cy="5278437"/>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US" dirty="0">
                <a:ea typeface="ＭＳ Ｐゴシック" pitchFamily="-110" charset="-128"/>
                <a:cs typeface="ＭＳ Ｐゴシック" pitchFamily="-110" charset="-128"/>
              </a:rPr>
              <a:t>In Northern Ireland… </a:t>
            </a:r>
            <a:br>
              <a:rPr lang="en-US" dirty="0">
                <a:ea typeface="ＭＳ Ｐゴシック" pitchFamily="-110" charset="-128"/>
                <a:cs typeface="ＭＳ Ｐゴシック" pitchFamily="-110" charset="-128"/>
              </a:rPr>
            </a:br>
            <a:r>
              <a:rPr lang="en-US" dirty="0" err="1">
                <a:solidFill>
                  <a:srgbClr val="0000FF"/>
                </a:solidFill>
                <a:ea typeface="ＭＳ Ｐゴシック" pitchFamily="-110" charset="-128"/>
                <a:cs typeface="ＭＳ Ｐゴシック" pitchFamily="-110" charset="-128"/>
              </a:rPr>
              <a:t>Yng</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Ngogledd</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Iwerddon</a:t>
            </a:r>
            <a:r>
              <a:rPr lang="en-US" dirty="0">
                <a:solidFill>
                  <a:srgbClr val="0000FF"/>
                </a:solidFill>
                <a:ea typeface="ＭＳ Ｐゴシック" pitchFamily="-110" charset="-128"/>
                <a:cs typeface="ＭＳ Ｐゴシック" pitchFamily="-110" charset="-128"/>
              </a:rPr>
              <a:t>… </a:t>
            </a:r>
          </a:p>
        </p:txBody>
      </p:sp>
      <p:sp>
        <p:nvSpPr>
          <p:cNvPr id="14339" name="Content Placeholder 2"/>
          <p:cNvSpPr>
            <a:spLocks noGrp="1"/>
          </p:cNvSpPr>
          <p:nvPr>
            <p:ph idx="1"/>
          </p:nvPr>
        </p:nvSpPr>
        <p:spPr/>
        <p:txBody>
          <a:bodyPr/>
          <a:lstStyle/>
          <a:p>
            <a:endParaRPr lang="cy-GB">
              <a:ea typeface="ＭＳ Ｐゴシック" pitchFamily="-110" charset="-128"/>
              <a:cs typeface="ＭＳ Ｐゴシック" pitchFamily="-110" charset="-128"/>
            </a:endParaRPr>
          </a:p>
        </p:txBody>
      </p:sp>
      <p:pic>
        <p:nvPicPr>
          <p:cNvPr id="14340" name="Picture 3"/>
          <p:cNvPicPr>
            <a:picLocks noChangeAspect="1"/>
          </p:cNvPicPr>
          <p:nvPr/>
        </p:nvPicPr>
        <p:blipFill>
          <a:blip r:embed="rId2"/>
          <a:srcRect/>
          <a:stretch>
            <a:fillRect/>
          </a:stretch>
        </p:blipFill>
        <p:spPr bwMode="auto">
          <a:xfrm>
            <a:off x="0" y="1557338"/>
            <a:ext cx="8866188" cy="5300662"/>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Scotland</a:t>
            </a:r>
            <a:br>
              <a:rPr lang="en-US" dirty="0" smtClean="0"/>
            </a:br>
            <a:r>
              <a:rPr lang="en-US" dirty="0" err="1" smtClean="0"/>
              <a:t>Yr</a:t>
            </a:r>
            <a:r>
              <a:rPr lang="en-US" dirty="0" smtClean="0"/>
              <a:t> Alban</a:t>
            </a:r>
            <a:endParaRPr lang="en-US" dirty="0"/>
          </a:p>
        </p:txBody>
      </p:sp>
      <p:sp>
        <p:nvSpPr>
          <p:cNvPr id="3" name="Content Placeholder 2"/>
          <p:cNvSpPr>
            <a:spLocks noGrp="1"/>
          </p:cNvSpPr>
          <p:nvPr>
            <p:ph idx="1"/>
          </p:nvPr>
        </p:nvSpPr>
        <p:spPr>
          <a:xfrm>
            <a:off x="457200" y="1600201"/>
            <a:ext cx="8435280" cy="1324744"/>
          </a:xfrm>
        </p:spPr>
        <p:txBody>
          <a:bodyPr/>
          <a:lstStyle/>
          <a:p>
            <a:r>
              <a:rPr lang="en-US" sz="2000" dirty="0"/>
              <a:t>http://</a:t>
            </a:r>
            <a:r>
              <a:rPr lang="en-US" sz="2000" dirty="0" err="1"/>
              <a:t>www.educationscotland.gov.uk</a:t>
            </a:r>
            <a:r>
              <a:rPr lang="en-US" sz="2000" dirty="0"/>
              <a:t>/</a:t>
            </a:r>
            <a:r>
              <a:rPr lang="en-US" sz="2000" dirty="0" err="1"/>
              <a:t>learningandteaching</a:t>
            </a:r>
            <a:r>
              <a:rPr lang="en-US" sz="2000" dirty="0"/>
              <a:t>/</a:t>
            </a:r>
            <a:r>
              <a:rPr lang="en-US" sz="2000" dirty="0" err="1"/>
              <a:t>earlylearningandchildcare</a:t>
            </a:r>
            <a:r>
              <a:rPr lang="en-US" sz="2000" dirty="0"/>
              <a:t>/curriculum/</a:t>
            </a:r>
            <a:r>
              <a:rPr lang="en-US" sz="2000" dirty="0" err="1"/>
              <a:t>supportingearlylevel</a:t>
            </a:r>
            <a:r>
              <a:rPr lang="en-US" sz="2000" dirty="0"/>
              <a:t>/implementation/</a:t>
            </a:r>
            <a:r>
              <a:rPr lang="en-US" sz="2000" dirty="0" err="1"/>
              <a:t>environmentsforlearning.asp</a:t>
            </a:r>
            <a:endParaRPr lang="en-US" sz="2000" dirty="0"/>
          </a:p>
          <a:p>
            <a:r>
              <a:rPr lang="en-US" sz="2000" dirty="0" smtClean="0"/>
              <a:t>http</a:t>
            </a:r>
            <a:r>
              <a:rPr lang="en-US" sz="2000" dirty="0"/>
              <a:t>://</a:t>
            </a:r>
            <a:r>
              <a:rPr lang="en-US" sz="2000" dirty="0" err="1"/>
              <a:t>www.educationscotland.gov.uk</a:t>
            </a:r>
            <a:r>
              <a:rPr lang="en-US" sz="2000" dirty="0"/>
              <a:t>/files/</a:t>
            </a:r>
            <a:r>
              <a:rPr lang="en-US" sz="2000" dirty="0" err="1"/>
              <a:t>earlylevel</a:t>
            </a:r>
            <a:r>
              <a:rPr lang="en-US" sz="2000" dirty="0"/>
              <a:t>/</a:t>
            </a:r>
            <a:r>
              <a:rPr lang="en-US" sz="2000" dirty="0" err="1"/>
              <a:t>environments.pdf</a:t>
            </a:r>
            <a:endParaRPr lang="en-US" sz="2000" dirty="0"/>
          </a:p>
        </p:txBody>
      </p:sp>
      <p:pic>
        <p:nvPicPr>
          <p:cNvPr id="4" name="Picture 3"/>
          <p:cNvPicPr>
            <a:picLocks noChangeAspect="1"/>
          </p:cNvPicPr>
          <p:nvPr/>
        </p:nvPicPr>
        <p:blipFill>
          <a:blip r:embed="rId2"/>
          <a:stretch>
            <a:fillRect/>
          </a:stretch>
        </p:blipFill>
        <p:spPr>
          <a:xfrm>
            <a:off x="2843808" y="3099762"/>
            <a:ext cx="3602732" cy="3728563"/>
          </a:xfrm>
          <a:prstGeom prst="rect">
            <a:avLst/>
          </a:prstGeom>
        </p:spPr>
      </p:pic>
    </p:spTree>
    <p:extLst>
      <p:ext uri="{BB962C8B-B14F-4D97-AF65-F5344CB8AC3E}">
        <p14:creationId xmlns:p14="http://schemas.microsoft.com/office/powerpoint/2010/main" val="1960077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dirty="0">
                <a:ea typeface="ＭＳ Ｐゴシック" pitchFamily="-110" charset="-128"/>
                <a:cs typeface="ＭＳ Ｐゴシック" pitchFamily="-110" charset="-128"/>
              </a:rPr>
              <a:t>In Wales / </a:t>
            </a:r>
            <a:r>
              <a:rPr lang="en-US" dirty="0" err="1">
                <a:solidFill>
                  <a:srgbClr val="0000FF"/>
                </a:solidFill>
                <a:ea typeface="ＭＳ Ｐゴシック" pitchFamily="-110" charset="-128"/>
                <a:cs typeface="ＭＳ Ｐゴシック" pitchFamily="-110" charset="-128"/>
              </a:rPr>
              <a:t>Yng</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Nghymru</a:t>
            </a:r>
            <a:r>
              <a:rPr lang="en-US" dirty="0">
                <a:solidFill>
                  <a:srgbClr val="0000FF"/>
                </a:solidFill>
                <a:ea typeface="ＭＳ Ｐゴシック" pitchFamily="-110" charset="-128"/>
                <a:cs typeface="ＭＳ Ｐゴシック" pitchFamily="-110" charset="-128"/>
              </a:rPr>
              <a:t> </a:t>
            </a:r>
          </a:p>
        </p:txBody>
      </p:sp>
      <p:sp>
        <p:nvSpPr>
          <p:cNvPr id="15363" name="Content Placeholder 2"/>
          <p:cNvSpPr>
            <a:spLocks noGrp="1"/>
          </p:cNvSpPr>
          <p:nvPr>
            <p:ph idx="1"/>
          </p:nvPr>
        </p:nvSpPr>
        <p:spPr>
          <a:xfrm>
            <a:off x="457200" y="1600200"/>
            <a:ext cx="8305800" cy="4876800"/>
          </a:xfrm>
        </p:spPr>
        <p:txBody>
          <a:bodyPr/>
          <a:lstStyle/>
          <a:p>
            <a:endParaRPr lang="cy-GB" dirty="0">
              <a:ea typeface="ＭＳ Ｐゴシック" pitchFamily="-110" charset="-128"/>
              <a:cs typeface="ＭＳ Ｐゴシック" pitchFamily="-110" charset="-128"/>
            </a:endParaRPr>
          </a:p>
        </p:txBody>
      </p:sp>
      <p:pic>
        <p:nvPicPr>
          <p:cNvPr id="15364" name="Picture 4"/>
          <p:cNvPicPr>
            <a:picLocks noChangeAspect="1"/>
          </p:cNvPicPr>
          <p:nvPr/>
        </p:nvPicPr>
        <p:blipFill>
          <a:blip r:embed="rId2"/>
          <a:srcRect/>
          <a:stretch>
            <a:fillRect/>
          </a:stretch>
        </p:blipFill>
        <p:spPr bwMode="auto">
          <a:xfrm>
            <a:off x="152400" y="1320800"/>
            <a:ext cx="8534400" cy="5537200"/>
          </a:xfrm>
          <a:prstGeom prst="rect">
            <a:avLst/>
          </a:prstGeom>
          <a:noFill/>
          <a:ln w="9525">
            <a:noFill/>
            <a:miter lim="800000"/>
            <a:headEnd/>
            <a:tailEnd/>
          </a:ln>
        </p:spPr>
      </p:pic>
      <p:sp>
        <p:nvSpPr>
          <p:cNvPr id="5" name="TextBox 4"/>
          <p:cNvSpPr txBox="1"/>
          <p:nvPr/>
        </p:nvSpPr>
        <p:spPr>
          <a:xfrm>
            <a:off x="6248400" y="3124200"/>
            <a:ext cx="1905000" cy="369332"/>
          </a:xfrm>
          <a:prstGeom prst="rect">
            <a:avLst/>
          </a:prstGeom>
          <a:noFill/>
        </p:spPr>
        <p:txBody>
          <a:bodyPr wrap="square" rtlCol="0">
            <a:spAutoFit/>
          </a:bodyPr>
          <a:lstStyle/>
          <a:p>
            <a:r>
              <a:rPr lang="en-US" dirty="0" smtClean="0">
                <a:solidFill>
                  <a:srgbClr val="0000FF"/>
                </a:solidFill>
              </a:rPr>
              <a:t>TASG FFOCWS</a:t>
            </a:r>
            <a:endParaRPr lang="en-US" dirty="0">
              <a:solidFill>
                <a:srgbClr val="0000FF"/>
              </a:solidFill>
            </a:endParaRPr>
          </a:p>
        </p:txBody>
      </p:sp>
      <p:sp>
        <p:nvSpPr>
          <p:cNvPr id="7" name="TextBox 6"/>
          <p:cNvSpPr txBox="1"/>
          <p:nvPr/>
        </p:nvSpPr>
        <p:spPr>
          <a:xfrm>
            <a:off x="6781800" y="3886200"/>
            <a:ext cx="2743200" cy="646331"/>
          </a:xfrm>
          <a:prstGeom prst="rect">
            <a:avLst/>
          </a:prstGeom>
          <a:noFill/>
        </p:spPr>
        <p:txBody>
          <a:bodyPr wrap="square" rtlCol="0">
            <a:spAutoFit/>
          </a:bodyPr>
          <a:lstStyle/>
          <a:p>
            <a:r>
              <a:rPr lang="en-US" dirty="0" smtClean="0">
                <a:solidFill>
                  <a:srgbClr val="0000FF"/>
                </a:solidFill>
              </a:rPr>
              <a:t>CYFOETHOGI’R DDARPARIAETH</a:t>
            </a:r>
            <a:endParaRPr lang="en-US" dirty="0">
              <a:solidFill>
                <a:srgbClr val="0000FF"/>
              </a:solidFill>
            </a:endParaRPr>
          </a:p>
        </p:txBody>
      </p:sp>
      <p:sp>
        <p:nvSpPr>
          <p:cNvPr id="8" name="TextBox 7"/>
          <p:cNvSpPr txBox="1"/>
          <p:nvPr/>
        </p:nvSpPr>
        <p:spPr>
          <a:xfrm>
            <a:off x="7467600" y="5257800"/>
            <a:ext cx="1905000" cy="646331"/>
          </a:xfrm>
          <a:prstGeom prst="rect">
            <a:avLst/>
          </a:prstGeom>
          <a:noFill/>
        </p:spPr>
        <p:txBody>
          <a:bodyPr wrap="square" rtlCol="0">
            <a:spAutoFit/>
          </a:bodyPr>
          <a:lstStyle/>
          <a:p>
            <a:r>
              <a:rPr lang="en-US" dirty="0" smtClean="0">
                <a:solidFill>
                  <a:srgbClr val="0000FF"/>
                </a:solidFill>
              </a:rPr>
              <a:t>DARPARIAETH</a:t>
            </a:r>
          </a:p>
          <a:p>
            <a:r>
              <a:rPr lang="en-US" dirty="0" smtClean="0">
                <a:solidFill>
                  <a:srgbClr val="0000FF"/>
                </a:solidFill>
              </a:rPr>
              <a:t>BARHAUS</a:t>
            </a:r>
            <a:endParaRPr lang="en-US" dirty="0">
              <a:solidFill>
                <a:srgbClr val="0000FF"/>
              </a:solidFill>
            </a:endParaRPr>
          </a:p>
        </p:txBody>
      </p:sp>
    </p:spTree>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3"/>
          <p:cNvSpPr>
            <a:spLocks noGrp="1"/>
          </p:cNvSpPr>
          <p:nvPr>
            <p:ph type="title"/>
          </p:nvPr>
        </p:nvSpPr>
        <p:spPr/>
        <p:txBody>
          <a:bodyPr/>
          <a:lstStyle/>
          <a:p>
            <a:r>
              <a:rPr lang="en-US" sz="2800" dirty="0">
                <a:ea typeface="ＭＳ Ｐゴシック" pitchFamily="-110" charset="-128"/>
                <a:cs typeface="ＭＳ Ｐゴシック" pitchFamily="-110" charset="-128"/>
              </a:rPr>
              <a:t>What makes an effective learning environment? </a:t>
            </a:r>
            <a:br>
              <a:rPr lang="en-US" sz="2800" dirty="0">
                <a:ea typeface="ＭＳ Ｐゴシック" pitchFamily="-110" charset="-128"/>
                <a:cs typeface="ＭＳ Ｐゴシック" pitchFamily="-110" charset="-128"/>
              </a:rPr>
            </a:br>
            <a:r>
              <a:rPr lang="en-US" sz="2800" dirty="0" smtClean="0">
                <a:solidFill>
                  <a:srgbClr val="0000FF"/>
                </a:solidFill>
                <a:ea typeface="ＭＳ Ｐゴシック" pitchFamily="-110" charset="-128"/>
                <a:cs typeface="ＭＳ Ｐゴシック" pitchFamily="-110" charset="-128"/>
              </a:rPr>
              <a:t>Beth </a:t>
            </a:r>
            <a:r>
              <a:rPr lang="en-US" sz="2800" dirty="0" err="1">
                <a:solidFill>
                  <a:srgbClr val="0000FF"/>
                </a:solidFill>
                <a:ea typeface="ＭＳ Ｐゴシック" pitchFamily="-110" charset="-128"/>
                <a:cs typeface="ＭＳ Ｐゴシック" pitchFamily="-110" charset="-128"/>
              </a:rPr>
              <a:t>sy’n</a:t>
            </a:r>
            <a:r>
              <a:rPr lang="en-US" sz="2800" dirty="0">
                <a:solidFill>
                  <a:srgbClr val="0000FF"/>
                </a:solidFill>
                <a:ea typeface="ＭＳ Ｐゴシック" pitchFamily="-110" charset="-128"/>
                <a:cs typeface="ＭＳ Ｐゴシック" pitchFamily="-110" charset="-128"/>
              </a:rPr>
              <a:t> </a:t>
            </a:r>
            <a:r>
              <a:rPr lang="en-US" sz="2800" dirty="0" err="1">
                <a:solidFill>
                  <a:srgbClr val="0000FF"/>
                </a:solidFill>
                <a:ea typeface="ＭＳ Ｐゴシック" pitchFamily="-110" charset="-128"/>
                <a:cs typeface="ＭＳ Ｐゴシック" pitchFamily="-110" charset="-128"/>
              </a:rPr>
              <a:t>sicrhau</a:t>
            </a:r>
            <a:r>
              <a:rPr lang="en-US" sz="2800" dirty="0">
                <a:solidFill>
                  <a:srgbClr val="0000FF"/>
                </a:solidFill>
                <a:ea typeface="ＭＳ Ｐゴシック" pitchFamily="-110" charset="-128"/>
                <a:cs typeface="ＭＳ Ｐゴシック" pitchFamily="-110" charset="-128"/>
              </a:rPr>
              <a:t> </a:t>
            </a:r>
            <a:r>
              <a:rPr lang="en-US" sz="2800" dirty="0" err="1">
                <a:solidFill>
                  <a:srgbClr val="0000FF"/>
                </a:solidFill>
                <a:ea typeface="ＭＳ Ｐゴシック" pitchFamily="-110" charset="-128"/>
                <a:cs typeface="ＭＳ Ｐゴシック" pitchFamily="-110" charset="-128"/>
              </a:rPr>
              <a:t>amgylchedd</a:t>
            </a:r>
            <a:r>
              <a:rPr lang="en-US" sz="2800" dirty="0">
                <a:solidFill>
                  <a:srgbClr val="0000FF"/>
                </a:solidFill>
                <a:ea typeface="ＭＳ Ｐゴシック" pitchFamily="-110" charset="-128"/>
                <a:cs typeface="ＭＳ Ｐゴシック" pitchFamily="-110" charset="-128"/>
              </a:rPr>
              <a:t> </a:t>
            </a:r>
            <a:r>
              <a:rPr lang="en-US" sz="2800" dirty="0" err="1">
                <a:solidFill>
                  <a:srgbClr val="0000FF"/>
                </a:solidFill>
                <a:ea typeface="ＭＳ Ｐゴシック" pitchFamily="-110" charset="-128"/>
                <a:cs typeface="ＭＳ Ｐゴシック" pitchFamily="-110" charset="-128"/>
              </a:rPr>
              <a:t>effeithiol</a:t>
            </a:r>
            <a:r>
              <a:rPr lang="en-US" sz="2800" dirty="0">
                <a:solidFill>
                  <a:srgbClr val="0000FF"/>
                </a:solidFill>
                <a:ea typeface="ＭＳ Ｐゴシック" pitchFamily="-110" charset="-128"/>
                <a:cs typeface="ＭＳ Ｐゴシック" pitchFamily="-110" charset="-128"/>
              </a:rPr>
              <a:t> </a:t>
            </a:r>
            <a:r>
              <a:rPr lang="en-US" sz="2800" dirty="0" err="1">
                <a:solidFill>
                  <a:srgbClr val="0000FF"/>
                </a:solidFill>
                <a:ea typeface="ＭＳ Ｐゴシック" pitchFamily="-110" charset="-128"/>
                <a:cs typeface="ＭＳ Ｐゴシック" pitchFamily="-110" charset="-128"/>
              </a:rPr>
              <a:t>i</a:t>
            </a:r>
            <a:r>
              <a:rPr lang="en-US" sz="2800" dirty="0">
                <a:solidFill>
                  <a:srgbClr val="0000FF"/>
                </a:solidFill>
                <a:ea typeface="ＭＳ Ｐゴシック" pitchFamily="-110" charset="-128"/>
                <a:cs typeface="ＭＳ Ｐゴシック" pitchFamily="-110" charset="-128"/>
              </a:rPr>
              <a:t> </a:t>
            </a:r>
            <a:r>
              <a:rPr lang="en-US" sz="2800" dirty="0" err="1">
                <a:solidFill>
                  <a:srgbClr val="0000FF"/>
                </a:solidFill>
                <a:ea typeface="ＭＳ Ｐゴシック" pitchFamily="-110" charset="-128"/>
                <a:cs typeface="ＭＳ Ｐゴシック" pitchFamily="-110" charset="-128"/>
              </a:rPr>
              <a:t>ddysgu</a:t>
            </a:r>
            <a:r>
              <a:rPr lang="en-US" sz="2800" dirty="0">
                <a:solidFill>
                  <a:srgbClr val="0000FF"/>
                </a:solidFill>
                <a:ea typeface="ＭＳ Ｐゴシック" pitchFamily="-110" charset="-128"/>
                <a:cs typeface="ＭＳ Ｐゴシック" pitchFamily="-110" charset="-128"/>
              </a:rPr>
              <a:t>?</a:t>
            </a:r>
          </a:p>
        </p:txBody>
      </p:sp>
      <p:sp>
        <p:nvSpPr>
          <p:cNvPr id="5" name="Content Placeholder 4"/>
          <p:cNvSpPr>
            <a:spLocks noGrp="1"/>
          </p:cNvSpPr>
          <p:nvPr>
            <p:ph sz="half" idx="1"/>
          </p:nvPr>
        </p:nvSpPr>
        <p:spPr>
          <a:xfrm>
            <a:off x="4495800" y="1524000"/>
            <a:ext cx="4648200" cy="4525963"/>
          </a:xfrm>
        </p:spPr>
        <p:txBody>
          <a:bodyPr>
            <a:normAutofit fontScale="92500"/>
          </a:bodyPr>
          <a:lstStyle/>
          <a:p>
            <a:pPr>
              <a:buFontTx/>
              <a:buNone/>
              <a:defRPr/>
            </a:pPr>
            <a:r>
              <a:rPr lang="en-US" dirty="0" err="1" smtClean="0">
                <a:solidFill>
                  <a:srgbClr val="0000FF"/>
                </a:solidFill>
              </a:rPr>
              <a:t>Dylai</a:t>
            </a:r>
            <a:r>
              <a:rPr lang="en-US" dirty="0" smtClean="0">
                <a:solidFill>
                  <a:srgbClr val="0000FF"/>
                </a:solidFill>
              </a:rPr>
              <a:t> </a:t>
            </a:r>
            <a:r>
              <a:rPr lang="en-US" dirty="0" err="1" smtClean="0">
                <a:solidFill>
                  <a:srgbClr val="0000FF"/>
                </a:solidFill>
              </a:rPr>
              <a:t>amgylchedd</a:t>
            </a:r>
            <a:r>
              <a:rPr lang="en-US" dirty="0" smtClean="0">
                <a:solidFill>
                  <a:srgbClr val="0000FF"/>
                </a:solidFill>
              </a:rPr>
              <a:t> </a:t>
            </a:r>
            <a:r>
              <a:rPr lang="en-US" dirty="0" err="1" smtClean="0">
                <a:solidFill>
                  <a:srgbClr val="0000FF"/>
                </a:solidFill>
              </a:rPr>
              <a:t>blynyddeodd</a:t>
            </a:r>
            <a:r>
              <a:rPr lang="en-US" dirty="0" smtClean="0">
                <a:solidFill>
                  <a:srgbClr val="0000FF"/>
                </a:solidFill>
              </a:rPr>
              <a:t> </a:t>
            </a:r>
            <a:r>
              <a:rPr lang="en-US" dirty="0" err="1" smtClean="0">
                <a:solidFill>
                  <a:srgbClr val="0000FF"/>
                </a:solidFill>
              </a:rPr>
              <a:t>cynnar</a:t>
            </a:r>
            <a:r>
              <a:rPr lang="en-US" dirty="0" smtClean="0">
                <a:solidFill>
                  <a:srgbClr val="0000FF"/>
                </a:solidFill>
              </a:rPr>
              <a:t> </a:t>
            </a:r>
            <a:r>
              <a:rPr lang="en-US" dirty="0" err="1" smtClean="0">
                <a:solidFill>
                  <a:srgbClr val="0000FF"/>
                </a:solidFill>
              </a:rPr>
              <a:t>fod</a:t>
            </a:r>
            <a:r>
              <a:rPr lang="en-US" dirty="0" smtClean="0">
                <a:solidFill>
                  <a:srgbClr val="0000FF"/>
                </a:solidFill>
              </a:rPr>
              <a:t> </a:t>
            </a:r>
            <a:r>
              <a:rPr lang="en-US" dirty="0" err="1" smtClean="0">
                <a:solidFill>
                  <a:srgbClr val="0000FF"/>
                </a:solidFill>
              </a:rPr>
              <a:t>yn</a:t>
            </a:r>
            <a:r>
              <a:rPr lang="en-US" dirty="0" smtClean="0">
                <a:solidFill>
                  <a:srgbClr val="0000FF"/>
                </a:solidFill>
              </a:rPr>
              <a:t>: </a:t>
            </a:r>
          </a:p>
          <a:p>
            <a:pPr>
              <a:defRPr/>
            </a:pPr>
            <a:r>
              <a:rPr lang="en-US" dirty="0" err="1" smtClean="0">
                <a:solidFill>
                  <a:srgbClr val="0000FF"/>
                </a:solidFill>
              </a:rPr>
              <a:t>Gyfoethog</a:t>
            </a:r>
            <a:r>
              <a:rPr lang="en-US" dirty="0" smtClean="0">
                <a:solidFill>
                  <a:srgbClr val="0000FF"/>
                </a:solidFill>
              </a:rPr>
              <a:t> </a:t>
            </a:r>
            <a:r>
              <a:rPr lang="en-US" dirty="0" err="1" smtClean="0">
                <a:solidFill>
                  <a:srgbClr val="0000FF"/>
                </a:solidFill>
              </a:rPr>
              <a:t>mewn</a:t>
            </a:r>
            <a:r>
              <a:rPr lang="en-US" dirty="0" smtClean="0">
                <a:solidFill>
                  <a:srgbClr val="0000FF"/>
                </a:solidFill>
              </a:rPr>
              <a:t> </a:t>
            </a:r>
            <a:r>
              <a:rPr lang="en-US" dirty="0" err="1" smtClean="0">
                <a:solidFill>
                  <a:srgbClr val="0000FF"/>
                </a:solidFill>
              </a:rPr>
              <a:t>profiadau</a:t>
            </a:r>
            <a:endParaRPr lang="en-US" dirty="0" smtClean="0">
              <a:solidFill>
                <a:srgbClr val="0000FF"/>
              </a:solidFill>
            </a:endParaRPr>
          </a:p>
          <a:p>
            <a:pPr>
              <a:defRPr/>
            </a:pPr>
            <a:r>
              <a:rPr lang="en-US" dirty="0" err="1" smtClean="0">
                <a:solidFill>
                  <a:srgbClr val="0000FF"/>
                </a:solidFill>
              </a:rPr>
              <a:t>Gyfoethog</a:t>
            </a:r>
            <a:r>
              <a:rPr lang="en-US" dirty="0" smtClean="0">
                <a:solidFill>
                  <a:srgbClr val="0000FF"/>
                </a:solidFill>
              </a:rPr>
              <a:t> </a:t>
            </a:r>
            <a:r>
              <a:rPr lang="en-US" dirty="0" err="1" smtClean="0">
                <a:solidFill>
                  <a:srgbClr val="0000FF"/>
                </a:solidFill>
              </a:rPr>
              <a:t>mewn</a:t>
            </a:r>
            <a:r>
              <a:rPr lang="en-US" dirty="0" smtClean="0">
                <a:solidFill>
                  <a:srgbClr val="0000FF"/>
                </a:solidFill>
              </a:rPr>
              <a:t> </a:t>
            </a:r>
            <a:r>
              <a:rPr lang="en-US" dirty="0" err="1" smtClean="0">
                <a:solidFill>
                  <a:srgbClr val="0000FF"/>
                </a:solidFill>
              </a:rPr>
              <a:t>cyfleoedd</a:t>
            </a:r>
            <a:endParaRPr lang="en-US" dirty="0" smtClean="0">
              <a:solidFill>
                <a:srgbClr val="0000FF"/>
              </a:solidFill>
            </a:endParaRPr>
          </a:p>
          <a:p>
            <a:pPr>
              <a:defRPr/>
            </a:pPr>
            <a:r>
              <a:rPr lang="en-US" dirty="0" err="1" smtClean="0">
                <a:solidFill>
                  <a:srgbClr val="0000FF"/>
                </a:solidFill>
              </a:rPr>
              <a:t>Gyfoethog</a:t>
            </a:r>
            <a:r>
              <a:rPr lang="en-US" dirty="0" smtClean="0">
                <a:solidFill>
                  <a:srgbClr val="0000FF"/>
                </a:solidFill>
              </a:rPr>
              <a:t> </a:t>
            </a:r>
            <a:r>
              <a:rPr lang="en-US" dirty="0" err="1" smtClean="0">
                <a:solidFill>
                  <a:srgbClr val="0000FF"/>
                </a:solidFill>
              </a:rPr>
              <a:t>gyda</a:t>
            </a:r>
            <a:r>
              <a:rPr lang="en-US" dirty="0" smtClean="0">
                <a:solidFill>
                  <a:srgbClr val="0000FF"/>
                </a:solidFill>
              </a:rPr>
              <a:t> </a:t>
            </a:r>
            <a:r>
              <a:rPr lang="en-US" dirty="0" err="1" smtClean="0">
                <a:solidFill>
                  <a:srgbClr val="0000FF"/>
                </a:solidFill>
              </a:rPr>
              <a:t>phobl</a:t>
            </a:r>
            <a:endParaRPr lang="en-US" dirty="0" smtClean="0">
              <a:solidFill>
                <a:srgbClr val="0000FF"/>
              </a:solidFill>
            </a:endParaRPr>
          </a:p>
          <a:p>
            <a:pPr>
              <a:defRPr/>
            </a:pPr>
            <a:r>
              <a:rPr lang="en-US" dirty="0" err="1" smtClean="0">
                <a:solidFill>
                  <a:srgbClr val="0000FF"/>
                </a:solidFill>
              </a:rPr>
              <a:t>Allweddol</a:t>
            </a:r>
            <a:r>
              <a:rPr lang="en-US" dirty="0" smtClean="0">
                <a:solidFill>
                  <a:srgbClr val="0000FF"/>
                </a:solidFill>
              </a:rPr>
              <a:t> </a:t>
            </a:r>
            <a:r>
              <a:rPr lang="en-US" dirty="0" err="1" smtClean="0">
                <a:solidFill>
                  <a:srgbClr val="0000FF"/>
                </a:solidFill>
              </a:rPr>
              <a:t>i</a:t>
            </a:r>
            <a:r>
              <a:rPr lang="en-US" dirty="0" smtClean="0">
                <a:solidFill>
                  <a:srgbClr val="0000FF"/>
                </a:solidFill>
              </a:rPr>
              <a:t> </a:t>
            </a:r>
            <a:r>
              <a:rPr lang="en-US" dirty="0" err="1" smtClean="0">
                <a:solidFill>
                  <a:srgbClr val="0000FF"/>
                </a:solidFill>
              </a:rPr>
              <a:t>blant</a:t>
            </a:r>
            <a:endParaRPr lang="en-US" dirty="0" smtClean="0">
              <a:solidFill>
                <a:srgbClr val="0000FF"/>
              </a:solidFill>
            </a:endParaRPr>
          </a:p>
          <a:p>
            <a:pPr>
              <a:defRPr/>
            </a:pPr>
            <a:r>
              <a:rPr lang="en-US" dirty="0" err="1" smtClean="0">
                <a:solidFill>
                  <a:srgbClr val="0000FF"/>
                </a:solidFill>
              </a:rPr>
              <a:t>Mannau</a:t>
            </a:r>
            <a:r>
              <a:rPr lang="en-US" dirty="0" smtClean="0">
                <a:solidFill>
                  <a:srgbClr val="0000FF"/>
                </a:solidFill>
              </a:rPr>
              <a:t> gall plant </a:t>
            </a:r>
            <a:r>
              <a:rPr lang="en-US" dirty="0" err="1" smtClean="0">
                <a:solidFill>
                  <a:srgbClr val="0000FF"/>
                </a:solidFill>
              </a:rPr>
              <a:t>eu</a:t>
            </a:r>
            <a:r>
              <a:rPr lang="en-US" dirty="0" smtClean="0">
                <a:solidFill>
                  <a:srgbClr val="0000FF"/>
                </a:solidFill>
              </a:rPr>
              <a:t> </a:t>
            </a:r>
            <a:r>
              <a:rPr lang="en-US" dirty="0" err="1" smtClean="0">
                <a:solidFill>
                  <a:srgbClr val="0000FF"/>
                </a:solidFill>
              </a:rPr>
              <a:t>perchnogi</a:t>
            </a:r>
            <a:endParaRPr lang="en-US" dirty="0">
              <a:solidFill>
                <a:srgbClr val="0000FF"/>
              </a:solidFill>
            </a:endParaRPr>
          </a:p>
        </p:txBody>
      </p:sp>
      <p:sp>
        <p:nvSpPr>
          <p:cNvPr id="6" name="Content Placeholder 5"/>
          <p:cNvSpPr>
            <a:spLocks noGrp="1"/>
          </p:cNvSpPr>
          <p:nvPr>
            <p:ph sz="half" idx="2"/>
          </p:nvPr>
        </p:nvSpPr>
        <p:spPr>
          <a:xfrm>
            <a:off x="304800" y="1600200"/>
            <a:ext cx="4267200" cy="4525963"/>
          </a:xfrm>
        </p:spPr>
        <p:txBody>
          <a:bodyPr>
            <a:normAutofit fontScale="92500"/>
          </a:bodyPr>
          <a:lstStyle/>
          <a:p>
            <a:pPr>
              <a:buFontTx/>
              <a:buNone/>
              <a:defRPr/>
            </a:pPr>
            <a:r>
              <a:rPr lang="en-US" dirty="0" smtClean="0"/>
              <a:t>Early childhood environments should be: </a:t>
            </a:r>
          </a:p>
          <a:p>
            <a:pPr>
              <a:defRPr/>
            </a:pPr>
            <a:r>
              <a:rPr lang="en-US" dirty="0" smtClean="0"/>
              <a:t>Rich in experience</a:t>
            </a:r>
          </a:p>
          <a:p>
            <a:pPr>
              <a:defRPr/>
            </a:pPr>
            <a:r>
              <a:rPr lang="en-US" dirty="0" smtClean="0"/>
              <a:t>Rich in opportunities</a:t>
            </a:r>
          </a:p>
          <a:p>
            <a:pPr>
              <a:defRPr/>
            </a:pPr>
            <a:r>
              <a:rPr lang="en-US" dirty="0" smtClean="0"/>
              <a:t>Rich in teaching</a:t>
            </a:r>
          </a:p>
          <a:p>
            <a:pPr>
              <a:defRPr/>
            </a:pPr>
            <a:r>
              <a:rPr lang="en-US" dirty="0" smtClean="0"/>
              <a:t>Rich with People</a:t>
            </a:r>
          </a:p>
          <a:p>
            <a:pPr>
              <a:defRPr/>
            </a:pPr>
            <a:r>
              <a:rPr lang="en-US" dirty="0" smtClean="0"/>
              <a:t>Significant to Children</a:t>
            </a:r>
          </a:p>
          <a:p>
            <a:pPr>
              <a:defRPr/>
            </a:pPr>
            <a:r>
              <a:rPr lang="en-US" dirty="0" smtClean="0"/>
              <a:t>Places children can call their own</a:t>
            </a:r>
            <a:endParaRPr lang="en-US" dirty="0"/>
          </a:p>
        </p:txBody>
      </p:sp>
      <p:sp>
        <p:nvSpPr>
          <p:cNvPr id="17413" name="TextBox 6"/>
          <p:cNvSpPr txBox="1">
            <a:spLocks noChangeArrowheads="1"/>
          </p:cNvSpPr>
          <p:nvPr/>
        </p:nvSpPr>
        <p:spPr bwMode="auto">
          <a:xfrm>
            <a:off x="838200" y="6019800"/>
            <a:ext cx="4243388" cy="369888"/>
          </a:xfrm>
          <a:prstGeom prst="rect">
            <a:avLst/>
          </a:prstGeom>
          <a:noFill/>
          <a:ln w="9525">
            <a:noFill/>
            <a:miter lim="800000"/>
            <a:headEnd/>
            <a:tailEnd/>
          </a:ln>
        </p:spPr>
        <p:txBody>
          <a:bodyPr>
            <a:prstTxWarp prst="textNoShape">
              <a:avLst/>
            </a:prstTxWarp>
            <a:spAutoFit/>
          </a:bodyPr>
          <a:lstStyle/>
          <a:p>
            <a:r>
              <a:rPr lang="en-US"/>
              <a:t>Yn ôl / According to : Jim Greenman 1988 </a:t>
            </a:r>
          </a:p>
        </p:txBody>
      </p:sp>
      <p:pic>
        <p:nvPicPr>
          <p:cNvPr id="2" name="Picture 1"/>
          <p:cNvPicPr>
            <a:picLocks noChangeAspect="1"/>
          </p:cNvPicPr>
          <p:nvPr/>
        </p:nvPicPr>
        <p:blipFill>
          <a:blip r:embed="rId3"/>
          <a:stretch>
            <a:fillRect/>
          </a:stretch>
        </p:blipFill>
        <p:spPr>
          <a:xfrm>
            <a:off x="7380312" y="5229200"/>
            <a:ext cx="1426592" cy="1287560"/>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GB" sz="4000" dirty="0" smtClean="0">
                <a:ea typeface="ＭＳ Ｐゴシック" pitchFamily="-110" charset="-128"/>
                <a:cs typeface="ＭＳ Ｐゴシック" pitchFamily="-110" charset="-128"/>
              </a:rPr>
              <a:t> </a:t>
            </a:r>
            <a:r>
              <a:rPr lang="en-GB" sz="4000" dirty="0">
                <a:ea typeface="ＭＳ Ｐゴシック" pitchFamily="-110" charset="-128"/>
                <a:cs typeface="ＭＳ Ｐゴシック" pitchFamily="-110" charset="-128"/>
              </a:rPr>
              <a:t>A</a:t>
            </a:r>
            <a:r>
              <a:rPr lang="en-GB" sz="4000" dirty="0" smtClean="0">
                <a:ea typeface="ＭＳ Ｐゴシック" pitchFamily="-110" charset="-128"/>
                <a:cs typeface="ＭＳ Ｐゴシック" pitchFamily="-110" charset="-128"/>
              </a:rPr>
              <a:t>pproaches</a:t>
            </a:r>
            <a:r>
              <a:rPr lang="en-GB" sz="4000" dirty="0">
                <a:ea typeface="ＭＳ Ｐゴシック" pitchFamily="-110" charset="-128"/>
                <a:cs typeface="ＭＳ Ｐゴシック" pitchFamily="-110" charset="-128"/>
              </a:rPr>
              <a:t>, </a:t>
            </a:r>
            <a:r>
              <a:rPr lang="en-GB" sz="4000" dirty="0" smtClean="0">
                <a:ea typeface="ＭＳ Ｐゴシック" pitchFamily="-110" charset="-128"/>
                <a:cs typeface="ＭＳ Ｐゴシック" pitchFamily="-110" charset="-128"/>
              </a:rPr>
              <a:t>curricula</a:t>
            </a:r>
            <a:br>
              <a:rPr lang="en-GB" sz="4000" dirty="0" smtClean="0">
                <a:ea typeface="ＭＳ Ｐゴシック" pitchFamily="-110" charset="-128"/>
                <a:cs typeface="ＭＳ Ｐゴシック" pitchFamily="-110" charset="-128"/>
              </a:rPr>
            </a:br>
            <a:r>
              <a:rPr lang="en-GB" sz="4000" dirty="0" err="1">
                <a:solidFill>
                  <a:srgbClr val="0000FF"/>
                </a:solidFill>
                <a:ea typeface="ＭＳ Ｐゴシック" pitchFamily="-110" charset="-128"/>
                <a:cs typeface="ＭＳ Ｐゴシック" pitchFamily="-110" charset="-128"/>
              </a:rPr>
              <a:t>Y</a:t>
            </a:r>
            <a:r>
              <a:rPr lang="en-GB" sz="4000" dirty="0" err="1" smtClean="0">
                <a:solidFill>
                  <a:srgbClr val="0000FF"/>
                </a:solidFill>
                <a:ea typeface="ＭＳ Ｐゴシック" pitchFamily="-110" charset="-128"/>
                <a:cs typeface="ＭＳ Ｐゴシック" pitchFamily="-110" charset="-128"/>
              </a:rPr>
              <a:t>mdriniaeth</a:t>
            </a:r>
            <a:r>
              <a:rPr lang="en-GB" sz="4000" dirty="0" smtClean="0">
                <a:solidFill>
                  <a:srgbClr val="0000FF"/>
                </a:solidFill>
                <a:ea typeface="ＭＳ Ｐゴシック" pitchFamily="-110" charset="-128"/>
                <a:cs typeface="ＭＳ Ｐゴシック" pitchFamily="-110" charset="-128"/>
              </a:rPr>
              <a:t> </a:t>
            </a:r>
            <a:r>
              <a:rPr lang="en-GB" sz="4000" dirty="0" smtClean="0">
                <a:solidFill>
                  <a:srgbClr val="0000FF"/>
                </a:solidFill>
                <a:ea typeface="ＭＳ Ｐゴシック" pitchFamily="-110" charset="-128"/>
                <a:cs typeface="ＭＳ Ｐゴシック" pitchFamily="-110" charset="-128"/>
              </a:rPr>
              <a:t>a </a:t>
            </a:r>
            <a:r>
              <a:rPr lang="en-GB" sz="4000" dirty="0" err="1" smtClean="0">
                <a:solidFill>
                  <a:srgbClr val="0000FF"/>
                </a:solidFill>
                <a:ea typeface="ＭＳ Ｐゴシック" pitchFamily="-110" charset="-128"/>
                <a:cs typeface="ＭＳ Ｐゴシック" pitchFamily="-110" charset="-128"/>
              </a:rPr>
              <a:t>chwricwla</a:t>
            </a:r>
            <a:r>
              <a:rPr lang="en-GB" sz="4000" dirty="0" smtClean="0">
                <a:solidFill>
                  <a:srgbClr val="0000FF"/>
                </a:solidFill>
                <a:ea typeface="ＭＳ Ｐゴシック" pitchFamily="-110" charset="-128"/>
                <a:cs typeface="ＭＳ Ｐゴシック" pitchFamily="-110" charset="-128"/>
              </a:rPr>
              <a:t> </a:t>
            </a:r>
            <a:endParaRPr lang="en-GB" sz="4000" dirty="0">
              <a:solidFill>
                <a:srgbClr val="0000FF"/>
              </a:solidFill>
              <a:ea typeface="ＭＳ Ｐゴシック" pitchFamily="-110" charset="-128"/>
              <a:cs typeface="ＭＳ Ｐゴシック" pitchFamily="-110" charset="-128"/>
            </a:endParaRPr>
          </a:p>
        </p:txBody>
      </p:sp>
      <p:sp>
        <p:nvSpPr>
          <p:cNvPr id="18435" name="Content Placeholder 2"/>
          <p:cNvSpPr>
            <a:spLocks noGrp="1"/>
          </p:cNvSpPr>
          <p:nvPr>
            <p:ph sz="half" idx="4294967295"/>
          </p:nvPr>
        </p:nvSpPr>
        <p:spPr>
          <a:xfrm>
            <a:off x="539552" y="2060848"/>
            <a:ext cx="4911725" cy="4525963"/>
          </a:xfrm>
        </p:spPr>
        <p:txBody>
          <a:bodyPr/>
          <a:lstStyle/>
          <a:p>
            <a:endParaRPr lang="en-GB" dirty="0">
              <a:ea typeface="ＭＳ Ｐゴシック" pitchFamily="-110" charset="-128"/>
              <a:cs typeface="ＭＳ Ｐゴシック" pitchFamily="-110" charset="-128"/>
            </a:endParaRPr>
          </a:p>
          <a:p>
            <a:pPr>
              <a:buNone/>
            </a:pPr>
            <a:r>
              <a:rPr lang="en-GB" sz="2400" dirty="0" smtClean="0">
                <a:ea typeface="ＭＳ Ｐゴシック" pitchFamily="-110" charset="-128"/>
                <a:cs typeface="ＭＳ Ｐゴシック" pitchFamily="-110" charset="-128"/>
              </a:rPr>
              <a:t>E.g</a:t>
            </a:r>
            <a:r>
              <a:rPr lang="en-GB" sz="2400" dirty="0" smtClean="0">
                <a:ea typeface="ＭＳ Ｐゴシック" pitchFamily="-110" charset="-128"/>
                <a:cs typeface="ＭＳ Ｐゴシック" pitchFamily="-110" charset="-128"/>
              </a:rPr>
              <a:t>./ </a:t>
            </a:r>
            <a:r>
              <a:rPr lang="en-GB" sz="2400" dirty="0" err="1" smtClean="0">
                <a:ea typeface="ＭＳ Ｐゴシック" pitchFamily="-110" charset="-128"/>
                <a:cs typeface="ＭＳ Ｐゴシック" pitchFamily="-110" charset="-128"/>
              </a:rPr>
              <a:t>E.e</a:t>
            </a:r>
            <a:endParaRPr lang="en-GB" sz="2400" dirty="0" smtClean="0">
              <a:ea typeface="ＭＳ Ｐゴシック" pitchFamily="-110" charset="-128"/>
              <a:cs typeface="ＭＳ Ｐゴシック" pitchFamily="-110" charset="-128"/>
            </a:endParaRPr>
          </a:p>
          <a:p>
            <a:pPr>
              <a:buFont typeface="Arial"/>
              <a:buChar char="•"/>
            </a:pPr>
            <a:r>
              <a:rPr lang="en-GB" sz="2400" dirty="0" smtClean="0">
                <a:ea typeface="ＭＳ Ｐゴシック" pitchFamily="-110" charset="-128"/>
                <a:cs typeface="ＭＳ Ｐゴシック" pitchFamily="-110" charset="-128"/>
              </a:rPr>
              <a:t>Montessori</a:t>
            </a:r>
            <a:endParaRPr lang="en-GB" sz="2400" dirty="0">
              <a:ea typeface="ＭＳ Ｐゴシック" pitchFamily="-110" charset="-128"/>
              <a:cs typeface="ＭＳ Ｐゴシック" pitchFamily="-110" charset="-128"/>
            </a:endParaRPr>
          </a:p>
          <a:p>
            <a:r>
              <a:rPr lang="en-GB" sz="2400" dirty="0">
                <a:ea typeface="ＭＳ Ｐゴシック" pitchFamily="-110" charset="-128"/>
                <a:cs typeface="ＭＳ Ｐゴシック" pitchFamily="-110" charset="-128"/>
              </a:rPr>
              <a:t>Reggio Emilia</a:t>
            </a:r>
          </a:p>
          <a:p>
            <a:r>
              <a:rPr lang="en-GB" sz="2400" dirty="0">
                <a:ea typeface="ＭＳ Ｐゴシック" pitchFamily="-110" charset="-128"/>
                <a:cs typeface="ＭＳ Ｐゴシック" pitchFamily="-110" charset="-128"/>
              </a:rPr>
              <a:t>Te </a:t>
            </a:r>
            <a:r>
              <a:rPr lang="en-GB" sz="2400" dirty="0" err="1">
                <a:ea typeface="ＭＳ Ｐゴシック" pitchFamily="-110" charset="-128"/>
                <a:cs typeface="ＭＳ Ｐゴシック" pitchFamily="-110" charset="-128"/>
              </a:rPr>
              <a:t>Whariki</a:t>
            </a:r>
            <a:endParaRPr lang="en-GB" sz="2400" dirty="0">
              <a:ea typeface="ＭＳ Ｐゴシック" pitchFamily="-110" charset="-128"/>
              <a:cs typeface="ＭＳ Ｐゴシック" pitchFamily="-110" charset="-128"/>
            </a:endParaRPr>
          </a:p>
          <a:p>
            <a:r>
              <a:rPr lang="en-GB" sz="2400" dirty="0">
                <a:ea typeface="ＭＳ Ｐゴシック" pitchFamily="-110" charset="-128"/>
                <a:cs typeface="ＭＳ Ｐゴシック" pitchFamily="-110" charset="-128"/>
              </a:rPr>
              <a:t>High/</a:t>
            </a:r>
            <a:r>
              <a:rPr lang="en-GB" sz="2400" dirty="0" smtClean="0">
                <a:ea typeface="ＭＳ Ｐゴシック" pitchFamily="-110" charset="-128"/>
                <a:cs typeface="ＭＳ Ｐゴシック" pitchFamily="-110" charset="-128"/>
              </a:rPr>
              <a:t>Scope</a:t>
            </a:r>
          </a:p>
          <a:p>
            <a:r>
              <a:rPr lang="en-GB" sz="2400" dirty="0" smtClean="0">
                <a:ea typeface="ＭＳ Ｐゴシック" pitchFamily="-110" charset="-128"/>
                <a:cs typeface="ＭＳ Ｐゴシック" pitchFamily="-110" charset="-128"/>
              </a:rPr>
              <a:t>Steiner</a:t>
            </a:r>
            <a:endParaRPr lang="en-GB" sz="2400" dirty="0">
              <a:ea typeface="ＭＳ Ｐゴシック" pitchFamily="-110" charset="-128"/>
              <a:cs typeface="ＭＳ Ｐゴシック" pitchFamily="-110" charset="-128"/>
            </a:endParaRPr>
          </a:p>
        </p:txBody>
      </p:sp>
      <p:pic>
        <p:nvPicPr>
          <p:cNvPr id="3" name="Picture 2"/>
          <p:cNvPicPr>
            <a:picLocks noChangeAspect="1"/>
          </p:cNvPicPr>
          <p:nvPr/>
        </p:nvPicPr>
        <p:blipFill>
          <a:blip r:embed="rId2"/>
          <a:stretch>
            <a:fillRect/>
          </a:stretch>
        </p:blipFill>
        <p:spPr>
          <a:xfrm>
            <a:off x="3561716" y="2564904"/>
            <a:ext cx="5210929" cy="3482703"/>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ea typeface="ＭＳ Ｐゴシック" pitchFamily="-110" charset="-128"/>
                <a:cs typeface="ＭＳ Ｐゴシック" pitchFamily="-110" charset="-128"/>
              </a:rPr>
              <a:t>Reggio Emilia.</a:t>
            </a:r>
            <a:endParaRPr lang="en-US">
              <a:ea typeface="ＭＳ Ｐゴシック" pitchFamily="-110" charset="-128"/>
              <a:cs typeface="ＭＳ Ｐゴシック" pitchFamily="-110" charset="-128"/>
            </a:endParaRPr>
          </a:p>
        </p:txBody>
      </p:sp>
      <p:sp>
        <p:nvSpPr>
          <p:cNvPr id="19459" name="Rectangle 3"/>
          <p:cNvSpPr>
            <a:spLocks noGrp="1" noChangeArrowheads="1"/>
          </p:cNvSpPr>
          <p:nvPr>
            <p:ph type="body" idx="1"/>
          </p:nvPr>
        </p:nvSpPr>
        <p:spPr>
          <a:xfrm>
            <a:off x="539750" y="1341438"/>
            <a:ext cx="7772400" cy="4614862"/>
          </a:xfrm>
        </p:spPr>
        <p:txBody>
          <a:bodyPr/>
          <a:lstStyle/>
          <a:p>
            <a:pPr eaLnBrk="1" hangingPunct="1">
              <a:buFont typeface="Wingdings" pitchFamily="-110" charset="2"/>
              <a:buNone/>
            </a:pPr>
            <a:r>
              <a:rPr lang="en-GB" sz="2800" dirty="0" smtClean="0">
                <a:ea typeface="ＭＳ Ｐゴシック" pitchFamily="-110" charset="-128"/>
                <a:cs typeface="ＭＳ Ｐゴシック" pitchFamily="-110" charset="-128"/>
              </a:rPr>
              <a:t>   ‘</a:t>
            </a:r>
            <a:r>
              <a:rPr lang="en-GB" sz="2800" dirty="0">
                <a:ea typeface="ＭＳ Ｐゴシック" pitchFamily="-110" charset="-128"/>
                <a:cs typeface="ＭＳ Ｐゴシック" pitchFamily="-110" charset="-128"/>
              </a:rPr>
              <a:t>Education must come to be recognised as the product of complex interactions, many of which can be realised when the environment is a fully participating element.’</a:t>
            </a:r>
            <a:endParaRPr lang="en-GB" sz="2800" dirty="0" smtClean="0">
              <a:ea typeface="ＭＳ Ｐゴシック" pitchFamily="-110" charset="-128"/>
              <a:cs typeface="ＭＳ Ｐゴシック" pitchFamily="-110" charset="-128"/>
            </a:endParaRPr>
          </a:p>
          <a:p>
            <a:pPr eaLnBrk="1" hangingPunct="1">
              <a:buFont typeface="Wingdings" pitchFamily="-110" charset="2"/>
              <a:buNone/>
            </a:pPr>
            <a:r>
              <a:rPr lang="en-GB" sz="2000" dirty="0" smtClean="0">
                <a:ea typeface="ＭＳ Ｐゴシック" pitchFamily="-110" charset="-128"/>
                <a:cs typeface="ＭＳ Ｐゴシック" pitchFamily="-110" charset="-128"/>
              </a:rPr>
              <a:t>     </a:t>
            </a:r>
            <a:r>
              <a:rPr lang="en-GB" sz="2000" dirty="0" err="1" smtClean="0">
                <a:ea typeface="ＭＳ Ｐゴシック" pitchFamily="-110" charset="-128"/>
                <a:cs typeface="ＭＳ Ｐゴシック" pitchFamily="-110" charset="-128"/>
              </a:rPr>
              <a:t>Malaguzzi</a:t>
            </a:r>
            <a:r>
              <a:rPr lang="en-GB" sz="2000" dirty="0">
                <a:ea typeface="ＭＳ Ｐゴシック" pitchFamily="-110" charset="-128"/>
                <a:cs typeface="ＭＳ Ｐゴシック" pitchFamily="-110" charset="-128"/>
              </a:rPr>
              <a:t>, 1998, cited on </a:t>
            </a:r>
            <a:r>
              <a:rPr lang="en-GB" sz="2000" dirty="0">
                <a:ea typeface="ＭＳ Ｐゴシック" pitchFamily="-110" charset="-128"/>
                <a:cs typeface="ＭＳ Ｐゴシック" pitchFamily="-110" charset="-128"/>
                <a:hlinkClick r:id="rId2"/>
              </a:rPr>
              <a:t>www.teachingexpertise.com/articles accessed 24.10.07</a:t>
            </a:r>
            <a:endParaRPr lang="en-GB" sz="2000" dirty="0">
              <a:ea typeface="ＭＳ Ｐゴシック" pitchFamily="-110" charset="-128"/>
              <a:cs typeface="ＭＳ Ｐゴシック" pitchFamily="-110" charset="-128"/>
            </a:endParaRPr>
          </a:p>
          <a:p>
            <a:pPr eaLnBrk="1" hangingPunct="1">
              <a:buFont typeface="Wingdings" pitchFamily="-110" charset="2"/>
              <a:buNone/>
            </a:pPr>
            <a:endParaRPr lang="en-US" sz="2000" dirty="0">
              <a:ea typeface="ＭＳ Ｐゴシック" pitchFamily="-110" charset="-128"/>
              <a:cs typeface="ＭＳ Ｐゴシック" pitchFamily="-110" charset="-128"/>
            </a:endParaRPr>
          </a:p>
        </p:txBody>
      </p:sp>
      <p:pic>
        <p:nvPicPr>
          <p:cNvPr id="5" name="Picture 4" descr="3485418_2048_1152.jpg"/>
          <p:cNvPicPr>
            <a:picLocks noChangeAspect="1"/>
          </p:cNvPicPr>
          <p:nvPr/>
        </p:nvPicPr>
        <p:blipFill>
          <a:blip r:embed="rId3"/>
          <a:stretch>
            <a:fillRect/>
          </a:stretch>
        </p:blipFill>
        <p:spPr>
          <a:xfrm>
            <a:off x="2819400" y="4038600"/>
            <a:ext cx="4038600" cy="2270062"/>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US" dirty="0">
                <a:ea typeface="ＭＳ Ｐゴシック" pitchFamily="-110" charset="-128"/>
                <a:cs typeface="ＭＳ Ｐゴシック" pitchFamily="-110" charset="-128"/>
              </a:rPr>
              <a:t>A learning </a:t>
            </a:r>
            <a:r>
              <a:rPr lang="en-US" dirty="0" smtClean="0">
                <a:ea typeface="ＭＳ Ｐゴシック" pitchFamily="-110" charset="-128"/>
                <a:cs typeface="ＭＳ Ｐゴシック" pitchFamily="-110" charset="-128"/>
              </a:rPr>
              <a:t>community</a:t>
            </a:r>
            <a:br>
              <a:rPr lang="en-US" dirty="0" smtClean="0">
                <a:ea typeface="ＭＳ Ｐゴシック" pitchFamily="-110" charset="-128"/>
                <a:cs typeface="ＭＳ Ｐゴシック" pitchFamily="-110" charset="-128"/>
              </a:rPr>
            </a:br>
            <a:r>
              <a:rPr lang="en-US" dirty="0" smtClean="0">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Cymuned</a:t>
            </a:r>
            <a:r>
              <a:rPr lang="en-US" dirty="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Ddysgu</a:t>
            </a:r>
            <a:endParaRPr lang="en-US" dirty="0">
              <a:solidFill>
                <a:srgbClr val="0000FF"/>
              </a:solidFill>
              <a:ea typeface="ＭＳ Ｐゴシック" pitchFamily="-110" charset="-128"/>
              <a:cs typeface="ＭＳ Ｐゴシック" pitchFamily="-110" charset="-128"/>
            </a:endParaRPr>
          </a:p>
        </p:txBody>
      </p:sp>
      <p:sp>
        <p:nvSpPr>
          <p:cNvPr id="20483" name="Content Placeholder 2"/>
          <p:cNvSpPr>
            <a:spLocks noGrp="1"/>
          </p:cNvSpPr>
          <p:nvPr>
            <p:ph sz="half" idx="1"/>
          </p:nvPr>
        </p:nvSpPr>
        <p:spPr>
          <a:xfrm>
            <a:off x="179388" y="1557338"/>
            <a:ext cx="4191000" cy="4525962"/>
          </a:xfrm>
        </p:spPr>
        <p:txBody>
          <a:bodyPr/>
          <a:lstStyle/>
          <a:p>
            <a:pPr>
              <a:buFontTx/>
              <a:buNone/>
            </a:pPr>
            <a:r>
              <a:rPr lang="en-US" sz="2400">
                <a:ea typeface="ＭＳ Ｐゴシック" pitchFamily="-110" charset="-128"/>
                <a:cs typeface="ＭＳ Ｐゴシック" pitchFamily="-110" charset="-128"/>
              </a:rPr>
              <a:t>Claxton and Carr (2010), describe environments as:</a:t>
            </a:r>
          </a:p>
          <a:p>
            <a:r>
              <a:rPr lang="en-US" sz="2400">
                <a:ea typeface="ＭＳ Ｐゴシック" pitchFamily="-110" charset="-128"/>
                <a:cs typeface="ＭＳ Ｐゴシック" pitchFamily="-110" charset="-128"/>
              </a:rPr>
              <a:t>Prohibitive</a:t>
            </a:r>
          </a:p>
          <a:p>
            <a:r>
              <a:rPr lang="en-US" sz="2400">
                <a:ea typeface="ＭＳ Ｐゴシック" pitchFamily="-110" charset="-128"/>
                <a:cs typeface="ＭＳ Ｐゴシック" pitchFamily="-110" charset="-128"/>
              </a:rPr>
              <a:t>Affording</a:t>
            </a:r>
          </a:p>
          <a:p>
            <a:r>
              <a:rPr lang="en-US" sz="2400">
                <a:ea typeface="ＭＳ Ｐゴシック" pitchFamily="-110" charset="-128"/>
                <a:cs typeface="ＭＳ Ｐゴシック" pitchFamily="-110" charset="-128"/>
              </a:rPr>
              <a:t>Inviting or</a:t>
            </a:r>
          </a:p>
          <a:p>
            <a:r>
              <a:rPr lang="en-US" sz="2400">
                <a:ea typeface="ＭＳ Ｐゴシック" pitchFamily="-110" charset="-128"/>
                <a:cs typeface="ＭＳ Ｐゴシック" pitchFamily="-110" charset="-128"/>
              </a:rPr>
              <a:t>Potentiating </a:t>
            </a:r>
          </a:p>
          <a:p>
            <a:pPr>
              <a:buFontTx/>
              <a:buNone/>
            </a:pPr>
            <a:r>
              <a:rPr lang="en-US" sz="2400">
                <a:ea typeface="ＭＳ Ｐゴシック" pitchFamily="-110" charset="-128"/>
                <a:cs typeface="ＭＳ Ｐゴシック" pitchFamily="-110" charset="-128"/>
              </a:rPr>
              <a:t>We could also consider:</a:t>
            </a:r>
          </a:p>
          <a:p>
            <a:r>
              <a:rPr lang="en-US" sz="2400">
                <a:ea typeface="ＭＳ Ｐゴシック" pitchFamily="-110" charset="-128"/>
                <a:cs typeface="ＭＳ Ｐゴシック" pitchFamily="-110" charset="-128"/>
              </a:rPr>
              <a:t>‘Negotiated’ LEs</a:t>
            </a:r>
          </a:p>
          <a:p>
            <a:r>
              <a:rPr lang="en-US" sz="2400">
                <a:ea typeface="ＭＳ Ｐゴシック" pitchFamily="-110" charset="-128"/>
                <a:cs typeface="ＭＳ Ｐゴシック" pitchFamily="-110" charset="-128"/>
              </a:rPr>
              <a:t>Shapers and inhibitors of classroom culture.</a:t>
            </a:r>
          </a:p>
          <a:p>
            <a:endParaRPr lang="en-US" sz="2400">
              <a:ea typeface="ＭＳ Ｐゴシック" pitchFamily="-110" charset="-128"/>
              <a:cs typeface="ＭＳ Ｐゴシック" pitchFamily="-110" charset="-128"/>
            </a:endParaRPr>
          </a:p>
          <a:p>
            <a:endParaRPr lang="en-US" sz="2400">
              <a:ea typeface="ＭＳ Ｐゴシック" pitchFamily="-110" charset="-128"/>
              <a:cs typeface="ＭＳ Ｐゴシック" pitchFamily="-110" charset="-128"/>
            </a:endParaRPr>
          </a:p>
        </p:txBody>
      </p:sp>
      <p:sp>
        <p:nvSpPr>
          <p:cNvPr id="20484" name="Content Placeholder 3"/>
          <p:cNvSpPr>
            <a:spLocks noGrp="1"/>
          </p:cNvSpPr>
          <p:nvPr>
            <p:ph sz="half" idx="2"/>
          </p:nvPr>
        </p:nvSpPr>
        <p:spPr>
          <a:xfrm>
            <a:off x="4284663" y="1600200"/>
            <a:ext cx="4859337" cy="4525963"/>
          </a:xfrm>
        </p:spPr>
        <p:txBody>
          <a:bodyPr/>
          <a:lstStyle/>
          <a:p>
            <a:pPr>
              <a:buFontTx/>
              <a:buNone/>
            </a:pPr>
            <a:r>
              <a:rPr lang="en-GB" sz="2400" dirty="0">
                <a:solidFill>
                  <a:srgbClr val="0000FF"/>
                </a:solidFill>
                <a:ea typeface="ＭＳ Ｐゴシック" pitchFamily="-110" charset="-128"/>
                <a:cs typeface="ＭＳ Ｐゴシック" pitchFamily="-110" charset="-128"/>
              </a:rPr>
              <a:t>Mae Claxton a Carr (2010), </a:t>
            </a:r>
            <a:r>
              <a:rPr lang="en-GB" sz="2400" dirty="0" err="1">
                <a:solidFill>
                  <a:srgbClr val="0000FF"/>
                </a:solidFill>
                <a:ea typeface="ＭＳ Ｐゴシック" pitchFamily="-110" charset="-128"/>
                <a:cs typeface="ＭＳ Ｐゴシック" pitchFamily="-110" charset="-128"/>
              </a:rPr>
              <a:t>yn</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disgrifio</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amgylchedd</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dysgu</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fel</a:t>
            </a:r>
            <a:r>
              <a:rPr lang="en-GB" sz="2400" dirty="0">
                <a:solidFill>
                  <a:srgbClr val="0000FF"/>
                </a:solidFill>
                <a:ea typeface="ＭＳ Ｐゴシック" pitchFamily="-110" charset="-128"/>
                <a:cs typeface="ＭＳ Ｐゴシック" pitchFamily="-110" charset="-128"/>
              </a:rPr>
              <a:t>:</a:t>
            </a:r>
          </a:p>
          <a:p>
            <a:r>
              <a:rPr lang="en-GB" sz="2400" dirty="0" err="1">
                <a:solidFill>
                  <a:srgbClr val="0000FF"/>
                </a:solidFill>
                <a:ea typeface="ＭＳ Ｐゴシック" pitchFamily="-110" charset="-128"/>
                <a:cs typeface="ＭＳ Ｐゴシック" pitchFamily="-110" charset="-128"/>
              </a:rPr>
              <a:t>Gwaharddol</a:t>
            </a:r>
            <a:endParaRPr lang="en-GB" sz="2400" dirty="0">
              <a:solidFill>
                <a:srgbClr val="0000FF"/>
              </a:solidFill>
              <a:ea typeface="ＭＳ Ｐゴシック" pitchFamily="-110" charset="-128"/>
              <a:cs typeface="ＭＳ Ｐゴシック" pitchFamily="-110" charset="-128"/>
            </a:endParaRPr>
          </a:p>
          <a:p>
            <a:r>
              <a:rPr lang="en-GB" sz="2400" dirty="0" err="1">
                <a:solidFill>
                  <a:srgbClr val="0000FF"/>
                </a:solidFill>
                <a:ea typeface="ＭＳ Ｐゴシック" pitchFamily="-110" charset="-128"/>
                <a:cs typeface="ＭＳ Ｐゴシック" pitchFamily="-110" charset="-128"/>
              </a:rPr>
              <a:t>Galluogi</a:t>
            </a:r>
            <a:endParaRPr lang="en-GB" sz="2400" dirty="0">
              <a:solidFill>
                <a:srgbClr val="0000FF"/>
              </a:solidFill>
              <a:ea typeface="ＭＳ Ｐゴシック" pitchFamily="-110" charset="-128"/>
              <a:cs typeface="ＭＳ Ｐゴシック" pitchFamily="-110" charset="-128"/>
            </a:endParaRPr>
          </a:p>
          <a:p>
            <a:r>
              <a:rPr lang="en-GB" sz="2400" dirty="0" err="1">
                <a:solidFill>
                  <a:srgbClr val="0000FF"/>
                </a:solidFill>
                <a:ea typeface="ＭＳ Ｐゴシック" pitchFamily="-110" charset="-128"/>
                <a:cs typeface="ＭＳ Ｐゴシック" pitchFamily="-110" charset="-128"/>
              </a:rPr>
              <a:t>Deniadol</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neu</a:t>
            </a:r>
            <a:endParaRPr lang="en-GB" sz="2400" dirty="0">
              <a:solidFill>
                <a:srgbClr val="0000FF"/>
              </a:solidFill>
              <a:ea typeface="ＭＳ Ｐゴシック" pitchFamily="-110" charset="-128"/>
              <a:cs typeface="ＭＳ Ｐゴシック" pitchFamily="-110" charset="-128"/>
            </a:endParaRPr>
          </a:p>
          <a:p>
            <a:r>
              <a:rPr lang="en-GB" sz="2400" dirty="0" err="1">
                <a:solidFill>
                  <a:srgbClr val="0000FF"/>
                </a:solidFill>
                <a:ea typeface="ＭＳ Ｐゴシック" pitchFamily="-110" charset="-128"/>
                <a:cs typeface="ＭＳ Ｐゴシック" pitchFamily="-110" charset="-128"/>
              </a:rPr>
              <a:t>Cynnig</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posibilrwydd</a:t>
            </a:r>
            <a:endParaRPr lang="en-GB" sz="2400" dirty="0">
              <a:solidFill>
                <a:srgbClr val="0000FF"/>
              </a:solidFill>
              <a:ea typeface="ＭＳ Ｐゴシック" pitchFamily="-110" charset="-128"/>
              <a:cs typeface="ＭＳ Ｐゴシック" pitchFamily="-110" charset="-128"/>
            </a:endParaRPr>
          </a:p>
          <a:p>
            <a:pPr>
              <a:buFontTx/>
              <a:buNone/>
            </a:pPr>
            <a:r>
              <a:rPr lang="en-GB" sz="2400" dirty="0" err="1">
                <a:solidFill>
                  <a:srgbClr val="0000FF"/>
                </a:solidFill>
                <a:ea typeface="ＭＳ Ｐゴシック" pitchFamily="-110" charset="-128"/>
                <a:cs typeface="ＭＳ Ｐゴシック" pitchFamily="-110" charset="-128"/>
              </a:rPr>
              <a:t>Hefyd</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byddem</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yn</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ystyried</a:t>
            </a:r>
            <a:r>
              <a:rPr lang="en-GB" sz="2400" dirty="0">
                <a:solidFill>
                  <a:srgbClr val="0000FF"/>
                </a:solidFill>
                <a:ea typeface="ＭＳ Ｐゴシック" pitchFamily="-110" charset="-128"/>
                <a:cs typeface="ＭＳ Ｐゴシック" pitchFamily="-110" charset="-128"/>
              </a:rPr>
              <a:t>:</a:t>
            </a:r>
          </a:p>
          <a:p>
            <a:r>
              <a:rPr lang="en-GB" sz="2400" dirty="0">
                <a:solidFill>
                  <a:srgbClr val="0000FF"/>
                </a:solidFill>
                <a:ea typeface="ＭＳ Ｐゴシック" pitchFamily="-110" charset="-128"/>
                <a:cs typeface="ＭＳ Ｐゴシック" pitchFamily="-110" charset="-128"/>
              </a:rPr>
              <a:t>AD </a:t>
            </a:r>
            <a:r>
              <a:rPr lang="en-GB" sz="2400" dirty="0" err="1">
                <a:solidFill>
                  <a:srgbClr val="0000FF"/>
                </a:solidFill>
                <a:ea typeface="ＭＳ Ｐゴシック" pitchFamily="-110" charset="-128"/>
                <a:cs typeface="ＭＳ Ｐゴシック" pitchFamily="-110" charset="-128"/>
              </a:rPr>
              <a:t>wedi’u</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Negodi</a:t>
            </a:r>
            <a:r>
              <a:rPr lang="en-GB" sz="2400" dirty="0">
                <a:solidFill>
                  <a:srgbClr val="0000FF"/>
                </a:solidFill>
                <a:ea typeface="ＭＳ Ｐゴシック" pitchFamily="-110" charset="-128"/>
                <a:cs typeface="ＭＳ Ｐゴシック" pitchFamily="-110" charset="-128"/>
              </a:rPr>
              <a:t>’</a:t>
            </a:r>
          </a:p>
          <a:p>
            <a:r>
              <a:rPr lang="en-GB" sz="2400" dirty="0" err="1">
                <a:solidFill>
                  <a:srgbClr val="0000FF"/>
                </a:solidFill>
                <a:ea typeface="ＭＳ Ｐゴシック" pitchFamily="-110" charset="-128"/>
                <a:cs typeface="ＭＳ Ｐゴシック" pitchFamily="-110" charset="-128"/>
              </a:rPr>
              <a:t>Elfennau</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sy’n</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llunio</a:t>
            </a:r>
            <a:r>
              <a:rPr lang="en-GB" sz="2400" dirty="0">
                <a:solidFill>
                  <a:srgbClr val="0000FF"/>
                </a:solidFill>
                <a:ea typeface="ＭＳ Ｐゴシック" pitchFamily="-110" charset="-128"/>
                <a:cs typeface="ＭＳ Ｐゴシック" pitchFamily="-110" charset="-128"/>
              </a:rPr>
              <a:t> ac </a:t>
            </a:r>
            <a:r>
              <a:rPr lang="en-GB" sz="2400" dirty="0" err="1">
                <a:solidFill>
                  <a:srgbClr val="0000FF"/>
                </a:solidFill>
                <a:ea typeface="ＭＳ Ｐゴシック" pitchFamily="-110" charset="-128"/>
                <a:cs typeface="ＭＳ Ｐゴシック" pitchFamily="-110" charset="-128"/>
              </a:rPr>
              <a:t>atal</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diwylliant</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ystafell</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ddosbarth</a:t>
            </a:r>
            <a:r>
              <a:rPr lang="en-GB" sz="2400" dirty="0">
                <a:solidFill>
                  <a:srgbClr val="0000FF"/>
                </a:solidFill>
                <a:ea typeface="ＭＳ Ｐゴシック" pitchFamily="-110" charset="-128"/>
                <a:cs typeface="ＭＳ Ｐゴシック" pitchFamily="-110" charset="-128"/>
              </a:rPr>
              <a:t>.</a:t>
            </a:r>
            <a:endParaRPr lang="cy-GB" sz="2400" dirty="0">
              <a:solidFill>
                <a:srgbClr val="0000FF"/>
              </a:solidFill>
              <a:ea typeface="ＭＳ Ｐゴシック" pitchFamily="-110" charset="-128"/>
              <a:cs typeface="ＭＳ Ｐゴシック" pitchFamily="-110" charset="-128"/>
            </a:endParaRPr>
          </a:p>
        </p:txBody>
      </p:sp>
      <p:pic>
        <p:nvPicPr>
          <p:cNvPr id="20485" name="Picture 4"/>
          <p:cNvPicPr>
            <a:picLocks noChangeAspect="1"/>
          </p:cNvPicPr>
          <p:nvPr/>
        </p:nvPicPr>
        <p:blipFill>
          <a:blip r:embed="rId2"/>
          <a:srcRect/>
          <a:stretch>
            <a:fillRect/>
          </a:stretch>
        </p:blipFill>
        <p:spPr bwMode="auto">
          <a:xfrm>
            <a:off x="3124200" y="5867400"/>
            <a:ext cx="2438400" cy="812800"/>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US" dirty="0">
                <a:ea typeface="ＭＳ Ｐゴシック" pitchFamily="-110" charset="-128"/>
                <a:cs typeface="ＭＳ Ｐゴシック" pitchFamily="-110" charset="-128"/>
              </a:rPr>
              <a:t>The purposes of display</a:t>
            </a:r>
            <a:r>
              <a:rPr lang="en-US" dirty="0" smtClean="0">
                <a:ea typeface="ＭＳ Ｐゴシック" pitchFamily="-110" charset="-128"/>
                <a:cs typeface="ＭＳ Ｐゴシック" pitchFamily="-110" charset="-128"/>
              </a:rPr>
              <a:t>…</a:t>
            </a:r>
            <a:br>
              <a:rPr lang="en-US" dirty="0" smtClean="0">
                <a:ea typeface="ＭＳ Ｐゴシック" pitchFamily="-110" charset="-128"/>
                <a:cs typeface="ＭＳ Ｐゴシック" pitchFamily="-110" charset="-128"/>
              </a:rPr>
            </a:br>
            <a:r>
              <a:rPr lang="en-US" dirty="0" err="1" smtClean="0">
                <a:solidFill>
                  <a:srgbClr val="0000FF"/>
                </a:solidFill>
                <a:ea typeface="ＭＳ Ｐゴシック" pitchFamily="-110" charset="-128"/>
                <a:cs typeface="ＭＳ Ｐゴシック" pitchFamily="-110" charset="-128"/>
              </a:rPr>
              <a:t>Pwrpas</a:t>
            </a:r>
            <a:r>
              <a:rPr lang="en-US" dirty="0" smtClean="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arddangos</a:t>
            </a:r>
            <a:r>
              <a:rPr lang="en-US" dirty="0" smtClean="0">
                <a:solidFill>
                  <a:srgbClr val="0000FF"/>
                </a:solidFill>
                <a:ea typeface="ＭＳ Ｐゴシック" pitchFamily="-110" charset="-128"/>
                <a:cs typeface="ＭＳ Ｐゴシック" pitchFamily="-110" charset="-128"/>
              </a:rPr>
              <a:t>…</a:t>
            </a:r>
            <a:endParaRPr lang="en-US" dirty="0">
              <a:solidFill>
                <a:srgbClr val="0000FF"/>
              </a:solidFill>
              <a:ea typeface="ＭＳ Ｐゴシック" pitchFamily="-110" charset="-128"/>
              <a:cs typeface="ＭＳ Ｐゴシック" pitchFamily="-110" charset="-128"/>
            </a:endParaRPr>
          </a:p>
        </p:txBody>
      </p:sp>
      <p:sp>
        <p:nvSpPr>
          <p:cNvPr id="29699" name="Content Placeholder 2"/>
          <p:cNvSpPr>
            <a:spLocks noGrp="1"/>
          </p:cNvSpPr>
          <p:nvPr>
            <p:ph idx="1"/>
          </p:nvPr>
        </p:nvSpPr>
        <p:spPr/>
        <p:txBody>
          <a:bodyPr/>
          <a:lstStyle/>
          <a:p>
            <a:endParaRPr lang="en-US" dirty="0">
              <a:ea typeface="ＭＳ Ｐゴシック" pitchFamily="-110" charset="-128"/>
              <a:cs typeface="ＭＳ Ｐゴシック" pitchFamily="-110" charset="-128"/>
            </a:endParaRPr>
          </a:p>
          <a:p>
            <a:endParaRPr lang="en-US" dirty="0">
              <a:ea typeface="ＭＳ Ｐゴシック" pitchFamily="-110" charset="-128"/>
              <a:cs typeface="ＭＳ Ｐゴシック" pitchFamily="-110" charset="-128"/>
            </a:endParaRPr>
          </a:p>
          <a:p>
            <a:endParaRPr lang="en-US" dirty="0">
              <a:ea typeface="ＭＳ Ｐゴシック" pitchFamily="-110" charset="-128"/>
              <a:cs typeface="ＭＳ Ｐゴシック" pitchFamily="-110" charset="-128"/>
            </a:endParaRPr>
          </a:p>
        </p:txBody>
      </p:sp>
      <p:pic>
        <p:nvPicPr>
          <p:cNvPr id="29700" name="Content Placeholder 5" descr="IMG_0761.jpg"/>
          <p:cNvPicPr>
            <a:picLocks noChangeAspect="1"/>
          </p:cNvPicPr>
          <p:nvPr/>
        </p:nvPicPr>
        <p:blipFill>
          <a:blip r:embed="rId3"/>
          <a:srcRect t="13184" b="13184"/>
          <a:stretch>
            <a:fillRect/>
          </a:stretch>
        </p:blipFill>
        <p:spPr bwMode="auto">
          <a:xfrm>
            <a:off x="609600" y="1752600"/>
            <a:ext cx="3556000" cy="2590800"/>
          </a:xfrm>
          <a:prstGeom prst="rect">
            <a:avLst/>
          </a:prstGeom>
          <a:noFill/>
          <a:ln w="9525">
            <a:noFill/>
            <a:miter lim="800000"/>
            <a:headEnd/>
            <a:tailEnd/>
          </a:ln>
        </p:spPr>
      </p:pic>
      <p:pic>
        <p:nvPicPr>
          <p:cNvPr id="29701" name="Picture 5"/>
          <p:cNvPicPr>
            <a:picLocks noChangeAspect="1"/>
          </p:cNvPicPr>
          <p:nvPr/>
        </p:nvPicPr>
        <p:blipFill>
          <a:blip r:embed="rId4"/>
          <a:srcRect/>
          <a:stretch>
            <a:fillRect/>
          </a:stretch>
        </p:blipFill>
        <p:spPr bwMode="auto">
          <a:xfrm>
            <a:off x="4495800" y="1676400"/>
            <a:ext cx="5238750" cy="3505200"/>
          </a:xfrm>
          <a:prstGeom prst="rect">
            <a:avLst/>
          </a:prstGeom>
          <a:noFill/>
          <a:ln w="9525">
            <a:noFill/>
            <a:miter lim="800000"/>
            <a:headEnd/>
            <a:tailEnd/>
          </a:ln>
        </p:spPr>
      </p:pic>
      <p:sp>
        <p:nvSpPr>
          <p:cNvPr id="4" name="TextBox 3"/>
          <p:cNvSpPr txBox="1"/>
          <p:nvPr/>
        </p:nvSpPr>
        <p:spPr>
          <a:xfrm>
            <a:off x="381000" y="4953000"/>
            <a:ext cx="5105400" cy="1477328"/>
          </a:xfrm>
          <a:prstGeom prst="rect">
            <a:avLst/>
          </a:prstGeom>
          <a:noFill/>
        </p:spPr>
        <p:txBody>
          <a:bodyPr wrap="square">
            <a:spAutoFit/>
          </a:bodyPr>
          <a:lstStyle/>
          <a:p>
            <a:pPr>
              <a:defRPr/>
            </a:pPr>
            <a:r>
              <a:rPr lang="en-US" dirty="0">
                <a:latin typeface="Arial" charset="0"/>
                <a:ea typeface="+mn-ea"/>
                <a:cs typeface="Arial" charset="0"/>
              </a:rPr>
              <a:t>Purpose of </a:t>
            </a:r>
            <a:r>
              <a:rPr lang="en-US" dirty="0" smtClean="0">
                <a:latin typeface="Arial" charset="0"/>
                <a:ea typeface="+mn-ea"/>
                <a:cs typeface="Arial" charset="0"/>
              </a:rPr>
              <a:t>display/</a:t>
            </a:r>
            <a:r>
              <a:rPr lang="en-US" dirty="0" err="1" smtClean="0">
                <a:solidFill>
                  <a:srgbClr val="0000FF"/>
                </a:solidFill>
                <a:latin typeface="Arial" charset="0"/>
                <a:ea typeface="+mn-ea"/>
                <a:cs typeface="Arial" charset="0"/>
              </a:rPr>
              <a:t>Pwrpas</a:t>
            </a:r>
            <a:r>
              <a:rPr lang="en-US" dirty="0" smtClean="0">
                <a:solidFill>
                  <a:srgbClr val="0000FF"/>
                </a:solidFill>
                <a:latin typeface="Arial" charset="0"/>
                <a:ea typeface="+mn-ea"/>
                <a:cs typeface="Arial" charset="0"/>
              </a:rPr>
              <a:t> </a:t>
            </a:r>
            <a:r>
              <a:rPr lang="en-US" dirty="0" err="1" smtClean="0">
                <a:solidFill>
                  <a:srgbClr val="0000FF"/>
                </a:solidFill>
                <a:latin typeface="Arial" charset="0"/>
                <a:ea typeface="+mn-ea"/>
                <a:cs typeface="Arial" charset="0"/>
              </a:rPr>
              <a:t>arddangos</a:t>
            </a:r>
            <a:r>
              <a:rPr lang="en-US" dirty="0" smtClean="0">
                <a:solidFill>
                  <a:srgbClr val="0000FF"/>
                </a:solidFill>
                <a:latin typeface="Arial" charset="0"/>
                <a:ea typeface="+mn-ea"/>
                <a:cs typeface="Arial" charset="0"/>
              </a:rPr>
              <a:t>:</a:t>
            </a:r>
          </a:p>
          <a:p>
            <a:pPr>
              <a:defRPr/>
            </a:pPr>
            <a:r>
              <a:rPr lang="en-US" dirty="0">
                <a:latin typeface="Arial" charset="0"/>
                <a:ea typeface="+mn-ea"/>
                <a:cs typeface="Arial" charset="0"/>
              </a:rPr>
              <a:t>. </a:t>
            </a:r>
            <a:r>
              <a:rPr lang="en-US" dirty="0" smtClean="0">
                <a:latin typeface="Arial" charset="0"/>
                <a:ea typeface="+mn-ea"/>
                <a:cs typeface="Arial" charset="0"/>
              </a:rPr>
              <a:t>Celebrate/</a:t>
            </a:r>
            <a:r>
              <a:rPr lang="en-US" dirty="0" err="1" smtClean="0">
                <a:solidFill>
                  <a:srgbClr val="0000FF"/>
                </a:solidFill>
                <a:latin typeface="Arial" charset="0"/>
                <a:ea typeface="+mn-ea"/>
                <a:cs typeface="Arial" charset="0"/>
              </a:rPr>
              <a:t>Dathlu</a:t>
            </a:r>
            <a:endParaRPr lang="en-US" dirty="0" smtClean="0">
              <a:solidFill>
                <a:srgbClr val="0000FF"/>
              </a:solidFill>
              <a:latin typeface="Arial" charset="0"/>
              <a:ea typeface="+mn-ea"/>
              <a:cs typeface="Arial" charset="0"/>
            </a:endParaRPr>
          </a:p>
          <a:p>
            <a:pPr>
              <a:defRPr/>
            </a:pPr>
            <a:r>
              <a:rPr lang="en-US" dirty="0">
                <a:latin typeface="Arial" charset="0"/>
                <a:ea typeface="+mn-ea"/>
                <a:cs typeface="Arial" charset="0"/>
              </a:rPr>
              <a:t>. Sharing of </a:t>
            </a:r>
            <a:r>
              <a:rPr lang="en-US" dirty="0" smtClean="0">
                <a:latin typeface="Arial" charset="0"/>
                <a:ea typeface="+mn-ea"/>
                <a:cs typeface="Arial" charset="0"/>
              </a:rPr>
              <a:t>information/</a:t>
            </a:r>
            <a:r>
              <a:rPr lang="en-US" dirty="0" err="1" smtClean="0">
                <a:solidFill>
                  <a:srgbClr val="0000FF"/>
                </a:solidFill>
                <a:latin typeface="Arial" charset="0"/>
                <a:ea typeface="+mn-ea"/>
                <a:cs typeface="Arial" charset="0"/>
              </a:rPr>
              <a:t>Rhannu</a:t>
            </a:r>
            <a:r>
              <a:rPr lang="en-US" dirty="0" smtClean="0">
                <a:solidFill>
                  <a:srgbClr val="0000FF"/>
                </a:solidFill>
                <a:latin typeface="Arial" charset="0"/>
                <a:ea typeface="+mn-ea"/>
                <a:cs typeface="Arial" charset="0"/>
              </a:rPr>
              <a:t> </a:t>
            </a:r>
            <a:r>
              <a:rPr lang="en-US" dirty="0" err="1" smtClean="0">
                <a:solidFill>
                  <a:srgbClr val="0000FF"/>
                </a:solidFill>
                <a:latin typeface="Arial" charset="0"/>
                <a:ea typeface="+mn-ea"/>
                <a:cs typeface="Arial" charset="0"/>
              </a:rPr>
              <a:t>gwybodaeth</a:t>
            </a:r>
            <a:endParaRPr lang="en-US" dirty="0" smtClean="0">
              <a:solidFill>
                <a:srgbClr val="0000FF"/>
              </a:solidFill>
              <a:latin typeface="Arial" charset="0"/>
              <a:ea typeface="+mn-ea"/>
              <a:cs typeface="Arial" charset="0"/>
            </a:endParaRPr>
          </a:p>
          <a:p>
            <a:pPr>
              <a:defRPr/>
            </a:pPr>
            <a:r>
              <a:rPr lang="en-US" dirty="0">
                <a:latin typeface="Arial" charset="0"/>
                <a:ea typeface="+mn-ea"/>
                <a:cs typeface="Arial" charset="0"/>
              </a:rPr>
              <a:t>. </a:t>
            </a:r>
            <a:r>
              <a:rPr lang="en-US" dirty="0" smtClean="0">
                <a:latin typeface="Arial" charset="0"/>
                <a:ea typeface="+mn-ea"/>
                <a:cs typeface="Arial" charset="0"/>
              </a:rPr>
              <a:t>Decoration/</a:t>
            </a:r>
            <a:r>
              <a:rPr lang="en-US" dirty="0" err="1" smtClean="0">
                <a:solidFill>
                  <a:srgbClr val="0000FF"/>
                </a:solidFill>
                <a:latin typeface="Arial" charset="0"/>
                <a:ea typeface="+mn-ea"/>
                <a:cs typeface="Arial" charset="0"/>
              </a:rPr>
              <a:t>Addurno</a:t>
            </a:r>
            <a:endParaRPr lang="en-US" dirty="0" smtClean="0">
              <a:solidFill>
                <a:srgbClr val="0000FF"/>
              </a:solidFill>
              <a:latin typeface="Arial" charset="0"/>
              <a:ea typeface="+mn-ea"/>
              <a:cs typeface="Arial" charset="0"/>
            </a:endParaRPr>
          </a:p>
          <a:p>
            <a:pPr marL="285750" indent="-285750">
              <a:buFont typeface="Arial" panose="020B0604020202020204" pitchFamily="34" charset="0"/>
              <a:buChar char="•"/>
              <a:defRPr/>
            </a:pPr>
            <a:r>
              <a:rPr lang="en-US" dirty="0">
                <a:latin typeface="Arial" charset="0"/>
                <a:ea typeface="+mn-ea"/>
                <a:cs typeface="Arial" charset="0"/>
              </a:rPr>
              <a:t>Learning and </a:t>
            </a:r>
            <a:r>
              <a:rPr lang="en-US" dirty="0" smtClean="0">
                <a:latin typeface="Arial" charset="0"/>
                <a:ea typeface="+mn-ea"/>
                <a:cs typeface="Arial" charset="0"/>
              </a:rPr>
              <a:t>challenge/</a:t>
            </a:r>
            <a:r>
              <a:rPr lang="en-US" dirty="0" err="1" smtClean="0">
                <a:solidFill>
                  <a:srgbClr val="0000FF"/>
                </a:solidFill>
                <a:latin typeface="Arial" charset="0"/>
                <a:ea typeface="+mn-ea"/>
                <a:cs typeface="Arial" charset="0"/>
              </a:rPr>
              <a:t>Dysgu</a:t>
            </a:r>
            <a:r>
              <a:rPr lang="en-US" dirty="0" smtClean="0">
                <a:solidFill>
                  <a:srgbClr val="0000FF"/>
                </a:solidFill>
                <a:latin typeface="Arial" charset="0"/>
                <a:ea typeface="+mn-ea"/>
                <a:cs typeface="Arial" charset="0"/>
              </a:rPr>
              <a:t> a </a:t>
            </a:r>
            <a:r>
              <a:rPr lang="en-US" dirty="0" err="1" smtClean="0">
                <a:solidFill>
                  <a:srgbClr val="0000FF"/>
                </a:solidFill>
                <a:latin typeface="Arial" charset="0"/>
                <a:ea typeface="+mn-ea"/>
                <a:cs typeface="Arial" charset="0"/>
              </a:rPr>
              <a:t>herio</a:t>
            </a:r>
            <a:r>
              <a:rPr lang="en-US" dirty="0" smtClean="0">
                <a:solidFill>
                  <a:srgbClr val="0000FF"/>
                </a:solidFill>
                <a:latin typeface="Arial" charset="0"/>
                <a:ea typeface="+mn-ea"/>
                <a:cs typeface="Arial" charset="0"/>
              </a:rPr>
              <a:t>!</a:t>
            </a:r>
            <a:r>
              <a:rPr lang="en-US" dirty="0">
                <a:solidFill>
                  <a:srgbClr val="0000FF"/>
                </a:solidFill>
                <a:latin typeface="Arial" charset="0"/>
                <a:ea typeface="+mn-ea"/>
                <a:cs typeface="Arial" charset="0"/>
              </a:rPr>
              <a:t>!!</a:t>
            </a:r>
          </a:p>
        </p:txBody>
      </p:sp>
    </p:spTree>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G_3590.JPG"/>
          <p:cNvPicPr>
            <a:picLocks noGrp="1" noChangeAspect="1"/>
          </p:cNvPicPr>
          <p:nvPr>
            <p:ph idx="1"/>
          </p:nvPr>
        </p:nvPicPr>
        <p:blipFill>
          <a:blip r:embed="rId3"/>
          <a:srcRect t="29376" b="29376"/>
          <a:stretch>
            <a:fillRect/>
          </a:stretch>
        </p:blipFill>
        <p:spPr>
          <a:xfrm>
            <a:off x="0" y="0"/>
            <a:ext cx="6323013" cy="3478213"/>
          </a:xfrm>
        </p:spPr>
      </p:pic>
      <p:pic>
        <p:nvPicPr>
          <p:cNvPr id="5" name="Picture 4" descr="IMG_3482.JPG"/>
          <p:cNvPicPr>
            <a:picLocks noChangeAspect="1"/>
          </p:cNvPicPr>
          <p:nvPr/>
        </p:nvPicPr>
        <p:blipFill>
          <a:blip r:embed="rId4"/>
          <a:srcRect/>
          <a:stretch>
            <a:fillRect/>
          </a:stretch>
        </p:blipFill>
        <p:spPr bwMode="auto">
          <a:xfrm>
            <a:off x="4141788" y="3489325"/>
            <a:ext cx="5064125" cy="3368675"/>
          </a:xfrm>
          <a:prstGeom prst="rect">
            <a:avLst/>
          </a:prstGeom>
          <a:noFill/>
          <a:ln w="9525">
            <a:noFill/>
            <a:miter lim="800000"/>
            <a:headEnd/>
            <a:tailEnd/>
          </a:ln>
        </p:spPr>
      </p:pic>
      <p:pic>
        <p:nvPicPr>
          <p:cNvPr id="6" name="Picture 5" descr="IMG_0980.JPG"/>
          <p:cNvPicPr>
            <a:picLocks noChangeAspect="1"/>
          </p:cNvPicPr>
          <p:nvPr/>
        </p:nvPicPr>
        <p:blipFill>
          <a:blip r:embed="rId5"/>
          <a:srcRect/>
          <a:stretch>
            <a:fillRect/>
          </a:stretch>
        </p:blipFill>
        <p:spPr bwMode="auto">
          <a:xfrm>
            <a:off x="5665788" y="0"/>
            <a:ext cx="3478212" cy="3478213"/>
          </a:xfrm>
          <a:prstGeom prst="rect">
            <a:avLst/>
          </a:prstGeom>
          <a:noFill/>
          <a:ln w="9525">
            <a:noFill/>
            <a:miter lim="800000"/>
            <a:headEnd/>
            <a:tailEnd/>
          </a:ln>
        </p:spPr>
      </p:pic>
      <p:pic>
        <p:nvPicPr>
          <p:cNvPr id="8" name="Picture 7" descr="IMG_3348.JPG"/>
          <p:cNvPicPr>
            <a:picLocks noChangeAspect="1"/>
          </p:cNvPicPr>
          <p:nvPr/>
        </p:nvPicPr>
        <p:blipFill>
          <a:blip r:embed="rId6"/>
          <a:srcRect/>
          <a:stretch>
            <a:fillRect/>
          </a:stretch>
        </p:blipFill>
        <p:spPr bwMode="auto">
          <a:xfrm>
            <a:off x="-136525" y="3489325"/>
            <a:ext cx="4532313" cy="3368675"/>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dissolv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dissolv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dissolv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ctrTitle"/>
          </p:nvPr>
        </p:nvSpPr>
        <p:spPr>
          <a:xfrm>
            <a:off x="0" y="0"/>
            <a:ext cx="8915400" cy="1470025"/>
          </a:xfrm>
        </p:spPr>
        <p:txBody>
          <a:bodyPr/>
          <a:lstStyle/>
          <a:p>
            <a:r>
              <a:rPr lang="en-US" sz="3600" dirty="0">
                <a:ea typeface="ＭＳ Ｐゴシック" pitchFamily="-110" charset="-128"/>
                <a:cs typeface="ＭＳ Ｐゴシック" pitchFamily="-110" charset="-128"/>
              </a:rPr>
              <a:t>Natural </a:t>
            </a:r>
            <a:r>
              <a:rPr lang="en-US" sz="3600" dirty="0" smtClean="0">
                <a:ea typeface="ＭＳ Ｐゴシック" pitchFamily="-110" charset="-128"/>
                <a:cs typeface="ＭＳ Ｐゴシック" pitchFamily="-110" charset="-128"/>
              </a:rPr>
              <a:t>Resources/</a:t>
            </a:r>
            <a:r>
              <a:rPr lang="en-US" sz="3600" dirty="0" err="1" smtClean="0">
                <a:solidFill>
                  <a:srgbClr val="0000FF"/>
                </a:solidFill>
                <a:ea typeface="ＭＳ Ｐゴシック" pitchFamily="-110" charset="-128"/>
                <a:cs typeface="ＭＳ Ｐゴシック" pitchFamily="-110" charset="-128"/>
              </a:rPr>
              <a:t>Adnoddau</a:t>
            </a:r>
            <a:r>
              <a:rPr lang="en-US" sz="3600" dirty="0" smtClean="0">
                <a:solidFill>
                  <a:srgbClr val="0000FF"/>
                </a:solidFill>
                <a:ea typeface="ＭＳ Ｐゴシック" pitchFamily="-110" charset="-128"/>
                <a:cs typeface="ＭＳ Ｐゴシック" pitchFamily="-110" charset="-128"/>
              </a:rPr>
              <a:t> </a:t>
            </a:r>
            <a:r>
              <a:rPr lang="en-US" sz="3600" dirty="0" err="1" smtClean="0">
                <a:solidFill>
                  <a:srgbClr val="0000FF"/>
                </a:solidFill>
                <a:ea typeface="ＭＳ Ｐゴシック" pitchFamily="-110" charset="-128"/>
                <a:cs typeface="ＭＳ Ｐゴシック" pitchFamily="-110" charset="-128"/>
              </a:rPr>
              <a:t>Naturiol</a:t>
            </a:r>
            <a:endParaRPr lang="en-US" sz="3600" dirty="0">
              <a:solidFill>
                <a:srgbClr val="0000FF"/>
              </a:solidFill>
              <a:ea typeface="ＭＳ Ｐゴシック" pitchFamily="-110" charset="-128"/>
              <a:cs typeface="ＭＳ Ｐゴシック" pitchFamily="-110" charset="-128"/>
            </a:endParaRPr>
          </a:p>
        </p:txBody>
      </p:sp>
      <p:pic>
        <p:nvPicPr>
          <p:cNvPr id="4" name="Picture 3"/>
          <p:cNvPicPr>
            <a:picLocks noChangeAspect="1" noChangeArrowheads="1"/>
          </p:cNvPicPr>
          <p:nvPr/>
        </p:nvPicPr>
        <p:blipFill>
          <a:blip r:embed="rId3"/>
          <a:srcRect/>
          <a:stretch>
            <a:fillRect/>
          </a:stretch>
        </p:blipFill>
        <p:spPr bwMode="auto">
          <a:xfrm>
            <a:off x="323850" y="1196975"/>
            <a:ext cx="1103313" cy="1652588"/>
          </a:xfrm>
          <a:prstGeom prst="rect">
            <a:avLst/>
          </a:prstGeom>
          <a:noFill/>
          <a:ln w="9525">
            <a:noFill/>
            <a:miter lim="800000"/>
            <a:headEnd/>
            <a:tailEnd/>
          </a:ln>
        </p:spPr>
      </p:pic>
      <p:pic>
        <p:nvPicPr>
          <p:cNvPr id="5" name="Picture 4"/>
          <p:cNvPicPr>
            <a:picLocks noChangeAspect="1" noChangeArrowheads="1"/>
          </p:cNvPicPr>
          <p:nvPr/>
        </p:nvPicPr>
        <p:blipFill>
          <a:blip r:embed="rId4"/>
          <a:srcRect/>
          <a:stretch>
            <a:fillRect/>
          </a:stretch>
        </p:blipFill>
        <p:spPr bwMode="auto">
          <a:xfrm>
            <a:off x="5368925" y="1273175"/>
            <a:ext cx="3290888" cy="2462213"/>
          </a:xfrm>
          <a:prstGeom prst="rect">
            <a:avLst/>
          </a:prstGeom>
          <a:noFill/>
          <a:ln w="9525">
            <a:noFill/>
            <a:miter lim="800000"/>
            <a:headEnd/>
            <a:tailEnd/>
          </a:ln>
        </p:spPr>
      </p:pic>
      <p:pic>
        <p:nvPicPr>
          <p:cNvPr id="6" name="Picture 5"/>
          <p:cNvPicPr>
            <a:picLocks noChangeAspect="1" noChangeArrowheads="1"/>
          </p:cNvPicPr>
          <p:nvPr/>
        </p:nvPicPr>
        <p:blipFill>
          <a:blip r:embed="rId5"/>
          <a:srcRect/>
          <a:stretch>
            <a:fillRect/>
          </a:stretch>
        </p:blipFill>
        <p:spPr bwMode="auto">
          <a:xfrm>
            <a:off x="3067050" y="1311275"/>
            <a:ext cx="2111375" cy="3854450"/>
          </a:xfrm>
          <a:prstGeom prst="rect">
            <a:avLst/>
          </a:prstGeom>
          <a:noFill/>
          <a:ln w="9525">
            <a:noFill/>
            <a:miter lim="800000"/>
            <a:headEnd/>
            <a:tailEnd/>
          </a:ln>
        </p:spPr>
      </p:pic>
      <p:pic>
        <p:nvPicPr>
          <p:cNvPr id="7" name="Picture 6"/>
          <p:cNvPicPr>
            <a:picLocks noChangeAspect="1"/>
          </p:cNvPicPr>
          <p:nvPr/>
        </p:nvPicPr>
        <p:blipFill>
          <a:blip r:embed="rId6"/>
          <a:srcRect/>
          <a:stretch>
            <a:fillRect/>
          </a:stretch>
        </p:blipFill>
        <p:spPr bwMode="auto">
          <a:xfrm>
            <a:off x="5368925" y="3910013"/>
            <a:ext cx="3317875" cy="2574925"/>
          </a:xfrm>
          <a:prstGeom prst="rect">
            <a:avLst/>
          </a:prstGeom>
          <a:noFill/>
          <a:ln w="9525">
            <a:noFill/>
            <a:miter lim="800000"/>
            <a:headEnd/>
            <a:tailEnd/>
          </a:ln>
        </p:spPr>
      </p:pic>
      <p:pic>
        <p:nvPicPr>
          <p:cNvPr id="8" name="Picture 7"/>
          <p:cNvPicPr>
            <a:picLocks noChangeAspect="1" noChangeArrowheads="1"/>
          </p:cNvPicPr>
          <p:nvPr/>
        </p:nvPicPr>
        <p:blipFill>
          <a:blip r:embed="rId7"/>
          <a:srcRect/>
          <a:stretch>
            <a:fillRect/>
          </a:stretch>
        </p:blipFill>
        <p:spPr bwMode="auto">
          <a:xfrm>
            <a:off x="3087688" y="4862513"/>
            <a:ext cx="2090737" cy="1622425"/>
          </a:xfrm>
          <a:prstGeom prst="rect">
            <a:avLst/>
          </a:prstGeom>
          <a:noFill/>
          <a:ln w="9525">
            <a:noFill/>
            <a:miter lim="800000"/>
            <a:headEnd/>
            <a:tailEnd/>
          </a:ln>
        </p:spPr>
      </p:pic>
      <p:pic>
        <p:nvPicPr>
          <p:cNvPr id="9" name="Picture 8"/>
          <p:cNvPicPr>
            <a:picLocks noChangeAspect="1"/>
          </p:cNvPicPr>
          <p:nvPr/>
        </p:nvPicPr>
        <p:blipFill>
          <a:blip r:embed="rId8"/>
          <a:srcRect/>
          <a:stretch>
            <a:fillRect/>
          </a:stretch>
        </p:blipFill>
        <p:spPr bwMode="auto">
          <a:xfrm>
            <a:off x="509588" y="3065463"/>
            <a:ext cx="2557462" cy="3419475"/>
          </a:xfrm>
          <a:prstGeom prst="rect">
            <a:avLst/>
          </a:prstGeom>
          <a:noFill/>
          <a:ln w="9525">
            <a:noFill/>
            <a:miter lim="800000"/>
            <a:headEnd/>
            <a:tailEnd/>
          </a:ln>
        </p:spPr>
      </p:pic>
      <p:pic>
        <p:nvPicPr>
          <p:cNvPr id="10" name="Picture 9"/>
          <p:cNvPicPr>
            <a:picLocks noChangeAspect="1" noChangeArrowheads="1"/>
          </p:cNvPicPr>
          <p:nvPr/>
        </p:nvPicPr>
        <p:blipFill>
          <a:blip r:embed="rId9"/>
          <a:srcRect/>
          <a:stretch>
            <a:fillRect/>
          </a:stretch>
        </p:blipFill>
        <p:spPr bwMode="auto">
          <a:xfrm>
            <a:off x="2613025" y="2401888"/>
            <a:ext cx="3292475" cy="2460625"/>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dirty="0">
                <a:ea typeface="ＭＳ Ｐゴシック" pitchFamily="-110" charset="-128"/>
                <a:cs typeface="ＭＳ Ｐゴシック" pitchFamily="-110" charset="-128"/>
              </a:rPr>
              <a:t>5 minute </a:t>
            </a:r>
            <a:r>
              <a:rPr lang="en-GB" dirty="0" smtClean="0">
                <a:ea typeface="ＭＳ Ｐゴシック" pitchFamily="-110" charset="-128"/>
                <a:cs typeface="ＭＳ Ｐゴシック" pitchFamily="-110" charset="-128"/>
              </a:rPr>
              <a:t>activity</a:t>
            </a:r>
            <a:br>
              <a:rPr lang="en-GB" dirty="0" smtClean="0">
                <a:ea typeface="ＭＳ Ｐゴシック" pitchFamily="-110" charset="-128"/>
                <a:cs typeface="ＭＳ Ｐゴシック" pitchFamily="-110" charset="-128"/>
              </a:rPr>
            </a:br>
            <a:r>
              <a:rPr lang="en-GB" sz="3600" dirty="0" err="1" smtClean="0">
                <a:solidFill>
                  <a:srgbClr val="0000FF"/>
                </a:solidFill>
                <a:ea typeface="ＭＳ Ｐゴシック" pitchFamily="-110" charset="-128"/>
                <a:cs typeface="ＭＳ Ｐゴシック" pitchFamily="-110" charset="-128"/>
              </a:rPr>
              <a:t>Gweithgaredd</a:t>
            </a:r>
            <a:r>
              <a:rPr lang="en-GB" sz="3600" dirty="0" smtClean="0">
                <a:solidFill>
                  <a:srgbClr val="0000FF"/>
                </a:solidFill>
                <a:ea typeface="ＭＳ Ｐゴシック" pitchFamily="-110" charset="-128"/>
                <a:cs typeface="ＭＳ Ｐゴシック" pitchFamily="-110" charset="-128"/>
              </a:rPr>
              <a:t> 5 </a:t>
            </a:r>
            <a:r>
              <a:rPr lang="en-GB" sz="3600" dirty="0" err="1" smtClean="0">
                <a:solidFill>
                  <a:srgbClr val="0000FF"/>
                </a:solidFill>
                <a:ea typeface="ＭＳ Ｐゴシック" pitchFamily="-110" charset="-128"/>
                <a:cs typeface="ＭＳ Ｐゴシック" pitchFamily="-110" charset="-128"/>
              </a:rPr>
              <a:t>munud</a:t>
            </a:r>
            <a:r>
              <a:rPr lang="en-GB" sz="3600" dirty="0" smtClean="0">
                <a:ea typeface="ＭＳ Ｐゴシック" pitchFamily="-110" charset="-128"/>
                <a:cs typeface="ＭＳ Ｐゴシック" pitchFamily="-110" charset="-128"/>
              </a:rPr>
              <a:t> </a:t>
            </a:r>
            <a:endParaRPr lang="en-US" sz="3600" dirty="0">
              <a:ea typeface="ＭＳ Ｐゴシック" pitchFamily="-110" charset="-128"/>
              <a:cs typeface="ＭＳ Ｐゴシック" pitchFamily="-110" charset="-128"/>
            </a:endParaRPr>
          </a:p>
        </p:txBody>
      </p:sp>
      <p:sp>
        <p:nvSpPr>
          <p:cNvPr id="26627" name="Rectangle 3"/>
          <p:cNvSpPr>
            <a:spLocks noGrp="1" noChangeArrowheads="1"/>
          </p:cNvSpPr>
          <p:nvPr>
            <p:ph type="body" idx="1"/>
          </p:nvPr>
        </p:nvSpPr>
        <p:spPr>
          <a:xfrm>
            <a:off x="457200" y="1447800"/>
            <a:ext cx="8229600" cy="4857750"/>
          </a:xfrm>
        </p:spPr>
        <p:txBody>
          <a:bodyPr/>
          <a:lstStyle/>
          <a:p>
            <a:pPr eaLnBrk="1" hangingPunct="1">
              <a:defRPr/>
            </a:pPr>
            <a:r>
              <a:rPr lang="en-GB" altLang="en-US" sz="2000" dirty="0" smtClean="0">
                <a:solidFill>
                  <a:srgbClr val="0000FF"/>
                </a:solidFill>
              </a:rPr>
              <a:t>Examine the posters from last year’s cohort/ </a:t>
            </a:r>
          </a:p>
          <a:p>
            <a:pPr eaLnBrk="1" hangingPunct="1">
              <a:defRPr/>
            </a:pPr>
            <a:r>
              <a:rPr lang="en-GB" altLang="en-US" sz="2000" dirty="0" err="1" smtClean="0">
                <a:solidFill>
                  <a:srgbClr val="0000FF"/>
                </a:solidFill>
              </a:rPr>
              <a:t>Edrychwch</a:t>
            </a:r>
            <a:r>
              <a:rPr lang="en-GB" altLang="en-US" sz="2000" dirty="0" smtClean="0">
                <a:solidFill>
                  <a:srgbClr val="0000FF"/>
                </a:solidFill>
              </a:rPr>
              <a:t> </a:t>
            </a:r>
            <a:r>
              <a:rPr lang="en-GB" altLang="en-US" sz="2000" dirty="0" err="1" smtClean="0">
                <a:solidFill>
                  <a:srgbClr val="0000FF"/>
                </a:solidFill>
              </a:rPr>
              <a:t>ar</a:t>
            </a:r>
            <a:r>
              <a:rPr lang="en-GB" altLang="en-US" sz="2000" dirty="0" smtClean="0">
                <a:solidFill>
                  <a:srgbClr val="0000FF"/>
                </a:solidFill>
              </a:rPr>
              <a:t> </a:t>
            </a:r>
            <a:r>
              <a:rPr lang="en-GB" altLang="en-US" sz="2000" dirty="0" err="1" smtClean="0">
                <a:solidFill>
                  <a:srgbClr val="0000FF"/>
                </a:solidFill>
              </a:rPr>
              <a:t>bosteri</a:t>
            </a:r>
            <a:r>
              <a:rPr lang="en-GB" altLang="en-US" sz="2000" dirty="0" smtClean="0">
                <a:solidFill>
                  <a:srgbClr val="0000FF"/>
                </a:solidFill>
              </a:rPr>
              <a:t> </a:t>
            </a:r>
            <a:r>
              <a:rPr lang="en-GB" altLang="en-US" sz="2000" dirty="0" err="1" smtClean="0">
                <a:solidFill>
                  <a:srgbClr val="0000FF"/>
                </a:solidFill>
              </a:rPr>
              <a:t>criw</a:t>
            </a:r>
            <a:r>
              <a:rPr lang="en-GB" altLang="en-US" sz="2000" dirty="0" smtClean="0">
                <a:solidFill>
                  <a:srgbClr val="0000FF"/>
                </a:solidFill>
              </a:rPr>
              <a:t> TAR y </a:t>
            </a:r>
            <a:r>
              <a:rPr lang="en-GB" altLang="en-US" sz="2000" dirty="0" err="1" smtClean="0">
                <a:solidFill>
                  <a:srgbClr val="0000FF"/>
                </a:solidFill>
              </a:rPr>
              <a:t>llynedd</a:t>
            </a:r>
            <a:r>
              <a:rPr lang="en-GB" altLang="en-US" sz="2000" dirty="0" smtClean="0">
                <a:solidFill>
                  <a:srgbClr val="0000FF"/>
                </a:solidFill>
              </a:rPr>
              <a:t>.</a:t>
            </a:r>
          </a:p>
          <a:p>
            <a:pPr eaLnBrk="1" hangingPunct="1">
              <a:defRPr/>
            </a:pPr>
            <a:endParaRPr lang="en-GB" altLang="en-US" sz="2000" dirty="0">
              <a:solidFill>
                <a:srgbClr val="0000FF"/>
              </a:solidFill>
            </a:endParaRPr>
          </a:p>
          <a:p>
            <a:pPr eaLnBrk="1" hangingPunct="1">
              <a:defRPr/>
            </a:pPr>
            <a:r>
              <a:rPr lang="en-GB" altLang="en-US" sz="2000" dirty="0" smtClean="0">
                <a:solidFill>
                  <a:srgbClr val="0000FF"/>
                </a:solidFill>
              </a:rPr>
              <a:t>Consider / </a:t>
            </a:r>
            <a:r>
              <a:rPr lang="en-GB" altLang="en-US" sz="2000" dirty="0" err="1" smtClean="0">
                <a:solidFill>
                  <a:srgbClr val="0000FF"/>
                </a:solidFill>
              </a:rPr>
              <a:t>Ystyriwch</a:t>
            </a:r>
            <a:endParaRPr lang="en-GB" altLang="en-US" sz="2000" dirty="0" smtClean="0">
              <a:solidFill>
                <a:srgbClr val="0000FF"/>
              </a:solidFill>
            </a:endParaRPr>
          </a:p>
          <a:p>
            <a:pPr eaLnBrk="1" hangingPunct="1">
              <a:defRPr/>
            </a:pPr>
            <a:endParaRPr lang="en-GB" altLang="en-US" sz="2000" dirty="0">
              <a:solidFill>
                <a:srgbClr val="0000FF"/>
              </a:solidFill>
            </a:endParaRPr>
          </a:p>
          <a:p>
            <a:pPr eaLnBrk="1" hangingPunct="1">
              <a:defRPr/>
            </a:pPr>
            <a:endParaRPr lang="en-GB" altLang="en-US" sz="2000" dirty="0" smtClean="0">
              <a:solidFill>
                <a:srgbClr val="0000FF"/>
              </a:solidFill>
            </a:endParaRPr>
          </a:p>
          <a:p>
            <a:pPr eaLnBrk="1" hangingPunct="1">
              <a:defRPr/>
            </a:pPr>
            <a:endParaRPr lang="en-GB" altLang="en-US" sz="2000" dirty="0" smtClean="0">
              <a:solidFill>
                <a:srgbClr val="0000FF"/>
              </a:solidFill>
            </a:endParaRPr>
          </a:p>
        </p:txBody>
      </p:sp>
      <p:graphicFrame>
        <p:nvGraphicFramePr>
          <p:cNvPr id="2" name="Table 1"/>
          <p:cNvGraphicFramePr>
            <a:graphicFrameLocks noGrp="1"/>
          </p:cNvGraphicFramePr>
          <p:nvPr>
            <p:extLst>
              <p:ext uri="{D42A27DB-BD31-4B8C-83A1-F6EECF244321}">
                <p14:modId xmlns:p14="http://schemas.microsoft.com/office/powerpoint/2010/main" val="2072886842"/>
              </p:ext>
            </p:extLst>
          </p:nvPr>
        </p:nvGraphicFramePr>
        <p:xfrm>
          <a:off x="1619672" y="3645024"/>
          <a:ext cx="6096000" cy="1656184"/>
        </p:xfrm>
        <a:graphic>
          <a:graphicData uri="http://schemas.openxmlformats.org/drawingml/2006/table">
            <a:tbl>
              <a:tblPr firstRow="1" bandRow="1">
                <a:tableStyleId>{5C22544A-7EE6-4342-B048-85BDC9FD1C3A}</a:tableStyleId>
              </a:tblPr>
              <a:tblGrid>
                <a:gridCol w="2032000"/>
                <a:gridCol w="2032000"/>
                <a:gridCol w="2032000"/>
              </a:tblGrid>
              <a:tr h="1048639">
                <a:tc>
                  <a:txBody>
                    <a:bodyPr/>
                    <a:lstStyle/>
                    <a:p>
                      <a:r>
                        <a:rPr lang="en-US" dirty="0" smtClean="0"/>
                        <a:t>Positive</a:t>
                      </a:r>
                    </a:p>
                    <a:p>
                      <a:r>
                        <a:rPr lang="en-US" dirty="0" err="1" smtClean="0"/>
                        <a:t>Cadarnhaol</a:t>
                      </a:r>
                      <a:endParaRPr lang="en-US" dirty="0"/>
                    </a:p>
                  </a:txBody>
                  <a:tcPr/>
                </a:tc>
                <a:tc>
                  <a:txBody>
                    <a:bodyPr/>
                    <a:lstStyle/>
                    <a:p>
                      <a:r>
                        <a:rPr lang="en-US" dirty="0" smtClean="0"/>
                        <a:t>Minus</a:t>
                      </a:r>
                    </a:p>
                    <a:p>
                      <a:r>
                        <a:rPr lang="en-US" dirty="0" err="1" smtClean="0"/>
                        <a:t>Negyddol</a:t>
                      </a:r>
                      <a:endParaRPr lang="en-US" dirty="0"/>
                    </a:p>
                  </a:txBody>
                  <a:tcPr/>
                </a:tc>
                <a:tc>
                  <a:txBody>
                    <a:bodyPr/>
                    <a:lstStyle/>
                    <a:p>
                      <a:r>
                        <a:rPr lang="en-US" dirty="0" smtClean="0"/>
                        <a:t>Interesting</a:t>
                      </a:r>
                    </a:p>
                    <a:p>
                      <a:r>
                        <a:rPr lang="en-US" dirty="0" err="1" smtClean="0"/>
                        <a:t>Diddorol</a:t>
                      </a:r>
                      <a:endParaRPr lang="en-US" dirty="0"/>
                    </a:p>
                  </a:txBody>
                  <a:tcPr/>
                </a:tc>
              </a:tr>
              <a:tr h="607545">
                <a:tc>
                  <a:txBody>
                    <a:bodyPr/>
                    <a:lstStyle/>
                    <a:p>
                      <a:endParaRPr lang="en-US"/>
                    </a:p>
                  </a:txBody>
                  <a:tcPr/>
                </a:tc>
                <a:tc>
                  <a:txBody>
                    <a:bodyPr/>
                    <a:lstStyle/>
                    <a:p>
                      <a:endParaRPr lang="en-US"/>
                    </a:p>
                  </a:txBody>
                  <a:tcPr/>
                </a:tc>
                <a:tc>
                  <a:txBody>
                    <a:bodyPr/>
                    <a:lstStyle/>
                    <a:p>
                      <a:endParaRPr lang="en-US" dirty="0"/>
                    </a:p>
                  </a:txBody>
                  <a:tcPr/>
                </a:tc>
              </a:tr>
            </a:tbl>
          </a:graphicData>
        </a:graphic>
      </p:graphicFrame>
    </p:spTree>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0" y="0"/>
            <a:ext cx="9144000" cy="1143000"/>
          </a:xfrm>
        </p:spPr>
        <p:txBody>
          <a:bodyPr/>
          <a:lstStyle/>
          <a:p>
            <a:r>
              <a:rPr lang="en-US" dirty="0">
                <a:ea typeface="ＭＳ Ｐゴシック" pitchFamily="-110" charset="-128"/>
                <a:cs typeface="ＭＳ Ｐゴシック" pitchFamily="-110" charset="-128"/>
              </a:rPr>
              <a:t>The Home Learning Environment</a:t>
            </a:r>
            <a:r>
              <a:rPr lang="en-US" dirty="0" smtClean="0">
                <a:ea typeface="ＭＳ Ｐゴシック" pitchFamily="-110" charset="-128"/>
                <a:cs typeface="ＭＳ Ｐゴシック" pitchFamily="-110" charset="-128"/>
              </a:rPr>
              <a:t> </a:t>
            </a:r>
            <a:br>
              <a:rPr lang="en-US" dirty="0" smtClean="0">
                <a:ea typeface="ＭＳ Ｐゴシック" pitchFamily="-110" charset="-128"/>
                <a:cs typeface="ＭＳ Ｐゴシック" pitchFamily="-110" charset="-128"/>
              </a:rPr>
            </a:br>
            <a:r>
              <a:rPr lang="en-US" dirty="0" smtClean="0">
                <a:solidFill>
                  <a:srgbClr val="0000FF"/>
                </a:solidFill>
                <a:ea typeface="ＭＳ Ｐゴシック" pitchFamily="-110" charset="-128"/>
                <a:cs typeface="ＭＳ Ｐゴシック" pitchFamily="-110" charset="-128"/>
              </a:rPr>
              <a:t>Yr </a:t>
            </a:r>
            <a:r>
              <a:rPr lang="en-US" dirty="0" err="1">
                <a:solidFill>
                  <a:srgbClr val="0000FF"/>
                </a:solidFill>
                <a:ea typeface="ＭＳ Ｐゴシック" pitchFamily="-110" charset="-128"/>
                <a:cs typeface="ＭＳ Ｐゴシック" pitchFamily="-110" charset="-128"/>
              </a:rPr>
              <a:t>Amgylchedd</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yn</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y</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Cartref</a:t>
            </a:r>
            <a:r>
              <a:rPr lang="en-US" dirty="0">
                <a:solidFill>
                  <a:srgbClr val="0000FF"/>
                </a:solidFill>
                <a:ea typeface="ＭＳ Ｐゴシック" pitchFamily="-110" charset="-128"/>
                <a:cs typeface="ＭＳ Ｐゴシック" pitchFamily="-110" charset="-128"/>
              </a:rPr>
              <a:t> </a:t>
            </a:r>
          </a:p>
        </p:txBody>
      </p:sp>
      <p:sp>
        <p:nvSpPr>
          <p:cNvPr id="9" name="Content Placeholder 8"/>
          <p:cNvSpPr>
            <a:spLocks noGrp="1"/>
          </p:cNvSpPr>
          <p:nvPr>
            <p:ph sz="half" idx="1"/>
          </p:nvPr>
        </p:nvSpPr>
        <p:spPr/>
        <p:txBody>
          <a:bodyPr/>
          <a:lstStyle/>
          <a:p>
            <a:endParaRPr lang="en-US"/>
          </a:p>
        </p:txBody>
      </p:sp>
      <p:sp>
        <p:nvSpPr>
          <p:cNvPr id="10" name="Content Placeholder 9"/>
          <p:cNvSpPr>
            <a:spLocks noGrp="1"/>
          </p:cNvSpPr>
          <p:nvPr>
            <p:ph sz="half" idx="2"/>
          </p:nvPr>
        </p:nvSpPr>
        <p:spPr>
          <a:xfrm>
            <a:off x="4648200" y="1600200"/>
            <a:ext cx="4267200" cy="4525963"/>
          </a:xfrm>
        </p:spPr>
        <p:txBody>
          <a:bodyPr/>
          <a:lstStyle/>
          <a:p>
            <a:endParaRPr lang="en-US" dirty="0" smtClean="0"/>
          </a:p>
          <a:p>
            <a:r>
              <a:rPr lang="en-US" sz="2400" dirty="0" smtClean="0">
                <a:solidFill>
                  <a:srgbClr val="0000FF"/>
                </a:solidFill>
              </a:rPr>
              <a:t>Mae plant </a:t>
            </a:r>
            <a:r>
              <a:rPr lang="en-US" sz="2400" dirty="0" err="1" smtClean="0">
                <a:solidFill>
                  <a:srgbClr val="0000FF"/>
                </a:solidFill>
              </a:rPr>
              <a:t>yn</a:t>
            </a:r>
            <a:r>
              <a:rPr lang="en-US" sz="2400" dirty="0" smtClean="0">
                <a:solidFill>
                  <a:srgbClr val="0000FF"/>
                </a:solidFill>
              </a:rPr>
              <a:t> </a:t>
            </a:r>
            <a:r>
              <a:rPr lang="en-US" sz="2400" dirty="0" err="1" smtClean="0">
                <a:solidFill>
                  <a:srgbClr val="0000FF"/>
                </a:solidFill>
              </a:rPr>
              <a:t>llwyddo’n</a:t>
            </a:r>
            <a:r>
              <a:rPr lang="en-US" sz="2400" dirty="0" smtClean="0">
                <a:solidFill>
                  <a:srgbClr val="0000FF"/>
                </a:solidFill>
              </a:rPr>
              <a:t> well </a:t>
            </a:r>
            <a:r>
              <a:rPr lang="en-US" sz="2400" dirty="0" err="1" smtClean="0">
                <a:solidFill>
                  <a:srgbClr val="0000FF"/>
                </a:solidFill>
              </a:rPr>
              <a:t>yn</a:t>
            </a:r>
            <a:r>
              <a:rPr lang="en-US" sz="2400" dirty="0" smtClean="0">
                <a:solidFill>
                  <a:srgbClr val="0000FF"/>
                </a:solidFill>
              </a:rPr>
              <a:t> yr </a:t>
            </a:r>
            <a:r>
              <a:rPr lang="en-US" sz="2400" dirty="0" err="1" smtClean="0">
                <a:solidFill>
                  <a:srgbClr val="0000FF"/>
                </a:solidFill>
              </a:rPr>
              <a:t>ysgol</a:t>
            </a:r>
            <a:r>
              <a:rPr lang="en-US" sz="2400" dirty="0" smtClean="0">
                <a:solidFill>
                  <a:srgbClr val="0000FF"/>
                </a:solidFill>
              </a:rPr>
              <a:t> </a:t>
            </a:r>
            <a:r>
              <a:rPr lang="en-US" sz="2400" dirty="0" err="1" smtClean="0">
                <a:solidFill>
                  <a:srgbClr val="0000FF"/>
                </a:solidFill>
              </a:rPr>
              <a:t>gyda</a:t>
            </a:r>
            <a:r>
              <a:rPr lang="en-US" sz="2400" dirty="0" smtClean="0">
                <a:solidFill>
                  <a:srgbClr val="0000FF"/>
                </a:solidFill>
              </a:rPr>
              <a:t> </a:t>
            </a:r>
            <a:r>
              <a:rPr lang="en-US" sz="2400" dirty="0" err="1" smtClean="0">
                <a:solidFill>
                  <a:srgbClr val="0000FF"/>
                </a:solidFill>
              </a:rPr>
              <a:t>chefnogaeth</a:t>
            </a:r>
            <a:r>
              <a:rPr lang="en-US" sz="2400" dirty="0" smtClean="0">
                <a:solidFill>
                  <a:srgbClr val="0000FF"/>
                </a:solidFill>
              </a:rPr>
              <a:t> </a:t>
            </a:r>
            <a:r>
              <a:rPr lang="en-US" sz="2400" dirty="0" err="1" smtClean="0">
                <a:solidFill>
                  <a:srgbClr val="0000FF"/>
                </a:solidFill>
              </a:rPr>
              <a:t>rhieni</a:t>
            </a:r>
            <a:r>
              <a:rPr lang="en-US" sz="2400" dirty="0" smtClean="0">
                <a:solidFill>
                  <a:srgbClr val="0000FF"/>
                </a:solidFill>
              </a:rPr>
              <a:t>.</a:t>
            </a:r>
          </a:p>
          <a:p>
            <a:r>
              <a:rPr lang="en-US" sz="2400" dirty="0" smtClean="0">
                <a:solidFill>
                  <a:srgbClr val="0000FF"/>
                </a:solidFill>
              </a:rPr>
              <a:t>Mae </a:t>
            </a:r>
            <a:r>
              <a:rPr lang="en-US" sz="2400" dirty="0" err="1" smtClean="0">
                <a:solidFill>
                  <a:srgbClr val="0000FF"/>
                </a:solidFill>
              </a:rPr>
              <a:t>strategaethau</a:t>
            </a:r>
            <a:r>
              <a:rPr lang="en-US" sz="2400" dirty="0" smtClean="0">
                <a:solidFill>
                  <a:srgbClr val="0000FF"/>
                </a:solidFill>
              </a:rPr>
              <a:t> </a:t>
            </a:r>
            <a:r>
              <a:rPr lang="en-US" sz="2400" dirty="0" err="1" smtClean="0">
                <a:solidFill>
                  <a:srgbClr val="0000FF"/>
                </a:solidFill>
              </a:rPr>
              <a:t>rhianta</a:t>
            </a:r>
            <a:r>
              <a:rPr lang="en-US" sz="2400" dirty="0" smtClean="0">
                <a:solidFill>
                  <a:srgbClr val="0000FF"/>
                </a:solidFill>
              </a:rPr>
              <a:t> </a:t>
            </a:r>
            <a:r>
              <a:rPr lang="en-US" sz="2400" dirty="0" err="1" smtClean="0">
                <a:solidFill>
                  <a:srgbClr val="0000FF"/>
                </a:solidFill>
              </a:rPr>
              <a:t>gweithredol</a:t>
            </a:r>
            <a:r>
              <a:rPr lang="en-US" sz="2400" dirty="0" smtClean="0">
                <a:solidFill>
                  <a:srgbClr val="0000FF"/>
                </a:solidFill>
              </a:rPr>
              <a:t> </a:t>
            </a:r>
            <a:r>
              <a:rPr lang="en-US" sz="2400" dirty="0" err="1" smtClean="0">
                <a:solidFill>
                  <a:srgbClr val="0000FF"/>
                </a:solidFill>
              </a:rPr>
              <a:t>yn</a:t>
            </a:r>
            <a:r>
              <a:rPr lang="en-US" sz="2400" dirty="0" smtClean="0">
                <a:solidFill>
                  <a:srgbClr val="0000FF"/>
                </a:solidFill>
              </a:rPr>
              <a:t> </a:t>
            </a:r>
            <a:r>
              <a:rPr lang="en-US" sz="2400" dirty="0" err="1" smtClean="0">
                <a:solidFill>
                  <a:srgbClr val="0000FF"/>
                </a:solidFill>
              </a:rPr>
              <a:t>helpu</a:t>
            </a:r>
            <a:r>
              <a:rPr lang="en-US" sz="2400" dirty="0" smtClean="0">
                <a:solidFill>
                  <a:srgbClr val="0000FF"/>
                </a:solidFill>
              </a:rPr>
              <a:t> </a:t>
            </a:r>
            <a:r>
              <a:rPr lang="en-US" sz="2400" dirty="0" err="1" smtClean="0">
                <a:solidFill>
                  <a:srgbClr val="0000FF"/>
                </a:solidFill>
              </a:rPr>
              <a:t>i</a:t>
            </a:r>
            <a:r>
              <a:rPr lang="en-US" sz="2400" dirty="0" smtClean="0">
                <a:solidFill>
                  <a:srgbClr val="0000FF"/>
                </a:solidFill>
              </a:rPr>
              <a:t> </a:t>
            </a:r>
            <a:r>
              <a:rPr lang="en-US" sz="2400" dirty="0" err="1" smtClean="0">
                <a:solidFill>
                  <a:srgbClr val="0000FF"/>
                </a:solidFill>
              </a:rPr>
              <a:t>hybu</a:t>
            </a:r>
            <a:r>
              <a:rPr lang="en-US" sz="2400" dirty="0" smtClean="0">
                <a:solidFill>
                  <a:srgbClr val="0000FF"/>
                </a:solidFill>
              </a:rPr>
              <a:t> </a:t>
            </a:r>
            <a:r>
              <a:rPr lang="en-US" sz="2400" dirty="0" err="1" smtClean="0">
                <a:solidFill>
                  <a:srgbClr val="0000FF"/>
                </a:solidFill>
              </a:rPr>
              <a:t>llythrennedd</a:t>
            </a:r>
            <a:r>
              <a:rPr lang="en-US" sz="2400" dirty="0" smtClean="0">
                <a:solidFill>
                  <a:srgbClr val="0000FF"/>
                </a:solidFill>
              </a:rPr>
              <a:t> a </a:t>
            </a:r>
            <a:r>
              <a:rPr lang="en-US" sz="2400" dirty="0" err="1" smtClean="0">
                <a:solidFill>
                  <a:srgbClr val="0000FF"/>
                </a:solidFill>
              </a:rPr>
              <a:t>rhifedd</a:t>
            </a:r>
            <a:r>
              <a:rPr lang="en-US" sz="2400" dirty="0" smtClean="0">
                <a:solidFill>
                  <a:srgbClr val="0000FF"/>
                </a:solidFill>
              </a:rPr>
              <a:t> plant </a:t>
            </a:r>
            <a:r>
              <a:rPr lang="en-US" sz="2400" dirty="0" err="1" smtClean="0">
                <a:solidFill>
                  <a:srgbClr val="0000FF"/>
                </a:solidFill>
              </a:rPr>
              <a:t>ifanc</a:t>
            </a:r>
            <a:r>
              <a:rPr lang="en-US" sz="2400" dirty="0" smtClean="0">
                <a:solidFill>
                  <a:srgbClr val="0000FF"/>
                </a:solidFill>
              </a:rPr>
              <a:t> ac </a:t>
            </a:r>
            <a:r>
              <a:rPr lang="en-US" sz="2400" dirty="0" err="1" smtClean="0">
                <a:solidFill>
                  <a:srgbClr val="0000FF"/>
                </a:solidFill>
              </a:rPr>
              <a:t>yn</a:t>
            </a:r>
            <a:r>
              <a:rPr lang="en-US" sz="2400" dirty="0" smtClean="0">
                <a:solidFill>
                  <a:srgbClr val="0000FF"/>
                </a:solidFill>
              </a:rPr>
              <a:t> </a:t>
            </a:r>
            <a:r>
              <a:rPr lang="en-US" sz="2400" dirty="0" err="1" smtClean="0">
                <a:solidFill>
                  <a:srgbClr val="0000FF"/>
                </a:solidFill>
              </a:rPr>
              <a:t>arwain</a:t>
            </a:r>
            <a:r>
              <a:rPr lang="en-US" sz="2400" dirty="0" smtClean="0">
                <a:solidFill>
                  <a:srgbClr val="0000FF"/>
                </a:solidFill>
              </a:rPr>
              <a:t> at </a:t>
            </a:r>
            <a:r>
              <a:rPr lang="en-US" sz="2400" dirty="0" err="1" smtClean="0">
                <a:solidFill>
                  <a:srgbClr val="0000FF"/>
                </a:solidFill>
              </a:rPr>
              <a:t>lwyddiant</a:t>
            </a:r>
            <a:r>
              <a:rPr lang="en-US" sz="2400" dirty="0" smtClean="0">
                <a:solidFill>
                  <a:srgbClr val="0000FF"/>
                </a:solidFill>
              </a:rPr>
              <a:t> </a:t>
            </a:r>
            <a:r>
              <a:rPr lang="en-US" sz="2400" dirty="0" err="1" smtClean="0">
                <a:solidFill>
                  <a:srgbClr val="0000FF"/>
                </a:solidFill>
              </a:rPr>
              <a:t>academaidd</a:t>
            </a:r>
            <a:r>
              <a:rPr lang="en-US" sz="2400" dirty="0" smtClean="0">
                <a:solidFill>
                  <a:srgbClr val="0000FF"/>
                </a:solidFill>
              </a:rPr>
              <a:t> </a:t>
            </a:r>
            <a:r>
              <a:rPr lang="en-US" sz="2400" dirty="0" err="1" smtClean="0">
                <a:solidFill>
                  <a:srgbClr val="0000FF"/>
                </a:solidFill>
              </a:rPr>
              <a:t>yn</a:t>
            </a:r>
            <a:r>
              <a:rPr lang="en-US" sz="2400" dirty="0" smtClean="0">
                <a:solidFill>
                  <a:srgbClr val="0000FF"/>
                </a:solidFill>
              </a:rPr>
              <a:t> </a:t>
            </a:r>
            <a:r>
              <a:rPr lang="en-US" sz="2400" dirty="0" err="1" smtClean="0">
                <a:solidFill>
                  <a:srgbClr val="0000FF"/>
                </a:solidFill>
              </a:rPr>
              <a:t>nes</a:t>
            </a:r>
            <a:r>
              <a:rPr lang="en-US" sz="2400" dirty="0" smtClean="0">
                <a:solidFill>
                  <a:srgbClr val="0000FF"/>
                </a:solidFill>
              </a:rPr>
              <a:t> </a:t>
            </a:r>
            <a:r>
              <a:rPr lang="en-US" sz="2400" dirty="0" err="1" smtClean="0">
                <a:solidFill>
                  <a:srgbClr val="0000FF"/>
                </a:solidFill>
              </a:rPr>
              <a:t>ymlaen</a:t>
            </a:r>
            <a:r>
              <a:rPr lang="en-US" sz="2400" dirty="0" smtClean="0">
                <a:solidFill>
                  <a:srgbClr val="0000FF"/>
                </a:solidFill>
              </a:rPr>
              <a:t>.</a:t>
            </a:r>
            <a:endParaRPr lang="en-US" sz="2400" dirty="0">
              <a:solidFill>
                <a:srgbClr val="0000FF"/>
              </a:solidFill>
            </a:endParaRPr>
          </a:p>
        </p:txBody>
      </p:sp>
      <p:pic>
        <p:nvPicPr>
          <p:cNvPr id="34820" name="Picture 3"/>
          <p:cNvPicPr>
            <a:picLocks noChangeAspect="1"/>
          </p:cNvPicPr>
          <p:nvPr/>
        </p:nvPicPr>
        <p:blipFill>
          <a:blip r:embed="rId2"/>
          <a:srcRect/>
          <a:stretch>
            <a:fillRect/>
          </a:stretch>
        </p:blipFill>
        <p:spPr bwMode="auto">
          <a:xfrm>
            <a:off x="0" y="1524000"/>
            <a:ext cx="4572000" cy="4953000"/>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US" dirty="0">
                <a:ea typeface="ＭＳ Ｐゴシック" pitchFamily="-110" charset="-128"/>
                <a:cs typeface="ＭＳ Ｐゴシック" pitchFamily="-110" charset="-128"/>
              </a:rPr>
              <a:t>Conclusions /  </a:t>
            </a:r>
            <a:r>
              <a:rPr lang="en-US" dirty="0" err="1">
                <a:solidFill>
                  <a:srgbClr val="0000FF"/>
                </a:solidFill>
                <a:ea typeface="ＭＳ Ｐゴシック" pitchFamily="-110" charset="-128"/>
                <a:cs typeface="ＭＳ Ｐゴシック" pitchFamily="-110" charset="-128"/>
              </a:rPr>
              <a:t>Casgliadau</a:t>
            </a:r>
            <a:r>
              <a:rPr lang="en-US" dirty="0">
                <a:ea typeface="ＭＳ Ｐゴシック" pitchFamily="-110" charset="-128"/>
                <a:cs typeface="ＭＳ Ｐゴシック" pitchFamily="-110" charset="-128"/>
              </a:rPr>
              <a:t> </a:t>
            </a:r>
          </a:p>
        </p:txBody>
      </p:sp>
      <p:sp>
        <p:nvSpPr>
          <p:cNvPr id="35843" name="Content Placeholder 6"/>
          <p:cNvSpPr>
            <a:spLocks noGrp="1"/>
          </p:cNvSpPr>
          <p:nvPr>
            <p:ph sz="half" idx="1"/>
          </p:nvPr>
        </p:nvSpPr>
        <p:spPr/>
        <p:txBody>
          <a:bodyPr/>
          <a:lstStyle/>
          <a:p>
            <a:r>
              <a:rPr lang="en-US" dirty="0">
                <a:ea typeface="ＭＳ Ｐゴシック" pitchFamily="-110" charset="-128"/>
                <a:cs typeface="ＭＳ Ｐゴシック" pitchFamily="-110" charset="-128"/>
              </a:rPr>
              <a:t>What would your conclusions be from today’s session?</a:t>
            </a:r>
          </a:p>
          <a:p>
            <a:endParaRPr lang="en-US" dirty="0">
              <a:ea typeface="ＭＳ Ｐゴシック" pitchFamily="-110" charset="-128"/>
              <a:cs typeface="ＭＳ Ｐゴシック" pitchFamily="-110" charset="-128"/>
            </a:endParaRPr>
          </a:p>
          <a:p>
            <a:r>
              <a:rPr lang="en-US" dirty="0">
                <a:ea typeface="ＭＳ Ｐゴシック" pitchFamily="-110" charset="-128"/>
                <a:cs typeface="ＭＳ Ｐゴシック" pitchFamily="-110" charset="-128"/>
              </a:rPr>
              <a:t>What key messages will you take with you?</a:t>
            </a:r>
          </a:p>
        </p:txBody>
      </p:sp>
      <p:sp>
        <p:nvSpPr>
          <p:cNvPr id="35844" name="Content Placeholder 7"/>
          <p:cNvSpPr>
            <a:spLocks noGrp="1"/>
          </p:cNvSpPr>
          <p:nvPr>
            <p:ph sz="half" idx="2"/>
          </p:nvPr>
        </p:nvSpPr>
        <p:spPr/>
        <p:txBody>
          <a:bodyPr/>
          <a:lstStyle/>
          <a:p>
            <a:r>
              <a:rPr lang="en-GB" dirty="0">
                <a:solidFill>
                  <a:srgbClr val="0000FF"/>
                </a:solidFill>
                <a:ea typeface="ＭＳ Ｐゴシック" pitchFamily="-110" charset="-128"/>
                <a:cs typeface="ＭＳ Ｐゴシック" pitchFamily="-110" charset="-128"/>
              </a:rPr>
              <a:t>Beth </a:t>
            </a:r>
            <a:r>
              <a:rPr lang="en-GB" dirty="0" err="1">
                <a:solidFill>
                  <a:srgbClr val="0000FF"/>
                </a:solidFill>
                <a:ea typeface="ＭＳ Ｐゴシック" pitchFamily="-110" charset="-128"/>
                <a:cs typeface="ＭＳ Ｐゴシック" pitchFamily="-110" charset="-128"/>
              </a:rPr>
              <a:t>fyddai</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eich</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casgliadau</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o’r</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sesiwn</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heddiw</a:t>
            </a:r>
            <a:r>
              <a:rPr lang="en-GB" dirty="0">
                <a:solidFill>
                  <a:srgbClr val="0000FF"/>
                </a:solidFill>
                <a:ea typeface="ＭＳ Ｐゴシック" pitchFamily="-110" charset="-128"/>
                <a:cs typeface="ＭＳ Ｐゴシック" pitchFamily="-110" charset="-128"/>
              </a:rPr>
              <a:t>?</a:t>
            </a:r>
          </a:p>
          <a:p>
            <a:endParaRPr lang="en-GB" dirty="0">
              <a:solidFill>
                <a:srgbClr val="0000FF"/>
              </a:solidFill>
              <a:ea typeface="ＭＳ Ｐゴシック" pitchFamily="-110" charset="-128"/>
              <a:cs typeface="ＭＳ Ｐゴシック" pitchFamily="-110" charset="-128"/>
            </a:endParaRPr>
          </a:p>
          <a:p>
            <a:r>
              <a:rPr lang="en-GB" dirty="0">
                <a:solidFill>
                  <a:srgbClr val="0000FF"/>
                </a:solidFill>
                <a:ea typeface="ＭＳ Ｐゴシック" pitchFamily="-110" charset="-128"/>
                <a:cs typeface="ＭＳ Ｐゴシック" pitchFamily="-110" charset="-128"/>
              </a:rPr>
              <a:t>Pa </a:t>
            </a:r>
            <a:r>
              <a:rPr lang="en-GB" dirty="0" err="1">
                <a:solidFill>
                  <a:srgbClr val="0000FF"/>
                </a:solidFill>
                <a:ea typeface="ＭＳ Ｐゴシック" pitchFamily="-110" charset="-128"/>
                <a:cs typeface="ＭＳ Ｐゴシック" pitchFamily="-110" charset="-128"/>
              </a:rPr>
              <a:t>brif</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negeseuon</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fyddwch</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chi’n</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mynd</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gyda</a:t>
            </a:r>
            <a:r>
              <a:rPr lang="en-GB" dirty="0">
                <a:solidFill>
                  <a:srgbClr val="0000FF"/>
                </a:solidFill>
                <a:ea typeface="ＭＳ Ｐゴシック" pitchFamily="-110" charset="-128"/>
                <a:cs typeface="ＭＳ Ｐゴシック" pitchFamily="-110" charset="-128"/>
              </a:rPr>
              <a:t> chi?</a:t>
            </a:r>
            <a:endParaRPr lang="cy-GB" dirty="0">
              <a:solidFill>
                <a:srgbClr val="0000FF"/>
              </a:solidFill>
              <a:ea typeface="ＭＳ Ｐゴシック" pitchFamily="-110" charset="-128"/>
              <a:cs typeface="ＭＳ Ｐゴシック" pitchFamily="-110" charset="-128"/>
            </a:endParaRPr>
          </a:p>
        </p:txBody>
      </p:sp>
    </p:spTree>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Watermark</Template>
  <TotalTime>1175</TotalTime>
  <Words>1367</Words>
  <Application>Microsoft Macintosh PowerPoint</Application>
  <PresentationFormat>On-screen Show (4:3)</PresentationFormat>
  <Paragraphs>165</Paragraphs>
  <Slides>26</Slides>
  <Notes>7</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Default Design</vt:lpstr>
      <vt:lpstr>  The Learning Environment Yr Amgylchedd Dysgu</vt:lpstr>
      <vt:lpstr>Learning Objectives Deilliannau Dysgu</vt:lpstr>
      <vt:lpstr>What is a learning environment? Beth yw amgylchedd dysgu?</vt:lpstr>
      <vt:lpstr>Historical perspective Y safbwynt hanesyddol</vt:lpstr>
      <vt:lpstr> There are many different spaces and places where children can learn. Gall plant ddysgu mewn llawer o wahanol fannau a lleoedd.  </vt:lpstr>
      <vt:lpstr>Task 1 -  A good learning environment  Tasg 1 - Amgylchedd dysgu da</vt:lpstr>
      <vt:lpstr>PowerPoint Presentation</vt:lpstr>
      <vt:lpstr>PowerPoint Presentation</vt:lpstr>
      <vt:lpstr>PowerPoint Presentation</vt:lpstr>
      <vt:lpstr>PowerPoint Presentation</vt:lpstr>
      <vt:lpstr>PowerPoint Presentation</vt:lpstr>
      <vt:lpstr>UK curricula Cwricwla y DU</vt:lpstr>
      <vt:lpstr>In England… / Yn Lloegr…</vt:lpstr>
      <vt:lpstr>In Northern Ireland…  Yng Ngogledd Iwerddon… </vt:lpstr>
      <vt:lpstr>Scotland Yr Alban</vt:lpstr>
      <vt:lpstr>In Wales / Yng Nghymru </vt:lpstr>
      <vt:lpstr>What makes an effective learning environment?  Beth sy’n sicrhau amgylchedd effeithiol i ddysgu?</vt:lpstr>
      <vt:lpstr> Approaches, curricula Ymdriniaeth a chwricwla </vt:lpstr>
      <vt:lpstr>Reggio Emilia.</vt:lpstr>
      <vt:lpstr>A learning community  Cymuned Ddysgu</vt:lpstr>
      <vt:lpstr>The purposes of display… Pwrpas arddangos…</vt:lpstr>
      <vt:lpstr>PowerPoint Presentation</vt:lpstr>
      <vt:lpstr>Natural Resources/Adnoddau Naturiol</vt:lpstr>
      <vt:lpstr>5 minute activity Gweithgaredd 5 munud </vt:lpstr>
      <vt:lpstr>The Home Learning Environment  Yr Amgylchedd Dysgu yn y Cartref </vt:lpstr>
      <vt:lpstr>Conclusions /  Casgliadau </vt:lpstr>
    </vt:vector>
  </TitlesOfParts>
  <Company>CyD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CyD</dc:creator>
  <cp:lastModifiedBy>Helen Lewis</cp:lastModifiedBy>
  <cp:revision>61</cp:revision>
  <dcterms:created xsi:type="dcterms:W3CDTF">2015-09-14T22:54:51Z</dcterms:created>
  <dcterms:modified xsi:type="dcterms:W3CDTF">2016-09-19T13:34:55Z</dcterms:modified>
</cp:coreProperties>
</file>