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1"/>
  </p:sldMasterIdLst>
  <p:notesMasterIdLst>
    <p:notesMasterId r:id="rId14"/>
  </p:notesMasterIdLst>
  <p:sldIdLst>
    <p:sldId id="267" r:id="rId2"/>
    <p:sldId id="256" r:id="rId3"/>
    <p:sldId id="257" r:id="rId4"/>
    <p:sldId id="258" r:id="rId5"/>
    <p:sldId id="264" r:id="rId6"/>
    <p:sldId id="259" r:id="rId7"/>
    <p:sldId id="265" r:id="rId8"/>
    <p:sldId id="260" r:id="rId9"/>
    <p:sldId id="261" r:id="rId10"/>
    <p:sldId id="262" r:id="rId11"/>
    <p:sldId id="266"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651" autoAdjust="0"/>
    <p:restoredTop sz="94909" autoAdjust="0"/>
  </p:normalViewPr>
  <p:slideViewPr>
    <p:cSldViewPr snapToGrid="0">
      <p:cViewPr varScale="1">
        <p:scale>
          <a:sx n="79" d="100"/>
          <a:sy n="79" d="100"/>
        </p:scale>
        <p:origin x="926" y="72"/>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A4B8A5-BA59-44BD-B59A-2E99B1E81B48}" type="datetimeFigureOut">
              <a:rPr lang="en-GB" smtClean="0"/>
              <a:t>13/09/2024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A9AAF2-4DF0-4C00-A44A-EA70B7D8A02B}" type="slidenum">
              <a:rPr lang="en-GB" smtClean="0"/>
              <a:t>‹#›</a:t>
            </a:fld>
            <a:endParaRPr lang="en-GB"/>
          </a:p>
        </p:txBody>
      </p:sp>
    </p:spTree>
    <p:extLst>
      <p:ext uri="{BB962C8B-B14F-4D97-AF65-F5344CB8AC3E}">
        <p14:creationId xmlns:p14="http://schemas.microsoft.com/office/powerpoint/2010/main" val="18369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 I’m Abigail Davies and I work for the civil service.</a:t>
            </a:r>
          </a:p>
          <a:p>
            <a:r>
              <a:rPr lang="en-GB" dirty="0"/>
              <a:t>Therefore, my research questions is What are the </a:t>
            </a:r>
            <a:r>
              <a:rPr lang="en-GB" sz="1200" dirty="0"/>
              <a:t>opportunities and limitations of artificial intelligence within government agencies when improving the quality of services?</a:t>
            </a:r>
            <a:endParaRPr lang="en-GB" dirty="0"/>
          </a:p>
        </p:txBody>
      </p:sp>
      <p:sp>
        <p:nvSpPr>
          <p:cNvPr id="4" name="Slide Number Placeholder 3"/>
          <p:cNvSpPr>
            <a:spLocks noGrp="1"/>
          </p:cNvSpPr>
          <p:nvPr>
            <p:ph type="sldNum" sz="quarter" idx="5"/>
          </p:nvPr>
        </p:nvSpPr>
        <p:spPr/>
        <p:txBody>
          <a:bodyPr/>
          <a:lstStyle/>
          <a:p>
            <a:fld id="{85A9AAF2-4DF0-4C00-A44A-EA70B7D8A02B}" type="slidenum">
              <a:rPr lang="en-GB" smtClean="0"/>
              <a:t>2</a:t>
            </a:fld>
            <a:endParaRPr lang="en-GB"/>
          </a:p>
        </p:txBody>
      </p:sp>
    </p:spTree>
    <p:extLst>
      <p:ext uri="{BB962C8B-B14F-4D97-AF65-F5344CB8AC3E}">
        <p14:creationId xmlns:p14="http://schemas.microsoft.com/office/powerpoint/2010/main" val="1898365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Firstly, to cover some context of this research. The government agency that I work for is known as the DVLA which is the drivers and vehicles licencing agency.</a:t>
            </a:r>
          </a:p>
          <a:p>
            <a:r>
              <a:rPr lang="en-GB" dirty="0"/>
              <a:t>They store data for over 50 million driver records, more than 40 million vehicle records [1], whilst providing 350 services [2].</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UK Government recognising the importance of moving with the continuous improved technology to keep up with society needs. In fact, researchers have stated that the Spring Budget of 2017 allocated £270 million to new technology [4]. Robotics and artificial intelligence was specifically listed as areas of focus, as well as there being an emphasis on using the funding for skills and boosting productivity [4]. </a:t>
            </a:r>
          </a:p>
          <a:p>
            <a:endParaRPr lang="en-GB" dirty="0"/>
          </a:p>
        </p:txBody>
      </p:sp>
      <p:sp>
        <p:nvSpPr>
          <p:cNvPr id="4" name="Slide Number Placeholder 3"/>
          <p:cNvSpPr>
            <a:spLocks noGrp="1"/>
          </p:cNvSpPr>
          <p:nvPr>
            <p:ph type="sldNum" sz="quarter" idx="5"/>
          </p:nvPr>
        </p:nvSpPr>
        <p:spPr/>
        <p:txBody>
          <a:bodyPr/>
          <a:lstStyle/>
          <a:p>
            <a:fld id="{85A9AAF2-4DF0-4C00-A44A-EA70B7D8A02B}" type="slidenum">
              <a:rPr lang="en-GB" smtClean="0"/>
              <a:t>3</a:t>
            </a:fld>
            <a:endParaRPr lang="en-GB"/>
          </a:p>
        </p:txBody>
      </p:sp>
    </p:spTree>
    <p:extLst>
      <p:ext uri="{BB962C8B-B14F-4D97-AF65-F5344CB8AC3E}">
        <p14:creationId xmlns:p14="http://schemas.microsoft.com/office/powerpoint/2010/main" val="903524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problem is fairly generalised. As with all organisations, it is vital to improve and develop services to meet society needs. Business needs are also always growing and therefore new ideas are needed to match the demand. Technology plays a large role in businesses these days, so new technological developments can make a significant difference to their stakeholders. This includes employees and customers.</a:t>
            </a:r>
          </a:p>
          <a:p>
            <a:endParaRPr lang="en-GB" dirty="0"/>
          </a:p>
          <a:p>
            <a:r>
              <a:rPr lang="en-GB" dirty="0"/>
              <a:t>The deeper level of research that is yet to be conducted will need to investigate whether the opportunities involved with artificial intelligence can outweigh the limitations.</a:t>
            </a:r>
          </a:p>
          <a:p>
            <a:endParaRPr lang="en-GB" dirty="0"/>
          </a:p>
          <a:p>
            <a:r>
              <a:rPr lang="en-GB" dirty="0"/>
              <a:t>The initial research collected, as well as the overall aim of the project, will be discussed on the next few pages.</a:t>
            </a:r>
          </a:p>
        </p:txBody>
      </p:sp>
      <p:sp>
        <p:nvSpPr>
          <p:cNvPr id="4" name="Slide Number Placeholder 3"/>
          <p:cNvSpPr>
            <a:spLocks noGrp="1"/>
          </p:cNvSpPr>
          <p:nvPr>
            <p:ph type="sldNum" sz="quarter" idx="5"/>
          </p:nvPr>
        </p:nvSpPr>
        <p:spPr/>
        <p:txBody>
          <a:bodyPr/>
          <a:lstStyle/>
          <a:p>
            <a:fld id="{85A9AAF2-4DF0-4C00-A44A-EA70B7D8A02B}" type="slidenum">
              <a:rPr lang="en-GB" smtClean="0"/>
              <a:t>4</a:t>
            </a:fld>
            <a:endParaRPr lang="en-GB"/>
          </a:p>
        </p:txBody>
      </p:sp>
    </p:spTree>
    <p:extLst>
      <p:ext uri="{BB962C8B-B14F-4D97-AF65-F5344CB8AC3E}">
        <p14:creationId xmlns:p14="http://schemas.microsoft.com/office/powerpoint/2010/main" val="24896557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07000"/>
              </a:lnSpc>
              <a:spcAft>
                <a:spcPts val="800"/>
              </a:spcAft>
              <a:buNone/>
            </a:pPr>
            <a:r>
              <a:rPr lang="en-GB" dirty="0">
                <a:latin typeface="+mj-lt"/>
                <a:ea typeface="Calibri" panose="020F0502020204030204" pitchFamily="34" charset="0"/>
                <a:cs typeface="Times New Roman" panose="02020603050405020304" pitchFamily="18" charset="0"/>
              </a:rPr>
              <a:t>The project aim is to identify the opportunities that have been explored and those that are yet to be explored, as well as recognising the limitations that are involved, in implementing artificial intelligence in government agencies.</a:t>
            </a:r>
          </a:p>
          <a:p>
            <a:pPr marL="0" indent="0" algn="just">
              <a:lnSpc>
                <a:spcPct val="107000"/>
              </a:lnSpc>
              <a:spcAft>
                <a:spcPts val="800"/>
              </a:spcAft>
              <a:buNone/>
            </a:pPr>
            <a:endParaRPr lang="en-GB" dirty="0">
              <a:latin typeface="+mj-lt"/>
              <a:ea typeface="Calibri" panose="020F0502020204030204" pitchFamily="34" charset="0"/>
              <a:cs typeface="Times New Roman" panose="02020603050405020304" pitchFamily="18" charset="0"/>
            </a:endParaRPr>
          </a:p>
          <a:p>
            <a:pPr algn="just">
              <a:lnSpc>
                <a:spcPct val="107000"/>
              </a:lnSpc>
              <a:spcAft>
                <a:spcPts val="800"/>
              </a:spcAft>
            </a:pPr>
            <a:r>
              <a:rPr lang="en-GB" dirty="0">
                <a:effectLst/>
                <a:latin typeface="+mj-lt"/>
                <a:ea typeface="Calibri" panose="020F0502020204030204" pitchFamily="34" charset="0"/>
                <a:cs typeface="Times New Roman" panose="02020603050405020304" pitchFamily="18" charset="0"/>
              </a:rPr>
              <a:t>5 objectives have been identified.</a:t>
            </a:r>
          </a:p>
          <a:p>
            <a:pPr algn="just">
              <a:lnSpc>
                <a:spcPct val="107000"/>
              </a:lnSpc>
              <a:spcAft>
                <a:spcPts val="800"/>
              </a:spcAft>
            </a:pPr>
            <a:r>
              <a:rPr lang="en-GB" dirty="0">
                <a:effectLst/>
                <a:latin typeface="+mj-lt"/>
                <a:ea typeface="Calibri" panose="020F0502020204030204" pitchFamily="34" charset="0"/>
                <a:cs typeface="Times New Roman" panose="02020603050405020304" pitchFamily="18" charset="0"/>
              </a:rPr>
              <a:t>1. Is to recognise the importance of moving with society and implementing artificial intelligence to improve the quality of services.</a:t>
            </a:r>
          </a:p>
          <a:p>
            <a:pPr algn="just">
              <a:lnSpc>
                <a:spcPct val="107000"/>
              </a:lnSpc>
              <a:spcAft>
                <a:spcPts val="800"/>
              </a:spcAft>
            </a:pPr>
            <a:r>
              <a:rPr lang="en-GB" dirty="0">
                <a:effectLst/>
                <a:latin typeface="+mj-lt"/>
                <a:ea typeface="Calibri" panose="020F0502020204030204" pitchFamily="34" charset="0"/>
                <a:cs typeface="Times New Roman" panose="02020603050405020304" pitchFamily="18" charset="0"/>
              </a:rPr>
              <a:t>2. Is to identify current uses of artificial intelligence in government agencies.</a:t>
            </a:r>
          </a:p>
          <a:p>
            <a:pPr algn="just">
              <a:lnSpc>
                <a:spcPct val="107000"/>
              </a:lnSpc>
              <a:spcAft>
                <a:spcPts val="800"/>
              </a:spcAft>
            </a:pPr>
            <a:r>
              <a:rPr lang="en-GB" dirty="0">
                <a:effectLst/>
                <a:latin typeface="+mj-lt"/>
                <a:ea typeface="Calibri" panose="020F0502020204030204" pitchFamily="34" charset="0"/>
                <a:cs typeface="Times New Roman" panose="02020603050405020304" pitchFamily="18" charset="0"/>
              </a:rPr>
              <a:t>3. Is to explore what limitations stem from artificial intelligence and research whether they can be worked around and / or resolved. </a:t>
            </a:r>
          </a:p>
          <a:p>
            <a:pPr algn="just">
              <a:lnSpc>
                <a:spcPct val="107000"/>
              </a:lnSpc>
              <a:spcAft>
                <a:spcPts val="800"/>
              </a:spcAft>
            </a:pPr>
            <a:r>
              <a:rPr lang="en-GB" dirty="0">
                <a:effectLst/>
                <a:latin typeface="+mj-lt"/>
                <a:ea typeface="Calibri" panose="020F0502020204030204" pitchFamily="34" charset="0"/>
                <a:cs typeface="Times New Roman" panose="02020603050405020304" pitchFamily="18" charset="0"/>
              </a:rPr>
              <a:t>4. Is to find methods and techniques that government agencies can utilise in a safe and secure manner.</a:t>
            </a:r>
          </a:p>
          <a:p>
            <a:pPr algn="just">
              <a:lnSpc>
                <a:spcPct val="107000"/>
              </a:lnSpc>
              <a:spcAft>
                <a:spcPts val="800"/>
              </a:spcAft>
            </a:pPr>
            <a:r>
              <a:rPr lang="en-GB" dirty="0">
                <a:effectLst/>
                <a:latin typeface="+mj-lt"/>
                <a:ea typeface="Calibri" panose="020F0502020204030204" pitchFamily="34" charset="0"/>
                <a:cs typeface="Times New Roman" panose="02020603050405020304" pitchFamily="18" charset="0"/>
              </a:rPr>
              <a:t>Finally, 5. is to identify where there is need for artificial intelligence, e.g. backlogs, improved service time, etc.</a:t>
            </a:r>
          </a:p>
          <a:p>
            <a:endParaRPr lang="en-GB" dirty="0">
              <a:latin typeface="+mj-lt"/>
            </a:endParaRPr>
          </a:p>
          <a:p>
            <a:endParaRPr lang="en-GB" dirty="0"/>
          </a:p>
        </p:txBody>
      </p:sp>
      <p:sp>
        <p:nvSpPr>
          <p:cNvPr id="4" name="Slide Number Placeholder 3"/>
          <p:cNvSpPr>
            <a:spLocks noGrp="1"/>
          </p:cNvSpPr>
          <p:nvPr>
            <p:ph type="sldNum" sz="quarter" idx="5"/>
          </p:nvPr>
        </p:nvSpPr>
        <p:spPr/>
        <p:txBody>
          <a:bodyPr/>
          <a:lstStyle/>
          <a:p>
            <a:fld id="{85A9AAF2-4DF0-4C00-A44A-EA70B7D8A02B}" type="slidenum">
              <a:rPr lang="en-GB" smtClean="0"/>
              <a:t>5</a:t>
            </a:fld>
            <a:endParaRPr lang="en-GB"/>
          </a:p>
        </p:txBody>
      </p:sp>
    </p:spTree>
    <p:extLst>
      <p:ext uri="{BB962C8B-B14F-4D97-AF65-F5344CB8AC3E}">
        <p14:creationId xmlns:p14="http://schemas.microsoft.com/office/powerpoint/2010/main" val="27132354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National Audit Office has stated that the Government’s has four aims. To summarise, the aim is to be superior in coherently using artificial intelligence, that will allow the public to have confidence in the services they provide [5]. They also aim to offer techniques and tools that allow their employees to upskill in artificial intelligence to ensure that the initial goals can be achieved [5]. This research evidences that the government recognises the uses of artificial intelligence, yet further research is needed to identify how it can be used to the full potential.</a:t>
            </a:r>
          </a:p>
          <a:p>
            <a:pPr algn="just">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Although, on the other hand, the UK Parliament Committee has documented their concerns of a shortage of digital skills in the civil service and the increased risks that come from this [6]. Their reports estimate that there are under half the digital and technical professionally skilled employees needed to transform and improve the services [6]. This will need to be investigated further to understand whether the objectives of the government’s aim can tackle this issue.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Another piece of information found when researching artificial intelligence in the government agencies was that the DVLA considered using artificial intelligence technology to make decisions on whether elderly drivers met the standards to keep their licence. unfortunately, there were many limitations involved in this idea which resulted in the decision being made that current legislation would not allow it [9]. Although, conversely, the </a:t>
            </a:r>
            <a:r>
              <a:rPr lang="en-GB" sz="1800" dirty="0">
                <a:effectLst/>
                <a:latin typeface="Times New Roman" panose="02020603050405020304" pitchFamily="18" charset="0"/>
                <a:ea typeface="Calibri" panose="020F0502020204030204" pitchFamily="34" charset="0"/>
              </a:rPr>
              <a:t>DVLA achieved an award for the Best Technology Partnership 2024 for their chatbot tool introduced to their online systems using artificial intelligence [7] [8]. This shows that numerous ideas are being explored and development depending on the research results.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Another positive element found was that there has been a bill proposed to the House of Commons  called the Data Protection and Digital Information Bill [14]. This has now been progressed to the House of Lords where the last update was during the Spring 2024 [14]. My understanding is that the aim of this bill is to allow services using new technology like artificial intelligence to be introduced with less limitations, yet ensuring those products using artificial are safe and reliable. This will hopefully pass and become law in the near future, reducing the limitations on using artificial intelligence for business needs.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5A9AAF2-4DF0-4C00-A44A-EA70B7D8A02B}" type="slidenum">
              <a:rPr lang="en-GB" smtClean="0"/>
              <a:t>6</a:t>
            </a:fld>
            <a:endParaRPr lang="en-GB"/>
          </a:p>
        </p:txBody>
      </p:sp>
    </p:spTree>
    <p:extLst>
      <p:ext uri="{BB962C8B-B14F-4D97-AF65-F5344CB8AC3E}">
        <p14:creationId xmlns:p14="http://schemas.microsoft.com/office/powerpoint/2010/main" val="681414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graph displayed on screen was issued by the national audit office. It shows the levels of artificial intelligence used by government agencies in Autumn 2023. As you can see nearly two thirds of the government agencies have deployed or piloted artificial intelligence services or tools. Although, this also means that 26%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of agencies have no plans or are only researching possible ways to implement it [11].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This gives an understanding that the government are attempting to move with the continuous development of technology, yet they are yet to be completely successful. This graph does not identify how many techniques have been used for those who have implemented artificial intelligence and therefore a scale of their progress can be difficult to prove. More investigation into case studies to find the gaps of where artificial intelligence is yet to be used will be needed for this.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5A9AAF2-4DF0-4C00-A44A-EA70B7D8A02B}" type="slidenum">
              <a:rPr lang="en-GB" smtClean="0"/>
              <a:t>7</a:t>
            </a:fld>
            <a:endParaRPr lang="en-GB"/>
          </a:p>
        </p:txBody>
      </p:sp>
    </p:spTree>
    <p:extLst>
      <p:ext uri="{BB962C8B-B14F-4D97-AF65-F5344CB8AC3E}">
        <p14:creationId xmlns:p14="http://schemas.microsoft.com/office/powerpoint/2010/main" val="1641343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research methodology chosen for this project will be phenomenological which coincides with the inductive approach. This method allows researchers to recognise how a group of individuals experience something. They both allow qualitative research to take place, instead of quantitative [18]. Due to the nature of this project and the investigation work that will be involved, it would be very difficult to generate quantitative data, whereas qualitive data will allow for a detailed understanding by comparing and contrasting.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data collected can then be </a:t>
            </a:r>
            <a:r>
              <a:rPr lang="en-GB" sz="1800" dirty="0">
                <a:effectLst/>
                <a:latin typeface="Times New Roman" panose="02020603050405020304" pitchFamily="18" charset="0"/>
                <a:ea typeface="Calibri" panose="020F0502020204030204" pitchFamily="34" charset="0"/>
              </a:rPr>
              <a:t>analysed and a theory can be developed based on the findings.</a:t>
            </a:r>
          </a:p>
          <a:p>
            <a:endParaRPr lang="en-GB" sz="1800" dirty="0">
              <a:effectLst/>
              <a:latin typeface="Times New Roman" panose="02020603050405020304" pitchFamily="18" charset="0"/>
              <a:ea typeface="Calibri" panose="020F0502020204030204" pitchFamily="34" charset="0"/>
            </a:endParaRPr>
          </a:p>
          <a:p>
            <a:r>
              <a:rPr lang="en-GB" sz="1800" dirty="0">
                <a:effectLst/>
                <a:latin typeface="Times New Roman" panose="02020603050405020304" pitchFamily="18" charset="0"/>
                <a:ea typeface="Calibri" panose="020F0502020204030204" pitchFamily="34" charset="0"/>
              </a:rPr>
              <a:t>There will be 3 strategies used for the research of this project.</a:t>
            </a:r>
          </a:p>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literature review has been chosen as it has been said to have the potential to be the best methodological technique when written accurately. Research has also suggested that it can help inspire new ideas and theories. This aspect would make a significant impact on this project.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next strategy that will be used in this project is case studies. These can provide in-depth knowledge on real-world topics which will provide great support to this project.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final strategy that will be used is surveys. These are important to this project as they are reliable and can be created to suit the aim and objectives. They provide flexibility and dependability as the individuals will know their responses are anonymous [21]. It has been said that this allows respondents to be honest with their opinions [21]. </a:t>
            </a:r>
          </a:p>
          <a:p>
            <a:pPr algn="just">
              <a:lnSpc>
                <a:spcPct val="107000"/>
              </a:lnSpc>
              <a:spcAft>
                <a:spcPts val="800"/>
              </a:spcAf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Lastly, the development methodology that will be used is agile as it provides research guidance early and often. This is crucial to this project as it will ensure that it is kept up to date with the changing laws and regulations, as well as the new technologies that are becoming increasingly available.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5A9AAF2-4DF0-4C00-A44A-EA70B7D8A02B}" type="slidenum">
              <a:rPr lang="en-GB" smtClean="0"/>
              <a:t>8</a:t>
            </a:fld>
            <a:endParaRPr lang="en-GB"/>
          </a:p>
        </p:txBody>
      </p:sp>
    </p:spTree>
    <p:extLst>
      <p:ext uri="{BB962C8B-B14F-4D97-AF65-F5344CB8AC3E}">
        <p14:creationId xmlns:p14="http://schemas.microsoft.com/office/powerpoint/2010/main" val="1359697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project will require a number of resources.</a:t>
            </a:r>
          </a:p>
          <a:p>
            <a:endParaRPr lang="en-GB" dirty="0"/>
          </a:p>
          <a:p>
            <a:r>
              <a:rPr lang="en-GB" dirty="0"/>
              <a:t>A laptop or computer with internet access and a number of the Microsoft 365 services will be required. This is needed to record, collect and analyse data. The library resources will also be used for research purposes.</a:t>
            </a:r>
          </a:p>
        </p:txBody>
      </p:sp>
      <p:sp>
        <p:nvSpPr>
          <p:cNvPr id="4" name="Slide Number Placeholder 3"/>
          <p:cNvSpPr>
            <a:spLocks noGrp="1"/>
          </p:cNvSpPr>
          <p:nvPr>
            <p:ph type="sldNum" sz="quarter" idx="5"/>
          </p:nvPr>
        </p:nvSpPr>
        <p:spPr/>
        <p:txBody>
          <a:bodyPr/>
          <a:lstStyle/>
          <a:p>
            <a:fld id="{85A9AAF2-4DF0-4C00-A44A-EA70B7D8A02B}" type="slidenum">
              <a:rPr lang="en-GB" smtClean="0"/>
              <a:t>9</a:t>
            </a:fld>
            <a:endParaRPr lang="en-GB"/>
          </a:p>
        </p:txBody>
      </p:sp>
    </p:spTree>
    <p:extLst>
      <p:ext uri="{BB962C8B-B14F-4D97-AF65-F5344CB8AC3E}">
        <p14:creationId xmlns:p14="http://schemas.microsoft.com/office/powerpoint/2010/main" val="23458626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screen is the proposed project plan. This has been displayed in a table manner as it is easier to view for the purpose of this presentation. An approximate overall duration of 5 months has been used to work out timeframes need for each element. The largest period has been used to cover the research aspect due to the time-consuming nature of it. It’s very important to ensure that enough time is given to complete this aspect so that best possible outcome is achieved.</a:t>
            </a:r>
          </a:p>
        </p:txBody>
      </p:sp>
      <p:sp>
        <p:nvSpPr>
          <p:cNvPr id="4" name="Slide Number Placeholder 3"/>
          <p:cNvSpPr>
            <a:spLocks noGrp="1"/>
          </p:cNvSpPr>
          <p:nvPr>
            <p:ph type="sldNum" sz="quarter" idx="5"/>
          </p:nvPr>
        </p:nvSpPr>
        <p:spPr/>
        <p:txBody>
          <a:bodyPr/>
          <a:lstStyle/>
          <a:p>
            <a:fld id="{85A9AAF2-4DF0-4C00-A44A-EA70B7D8A02B}" type="slidenum">
              <a:rPr lang="en-GB" smtClean="0"/>
              <a:t>10</a:t>
            </a:fld>
            <a:endParaRPr lang="en-GB"/>
          </a:p>
        </p:txBody>
      </p:sp>
    </p:spTree>
    <p:extLst>
      <p:ext uri="{BB962C8B-B14F-4D97-AF65-F5344CB8AC3E}">
        <p14:creationId xmlns:p14="http://schemas.microsoft.com/office/powerpoint/2010/main" val="33524943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hope that this project given an understanding to the research purpose. It has been difficult to put together,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although I am pleased with the outcome. Further research will help me understand whether a potential software development idea can be identified and taken forward. The Artificial Intelligence and Machine learning module is due to commence in the next semester which will hopefully develop my knowledge and understanding around this topic more. My expectation is that this upcoming module will support my project in preparation to starting it in the following semester.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references will be displayed on the following screen.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Thank you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5A9AAF2-4DF0-4C00-A44A-EA70B7D8A02B}" type="slidenum">
              <a:rPr lang="en-GB" smtClean="0"/>
              <a:t>11</a:t>
            </a:fld>
            <a:endParaRPr lang="en-GB"/>
          </a:p>
        </p:txBody>
      </p:sp>
    </p:spTree>
    <p:extLst>
      <p:ext uri="{BB962C8B-B14F-4D97-AF65-F5344CB8AC3E}">
        <p14:creationId xmlns:p14="http://schemas.microsoft.com/office/powerpoint/2010/main" val="2287489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F5B69B-DDEF-4800-9246-A667BC2A933A}" type="datetimeFigureOut">
              <a:rPr lang="en-GB" smtClean="0"/>
              <a:t>13/09/2024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357862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F5B69B-DDEF-4800-9246-A667BC2A933A}" type="datetimeFigureOut">
              <a:rPr lang="en-GB" smtClean="0"/>
              <a:t>13/09/2024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999665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F5B69B-DDEF-4800-9246-A667BC2A933A}" type="datetimeFigureOut">
              <a:rPr lang="en-GB" smtClean="0"/>
              <a:t>13/09/2024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594161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5B69B-DDEF-4800-9246-A667BC2A933A}" type="datetimeFigureOut">
              <a:rPr lang="en-GB" smtClean="0"/>
              <a:t>13/09/2024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866411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F5B69B-DDEF-4800-9246-A667BC2A933A}" type="datetimeFigureOut">
              <a:rPr lang="en-GB" smtClean="0"/>
              <a:t>13/09/2024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107534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F5B69B-DDEF-4800-9246-A667BC2A933A}" type="datetimeFigureOut">
              <a:rPr lang="en-GB" smtClean="0"/>
              <a:t>13/09/2024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664226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F5B69B-DDEF-4800-9246-A667BC2A933A}" type="datetimeFigureOut">
              <a:rPr lang="en-GB" smtClean="0"/>
              <a:t>13/09/2024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632136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F5B69B-DDEF-4800-9246-A667BC2A933A}" type="datetimeFigureOut">
              <a:rPr lang="en-GB" smtClean="0"/>
              <a:t>13/09/2024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755811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F5B69B-DDEF-4800-9246-A667BC2A933A}" type="datetimeFigureOut">
              <a:rPr lang="en-GB" smtClean="0"/>
              <a:t>13/09/2024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8481464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F5B69B-DDEF-4800-9246-A667BC2A933A}" type="datetimeFigureOut">
              <a:rPr lang="en-GB" smtClean="0"/>
              <a:t>13/09/2024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393175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F5B69B-DDEF-4800-9246-A667BC2A933A}" type="datetimeFigureOut">
              <a:rPr lang="en-GB" smtClean="0"/>
              <a:t>13/09/2024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6693C26-81D2-440D-9537-098D31806597}"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30374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DF5B69B-DDEF-4800-9246-A667BC2A933A}" type="datetimeFigureOut">
              <a:rPr lang="en-GB" smtClean="0"/>
              <a:t>13/09/2024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18307719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DF5B69B-DDEF-4800-9246-A667BC2A933A}" type="datetimeFigureOut">
              <a:rPr lang="en-GB" smtClean="0"/>
              <a:t>13/09/2024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6693C26-81D2-440D-9537-098D31806597}"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105344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DF5B69B-DDEF-4800-9246-A667BC2A933A}" type="datetimeFigureOut">
              <a:rPr lang="en-GB" smtClean="0"/>
              <a:t>13/09/2024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23035880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F5B69B-DDEF-4800-9246-A667BC2A933A}" type="datetimeFigureOut">
              <a:rPr lang="en-GB" smtClean="0"/>
              <a:t>13/09/2024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37814430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F5B69B-DDEF-4800-9246-A667BC2A933A}" type="datetimeFigureOut">
              <a:rPr lang="en-GB" smtClean="0"/>
              <a:t>13/09/2024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6693C26-81D2-440D-9537-098D31806597}" type="slidenum">
              <a:rPr lang="en-GB" smtClean="0"/>
              <a:t>‹#›</a:t>
            </a:fld>
            <a:endParaRPr lang="en-GB"/>
          </a:p>
        </p:txBody>
      </p:sp>
    </p:spTree>
    <p:extLst>
      <p:ext uri="{BB962C8B-B14F-4D97-AF65-F5344CB8AC3E}">
        <p14:creationId xmlns:p14="http://schemas.microsoft.com/office/powerpoint/2010/main" val="738194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DF5B69B-DDEF-4800-9246-A667BC2A933A}" type="datetimeFigureOut">
              <a:rPr lang="en-GB" smtClean="0"/>
              <a:t>13/09/2024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06693C26-81D2-440D-9537-098D31806597}" type="slidenum">
              <a:rPr lang="en-GB" smtClean="0"/>
              <a:t>‹#›</a:t>
            </a:fld>
            <a:endParaRPr lang="en-GB"/>
          </a:p>
        </p:txBody>
      </p:sp>
    </p:spTree>
    <p:extLst>
      <p:ext uri="{BB962C8B-B14F-4D97-AF65-F5344CB8AC3E}">
        <p14:creationId xmlns:p14="http://schemas.microsoft.com/office/powerpoint/2010/main" val="3319556319"/>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 id="2147483768" r:id="rId14"/>
    <p:sldLayoutId id="2147483769" r:id="rId15"/>
    <p:sldLayoutId id="214748377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hyperlink" Target="https://bills.parliament.uk/bills/3430" TargetMode="External"/><Relationship Id="rId13" Type="http://schemas.openxmlformats.org/officeDocument/2006/relationships/hyperlink" Target="https://resources.disqo.com/agile-research-defined#:~:text=Agile%20research%20eliminates%20dependencies%20and,rapid%20learning%20and%20iterative%20improvement" TargetMode="External"/><Relationship Id="rId3" Type="http://schemas.openxmlformats.org/officeDocument/2006/relationships/hyperlink" Target="https://www.gov.uk/search/services?organisations%5b%5d=driver-and-vehicle-licensing-agency&amp;parent=driver-and-vehicle-licensing-agency" TargetMode="External"/><Relationship Id="rId7" Type="http://schemas.openxmlformats.org/officeDocument/2006/relationships/hyperlink" Target="https://www.express.co.uk/life-style/cars/1806058/dvla-driving-licence-renewal-elderly-drivers" TargetMode="External"/><Relationship Id="rId12" Type="http://schemas.openxmlformats.org/officeDocument/2006/relationships/hyperlink" Target="https://uk.surveymonkey.com/learn/survey-best-practices/why-are-surveys-important-in-research/" TargetMode="External"/><Relationship Id="rId2" Type="http://schemas.openxmlformats.org/officeDocument/2006/relationships/hyperlink" Target="https://www.gov.uk/government/organisations/driver-and-vehicle-licensing-agency" TargetMode="External"/><Relationship Id="rId1" Type="http://schemas.openxmlformats.org/officeDocument/2006/relationships/slideLayout" Target="../slideLayouts/slideLayout2.xml"/><Relationship Id="rId6" Type="http://schemas.openxmlformats.org/officeDocument/2006/relationships/hyperlink" Target="https://committees.parliament.uk/work/7412/digital-transformation-in-government-addressing-barriers-to-efficiency/news/197388/whitehall-staffing-cuts-add-to-digital-skills-shortages-and-risk-increased-costs/" TargetMode="External"/><Relationship Id="rId11" Type="http://schemas.openxmlformats.org/officeDocument/2006/relationships/hyperlink" Target="https://www.scribbr.co.uk/research-methods/case-studies/#:~:text=A%20case%20study%20is%20an,in%20a%20thesis%20or%20dissertation" TargetMode="External"/><Relationship Id="rId5" Type="http://schemas.openxmlformats.org/officeDocument/2006/relationships/hyperlink" Target="https://www.nao.org.uk/reports/use-of-artificial-intelligence-in-government/" TargetMode="External"/><Relationship Id="rId10" Type="http://schemas.openxmlformats.org/officeDocument/2006/relationships/hyperlink" Target="https://www.sciencedirect.com/science/article/pii/S0148296319304564" TargetMode="External"/><Relationship Id="rId4" Type="http://schemas.openxmlformats.org/officeDocument/2006/relationships/hyperlink" Target="https://academic.oup.com/astrogeo/article/58/2/ASTROG/3074089" TargetMode="External"/><Relationship Id="rId9" Type="http://schemas.openxmlformats.org/officeDocument/2006/relationships/hyperlink" Target="https://delvetool.com/blog/phenome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0D8320-B34E-147C-5A28-85559A29CA2A}"/>
              </a:ext>
            </a:extLst>
          </p:cNvPr>
          <p:cNvSpPr txBox="1"/>
          <p:nvPr/>
        </p:nvSpPr>
        <p:spPr>
          <a:xfrm>
            <a:off x="3037489" y="2689913"/>
            <a:ext cx="7020910" cy="1077218"/>
          </a:xfrm>
          <a:prstGeom prst="rect">
            <a:avLst/>
          </a:prstGeom>
          <a:noFill/>
        </p:spPr>
        <p:txBody>
          <a:bodyPr wrap="square">
            <a:spAutoFit/>
          </a:bodyPr>
          <a:lstStyle/>
          <a:p>
            <a:r>
              <a:rPr lang="en-GB" sz="3200" dirty="0"/>
              <a:t>Link to video on </a:t>
            </a:r>
            <a:r>
              <a:rPr lang="en-GB" sz="3200" dirty="0" err="1"/>
              <a:t>youtube</a:t>
            </a:r>
            <a:r>
              <a:rPr lang="en-GB" sz="3200" dirty="0"/>
              <a:t>:</a:t>
            </a:r>
          </a:p>
          <a:p>
            <a:r>
              <a:rPr lang="en-GB" sz="3200" dirty="0"/>
              <a:t>https://youtu.be/49yM2Ttg8qc</a:t>
            </a:r>
          </a:p>
        </p:txBody>
      </p:sp>
    </p:spTree>
    <p:extLst>
      <p:ext uri="{BB962C8B-B14F-4D97-AF65-F5344CB8AC3E}">
        <p14:creationId xmlns:p14="http://schemas.microsoft.com/office/powerpoint/2010/main" val="1276466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39" name="Audio 38">
            <a:hlinkClick r:id="" action="ppaction://media"/>
            <a:extLst>
              <a:ext uri="{FF2B5EF4-FFF2-40B4-BE49-F238E27FC236}">
                <a16:creationId xmlns:a16="http://schemas.microsoft.com/office/drawing/2014/main" id="{9821174F-D7B2-8B6F-EED3-47322EF3D77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 useBgFill="1">
        <p:nvSpPr>
          <p:cNvPr id="8" name="Rectangle 7">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6C77A-BC1B-D0CF-C2C2-B09C88071DAD}"/>
              </a:ext>
            </a:extLst>
          </p:cNvPr>
          <p:cNvSpPr>
            <a:spLocks noGrp="1"/>
          </p:cNvSpPr>
          <p:nvPr>
            <p:ph type="ctrTitle"/>
          </p:nvPr>
        </p:nvSpPr>
        <p:spPr>
          <a:xfrm>
            <a:off x="3373062" y="1662737"/>
            <a:ext cx="8131550" cy="2262781"/>
          </a:xfrm>
        </p:spPr>
        <p:txBody>
          <a:bodyPr>
            <a:noAutofit/>
          </a:bodyPr>
          <a:lstStyle/>
          <a:p>
            <a:r>
              <a:rPr lang="en-GB" sz="3600" dirty="0"/>
              <a:t>What are the opportunities and limitations of artificial intelligence within government agencies when improving the quality of services?</a:t>
            </a:r>
          </a:p>
        </p:txBody>
      </p:sp>
      <p:sp>
        <p:nvSpPr>
          <p:cNvPr id="3" name="Subtitle 2">
            <a:extLst>
              <a:ext uri="{FF2B5EF4-FFF2-40B4-BE49-F238E27FC236}">
                <a16:creationId xmlns:a16="http://schemas.microsoft.com/office/drawing/2014/main" id="{6F9A6C7F-809F-8139-9A85-A105BA24498C}"/>
              </a:ext>
            </a:extLst>
          </p:cNvPr>
          <p:cNvSpPr>
            <a:spLocks noGrp="1"/>
          </p:cNvSpPr>
          <p:nvPr>
            <p:ph type="subTitle" idx="1"/>
          </p:nvPr>
        </p:nvSpPr>
        <p:spPr>
          <a:xfrm>
            <a:off x="3373062" y="4127644"/>
            <a:ext cx="8131550" cy="1126283"/>
          </a:xfrm>
        </p:spPr>
        <p:txBody>
          <a:bodyPr>
            <a:normAutofit/>
          </a:bodyPr>
          <a:lstStyle/>
          <a:p>
            <a:r>
              <a:rPr lang="en-US" sz="2000" dirty="0"/>
              <a:t>Abigail Davies - 2114472</a:t>
            </a:r>
          </a:p>
          <a:p>
            <a:r>
              <a:rPr lang="en-US" sz="2000" dirty="0"/>
              <a:t>Civil Service</a:t>
            </a:r>
          </a:p>
        </p:txBody>
      </p:sp>
      <p:sp>
        <p:nvSpPr>
          <p:cNvPr id="10" name="Rectangle 9">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26" name="Group 25">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28"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29"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0"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1"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2"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33"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34"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35"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6"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7"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38"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40"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776312162"/>
      </p:ext>
    </p:extLst>
  </p:cSld>
  <p:clrMapOvr>
    <a:masterClrMapping/>
  </p:clrMapOvr>
  <mc:AlternateContent xmlns:mc="http://schemas.openxmlformats.org/markup-compatibility/2006" xmlns:p14="http://schemas.microsoft.com/office/powerpoint/2010/main">
    <mc:Choice Requires="p14">
      <p:transition spd="slow" p14:dur="2000" advTm="18125"/>
    </mc:Choice>
    <mc:Fallback xmlns="">
      <p:transition spd="slow" advTm="18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par>
                                <p:cTn id="10" presetID="10" presetClass="entr" presetSubtype="0" fill="hold" grpId="0" nodeType="withEffect">
                                  <p:stCondLst>
                                    <p:cond delay="1000"/>
                                  </p:stCondLst>
                                  <p:iterate>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7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p:tmPct val="10000"/>
                                  </p:iterate>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39"/>
                </p:tgtEl>
              </p:cMediaNode>
            </p:audio>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C270C-210D-00BE-BA33-9199602EE841}"/>
              </a:ext>
            </a:extLst>
          </p:cNvPr>
          <p:cNvSpPr>
            <a:spLocks noGrp="1"/>
          </p:cNvSpPr>
          <p:nvPr>
            <p:ph type="title"/>
          </p:nvPr>
        </p:nvSpPr>
        <p:spPr/>
        <p:txBody>
          <a:bodyPr/>
          <a:lstStyle/>
          <a:p>
            <a:r>
              <a:rPr lang="en-US" dirty="0"/>
              <a:t>Research Context </a:t>
            </a:r>
            <a:endParaRPr lang="en-GB" dirty="0"/>
          </a:p>
        </p:txBody>
      </p:sp>
      <p:sp>
        <p:nvSpPr>
          <p:cNvPr id="3" name="Content Placeholder 2">
            <a:extLst>
              <a:ext uri="{FF2B5EF4-FFF2-40B4-BE49-F238E27FC236}">
                <a16:creationId xmlns:a16="http://schemas.microsoft.com/office/drawing/2014/main" id="{0983DCB6-B13D-5A64-C44C-95612B3F3BA9}"/>
              </a:ext>
            </a:extLst>
          </p:cNvPr>
          <p:cNvSpPr>
            <a:spLocks noGrp="1"/>
          </p:cNvSpPr>
          <p:nvPr>
            <p:ph idx="1"/>
          </p:nvPr>
        </p:nvSpPr>
        <p:spPr/>
        <p:txBody>
          <a:bodyPr>
            <a:normAutofit/>
          </a:bodyPr>
          <a:lstStyle/>
          <a:p>
            <a:r>
              <a:rPr lang="en-GB" dirty="0"/>
              <a:t>Government Agency – DVLA</a:t>
            </a:r>
          </a:p>
          <a:p>
            <a:pPr lvl="1">
              <a:buFont typeface="+mj-lt"/>
              <a:buAutoNum type="arabicPeriod"/>
            </a:pPr>
            <a:r>
              <a:rPr lang="en-GB" dirty="0"/>
              <a:t>Store data for over 50 million driver records [1]</a:t>
            </a:r>
          </a:p>
          <a:p>
            <a:pPr lvl="1">
              <a:buFont typeface="+mj-lt"/>
              <a:buAutoNum type="arabicPeriod"/>
            </a:pPr>
            <a:r>
              <a:rPr lang="en-GB" dirty="0"/>
              <a:t>Record data more than 40 million vehicle records [1]</a:t>
            </a:r>
          </a:p>
          <a:p>
            <a:pPr lvl="1">
              <a:buFont typeface="+mj-lt"/>
              <a:buAutoNum type="arabicPeriod"/>
            </a:pPr>
            <a:r>
              <a:rPr lang="en-GB" dirty="0"/>
              <a:t>Providing 350 services [2]</a:t>
            </a:r>
          </a:p>
          <a:p>
            <a:pPr marL="0" indent="0">
              <a:buNone/>
            </a:pPr>
            <a:endParaRPr lang="en-GB" dirty="0"/>
          </a:p>
          <a:p>
            <a:r>
              <a:rPr lang="en-GB" dirty="0"/>
              <a:t>The UK Government recognising the importance of moving with the continuous improved technology to keep up with society needs.</a:t>
            </a:r>
          </a:p>
          <a:p>
            <a:endParaRPr lang="en-GB" dirty="0"/>
          </a:p>
          <a:p>
            <a:r>
              <a:rPr lang="en-GB" dirty="0"/>
              <a:t>Spring Budget of 2017 allocated £270 million to new technology [3].</a:t>
            </a:r>
          </a:p>
          <a:p>
            <a:pPr marL="0" indent="0">
              <a:buNone/>
            </a:pPr>
            <a:endParaRPr lang="en-GB" dirty="0"/>
          </a:p>
        </p:txBody>
      </p:sp>
      <p:pic>
        <p:nvPicPr>
          <p:cNvPr id="16" name="Audio 15">
            <a:hlinkClick r:id="" action="ppaction://media"/>
            <a:extLst>
              <a:ext uri="{FF2B5EF4-FFF2-40B4-BE49-F238E27FC236}">
                <a16:creationId xmlns:a16="http://schemas.microsoft.com/office/drawing/2014/main" id="{FD6436F9-A9D4-2A8A-ADAC-43393737469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0765793"/>
      </p:ext>
    </p:extLst>
  </p:cSld>
  <p:clrMapOvr>
    <a:masterClrMapping/>
  </p:clrMapOvr>
  <mc:AlternateContent xmlns:mc="http://schemas.openxmlformats.org/markup-compatibility/2006" xmlns:p14="http://schemas.microsoft.com/office/powerpoint/2010/main">
    <mc:Choice Requires="p14">
      <p:transition spd="slow" p14:dur="2000" advTm="48972"/>
    </mc:Choice>
    <mc:Fallback xmlns="">
      <p:transition spd="slow" advTm="48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21DE-C3E8-A179-2382-0E842ED9738C}"/>
              </a:ext>
            </a:extLst>
          </p:cNvPr>
          <p:cNvSpPr>
            <a:spLocks noGrp="1"/>
          </p:cNvSpPr>
          <p:nvPr>
            <p:ph type="title"/>
          </p:nvPr>
        </p:nvSpPr>
        <p:spPr/>
        <p:txBody>
          <a:bodyPr/>
          <a:lstStyle/>
          <a:p>
            <a:r>
              <a:rPr lang="en-US" dirty="0"/>
              <a:t>Research Problem</a:t>
            </a:r>
            <a:endParaRPr lang="en-GB" dirty="0"/>
          </a:p>
        </p:txBody>
      </p:sp>
      <p:sp>
        <p:nvSpPr>
          <p:cNvPr id="3" name="Content Placeholder 2">
            <a:extLst>
              <a:ext uri="{FF2B5EF4-FFF2-40B4-BE49-F238E27FC236}">
                <a16:creationId xmlns:a16="http://schemas.microsoft.com/office/drawing/2014/main" id="{7CD690D6-C1C4-C80A-04BC-3ADCE4B614A1}"/>
              </a:ext>
            </a:extLst>
          </p:cNvPr>
          <p:cNvSpPr>
            <a:spLocks noGrp="1"/>
          </p:cNvSpPr>
          <p:nvPr>
            <p:ph idx="1"/>
          </p:nvPr>
        </p:nvSpPr>
        <p:spPr/>
        <p:txBody>
          <a:bodyPr/>
          <a:lstStyle/>
          <a:p>
            <a:r>
              <a:rPr lang="en-GB" dirty="0"/>
              <a:t>Technology is continuously improving and developing</a:t>
            </a:r>
          </a:p>
          <a:p>
            <a:endParaRPr lang="en-GB" dirty="0"/>
          </a:p>
          <a:p>
            <a:r>
              <a:rPr lang="en-GB" dirty="0"/>
              <a:t>Businesses need to move with society needs</a:t>
            </a:r>
          </a:p>
          <a:p>
            <a:endParaRPr lang="en-GB" dirty="0"/>
          </a:p>
          <a:p>
            <a:r>
              <a:rPr lang="en-GB" dirty="0"/>
              <a:t>Do the opportunities outweigh the limitations?</a:t>
            </a:r>
          </a:p>
          <a:p>
            <a:pPr marL="0" indent="0">
              <a:buNone/>
            </a:pPr>
            <a:endParaRPr lang="en-GB" dirty="0"/>
          </a:p>
        </p:txBody>
      </p:sp>
      <p:pic>
        <p:nvPicPr>
          <p:cNvPr id="24" name="Audio 23">
            <a:hlinkClick r:id="" action="ppaction://media"/>
            <a:extLst>
              <a:ext uri="{FF2B5EF4-FFF2-40B4-BE49-F238E27FC236}">
                <a16:creationId xmlns:a16="http://schemas.microsoft.com/office/drawing/2014/main" id="{22000FC5-14BE-2E5B-F977-D6B784B6FC7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3020781"/>
      </p:ext>
    </p:extLst>
  </p:cSld>
  <p:clrMapOvr>
    <a:masterClrMapping/>
  </p:clrMapOvr>
  <mc:AlternateContent xmlns:mc="http://schemas.openxmlformats.org/markup-compatibility/2006" xmlns:p14="http://schemas.microsoft.com/office/powerpoint/2010/main">
    <mc:Choice Requires="p14">
      <p:transition spd="slow" p14:dur="2000" advTm="46612"/>
    </mc:Choice>
    <mc:Fallback xmlns="">
      <p:transition spd="slow" advTm="46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521DE-C3E8-A179-2382-0E842ED9738C}"/>
              </a:ext>
            </a:extLst>
          </p:cNvPr>
          <p:cNvSpPr>
            <a:spLocks noGrp="1"/>
          </p:cNvSpPr>
          <p:nvPr>
            <p:ph type="title"/>
          </p:nvPr>
        </p:nvSpPr>
        <p:spPr/>
        <p:txBody>
          <a:bodyPr/>
          <a:lstStyle/>
          <a:p>
            <a:r>
              <a:rPr lang="en-US" dirty="0"/>
              <a:t>Research Aim &amp; Objectives</a:t>
            </a:r>
            <a:endParaRPr lang="en-GB" dirty="0"/>
          </a:p>
        </p:txBody>
      </p:sp>
      <p:sp>
        <p:nvSpPr>
          <p:cNvPr id="3" name="Content Placeholder 2">
            <a:extLst>
              <a:ext uri="{FF2B5EF4-FFF2-40B4-BE49-F238E27FC236}">
                <a16:creationId xmlns:a16="http://schemas.microsoft.com/office/drawing/2014/main" id="{7CD690D6-C1C4-C80A-04BC-3ADCE4B614A1}"/>
              </a:ext>
            </a:extLst>
          </p:cNvPr>
          <p:cNvSpPr>
            <a:spLocks noGrp="1"/>
          </p:cNvSpPr>
          <p:nvPr>
            <p:ph idx="1"/>
          </p:nvPr>
        </p:nvSpPr>
        <p:spPr>
          <a:xfrm>
            <a:off x="2592925" y="1691640"/>
            <a:ext cx="8915400" cy="4892040"/>
          </a:xfrm>
        </p:spPr>
        <p:txBody>
          <a:bodyPr>
            <a:noAutofit/>
          </a:bodyPr>
          <a:lstStyle/>
          <a:p>
            <a:pPr marL="0" indent="0" algn="just">
              <a:lnSpc>
                <a:spcPct val="107000"/>
              </a:lnSpc>
              <a:spcAft>
                <a:spcPts val="800"/>
              </a:spcAft>
              <a:buNone/>
            </a:pPr>
            <a:r>
              <a:rPr lang="en-GB" dirty="0">
                <a:latin typeface="+mj-lt"/>
                <a:ea typeface="Calibri" panose="020F0502020204030204" pitchFamily="34" charset="0"/>
                <a:cs typeface="Times New Roman" panose="02020603050405020304" pitchFamily="18" charset="0"/>
              </a:rPr>
              <a:t>The aim of this project is to identify the opportunities that have been explored and those that are yet to be explored, whilst recognising the limitations that are involved, in implementing artificial intelligence in government agencies.</a:t>
            </a:r>
          </a:p>
          <a:p>
            <a:pPr algn="just">
              <a:lnSpc>
                <a:spcPct val="107000"/>
              </a:lnSpc>
              <a:spcAft>
                <a:spcPts val="800"/>
              </a:spcAft>
            </a:pPr>
            <a:r>
              <a:rPr lang="en-GB" dirty="0">
                <a:effectLst/>
                <a:latin typeface="+mj-lt"/>
                <a:ea typeface="Calibri" panose="020F0502020204030204" pitchFamily="34" charset="0"/>
                <a:cs typeface="Times New Roman" panose="02020603050405020304" pitchFamily="18" charset="0"/>
              </a:rPr>
              <a:t>Recognise the importance of moving with society and implementing artificial intelligence to improve the quality of services.</a:t>
            </a:r>
          </a:p>
          <a:p>
            <a:pPr algn="just">
              <a:lnSpc>
                <a:spcPct val="107000"/>
              </a:lnSpc>
              <a:spcAft>
                <a:spcPts val="800"/>
              </a:spcAft>
            </a:pPr>
            <a:r>
              <a:rPr lang="en-GB" dirty="0">
                <a:effectLst/>
                <a:latin typeface="+mj-lt"/>
                <a:ea typeface="Calibri" panose="020F0502020204030204" pitchFamily="34" charset="0"/>
                <a:cs typeface="Times New Roman" panose="02020603050405020304" pitchFamily="18" charset="0"/>
              </a:rPr>
              <a:t>Identify current uses of artificial intelligence in government agencies.</a:t>
            </a:r>
          </a:p>
          <a:p>
            <a:pPr algn="just">
              <a:lnSpc>
                <a:spcPct val="107000"/>
              </a:lnSpc>
              <a:spcAft>
                <a:spcPts val="800"/>
              </a:spcAft>
            </a:pPr>
            <a:r>
              <a:rPr lang="en-GB" dirty="0">
                <a:effectLst/>
                <a:latin typeface="+mj-lt"/>
                <a:ea typeface="Calibri" panose="020F0502020204030204" pitchFamily="34" charset="0"/>
                <a:cs typeface="Times New Roman" panose="02020603050405020304" pitchFamily="18" charset="0"/>
              </a:rPr>
              <a:t>Explore what limitations stem from artificial intelligence and research whether they can be worked around and / or resolved. </a:t>
            </a:r>
          </a:p>
          <a:p>
            <a:pPr algn="just">
              <a:lnSpc>
                <a:spcPct val="107000"/>
              </a:lnSpc>
              <a:spcAft>
                <a:spcPts val="800"/>
              </a:spcAft>
            </a:pPr>
            <a:r>
              <a:rPr lang="en-GB" dirty="0">
                <a:effectLst/>
                <a:latin typeface="+mj-lt"/>
                <a:ea typeface="Calibri" panose="020F0502020204030204" pitchFamily="34" charset="0"/>
                <a:cs typeface="Times New Roman" panose="02020603050405020304" pitchFamily="18" charset="0"/>
              </a:rPr>
              <a:t>Find methods and techniques that government agencies can utilise in a safe and secure manner.</a:t>
            </a:r>
          </a:p>
          <a:p>
            <a:pPr algn="just">
              <a:lnSpc>
                <a:spcPct val="107000"/>
              </a:lnSpc>
              <a:spcAft>
                <a:spcPts val="800"/>
              </a:spcAft>
            </a:pPr>
            <a:r>
              <a:rPr lang="en-GB" dirty="0">
                <a:effectLst/>
                <a:latin typeface="+mj-lt"/>
                <a:ea typeface="Calibri" panose="020F0502020204030204" pitchFamily="34" charset="0"/>
                <a:cs typeface="Times New Roman" panose="02020603050405020304" pitchFamily="18" charset="0"/>
              </a:rPr>
              <a:t>Identify where there is need for artificial intelligence, e.g. backlogs, improved service time, etc.</a:t>
            </a:r>
          </a:p>
          <a:p>
            <a:endParaRPr lang="en-GB" dirty="0">
              <a:latin typeface="+mj-lt"/>
            </a:endParaRPr>
          </a:p>
        </p:txBody>
      </p:sp>
      <p:pic>
        <p:nvPicPr>
          <p:cNvPr id="22" name="Audio 21">
            <a:hlinkClick r:id="" action="ppaction://media"/>
            <a:extLst>
              <a:ext uri="{FF2B5EF4-FFF2-40B4-BE49-F238E27FC236}">
                <a16:creationId xmlns:a16="http://schemas.microsoft.com/office/drawing/2014/main" id="{6CEB11B1-23A2-740E-1CF9-14D773EFC86A}"/>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021655284"/>
      </p:ext>
    </p:extLst>
  </p:cSld>
  <p:clrMapOvr>
    <a:masterClrMapping/>
  </p:clrMapOvr>
  <mc:AlternateContent xmlns:mc="http://schemas.openxmlformats.org/markup-compatibility/2006" xmlns:p14="http://schemas.microsoft.com/office/powerpoint/2010/main">
    <mc:Choice Requires="p14">
      <p:transition spd="slow" p14:dur="2000" advTm="53716"/>
    </mc:Choice>
    <mc:Fallback xmlns="">
      <p:transition spd="slow" advTm="53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2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D025-3DD6-5053-E677-36222CED92E0}"/>
              </a:ext>
            </a:extLst>
          </p:cNvPr>
          <p:cNvSpPr>
            <a:spLocks noGrp="1"/>
          </p:cNvSpPr>
          <p:nvPr>
            <p:ph type="title"/>
          </p:nvPr>
        </p:nvSpPr>
        <p:spPr/>
        <p:txBody>
          <a:bodyPr/>
          <a:lstStyle/>
          <a:p>
            <a:r>
              <a:rPr lang="en-US" dirty="0"/>
              <a:t>Literature Review </a:t>
            </a:r>
            <a:endParaRPr lang="en-GB" dirty="0"/>
          </a:p>
        </p:txBody>
      </p:sp>
      <p:sp>
        <p:nvSpPr>
          <p:cNvPr id="3" name="Content Placeholder 2">
            <a:extLst>
              <a:ext uri="{FF2B5EF4-FFF2-40B4-BE49-F238E27FC236}">
                <a16:creationId xmlns:a16="http://schemas.microsoft.com/office/drawing/2014/main" id="{18041F59-662B-6088-200D-0AF548444580}"/>
              </a:ext>
            </a:extLst>
          </p:cNvPr>
          <p:cNvSpPr>
            <a:spLocks noGrp="1"/>
          </p:cNvSpPr>
          <p:nvPr>
            <p:ph idx="1"/>
          </p:nvPr>
        </p:nvSpPr>
        <p:spPr/>
        <p:txBody>
          <a:bodyPr/>
          <a:lstStyle/>
          <a:p>
            <a:r>
              <a:rPr lang="en-GB" dirty="0"/>
              <a:t>Government has created aims in reference to artificial intelligence [4]</a:t>
            </a:r>
          </a:p>
          <a:p>
            <a:r>
              <a:rPr lang="en-GB" dirty="0"/>
              <a:t>Shortage of skilled people in government [5]</a:t>
            </a:r>
          </a:p>
          <a:p>
            <a:r>
              <a:rPr lang="en-GB" dirty="0"/>
              <a:t>Unable to implement some ideas due to legislation [6]</a:t>
            </a:r>
          </a:p>
          <a:p>
            <a:r>
              <a:rPr lang="en-GB" dirty="0"/>
              <a:t>Piloted artificial intelligence idea resulted in an award for Best Technology Partnership 2024 [7] [8]</a:t>
            </a:r>
          </a:p>
          <a:p>
            <a:r>
              <a:rPr lang="en-GB" dirty="0"/>
              <a:t>New bill being introduced[9]</a:t>
            </a:r>
          </a:p>
        </p:txBody>
      </p:sp>
      <p:pic>
        <p:nvPicPr>
          <p:cNvPr id="7" name="Audio 6">
            <a:hlinkClick r:id="" action="ppaction://media"/>
            <a:extLst>
              <a:ext uri="{FF2B5EF4-FFF2-40B4-BE49-F238E27FC236}">
                <a16:creationId xmlns:a16="http://schemas.microsoft.com/office/drawing/2014/main" id="{D00CE35C-CE97-2B47-A9C8-C315AE654CD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727671"/>
      </p:ext>
    </p:extLst>
  </p:cSld>
  <p:clrMapOvr>
    <a:masterClrMapping/>
  </p:clrMapOvr>
  <mc:AlternateContent xmlns:mc="http://schemas.openxmlformats.org/markup-compatibility/2006" xmlns:p14="http://schemas.microsoft.com/office/powerpoint/2010/main">
    <mc:Choice Requires="p14">
      <p:transition spd="slow" p14:dur="2000" advTm="147690"/>
    </mc:Choice>
    <mc:Fallback xmlns="">
      <p:transition spd="slow" advTm="147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Audio 8">
            <a:hlinkClick r:id="" action="ppaction://media"/>
            <a:extLst>
              <a:ext uri="{FF2B5EF4-FFF2-40B4-BE49-F238E27FC236}">
                <a16:creationId xmlns:a16="http://schemas.microsoft.com/office/drawing/2014/main" id="{B6A22781-DF7B-7D08-7332-4A8FD84DD15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
        <p:nvSpPr>
          <p:cNvPr id="2" name="Title 1">
            <a:extLst>
              <a:ext uri="{FF2B5EF4-FFF2-40B4-BE49-F238E27FC236}">
                <a16:creationId xmlns:a16="http://schemas.microsoft.com/office/drawing/2014/main" id="{ADD3D025-3DD6-5053-E677-36222CED92E0}"/>
              </a:ext>
            </a:extLst>
          </p:cNvPr>
          <p:cNvSpPr>
            <a:spLocks noGrp="1"/>
          </p:cNvSpPr>
          <p:nvPr>
            <p:ph type="title"/>
          </p:nvPr>
        </p:nvSpPr>
        <p:spPr/>
        <p:txBody>
          <a:bodyPr/>
          <a:lstStyle/>
          <a:p>
            <a:r>
              <a:rPr lang="en-US" dirty="0"/>
              <a:t>Literature Review  [continued]</a:t>
            </a:r>
            <a:endParaRPr lang="en-GB" dirty="0"/>
          </a:p>
        </p:txBody>
      </p:sp>
      <p:pic>
        <p:nvPicPr>
          <p:cNvPr id="4" name="Picture 3">
            <a:extLst>
              <a:ext uri="{FF2B5EF4-FFF2-40B4-BE49-F238E27FC236}">
                <a16:creationId xmlns:a16="http://schemas.microsoft.com/office/drawing/2014/main" id="{5A487590-ED5E-0CB9-1C45-98E1C76ED1A3}"/>
              </a:ext>
            </a:extLst>
          </p:cNvPr>
          <p:cNvPicPr>
            <a:picLocks noChangeAspect="1"/>
          </p:cNvPicPr>
          <p:nvPr/>
        </p:nvPicPr>
        <p:blipFill>
          <a:blip r:embed="rId6"/>
          <a:stretch>
            <a:fillRect/>
          </a:stretch>
        </p:blipFill>
        <p:spPr>
          <a:xfrm>
            <a:off x="3051224" y="1496669"/>
            <a:ext cx="7995088" cy="5120258"/>
          </a:xfrm>
          <a:prstGeom prst="rect">
            <a:avLst/>
          </a:prstGeom>
        </p:spPr>
      </p:pic>
      <p:sp>
        <p:nvSpPr>
          <p:cNvPr id="5" name="Content Placeholder 2">
            <a:extLst>
              <a:ext uri="{FF2B5EF4-FFF2-40B4-BE49-F238E27FC236}">
                <a16:creationId xmlns:a16="http://schemas.microsoft.com/office/drawing/2014/main" id="{4C946041-CC1A-990D-57C0-C4670D0A019E}"/>
              </a:ext>
            </a:extLst>
          </p:cNvPr>
          <p:cNvSpPr>
            <a:spLocks noGrp="1"/>
          </p:cNvSpPr>
          <p:nvPr>
            <p:ph idx="1"/>
          </p:nvPr>
        </p:nvSpPr>
        <p:spPr>
          <a:xfrm>
            <a:off x="11101417" y="6129571"/>
            <a:ext cx="607475" cy="487356"/>
          </a:xfrm>
        </p:spPr>
        <p:txBody>
          <a:bodyPr>
            <a:noAutofit/>
          </a:bodyPr>
          <a:lstStyle/>
          <a:p>
            <a:pPr marL="0" indent="0" algn="just">
              <a:lnSpc>
                <a:spcPct val="107000"/>
              </a:lnSpc>
              <a:spcAft>
                <a:spcPts val="800"/>
              </a:spcAft>
              <a:buNone/>
            </a:pPr>
            <a:r>
              <a:rPr lang="en-GB" dirty="0">
                <a:latin typeface="+mj-lt"/>
                <a:ea typeface="Calibri" panose="020F0502020204030204" pitchFamily="34" charset="0"/>
                <a:cs typeface="Times New Roman" panose="02020603050405020304" pitchFamily="18" charset="0"/>
              </a:rPr>
              <a:t>[10]</a:t>
            </a:r>
            <a:endParaRPr lang="en-GB" dirty="0">
              <a:latin typeface="+mj-lt"/>
            </a:endParaRPr>
          </a:p>
        </p:txBody>
      </p:sp>
    </p:spTree>
    <p:extLst>
      <p:ext uri="{BB962C8B-B14F-4D97-AF65-F5344CB8AC3E}">
        <p14:creationId xmlns:p14="http://schemas.microsoft.com/office/powerpoint/2010/main" val="3066202614"/>
      </p:ext>
    </p:extLst>
  </p:cSld>
  <p:clrMapOvr>
    <a:masterClrMapping/>
  </p:clrMapOvr>
  <mc:AlternateContent xmlns:mc="http://schemas.openxmlformats.org/markup-compatibility/2006" xmlns:p14="http://schemas.microsoft.com/office/powerpoint/2010/main">
    <mc:Choice Requires="p14">
      <p:transition spd="slow" p14:dur="2000" advTm="54906"/>
    </mc:Choice>
    <mc:Fallback xmlns="">
      <p:transition spd="slow" advTm="54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2F92F-42E2-D5F4-388C-F1F61E3D2586}"/>
              </a:ext>
            </a:extLst>
          </p:cNvPr>
          <p:cNvSpPr>
            <a:spLocks noGrp="1"/>
          </p:cNvSpPr>
          <p:nvPr>
            <p:ph type="title"/>
          </p:nvPr>
        </p:nvSpPr>
        <p:spPr/>
        <p:txBody>
          <a:bodyPr/>
          <a:lstStyle/>
          <a:p>
            <a:r>
              <a:rPr lang="en-US" dirty="0"/>
              <a:t>Research/Development Methodologies</a:t>
            </a:r>
            <a:endParaRPr lang="en-GB" dirty="0"/>
          </a:p>
        </p:txBody>
      </p:sp>
      <p:sp>
        <p:nvSpPr>
          <p:cNvPr id="3" name="Content Placeholder 2">
            <a:extLst>
              <a:ext uri="{FF2B5EF4-FFF2-40B4-BE49-F238E27FC236}">
                <a16:creationId xmlns:a16="http://schemas.microsoft.com/office/drawing/2014/main" id="{047E67D2-F916-DA99-A415-E8FD3B37D507}"/>
              </a:ext>
            </a:extLst>
          </p:cNvPr>
          <p:cNvSpPr>
            <a:spLocks noGrp="1"/>
          </p:cNvSpPr>
          <p:nvPr>
            <p:ph idx="1"/>
          </p:nvPr>
        </p:nvSpPr>
        <p:spPr>
          <a:xfrm>
            <a:off x="2589212" y="2133600"/>
            <a:ext cx="8915400" cy="4409440"/>
          </a:xfrm>
        </p:spPr>
        <p:txBody>
          <a:bodyPr>
            <a:normAutofit/>
          </a:bodyPr>
          <a:lstStyle/>
          <a:p>
            <a:pPr marL="0" indent="0">
              <a:buNone/>
            </a:pPr>
            <a:r>
              <a:rPr lang="en-GB" dirty="0"/>
              <a:t>Research Methodology</a:t>
            </a:r>
          </a:p>
          <a:p>
            <a:r>
              <a:rPr lang="en-GB" dirty="0"/>
              <a:t>Phenomenological philosophy [11]</a:t>
            </a:r>
          </a:p>
          <a:p>
            <a:r>
              <a:rPr lang="en-GB" dirty="0"/>
              <a:t>Inductive approach [12]</a:t>
            </a:r>
          </a:p>
          <a:p>
            <a:endParaRPr lang="en-GB" dirty="0"/>
          </a:p>
          <a:p>
            <a:pPr marL="0" indent="0">
              <a:buNone/>
            </a:pPr>
            <a:r>
              <a:rPr lang="en-GB" dirty="0"/>
              <a:t>Strategies:</a:t>
            </a:r>
          </a:p>
          <a:p>
            <a:r>
              <a:rPr lang="en-GB" dirty="0"/>
              <a:t>Literature review [13]</a:t>
            </a:r>
          </a:p>
          <a:p>
            <a:r>
              <a:rPr lang="en-GB" dirty="0"/>
              <a:t>Case studies [14] </a:t>
            </a:r>
          </a:p>
          <a:p>
            <a:r>
              <a:rPr lang="en-GB" dirty="0"/>
              <a:t>Survey and questionnaires [15]</a:t>
            </a:r>
          </a:p>
          <a:p>
            <a:endParaRPr lang="en-GB" dirty="0"/>
          </a:p>
          <a:p>
            <a:pPr marL="0" indent="0">
              <a:buNone/>
            </a:pPr>
            <a:r>
              <a:rPr lang="en-GB" dirty="0"/>
              <a:t>Development Methodology</a:t>
            </a:r>
          </a:p>
          <a:p>
            <a:r>
              <a:rPr lang="en-GB" dirty="0"/>
              <a:t>Agile [16]</a:t>
            </a:r>
          </a:p>
        </p:txBody>
      </p:sp>
      <p:pic>
        <p:nvPicPr>
          <p:cNvPr id="25" name="Audio 24">
            <a:hlinkClick r:id="" action="ppaction://media"/>
            <a:extLst>
              <a:ext uri="{FF2B5EF4-FFF2-40B4-BE49-F238E27FC236}">
                <a16:creationId xmlns:a16="http://schemas.microsoft.com/office/drawing/2014/main" id="{1E90C2D9-F581-F55A-FFC4-A8F3B9BFB20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271309"/>
      </p:ext>
    </p:extLst>
  </p:cSld>
  <p:clrMapOvr>
    <a:masterClrMapping/>
  </p:clrMapOvr>
  <mc:AlternateContent xmlns:mc="http://schemas.openxmlformats.org/markup-compatibility/2006" xmlns:p14="http://schemas.microsoft.com/office/powerpoint/2010/main">
    <mc:Choice Requires="p14">
      <p:transition spd="slow" p14:dur="2000" advTm="108330"/>
    </mc:Choice>
    <mc:Fallback xmlns="">
      <p:transition spd="slow" advTm="1083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D84C3-5F79-47B6-8C4A-4FD9CE813913}"/>
              </a:ext>
            </a:extLst>
          </p:cNvPr>
          <p:cNvSpPr>
            <a:spLocks noGrp="1"/>
          </p:cNvSpPr>
          <p:nvPr>
            <p:ph type="title"/>
          </p:nvPr>
        </p:nvSpPr>
        <p:spPr/>
        <p:txBody>
          <a:bodyPr/>
          <a:lstStyle/>
          <a:p>
            <a:r>
              <a:rPr lang="en-US" dirty="0"/>
              <a:t>Resources/Materials</a:t>
            </a:r>
            <a:endParaRPr lang="en-GB" dirty="0"/>
          </a:p>
        </p:txBody>
      </p:sp>
      <p:sp>
        <p:nvSpPr>
          <p:cNvPr id="3" name="Content Placeholder 2">
            <a:extLst>
              <a:ext uri="{FF2B5EF4-FFF2-40B4-BE49-F238E27FC236}">
                <a16:creationId xmlns:a16="http://schemas.microsoft.com/office/drawing/2014/main" id="{A1917F88-D4A4-2D06-B12B-1116ECF96587}"/>
              </a:ext>
            </a:extLst>
          </p:cNvPr>
          <p:cNvSpPr>
            <a:spLocks noGrp="1"/>
          </p:cNvSpPr>
          <p:nvPr>
            <p:ph idx="1"/>
          </p:nvPr>
        </p:nvSpPr>
        <p:spPr/>
        <p:txBody>
          <a:bodyPr/>
          <a:lstStyle/>
          <a:p>
            <a:pPr marL="0" indent="0">
              <a:buNone/>
            </a:pPr>
            <a:r>
              <a:rPr lang="en-GB" dirty="0"/>
              <a:t>Hardware Resources</a:t>
            </a:r>
          </a:p>
          <a:p>
            <a:r>
              <a:rPr lang="en-GB" dirty="0"/>
              <a:t>Laptop / PC with internet access</a:t>
            </a:r>
          </a:p>
          <a:p>
            <a:pPr marL="0" indent="0">
              <a:buNone/>
            </a:pPr>
            <a:endParaRPr lang="en-GB" dirty="0"/>
          </a:p>
          <a:p>
            <a:pPr marL="0" indent="0">
              <a:buNone/>
            </a:pPr>
            <a:r>
              <a:rPr lang="en-GB" dirty="0"/>
              <a:t>Software Resources</a:t>
            </a:r>
          </a:p>
          <a:p>
            <a:r>
              <a:rPr lang="en-GB" dirty="0"/>
              <a:t>Microsoft 365 services, e.g. Word, PowerPoint, Excel, Forms</a:t>
            </a:r>
          </a:p>
          <a:p>
            <a:r>
              <a:rPr lang="en-GB" dirty="0"/>
              <a:t>Google Chrome or equivalent </a:t>
            </a:r>
          </a:p>
          <a:p>
            <a:pPr marL="0" indent="0">
              <a:buNone/>
            </a:pPr>
            <a:endParaRPr lang="en-GB" dirty="0"/>
          </a:p>
          <a:p>
            <a:pPr marL="0" indent="0">
              <a:buNone/>
            </a:pPr>
            <a:r>
              <a:rPr lang="en-GB" dirty="0"/>
              <a:t>Information Resources</a:t>
            </a:r>
          </a:p>
          <a:p>
            <a:r>
              <a:rPr lang="en-GB" dirty="0"/>
              <a:t>Library resources, e.g. books, articles, case studies </a:t>
            </a:r>
          </a:p>
        </p:txBody>
      </p:sp>
      <p:pic>
        <p:nvPicPr>
          <p:cNvPr id="6" name="Audio 5">
            <a:hlinkClick r:id="" action="ppaction://media"/>
            <a:extLst>
              <a:ext uri="{FF2B5EF4-FFF2-40B4-BE49-F238E27FC236}">
                <a16:creationId xmlns:a16="http://schemas.microsoft.com/office/drawing/2014/main" id="{B321E7D1-8FEC-F427-FE6D-F1935351ADB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4396993"/>
      </p:ext>
    </p:extLst>
  </p:cSld>
  <p:clrMapOvr>
    <a:masterClrMapping/>
  </p:clrMapOvr>
  <mc:AlternateContent xmlns:mc="http://schemas.openxmlformats.org/markup-compatibility/2006" xmlns:p14="http://schemas.microsoft.com/office/powerpoint/2010/main">
    <mc:Choice Requires="p14">
      <p:transition spd="slow" p14:dur="2000" advTm="19806"/>
    </mc:Choice>
    <mc:Fallback xmlns="">
      <p:transition spd="slow" advTm="19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3E2A9-495E-B06B-3229-E0ADBA670782}"/>
              </a:ext>
            </a:extLst>
          </p:cNvPr>
          <p:cNvSpPr>
            <a:spLocks noGrp="1"/>
          </p:cNvSpPr>
          <p:nvPr>
            <p:ph type="title"/>
          </p:nvPr>
        </p:nvSpPr>
        <p:spPr/>
        <p:txBody>
          <a:bodyPr/>
          <a:lstStyle/>
          <a:p>
            <a:r>
              <a:rPr lang="en-US"/>
              <a:t>Project Plan</a:t>
            </a:r>
            <a:endParaRPr lang="en-GB" dirty="0"/>
          </a:p>
        </p:txBody>
      </p:sp>
      <p:pic>
        <p:nvPicPr>
          <p:cNvPr id="4" name="Picture 3">
            <a:extLst>
              <a:ext uri="{FF2B5EF4-FFF2-40B4-BE49-F238E27FC236}">
                <a16:creationId xmlns:a16="http://schemas.microsoft.com/office/drawing/2014/main" id="{265054C6-BA5C-D07F-6D57-4C07F8D49D54}"/>
              </a:ext>
            </a:extLst>
          </p:cNvPr>
          <p:cNvPicPr>
            <a:picLocks noChangeAspect="1"/>
          </p:cNvPicPr>
          <p:nvPr/>
        </p:nvPicPr>
        <p:blipFill>
          <a:blip r:embed="rId5"/>
          <a:stretch>
            <a:fillRect/>
          </a:stretch>
        </p:blipFill>
        <p:spPr>
          <a:xfrm>
            <a:off x="3381144" y="1421185"/>
            <a:ext cx="5429712" cy="5181654"/>
          </a:xfrm>
          <a:prstGeom prst="rect">
            <a:avLst/>
          </a:prstGeom>
        </p:spPr>
      </p:pic>
      <p:pic>
        <p:nvPicPr>
          <p:cNvPr id="15" name="Audio 14">
            <a:hlinkClick r:id="" action="ppaction://media"/>
            <a:extLst>
              <a:ext uri="{FF2B5EF4-FFF2-40B4-BE49-F238E27FC236}">
                <a16:creationId xmlns:a16="http://schemas.microsoft.com/office/drawing/2014/main" id="{D2B723D4-30D9-DB40-9A41-97506D7E010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89100184"/>
      </p:ext>
    </p:extLst>
  </p:cSld>
  <p:clrMapOvr>
    <a:masterClrMapping/>
  </p:clrMapOvr>
  <mc:AlternateContent xmlns:mc="http://schemas.openxmlformats.org/markup-compatibility/2006" xmlns:p14="http://schemas.microsoft.com/office/powerpoint/2010/main">
    <mc:Choice Requires="p14">
      <p:transition spd="slow" p14:dur="2000" advTm="31692"/>
    </mc:Choice>
    <mc:Fallback xmlns="">
      <p:transition spd="slow" advTm="316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2EA518E-6C90-4FB8-9D88-C59B749893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0FA9FD-9EEB-26DC-1323-74761DBE68E9}"/>
              </a:ext>
            </a:extLst>
          </p:cNvPr>
          <p:cNvSpPr>
            <a:spLocks noGrp="1"/>
          </p:cNvSpPr>
          <p:nvPr>
            <p:ph type="ctrTitle"/>
          </p:nvPr>
        </p:nvSpPr>
        <p:spPr>
          <a:xfrm>
            <a:off x="1742873" y="782782"/>
            <a:ext cx="9008254" cy="3410475"/>
          </a:xfrm>
        </p:spPr>
        <p:txBody>
          <a:bodyPr anchor="ctr">
            <a:normAutofit/>
          </a:bodyPr>
          <a:lstStyle/>
          <a:p>
            <a:r>
              <a:rPr lang="en-GB" sz="6000" dirty="0"/>
              <a:t>Thank you for listening</a:t>
            </a:r>
          </a:p>
        </p:txBody>
      </p:sp>
      <p:sp>
        <p:nvSpPr>
          <p:cNvPr id="10" name="Rectangle 9">
            <a:extLst>
              <a:ext uri="{FF2B5EF4-FFF2-40B4-BE49-F238E27FC236}">
                <a16:creationId xmlns:a16="http://schemas.microsoft.com/office/drawing/2014/main" id="{51AFC3C9-5F6F-4B0C-B9BC-4538C1E6F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0424"/>
            <a:ext cx="12192000" cy="230757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BA844245-4805-4DD5-AF47-842A0B27F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5019122"/>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32" name="Audio 31">
            <a:hlinkClick r:id="" action="ppaction://media"/>
            <a:extLst>
              <a:ext uri="{FF2B5EF4-FFF2-40B4-BE49-F238E27FC236}">
                <a16:creationId xmlns:a16="http://schemas.microsoft.com/office/drawing/2014/main" id="{D3AD49F4-E741-FD82-6A43-BB5200E2D45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22834891"/>
      </p:ext>
    </p:extLst>
  </p:cSld>
  <p:clrMapOvr>
    <a:masterClrMapping/>
  </p:clrMapOvr>
  <mc:AlternateContent xmlns:mc="http://schemas.openxmlformats.org/markup-compatibility/2006" xmlns:p14="http://schemas.microsoft.com/office/powerpoint/2010/main">
    <mc:Choice Requires="p14">
      <p:transition spd="slow" p14:dur="2000" advTm="40557"/>
    </mc:Choice>
    <mc:Fallback xmlns="">
      <p:transition spd="slow" advTm="40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F856B-C942-69B3-D0E7-AAB8C052E9E8}"/>
              </a:ext>
            </a:extLst>
          </p:cNvPr>
          <p:cNvSpPr>
            <a:spLocks noGrp="1"/>
          </p:cNvSpPr>
          <p:nvPr>
            <p:ph type="title"/>
          </p:nvPr>
        </p:nvSpPr>
        <p:spPr>
          <a:xfrm>
            <a:off x="2592925" y="201305"/>
            <a:ext cx="8911687" cy="1280890"/>
          </a:xfrm>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F5251694-5F10-AEC2-3E07-58A4A51C9D33}"/>
              </a:ext>
            </a:extLst>
          </p:cNvPr>
          <p:cNvSpPr>
            <a:spLocks noGrp="1"/>
          </p:cNvSpPr>
          <p:nvPr>
            <p:ph idx="1"/>
          </p:nvPr>
        </p:nvSpPr>
        <p:spPr>
          <a:xfrm>
            <a:off x="1387928" y="841750"/>
            <a:ext cx="10804071" cy="5291919"/>
          </a:xfrm>
        </p:spPr>
        <p:txBody>
          <a:bodyPr>
            <a:noAutofit/>
          </a:bodyPr>
          <a:lstStyle/>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[1] Driver and Vehicle Licensing Agency, “What we do”. [Online]. Available: </a:t>
            </a:r>
            <a:r>
              <a:rPr lang="en-GB" sz="1100" u="sng" dirty="0">
                <a:solidFill>
                  <a:srgbClr val="0563C1"/>
                </a:solidFill>
                <a:effectLst/>
                <a:latin typeface="+mj-lt"/>
                <a:ea typeface="Calibri" panose="020F0502020204030204" pitchFamily="34" charset="0"/>
                <a:cs typeface="Times New Roman" panose="02020603050405020304" pitchFamily="18" charset="0"/>
                <a:hlinkClick r:id="rId2"/>
              </a:rPr>
              <a:t>https://www.gov.uk/government/organisations/driver-and-vehicle-licensing-agency</a:t>
            </a:r>
            <a:r>
              <a:rPr lang="en-GB" sz="1100" dirty="0">
                <a:effectLst/>
                <a:latin typeface="+mj-lt"/>
                <a:ea typeface="Calibri" panose="020F0502020204030204" pitchFamily="34" charset="0"/>
                <a:cs typeface="Times New Roman" panose="02020603050405020304" pitchFamily="18" charset="0"/>
              </a:rPr>
              <a:t> [Accessed Jun. 29, 2024].</a:t>
            </a: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[2] Driver and Vehicle Licensing Agency, “Services”. [Online]. Available: </a:t>
            </a:r>
            <a:r>
              <a:rPr lang="en-GB" sz="1100" u="sng" dirty="0">
                <a:solidFill>
                  <a:srgbClr val="0563C1"/>
                </a:solidFill>
                <a:effectLst/>
                <a:latin typeface="+mj-lt"/>
                <a:ea typeface="Calibri" panose="020F0502020204030204" pitchFamily="34" charset="0"/>
                <a:cs typeface="Times New Roman" panose="02020603050405020304" pitchFamily="18" charset="0"/>
                <a:hlinkClick r:id="rId3"/>
              </a:rPr>
              <a:t>https://www.gov.uk/search/services?organisations[]=driver-and-vehicle-licensing-agency&amp;parent=driver-and-vehicle-licensing-agency</a:t>
            </a:r>
            <a:r>
              <a:rPr lang="en-GB" sz="1100" dirty="0">
                <a:effectLst/>
                <a:latin typeface="+mj-lt"/>
                <a:ea typeface="Calibri" panose="020F0502020204030204" pitchFamily="34" charset="0"/>
                <a:cs typeface="Times New Roman" panose="02020603050405020304" pitchFamily="18" charset="0"/>
              </a:rPr>
              <a:t> [Accessed Jun. 29, 2024]. </a:t>
            </a: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[3] Anon, “UK government invests in new technology”, </a:t>
            </a:r>
            <a:r>
              <a:rPr lang="en-GB" sz="1100" i="1" dirty="0">
                <a:effectLst/>
                <a:latin typeface="+mj-lt"/>
                <a:ea typeface="Calibri" panose="020F0502020204030204" pitchFamily="34" charset="0"/>
                <a:cs typeface="Times New Roman" panose="02020603050405020304" pitchFamily="18" charset="0"/>
              </a:rPr>
              <a:t>Astronomy &amp; geophysics : the journal of the Royal Astronomical Society</a:t>
            </a:r>
            <a:r>
              <a:rPr lang="en-GB" sz="1100" dirty="0">
                <a:effectLst/>
                <a:latin typeface="+mj-lt"/>
                <a:ea typeface="Calibri" panose="020F0502020204030204" pitchFamily="34" charset="0"/>
                <a:cs typeface="Times New Roman" panose="02020603050405020304" pitchFamily="18" charset="0"/>
              </a:rPr>
              <a:t>, vol. 58, Apr. 01, 2017. [Online]. Available: </a:t>
            </a:r>
            <a:r>
              <a:rPr lang="en-GB" sz="1100" u="sng" dirty="0">
                <a:solidFill>
                  <a:srgbClr val="0563C1"/>
                </a:solidFill>
                <a:effectLst/>
                <a:latin typeface="+mj-lt"/>
                <a:ea typeface="Calibri" panose="020F0502020204030204" pitchFamily="34" charset="0"/>
                <a:cs typeface="Times New Roman" panose="02020603050405020304" pitchFamily="18" charset="0"/>
                <a:hlinkClick r:id="rId4"/>
              </a:rPr>
              <a:t>https://academic.oup.com/astrogeo/article/58/2/ASTROG/3074089</a:t>
            </a:r>
            <a:r>
              <a:rPr lang="en-GB" sz="1100" dirty="0">
                <a:effectLst/>
                <a:latin typeface="+mj-lt"/>
                <a:ea typeface="Calibri" panose="020F0502020204030204" pitchFamily="34" charset="0"/>
                <a:cs typeface="Times New Roman" panose="02020603050405020304" pitchFamily="18" charset="0"/>
              </a:rPr>
              <a:t> [Accessed Jul. 13, 2024].</a:t>
            </a: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[4] NAO, “Use of artificial intelligence in government”, Mar. 15, 2024. [Online]. Available: </a:t>
            </a:r>
            <a:r>
              <a:rPr lang="en-GB" sz="1100" u="sng" dirty="0">
                <a:solidFill>
                  <a:srgbClr val="0563C1"/>
                </a:solidFill>
                <a:effectLst/>
                <a:latin typeface="+mj-lt"/>
                <a:ea typeface="Calibri" panose="020F0502020204030204" pitchFamily="34" charset="0"/>
                <a:cs typeface="Times New Roman" panose="02020603050405020304" pitchFamily="18" charset="0"/>
                <a:hlinkClick r:id="rId5"/>
              </a:rPr>
              <a:t>https://www.nao.org.uk/reports/use-of-artificial-intelligence-in-government/</a:t>
            </a:r>
            <a:r>
              <a:rPr lang="en-GB" sz="1100" dirty="0">
                <a:effectLst/>
                <a:latin typeface="+mj-lt"/>
                <a:ea typeface="Calibri" panose="020F0502020204030204" pitchFamily="34" charset="0"/>
                <a:cs typeface="Times New Roman" panose="02020603050405020304" pitchFamily="18" charset="0"/>
              </a:rPr>
              <a:t> [Accessed Jul. 13, 2024].</a:t>
            </a: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[5] UK Parliament Committees, “Whitehall staffing cuts add to digital skills shortages and risk increased costs”, Sept. 13, 2023. [Online]. Available: </a:t>
            </a:r>
            <a:r>
              <a:rPr lang="en-GB" sz="1100" u="sng" dirty="0">
                <a:solidFill>
                  <a:srgbClr val="0563C1"/>
                </a:solidFill>
                <a:effectLst/>
                <a:latin typeface="+mj-lt"/>
                <a:ea typeface="Calibri" panose="020F0502020204030204" pitchFamily="34" charset="0"/>
                <a:cs typeface="Times New Roman" panose="02020603050405020304" pitchFamily="18" charset="0"/>
                <a:hlinkClick r:id="rId6"/>
              </a:rPr>
              <a:t>https://committees.parliament.uk/work/7412/digital-transformation-in-government-addressing-barriers-to-efficiency/news/197388/whitehall-staffing-cuts-add-to-digital-skills-shortages-and-risk-increased-costs/</a:t>
            </a:r>
            <a:r>
              <a:rPr lang="en-GB" sz="1100" dirty="0">
                <a:effectLst/>
                <a:latin typeface="+mj-lt"/>
                <a:ea typeface="Calibri" panose="020F0502020204030204" pitchFamily="34" charset="0"/>
                <a:cs typeface="Times New Roman" panose="02020603050405020304" pitchFamily="18" charset="0"/>
              </a:rPr>
              <a:t> [Accessed Jul. 16, 2024].</a:t>
            </a: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[6] L. </a:t>
            </a:r>
            <a:r>
              <a:rPr lang="en-GB" sz="1100" dirty="0" err="1">
                <a:effectLst/>
                <a:latin typeface="+mj-lt"/>
                <a:ea typeface="Calibri" panose="020F0502020204030204" pitchFamily="34" charset="0"/>
                <a:cs typeface="Times New Roman" panose="02020603050405020304" pitchFamily="18" charset="0"/>
              </a:rPr>
              <a:t>Chillingsworth</a:t>
            </a:r>
            <a:r>
              <a:rPr lang="en-GB" sz="1100" dirty="0">
                <a:effectLst/>
                <a:latin typeface="+mj-lt"/>
                <a:ea typeface="Calibri" panose="020F0502020204030204" pitchFamily="34" charset="0"/>
                <a:cs typeface="Times New Roman" panose="02020603050405020304" pitchFamily="18" charset="0"/>
              </a:rPr>
              <a:t>, “DVLA considers rule changes to use new technology with elderly drivers most affected”, </a:t>
            </a:r>
            <a:r>
              <a:rPr lang="en-GB" sz="1100" i="1" dirty="0">
                <a:effectLst/>
                <a:latin typeface="+mj-lt"/>
                <a:ea typeface="Calibri" panose="020F0502020204030204" pitchFamily="34" charset="0"/>
                <a:cs typeface="Times New Roman" panose="02020603050405020304" pitchFamily="18" charset="0"/>
              </a:rPr>
              <a:t>Express</a:t>
            </a:r>
            <a:r>
              <a:rPr lang="en-GB" sz="1100" dirty="0">
                <a:effectLst/>
                <a:latin typeface="+mj-lt"/>
                <a:ea typeface="Calibri" panose="020F0502020204030204" pitchFamily="34" charset="0"/>
                <a:cs typeface="Times New Roman" panose="02020603050405020304" pitchFamily="18" charset="0"/>
              </a:rPr>
              <a:t>, Aug. 29, 2023. [Online]. Available: </a:t>
            </a:r>
            <a:r>
              <a:rPr lang="en-GB" sz="1100" u="sng" dirty="0">
                <a:solidFill>
                  <a:srgbClr val="0563C1"/>
                </a:solidFill>
                <a:effectLst/>
                <a:latin typeface="+mj-lt"/>
                <a:ea typeface="Calibri" panose="020F0502020204030204" pitchFamily="34" charset="0"/>
                <a:cs typeface="Times New Roman" panose="02020603050405020304" pitchFamily="18" charset="0"/>
                <a:hlinkClick r:id="rId7"/>
              </a:rPr>
              <a:t>https://www.express.co.uk/life-style/cars/1806058/dvla-driving-licence-renewal-elderly-drivers</a:t>
            </a:r>
            <a:r>
              <a:rPr lang="en-GB" sz="1100" dirty="0">
                <a:effectLst/>
                <a:latin typeface="+mj-lt"/>
                <a:ea typeface="Calibri" panose="020F0502020204030204" pitchFamily="34" charset="0"/>
                <a:cs typeface="Times New Roman" panose="02020603050405020304" pitchFamily="18" charset="0"/>
              </a:rPr>
              <a:t> [Accessed Jul. 20, 2024].</a:t>
            </a: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[7] Government Digital Service, “How the DVLA deployed a chatbot and improved customer engagement”, Apr. 03, 2020. [Online]. Available: https://www.gov.uk/government/case-studies/how-the-dvla-deployed-a-chatbot-and-improved-customer-engagement  [Accessed Jul. 16, 2024].</a:t>
            </a: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a:t>
            </a:r>
            <a:r>
              <a:rPr lang="en-GB" sz="1100" dirty="0">
                <a:latin typeface="+mj-lt"/>
                <a:ea typeface="Calibri" panose="020F0502020204030204" pitchFamily="34" charset="0"/>
                <a:cs typeface="Times New Roman" panose="02020603050405020304" pitchFamily="18" charset="0"/>
              </a:rPr>
              <a:t>8</a:t>
            </a:r>
            <a:r>
              <a:rPr lang="en-GB" sz="1100" dirty="0">
                <a:effectLst/>
                <a:latin typeface="+mj-lt"/>
                <a:ea typeface="Calibri" panose="020F0502020204030204" pitchFamily="34" charset="0"/>
                <a:cs typeface="Times New Roman" panose="02020603050405020304" pitchFamily="18" charset="0"/>
              </a:rPr>
              <a:t>] Content Guru, “Content Guru and DVLA Wins “Best Technology Partnership” at 2024 CCA Global Excellence Awards”, Content Guru, Apr. 26, 2024. [Online]. Available: https://www.contentguru.com/en-gb/news/content-guru-and-dvla-wins-best-technology-partnership-at-2024-cca-global-excellence-awards/#:~:text=Nationally%2C%20the%20DVLA%20has%20enhanced,gathering%20CSAT%20from%20voice%2C%20email [Accessed Jul. 16, 2024].</a:t>
            </a: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[9] UK Parliament, “Data Protection and Digital Information Bill”, May. 29, 2024. [Online]. Available: </a:t>
            </a:r>
            <a:r>
              <a:rPr lang="en-GB" sz="1100" u="sng" dirty="0">
                <a:solidFill>
                  <a:srgbClr val="0563C1"/>
                </a:solidFill>
                <a:effectLst/>
                <a:latin typeface="+mj-lt"/>
                <a:ea typeface="Calibri" panose="020F0502020204030204" pitchFamily="34" charset="0"/>
                <a:cs typeface="Times New Roman" panose="02020603050405020304" pitchFamily="18" charset="0"/>
                <a:hlinkClick r:id="rId8"/>
              </a:rPr>
              <a:t>https://bills.parliament.uk/bills/3430</a:t>
            </a:r>
            <a:r>
              <a:rPr lang="en-GB" sz="1100" dirty="0">
                <a:effectLst/>
                <a:latin typeface="+mj-lt"/>
                <a:ea typeface="Calibri" panose="020F0502020204030204" pitchFamily="34" charset="0"/>
                <a:cs typeface="Times New Roman" panose="02020603050405020304" pitchFamily="18" charset="0"/>
              </a:rPr>
              <a:t> [Accessed Jul. 30, 2024].</a:t>
            </a: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[10] NAO, “Use of artificial intelligence in government”, Mar. 15, 2024. [Online]. Available: https://www.nao.org.uk/wp-content/uploads/2024/03/use-of-artificial-intelligence-in-government.pdf [Accessed Jul. 23, 2024]. </a:t>
            </a: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a:t>
            </a:r>
            <a:r>
              <a:rPr lang="en-GB" sz="1100" dirty="0">
                <a:latin typeface="+mj-lt"/>
                <a:ea typeface="Calibri" panose="020F0502020204030204" pitchFamily="34" charset="0"/>
                <a:cs typeface="Times New Roman" panose="02020603050405020304" pitchFamily="18" charset="0"/>
              </a:rPr>
              <a:t>11</a:t>
            </a:r>
            <a:r>
              <a:rPr lang="en-GB" sz="1100" dirty="0">
                <a:effectLst/>
                <a:latin typeface="+mj-lt"/>
                <a:ea typeface="Calibri" panose="020F0502020204030204" pitchFamily="34" charset="0"/>
                <a:cs typeface="Times New Roman" panose="02020603050405020304" pitchFamily="18" charset="0"/>
              </a:rPr>
              <a:t>] </a:t>
            </a:r>
            <a:r>
              <a:rPr lang="en-GB" sz="1100" dirty="0" err="1">
                <a:effectLst/>
                <a:latin typeface="+mj-lt"/>
                <a:ea typeface="Calibri" panose="020F0502020204030204" pitchFamily="34" charset="0"/>
                <a:cs typeface="Times New Roman" panose="02020603050405020304" pitchFamily="18" charset="0"/>
              </a:rPr>
              <a:t>Delvetool</a:t>
            </a:r>
            <a:r>
              <a:rPr lang="en-GB" sz="1100" dirty="0">
                <a:effectLst/>
                <a:latin typeface="+mj-lt"/>
                <a:ea typeface="Calibri" panose="020F0502020204030204" pitchFamily="34" charset="0"/>
                <a:cs typeface="Times New Roman" panose="02020603050405020304" pitchFamily="18" charset="0"/>
              </a:rPr>
              <a:t>, “Phenomenological Research Design”, </a:t>
            </a:r>
            <a:r>
              <a:rPr lang="en-GB" sz="1100" i="1" dirty="0">
                <a:effectLst/>
                <a:latin typeface="+mj-lt"/>
                <a:ea typeface="Calibri" panose="020F0502020204030204" pitchFamily="34" charset="0"/>
                <a:cs typeface="Times New Roman" panose="02020603050405020304" pitchFamily="18" charset="0"/>
              </a:rPr>
              <a:t>Delve</a:t>
            </a:r>
            <a:r>
              <a:rPr lang="en-GB" sz="1100" dirty="0">
                <a:effectLst/>
                <a:latin typeface="+mj-lt"/>
                <a:ea typeface="Calibri" panose="020F0502020204030204" pitchFamily="34" charset="0"/>
                <a:cs typeface="Times New Roman" panose="02020603050405020304" pitchFamily="18" charset="0"/>
              </a:rPr>
              <a:t>, 2022. [Online]. Available: </a:t>
            </a:r>
            <a:r>
              <a:rPr lang="en-GB" sz="1100" u="sng" dirty="0">
                <a:solidFill>
                  <a:srgbClr val="0563C1"/>
                </a:solidFill>
                <a:effectLst/>
                <a:latin typeface="+mj-lt"/>
                <a:ea typeface="Calibri" panose="020F0502020204030204" pitchFamily="34" charset="0"/>
                <a:cs typeface="Times New Roman" panose="02020603050405020304" pitchFamily="18" charset="0"/>
                <a:hlinkClick r:id="rId9"/>
              </a:rPr>
              <a:t>https://delvetool.com/blog/phenomenology</a:t>
            </a:r>
            <a:r>
              <a:rPr lang="en-GB" sz="1100" dirty="0">
                <a:effectLst/>
                <a:latin typeface="+mj-lt"/>
                <a:ea typeface="Calibri" panose="020F0502020204030204" pitchFamily="34" charset="0"/>
                <a:cs typeface="Times New Roman" panose="02020603050405020304" pitchFamily="18" charset="0"/>
              </a:rPr>
              <a:t> [Accessed Aug. 10, 2024].</a:t>
            </a: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[1</a:t>
            </a:r>
            <a:r>
              <a:rPr lang="en-GB" sz="1100" dirty="0">
                <a:latin typeface="+mj-lt"/>
                <a:ea typeface="Calibri" panose="020F0502020204030204" pitchFamily="34" charset="0"/>
                <a:cs typeface="Times New Roman" panose="02020603050405020304" pitchFamily="18" charset="0"/>
              </a:rPr>
              <a:t>2</a:t>
            </a:r>
            <a:r>
              <a:rPr lang="en-GB" sz="1100" dirty="0">
                <a:effectLst/>
                <a:latin typeface="+mj-lt"/>
                <a:ea typeface="Calibri" panose="020F0502020204030204" pitchFamily="34" charset="0"/>
                <a:cs typeface="Times New Roman" panose="02020603050405020304" pitchFamily="18" charset="0"/>
              </a:rPr>
              <a:t>] S. Joseph, “IBR Lecture 2 - Research Methodologies”, </a:t>
            </a:r>
            <a:r>
              <a:rPr lang="en-GB" sz="1100" i="1" dirty="0">
                <a:effectLst/>
                <a:latin typeface="+mj-lt"/>
                <a:ea typeface="Calibri" panose="020F0502020204030204" pitchFamily="34" charset="0"/>
                <a:cs typeface="Times New Roman" panose="02020603050405020304" pitchFamily="18" charset="0"/>
              </a:rPr>
              <a:t>Moodle University of Wales Trinity Saint David</a:t>
            </a:r>
            <a:endParaRPr lang="en-GB" sz="1100" dirty="0">
              <a:effectLst/>
              <a:latin typeface="+mj-lt"/>
              <a:ea typeface="Calibri" panose="020F0502020204030204" pitchFamily="34" charset="0"/>
              <a:cs typeface="Times New Roman" panose="02020603050405020304" pitchFamily="18" charset="0"/>
            </a:endParaRP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[13] H. Snyder, “Literature review as a research methodology: An overview and guidelines”, </a:t>
            </a:r>
            <a:r>
              <a:rPr lang="en-GB" sz="1100" i="1" dirty="0">
                <a:effectLst/>
                <a:latin typeface="+mj-lt"/>
                <a:ea typeface="Calibri" panose="020F0502020204030204" pitchFamily="34" charset="0"/>
                <a:cs typeface="Times New Roman" panose="02020603050405020304" pitchFamily="18" charset="0"/>
              </a:rPr>
              <a:t>Journal of Business Research: Science Direct</a:t>
            </a:r>
            <a:r>
              <a:rPr lang="en-GB" sz="1100" dirty="0">
                <a:effectLst/>
                <a:latin typeface="+mj-lt"/>
                <a:ea typeface="Calibri" panose="020F0502020204030204" pitchFamily="34" charset="0"/>
                <a:cs typeface="Times New Roman" panose="02020603050405020304" pitchFamily="18" charset="0"/>
              </a:rPr>
              <a:t>, 2019. [Online]. Available: </a:t>
            </a:r>
            <a:r>
              <a:rPr lang="en-GB" sz="1100" u="sng" dirty="0">
                <a:solidFill>
                  <a:srgbClr val="0563C1"/>
                </a:solidFill>
                <a:effectLst/>
                <a:latin typeface="+mj-lt"/>
                <a:ea typeface="Calibri" panose="020F0502020204030204" pitchFamily="34" charset="0"/>
                <a:cs typeface="Times New Roman" panose="02020603050405020304" pitchFamily="18" charset="0"/>
                <a:hlinkClick r:id="rId10"/>
              </a:rPr>
              <a:t>https://www.sciencedirect.com/science/article/pii/S0148296319304564</a:t>
            </a:r>
            <a:r>
              <a:rPr lang="en-GB" sz="1100" dirty="0">
                <a:effectLst/>
                <a:latin typeface="+mj-lt"/>
                <a:ea typeface="Calibri" panose="020F0502020204030204" pitchFamily="34" charset="0"/>
                <a:cs typeface="Times New Roman" panose="02020603050405020304" pitchFamily="18" charset="0"/>
              </a:rPr>
              <a:t> [Accessed Aug. 13, 2024].</a:t>
            </a: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a:t>
            </a:r>
            <a:r>
              <a:rPr lang="en-GB" sz="1100" dirty="0">
                <a:latin typeface="+mj-lt"/>
                <a:ea typeface="Calibri" panose="020F0502020204030204" pitchFamily="34" charset="0"/>
                <a:cs typeface="Times New Roman" panose="02020603050405020304" pitchFamily="18" charset="0"/>
              </a:rPr>
              <a:t>14</a:t>
            </a:r>
            <a:r>
              <a:rPr lang="en-GB" sz="1100" dirty="0">
                <a:effectLst/>
                <a:latin typeface="+mj-lt"/>
                <a:ea typeface="Calibri" panose="020F0502020204030204" pitchFamily="34" charset="0"/>
                <a:cs typeface="Times New Roman" panose="02020603050405020304" pitchFamily="18" charset="0"/>
              </a:rPr>
              <a:t>] S. </a:t>
            </a:r>
            <a:r>
              <a:rPr lang="en-GB" sz="1100" dirty="0" err="1">
                <a:effectLst/>
                <a:latin typeface="+mj-lt"/>
                <a:ea typeface="Calibri" panose="020F0502020204030204" pitchFamily="34" charset="0"/>
                <a:cs typeface="Times New Roman" panose="02020603050405020304" pitchFamily="18" charset="0"/>
              </a:rPr>
              <a:t>McCombes</a:t>
            </a:r>
            <a:r>
              <a:rPr lang="en-GB" sz="1100" dirty="0">
                <a:effectLst/>
                <a:latin typeface="+mj-lt"/>
                <a:ea typeface="Calibri" panose="020F0502020204030204" pitchFamily="34" charset="0"/>
                <a:cs typeface="Times New Roman" panose="02020603050405020304" pitchFamily="18" charset="0"/>
              </a:rPr>
              <a:t>, “Case Study | Definition, Examples &amp; Methods”, </a:t>
            </a:r>
            <a:r>
              <a:rPr lang="en-GB" sz="1100" i="1" dirty="0" err="1">
                <a:effectLst/>
                <a:latin typeface="+mj-lt"/>
                <a:ea typeface="Calibri" panose="020F0502020204030204" pitchFamily="34" charset="0"/>
                <a:cs typeface="Times New Roman" panose="02020603050405020304" pitchFamily="18" charset="0"/>
              </a:rPr>
              <a:t>Scribbr</a:t>
            </a:r>
            <a:r>
              <a:rPr lang="en-GB" sz="1100" dirty="0">
                <a:effectLst/>
                <a:latin typeface="+mj-lt"/>
                <a:ea typeface="Calibri" panose="020F0502020204030204" pitchFamily="34" charset="0"/>
                <a:cs typeface="Times New Roman" panose="02020603050405020304" pitchFamily="18" charset="0"/>
              </a:rPr>
              <a:t>, May. 05, 2022. [Online]. Available: </a:t>
            </a:r>
            <a:r>
              <a:rPr lang="en-GB" sz="1100" u="sng" dirty="0">
                <a:solidFill>
                  <a:srgbClr val="0563C1"/>
                </a:solidFill>
                <a:effectLst/>
                <a:latin typeface="+mj-lt"/>
                <a:ea typeface="Calibri" panose="020F0502020204030204" pitchFamily="34" charset="0"/>
                <a:cs typeface="Times New Roman" panose="02020603050405020304" pitchFamily="18" charset="0"/>
                <a:hlinkClick r:id="rId11"/>
              </a:rPr>
              <a:t>https://www.scribbr.co.uk/research-methods/case-studies/#:~:text=A%20case%20study%20is%20an,in%20a%20thesis%20or%20dissertation</a:t>
            </a:r>
            <a:r>
              <a:rPr lang="en-GB" sz="1100" dirty="0">
                <a:effectLst/>
                <a:latin typeface="+mj-lt"/>
                <a:ea typeface="Calibri" panose="020F0502020204030204" pitchFamily="34" charset="0"/>
                <a:cs typeface="Times New Roman" panose="02020603050405020304" pitchFamily="18" charset="0"/>
              </a:rPr>
              <a:t>. [Accessed Aug. 13, 2024].</a:t>
            </a: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a:t>
            </a:r>
            <a:r>
              <a:rPr lang="en-GB" sz="1100" dirty="0">
                <a:latin typeface="+mj-lt"/>
                <a:ea typeface="Calibri" panose="020F0502020204030204" pitchFamily="34" charset="0"/>
                <a:cs typeface="Times New Roman" panose="02020603050405020304" pitchFamily="18" charset="0"/>
              </a:rPr>
              <a:t>15</a:t>
            </a:r>
            <a:r>
              <a:rPr lang="en-GB" sz="1100" dirty="0">
                <a:effectLst/>
                <a:latin typeface="+mj-lt"/>
                <a:ea typeface="Calibri" panose="020F0502020204030204" pitchFamily="34" charset="0"/>
                <a:cs typeface="Times New Roman" panose="02020603050405020304" pitchFamily="18" charset="0"/>
              </a:rPr>
              <a:t>] SurveyMonkey, “Why are surveys important in research?”, </a:t>
            </a:r>
            <a:r>
              <a:rPr lang="en-GB" sz="1100" i="1" dirty="0">
                <a:effectLst/>
                <a:latin typeface="+mj-lt"/>
                <a:ea typeface="Calibri" panose="020F0502020204030204" pitchFamily="34" charset="0"/>
                <a:cs typeface="Times New Roman" panose="02020603050405020304" pitchFamily="18" charset="0"/>
              </a:rPr>
              <a:t>SurveyMonkey</a:t>
            </a:r>
            <a:r>
              <a:rPr lang="en-GB" sz="1100" dirty="0">
                <a:effectLst/>
                <a:latin typeface="+mj-lt"/>
                <a:ea typeface="Calibri" panose="020F0502020204030204" pitchFamily="34" charset="0"/>
                <a:cs typeface="Times New Roman" panose="02020603050405020304" pitchFamily="18" charset="0"/>
              </a:rPr>
              <a:t>. [Online]. Available: </a:t>
            </a:r>
            <a:r>
              <a:rPr lang="en-GB" sz="1100" u="sng" dirty="0">
                <a:solidFill>
                  <a:srgbClr val="0563C1"/>
                </a:solidFill>
                <a:effectLst/>
                <a:latin typeface="+mj-lt"/>
                <a:ea typeface="Calibri" panose="020F0502020204030204" pitchFamily="34" charset="0"/>
                <a:cs typeface="Times New Roman" panose="02020603050405020304" pitchFamily="18" charset="0"/>
                <a:hlinkClick r:id="rId12"/>
              </a:rPr>
              <a:t>https://uk.surveymonkey.com/learn/survey-best-practices/why-are-surveys-important-in-research/</a:t>
            </a:r>
            <a:r>
              <a:rPr lang="en-GB" sz="1100" dirty="0">
                <a:effectLst/>
                <a:latin typeface="+mj-lt"/>
                <a:ea typeface="Calibri" panose="020F0502020204030204" pitchFamily="34" charset="0"/>
                <a:cs typeface="Times New Roman" panose="02020603050405020304" pitchFamily="18" charset="0"/>
              </a:rPr>
              <a:t> [Accessed Aug. 13, 2024]. </a:t>
            </a:r>
          </a:p>
          <a:p>
            <a:pPr marL="0" indent="0">
              <a:lnSpc>
                <a:spcPct val="107000"/>
              </a:lnSpc>
              <a:spcBef>
                <a:spcPts val="0"/>
              </a:spcBef>
              <a:buNone/>
            </a:pPr>
            <a:r>
              <a:rPr lang="en-GB" sz="1100" dirty="0">
                <a:effectLst/>
                <a:latin typeface="+mj-lt"/>
                <a:ea typeface="Calibri" panose="020F0502020204030204" pitchFamily="34" charset="0"/>
                <a:cs typeface="Times New Roman" panose="02020603050405020304" pitchFamily="18" charset="0"/>
              </a:rPr>
              <a:t>[</a:t>
            </a:r>
            <a:r>
              <a:rPr lang="en-GB" sz="1100" dirty="0">
                <a:latin typeface="+mj-lt"/>
                <a:ea typeface="Calibri" panose="020F0502020204030204" pitchFamily="34" charset="0"/>
                <a:cs typeface="Times New Roman" panose="02020603050405020304" pitchFamily="18" charset="0"/>
              </a:rPr>
              <a:t>16</a:t>
            </a:r>
            <a:r>
              <a:rPr lang="en-GB" sz="1100" dirty="0">
                <a:effectLst/>
                <a:latin typeface="+mj-lt"/>
                <a:ea typeface="Calibri" panose="020F0502020204030204" pitchFamily="34" charset="0"/>
                <a:cs typeface="Times New Roman" panose="02020603050405020304" pitchFamily="18" charset="0"/>
              </a:rPr>
              <a:t>] R. Knowles, “What is Agile Research?”, </a:t>
            </a:r>
            <a:r>
              <a:rPr lang="en-GB" sz="1100" i="1" dirty="0">
                <a:effectLst/>
                <a:latin typeface="+mj-lt"/>
                <a:ea typeface="Calibri" panose="020F0502020204030204" pitchFamily="34" charset="0"/>
                <a:cs typeface="Times New Roman" panose="02020603050405020304" pitchFamily="18" charset="0"/>
              </a:rPr>
              <a:t>DISQO</a:t>
            </a:r>
            <a:r>
              <a:rPr lang="en-GB" sz="1100" dirty="0">
                <a:effectLst/>
                <a:latin typeface="+mj-lt"/>
                <a:ea typeface="Calibri" panose="020F0502020204030204" pitchFamily="34" charset="0"/>
                <a:cs typeface="Times New Roman" panose="02020603050405020304" pitchFamily="18" charset="0"/>
              </a:rPr>
              <a:t>, Sept, 29, 2020. [Online]. Available: </a:t>
            </a:r>
            <a:r>
              <a:rPr lang="en-GB" sz="1100" u="sng" dirty="0">
                <a:solidFill>
                  <a:srgbClr val="0563C1"/>
                </a:solidFill>
                <a:effectLst/>
                <a:latin typeface="+mj-lt"/>
                <a:ea typeface="Calibri" panose="020F0502020204030204" pitchFamily="34" charset="0"/>
                <a:cs typeface="Times New Roman" panose="02020603050405020304" pitchFamily="18" charset="0"/>
                <a:hlinkClick r:id="rId13"/>
              </a:rPr>
              <a:t>https://resources.disqo.com/agile-research-defined#:~:text=Agile%20research%20eliminates%20dependencies%20and,rapid%20learning%20and%20iterative%20improvement</a:t>
            </a:r>
            <a:r>
              <a:rPr lang="en-GB" sz="1100" dirty="0">
                <a:effectLst/>
                <a:latin typeface="+mj-lt"/>
                <a:ea typeface="Calibri" panose="020F0502020204030204" pitchFamily="34" charset="0"/>
                <a:cs typeface="Times New Roman" panose="02020603050405020304" pitchFamily="18" charset="0"/>
              </a:rPr>
              <a:t>. [Accessed Aug. 31, 2024].</a:t>
            </a:r>
          </a:p>
        </p:txBody>
      </p:sp>
    </p:spTree>
    <p:extLst>
      <p:ext uri="{BB962C8B-B14F-4D97-AF65-F5344CB8AC3E}">
        <p14:creationId xmlns:p14="http://schemas.microsoft.com/office/powerpoint/2010/main" val="3948326626"/>
      </p:ext>
    </p:extLst>
  </p:cSld>
  <p:clrMapOvr>
    <a:masterClrMapping/>
  </p:clrMapOvr>
  <mc:AlternateContent xmlns:mc="http://schemas.openxmlformats.org/markup-compatibility/2006" xmlns:p14="http://schemas.microsoft.com/office/powerpoint/2010/main">
    <mc:Choice Requires="p14">
      <p:transition spd="slow" p14:dur="2000" advTm="5734"/>
    </mc:Choice>
    <mc:Fallback xmlns="">
      <p:transition spd="slow" advTm="5734"/>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5.5|8|6.7|8.9|7.5"/>
</p:tagLst>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362</TotalTime>
  <Words>2855</Words>
  <Application>Microsoft Office PowerPoint</Application>
  <PresentationFormat>Widescreen</PresentationFormat>
  <Paragraphs>136</Paragraphs>
  <Slides>12</Slides>
  <Notes>10</Notes>
  <HiddenSlides>0</HiddenSlides>
  <MMClips>10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Calibri</vt:lpstr>
      <vt:lpstr>Century Gothic</vt:lpstr>
      <vt:lpstr>Times New Roman</vt:lpstr>
      <vt:lpstr>Wingdings 3</vt:lpstr>
      <vt:lpstr>Wisp</vt:lpstr>
      <vt:lpstr>PowerPoint Presentation</vt:lpstr>
      <vt:lpstr>What are the opportunities and limitations of artificial intelligence within government agencies when improving the quality of services?</vt:lpstr>
      <vt:lpstr>Research Context </vt:lpstr>
      <vt:lpstr>Research Problem</vt:lpstr>
      <vt:lpstr>Research Aim &amp; Objectives</vt:lpstr>
      <vt:lpstr>Literature Review </vt:lpstr>
      <vt:lpstr>Literature Review  [continued]</vt:lpstr>
      <vt:lpstr>Research/Development Methodologies</vt:lpstr>
      <vt:lpstr>Resources/Materials</vt:lpstr>
      <vt:lpstr>Project Plan</vt:lpstr>
      <vt:lpstr>Thank you for listening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 Whitehead</dc:creator>
  <cp:lastModifiedBy>Abi Davies (2114472)</cp:lastModifiedBy>
  <cp:revision>29</cp:revision>
  <dcterms:created xsi:type="dcterms:W3CDTF">2023-08-07T12:24:24Z</dcterms:created>
  <dcterms:modified xsi:type="dcterms:W3CDTF">2024-09-13T08:53:00Z</dcterms:modified>
</cp:coreProperties>
</file>