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155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8FFA8A4-AB70-4E86-80DA-C97A0FCBF023}">
          <p14:sldIdLst>
            <p14:sldId id="256"/>
            <p14:sldId id="257"/>
          </p14:sldIdLst>
        </p14:section>
        <p14:section name="Untitled Section" id="{60D43911-6F43-4399-AC36-77F4C30C1D4B}">
          <p14:sldIdLst>
            <p14:sldId id="259"/>
            <p14:sldId id="258"/>
            <p14:sldId id="260"/>
            <p14:sldId id="261"/>
            <p14:sldId id="262"/>
            <p14:sldId id="263"/>
            <p14:sldId id="266"/>
            <p14:sldId id="264"/>
            <p14:sldId id="265"/>
            <p14:sldId id="267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AD6EE87-EBD5-4F12-A48A-63ACA297AC8F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9006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965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5256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931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80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398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98558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5771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323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854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4713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0349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838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8318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5405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CD73815-2707-4475-8F1A-B873CB631BB4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5577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A4AFB99-0EAB-4182-AFF8-E214C82A68F6}" type="datetimeFigureOut">
              <a:rPr lang="en-US" smtClean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0580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152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6" r:id="rId1"/>
    <p:sldLayoutId id="2147484157" r:id="rId2"/>
    <p:sldLayoutId id="2147484158" r:id="rId3"/>
    <p:sldLayoutId id="2147484159" r:id="rId4"/>
    <p:sldLayoutId id="2147484160" r:id="rId5"/>
    <p:sldLayoutId id="2147484161" r:id="rId6"/>
    <p:sldLayoutId id="2147484162" r:id="rId7"/>
    <p:sldLayoutId id="2147484163" r:id="rId8"/>
    <p:sldLayoutId id="2147484164" r:id="rId9"/>
    <p:sldLayoutId id="2147484165" r:id="rId10"/>
    <p:sldLayoutId id="2147484166" r:id="rId11"/>
    <p:sldLayoutId id="2147484167" r:id="rId12"/>
    <p:sldLayoutId id="2147484168" r:id="rId13"/>
    <p:sldLayoutId id="2147484169" r:id="rId14"/>
    <p:sldLayoutId id="2147484170" r:id="rId15"/>
    <p:sldLayoutId id="2147484171" r:id="rId16"/>
    <p:sldLayoutId id="214748417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Power and </a:t>
            </a:r>
            <a:r>
              <a:rPr lang="en-GB" dirty="0"/>
              <a:t>C</a:t>
            </a:r>
            <a:r>
              <a:rPr lang="en-GB" dirty="0" smtClean="0"/>
              <a:t>ontrol in Society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LEGAL FORM OF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17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MAINTAINANCE OF LAW AND ORDER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2286000"/>
            <a:ext cx="4754563" cy="4022725"/>
          </a:xfrm>
        </p:spPr>
        <p:txBody>
          <a:bodyPr>
            <a:normAutofit/>
          </a:bodyPr>
          <a:lstStyle/>
          <a:p>
            <a:r>
              <a:rPr lang="en-GB" b="1" dirty="0"/>
              <a:t>Parliament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Legislation- Protection of the Public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Public </a:t>
            </a:r>
            <a:r>
              <a:rPr lang="en-GB" dirty="0"/>
              <a:t>morality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Social </a:t>
            </a:r>
            <a:r>
              <a:rPr lang="en-GB" dirty="0"/>
              <a:t>expediency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T</a:t>
            </a:r>
            <a:r>
              <a:rPr lang="en-GB" dirty="0" smtClean="0"/>
              <a:t>o </a:t>
            </a:r>
            <a:r>
              <a:rPr lang="en-GB" dirty="0"/>
              <a:t>protect the citizens from what is offensive and injurious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P</a:t>
            </a:r>
            <a:r>
              <a:rPr lang="en-GB" dirty="0" smtClean="0"/>
              <a:t>olitical </a:t>
            </a:r>
            <a:r>
              <a:rPr lang="en-GB" dirty="0"/>
              <a:t>system that determines the questions for society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7437438" y="2286000"/>
            <a:ext cx="4754562" cy="4022725"/>
          </a:xfrm>
        </p:spPr>
        <p:txBody>
          <a:bodyPr>
            <a:normAutofit/>
          </a:bodyPr>
          <a:lstStyle/>
          <a:p>
            <a:r>
              <a:rPr lang="en-GB" b="1" dirty="0"/>
              <a:t>Criminal And Civil law</a:t>
            </a:r>
          </a:p>
          <a:p>
            <a:r>
              <a:rPr lang="en-GB" dirty="0" smtClean="0"/>
              <a:t>Legal Statutory </a:t>
            </a:r>
            <a:r>
              <a:rPr lang="en-GB" dirty="0"/>
              <a:t>Instruments 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Law enforcement officers (Police, CID, MI5</a:t>
            </a:r>
            <a:r>
              <a:rPr lang="en-GB" dirty="0" smtClean="0"/>
              <a:t>) 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Reference </a:t>
            </a:r>
            <a:r>
              <a:rPr lang="en-GB" dirty="0"/>
              <a:t>to standards that are prohibited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                                                                I</a:t>
            </a:r>
            <a:r>
              <a:rPr lang="en-GB" dirty="0" smtClean="0"/>
              <a:t>nvestigate </a:t>
            </a:r>
            <a:r>
              <a:rPr lang="en-GB" dirty="0"/>
              <a:t>criminal acts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                                                                    E</a:t>
            </a:r>
            <a:r>
              <a:rPr lang="en-GB" dirty="0" smtClean="0"/>
              <a:t>xercise </a:t>
            </a:r>
            <a:r>
              <a:rPr lang="en-GB" dirty="0"/>
              <a:t>arrest and convict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31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   MAINTANCE OF LAW AND ORDER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Ministry </a:t>
            </a:r>
            <a:r>
              <a:rPr lang="en-GB" dirty="0"/>
              <a:t>of Justice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/>
              <a:t>Attorney General Office (AGO)</a:t>
            </a:r>
            <a:endParaRPr lang="en-GB" dirty="0" smtClean="0"/>
          </a:p>
          <a:p>
            <a:r>
              <a:rPr lang="en-GB" dirty="0" smtClean="0"/>
              <a:t>- The office of authority that gives guidance and support to the law enforcers and the state</a:t>
            </a:r>
          </a:p>
          <a:p>
            <a:r>
              <a:rPr lang="en-GB" dirty="0" smtClean="0"/>
              <a:t>-determines criminal proceedings and sentencing.</a:t>
            </a:r>
          </a:p>
          <a:p>
            <a:r>
              <a:rPr lang="en-GB" dirty="0" smtClean="0"/>
              <a:t>-Bringing certain prosecutions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-Refer to points of law in criminal cases</a:t>
            </a:r>
          </a:p>
          <a:p>
            <a:r>
              <a:rPr lang="en-GB" b="1" dirty="0" smtClean="0"/>
              <a:t>Judicial Service</a:t>
            </a:r>
            <a:endParaRPr lang="en-GB" b="1" dirty="0"/>
          </a:p>
          <a:p>
            <a:r>
              <a:rPr lang="en-GB" b="1" dirty="0" smtClean="0"/>
              <a:t>Magistrates and Crown Court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 Function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Superintending the Crown Prosecution service</a:t>
            </a:r>
          </a:p>
          <a:p>
            <a:endParaRPr lang="en-GB" dirty="0" smtClean="0"/>
          </a:p>
          <a:p>
            <a:pPr marL="514350" indent="-514350">
              <a:buFont typeface="+mj-lt"/>
              <a:buAutoNum type="romanUcPeriod"/>
            </a:pPr>
            <a:r>
              <a:rPr lang="en-GB" dirty="0" smtClean="0"/>
              <a:t>protection </a:t>
            </a:r>
            <a:r>
              <a:rPr lang="en-GB" dirty="0"/>
              <a:t>of society </a:t>
            </a:r>
            <a:r>
              <a:rPr lang="en-GB" dirty="0" smtClean="0"/>
              <a:t>by deterring citizens from commission of crime </a:t>
            </a:r>
            <a:endParaRPr lang="en-GB" dirty="0"/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S</a:t>
            </a:r>
            <a:r>
              <a:rPr lang="en-GB" dirty="0" smtClean="0"/>
              <a:t>entence </a:t>
            </a:r>
            <a:r>
              <a:rPr lang="en-GB" dirty="0"/>
              <a:t>to punish the </a:t>
            </a:r>
            <a:r>
              <a:rPr lang="en-GB" dirty="0" smtClean="0"/>
              <a:t>offender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 smtClean="0"/>
              <a:t>Rule of law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 smtClean="0"/>
              <a:t>Justice </a:t>
            </a:r>
            <a:r>
              <a:rPr lang="en-GB" dirty="0"/>
              <a:t>and equality in the interest of the community.</a:t>
            </a:r>
          </a:p>
          <a:p>
            <a:pPr marL="514350" indent="-514350">
              <a:buFont typeface="+mj-lt"/>
              <a:buAutoNum type="romanUcPeriod"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52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Correction Service (prison/ probation services)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                    </a:t>
            </a:r>
            <a:r>
              <a:rPr lang="en-GB" b="1" dirty="0" smtClean="0"/>
              <a:t>Social control </a:t>
            </a:r>
          </a:p>
          <a:p>
            <a:r>
              <a:rPr lang="en-GB" b="1" dirty="0" smtClean="0"/>
              <a:t>National Probation services (NPS)</a:t>
            </a:r>
          </a:p>
          <a:p>
            <a:r>
              <a:rPr lang="en-GB" dirty="0" smtClean="0"/>
              <a:t>Supervise low/ medium risk offenders</a:t>
            </a:r>
          </a:p>
          <a:p>
            <a:r>
              <a:rPr lang="en-GB" dirty="0" smtClean="0"/>
              <a:t>Protect the public from harm caused by offenders</a:t>
            </a:r>
          </a:p>
          <a:p>
            <a:r>
              <a:rPr lang="en-GB" dirty="0" smtClean="0"/>
              <a:t>Rehabilitation</a:t>
            </a:r>
          </a:p>
          <a:p>
            <a:r>
              <a:rPr lang="en-GB" dirty="0" smtClean="0"/>
              <a:t>Contracts have given to 21private companies in actual fact there are owned by two organisation namely Sodexo</a:t>
            </a:r>
            <a:r>
              <a:rPr lang="en-GB" dirty="0"/>
              <a:t> </a:t>
            </a:r>
            <a:r>
              <a:rPr lang="en-GB" dirty="0" smtClean="0"/>
              <a:t>Justice and Purple Futures.</a:t>
            </a:r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400050" indent="-400050">
              <a:buFont typeface="+mj-lt"/>
              <a:buAutoNum type="romanUcPeriod"/>
            </a:pPr>
            <a:r>
              <a:rPr lang="en-GB" dirty="0" smtClean="0"/>
              <a:t>Incapacitate </a:t>
            </a:r>
            <a:endParaRPr lang="en-GB" dirty="0"/>
          </a:p>
          <a:p>
            <a:pPr marL="400050" indent="-400050">
              <a:buFont typeface="+mj-lt"/>
              <a:buAutoNum type="romanUcPeriod"/>
            </a:pPr>
            <a:r>
              <a:rPr lang="en-GB" dirty="0" smtClean="0"/>
              <a:t>Their objective </a:t>
            </a:r>
            <a:r>
              <a:rPr lang="en-GB" dirty="0"/>
              <a:t>is to send the prisoner back to the </a:t>
            </a:r>
            <a:r>
              <a:rPr lang="en-GB" dirty="0" smtClean="0"/>
              <a:t>real world </a:t>
            </a:r>
            <a:r>
              <a:rPr lang="en-GB" dirty="0"/>
              <a:t>changed for the better.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 smtClean="0"/>
              <a:t>complete reformation of offenders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 smtClean="0"/>
              <a:t>Restoration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468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Legal control origins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b="1" dirty="0"/>
              <a:t>The Age of Reason (the century of Philosophy) 18TH Century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The concept of state administering justice in the court began in the 18th Century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Tolerance which is acceptance of an action whether one agrees or disagrees with it, respect of other people’s opinion.</a:t>
            </a:r>
          </a:p>
          <a:p>
            <a:pPr marL="514350" indent="-514350">
              <a:buFont typeface="+mj-lt"/>
              <a:buAutoNum type="romanUcPeriod"/>
            </a:pPr>
            <a:r>
              <a:rPr lang="en-GB" i="1" dirty="0"/>
              <a:t>Tolerantia</a:t>
            </a:r>
            <a:r>
              <a:rPr lang="en-GB" i="1" dirty="0"/>
              <a:t> </a:t>
            </a:r>
            <a:r>
              <a:rPr lang="en-GB" dirty="0"/>
              <a:t>(Latin word) became a government sanction practice in the Renaissance times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Human Rights Acts 1948 is a form of judiciary enforced </a:t>
            </a:r>
            <a:r>
              <a:rPr lang="en-GB" dirty="0" smtClean="0"/>
              <a:t>tolerance derived from tolerance</a:t>
            </a:r>
            <a:endParaRPr lang="en-GB" dirty="0"/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Freedom of speech, freedom of press, freedom of religion, equality and justice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Tolerance for Civil Liberties.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Doctrine of tolerance has now been codified into law world wide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Community condemnation constitutes the essential feature of the crime</a:t>
            </a:r>
          </a:p>
          <a:p>
            <a:pPr marL="514350" indent="-514350">
              <a:buFont typeface="+mj-lt"/>
              <a:buAutoNum type="romanUcPeriod"/>
            </a:pPr>
            <a:r>
              <a:rPr lang="en-GB" dirty="0"/>
              <a:t>In reality this seldom occurs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10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State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High </a:t>
            </a:r>
            <a:r>
              <a:rPr lang="en-GB" dirty="0"/>
              <a:t>crime rates has become ingrained as a norm of Britain social way of life in the past 30 years</a:t>
            </a:r>
          </a:p>
          <a:p>
            <a:r>
              <a:rPr lang="en-GB" dirty="0"/>
              <a:t>How does governments and other agencies have responded to this new social phenomena?</a:t>
            </a:r>
          </a:p>
          <a:p>
            <a:r>
              <a:rPr lang="en-GB" dirty="0"/>
              <a:t>State responds by reconfiguring the social and political dispersion</a:t>
            </a:r>
          </a:p>
          <a:p>
            <a:r>
              <a:rPr lang="en-GB" dirty="0"/>
              <a:t>The </a:t>
            </a:r>
            <a:r>
              <a:rPr lang="en-GB" dirty="0" smtClean="0"/>
              <a:t>limitations of </a:t>
            </a:r>
            <a:r>
              <a:rPr lang="en-GB" dirty="0"/>
              <a:t>the prison system</a:t>
            </a:r>
          </a:p>
          <a:p>
            <a:r>
              <a:rPr lang="en-GB" dirty="0"/>
              <a:t>Community based policing to deter the commission of crime</a:t>
            </a:r>
          </a:p>
          <a:p>
            <a:r>
              <a:rPr lang="en-GB" dirty="0"/>
              <a:t>Promotion of scientific monitoring through CCTV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37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State autonomy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state autonomy representative of the public interest</a:t>
            </a:r>
          </a:p>
          <a:p>
            <a:r>
              <a:rPr lang="en-GB" dirty="0" smtClean="0"/>
              <a:t>Does the state pursue objectives that are not reflective to society?</a:t>
            </a:r>
          </a:p>
          <a:p>
            <a:r>
              <a:rPr lang="en-GB" dirty="0" smtClean="0"/>
              <a:t>Does the state autonomy acts on behalf of others</a:t>
            </a:r>
          </a:p>
          <a:p>
            <a:r>
              <a:rPr lang="en-GB" dirty="0" smtClean="0"/>
              <a:t>Public policies are influenced by corporate interests</a:t>
            </a:r>
          </a:p>
          <a:p>
            <a:r>
              <a:rPr lang="en-GB" dirty="0" smtClean="0"/>
              <a:t>Is it designed to removed national threats to its existence</a:t>
            </a:r>
          </a:p>
          <a:p>
            <a:r>
              <a:rPr lang="en-GB" dirty="0" smtClean="0"/>
              <a:t>Does it benefit all law abiding subjects of the state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60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Social control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Power of the state in the capitalist system of democracy has been extended across society and industrial society.</a:t>
            </a:r>
          </a:p>
          <a:p>
            <a:r>
              <a:rPr lang="en-GB" dirty="0" smtClean="0"/>
              <a:t>The state autonomy has been vested with authority to access and tax income at source without any individual consent</a:t>
            </a:r>
          </a:p>
          <a:p>
            <a:r>
              <a:rPr lang="en-GB" dirty="0" smtClean="0"/>
              <a:t>It has the mandate to store and records information about citizens without asking for permission</a:t>
            </a:r>
          </a:p>
          <a:p>
            <a:r>
              <a:rPr lang="en-GB" dirty="0" smtClean="0"/>
              <a:t>It can impose itself on the citizens right anytime.</a:t>
            </a:r>
          </a:p>
          <a:p>
            <a:r>
              <a:rPr lang="en-GB" dirty="0" smtClean="0"/>
              <a:t>The state has the right to be intrusive into every aspect of citizen’s personal life 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5365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  Autonomous power of the state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6425" y="2603500"/>
            <a:ext cx="8702442" cy="3416300"/>
          </a:xfrm>
        </p:spPr>
      </p:pic>
    </p:spTree>
    <p:extLst>
      <p:ext uri="{BB962C8B-B14F-4D97-AF65-F5344CB8AC3E}">
        <p14:creationId xmlns:p14="http://schemas.microsoft.com/office/powerpoint/2010/main" val="98218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Assessing the State </a:t>
            </a:r>
            <a:r>
              <a:rPr lang="en-GB" dirty="0"/>
              <a:t>C</a:t>
            </a:r>
            <a:r>
              <a:rPr lang="en-GB" dirty="0" smtClean="0"/>
              <a:t>apacity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</a:t>
            </a:r>
            <a:r>
              <a:rPr lang="en-GB" dirty="0" smtClean="0"/>
              <a:t>tate relation with other social actors</a:t>
            </a:r>
          </a:p>
          <a:p>
            <a:r>
              <a:rPr lang="en-GB" dirty="0" smtClean="0"/>
              <a:t>It possess the monopoly of violence and reinforcement control population, regulate institutions.</a:t>
            </a:r>
          </a:p>
          <a:p>
            <a:r>
              <a:rPr lang="en-GB" dirty="0" smtClean="0"/>
              <a:t>State violence is a method used to exercise control over society and enforce its will and the maintenance of order</a:t>
            </a:r>
          </a:p>
          <a:p>
            <a:r>
              <a:rPr lang="en-GB" dirty="0" smtClean="0"/>
              <a:t>Weberian concept asserts that ‘infrastructural strong’ is a unique claim to legitimise violence, yet it does not shed the level of violence it enforces </a:t>
            </a:r>
          </a:p>
          <a:p>
            <a:r>
              <a:rPr lang="en-GB" dirty="0" smtClean="0"/>
              <a:t>Violence by non state actors</a:t>
            </a:r>
          </a:p>
          <a:p>
            <a:r>
              <a:rPr lang="en-GB" dirty="0" smtClean="0"/>
              <a:t>The actual administration of power differs across social categories, citizen membership and it sometimes makes distinction between nationals along race, gender and ethnic lines</a:t>
            </a:r>
          </a:p>
          <a:p>
            <a:r>
              <a:rPr lang="en-GB" dirty="0" smtClean="0"/>
              <a:t>Risks of destabilisation if social movements protests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7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     Mechanism to protect the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Civil society are instruments of state social control than of political liberalization</a:t>
            </a:r>
          </a:p>
          <a:p>
            <a:r>
              <a:rPr lang="en-GB" dirty="0" smtClean="0"/>
              <a:t>Regulation of civil societies by the state</a:t>
            </a:r>
          </a:p>
          <a:p>
            <a:r>
              <a:rPr lang="en-GB" dirty="0" smtClean="0"/>
              <a:t>Regulation of civil society as a way of establishing control</a:t>
            </a:r>
          </a:p>
          <a:p>
            <a:r>
              <a:rPr lang="en-GB" dirty="0" smtClean="0"/>
              <a:t>Without effective enforcement institutions, the state will not be able to mediate in conflicting issues of societies</a:t>
            </a:r>
          </a:p>
          <a:p>
            <a:r>
              <a:rPr lang="en-GB" dirty="0" smtClean="0"/>
              <a:t>Tactics of modern state</a:t>
            </a:r>
          </a:p>
          <a:p>
            <a:r>
              <a:rPr lang="en-GB" dirty="0" smtClean="0"/>
              <a:t>Foucault argues that </a:t>
            </a:r>
            <a:r>
              <a:rPr lang="en-GB" dirty="0" smtClean="0"/>
              <a:t>displinary</a:t>
            </a:r>
            <a:r>
              <a:rPr lang="en-GB" dirty="0" smtClean="0"/>
              <a:t> power derives not from the use of coercion and command but from substantive ways of utilising surveillance units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                                                                     Block (2013)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12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statutes for social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Unlawful Assembly and Related Offenses</a:t>
            </a:r>
          </a:p>
          <a:p>
            <a:r>
              <a:rPr lang="en-GB" dirty="0" smtClean="0"/>
              <a:t>Suppression of Riot Act 1967</a:t>
            </a:r>
          </a:p>
          <a:p>
            <a:r>
              <a:rPr lang="en-GB" dirty="0" smtClean="0"/>
              <a:t>Public Terror Act</a:t>
            </a:r>
          </a:p>
          <a:p>
            <a:r>
              <a:rPr lang="en-GB" dirty="0" smtClean="0"/>
              <a:t>Public Order Act 1936</a:t>
            </a:r>
          </a:p>
          <a:p>
            <a:r>
              <a:rPr lang="en-GB" dirty="0" smtClean="0"/>
              <a:t>Vagrancy Act 1898</a:t>
            </a:r>
          </a:p>
          <a:p>
            <a:r>
              <a:rPr lang="en-GB" dirty="0" smtClean="0"/>
              <a:t>Social Security Act 1975</a:t>
            </a:r>
          </a:p>
          <a:p>
            <a:r>
              <a:rPr lang="en-GB" smtClean="0"/>
              <a:t>Immigration Act 2016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4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                                                        </a:t>
            </a:r>
            <a:endParaRPr lang="en-GB" dirty="0"/>
          </a:p>
          <a:p>
            <a:r>
              <a:rPr lang="en-GB" dirty="0"/>
              <a:t>British Red Cross (2010) Gone but not Forgotten: The Urgent Need for a More Humane Asylum System. London: British Red Cross.</a:t>
            </a:r>
          </a:p>
          <a:p>
            <a:r>
              <a:rPr lang="en-GB" dirty="0"/>
              <a:t>Bloch, A. (2013) ‘Living in fear: rejected asylum seekers living as irregular migrants in England', Journal of Ethnic and Migration Studies, DOI:10.1080/1369183X.2013.859070.</a:t>
            </a:r>
          </a:p>
          <a:p>
            <a:r>
              <a:rPr lang="en-GB" dirty="0"/>
              <a:t>Scott, John (2008), "Modes of power and the conceptualization of elites", in Michael Savage and Karel Williams (eds.), Bringing Elites Back, Oxford, Blackwell (Sociological Review Monographs</a:t>
            </a:r>
            <a:r>
              <a:rPr lang="en-GB" dirty="0" smtClean="0"/>
              <a:t>).</a:t>
            </a:r>
            <a:endParaRPr lang="en-GB" dirty="0"/>
          </a:p>
          <a:p>
            <a:r>
              <a:rPr lang="en-GB" dirty="0"/>
              <a:t>Morris, L. (2010) Asylum, Welfare and the Cosmopolitan Ideal: A Sociology of Rights. London, Routledge-Cavendish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Phillimore, J. and Thornhill, J. (2011) Delivering in the Age of </a:t>
            </a:r>
            <a:r>
              <a:rPr lang="en-GB" dirty="0" err="1"/>
              <a:t>Superdiversity</a:t>
            </a:r>
            <a:r>
              <a:rPr lang="en-GB" dirty="0"/>
              <a:t>. West Midlands, Department of Health.</a:t>
            </a:r>
          </a:p>
          <a:p>
            <a:r>
              <a:rPr lang="en-GB" dirty="0"/>
              <a:t>Weber, Max (1968 [1920]), "Conceptual exposition", in G. Roth and C. </a:t>
            </a:r>
            <a:r>
              <a:rPr lang="en-GB" dirty="0" err="1"/>
              <a:t>Wittich</a:t>
            </a:r>
            <a:r>
              <a:rPr lang="en-GB" dirty="0"/>
              <a:t> (eds.), Economy and Society, University of California Press</a:t>
            </a:r>
            <a:r>
              <a:rPr lang="en-GB" dirty="0" smtClean="0"/>
              <a:t>.</a:t>
            </a:r>
          </a:p>
          <a:p>
            <a:r>
              <a:rPr lang="en-GB" dirty="0"/>
              <a:t>Meyers, E. (2002) ‘The causes of convergence in western immigration control’, Review of International Studies 28(1): 123–41.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95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1398</TotalTime>
  <Words>1017</Words>
  <Application>Microsoft Office PowerPoint</Application>
  <PresentationFormat>Widescreen</PresentationFormat>
  <Paragraphs>117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Ion Boardroom</vt:lpstr>
      <vt:lpstr>Power and Control in Society </vt:lpstr>
      <vt:lpstr>      MAINTAINANCE OF LAW AND ORDER </vt:lpstr>
      <vt:lpstr>            MAINTANCE OF LAW AND ORDER</vt:lpstr>
      <vt:lpstr>Correction Service (prison/ probation services)</vt:lpstr>
      <vt:lpstr>               Legal control origins</vt:lpstr>
      <vt:lpstr>                       State power</vt:lpstr>
      <vt:lpstr>             State autonomy</vt:lpstr>
      <vt:lpstr>              Social control </vt:lpstr>
      <vt:lpstr>   Autonomous power of the state</vt:lpstr>
      <vt:lpstr>      Assessing the State Capacity </vt:lpstr>
      <vt:lpstr>      Mechanism to protect the state</vt:lpstr>
      <vt:lpstr>       statutes for social control</vt:lpstr>
      <vt:lpstr>                      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MAINTAINANCE OF LAW AND ORDER</dc:title>
  <dc:creator>tabita nota</dc:creator>
  <cp:lastModifiedBy>tabita nota</cp:lastModifiedBy>
  <cp:revision>25</cp:revision>
  <dcterms:created xsi:type="dcterms:W3CDTF">2018-01-14T01:02:47Z</dcterms:created>
  <dcterms:modified xsi:type="dcterms:W3CDTF">2018-01-15T00:21:29Z</dcterms:modified>
</cp:coreProperties>
</file>