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8"/>
  </p:notesMasterIdLst>
  <p:handoutMasterIdLst>
    <p:handoutMasterId r:id="rId9"/>
  </p:handoutMasterIdLst>
  <p:sldIdLst>
    <p:sldId id="256" r:id="rId2"/>
    <p:sldId id="257" r:id="rId3"/>
    <p:sldId id="265" r:id="rId4"/>
    <p:sldId id="268" r:id="rId5"/>
    <p:sldId id="269" r:id="rId6"/>
    <p:sldId id="270" r:id="rId7"/>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53260F-CB09-24B2-62C5-8E577FCB01B2}" v="214" dt="2022-02-10T11:32:02.172"/>
    <p1510:client id="{22FE47A2-BE09-88E3-2580-AFDB565A4454}" v="507" dt="2022-02-26T18:57:15.452"/>
    <p1510:client id="{2950FF62-DDBF-CD48-50FD-CC7FAD63692E}" v="59" dt="2022-02-26T19:32:44.057"/>
    <p1510:client id="{3998D3DF-E7C3-50CD-B4BB-210132801253}" v="17" dt="2022-02-27T14:11:13.213"/>
    <p1510:client id="{6223340C-47FD-456C-801E-E600ADF18FF2}" v="31" dt="2022-02-08T18:46:47.588"/>
    <p1510:client id="{74CCF002-1000-11DC-5AFC-D9948820B1ED}" v="225" dt="2022-02-22T13:03:03.879"/>
    <p1510:client id="{BBAD471D-AE09-7E63-902C-DF21241C6D60}" v="2" dt="2022-02-26T21:39:22.18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4" autoAdjust="0"/>
    <p:restoredTop sz="94660"/>
  </p:normalViewPr>
  <p:slideViewPr>
    <p:cSldViewPr snapToGrid="0">
      <p:cViewPr varScale="1">
        <p:scale>
          <a:sx n="51" d="100"/>
          <a:sy n="51" d="100"/>
        </p:scale>
        <p:origin x="720" y="43"/>
      </p:cViewPr>
      <p:guideLst/>
    </p:cSldViewPr>
  </p:slid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handoutMaster" Target="handoutMasters/handoutMaster1.xml"/><Relationship Id="rId14"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5FF58BA-24F3-4E0B-9630-2FD3683EF922}"/>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C709B603-B8E7-49C5-A119-26AF4E2BFF8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67E5E31-8BDD-425B-A551-D63A71F002D9}" type="datetime1">
              <a:rPr lang="en-GB" smtClean="0"/>
              <a:t>27/02/2022</a:t>
            </a:fld>
            <a:endParaRPr lang="en-GB" dirty="0"/>
          </a:p>
        </p:txBody>
      </p:sp>
      <p:sp>
        <p:nvSpPr>
          <p:cNvPr id="4" name="Footer Placeholder 3">
            <a:extLst>
              <a:ext uri="{FF2B5EF4-FFF2-40B4-BE49-F238E27FC236}">
                <a16:creationId xmlns:a16="http://schemas.microsoft.com/office/drawing/2014/main" id="{B51916D7-9596-4347-9A55-B0115383C0E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1AC0D1A2-3CDB-43B2-A241-F7A8CAC27F7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7AB3278-610A-482F-AF04-93693B9618E9}" type="slidenum">
              <a:rPr lang="en-GB" smtClean="0"/>
              <a:t>‹#›</a:t>
            </a:fld>
            <a:endParaRPr lang="en-GB"/>
          </a:p>
        </p:txBody>
      </p:sp>
    </p:spTree>
    <p:extLst>
      <p:ext uri="{BB962C8B-B14F-4D97-AF65-F5344CB8AC3E}">
        <p14:creationId xmlns:p14="http://schemas.microsoft.com/office/powerpoint/2010/main" val="390313390"/>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B2B14F-ED20-468D-A54D-C292EB47EE27}" type="datetime1">
              <a:rPr lang="en-GB" smtClean="0"/>
              <a:pPr/>
              <a:t>27/02/2022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4D7F003-CEF5-450E-BBF6-A21384B30EC8}" type="slidenum">
              <a:rPr lang="en-GB" noProof="0" smtClean="0"/>
              <a:t>‹#›</a:t>
            </a:fld>
            <a:endParaRPr lang="en-GB" noProof="0"/>
          </a:p>
        </p:txBody>
      </p:sp>
    </p:spTree>
    <p:extLst>
      <p:ext uri="{BB962C8B-B14F-4D97-AF65-F5344CB8AC3E}">
        <p14:creationId xmlns:p14="http://schemas.microsoft.com/office/powerpoint/2010/main" val="157522246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D7F003-CEF5-450E-BBF6-A21384B30EC8}" type="slidenum">
              <a:rPr lang="en-GB" smtClean="0"/>
              <a:t>1</a:t>
            </a:fld>
            <a:endParaRPr lang="en-GB"/>
          </a:p>
        </p:txBody>
      </p:sp>
    </p:spTree>
    <p:extLst>
      <p:ext uri="{BB962C8B-B14F-4D97-AF65-F5344CB8AC3E}">
        <p14:creationId xmlns:p14="http://schemas.microsoft.com/office/powerpoint/2010/main" val="340043751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202653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2647F38-B617-4D2F-AE0A-013F0C4D2C57}" type="datetimeFigureOut">
              <a:rPr lang="en-US" dirty="0"/>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dirty="0"/>
              <a:t>‹#›</a:t>
            </a:fld>
            <a:endParaRPr lang="en-US" dirty="0"/>
          </a:p>
        </p:txBody>
      </p:sp>
    </p:spTree>
    <p:extLst>
      <p:ext uri="{BB962C8B-B14F-4D97-AF65-F5344CB8AC3E}">
        <p14:creationId xmlns:p14="http://schemas.microsoft.com/office/powerpoint/2010/main" val="3842814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918336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167853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20855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132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014481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8270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471240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237433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53703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991956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290629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03345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64087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32628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4777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2/27/2022</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0495266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digitaltrends.com/mobile/what-is-whatsap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92398" y="1716802"/>
            <a:ext cx="6815669" cy="1669862"/>
          </a:xfrm>
        </p:spPr>
        <p:txBody>
          <a:bodyPr rtlCol="0"/>
          <a:lstStyle/>
          <a:p>
            <a:r>
              <a:rPr lang="en-GB" sz="2800" b="1" dirty="0">
                <a:solidFill>
                  <a:schemeClr val="tx1"/>
                </a:solidFill>
                <a:latin typeface="Arial"/>
                <a:cs typeface="Arial"/>
              </a:rPr>
              <a:t>How to use Technology to Collaborate at UWTSD</a:t>
            </a:r>
          </a:p>
        </p:txBody>
      </p:sp>
      <p:sp>
        <p:nvSpPr>
          <p:cNvPr id="3" name="Subtitle 2"/>
          <p:cNvSpPr>
            <a:spLocks noGrp="1"/>
          </p:cNvSpPr>
          <p:nvPr>
            <p:ph type="subTitle" idx="1"/>
          </p:nvPr>
        </p:nvSpPr>
        <p:spPr>
          <a:xfrm>
            <a:off x="2692398" y="3657597"/>
            <a:ext cx="6815669" cy="1793434"/>
          </a:xfrm>
        </p:spPr>
        <p:txBody>
          <a:bodyPr vert="horz" lIns="91440" tIns="45720" rIns="91440" bIns="45720" rtlCol="0" anchor="t">
            <a:noAutofit/>
          </a:bodyPr>
          <a:lstStyle/>
          <a:p>
            <a:r>
              <a:rPr lang="en-GB" sz="1200" dirty="0">
                <a:latin typeface="Arial"/>
                <a:cs typeface="Arial"/>
              </a:rPr>
              <a:t>(BMSW4003_BIRM)</a:t>
            </a:r>
          </a:p>
          <a:p>
            <a:r>
              <a:rPr lang="en-GB" sz="1200" dirty="0">
                <a:latin typeface="Arial"/>
                <a:cs typeface="Arial"/>
              </a:rPr>
              <a:t>Digital Skills and Research Methods </a:t>
            </a:r>
          </a:p>
          <a:p>
            <a:r>
              <a:rPr lang="en-GB" sz="1200" dirty="0">
                <a:latin typeface="Arial"/>
                <a:cs typeface="Arial"/>
              </a:rPr>
              <a:t>Sana Arif (2116663)</a:t>
            </a:r>
          </a:p>
          <a:p>
            <a:r>
              <a:rPr lang="en-GB" sz="1200" dirty="0">
                <a:latin typeface="Arial"/>
                <a:cs typeface="Arial"/>
              </a:rPr>
              <a:t>Soraia  Carina Travessa de Barros (1911898)</a:t>
            </a:r>
          </a:p>
          <a:p>
            <a:r>
              <a:rPr lang="en-GB" sz="1200" dirty="0">
                <a:latin typeface="Arial"/>
                <a:cs typeface="Arial"/>
              </a:rPr>
              <a:t>Mohammed Zain Pasha </a:t>
            </a:r>
          </a:p>
          <a:p>
            <a:r>
              <a:rPr lang="en-GB" sz="1200" dirty="0" err="1">
                <a:latin typeface="Arial"/>
                <a:cs typeface="Arial"/>
              </a:rPr>
              <a:t>Lectrure</a:t>
            </a:r>
            <a:r>
              <a:rPr lang="en-GB" sz="1200" dirty="0">
                <a:latin typeface="Arial"/>
                <a:cs typeface="Arial"/>
              </a:rPr>
              <a:t> ( Yohan Mendis)</a:t>
            </a:r>
          </a:p>
        </p:txBody>
      </p:sp>
    </p:spTree>
    <p:extLst>
      <p:ext uri="{BB962C8B-B14F-4D97-AF65-F5344CB8AC3E}">
        <p14:creationId xmlns:p14="http://schemas.microsoft.com/office/powerpoint/2010/main" val="2323670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FB3C-5D89-47BD-927E-C40584DFCCA1}"/>
              </a:ext>
            </a:extLst>
          </p:cNvPr>
          <p:cNvSpPr>
            <a:spLocks noGrp="1"/>
          </p:cNvSpPr>
          <p:nvPr>
            <p:ph type="title"/>
          </p:nvPr>
        </p:nvSpPr>
        <p:spPr/>
        <p:txBody>
          <a:bodyPr>
            <a:normAutofit/>
          </a:bodyPr>
          <a:lstStyle/>
          <a:p>
            <a:r>
              <a:rPr lang="en-GB" sz="2800" b="1" dirty="0">
                <a:latin typeface="Arial"/>
                <a:cs typeface="Arial"/>
              </a:rPr>
              <a:t>Do you use WhatsApp more than other digital tools to collaborate with your peers or colleagues?</a:t>
            </a:r>
          </a:p>
        </p:txBody>
      </p:sp>
      <p:sp>
        <p:nvSpPr>
          <p:cNvPr id="3" name="Content Placeholder 2">
            <a:extLst>
              <a:ext uri="{FF2B5EF4-FFF2-40B4-BE49-F238E27FC236}">
                <a16:creationId xmlns:a16="http://schemas.microsoft.com/office/drawing/2014/main" id="{8586BFDF-7704-4CD8-9957-C7511A1977B6}"/>
              </a:ext>
            </a:extLst>
          </p:cNvPr>
          <p:cNvSpPr>
            <a:spLocks noGrp="1"/>
          </p:cNvSpPr>
          <p:nvPr>
            <p:ph idx="1"/>
          </p:nvPr>
        </p:nvSpPr>
        <p:spPr>
          <a:xfrm>
            <a:off x="1295401" y="2556932"/>
            <a:ext cx="10060483" cy="3318936"/>
          </a:xfrm>
        </p:spPr>
        <p:txBody>
          <a:bodyPr/>
          <a:lstStyle/>
          <a:p>
            <a:pPr marL="0" indent="0">
              <a:buNone/>
            </a:pPr>
            <a:r>
              <a:rPr lang="en-GB" sz="1200" dirty="0">
                <a:latin typeface="Arial"/>
                <a:cs typeface="Arial"/>
              </a:rPr>
              <a:t>WhatsApp is much easy to use to collaborate with peers and colleagues.</a:t>
            </a:r>
            <a:endParaRPr lang="en-US" dirty="0"/>
          </a:p>
          <a:p>
            <a:pPr marL="0" indent="0">
              <a:buNone/>
            </a:pPr>
            <a:r>
              <a:rPr lang="en-GB" sz="1200" dirty="0">
                <a:latin typeface="Arial"/>
                <a:cs typeface="Arial"/>
              </a:rPr>
              <a:t> I would prefer to use WhatsApp because you can contact people from all over the world and because it free.</a:t>
            </a:r>
            <a:endParaRPr lang="en-GB"/>
          </a:p>
          <a:p>
            <a:pPr marL="0" indent="0">
              <a:buNone/>
            </a:pPr>
            <a:endParaRPr lang="en-GB" sz="1200" dirty="0">
              <a:latin typeface="Arial"/>
              <a:cs typeface="Arial"/>
            </a:endParaRPr>
          </a:p>
          <a:p>
            <a:pPr marL="0" indent="0">
              <a:buNone/>
            </a:pPr>
            <a:endParaRPr lang="en-GB" sz="1200" dirty="0">
              <a:latin typeface="Arial"/>
              <a:cs typeface="Arial"/>
            </a:endParaRPr>
          </a:p>
          <a:p>
            <a:pPr marL="0" indent="0">
              <a:buNone/>
            </a:pPr>
            <a:r>
              <a:rPr lang="en-GB" sz="1200" dirty="0">
                <a:latin typeface="Arial"/>
                <a:cs typeface="Arial"/>
              </a:rPr>
              <a:t>It's an efficient way to send video and pictures as the process is quick and easy.</a:t>
            </a:r>
          </a:p>
          <a:p>
            <a:pPr marL="0" indent="0">
              <a:buNone/>
            </a:pPr>
            <a:r>
              <a:rPr lang="en-GB" sz="1200" dirty="0">
                <a:latin typeface="Arial"/>
                <a:cs typeface="Arial"/>
              </a:rPr>
              <a:t> You can send multiple pictures and video at once with no delay.</a:t>
            </a:r>
          </a:p>
          <a:p>
            <a:pPr marL="0" indent="0">
              <a:buNone/>
            </a:pPr>
            <a:endParaRPr lang="en-GB" sz="1200" dirty="0">
              <a:latin typeface="Arial"/>
              <a:cs typeface="Arial"/>
            </a:endParaRPr>
          </a:p>
          <a:p>
            <a:pPr marL="0" indent="0">
              <a:buNone/>
            </a:pPr>
            <a:endParaRPr lang="en-GB" sz="1200" dirty="0">
              <a:latin typeface="Arial"/>
              <a:cs typeface="Arial"/>
            </a:endParaRPr>
          </a:p>
          <a:p>
            <a:pPr marL="0" indent="0">
              <a:buNone/>
            </a:pPr>
            <a:endParaRPr lang="en-GB" sz="1200" dirty="0">
              <a:latin typeface="Arial"/>
              <a:cs typeface="Arial"/>
            </a:endParaRPr>
          </a:p>
          <a:p>
            <a:pPr marL="0" indent="0">
              <a:buNone/>
            </a:pPr>
            <a:endParaRPr lang="en-GB" sz="1200" dirty="0">
              <a:latin typeface="Arial"/>
              <a:cs typeface="Arial"/>
            </a:endParaRPr>
          </a:p>
          <a:p>
            <a:pPr marL="0" indent="0">
              <a:buNone/>
            </a:pPr>
            <a:endParaRPr lang="en-GB" sz="1200" dirty="0">
              <a:latin typeface="Arial"/>
              <a:cs typeface="Arial"/>
            </a:endParaRPr>
          </a:p>
        </p:txBody>
      </p:sp>
      <p:pic>
        <p:nvPicPr>
          <p:cNvPr id="4" name="Picture 4" descr="Logo, company name&#10;&#10;Description automatically generated">
            <a:extLst>
              <a:ext uri="{FF2B5EF4-FFF2-40B4-BE49-F238E27FC236}">
                <a16:creationId xmlns:a16="http://schemas.microsoft.com/office/drawing/2014/main" id="{7EF5D7B6-8B3F-4BAF-86F0-26C3D64E2734}"/>
              </a:ext>
            </a:extLst>
          </p:cNvPr>
          <p:cNvPicPr>
            <a:picLocks noChangeAspect="1"/>
          </p:cNvPicPr>
          <p:nvPr/>
        </p:nvPicPr>
        <p:blipFill>
          <a:blip r:embed="rId2"/>
          <a:stretch>
            <a:fillRect/>
          </a:stretch>
        </p:blipFill>
        <p:spPr>
          <a:xfrm>
            <a:off x="7365305" y="3489958"/>
            <a:ext cx="3724404" cy="2184959"/>
          </a:xfrm>
          <a:prstGeom prst="rect">
            <a:avLst/>
          </a:prstGeom>
        </p:spPr>
      </p:pic>
    </p:spTree>
    <p:extLst>
      <p:ext uri="{BB962C8B-B14F-4D97-AF65-F5344CB8AC3E}">
        <p14:creationId xmlns:p14="http://schemas.microsoft.com/office/powerpoint/2010/main" val="2622785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EF284B-8D8E-4541-A3F3-94D8892488F6}"/>
              </a:ext>
            </a:extLst>
          </p:cNvPr>
          <p:cNvSpPr>
            <a:spLocks noGrp="1"/>
          </p:cNvSpPr>
          <p:nvPr>
            <p:ph type="title"/>
          </p:nvPr>
        </p:nvSpPr>
        <p:spPr>
          <a:xfrm>
            <a:off x="952108" y="954756"/>
            <a:ext cx="2730414" cy="4946003"/>
          </a:xfrm>
        </p:spPr>
        <p:txBody>
          <a:bodyPr>
            <a:normAutofit/>
          </a:bodyPr>
          <a:lstStyle/>
          <a:p>
            <a:r>
              <a:rPr lang="en-US" b="1" u="sng">
                <a:solidFill>
                  <a:srgbClr val="FFFFFF"/>
                </a:solidFill>
                <a:latin typeface="Angsana New" panose="02020603050405020304" pitchFamily="18" charset="-34"/>
                <a:cs typeface="Angsana New" panose="02020603050405020304" pitchFamily="18" charset="-34"/>
              </a:rPr>
              <a:t>What is WhatsApp?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B0A9CF-64EB-4742-9B73-61E3B1CB7724}"/>
              </a:ext>
            </a:extLst>
          </p:cNvPr>
          <p:cNvSpPr>
            <a:spLocks noGrp="1"/>
          </p:cNvSpPr>
          <p:nvPr>
            <p:ph idx="1"/>
          </p:nvPr>
        </p:nvSpPr>
        <p:spPr>
          <a:xfrm>
            <a:off x="5140934" y="469900"/>
            <a:ext cx="5953630" cy="5405968"/>
          </a:xfrm>
        </p:spPr>
        <p:txBody>
          <a:bodyPr anchor="ctr">
            <a:normAutofit/>
          </a:bodyPr>
          <a:lstStyle/>
          <a:p>
            <a:r>
              <a:rPr lang="en-US">
                <a:latin typeface="Angsana New" panose="02020603050405020304" pitchFamily="18" charset="-34"/>
                <a:cs typeface="Angsana New" panose="02020603050405020304" pitchFamily="18" charset="-34"/>
              </a:rPr>
              <a:t>WhatsApp is a free, multi-platform messaging programme that allows users to make video and phone conversations, send text messages, share their status, and more with just a Wi-Fi connection. It was established in 2009. This programme is appealing since it works on a variety of phone and computer operating systems, allowing you to resume your chat whenever and anywhere you like. It can also make one-on-one or group calls using Wi-Fi and cellular data, minimising the need for costly calling expenses. If this has piqued your interest, stay reading to learn everything there is to know about WhatsApp.</a:t>
            </a:r>
          </a:p>
          <a:p>
            <a:endParaRPr lang="en-US">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36967883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6E83A34D-8DDD-C140-BD83-3DFC9E768BC8}"/>
              </a:ext>
            </a:extLst>
          </p:cNvPr>
          <p:cNvSpPr>
            <a:spLocks noGrp="1"/>
          </p:cNvSpPr>
          <p:nvPr>
            <p:ph type="title"/>
          </p:nvPr>
        </p:nvSpPr>
        <p:spPr>
          <a:xfrm>
            <a:off x="952108" y="954756"/>
            <a:ext cx="2730414" cy="4946003"/>
          </a:xfrm>
        </p:spPr>
        <p:txBody>
          <a:bodyPr>
            <a:normAutofit/>
          </a:bodyPr>
          <a:lstStyle/>
          <a:p>
            <a:r>
              <a:rPr lang="en-US" b="1" u="sng">
                <a:solidFill>
                  <a:srgbClr val="FFFFFF"/>
                </a:solidFill>
                <a:latin typeface="Angsana New" panose="02020603050405020304" pitchFamily="18" charset="-34"/>
                <a:cs typeface="Angsana New" panose="02020603050405020304" pitchFamily="18" charset="-34"/>
              </a:rPr>
              <a:t>Benefits of WhatsApp?</a:t>
            </a: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97CF1C-5192-7842-AC27-ED1362F83BF7}"/>
              </a:ext>
            </a:extLst>
          </p:cNvPr>
          <p:cNvSpPr>
            <a:spLocks noGrp="1"/>
          </p:cNvSpPr>
          <p:nvPr>
            <p:ph idx="1"/>
          </p:nvPr>
        </p:nvSpPr>
        <p:spPr>
          <a:xfrm>
            <a:off x="5140934" y="469900"/>
            <a:ext cx="5953630" cy="5405968"/>
          </a:xfrm>
        </p:spPr>
        <p:txBody>
          <a:bodyPr anchor="ctr">
            <a:normAutofit/>
          </a:bodyPr>
          <a:lstStyle/>
          <a:p>
            <a:pPr marL="0" indent="0">
              <a:lnSpc>
                <a:spcPct val="90000"/>
              </a:lnSpc>
              <a:buNone/>
            </a:pPr>
            <a:r>
              <a:rPr lang="en-US" sz="1900" b="1">
                <a:latin typeface="Angsana New" panose="02020603050405020304" pitchFamily="18" charset="-34"/>
                <a:cs typeface="Angsana New" panose="02020603050405020304" pitchFamily="18" charset="-34"/>
              </a:rPr>
              <a:t>Sharing information</a:t>
            </a:r>
          </a:p>
          <a:p>
            <a:pPr marL="0" indent="0">
              <a:lnSpc>
                <a:spcPct val="90000"/>
              </a:lnSpc>
              <a:buNone/>
            </a:pPr>
            <a:r>
              <a:rPr lang="en-US" sz="1900" dirty="0">
                <a:latin typeface="Angsana New" panose="02020603050405020304" pitchFamily="18" charset="-34"/>
                <a:cs typeface="Angsana New" panose="02020603050405020304" pitchFamily="18" charset="-34"/>
              </a:rPr>
              <a:t>WhatsApp is the most effective tool for sharing and receiving information. WhatsApp is the ideal medium for sharing news and information of any kind. WhatsApp is becoming a key source of news in various nations, according to a survey by the Reuters Institute. In Malaysia, 51% stated they use WhatsApp to keep up with the news. Large amounts of data, such as photographs and documents, can be transported across in a seamless manner.</a:t>
            </a:r>
            <a:endParaRPr lang="en-US" sz="1900">
              <a:latin typeface="Angsana New" panose="02020603050405020304" pitchFamily="18" charset="-34"/>
              <a:cs typeface="Angsana New" panose="02020603050405020304" pitchFamily="18" charset="-34"/>
            </a:endParaRPr>
          </a:p>
          <a:p>
            <a:pPr marL="0" indent="0">
              <a:lnSpc>
                <a:spcPct val="90000"/>
              </a:lnSpc>
              <a:buNone/>
            </a:pPr>
            <a:r>
              <a:rPr lang="en-US" sz="1900" b="1">
                <a:latin typeface="Angsana New" panose="02020603050405020304" pitchFamily="18" charset="-34"/>
                <a:cs typeface="Angsana New" panose="02020603050405020304" pitchFamily="18" charset="-34"/>
              </a:rPr>
              <a:t>Helps connecting across continents </a:t>
            </a:r>
          </a:p>
          <a:p>
            <a:pPr marL="0" indent="0">
              <a:lnSpc>
                <a:spcPct val="90000"/>
              </a:lnSpc>
              <a:buNone/>
            </a:pPr>
            <a:r>
              <a:rPr lang="en-US" sz="1900" dirty="0">
                <a:latin typeface="Angsana New" panose="02020603050405020304" pitchFamily="18" charset="-34"/>
                <a:cs typeface="Angsana New" panose="02020603050405020304" pitchFamily="18" charset="-34"/>
              </a:rPr>
              <a:t>WhatsApp connects youngsters with friends and relatives across countries and continents, thanks to internet messaging and the later addition of voice and video conversations. Consider it a psychological impact, because using WhatsApp makes youngsters feel safe and connected, no matter how far apart they are or will be.</a:t>
            </a:r>
            <a:endParaRPr lang="en-US" sz="1900">
              <a:latin typeface="Angsana New" panose="02020603050405020304" pitchFamily="18" charset="-34"/>
              <a:cs typeface="Angsana New" panose="02020603050405020304" pitchFamily="18" charset="-34"/>
            </a:endParaRPr>
          </a:p>
          <a:p>
            <a:pPr marL="0" indent="0">
              <a:lnSpc>
                <a:spcPct val="90000"/>
              </a:lnSpc>
              <a:buNone/>
            </a:pPr>
            <a:r>
              <a:rPr lang="en-US" sz="1900" b="1">
                <a:latin typeface="Angsana New" panose="02020603050405020304" pitchFamily="18" charset="-34"/>
                <a:cs typeface="Angsana New" panose="02020603050405020304" pitchFamily="18" charset="-34"/>
              </a:rPr>
              <a:t>Safety and security</a:t>
            </a:r>
          </a:p>
          <a:p>
            <a:pPr marL="0" indent="0">
              <a:lnSpc>
                <a:spcPct val="90000"/>
              </a:lnSpc>
              <a:buNone/>
            </a:pPr>
            <a:r>
              <a:rPr lang="en-US" sz="1900" dirty="0">
                <a:latin typeface="Angsana New" panose="02020603050405020304" pitchFamily="18" charset="-34"/>
                <a:cs typeface="Angsana New" panose="02020603050405020304" pitchFamily="18" charset="-34"/>
              </a:rPr>
              <a:t>An individual's personal information is significantly safer thanks to WhatsApp's strong end-to-end encryption. Let us not be stupid and dismiss the perverts and pedophiles that lurk in the shadows, waiting for data and information on youngsters. WhatsApp ensures security on this front and assists youngsters in avoiding such issues. They don't have to worry about their personal information leaking.</a:t>
            </a:r>
            <a:endParaRPr lang="en-US" sz="1900">
              <a:latin typeface="Angsana New" panose="02020603050405020304" pitchFamily="18" charset="-34"/>
              <a:cs typeface="Angsana New" panose="02020603050405020304" pitchFamily="18" charset="-34"/>
            </a:endParaRPr>
          </a:p>
        </p:txBody>
      </p:sp>
    </p:spTree>
    <p:extLst>
      <p:ext uri="{BB962C8B-B14F-4D97-AF65-F5344CB8AC3E}">
        <p14:creationId xmlns:p14="http://schemas.microsoft.com/office/powerpoint/2010/main" val="5947784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33F0879-3DA0-4CB8-B35E-A0AD425581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324D2183-F388-476E-92A9-D6639D69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90"/>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43462E7-1698-4B21-BE89-AEFAC7C2F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2"/>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2BB1EEE-CD9E-F54E-B731-5145C9C42B65}"/>
              </a:ext>
            </a:extLst>
          </p:cNvPr>
          <p:cNvSpPr>
            <a:spLocks noGrp="1"/>
          </p:cNvSpPr>
          <p:nvPr>
            <p:ph type="title"/>
          </p:nvPr>
        </p:nvSpPr>
        <p:spPr>
          <a:xfrm>
            <a:off x="929140" y="972766"/>
            <a:ext cx="2835464" cy="1254868"/>
          </a:xfrm>
        </p:spPr>
        <p:txBody>
          <a:bodyPr anchor="b">
            <a:normAutofit/>
          </a:bodyPr>
          <a:lstStyle/>
          <a:p>
            <a:r>
              <a:rPr lang="en-US" sz="2800" b="1">
                <a:solidFill>
                  <a:srgbClr val="262626"/>
                </a:solidFill>
                <a:latin typeface="Angsana New" panose="02020603050405020304" pitchFamily="18" charset="-34"/>
                <a:cs typeface="Angsana New" panose="02020603050405020304" pitchFamily="18" charset="-34"/>
              </a:rPr>
              <a:t>Drawbacks of WhatsApp </a:t>
            </a:r>
          </a:p>
        </p:txBody>
      </p:sp>
      <p:sp>
        <p:nvSpPr>
          <p:cNvPr id="3" name="Content Placeholder 2">
            <a:extLst>
              <a:ext uri="{FF2B5EF4-FFF2-40B4-BE49-F238E27FC236}">
                <a16:creationId xmlns:a16="http://schemas.microsoft.com/office/drawing/2014/main" id="{CEEEEE76-4ABC-A645-8845-F369E893B5BB}"/>
              </a:ext>
            </a:extLst>
          </p:cNvPr>
          <p:cNvSpPr>
            <a:spLocks noGrp="1"/>
          </p:cNvSpPr>
          <p:nvPr>
            <p:ph idx="1"/>
          </p:nvPr>
        </p:nvSpPr>
        <p:spPr>
          <a:xfrm>
            <a:off x="929141" y="2430471"/>
            <a:ext cx="2835464" cy="3552039"/>
          </a:xfrm>
        </p:spPr>
        <p:txBody>
          <a:bodyPr>
            <a:normAutofit/>
          </a:bodyPr>
          <a:lstStyle/>
          <a:p>
            <a:pPr marL="0" indent="0">
              <a:buNone/>
            </a:pPr>
            <a:r>
              <a:rPr lang="en-GB" sz="1800">
                <a:solidFill>
                  <a:srgbClr val="262626"/>
                </a:solidFill>
                <a:latin typeface="Angsana New"/>
                <a:cs typeface="Angsana New"/>
              </a:rPr>
              <a:t>Health-Related Problems</a:t>
            </a:r>
          </a:p>
          <a:p>
            <a:pPr marL="0" indent="0">
              <a:buNone/>
            </a:pPr>
            <a:r>
              <a:rPr lang="en-US" sz="1800">
                <a:solidFill>
                  <a:srgbClr val="262626"/>
                </a:solidFill>
                <a:latin typeface="Angsana New"/>
                <a:cs typeface="Angsana New"/>
              </a:rPr>
              <a:t>WhatsApp is linked to health issues among individuals, according to multiple research. WhatsApp contributes to a variety of issues, ranging from sleep deprivation (due to constant messaging) to eye strain. In fact, many doctors and counsellors are becoming increasingly concerned about the impact of WhatsApp on students.</a:t>
            </a:r>
          </a:p>
        </p:txBody>
      </p:sp>
      <p:sp useBgFill="1">
        <p:nvSpPr>
          <p:cNvPr id="77" name="Rectangle 76">
            <a:extLst>
              <a:ext uri="{FF2B5EF4-FFF2-40B4-BE49-F238E27FC236}">
                <a16:creationId xmlns:a16="http://schemas.microsoft.com/office/drawing/2014/main" id="{6C22FCAC-D7EC-4A52-B153-FF761E223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491" y="0"/>
            <a:ext cx="7396509"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Link Between Social Media and Mental Health">
            <a:extLst>
              <a:ext uri="{FF2B5EF4-FFF2-40B4-BE49-F238E27FC236}">
                <a16:creationId xmlns:a16="http://schemas.microsoft.com/office/drawing/2014/main" id="{49479632-ED04-C648-8046-D0C0F0A8A7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435910" y="1370796"/>
            <a:ext cx="6098041" cy="40653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381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4625F-DDD3-8D4A-A46B-83FA33DFD1D9}"/>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E6CD1BD0-62D3-054C-9F46-D9EC75D79851}"/>
              </a:ext>
            </a:extLst>
          </p:cNvPr>
          <p:cNvSpPr>
            <a:spLocks noGrp="1"/>
          </p:cNvSpPr>
          <p:nvPr>
            <p:ph idx="1"/>
          </p:nvPr>
        </p:nvSpPr>
        <p:spPr/>
        <p:txBody>
          <a:bodyPr/>
          <a:lstStyle/>
          <a:p>
            <a:pPr marL="0" indent="0">
              <a:buNone/>
            </a:pPr>
            <a:r>
              <a:rPr lang="en-US" dirty="0">
                <a:latin typeface="Angsana New" panose="02020603050405020304" pitchFamily="18" charset="-34"/>
                <a:cs typeface="Angsana New" panose="02020603050405020304" pitchFamily="18" charset="-34"/>
                <a:hlinkClick r:id="rId2"/>
              </a:rPr>
              <a:t>https://www.digitaltrends.com/mobile/what-is-whatsapp/</a:t>
            </a:r>
            <a:endParaRPr lang="en-US" dirty="0">
              <a:latin typeface="Angsana New" panose="02020603050405020304" pitchFamily="18" charset="-34"/>
              <a:cs typeface="Angsana New" panose="02020603050405020304" pitchFamily="18" charset="-34"/>
            </a:endParaRPr>
          </a:p>
          <a:p>
            <a:pPr marL="0" indent="0">
              <a:buNone/>
            </a:pPr>
            <a:r>
              <a:rPr lang="en-US" sz="2400" dirty="0"/>
              <a:t>https://</a:t>
            </a:r>
            <a:r>
              <a:rPr lang="en-US" sz="2400" dirty="0" err="1"/>
              <a:t>blog.grabon.in</a:t>
            </a:r>
            <a:r>
              <a:rPr lang="en-US" sz="2400" dirty="0"/>
              <a:t>/advantage-disadvantage-</a:t>
            </a:r>
            <a:r>
              <a:rPr lang="en-US" sz="2400" dirty="0" err="1"/>
              <a:t>whatsapp</a:t>
            </a:r>
            <a:r>
              <a:rPr lang="en-US" sz="2400" dirty="0"/>
              <a:t>/</a:t>
            </a:r>
          </a:p>
          <a:p>
            <a:pPr marL="0" indent="0">
              <a:buNone/>
            </a:pPr>
            <a:endParaRPr lang="en-US" sz="2400" dirty="0">
              <a:latin typeface="Angsana New" panose="02020603050405020304" pitchFamily="18" charset="-34"/>
              <a:cs typeface="Angsana New" panose="02020603050405020304" pitchFamily="18" charset="-34"/>
            </a:endParaRPr>
          </a:p>
          <a:p>
            <a:pPr marL="0" indent="0">
              <a:buNone/>
            </a:pPr>
            <a:endParaRPr lang="en-US" dirty="0"/>
          </a:p>
        </p:txBody>
      </p:sp>
    </p:spTree>
    <p:extLst>
      <p:ext uri="{BB962C8B-B14F-4D97-AF65-F5344CB8AC3E}">
        <p14:creationId xmlns:p14="http://schemas.microsoft.com/office/powerpoint/2010/main" val="385748541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533</Words>
  <Application>Microsoft Office PowerPoint</Application>
  <PresentationFormat>Widescreen</PresentationFormat>
  <Paragraphs>33</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Angsana New</vt:lpstr>
      <vt:lpstr>Arial</vt:lpstr>
      <vt:lpstr>Calibri</vt:lpstr>
      <vt:lpstr>Garamond</vt:lpstr>
      <vt:lpstr>Organic</vt:lpstr>
      <vt:lpstr>How to use Technology to Collaborate at UWTSD</vt:lpstr>
      <vt:lpstr>Do you use WhatsApp more than other digital tools to collaborate with your peers or colleagues?</vt:lpstr>
      <vt:lpstr>What is WhatsApp?</vt:lpstr>
      <vt:lpstr>Benefits of WhatsApp?</vt:lpstr>
      <vt:lpstr>Drawbacks of WhatsApp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sana arif</cp:lastModifiedBy>
  <cp:revision>401</cp:revision>
  <dcterms:created xsi:type="dcterms:W3CDTF">2022-02-08T18:41:39Z</dcterms:created>
  <dcterms:modified xsi:type="dcterms:W3CDTF">2022-02-27T14:17:26Z</dcterms:modified>
</cp:coreProperties>
</file>