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61" r:id="rId3"/>
    <p:sldId id="262" r:id="rId4"/>
    <p:sldId id="263" r:id="rId5"/>
    <p:sldId id="264" r:id="rId6"/>
    <p:sldId id="265" r:id="rId7"/>
    <p:sldId id="266" r:id="rId8"/>
    <p:sldId id="267" r:id="rId9"/>
    <p:sldId id="268" r:id="rId10"/>
    <p:sldId id="257"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7692" autoAdjust="0"/>
  </p:normalViewPr>
  <p:slideViewPr>
    <p:cSldViewPr>
      <p:cViewPr varScale="1">
        <p:scale>
          <a:sx n="32" d="100"/>
          <a:sy n="32" d="100"/>
        </p:scale>
        <p:origin x="-1590"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74B01DA-D3FD-472F-BC79-AFF7328EB202}" type="datetimeFigureOut">
              <a:rPr lang="en-US" smtClean="0"/>
              <a:pPr/>
              <a:t>1/11/2012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69941E4-5114-4272-85B1-1ABBA26E67DB}"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jmir.org/"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www.liebertpub.com/publication.aspx?pub_id=54" TargetMode="External"/><Relationship Id="rId4" Type="http://schemas.openxmlformats.org/officeDocument/2006/relationships/hyperlink" Target="http://www.liebertpub.com/publication.aspx?pub_id=10"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Fortunately, we now have good evidence that supports the use of the internet as a research tool as viable as traditional methods.  And yet, I am still surprised at how many people think of Internet-mediated research as of somehow lesser value – somewhat dodgy even.  In fact, the opposite is often true.  Sometimes it is a good thing to eliminate humans from scientific evaluation.  There are, however, a number of special considerations in terms of sampling procedures, and ethical questions </a:t>
            </a:r>
            <a:endParaRPr lang="en-GB" dirty="0"/>
          </a:p>
        </p:txBody>
      </p:sp>
      <p:sp>
        <p:nvSpPr>
          <p:cNvPr id="4" name="Slide Number Placeholder 3"/>
          <p:cNvSpPr>
            <a:spLocks noGrp="1"/>
          </p:cNvSpPr>
          <p:nvPr>
            <p:ph type="sldNum" sz="quarter" idx="10"/>
          </p:nvPr>
        </p:nvSpPr>
        <p:spPr/>
        <p:txBody>
          <a:bodyPr/>
          <a:lstStyle/>
          <a:p>
            <a:fld id="{369941E4-5114-4272-85B1-1ABBA26E67DB}"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This is probably the most commonly cited concern, not just for internet research, but for all internet-delivered services, with the anonymous nature of the internet being at the route of concern.  In research terms, this will largely depend on the sampling procedure employed, the agency conducting the research, and in some cases, the topic.  A call from a generic website to the general public to complete a survey measuring attitudes toward the Bush Administration may attract some malicious responses.  However, a request to complete a set of questionnaires from a reputable non-profit organisation is not as likely to attract malicious users.  There is little value in corrupting this kind of research on a </a:t>
            </a:r>
            <a:r>
              <a:rPr lang="en-GB" dirty="0" err="1" smtClean="0"/>
              <a:t>nonprofit</a:t>
            </a:r>
            <a:r>
              <a:rPr lang="en-GB" dirty="0" smtClean="0"/>
              <a:t> website.</a:t>
            </a:r>
          </a:p>
          <a:p>
            <a:r>
              <a:rPr lang="en-GB" dirty="0" smtClean="0"/>
              <a:t>Theoretically, it is as easy to fudge a paper and pen questionnaire as it is an internet-delivered one.  It has long been established that </a:t>
            </a:r>
            <a:r>
              <a:rPr lang="en-GB" dirty="0" err="1" smtClean="0"/>
              <a:t>traitional</a:t>
            </a:r>
            <a:r>
              <a:rPr lang="en-GB" dirty="0" smtClean="0"/>
              <a:t> survey methods have their own difficulties, especially in University settings, where much </a:t>
            </a:r>
            <a:r>
              <a:rPr lang="en-GB" dirty="0" err="1" smtClean="0"/>
              <a:t>psycholological</a:t>
            </a:r>
            <a:r>
              <a:rPr lang="en-GB" dirty="0" smtClean="0"/>
              <a:t> and sociological research takes place using students as the sample of convenience (for a full discussion, see Gosling, </a:t>
            </a:r>
            <a:r>
              <a:rPr lang="en-GB" dirty="0" err="1" smtClean="0"/>
              <a:t>Vazire</a:t>
            </a:r>
            <a:r>
              <a:rPr lang="en-GB" dirty="0" smtClean="0"/>
              <a:t>, </a:t>
            </a:r>
            <a:r>
              <a:rPr lang="en-GB" dirty="0" err="1" smtClean="0"/>
              <a:t>Srivastava</a:t>
            </a:r>
            <a:r>
              <a:rPr lang="en-GB" dirty="0" smtClean="0"/>
              <a:t>, John, 2004).</a:t>
            </a:r>
          </a:p>
          <a:p>
            <a:r>
              <a:rPr lang="en-GB" dirty="0" smtClean="0"/>
              <a:t>Having said this, it is possible to test whether web-delivered questionnaire data have been adversely affected by non-serious respondents.  Johnson (2001) suggests screening each set of responses for suspect markers such as long strings of identical responses (</a:t>
            </a:r>
            <a:r>
              <a:rPr lang="en-GB" dirty="0" err="1" smtClean="0"/>
              <a:t>eg</a:t>
            </a:r>
            <a:r>
              <a:rPr lang="en-GB" dirty="0" smtClean="0"/>
              <a:t>. all 1s).  Another method, also employed in paper and pen questionnaires, is to check the reliability of the scale (setting </a:t>
            </a:r>
            <a:r>
              <a:rPr lang="en-GB" dirty="0" err="1" smtClean="0"/>
              <a:t>Cronbach’s</a:t>
            </a:r>
            <a:r>
              <a:rPr lang="en-GB" dirty="0" smtClean="0"/>
              <a:t> alpha coefficient of at least .7 as the acceptable threshold) as well as </a:t>
            </a:r>
            <a:r>
              <a:rPr lang="en-GB" dirty="0" err="1" smtClean="0"/>
              <a:t>discriminent</a:t>
            </a:r>
            <a:r>
              <a:rPr lang="en-GB" dirty="0" smtClean="0"/>
              <a:t> validity (John &amp; Benet-Martinez, 2000).  Gosling et al. (2004) investigated the reliability and validity of a web questionnaire versus a paper and pen version of the same questionnaire, and found that both of these attributes tended to be equivalent regardless of the presentation medium providing evidence to suggest that web questionnaire data can be at least as valid and reliable as that yielded by conventional paper and pen questionnaires.</a:t>
            </a:r>
          </a:p>
          <a:p>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fld id="{369941E4-5114-4272-85B1-1ABBA26E67DB}"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dirty="0" smtClean="0"/>
              <a:t>This may have been a valid concern in the early days of the internet, however, internet use is rising equally among all groups of users, and the ubiquity of computers in schools and libraries, not to mention internet cafes, also challenge this assertion.  Broadly speaking, </a:t>
            </a:r>
            <a:r>
              <a:rPr lang="en-GB" dirty="0" err="1" smtClean="0"/>
              <a:t>generalisability</a:t>
            </a:r>
            <a:r>
              <a:rPr lang="en-GB" dirty="0" smtClean="0"/>
              <a:t> of findings to the general public may still be a problem (</a:t>
            </a:r>
            <a:r>
              <a:rPr lang="en-GB" dirty="0" err="1" smtClean="0"/>
              <a:t>Couper</a:t>
            </a:r>
            <a:r>
              <a:rPr lang="en-GB" dirty="0" smtClean="0"/>
              <a:t>, 2001a; Robinson, </a:t>
            </a:r>
            <a:r>
              <a:rPr lang="en-GB" dirty="0" err="1" smtClean="0"/>
              <a:t>Neustadtl</a:t>
            </a:r>
            <a:r>
              <a:rPr lang="en-GB" dirty="0" smtClean="0"/>
              <a:t>, &amp; </a:t>
            </a:r>
            <a:r>
              <a:rPr lang="en-GB" dirty="0" err="1" smtClean="0"/>
              <a:t>Kestenbaum</a:t>
            </a:r>
            <a:r>
              <a:rPr lang="en-GB" dirty="0" smtClean="0"/>
              <a:t>, 2002; Smith, 2002).  But having findings </a:t>
            </a:r>
            <a:r>
              <a:rPr lang="en-GB" dirty="0" err="1" smtClean="0"/>
              <a:t>generalisable</a:t>
            </a:r>
            <a:r>
              <a:rPr lang="en-GB" dirty="0" smtClean="0"/>
              <a:t> to a specific group is a different matter, and we would argue that in some cases, internet research can make it easier to recruit participants from specialist groups.  Eating disorders are a good example.  </a:t>
            </a:r>
          </a:p>
          <a:p>
            <a:r>
              <a:rPr lang="en-GB" dirty="0" smtClean="0"/>
              <a:t>Eating disorders have low base rates in the population relative to other mental health difficulties.  In addition, clinical samples tend to be biased in some respects, favouring those in upper socio-economic brackets who have better access to clinical services and are better at availing of them.  In this case, recruiting from community samples when investigating things like risk factors and causation is more sound from a methodological point of view, since the data paint a more representative picture.  How is one going to recruit from the community?  In schools and colleges etc.?  Yes, but this still means that findings are, at best, only </a:t>
            </a:r>
            <a:r>
              <a:rPr lang="en-GB" dirty="0" err="1" smtClean="0"/>
              <a:t>generalisable</a:t>
            </a:r>
            <a:r>
              <a:rPr lang="en-GB" dirty="0" smtClean="0"/>
              <a:t> to school or college-aged people.  Conducting a large-scale, two-stage screening study, the most favoured method for conducting incidence/prevalence studies that ensures good </a:t>
            </a:r>
            <a:r>
              <a:rPr lang="en-GB" dirty="0" err="1" smtClean="0"/>
              <a:t>generalisability</a:t>
            </a:r>
            <a:r>
              <a:rPr lang="en-GB" dirty="0" smtClean="0"/>
              <a:t>, is a very expensive and resource-intensive endeavour, and not an option for most research teams.  Internet studies make participant recruitment much more efficient, and samples are not restricted by geography, age, profession, etc.  Conducting research from a website for people with eating disorders (</a:t>
            </a:r>
            <a:r>
              <a:rPr lang="en-GB" dirty="0" err="1" smtClean="0"/>
              <a:t>eg</a:t>
            </a:r>
            <a:r>
              <a:rPr lang="en-GB" dirty="0" smtClean="0"/>
              <a:t>. </a:t>
            </a:r>
            <a:r>
              <a:rPr lang="en-GB" dirty="0" err="1" smtClean="0"/>
              <a:t>Bodywhys</a:t>
            </a:r>
            <a:r>
              <a:rPr lang="en-GB" dirty="0" smtClean="0"/>
              <a:t>, the National Eating Disorders Association of Ireland’s website, www.bodywhys.ie) means that one can recruit from the appropriate population pool, efficiently, and cost-effectively.  In an evaluation study of an online support group, we found that 60% of our sample were not in treatment (Darcy &amp; Dooley, 2007).  This is in line with other studies reflecting how many people with a particular disorder are not in treatment and thus would not be included in research that uses clinical samples.   Thus, we argue that in fact, findings from internet studies can be more representative than those from traditional methods.  </a:t>
            </a:r>
            <a:br>
              <a:rPr lang="en-GB" dirty="0" smtClean="0"/>
            </a:br>
            <a:endParaRPr lang="en-GB" dirty="0" smtClean="0"/>
          </a:p>
          <a:p>
            <a:endParaRPr lang="en-GB" dirty="0"/>
          </a:p>
        </p:txBody>
      </p:sp>
      <p:sp>
        <p:nvSpPr>
          <p:cNvPr id="4" name="Slide Number Placeholder 3"/>
          <p:cNvSpPr>
            <a:spLocks noGrp="1"/>
          </p:cNvSpPr>
          <p:nvPr>
            <p:ph type="sldNum" sz="quarter" idx="10"/>
          </p:nvPr>
        </p:nvSpPr>
        <p:spPr/>
        <p:txBody>
          <a:bodyPr/>
          <a:lstStyle/>
          <a:p>
            <a:fld id="{369941E4-5114-4272-85B1-1ABBA26E67DB}"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 is now a large body of evidence to suggest that across a wide range of topics and constructs, effects obtained from internet studies are consistent with findings obtained from traditional methods (</a:t>
            </a:r>
            <a:r>
              <a:rPr lang="en-GB" dirty="0" err="1" smtClean="0"/>
              <a:t>eg</a:t>
            </a:r>
            <a:r>
              <a:rPr lang="en-GB" dirty="0" smtClean="0"/>
              <a:t>. Graham &amp; </a:t>
            </a:r>
            <a:r>
              <a:rPr lang="en-GB" dirty="0" err="1" smtClean="0"/>
              <a:t>Papendonatos</a:t>
            </a:r>
            <a:r>
              <a:rPr lang="en-GB" dirty="0" smtClean="0"/>
              <a:t>, 2008; Vallejo et al., 2007; </a:t>
            </a:r>
            <a:r>
              <a:rPr lang="en-GB" dirty="0" err="1" smtClean="0"/>
              <a:t>Kongsued</a:t>
            </a:r>
            <a:r>
              <a:rPr lang="en-GB" dirty="0" smtClean="0"/>
              <a:t>, </a:t>
            </a:r>
            <a:r>
              <a:rPr lang="en-GB" dirty="0" err="1" smtClean="0"/>
              <a:t>Basnour</a:t>
            </a:r>
            <a:r>
              <a:rPr lang="en-GB" dirty="0" smtClean="0"/>
              <a:t>, Holm-Christensen &amp; </a:t>
            </a:r>
            <a:r>
              <a:rPr lang="en-GB" dirty="0" err="1" smtClean="0"/>
              <a:t>Hjollund</a:t>
            </a:r>
            <a:r>
              <a:rPr lang="en-GB" dirty="0" smtClean="0"/>
              <a:t>, 2007; Ritter, </a:t>
            </a:r>
            <a:r>
              <a:rPr lang="en-GB" dirty="0" err="1" smtClean="0"/>
              <a:t>Lorig</a:t>
            </a:r>
            <a:r>
              <a:rPr lang="en-GB" dirty="0" smtClean="0"/>
              <a:t>, Laurent &amp; Matthews, 2004.)</a:t>
            </a:r>
          </a:p>
          <a:p>
            <a:endParaRPr lang="en-GB" dirty="0"/>
          </a:p>
        </p:txBody>
      </p:sp>
      <p:sp>
        <p:nvSpPr>
          <p:cNvPr id="4" name="Slide Number Placeholder 3"/>
          <p:cNvSpPr>
            <a:spLocks noGrp="1"/>
          </p:cNvSpPr>
          <p:nvPr>
            <p:ph type="sldNum" sz="quarter" idx="10"/>
          </p:nvPr>
        </p:nvSpPr>
        <p:spPr/>
        <p:txBody>
          <a:bodyPr/>
          <a:lstStyle/>
          <a:p>
            <a:fld id="{369941E4-5114-4272-85B1-1ABBA26E67DB}"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recent report of the Board of Scientific Affairs Advisory Group on the conduct of research on the Internet concluded that the internet has “democratised data collection” (Kraut et al., 2004).  This means that the internet can facilitate more people than would normally be able to access populations to conduct research.  The flip-side of this means that less-qualified people can conduct research, people who may not have formal training in research methods, and so the quality of research can potentially be compromised. </a:t>
            </a:r>
          </a:p>
          <a:p>
            <a:r>
              <a:rPr lang="en-GB" dirty="0" smtClean="0"/>
              <a:t>There are now very good ethical guidelines for conducting research studies on the internet.  There are of course, special considerations when conducting internet research.  I will cover these in more details in a subsequent blog.  However, once these considerations are addressed, we find no evidence to support the notion that internet studies are any less ethically sound than conventional studies.</a:t>
            </a:r>
          </a:p>
          <a:p>
            <a:endParaRPr lang="en-GB" dirty="0"/>
          </a:p>
        </p:txBody>
      </p:sp>
      <p:sp>
        <p:nvSpPr>
          <p:cNvPr id="4" name="Slide Number Placeholder 3"/>
          <p:cNvSpPr>
            <a:spLocks noGrp="1"/>
          </p:cNvSpPr>
          <p:nvPr>
            <p:ph type="sldNum" sz="quarter" idx="10"/>
          </p:nvPr>
        </p:nvSpPr>
        <p:spPr/>
        <p:txBody>
          <a:bodyPr/>
          <a:lstStyle/>
          <a:p>
            <a:fld id="{369941E4-5114-4272-85B1-1ABBA26E67DB}"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 are many journals that are specific to internet research as well as those that publish research on internet-specific constructs such as Journal of Medical Internet Research (</a:t>
            </a:r>
            <a:r>
              <a:rPr lang="en-GB" dirty="0" smtClean="0">
                <a:hlinkClick r:id="rId3"/>
              </a:rPr>
              <a:t>www.jmir.org</a:t>
            </a:r>
            <a:r>
              <a:rPr lang="en-GB" dirty="0" smtClean="0"/>
              <a:t> );  </a:t>
            </a:r>
            <a:r>
              <a:rPr lang="en-GB" dirty="0" err="1" smtClean="0"/>
              <a:t>CyberPsychology</a:t>
            </a:r>
            <a:r>
              <a:rPr lang="en-GB" dirty="0" smtClean="0"/>
              <a:t> and </a:t>
            </a:r>
            <a:r>
              <a:rPr lang="en-GB" dirty="0" err="1" smtClean="0"/>
              <a:t>Behavior</a:t>
            </a:r>
            <a:r>
              <a:rPr lang="en-GB" dirty="0" smtClean="0"/>
              <a:t> (</a:t>
            </a:r>
            <a:r>
              <a:rPr lang="en-GB" dirty="0" smtClean="0">
                <a:hlinkClick r:id="rId4"/>
              </a:rPr>
              <a:t>http://www.liebertpub.com/publication.aspx?pub_id=10</a:t>
            </a:r>
            <a:r>
              <a:rPr lang="en-GB" dirty="0" smtClean="0"/>
              <a:t> ); and Telemedicine and E-Health (</a:t>
            </a:r>
            <a:r>
              <a:rPr lang="en-GB" dirty="0" smtClean="0">
                <a:hlinkClick r:id="rId5"/>
              </a:rPr>
              <a:t>http://www.liebertpub.com/publication.aspx?pub_id=54</a:t>
            </a:r>
            <a:r>
              <a:rPr lang="en-GB" dirty="0" smtClean="0"/>
              <a:t> ).  Internet-research appears in more traditional peer-reviewed journals.  There are many examples of internet randomised controlled trials that are published in very high impact factor journals such as the American Journal of Psychiatry (132) and the British Journal of Psychiatry (108).  These journals typically employ the most stringent review procedures. </a:t>
            </a:r>
          </a:p>
          <a:p>
            <a:r>
              <a:rPr lang="en-GB" dirty="0" smtClean="0"/>
              <a:t>In broad terms, as long as research has a sound methodology, is conducted ethically, and makes a contribution to knowledge, then it should not matter whether findings are yielded from an internet study or from more traditional methods.</a:t>
            </a:r>
          </a:p>
          <a:p>
            <a:endParaRPr lang="en-GB" dirty="0"/>
          </a:p>
        </p:txBody>
      </p:sp>
      <p:sp>
        <p:nvSpPr>
          <p:cNvPr id="4" name="Slide Number Placeholder 3"/>
          <p:cNvSpPr>
            <a:spLocks noGrp="1"/>
          </p:cNvSpPr>
          <p:nvPr>
            <p:ph type="sldNum" sz="quarter" idx="10"/>
          </p:nvPr>
        </p:nvSpPr>
        <p:spPr/>
        <p:txBody>
          <a:bodyPr/>
          <a:lstStyle/>
          <a:p>
            <a:fld id="{369941E4-5114-4272-85B1-1ABBA26E67DB}"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kern="1200" dirty="0" smtClean="0">
                <a:solidFill>
                  <a:schemeClr val="tx1"/>
                </a:solidFill>
                <a:latin typeface="+mn-lt"/>
                <a:ea typeface="+mn-ea"/>
                <a:cs typeface="+mn-cs"/>
              </a:rPr>
              <a:t>Internet marketing research is primary research. You can ask questions and get opinions, attitudes, perceptions, and reports of behaviour. And it’s fast. And you don’t have travel. It runs 24/7. It’s usually cost-effective.</a:t>
            </a:r>
          </a:p>
          <a:p>
            <a:r>
              <a:rPr lang="en-GB" sz="1200" kern="1200" dirty="0" smtClean="0">
                <a:solidFill>
                  <a:schemeClr val="tx1"/>
                </a:solidFill>
                <a:latin typeface="+mn-lt"/>
                <a:ea typeface="+mn-ea"/>
                <a:cs typeface="+mn-cs"/>
              </a:rPr>
              <a:t>Used properly, the Internet supports traditional qualitative research – live focus groups, depth interviews, and ethnography. </a:t>
            </a:r>
          </a:p>
          <a:p>
            <a:r>
              <a:rPr lang="en-GB" sz="1200" b="1" kern="1200" dirty="0" smtClean="0">
                <a:solidFill>
                  <a:schemeClr val="tx1"/>
                </a:solidFill>
                <a:latin typeface="+mn-lt"/>
                <a:ea typeface="+mn-ea"/>
                <a:cs typeface="+mn-cs"/>
              </a:rPr>
              <a:t>Social Media Networks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Social media networks allow users to create online content and interact with other users. </a:t>
            </a:r>
            <a:r>
              <a:rPr lang="en-GB" sz="1200" kern="1200" dirty="0" err="1" smtClean="0">
                <a:solidFill>
                  <a:schemeClr val="tx1"/>
                </a:solidFill>
                <a:latin typeface="+mn-lt"/>
                <a:ea typeface="+mn-ea"/>
                <a:cs typeface="+mn-cs"/>
              </a:rPr>
              <a:t>Facebook,MySpace</a:t>
            </a:r>
            <a:r>
              <a:rPr lang="en-GB" sz="1200" kern="1200" dirty="0" smtClean="0">
                <a:solidFill>
                  <a:schemeClr val="tx1"/>
                </a:solidFill>
                <a:latin typeface="+mn-lt"/>
                <a:ea typeface="+mn-ea"/>
                <a:cs typeface="+mn-cs"/>
              </a:rPr>
              <a:t>, and LinkedIn are examples of popular social media, in which you can setup mini polls and ask open-ended questions. Plus you can see pictures. On </a:t>
            </a:r>
            <a:r>
              <a:rPr lang="en-GB" sz="1200" kern="1200" dirty="0" err="1" smtClean="0">
                <a:solidFill>
                  <a:schemeClr val="tx1"/>
                </a:solidFill>
                <a:latin typeface="+mn-lt"/>
                <a:ea typeface="+mn-ea"/>
                <a:cs typeface="+mn-cs"/>
              </a:rPr>
              <a:t>Facebook</a:t>
            </a:r>
            <a:r>
              <a:rPr lang="en-GB" sz="1200" kern="1200" dirty="0" smtClean="0">
                <a:solidFill>
                  <a:schemeClr val="tx1"/>
                </a:solidFill>
                <a:latin typeface="+mn-lt"/>
                <a:ea typeface="+mn-ea"/>
                <a:cs typeface="+mn-cs"/>
              </a:rPr>
              <a:t>, you can control access to the group. On Twitter, you can ask a question in 140 characters or less and get micro-responses. You can carry out a series of questions on Twitter about your topic of interest. Twitter is fast, convenient, and mobile. Social media are free and easy to set up.</a:t>
            </a:r>
          </a:p>
          <a:p>
            <a:r>
              <a:rPr lang="en-GB" sz="1200" b="1" kern="1200" dirty="0" smtClean="0">
                <a:solidFill>
                  <a:schemeClr val="tx1"/>
                </a:solidFill>
                <a:latin typeface="+mn-lt"/>
                <a:ea typeface="+mn-ea"/>
                <a:cs typeface="+mn-cs"/>
              </a:rPr>
              <a:t>Blogs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A blog is journal. You can use a group blog to research several respondents. You invite respondents, ask questions and give directives, and they write, and upload pictures, or videos to the blog. And you can password protect the group, controlling access. You can study a group for days, weeks, or months if needed. And setting up a group blog is easy, fast, and doesn’t cost a cent for the service. Private group blogs are powerful tools to gain rich and deep insight. It’s Internet marketing research. </a:t>
            </a:r>
          </a:p>
          <a:p>
            <a:r>
              <a:rPr lang="en-GB" sz="1200" b="1" kern="1200" dirty="0" smtClean="0">
                <a:solidFill>
                  <a:schemeClr val="tx1"/>
                </a:solidFill>
                <a:latin typeface="+mn-lt"/>
                <a:ea typeface="+mn-ea"/>
                <a:cs typeface="+mn-cs"/>
              </a:rPr>
              <a:t>Instant Messaging</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Instant messaging is real-time, “chat” with two or more people. It includes text, voice and video. Using web-cams, you get see faces and hear voice. It’s real time. You’ll need an IM client on your computer to get started. Make sure you set chat to record, so you can analyze later. You can use IM for quick questions and responses, or for lengthy chats. </a:t>
            </a:r>
          </a:p>
          <a:p>
            <a:endParaRPr lang="en-GB" sz="1200" kern="1200" dirty="0" smtClean="0">
              <a:solidFill>
                <a:schemeClr val="tx1"/>
              </a:solidFill>
              <a:latin typeface="+mn-lt"/>
              <a:ea typeface="+mn-ea"/>
              <a:cs typeface="+mn-cs"/>
            </a:endParaRPr>
          </a:p>
          <a:p>
            <a:endParaRPr lang="en-GB" sz="1200" kern="1200" dirty="0" smtClean="0">
              <a:solidFill>
                <a:schemeClr val="tx1"/>
              </a:solidFill>
              <a:latin typeface="+mn-lt"/>
              <a:ea typeface="+mn-ea"/>
              <a:cs typeface="+mn-cs"/>
            </a:endParaRPr>
          </a:p>
          <a:p>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69941E4-5114-4272-85B1-1ABBA26E67DB}"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1" kern="1200" dirty="0" smtClean="0">
                <a:solidFill>
                  <a:schemeClr val="tx1"/>
                </a:solidFill>
                <a:latin typeface="+mn-lt"/>
                <a:ea typeface="+mn-ea"/>
                <a:cs typeface="+mn-cs"/>
              </a:rPr>
              <a:t>Forums and Discussion Groups </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Join a forum or discussion group about your topic of interest. Follow the discussions. And ask a question. Follow up with another question. But follow the rules and etiquette of the forum or discussion group. Don’t abuse with too many questions. Use your favourite search engine to find your forum of interest. Here’s how to do it: type in your “topic of interest + forums.” Example: cell phone + forums. Your search engine will display the results of the forums. Or, check out Yahoo! Groups to find discussion groups. Forums or groups get answers to couple of questions, with out spending much time and money. </a:t>
            </a:r>
          </a:p>
          <a:p>
            <a:r>
              <a:rPr lang="en-GB" sz="1200" b="1" kern="1200" dirty="0" smtClean="0">
                <a:solidFill>
                  <a:schemeClr val="tx1"/>
                </a:solidFill>
                <a:latin typeface="+mn-lt"/>
                <a:ea typeface="+mn-ea"/>
                <a:cs typeface="+mn-cs"/>
              </a:rPr>
              <a:t>Online Focus Groups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Online focus groups are convenient, efficient, and fast way to collect qualitative research. The method is growing rapidly. This type of internet marketing research is specifically designed for focus groups and depth interviews. There are two types of online focus groups: real-time and bulletin board. You can use them for concept testing. And you can get insights about product awareness, purchase and use.</a:t>
            </a:r>
            <a:br>
              <a:rPr lang="en-GB" sz="1200" kern="1200" dirty="0" smtClean="0">
                <a:solidFill>
                  <a:schemeClr val="tx1"/>
                </a:solidFill>
                <a:latin typeface="+mn-lt"/>
                <a:ea typeface="+mn-ea"/>
                <a:cs typeface="+mn-cs"/>
              </a:rPr>
            </a:br>
            <a:endParaRPr lang="en-GB" sz="1200" kern="1200" dirty="0" smtClean="0">
              <a:solidFill>
                <a:schemeClr val="tx1"/>
              </a:solidFill>
              <a:latin typeface="+mn-lt"/>
              <a:ea typeface="+mn-ea"/>
              <a:cs typeface="+mn-cs"/>
            </a:endParaRPr>
          </a:p>
          <a:p>
            <a:r>
              <a:rPr lang="en-GB" sz="1200" b="1" kern="1200" dirty="0" smtClean="0">
                <a:solidFill>
                  <a:schemeClr val="tx1"/>
                </a:solidFill>
                <a:latin typeface="+mn-lt"/>
                <a:ea typeface="+mn-ea"/>
                <a:cs typeface="+mn-cs"/>
              </a:rPr>
              <a:t>Online Surveys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Online survey software mainly offers closed questions for quantitative surveys, but also provides open-ended question features. Question Pro, </a:t>
            </a:r>
            <a:r>
              <a:rPr lang="en-GB" sz="1200" kern="1200" dirty="0" err="1" smtClean="0">
                <a:solidFill>
                  <a:schemeClr val="tx1"/>
                </a:solidFill>
                <a:latin typeface="+mn-lt"/>
                <a:ea typeface="+mn-ea"/>
                <a:cs typeface="+mn-cs"/>
              </a:rPr>
              <a:t>Zoomerang</a:t>
            </a:r>
            <a:r>
              <a:rPr lang="en-GB" sz="1200" kern="1200" dirty="0" smtClean="0">
                <a:solidFill>
                  <a:schemeClr val="tx1"/>
                </a:solidFill>
                <a:latin typeface="+mn-lt"/>
                <a:ea typeface="+mn-ea"/>
                <a:cs typeface="+mn-cs"/>
              </a:rPr>
              <a:t> and Survey Monkey are examples of popular online surveys. There are many other vendors. But, limited respondent interactivity limits 'discussion' with a moderator. Probing beyond on top of mind becomes difficult. But if you combine online surveys with private blogs or instant messaging, you can probe respondents’ first answers, and gain deeper understanding. </a:t>
            </a: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369941E4-5114-4272-85B1-1ABBA26E67DB}"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kern="1200" dirty="0" smtClean="0">
                <a:solidFill>
                  <a:schemeClr val="tx1"/>
                </a:solidFill>
                <a:latin typeface="+mn-lt"/>
                <a:ea typeface="+mn-ea"/>
                <a:cs typeface="+mn-cs"/>
              </a:rPr>
              <a:t>Product Reviews and Opinions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If you are looking for consumer product reviews and opinions, several website exist to help you. Epinons.com and Yelp.com are examples. Login and follow the consumers’ ratings. Also, read editors and experts’ product reviews. CNET is an example of a website, which reviews electronic products. In your search engine, type in “your product + reviews,” and follow the links. This is secondary Internet marketing research, rather than primary, but provides useful data points and direction. It’s useful early stage research. </a:t>
            </a:r>
          </a:p>
          <a:p>
            <a:r>
              <a:rPr lang="en-GB" sz="1200" b="1" kern="1200" dirty="0" smtClean="0">
                <a:solidFill>
                  <a:schemeClr val="tx1"/>
                </a:solidFill>
                <a:latin typeface="+mn-lt"/>
                <a:ea typeface="+mn-ea"/>
                <a:cs typeface="+mn-cs"/>
              </a:rPr>
              <a:t>Word Cloud Analysis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Word cloud analysis, also known as tag clouds, counts the frequency of words and displays the size of a word based on frequency. You can analyze transcripts of focus group or depth interviews, using word clouds. There are several websites offering word cloud display. Wordle.net and TagCrowd.com are examples. You copy and paste text and get a word cloud. The displays give you a visual perspective about words respondents talk about often. A visual word cloud adds </a:t>
            </a:r>
            <a:r>
              <a:rPr lang="en-GB" sz="1200" kern="1200" dirty="0" err="1" smtClean="0">
                <a:solidFill>
                  <a:schemeClr val="tx1"/>
                </a:solidFill>
                <a:latin typeface="+mn-lt"/>
                <a:ea typeface="+mn-ea"/>
                <a:cs typeface="+mn-cs"/>
              </a:rPr>
              <a:t>color</a:t>
            </a:r>
            <a:r>
              <a:rPr lang="en-GB" sz="1200" kern="1200" dirty="0" smtClean="0">
                <a:solidFill>
                  <a:schemeClr val="tx1"/>
                </a:solidFill>
                <a:latin typeface="+mn-lt"/>
                <a:ea typeface="+mn-ea"/>
                <a:cs typeface="+mn-cs"/>
              </a:rPr>
              <a:t> to reports or presentations. </a:t>
            </a:r>
          </a:p>
          <a:p>
            <a:r>
              <a:rPr lang="en-GB" sz="1200" kern="1200" dirty="0" smtClean="0">
                <a:solidFill>
                  <a:schemeClr val="tx1"/>
                </a:solidFill>
                <a:latin typeface="+mn-lt"/>
                <a:ea typeface="+mn-ea"/>
                <a:cs typeface="+mn-cs"/>
              </a:rPr>
              <a:t>Also, </a:t>
            </a:r>
            <a:r>
              <a:rPr lang="en-GB" sz="1200" kern="1200" dirty="0" err="1" smtClean="0">
                <a:solidFill>
                  <a:schemeClr val="tx1"/>
                </a:solidFill>
                <a:latin typeface="+mn-lt"/>
                <a:ea typeface="+mn-ea"/>
                <a:cs typeface="+mn-cs"/>
              </a:rPr>
              <a:t>Zoomerang</a:t>
            </a:r>
            <a:r>
              <a:rPr lang="en-GB" sz="1200" kern="1200" dirty="0" smtClean="0">
                <a:solidFill>
                  <a:schemeClr val="tx1"/>
                </a:solidFill>
                <a:latin typeface="+mn-lt"/>
                <a:ea typeface="+mn-ea"/>
                <a:cs typeface="+mn-cs"/>
              </a:rPr>
              <a:t> offers word cloud analysis in their online survey software. It counts the frequency of specific words and displays word counts in measurable data.  </a:t>
            </a:r>
            <a:br>
              <a:rPr lang="en-GB" sz="1200" kern="1200" dirty="0" smtClean="0">
                <a:solidFill>
                  <a:schemeClr val="tx1"/>
                </a:solidFill>
                <a:latin typeface="+mn-lt"/>
                <a:ea typeface="+mn-ea"/>
                <a:cs typeface="+mn-cs"/>
              </a:rPr>
            </a:br>
            <a:r>
              <a:rPr lang="en-GB" sz="1200" kern="1200" dirty="0" smtClean="0">
                <a:solidFill>
                  <a:schemeClr val="tx1"/>
                </a:solidFill>
                <a:latin typeface="+mn-lt"/>
                <a:ea typeface="+mn-ea"/>
                <a:cs typeface="+mn-cs"/>
              </a:rPr>
              <a:t/>
            </a:r>
            <a:br>
              <a:rPr lang="en-GB" sz="1200" kern="1200" dirty="0" smtClean="0">
                <a:solidFill>
                  <a:schemeClr val="tx1"/>
                </a:solidFill>
                <a:latin typeface="+mn-lt"/>
                <a:ea typeface="+mn-ea"/>
                <a:cs typeface="+mn-cs"/>
              </a:rPr>
            </a:br>
            <a:r>
              <a:rPr lang="en-GB" sz="1200" b="1" kern="1200" dirty="0" smtClean="0">
                <a:solidFill>
                  <a:schemeClr val="tx1"/>
                </a:solidFill>
                <a:latin typeface="+mn-lt"/>
                <a:ea typeface="+mn-ea"/>
                <a:cs typeface="+mn-cs"/>
              </a:rPr>
              <a:t>Keyword Web Analytics</a:t>
            </a:r>
            <a:endParaRPr lang="en-GB" sz="1200" kern="1200" dirty="0" smtClean="0">
              <a:solidFill>
                <a:schemeClr val="tx1"/>
              </a:solidFill>
              <a:latin typeface="+mn-lt"/>
              <a:ea typeface="+mn-ea"/>
              <a:cs typeface="+mn-cs"/>
            </a:endParaRPr>
          </a:p>
          <a:p>
            <a:r>
              <a:rPr lang="en-GB" sz="1200" kern="1200" dirty="0" smtClean="0">
                <a:solidFill>
                  <a:schemeClr val="tx1"/>
                </a:solidFill>
                <a:latin typeface="+mn-lt"/>
                <a:ea typeface="+mn-ea"/>
                <a:cs typeface="+mn-cs"/>
              </a:rPr>
              <a:t>Keyword searches are an excellent way to figure out what keywords or phrases web surfers use to find information or products on websites. It gives you specific words they use, revealing thinking and search purpose, and a sense of their awareness, interest, and want. Are surfers in an early stage information search, or are they trying to buy something? You want to look the specific keywords people use to find your website. Ask your webmaster to give you keywords used to find your site. You get keywords by month. Look at an entire year of keywords. Then check and see how surfers search outside your website. Google </a:t>
            </a:r>
            <a:r>
              <a:rPr lang="en-GB" sz="1200" kern="1200" dirty="0" err="1" smtClean="0">
                <a:solidFill>
                  <a:schemeClr val="tx1"/>
                </a:solidFill>
                <a:latin typeface="+mn-lt"/>
                <a:ea typeface="+mn-ea"/>
                <a:cs typeface="+mn-cs"/>
              </a:rPr>
              <a:t>AdWord</a:t>
            </a:r>
            <a:r>
              <a:rPr lang="en-GB" sz="1200" kern="1200" dirty="0" smtClean="0">
                <a:solidFill>
                  <a:schemeClr val="tx1"/>
                </a:solidFill>
                <a:latin typeface="+mn-lt"/>
                <a:ea typeface="+mn-ea"/>
                <a:cs typeface="+mn-cs"/>
              </a:rPr>
              <a:t> Tools, </a:t>
            </a:r>
            <a:r>
              <a:rPr lang="en-GB" sz="1200" kern="1200" dirty="0" err="1" smtClean="0">
                <a:solidFill>
                  <a:schemeClr val="tx1"/>
                </a:solidFill>
                <a:latin typeface="+mn-lt"/>
                <a:ea typeface="+mn-ea"/>
                <a:cs typeface="+mn-cs"/>
              </a:rPr>
              <a:t>WordTracker</a:t>
            </a:r>
            <a:r>
              <a:rPr lang="en-GB" sz="1200" kern="1200" dirty="0" smtClean="0">
                <a:solidFill>
                  <a:schemeClr val="tx1"/>
                </a:solidFill>
                <a:latin typeface="+mn-lt"/>
                <a:ea typeface="+mn-ea"/>
                <a:cs typeface="+mn-cs"/>
              </a:rPr>
              <a:t>, and Keyword Discovery are online tools that can help figure out keyword </a:t>
            </a:r>
            <a:r>
              <a:rPr lang="en-GB" sz="1200" kern="1200" dirty="0" err="1" smtClean="0">
                <a:solidFill>
                  <a:schemeClr val="tx1"/>
                </a:solidFill>
                <a:latin typeface="+mn-lt"/>
                <a:ea typeface="+mn-ea"/>
                <a:cs typeface="+mn-cs"/>
              </a:rPr>
              <a:t>behavior</a:t>
            </a:r>
            <a:r>
              <a:rPr lang="en-GB" sz="1200" kern="1200" dirty="0" smtClean="0">
                <a:solidFill>
                  <a:schemeClr val="tx1"/>
                </a:solidFill>
                <a:latin typeface="+mn-lt"/>
                <a:ea typeface="+mn-ea"/>
                <a:cs typeface="+mn-cs"/>
              </a:rPr>
              <a:t> for a given topic. Keyword analysis delivers another set of data points, which provide added perspectives. </a:t>
            </a:r>
          </a:p>
          <a:p>
            <a:endParaRPr lang="en-GB" dirty="0"/>
          </a:p>
        </p:txBody>
      </p:sp>
      <p:sp>
        <p:nvSpPr>
          <p:cNvPr id="4" name="Slide Number Placeholder 3"/>
          <p:cNvSpPr>
            <a:spLocks noGrp="1"/>
          </p:cNvSpPr>
          <p:nvPr>
            <p:ph type="sldNum" sz="quarter" idx="10"/>
          </p:nvPr>
        </p:nvSpPr>
        <p:spPr/>
        <p:txBody>
          <a:bodyPr/>
          <a:lstStyle/>
          <a:p>
            <a:fld id="{369941E4-5114-4272-85B1-1ABBA26E67DB}"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Technologic advances and popularization of the World Wide Web now allow researchers to use the Internet for medical surveys. The Internet provides access to a rapidly growing and widespread population of potential research subjects. Specific populations can be selected from the larger Internet community, which is itself becoming more representative of society as a whole. The hypertext </a:t>
            </a:r>
            <a:r>
              <a:rPr lang="en-GB" dirty="0" err="1" smtClean="0"/>
              <a:t>markup</a:t>
            </a:r>
            <a:r>
              <a:rPr lang="en-GB" dirty="0" smtClean="0"/>
              <a:t> language can be used to create interactive forms with an intuitive and intelligent interface. Response collection by means of common gateway interface scripts can afford automated data compilation and exportation to other software packages. Furthermore, real-time evaluation of incoming data can ensure that the data are complete and accurate before they are accepted. Used properly and for appropriate research projects, the Internet can provide a fast, cost-effective, and efficient mechanism for administering medical surveys.</a:t>
            </a:r>
            <a:endParaRPr lang="en-GB" dirty="0"/>
          </a:p>
        </p:txBody>
      </p:sp>
      <p:sp>
        <p:nvSpPr>
          <p:cNvPr id="4" name="Slide Number Placeholder 3"/>
          <p:cNvSpPr>
            <a:spLocks noGrp="1"/>
          </p:cNvSpPr>
          <p:nvPr>
            <p:ph type="sldNum" sz="quarter" idx="10"/>
          </p:nvPr>
        </p:nvSpPr>
        <p:spPr/>
        <p:txBody>
          <a:bodyPr/>
          <a:lstStyle/>
          <a:p>
            <a:fld id="{369941E4-5114-4272-85B1-1ABBA26E67DB}" type="slidenum">
              <a:rPr lang="en-GB" smtClean="0"/>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286000"/>
            <a:ext cx="7772400" cy="1143000"/>
          </a:xfrm>
        </p:spPr>
        <p:txBody>
          <a:bodyPr/>
          <a:lstStyle>
            <a:lvl1pPr>
              <a:defRPr/>
            </a:lvl1pPr>
          </a:lstStyle>
          <a:p>
            <a:r>
              <a:rPr lang="en-US" smtClean="0"/>
              <a:t>Click to edit Master title style</a:t>
            </a:r>
            <a:endParaRPr lang="en-US"/>
          </a:p>
        </p:txBody>
      </p:sp>
      <p:sp>
        <p:nvSpPr>
          <p:cNvPr id="2051" name="Rectangle 3"/>
          <p:cNvSpPr>
            <a:spLocks noGrp="1" noChangeArrowheads="1"/>
          </p:cNvSpPr>
          <p:nvPr>
            <p:ph type="subTitle" idx="1"/>
          </p:nvPr>
        </p:nvSpPr>
        <p:spPr>
          <a:xfrm>
            <a:off x="1371600" y="3886200"/>
            <a:ext cx="6400800" cy="1752600"/>
          </a:xfrm>
        </p:spPr>
        <p:txBody>
          <a:bodyPr/>
          <a:lstStyle>
            <a:lvl1pPr marL="0" indent="0" algn="ctr">
              <a:buFontTx/>
              <a:buNone/>
              <a:defRPr/>
            </a:lvl1pPr>
          </a:lstStyle>
          <a:p>
            <a:r>
              <a:rPr lang="en-US" smtClean="0"/>
              <a:t>Click to edit Master subtitle style</a:t>
            </a:r>
            <a:endParaRPr lang="en-US"/>
          </a:p>
        </p:txBody>
      </p:sp>
      <p:sp>
        <p:nvSpPr>
          <p:cNvPr id="4" name="Rectangle 4"/>
          <p:cNvSpPr>
            <a:spLocks noGrp="1" noChangeArrowheads="1"/>
          </p:cNvSpPr>
          <p:nvPr>
            <p:ph type="dt" sz="half" idx="10"/>
          </p:nvPr>
        </p:nvSpPr>
        <p:spPr/>
        <p:txBody>
          <a:bodyPr/>
          <a:lstStyle>
            <a:lvl1pPr>
              <a:defRPr/>
            </a:lvl1pPr>
          </a:lstStyle>
          <a:p>
            <a:fld id="{342F7A91-AEED-4B01-B039-C85939D9C536}" type="datetimeFigureOut">
              <a:rPr lang="en-US" smtClean="0"/>
              <a:pPr/>
              <a:t>1/11/2012</a:t>
            </a:fld>
            <a:endParaRPr lang="en-GB"/>
          </a:p>
        </p:txBody>
      </p:sp>
      <p:sp>
        <p:nvSpPr>
          <p:cNvPr id="5" name="Rectangle 5"/>
          <p:cNvSpPr>
            <a:spLocks noGrp="1" noChangeArrowheads="1"/>
          </p:cNvSpPr>
          <p:nvPr>
            <p:ph type="ftr" sz="quarter" idx="11"/>
          </p:nvPr>
        </p:nvSpPr>
        <p:spPr/>
        <p:txBody>
          <a:bodyPr/>
          <a:lstStyle>
            <a:lvl1pPr>
              <a:defRPr/>
            </a:lvl1pPr>
          </a:lstStyle>
          <a:p>
            <a:endParaRPr lang="en-GB"/>
          </a:p>
        </p:txBody>
      </p:sp>
      <p:sp>
        <p:nvSpPr>
          <p:cNvPr id="6" name="Rectangle 6"/>
          <p:cNvSpPr>
            <a:spLocks noGrp="1" noChangeArrowheads="1"/>
          </p:cNvSpPr>
          <p:nvPr>
            <p:ph type="sldNum" sz="quarter" idx="12"/>
          </p:nvPr>
        </p:nvSpPr>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35" y="4406901"/>
            <a:ext cx="7772400" cy="1362075"/>
          </a:xfrm>
        </p:spPr>
        <p:txBody>
          <a:bodyPr anchor="t"/>
          <a:lstStyle>
            <a:lvl1pPr algn="r">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435"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85800"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2338" y="1981200"/>
            <a:ext cx="3815862"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066"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066"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270" y="1535113"/>
            <a:ext cx="4041531"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270" y="2174875"/>
            <a:ext cx="4041531"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8" name="Rectangle 5"/>
          <p:cNvSpPr>
            <a:spLocks noGrp="1" noChangeArrowheads="1"/>
          </p:cNvSpPr>
          <p:nvPr>
            <p:ph type="ftr" sz="quarter" idx="11"/>
          </p:nvPr>
        </p:nvSpPr>
        <p:spPr>
          <a:ln/>
        </p:spPr>
        <p:txBody>
          <a:bodyPr/>
          <a:lstStyle>
            <a:lvl1pPr>
              <a:defRPr/>
            </a:lvl1pPr>
          </a:lstStyle>
          <a:p>
            <a:endParaRPr lang="en-GB"/>
          </a:p>
        </p:txBody>
      </p:sp>
      <p:sp>
        <p:nvSpPr>
          <p:cNvPr id="9"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4" name="Rectangle 5"/>
          <p:cNvSpPr>
            <a:spLocks noGrp="1" noChangeArrowheads="1"/>
          </p:cNvSpPr>
          <p:nvPr>
            <p:ph type="ftr" sz="quarter" idx="11"/>
          </p:nvPr>
        </p:nvSpPr>
        <p:spPr>
          <a:ln/>
        </p:spPr>
        <p:txBody>
          <a:bodyPr/>
          <a:lstStyle>
            <a:lvl1pPr>
              <a:defRPr/>
            </a:lvl1pPr>
          </a:lstStyle>
          <a:p>
            <a:endParaRPr lang="en-GB"/>
          </a:p>
        </p:txBody>
      </p:sp>
      <p:sp>
        <p:nvSpPr>
          <p:cNvPr id="5"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3" name="Rectangle 5"/>
          <p:cNvSpPr>
            <a:spLocks noGrp="1" noChangeArrowheads="1"/>
          </p:cNvSpPr>
          <p:nvPr>
            <p:ph type="ftr" sz="quarter" idx="11"/>
          </p:nvPr>
        </p:nvSpPr>
        <p:spPr>
          <a:ln/>
        </p:spPr>
        <p:txBody>
          <a:bodyPr/>
          <a:lstStyle>
            <a:lvl1pPr>
              <a:defRPr/>
            </a:lvl1pPr>
          </a:lstStyle>
          <a:p>
            <a:endParaRPr lang="en-GB"/>
          </a:p>
        </p:txBody>
      </p:sp>
      <p:sp>
        <p:nvSpPr>
          <p:cNvPr id="4"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435" cy="1162050"/>
          </a:xfrm>
        </p:spPr>
        <p:txBody>
          <a:bodyPr anchor="b"/>
          <a:lstStyle>
            <a:lvl1pPr algn="r">
              <a:defRPr sz="2000" b="1"/>
            </a:lvl1pPr>
          </a:lstStyle>
          <a:p>
            <a:r>
              <a:rPr lang="en-US" smtClean="0"/>
              <a:t>Click to edit Master title style</a:t>
            </a:r>
            <a:endParaRPr lang="en-GB"/>
          </a:p>
        </p:txBody>
      </p:sp>
      <p:sp>
        <p:nvSpPr>
          <p:cNvPr id="3" name="Content Placeholder 2"/>
          <p:cNvSpPr>
            <a:spLocks noGrp="1"/>
          </p:cNvSpPr>
          <p:nvPr>
            <p:ph idx="1"/>
          </p:nvPr>
        </p:nvSpPr>
        <p:spPr>
          <a:xfrm>
            <a:off x="3575538" y="273051"/>
            <a:ext cx="5111262"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1"/>
            <a:ext cx="3008435"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166" y="4800600"/>
            <a:ext cx="5486400" cy="566738"/>
          </a:xfrm>
        </p:spPr>
        <p:txBody>
          <a:bodyPr anchor="b"/>
          <a:lstStyle>
            <a:lvl1pPr algn="r">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166"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GB" noProof="0"/>
          </a:p>
        </p:txBody>
      </p:sp>
      <p:sp>
        <p:nvSpPr>
          <p:cNvPr id="4" name="Text Placeholder 3"/>
          <p:cNvSpPr>
            <a:spLocks noGrp="1"/>
          </p:cNvSpPr>
          <p:nvPr>
            <p:ph type="body" sz="half" idx="2"/>
          </p:nvPr>
        </p:nvSpPr>
        <p:spPr>
          <a:xfrm>
            <a:off x="1792166"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85801" y="609600"/>
            <a:ext cx="5688623" cy="5486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fld id="{342F7A91-AEED-4B01-B039-C85939D9C536}" type="datetimeFigureOut">
              <a:rPr lang="en-US" smtClean="0"/>
              <a:pPr/>
              <a:t>1/11/2012</a:t>
            </a:fld>
            <a:endParaRPr lang="en-GB"/>
          </a:p>
        </p:txBody>
      </p:sp>
      <p:sp>
        <p:nvSpPr>
          <p:cNvPr id="5" name="Rectangle 5"/>
          <p:cNvSpPr>
            <a:spLocks noGrp="1" noChangeArrowheads="1"/>
          </p:cNvSpPr>
          <p:nvPr>
            <p:ph type="ftr" sz="quarter" idx="11"/>
          </p:nvPr>
        </p:nvSpPr>
        <p:spPr>
          <a:ln/>
        </p:spPr>
        <p:txBody>
          <a:bodyPr/>
          <a:lstStyle>
            <a:lvl1pPr>
              <a:defRPr/>
            </a:lvl1pPr>
          </a:lstStyle>
          <a:p>
            <a:endParaRPr lang="en-GB"/>
          </a:p>
        </p:txBody>
      </p:sp>
      <p:sp>
        <p:nvSpPr>
          <p:cNvPr id="6" name="Rectangle 6"/>
          <p:cNvSpPr>
            <a:spLocks noGrp="1" noChangeArrowheads="1"/>
          </p:cNvSpPr>
          <p:nvPr>
            <p:ph type="sldNum" sz="quarter" idx="12"/>
          </p:nvPr>
        </p:nvSpPr>
        <p:spPr>
          <a:ln/>
        </p:spPr>
        <p:txBody>
          <a:bodyPr/>
          <a:lstStyle>
            <a:lvl1pPr>
              <a:defRPr/>
            </a:lvl1pPr>
          </a:lstStyle>
          <a:p>
            <a:fld id="{E1F59428-B48A-4373-A7B4-BD4948931EC4}" type="slidenum">
              <a:rPr lang="en-GB" smtClean="0"/>
              <a:pPr/>
              <a:t>‹#›</a:t>
            </a:fld>
            <a:endParaRPr lang="en-GB"/>
          </a:p>
        </p:txBody>
      </p:sp>
    </p:spTree>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US" smtClean="0"/>
          </a:p>
        </p:txBody>
      </p:sp>
      <p:sp>
        <p:nvSpPr>
          <p:cNvPr id="1027" name="Rectangle 3"/>
          <p:cNvSpPr>
            <a:spLocks noGrp="1" noChangeArrowheads="1"/>
          </p:cNvSpPr>
          <p:nvPr>
            <p:ph type="body" idx="1"/>
          </p:nvPr>
        </p:nvSpPr>
        <p:spPr bwMode="auto">
          <a:xfrm>
            <a:off x="685800" y="1981200"/>
            <a:ext cx="7772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smtClean="0"/>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rtl="0" eaLnBrk="0" hangingPunct="0">
              <a:defRPr sz="1400">
                <a:solidFill>
                  <a:srgbClr val="12112B"/>
                </a:solidFill>
                <a:latin typeface="+mn-lt"/>
                <a:cs typeface="+mn-cs"/>
              </a:defRPr>
            </a:lvl1pPr>
          </a:lstStyle>
          <a:p>
            <a:fld id="{342F7A91-AEED-4B01-B039-C85939D9C536}" type="datetimeFigureOut">
              <a:rPr lang="en-US" smtClean="0"/>
              <a:pPr/>
              <a:t>1/11/2012</a:t>
            </a:fld>
            <a:endParaRPr lang="en-GB"/>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rtl="0" eaLnBrk="0" hangingPunct="0">
              <a:defRPr sz="1400">
                <a:solidFill>
                  <a:srgbClr val="12112B"/>
                </a:solidFill>
                <a:latin typeface="+mn-lt"/>
                <a:cs typeface="+mn-cs"/>
              </a:defRPr>
            </a:lvl1pPr>
          </a:lstStyle>
          <a:p>
            <a:endParaRPr lang="en-GB"/>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rtl="0" eaLnBrk="0" hangingPunct="0">
              <a:defRPr sz="1400">
                <a:solidFill>
                  <a:srgbClr val="12112B"/>
                </a:solidFill>
                <a:latin typeface="+mn-lt"/>
                <a:cs typeface="+mn-cs"/>
              </a:defRPr>
            </a:lvl1pPr>
          </a:lstStyle>
          <a:p>
            <a:fld id="{E1F59428-B48A-4373-A7B4-BD4948931EC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nLst>
      <p:par>
        <p:cTn id="1" dur="indefinite" restart="never" nodeType="tmRoot"/>
      </p:par>
    </p:tnLst>
  </p:timing>
  <p:txStyles>
    <p:titleStyle>
      <a:lvl1pPr algn="ctr" rtl="0" eaLnBrk="1" fontAlgn="base" hangingPunct="1">
        <a:spcBef>
          <a:spcPct val="0"/>
        </a:spcBef>
        <a:spcAft>
          <a:spcPct val="0"/>
        </a:spcAft>
        <a:defRPr sz="4400">
          <a:solidFill>
            <a:srgbClr val="12112B"/>
          </a:solidFill>
          <a:latin typeface="+mj-lt"/>
          <a:ea typeface="+mj-ea"/>
          <a:cs typeface="+mj-cs"/>
        </a:defRPr>
      </a:lvl1pPr>
      <a:lvl2pPr algn="ctr" rtl="0" eaLnBrk="1" fontAlgn="base" hangingPunct="1">
        <a:spcBef>
          <a:spcPct val="0"/>
        </a:spcBef>
        <a:spcAft>
          <a:spcPct val="0"/>
        </a:spcAft>
        <a:defRPr sz="4400">
          <a:solidFill>
            <a:srgbClr val="12112B"/>
          </a:solidFill>
          <a:latin typeface="Trebuchet MS" pitchFamily="34" charset="0"/>
        </a:defRPr>
      </a:lvl2pPr>
      <a:lvl3pPr algn="ctr" rtl="0" eaLnBrk="1" fontAlgn="base" hangingPunct="1">
        <a:spcBef>
          <a:spcPct val="0"/>
        </a:spcBef>
        <a:spcAft>
          <a:spcPct val="0"/>
        </a:spcAft>
        <a:defRPr sz="4400">
          <a:solidFill>
            <a:srgbClr val="12112B"/>
          </a:solidFill>
          <a:latin typeface="Trebuchet MS" pitchFamily="34" charset="0"/>
        </a:defRPr>
      </a:lvl3pPr>
      <a:lvl4pPr algn="ctr" rtl="0" eaLnBrk="1" fontAlgn="base" hangingPunct="1">
        <a:spcBef>
          <a:spcPct val="0"/>
        </a:spcBef>
        <a:spcAft>
          <a:spcPct val="0"/>
        </a:spcAft>
        <a:defRPr sz="4400">
          <a:solidFill>
            <a:srgbClr val="12112B"/>
          </a:solidFill>
          <a:latin typeface="Trebuchet MS" pitchFamily="34" charset="0"/>
        </a:defRPr>
      </a:lvl4pPr>
      <a:lvl5pPr algn="ctr" rtl="0" eaLnBrk="1" fontAlgn="base" hangingPunct="1">
        <a:spcBef>
          <a:spcPct val="0"/>
        </a:spcBef>
        <a:spcAft>
          <a:spcPct val="0"/>
        </a:spcAft>
        <a:defRPr sz="4400">
          <a:solidFill>
            <a:srgbClr val="12112B"/>
          </a:solidFill>
          <a:latin typeface="Trebuchet MS" pitchFamily="34" charset="0"/>
        </a:defRPr>
      </a:lvl5pPr>
      <a:lvl6pPr marL="457200" algn="ctr" rtl="0" eaLnBrk="1" fontAlgn="base" hangingPunct="1">
        <a:spcBef>
          <a:spcPct val="0"/>
        </a:spcBef>
        <a:spcAft>
          <a:spcPct val="0"/>
        </a:spcAft>
        <a:defRPr sz="4400">
          <a:solidFill>
            <a:srgbClr val="12112B"/>
          </a:solidFill>
          <a:latin typeface="Trebuchet MS" pitchFamily="34" charset="0"/>
        </a:defRPr>
      </a:lvl6pPr>
      <a:lvl7pPr marL="914400" algn="ctr" rtl="0" eaLnBrk="1" fontAlgn="base" hangingPunct="1">
        <a:spcBef>
          <a:spcPct val="0"/>
        </a:spcBef>
        <a:spcAft>
          <a:spcPct val="0"/>
        </a:spcAft>
        <a:defRPr sz="4400">
          <a:solidFill>
            <a:srgbClr val="12112B"/>
          </a:solidFill>
          <a:latin typeface="Trebuchet MS" pitchFamily="34" charset="0"/>
        </a:defRPr>
      </a:lvl7pPr>
      <a:lvl8pPr marL="1371600" algn="ctr" rtl="0" eaLnBrk="1" fontAlgn="base" hangingPunct="1">
        <a:spcBef>
          <a:spcPct val="0"/>
        </a:spcBef>
        <a:spcAft>
          <a:spcPct val="0"/>
        </a:spcAft>
        <a:defRPr sz="4400">
          <a:solidFill>
            <a:srgbClr val="12112B"/>
          </a:solidFill>
          <a:latin typeface="Trebuchet MS" pitchFamily="34" charset="0"/>
        </a:defRPr>
      </a:lvl8pPr>
      <a:lvl9pPr marL="1828800" algn="ctr" rtl="0" eaLnBrk="1" fontAlgn="base" hangingPunct="1">
        <a:spcBef>
          <a:spcPct val="0"/>
        </a:spcBef>
        <a:spcAft>
          <a:spcPct val="0"/>
        </a:spcAft>
        <a:defRPr sz="4400">
          <a:solidFill>
            <a:srgbClr val="12112B"/>
          </a:solidFill>
          <a:latin typeface="Trebuchet MS" pitchFamily="34" charset="0"/>
        </a:defRPr>
      </a:lvl9pPr>
    </p:titleStyle>
    <p:bodyStyle>
      <a:lvl1pPr marL="342900" indent="-342900" algn="l" rtl="0" eaLnBrk="1" fontAlgn="base" hangingPunct="1">
        <a:spcBef>
          <a:spcPct val="20000"/>
        </a:spcBef>
        <a:spcAft>
          <a:spcPct val="0"/>
        </a:spcAft>
        <a:buChar char="•"/>
        <a:defRPr sz="3200">
          <a:solidFill>
            <a:srgbClr val="12112B"/>
          </a:solidFill>
          <a:latin typeface="+mn-lt"/>
          <a:ea typeface="+mn-ea"/>
          <a:cs typeface="+mn-cs"/>
        </a:defRPr>
      </a:lvl1pPr>
      <a:lvl2pPr marL="742950" indent="-285750" algn="l" rtl="0" eaLnBrk="1" fontAlgn="base" hangingPunct="1">
        <a:spcBef>
          <a:spcPct val="20000"/>
        </a:spcBef>
        <a:spcAft>
          <a:spcPct val="0"/>
        </a:spcAft>
        <a:buChar char="–"/>
        <a:defRPr sz="2800">
          <a:solidFill>
            <a:srgbClr val="12112B"/>
          </a:solidFill>
          <a:latin typeface="+mn-lt"/>
        </a:defRPr>
      </a:lvl2pPr>
      <a:lvl3pPr marL="1143000" indent="-228600" algn="l" rtl="0" eaLnBrk="1" fontAlgn="base" hangingPunct="1">
        <a:spcBef>
          <a:spcPct val="20000"/>
        </a:spcBef>
        <a:spcAft>
          <a:spcPct val="0"/>
        </a:spcAft>
        <a:buChar char="•"/>
        <a:defRPr sz="2400">
          <a:solidFill>
            <a:srgbClr val="12112B"/>
          </a:solidFill>
          <a:latin typeface="+mn-lt"/>
        </a:defRPr>
      </a:lvl3pPr>
      <a:lvl4pPr marL="1600200" indent="-228600" algn="l" rtl="0" eaLnBrk="1" fontAlgn="base" hangingPunct="1">
        <a:spcBef>
          <a:spcPct val="20000"/>
        </a:spcBef>
        <a:spcAft>
          <a:spcPct val="0"/>
        </a:spcAft>
        <a:buChar char="–"/>
        <a:defRPr sz="2000">
          <a:solidFill>
            <a:srgbClr val="12112B"/>
          </a:solidFill>
          <a:latin typeface="+mn-lt"/>
        </a:defRPr>
      </a:lvl4pPr>
      <a:lvl5pPr marL="2057400" indent="-228600" algn="l" rtl="0" eaLnBrk="1" fontAlgn="base" hangingPunct="1">
        <a:spcBef>
          <a:spcPct val="20000"/>
        </a:spcBef>
        <a:spcAft>
          <a:spcPct val="0"/>
        </a:spcAft>
        <a:buChar char="»"/>
        <a:defRPr sz="2000">
          <a:solidFill>
            <a:srgbClr val="12112B"/>
          </a:solidFill>
          <a:latin typeface="+mn-lt"/>
        </a:defRPr>
      </a:lvl5pPr>
      <a:lvl6pPr marL="2514600" indent="-228600" algn="l" rtl="0" eaLnBrk="1" fontAlgn="base" hangingPunct="1">
        <a:spcBef>
          <a:spcPct val="20000"/>
        </a:spcBef>
        <a:spcAft>
          <a:spcPct val="0"/>
        </a:spcAft>
        <a:buChar char="»"/>
        <a:defRPr sz="2000">
          <a:solidFill>
            <a:srgbClr val="12112B"/>
          </a:solidFill>
          <a:latin typeface="+mn-lt"/>
        </a:defRPr>
      </a:lvl6pPr>
      <a:lvl7pPr marL="2971800" indent="-228600" algn="l" rtl="0" eaLnBrk="1" fontAlgn="base" hangingPunct="1">
        <a:spcBef>
          <a:spcPct val="20000"/>
        </a:spcBef>
        <a:spcAft>
          <a:spcPct val="0"/>
        </a:spcAft>
        <a:buChar char="»"/>
        <a:defRPr sz="2000">
          <a:solidFill>
            <a:srgbClr val="12112B"/>
          </a:solidFill>
          <a:latin typeface="+mn-lt"/>
        </a:defRPr>
      </a:lvl7pPr>
      <a:lvl8pPr marL="3429000" indent="-228600" algn="l" rtl="0" eaLnBrk="1" fontAlgn="base" hangingPunct="1">
        <a:spcBef>
          <a:spcPct val="20000"/>
        </a:spcBef>
        <a:spcAft>
          <a:spcPct val="0"/>
        </a:spcAft>
        <a:buChar char="»"/>
        <a:defRPr sz="2000">
          <a:solidFill>
            <a:srgbClr val="12112B"/>
          </a:solidFill>
          <a:latin typeface="+mn-lt"/>
        </a:defRPr>
      </a:lvl8pPr>
      <a:lvl9pPr marL="3886200" indent="-228600" algn="l" rtl="0" eaLnBrk="1" fontAlgn="base" hangingPunct="1">
        <a:spcBef>
          <a:spcPct val="20000"/>
        </a:spcBef>
        <a:spcAft>
          <a:spcPct val="0"/>
        </a:spcAft>
        <a:buChar char="»"/>
        <a:defRPr sz="2000">
          <a:solidFill>
            <a:srgbClr val="12112B"/>
          </a:solidFill>
          <a:latin typeface="+mn-lt"/>
        </a:defRPr>
      </a:lvl9pPr>
    </p:bodyStyle>
    <p:otherStyle>
      <a:defPPr>
        <a:defRPr lang="ar-BH"/>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Using the Internet as a Research Tool</a:t>
            </a:r>
            <a:endParaRPr lang="en-GB" dirty="0"/>
          </a:p>
        </p:txBody>
      </p:sp>
      <p:sp>
        <p:nvSpPr>
          <p:cNvPr id="3" name="Subtitle 2"/>
          <p:cNvSpPr>
            <a:spLocks noGrp="1"/>
          </p:cNvSpPr>
          <p:nvPr>
            <p:ph type="subTitle" idx="1"/>
          </p:nvPr>
        </p:nvSpPr>
        <p:spPr/>
        <p:txBody>
          <a:bodyPr/>
          <a:lstStyle/>
          <a:p>
            <a:r>
              <a:rPr lang="en-GB" dirty="0" smtClean="0"/>
              <a:t>Caroline </a:t>
            </a:r>
            <a:r>
              <a:rPr lang="en-GB" dirty="0" err="1" smtClean="0"/>
              <a:t>Jawad</a:t>
            </a:r>
            <a:endParaRPr lang="en-GB" dirty="0" smtClean="0"/>
          </a:p>
          <a:p>
            <a:r>
              <a:rPr lang="en-GB" smtClean="0"/>
              <a:t>January 2012</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concerns?</a:t>
            </a:r>
            <a:endParaRPr lang="en-GB" dirty="0"/>
          </a:p>
        </p:txBody>
      </p:sp>
      <p:sp>
        <p:nvSpPr>
          <p:cNvPr id="3" name="Content Placeholder 2"/>
          <p:cNvSpPr>
            <a:spLocks noGrp="1"/>
          </p:cNvSpPr>
          <p:nvPr>
            <p:ph idx="1"/>
          </p:nvPr>
        </p:nvSpPr>
        <p:spPr/>
        <p:txBody>
          <a:bodyPr/>
          <a:lstStyle/>
          <a:p>
            <a:r>
              <a:rPr lang="en-GB" b="1" dirty="0" smtClean="0"/>
              <a:t>Results from internet studies will be adversely affected by non-serious or malicious participants.</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concerns?</a:t>
            </a:r>
            <a:endParaRPr lang="en-GB" dirty="0"/>
          </a:p>
        </p:txBody>
      </p:sp>
      <p:sp>
        <p:nvSpPr>
          <p:cNvPr id="3" name="Content Placeholder 2"/>
          <p:cNvSpPr>
            <a:spLocks noGrp="1"/>
          </p:cNvSpPr>
          <p:nvPr>
            <p:ph idx="1"/>
          </p:nvPr>
        </p:nvSpPr>
        <p:spPr/>
        <p:txBody>
          <a:bodyPr/>
          <a:lstStyle/>
          <a:p>
            <a:r>
              <a:rPr lang="en-GB" b="1" dirty="0" smtClean="0"/>
              <a:t>Internet samples are not representative or </a:t>
            </a:r>
            <a:r>
              <a:rPr lang="en-GB" b="1" dirty="0" err="1" smtClean="0"/>
              <a:t>generalisable</a:t>
            </a:r>
            <a:r>
              <a:rPr lang="en-GB" b="1" dirty="0" smtClean="0"/>
              <a: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concerns?</a:t>
            </a:r>
            <a:endParaRPr lang="en-GB" dirty="0"/>
          </a:p>
        </p:txBody>
      </p:sp>
      <p:sp>
        <p:nvSpPr>
          <p:cNvPr id="3" name="Content Placeholder 2"/>
          <p:cNvSpPr>
            <a:spLocks noGrp="1"/>
          </p:cNvSpPr>
          <p:nvPr>
            <p:ph idx="1"/>
          </p:nvPr>
        </p:nvSpPr>
        <p:spPr/>
        <p:txBody>
          <a:bodyPr/>
          <a:lstStyle/>
          <a:p>
            <a:r>
              <a:rPr lang="en-GB" b="1" dirty="0" smtClean="0"/>
              <a:t>Results from web-based studies are not representative of those found in studies employing traditional methods.</a:t>
            </a:r>
            <a:endParaRPr lang="en-GB" dirty="0" smtClean="0"/>
          </a:p>
          <a:p>
            <a:pPr>
              <a:buNone/>
            </a:pP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concerns?</a:t>
            </a:r>
            <a:endParaRPr lang="en-GB" dirty="0"/>
          </a:p>
        </p:txBody>
      </p:sp>
      <p:sp>
        <p:nvSpPr>
          <p:cNvPr id="3" name="Content Placeholder 2"/>
          <p:cNvSpPr>
            <a:spLocks noGrp="1"/>
          </p:cNvSpPr>
          <p:nvPr>
            <p:ph idx="1"/>
          </p:nvPr>
        </p:nvSpPr>
        <p:spPr/>
        <p:txBody>
          <a:bodyPr/>
          <a:lstStyle/>
          <a:p>
            <a:r>
              <a:rPr lang="en-GB" b="1" dirty="0" smtClean="0"/>
              <a:t>The same ethical safeguards that are employed in traditional studies are not possible or compromised in web studies.</a:t>
            </a:r>
            <a:endParaRPr lang="en-GB" dirty="0" smtClean="0"/>
          </a:p>
          <a:p>
            <a:pPr>
              <a:buNone/>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concerns?</a:t>
            </a:r>
            <a:endParaRPr lang="en-GB" dirty="0"/>
          </a:p>
        </p:txBody>
      </p:sp>
      <p:sp>
        <p:nvSpPr>
          <p:cNvPr id="3" name="Content Placeholder 2"/>
          <p:cNvSpPr>
            <a:spLocks noGrp="1"/>
          </p:cNvSpPr>
          <p:nvPr>
            <p:ph idx="1"/>
          </p:nvPr>
        </p:nvSpPr>
        <p:spPr/>
        <p:txBody>
          <a:bodyPr/>
          <a:lstStyle/>
          <a:p>
            <a:r>
              <a:rPr lang="en-GB" b="1" dirty="0" smtClean="0"/>
              <a:t> Findings from web-based studies will be difficult to get published in reputable journals.</a:t>
            </a:r>
            <a:endParaRPr lang="en-GB"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Qualitative Internet </a:t>
            </a:r>
            <a:r>
              <a:rPr lang="en-GB" b="1" dirty="0" smtClean="0"/>
              <a:t>Research </a:t>
            </a:r>
            <a:r>
              <a:rPr lang="en-GB" b="1" dirty="0"/>
              <a:t/>
            </a:r>
            <a:br>
              <a:rPr lang="en-GB" b="1" dirty="0"/>
            </a:br>
            <a:r>
              <a:rPr lang="en-GB" b="1" dirty="0"/>
              <a:t>9 Techniques You Can Use</a:t>
            </a:r>
            <a:endParaRPr lang="en-GB" dirty="0"/>
          </a:p>
        </p:txBody>
      </p:sp>
      <p:sp>
        <p:nvSpPr>
          <p:cNvPr id="3" name="Content Placeholder 2"/>
          <p:cNvSpPr>
            <a:spLocks noGrp="1"/>
          </p:cNvSpPr>
          <p:nvPr>
            <p:ph idx="1"/>
          </p:nvPr>
        </p:nvSpPr>
        <p:spPr/>
        <p:txBody>
          <a:bodyPr/>
          <a:lstStyle/>
          <a:p>
            <a:r>
              <a:rPr lang="en-GB" dirty="0" smtClean="0"/>
              <a:t>Social media networks</a:t>
            </a:r>
          </a:p>
          <a:p>
            <a:r>
              <a:rPr lang="en-GB" dirty="0" smtClean="0"/>
              <a:t>Blogs</a:t>
            </a:r>
          </a:p>
          <a:p>
            <a:r>
              <a:rPr lang="en-GB" dirty="0" smtClean="0"/>
              <a:t>Instant messaging</a:t>
            </a:r>
          </a:p>
          <a:p>
            <a:endParaRPr lang="en-GB" dirty="0" smtClean="0"/>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Qualitative Internet Research </a:t>
            </a:r>
            <a:br>
              <a:rPr lang="en-GB" b="1" dirty="0" smtClean="0"/>
            </a:br>
            <a:r>
              <a:rPr lang="en-GB" b="1" dirty="0" smtClean="0"/>
              <a:t>9 Techniques You Can Use</a:t>
            </a:r>
            <a:endParaRPr lang="en-GB" dirty="0"/>
          </a:p>
        </p:txBody>
      </p:sp>
      <p:sp>
        <p:nvSpPr>
          <p:cNvPr id="3" name="Content Placeholder 2"/>
          <p:cNvSpPr>
            <a:spLocks noGrp="1"/>
          </p:cNvSpPr>
          <p:nvPr>
            <p:ph idx="1"/>
          </p:nvPr>
        </p:nvSpPr>
        <p:spPr/>
        <p:txBody>
          <a:bodyPr/>
          <a:lstStyle/>
          <a:p>
            <a:r>
              <a:rPr lang="en-GB" dirty="0" smtClean="0"/>
              <a:t>Forum and discussion groups</a:t>
            </a:r>
          </a:p>
          <a:p>
            <a:r>
              <a:rPr lang="en-GB" dirty="0" smtClean="0"/>
              <a:t>Online focus groups</a:t>
            </a:r>
          </a:p>
          <a:p>
            <a:r>
              <a:rPr lang="en-GB" dirty="0" smtClean="0"/>
              <a:t>Online surveys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Qualitative Internet Research </a:t>
            </a:r>
            <a:br>
              <a:rPr lang="en-GB" b="1" dirty="0" smtClean="0"/>
            </a:br>
            <a:r>
              <a:rPr lang="en-GB" b="1" dirty="0" smtClean="0"/>
              <a:t>9 Techniques You Can Use</a:t>
            </a:r>
            <a:endParaRPr lang="en-GB" dirty="0"/>
          </a:p>
        </p:txBody>
      </p:sp>
      <p:sp>
        <p:nvSpPr>
          <p:cNvPr id="3" name="Content Placeholder 2"/>
          <p:cNvSpPr>
            <a:spLocks noGrp="1"/>
          </p:cNvSpPr>
          <p:nvPr>
            <p:ph idx="1"/>
          </p:nvPr>
        </p:nvSpPr>
        <p:spPr/>
        <p:txBody>
          <a:bodyPr/>
          <a:lstStyle/>
          <a:p>
            <a:r>
              <a:rPr lang="en-GB" dirty="0" smtClean="0"/>
              <a:t>Product reviews and opinions</a:t>
            </a:r>
          </a:p>
          <a:p>
            <a:r>
              <a:rPr lang="en-GB" dirty="0" smtClean="0"/>
              <a:t>Content analysis -  Web Cloud</a:t>
            </a:r>
          </a:p>
          <a:p>
            <a:r>
              <a:rPr lang="en-GB" dirty="0" smtClean="0"/>
              <a:t>Content analysis – Keyword Web Analytics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Surveys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Technologic advances and popularisation of the World Wide Web now allow researchers to use the Internet for surveys. </a:t>
            </a:r>
          </a:p>
          <a:p>
            <a:r>
              <a:rPr lang="en-GB" dirty="0" smtClean="0"/>
              <a:t>The Internet provides access to a rapidly growing and widespread population of potential research subjects</a:t>
            </a:r>
          </a:p>
          <a:p>
            <a:r>
              <a:rPr lang="en-GB" dirty="0" smtClean="0"/>
              <a:t> The hypertext </a:t>
            </a:r>
            <a:r>
              <a:rPr lang="en-GB" dirty="0" err="1" smtClean="0"/>
              <a:t>markup</a:t>
            </a:r>
            <a:r>
              <a:rPr lang="en-GB" dirty="0" smtClean="0"/>
              <a:t> language can be used to create interactive forms with an intuitive and intelligent interface. </a:t>
            </a:r>
          </a:p>
          <a:p>
            <a:r>
              <a:rPr lang="en-GB" dirty="0" smtClean="0"/>
              <a:t>Response collection  can afford automated data compilation and exportation to other software packages.</a:t>
            </a:r>
          </a:p>
          <a:p>
            <a:r>
              <a:rPr lang="en-GB" dirty="0" smtClean="0"/>
              <a:t>Real-time evaluation of incoming data can ensure that the data are complete and accurate before they are accepted. </a:t>
            </a:r>
          </a:p>
          <a:p>
            <a:r>
              <a:rPr lang="en-GB" dirty="0" smtClean="0"/>
              <a:t>Used properly and for appropriate research projects, the Internet can provide a fast, cost-effective, and efficient mechanism for administering surveys.</a:t>
            </a:r>
            <a:endParaRPr lang="en-GB" dirty="0"/>
          </a:p>
        </p:txBody>
      </p:sp>
    </p:spTree>
  </p:cSld>
  <p:clrMapOvr>
    <a:masterClrMapping/>
  </p:clrMapOvr>
</p:sld>
</file>

<file path=ppt/theme/theme1.xml><?xml version="1.0" encoding="utf-8"?>
<a:theme xmlns:a="http://schemas.openxmlformats.org/drawingml/2006/main" name="CIM100112">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Trebuchet MS"/>
        <a:ea typeface=""/>
        <a:cs typeface=""/>
      </a:majorFont>
      <a:minorFont>
        <a:latin typeface="Trebuchet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713E39"/>
        </a:accent1>
        <a:accent2>
          <a:srgbClr val="BE7960"/>
        </a:accent2>
        <a:accent3>
          <a:srgbClr val="C0AAAA"/>
        </a:accent3>
        <a:accent4>
          <a:srgbClr val="DADADA"/>
        </a:accent4>
        <a:accent5>
          <a:srgbClr val="BBAFAE"/>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CIM100112</Template>
  <TotalTime>87</TotalTime>
  <Words>1424</Words>
  <Application>Microsoft Office PowerPoint</Application>
  <PresentationFormat>On-screen Show (4:3)</PresentationFormat>
  <Paragraphs>76</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CIM100112</vt:lpstr>
      <vt:lpstr>Using the Internet as a Research Tool</vt:lpstr>
      <vt:lpstr>What are the concerns?</vt:lpstr>
      <vt:lpstr>What are the concerns?</vt:lpstr>
      <vt:lpstr>What are the concerns?</vt:lpstr>
      <vt:lpstr>What are the concerns?</vt:lpstr>
      <vt:lpstr>What are the concerns?</vt:lpstr>
      <vt:lpstr>Qualitative Internet Research  9 Techniques You Can Use</vt:lpstr>
      <vt:lpstr>Qualitative Internet Research  9 Techniques You Can Use</vt:lpstr>
      <vt:lpstr>Qualitative Internet Research  9 Techniques You Can Use</vt:lpstr>
      <vt:lpstr>Surveys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Using the Internet as a Research Tool</dc:title>
  <dc:creator>George Jawad</dc:creator>
  <cp:lastModifiedBy>Caroline Jawad</cp:lastModifiedBy>
  <cp:revision>7</cp:revision>
  <dcterms:created xsi:type="dcterms:W3CDTF">2010-06-03T09:49:48Z</dcterms:created>
  <dcterms:modified xsi:type="dcterms:W3CDTF">2012-01-11T14:55:47Z</dcterms:modified>
</cp:coreProperties>
</file>