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0" r:id="rId2"/>
    <p:sldMasterId id="2147483738" r:id="rId3"/>
    <p:sldMasterId id="2147483750" r:id="rId4"/>
  </p:sldMasterIdLst>
  <p:notesMasterIdLst>
    <p:notesMasterId r:id="rId108"/>
  </p:notesMasterIdLst>
  <p:sldIdLst>
    <p:sldId id="257" r:id="rId5"/>
    <p:sldId id="378" r:id="rId6"/>
    <p:sldId id="382" r:id="rId7"/>
    <p:sldId id="381" r:id="rId8"/>
    <p:sldId id="391" r:id="rId9"/>
    <p:sldId id="392" r:id="rId10"/>
    <p:sldId id="258" r:id="rId11"/>
    <p:sldId id="259" r:id="rId12"/>
    <p:sldId id="260" r:id="rId13"/>
    <p:sldId id="261" r:id="rId14"/>
    <p:sldId id="285" r:id="rId15"/>
    <p:sldId id="262" r:id="rId16"/>
    <p:sldId id="263" r:id="rId17"/>
    <p:sldId id="393" r:id="rId18"/>
    <p:sldId id="394" r:id="rId19"/>
    <p:sldId id="320" r:id="rId20"/>
    <p:sldId id="264" r:id="rId21"/>
    <p:sldId id="265" r:id="rId22"/>
    <p:sldId id="266" r:id="rId23"/>
    <p:sldId id="267" r:id="rId24"/>
    <p:sldId id="268" r:id="rId25"/>
    <p:sldId id="269" r:id="rId26"/>
    <p:sldId id="270" r:id="rId27"/>
    <p:sldId id="271" r:id="rId28"/>
    <p:sldId id="272" r:id="rId29"/>
    <p:sldId id="273" r:id="rId30"/>
    <p:sldId id="274" r:id="rId31"/>
    <p:sldId id="275" r:id="rId32"/>
    <p:sldId id="276" r:id="rId33"/>
    <p:sldId id="277" r:id="rId34"/>
    <p:sldId id="278" r:id="rId35"/>
    <p:sldId id="390" r:id="rId36"/>
    <p:sldId id="321" r:id="rId37"/>
    <p:sldId id="323" r:id="rId38"/>
    <p:sldId id="322" r:id="rId39"/>
    <p:sldId id="326" r:id="rId40"/>
    <p:sldId id="324" r:id="rId41"/>
    <p:sldId id="325" r:id="rId42"/>
    <p:sldId id="282" r:id="rId43"/>
    <p:sldId id="385" r:id="rId44"/>
    <p:sldId id="377" r:id="rId45"/>
    <p:sldId id="284" r:id="rId46"/>
    <p:sldId id="283" r:id="rId47"/>
    <p:sldId id="418" r:id="rId48"/>
    <p:sldId id="372" r:id="rId49"/>
    <p:sldId id="337" r:id="rId50"/>
    <p:sldId id="429" r:id="rId51"/>
    <p:sldId id="379" r:id="rId52"/>
    <p:sldId id="359" r:id="rId53"/>
    <p:sldId id="327" r:id="rId54"/>
    <p:sldId id="430" r:id="rId55"/>
    <p:sldId id="431" r:id="rId56"/>
    <p:sldId id="432" r:id="rId57"/>
    <p:sldId id="433" r:id="rId58"/>
    <p:sldId id="434" r:id="rId59"/>
    <p:sldId id="435" r:id="rId60"/>
    <p:sldId id="436" r:id="rId61"/>
    <p:sldId id="437" r:id="rId62"/>
    <p:sldId id="438" r:id="rId63"/>
    <p:sldId id="439" r:id="rId64"/>
    <p:sldId id="440" r:id="rId65"/>
    <p:sldId id="441" r:id="rId66"/>
    <p:sldId id="442" r:id="rId67"/>
    <p:sldId id="443" r:id="rId68"/>
    <p:sldId id="329" r:id="rId69"/>
    <p:sldId id="331" r:id="rId70"/>
    <p:sldId id="332" r:id="rId71"/>
    <p:sldId id="333" r:id="rId72"/>
    <p:sldId id="334" r:id="rId73"/>
    <p:sldId id="335" r:id="rId74"/>
    <p:sldId id="428" r:id="rId75"/>
    <p:sldId id="336" r:id="rId76"/>
    <p:sldId id="338" r:id="rId77"/>
    <p:sldId id="339" r:id="rId78"/>
    <p:sldId id="340" r:id="rId79"/>
    <p:sldId id="380" r:id="rId80"/>
    <p:sldId id="395" r:id="rId81"/>
    <p:sldId id="409" r:id="rId82"/>
    <p:sldId id="411" r:id="rId83"/>
    <p:sldId id="412" r:id="rId84"/>
    <p:sldId id="413" r:id="rId85"/>
    <p:sldId id="414" r:id="rId86"/>
    <p:sldId id="405" r:id="rId87"/>
    <p:sldId id="410" r:id="rId88"/>
    <p:sldId id="416" r:id="rId89"/>
    <p:sldId id="341" r:id="rId90"/>
    <p:sldId id="342" r:id="rId91"/>
    <p:sldId id="343" r:id="rId92"/>
    <p:sldId id="344" r:id="rId93"/>
    <p:sldId id="345" r:id="rId94"/>
    <p:sldId id="346" r:id="rId95"/>
    <p:sldId id="347" r:id="rId96"/>
    <p:sldId id="417" r:id="rId97"/>
    <p:sldId id="389" r:id="rId98"/>
    <p:sldId id="415" r:id="rId99"/>
    <p:sldId id="419" r:id="rId100"/>
    <p:sldId id="420" r:id="rId101"/>
    <p:sldId id="421" r:id="rId102"/>
    <p:sldId id="422" r:id="rId103"/>
    <p:sldId id="423" r:id="rId104"/>
    <p:sldId id="355" r:id="rId105"/>
    <p:sldId id="376" r:id="rId106"/>
    <p:sldId id="427" r:id="rId10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89" autoAdjust="0"/>
    <p:restoredTop sz="94660"/>
  </p:normalViewPr>
  <p:slideViewPr>
    <p:cSldViewPr snapToGrid="0">
      <p:cViewPr varScale="1">
        <p:scale>
          <a:sx n="91" d="100"/>
          <a:sy n="91" d="100"/>
        </p:scale>
        <p:origin x="52" y="4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07" Type="http://schemas.openxmlformats.org/officeDocument/2006/relationships/slide" Target="slides/slide103.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slide" Target="slides/slide98.xml"/><Relationship Id="rId110"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presProps" Target="presProps.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C52825-C916-436C-B618-74F85A14405E}" type="datetimeFigureOut">
              <a:rPr lang="en-GB" smtClean="0"/>
              <a:t>20/10/2020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8212A5-4F1F-44B5-9545-D2B675999B38}" type="slidenum">
              <a:rPr lang="en-GB" smtClean="0"/>
              <a:t>‹#›</a:t>
            </a:fld>
            <a:endParaRPr lang="en-GB"/>
          </a:p>
        </p:txBody>
      </p:sp>
    </p:spTree>
    <p:extLst>
      <p:ext uri="{BB962C8B-B14F-4D97-AF65-F5344CB8AC3E}">
        <p14:creationId xmlns:p14="http://schemas.microsoft.com/office/powerpoint/2010/main" val="160471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47107"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2902953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miter lim="800000"/>
            <a:headEnd/>
            <a:tailEnd/>
          </a:ln>
        </p:spPr>
        <p:txBody>
          <a:bodyPr/>
          <a:lstStyle/>
          <a:p>
            <a:fld id="{EFCF5C76-F7D9-40E1-A279-7290833F4676}" type="slidenum">
              <a:rPr lang="en-US" smtClean="0">
                <a:latin typeface="Arial" charset="0"/>
              </a:rPr>
              <a:pPr/>
              <a:t>95</a:t>
            </a:fld>
            <a:endParaRPr lang="en-US" smtClean="0">
              <a:latin typeface="Arial"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2348987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miter lim="800000"/>
            <a:headEnd/>
            <a:tailEnd/>
          </a:ln>
        </p:spPr>
        <p:txBody>
          <a:bodyPr/>
          <a:lstStyle/>
          <a:p>
            <a:fld id="{EFCF5C76-F7D9-40E1-A279-7290833F4676}" type="slidenum">
              <a:rPr lang="en-US" smtClean="0">
                <a:solidFill>
                  <a:prstClr val="black"/>
                </a:solidFill>
                <a:latin typeface="Arial" charset="0"/>
              </a:rPr>
              <a:pPr/>
              <a:t>96</a:t>
            </a:fld>
            <a:endParaRPr lang="en-US" smtClean="0">
              <a:solidFill>
                <a:prstClr val="black"/>
              </a:solidFill>
              <a:latin typeface="Arial"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3054948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p:cNvSpPr>
          <p:nvPr>
            <p:ph type="sldImg"/>
          </p:nvPr>
        </p:nvSpPr>
        <p:spPr bwMode="auto">
          <a:xfrm>
            <a:off x="104775" y="733425"/>
            <a:ext cx="6515100" cy="3665538"/>
          </a:xfrm>
          <a:prstGeom prst="rect">
            <a:avLst/>
          </a:prstGeom>
          <a:noFill/>
          <a:ln w="12700">
            <a:solidFill>
              <a:srgbClr val="000000"/>
            </a:solidFill>
            <a:miter lim="800000"/>
            <a:headEnd/>
            <a:tailEnd/>
          </a:ln>
        </p:spPr>
      </p:sp>
      <p:sp>
        <p:nvSpPr>
          <p:cNvPr id="58371"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2971115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p:cNvSpPr>
          <p:nvPr>
            <p:ph type="sldImg"/>
          </p:nvPr>
        </p:nvSpPr>
        <p:spPr bwMode="auto">
          <a:xfrm>
            <a:off x="104775" y="733425"/>
            <a:ext cx="6515100" cy="3665538"/>
          </a:xfrm>
          <a:prstGeom prst="rect">
            <a:avLst/>
          </a:prstGeom>
          <a:noFill/>
          <a:ln w="12700">
            <a:solidFill>
              <a:srgbClr val="000000"/>
            </a:solidFill>
            <a:miter lim="800000"/>
            <a:headEnd/>
            <a:tailEnd/>
          </a:ln>
        </p:spPr>
      </p:sp>
      <p:sp>
        <p:nvSpPr>
          <p:cNvPr id="60419"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1329948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p:cNvSpPr>
          <p:nvPr>
            <p:ph type="sldImg"/>
          </p:nvPr>
        </p:nvSpPr>
        <p:spPr bwMode="auto">
          <a:xfrm>
            <a:off x="104775" y="733425"/>
            <a:ext cx="6515100" cy="3665538"/>
          </a:xfrm>
          <a:prstGeom prst="rect">
            <a:avLst/>
          </a:prstGeom>
          <a:noFill/>
          <a:ln w="12700">
            <a:solidFill>
              <a:srgbClr val="000000"/>
            </a:solidFill>
            <a:miter lim="800000"/>
            <a:headEnd/>
            <a:tailEnd/>
          </a:ln>
        </p:spPr>
      </p:sp>
      <p:sp>
        <p:nvSpPr>
          <p:cNvPr id="61443"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3713647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p:cNvSpPr>
          <p:nvPr>
            <p:ph type="sldImg"/>
          </p:nvPr>
        </p:nvSpPr>
        <p:spPr bwMode="auto">
          <a:xfrm>
            <a:off x="104775" y="733425"/>
            <a:ext cx="6515100" cy="3665538"/>
          </a:xfrm>
          <a:prstGeom prst="rect">
            <a:avLst/>
          </a:prstGeom>
          <a:noFill/>
          <a:ln w="12700">
            <a:solidFill>
              <a:srgbClr val="000000"/>
            </a:solidFill>
            <a:miter lim="800000"/>
            <a:headEnd/>
            <a:tailEnd/>
          </a:ln>
        </p:spPr>
      </p:sp>
      <p:sp>
        <p:nvSpPr>
          <p:cNvPr id="62467"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3785414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2"/>
          <p:cNvGrpSpPr>
            <a:grpSpLocks/>
          </p:cNvGrpSpPr>
          <p:nvPr/>
        </p:nvGrpSpPr>
        <p:grpSpPr bwMode="auto">
          <a:xfrm>
            <a:off x="5780618" y="1169989"/>
            <a:ext cx="6419849" cy="4994275"/>
            <a:chOff x="4334933" y="1169931"/>
            <a:chExt cx="4814835" cy="4993802"/>
          </a:xfrm>
        </p:grpSpPr>
        <p:cxnSp>
          <p:nvCxnSpPr>
            <p:cNvPr id="5" name="Straight Connector 4"/>
            <p:cNvCxnSpPr/>
            <p:nvPr/>
          </p:nvCxnSpPr>
          <p:spPr>
            <a:xfrm flipH="1">
              <a:off x="6009727" y="1169931"/>
              <a:ext cx="3133691" cy="313501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flipH="1">
              <a:off x="4334933" y="1349301"/>
              <a:ext cx="4814835" cy="481443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5225510" y="1469940"/>
              <a:ext cx="3911558" cy="391123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a:off x="5304885" y="1308030"/>
              <a:ext cx="3838534" cy="38397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5706518" y="1769949"/>
              <a:ext cx="3430550" cy="343026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11201" y="533401"/>
            <a:ext cx="8206284" cy="3124201"/>
          </a:xfrm>
        </p:spPr>
        <p:txBody>
          <a:bodyPr anchor="b"/>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711200" y="3843868"/>
            <a:ext cx="6605667"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3"/>
          <p:cNvSpPr>
            <a:spLocks noGrp="1"/>
          </p:cNvSpPr>
          <p:nvPr>
            <p:ph type="dt" sz="half" idx="10"/>
          </p:nvPr>
        </p:nvSpPr>
        <p:spPr/>
        <p:txBody>
          <a:bodyPr/>
          <a:lstStyle>
            <a:lvl1pPr>
              <a:defRPr/>
            </a:lvl1pPr>
          </a:lstStyle>
          <a:p>
            <a:pPr>
              <a:defRPr/>
            </a:pPr>
            <a:endParaRPr lang="en-US"/>
          </a:p>
        </p:txBody>
      </p:sp>
      <p:sp>
        <p:nvSpPr>
          <p:cNvPr id="11" name="Footer Placeholder 4"/>
          <p:cNvSpPr>
            <a:spLocks noGrp="1"/>
          </p:cNvSpPr>
          <p:nvPr>
            <p:ph type="ftr" sz="quarter" idx="11"/>
          </p:nvPr>
        </p:nvSpPr>
        <p:spPr/>
        <p:txBody>
          <a:bodyPr/>
          <a:lstStyle>
            <a:lvl1pPr>
              <a:defRPr/>
            </a:lvl1pPr>
          </a:lstStyle>
          <a:p>
            <a:pPr>
              <a:defRPr/>
            </a:pPr>
            <a:endParaRPr lang="en-US"/>
          </a:p>
        </p:txBody>
      </p:sp>
      <p:sp>
        <p:nvSpPr>
          <p:cNvPr id="12" name="Slide Number Placeholder 5"/>
          <p:cNvSpPr>
            <a:spLocks noGrp="1"/>
          </p:cNvSpPr>
          <p:nvPr>
            <p:ph type="sldNum" sz="quarter" idx="12"/>
          </p:nvPr>
        </p:nvSpPr>
        <p:spPr/>
        <p:txBody>
          <a:bodyPr/>
          <a:lstStyle>
            <a:lvl1pPr>
              <a:defRPr/>
            </a:lvl1pPr>
          </a:lstStyle>
          <a:p>
            <a:pPr>
              <a:defRPr/>
            </a:pPr>
            <a:fld id="{FCEAEE22-8ECF-49F8-A2F3-B9B4FD7A0465}" type="slidenum">
              <a:rPr lang="en-US" altLang="en-US"/>
              <a:pPr>
                <a:defRPr/>
              </a:pPr>
              <a:t>‹#›</a:t>
            </a:fld>
            <a:endParaRPr lang="en-US" altLang="en-US"/>
          </a:p>
        </p:txBody>
      </p:sp>
    </p:spTree>
    <p:extLst>
      <p:ext uri="{BB962C8B-B14F-4D97-AF65-F5344CB8AC3E}">
        <p14:creationId xmlns:p14="http://schemas.microsoft.com/office/powerpoint/2010/main" val="1819945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0C88FD0-BAEF-4CEF-81A3-872752376320}" type="slidenum">
              <a:rPr lang="en-US" altLang="en-US"/>
              <a:pPr>
                <a:defRPr/>
              </a:pPr>
              <a:t>‹#›</a:t>
            </a:fld>
            <a:endParaRPr lang="en-US" altLang="en-US"/>
          </a:p>
        </p:txBody>
      </p:sp>
    </p:spTree>
    <p:extLst>
      <p:ext uri="{BB962C8B-B14F-4D97-AF65-F5344CB8AC3E}">
        <p14:creationId xmlns:p14="http://schemas.microsoft.com/office/powerpoint/2010/main" val="2364619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1200" y="1981200"/>
            <a:ext cx="8536624" cy="2319867"/>
          </a:xfrm>
        </p:spPr>
        <p:txBody>
          <a:bodyPr anchor="b"/>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1" y="4487334"/>
            <a:ext cx="8536623"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B12ED39-05E0-4560-A1D0-98977BFED443}" type="slidenum">
              <a:rPr lang="en-US" altLang="en-US"/>
              <a:pPr>
                <a:defRPr/>
              </a:pPr>
              <a:t>‹#›</a:t>
            </a:fld>
            <a:endParaRPr lang="en-US" altLang="en-US"/>
          </a:p>
        </p:txBody>
      </p:sp>
    </p:spTree>
    <p:extLst>
      <p:ext uri="{BB962C8B-B14F-4D97-AF65-F5344CB8AC3E}">
        <p14:creationId xmlns:p14="http://schemas.microsoft.com/office/powerpoint/2010/main" val="3274428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711201" y="533401"/>
            <a:ext cx="5266623" cy="37676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6216483" y="533400"/>
            <a:ext cx="5264317" cy="37592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6511B8FA-17E6-40DE-8D68-7EAD73AB3029}" type="slidenum">
              <a:rPr lang="en-US" altLang="en-US"/>
              <a:pPr>
                <a:defRPr/>
              </a:pPr>
              <a:t>‹#›</a:t>
            </a:fld>
            <a:endParaRPr lang="en-US" altLang="en-US"/>
          </a:p>
        </p:txBody>
      </p:sp>
    </p:spTree>
    <p:extLst>
      <p:ext uri="{BB962C8B-B14F-4D97-AF65-F5344CB8AC3E}">
        <p14:creationId xmlns:p14="http://schemas.microsoft.com/office/powerpoint/2010/main" val="2033440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1016002" y="533400"/>
            <a:ext cx="4955821"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11199" y="1143001"/>
            <a:ext cx="5260623"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73355" y="566738"/>
            <a:ext cx="5018735"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6483" y="1143000"/>
            <a:ext cx="5275607"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F84421C-00E8-4AB7-9CE5-6C1AA6686BD5}" type="slidenum">
              <a:rPr lang="en-US" altLang="en-US"/>
              <a:pPr>
                <a:defRPr/>
              </a:pPr>
              <a:t>‹#›</a:t>
            </a:fld>
            <a:endParaRPr lang="en-US" altLang="en-US"/>
          </a:p>
        </p:txBody>
      </p:sp>
    </p:spTree>
    <p:extLst>
      <p:ext uri="{BB962C8B-B14F-4D97-AF65-F5344CB8AC3E}">
        <p14:creationId xmlns:p14="http://schemas.microsoft.com/office/powerpoint/2010/main" val="3984849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defRPr sz="3200"/>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A1A1823F-09E1-42A5-B4F2-6E940781CAF3}" type="slidenum">
              <a:rPr lang="en-US" altLang="en-US"/>
              <a:pPr>
                <a:defRPr/>
              </a:pPr>
              <a:t>‹#›</a:t>
            </a:fld>
            <a:endParaRPr lang="en-US" altLang="en-US"/>
          </a:p>
        </p:txBody>
      </p:sp>
    </p:spTree>
    <p:extLst>
      <p:ext uri="{BB962C8B-B14F-4D97-AF65-F5344CB8AC3E}">
        <p14:creationId xmlns:p14="http://schemas.microsoft.com/office/powerpoint/2010/main" val="2021072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7147E34F-5126-45FA-8B60-B996AC4A57DB}" type="slidenum">
              <a:rPr lang="en-US" altLang="en-US"/>
              <a:pPr>
                <a:defRPr/>
              </a:pPr>
              <a:t>‹#›</a:t>
            </a:fld>
            <a:endParaRPr lang="en-US" altLang="en-US"/>
          </a:p>
        </p:txBody>
      </p:sp>
    </p:spTree>
    <p:extLst>
      <p:ext uri="{BB962C8B-B14F-4D97-AF65-F5344CB8AC3E}">
        <p14:creationId xmlns:p14="http://schemas.microsoft.com/office/powerpoint/2010/main" val="585897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24889" y="533400"/>
            <a:ext cx="4267200" cy="1524000"/>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711199" y="533400"/>
            <a:ext cx="5918340" cy="54864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24889" y="2209803"/>
            <a:ext cx="42672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C9C3D96-16D1-46AA-BF78-002910A8C4F3}" type="slidenum">
              <a:rPr lang="en-US" altLang="en-US"/>
              <a:pPr>
                <a:defRPr/>
              </a:pPr>
              <a:t>‹#›</a:t>
            </a:fld>
            <a:endParaRPr lang="en-US" altLang="en-US"/>
          </a:p>
        </p:txBody>
      </p:sp>
    </p:spTree>
    <p:extLst>
      <p:ext uri="{BB962C8B-B14F-4D97-AF65-F5344CB8AC3E}">
        <p14:creationId xmlns:p14="http://schemas.microsoft.com/office/powerpoint/2010/main" val="4144827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94400" y="1447800"/>
            <a:ext cx="4751011" cy="1143000"/>
          </a:xfrm>
        </p:spPr>
        <p:txBody>
          <a:bodyPr anchor="b"/>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1016000" y="914400"/>
            <a:ext cx="4374632"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5994704" y="2743200"/>
            <a:ext cx="4752297"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49F0F4AC-73E8-4EB6-A46F-E9D14938CA28}" type="slidenum">
              <a:rPr lang="en-US" altLang="en-US"/>
              <a:pPr>
                <a:defRPr/>
              </a:pPr>
              <a:t>‹#›</a:t>
            </a:fld>
            <a:endParaRPr lang="en-US" altLang="en-US"/>
          </a:p>
        </p:txBody>
      </p:sp>
    </p:spTree>
    <p:extLst>
      <p:ext uri="{BB962C8B-B14F-4D97-AF65-F5344CB8AC3E}">
        <p14:creationId xmlns:p14="http://schemas.microsoft.com/office/powerpoint/2010/main" val="3154480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711200" y="533400"/>
            <a:ext cx="107696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9" name="Text Placeholder 9"/>
          <p:cNvSpPr>
            <a:spLocks noGrp="1"/>
          </p:cNvSpPr>
          <p:nvPr>
            <p:ph type="body" sz="quarter" idx="14"/>
          </p:nvPr>
        </p:nvSpPr>
        <p:spPr>
          <a:xfrm>
            <a:off x="1016003" y="3843867"/>
            <a:ext cx="9708443"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5" name="Date Placeholder 3"/>
          <p:cNvSpPr>
            <a:spLocks noGrp="1"/>
          </p:cNvSpPr>
          <p:nvPr>
            <p:ph type="dt" sz="half" idx="15"/>
          </p:nvPr>
        </p:nvSpPr>
        <p:spPr/>
        <p:txBody>
          <a:bodyPr/>
          <a:lstStyle>
            <a:lvl1pPr>
              <a:defRPr/>
            </a:lvl1pPr>
          </a:lstStyle>
          <a:p>
            <a:pPr>
              <a:defRPr/>
            </a:pPr>
            <a:endParaRPr lang="en-US"/>
          </a:p>
        </p:txBody>
      </p:sp>
      <p:sp>
        <p:nvSpPr>
          <p:cNvPr id="7" name="Footer Placeholder 4"/>
          <p:cNvSpPr>
            <a:spLocks noGrp="1"/>
          </p:cNvSpPr>
          <p:nvPr>
            <p:ph type="ftr" sz="quarter" idx="16"/>
          </p:nvPr>
        </p:nvSpPr>
        <p:spPr/>
        <p:txBody>
          <a:bodyPr/>
          <a:lstStyle>
            <a:lvl1pPr>
              <a:defRPr/>
            </a:lvl1pPr>
          </a:lstStyle>
          <a:p>
            <a:pPr>
              <a:defRPr/>
            </a:pPr>
            <a:endParaRPr lang="en-US"/>
          </a:p>
        </p:txBody>
      </p:sp>
      <p:sp>
        <p:nvSpPr>
          <p:cNvPr id="8" name="Slide Number Placeholder 5"/>
          <p:cNvSpPr>
            <a:spLocks noGrp="1"/>
          </p:cNvSpPr>
          <p:nvPr>
            <p:ph type="sldNum" sz="quarter" idx="17"/>
          </p:nvPr>
        </p:nvSpPr>
        <p:spPr/>
        <p:txBody>
          <a:bodyPr/>
          <a:lstStyle>
            <a:lvl1pPr>
              <a:defRPr/>
            </a:lvl1pPr>
          </a:lstStyle>
          <a:p>
            <a:pPr>
              <a:defRPr/>
            </a:pPr>
            <a:fld id="{B0ADBE11-E7F7-4FF9-8956-B708FA18389D}" type="slidenum">
              <a:rPr lang="en-US" altLang="en-US"/>
              <a:pPr>
                <a:defRPr/>
              </a:pPr>
              <a:t>‹#›</a:t>
            </a:fld>
            <a:endParaRPr lang="en-US" altLang="en-US"/>
          </a:p>
        </p:txBody>
      </p:sp>
    </p:spTree>
    <p:extLst>
      <p:ext uri="{BB962C8B-B14F-4D97-AF65-F5344CB8AC3E}">
        <p14:creationId xmlns:p14="http://schemas.microsoft.com/office/powerpoint/2010/main" val="333920994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769600" cy="2895600"/>
          </a:xfrm>
        </p:spPr>
        <p:txBody>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0" y="4114800"/>
            <a:ext cx="8511403" cy="1905000"/>
          </a:xfrm>
        </p:spPr>
        <p:txBody>
          <a:bodyP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3D3DECC-920A-4531-B767-16C1862519DA}" type="slidenum">
              <a:rPr lang="en-US" altLang="en-US"/>
              <a:pPr>
                <a:defRPr/>
              </a:pPr>
              <a:t>‹#›</a:t>
            </a:fld>
            <a:endParaRPr lang="en-US" altLang="en-US"/>
          </a:p>
        </p:txBody>
      </p:sp>
    </p:spTree>
    <p:extLst>
      <p:ext uri="{BB962C8B-B14F-4D97-AF65-F5344CB8AC3E}">
        <p14:creationId xmlns:p14="http://schemas.microsoft.com/office/powerpoint/2010/main" val="392676775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smtClean="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smtClean="0"/>
              <a:t>”</a:t>
            </a:r>
          </a:p>
        </p:txBody>
      </p:sp>
      <p:sp>
        <p:nvSpPr>
          <p:cNvPr id="2" name="Title 1"/>
          <p:cNvSpPr>
            <a:spLocks noGrp="1"/>
          </p:cNvSpPr>
          <p:nvPr>
            <p:ph type="title"/>
          </p:nvPr>
        </p:nvSpPr>
        <p:spPr>
          <a:xfrm>
            <a:off x="1141711" y="533400"/>
            <a:ext cx="9146383" cy="2895600"/>
          </a:xfrm>
        </p:spPr>
        <p:txBody>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22401" y="3429000"/>
            <a:ext cx="8536623" cy="482600"/>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711201" y="4301070"/>
            <a:ext cx="8509815" cy="1718730"/>
          </a:xfrm>
        </p:spPr>
        <p:txBody>
          <a:bodyP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7A12DEC4-1CB5-469C-9B79-E6B51D22F651}" type="slidenum">
              <a:rPr lang="en-US" altLang="en-US"/>
              <a:pPr>
                <a:defRPr/>
              </a:pPr>
              <a:t>‹#›</a:t>
            </a:fld>
            <a:endParaRPr lang="en-US" altLang="en-US"/>
          </a:p>
        </p:txBody>
      </p:sp>
    </p:spTree>
    <p:extLst>
      <p:ext uri="{BB962C8B-B14F-4D97-AF65-F5344CB8AC3E}">
        <p14:creationId xmlns:p14="http://schemas.microsoft.com/office/powerpoint/2010/main" val="146867829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11201" y="3429000"/>
            <a:ext cx="8509815" cy="1697400"/>
          </a:xfrm>
        </p:spPr>
        <p:txBody>
          <a:bodyPr anchor="b"/>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11200" y="5132981"/>
            <a:ext cx="8511403"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2A8FF99-391C-4543-AB0C-475E71EB3562}" type="slidenum">
              <a:rPr lang="en-US" altLang="en-US"/>
              <a:pPr>
                <a:defRPr/>
              </a:pPr>
              <a:t>‹#›</a:t>
            </a:fld>
            <a:endParaRPr lang="en-US" altLang="en-US"/>
          </a:p>
        </p:txBody>
      </p:sp>
    </p:spTree>
    <p:extLst>
      <p:ext uri="{BB962C8B-B14F-4D97-AF65-F5344CB8AC3E}">
        <p14:creationId xmlns:p14="http://schemas.microsoft.com/office/powerpoint/2010/main" val="225483952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04800" y="7112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8000" smtClean="0"/>
              <a:t>“</a:t>
            </a:r>
          </a:p>
        </p:txBody>
      </p:sp>
      <p:sp>
        <p:nvSpPr>
          <p:cNvPr id="6" name="TextBox 5"/>
          <p:cNvSpPr txBox="1">
            <a:spLocks noChangeArrowheads="1"/>
          </p:cNvSpPr>
          <p:nvPr/>
        </p:nvSpPr>
        <p:spPr bwMode="auto">
          <a:xfrm>
            <a:off x="10261600" y="27686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8000" smtClean="0"/>
              <a:t>”</a:t>
            </a:r>
          </a:p>
        </p:txBody>
      </p:sp>
      <p:sp>
        <p:nvSpPr>
          <p:cNvPr id="2" name="Title 1"/>
          <p:cNvSpPr>
            <a:spLocks noGrp="1"/>
          </p:cNvSpPr>
          <p:nvPr>
            <p:ph type="title"/>
          </p:nvPr>
        </p:nvSpPr>
        <p:spPr>
          <a:xfrm>
            <a:off x="1141712" y="533400"/>
            <a:ext cx="9146381" cy="2895600"/>
          </a:xfrm>
        </p:spPr>
        <p:txBody>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711201" y="3886200"/>
            <a:ext cx="8509815" cy="1049866"/>
          </a:xfrm>
        </p:spPr>
        <p:txBody>
          <a:bodyPr rtlCol="0" anchor="b">
            <a:normAutofit/>
          </a:bodyPr>
          <a:lstStyle>
            <a:lvl1pPr>
              <a:buNone/>
              <a:defRPr lang="en-US" sz="20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711200" y="4953000"/>
            <a:ext cx="8509813"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D2D8C33C-BB64-4229-87C0-2BE9848611ED}" type="slidenum">
              <a:rPr lang="en-US" altLang="en-US"/>
              <a:pPr>
                <a:defRPr/>
              </a:pPr>
              <a:t>‹#›</a:t>
            </a:fld>
            <a:endParaRPr lang="en-US" altLang="en-US"/>
          </a:p>
        </p:txBody>
      </p:sp>
    </p:spTree>
    <p:extLst>
      <p:ext uri="{BB962C8B-B14F-4D97-AF65-F5344CB8AC3E}">
        <p14:creationId xmlns:p14="http://schemas.microsoft.com/office/powerpoint/2010/main" val="409060919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11200" y="533400"/>
            <a:ext cx="10034211" cy="2895600"/>
          </a:xfrm>
        </p:spPr>
        <p:txBody>
          <a:bodyPr/>
          <a:lstStyle>
            <a:lvl1pPr>
              <a:defRPr lang="en-US" sz="2800" b="0" dirty="0"/>
            </a:lvl1pPr>
          </a:lstStyle>
          <a:p>
            <a:pPr lvl="0"/>
            <a:r>
              <a:rPr lang="en-US" smtClean="0"/>
              <a:t>Click to edit Master title style</a:t>
            </a:r>
            <a:endParaRPr lang="en-US" dirty="0"/>
          </a:p>
        </p:txBody>
      </p:sp>
      <p:sp>
        <p:nvSpPr>
          <p:cNvPr id="10" name="Text Placeholder 9"/>
          <p:cNvSpPr>
            <a:spLocks noGrp="1"/>
          </p:cNvSpPr>
          <p:nvPr>
            <p:ph type="body" sz="quarter" idx="13"/>
          </p:nvPr>
        </p:nvSpPr>
        <p:spPr>
          <a:xfrm>
            <a:off x="711201" y="3928534"/>
            <a:ext cx="8509815" cy="838200"/>
          </a:xfrm>
        </p:spPr>
        <p:txBody>
          <a:bodyPr rtlCol="0" anchor="b">
            <a:normAutofit/>
          </a:bodyPr>
          <a:lstStyle>
            <a:lvl1pPr>
              <a:buNone/>
              <a:defRPr lang="en-US" sz="20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711200" y="4766736"/>
            <a:ext cx="8509813"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A830B3D1-7A28-43D5-BE6B-485548869816}" type="slidenum">
              <a:rPr lang="en-US" altLang="en-US"/>
              <a:pPr>
                <a:defRPr/>
              </a:pPr>
              <a:t>‹#›</a:t>
            </a:fld>
            <a:endParaRPr lang="en-US" altLang="en-US"/>
          </a:p>
        </p:txBody>
      </p:sp>
    </p:spTree>
    <p:extLst>
      <p:ext uri="{BB962C8B-B14F-4D97-AF65-F5344CB8AC3E}">
        <p14:creationId xmlns:p14="http://schemas.microsoft.com/office/powerpoint/2010/main" val="2104314366"/>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11201" y="533401"/>
            <a:ext cx="8739823"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FA8B15B-2B6D-41F7-8673-10DAFCA06A1C}" type="slidenum">
              <a:rPr lang="en-US" altLang="en-US"/>
              <a:pPr>
                <a:defRPr/>
              </a:pPr>
              <a:t>‹#›</a:t>
            </a:fld>
            <a:endParaRPr lang="en-US" altLang="en-US"/>
          </a:p>
        </p:txBody>
      </p:sp>
    </p:spTree>
    <p:extLst>
      <p:ext uri="{BB962C8B-B14F-4D97-AF65-F5344CB8AC3E}">
        <p14:creationId xmlns:p14="http://schemas.microsoft.com/office/powerpoint/2010/main" val="1724007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55208" y="533400"/>
            <a:ext cx="2725592" cy="4419600"/>
          </a:xfrm>
        </p:spPr>
        <p:txBody>
          <a:bodyPr vert="eaVert"/>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11200" y="533400"/>
            <a:ext cx="7800016"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A8839AF-FF3C-4ADF-A524-C292941CDB12}" type="slidenum">
              <a:rPr lang="en-US" altLang="en-US"/>
              <a:pPr>
                <a:defRPr/>
              </a:pPr>
              <a:t>‹#›</a:t>
            </a:fld>
            <a:endParaRPr lang="en-US" altLang="en-US"/>
          </a:p>
        </p:txBody>
      </p:sp>
    </p:spTree>
    <p:extLst>
      <p:ext uri="{BB962C8B-B14F-4D97-AF65-F5344CB8AC3E}">
        <p14:creationId xmlns:p14="http://schemas.microsoft.com/office/powerpoint/2010/main" val="37041152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910080" y="359898"/>
            <a:ext cx="987552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20" name="Footer Placeholder 19"/>
          <p:cNvSpPr>
            <a:spLocks noGrp="1"/>
          </p:cNvSpPr>
          <p:nvPr>
            <p:ph type="ftr" sz="quarter" idx="11"/>
          </p:nvPr>
        </p:nvSpPr>
        <p:spPr/>
        <p:txBody>
          <a:bodyPr/>
          <a:lstStyle/>
          <a:p>
            <a:endParaRPr lang="en-GB">
              <a:solidFill>
                <a:srgbClr val="E7DEC9">
                  <a:shade val="50000"/>
                  <a:satMod val="200000"/>
                </a:srgbClr>
              </a:solidFill>
            </a:endParaRPr>
          </a:p>
        </p:txBody>
      </p:sp>
      <p:sp>
        <p:nvSpPr>
          <p:cNvPr id="10" name="Slide Number Placeholder 9"/>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8" name="Oval 7"/>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
        <p:nvSpPr>
          <p:cNvPr id="9" name="Oval 8"/>
          <p:cNvSpPr/>
          <p:nvPr/>
        </p:nvSpPr>
        <p:spPr>
          <a:xfrm>
            <a:off x="1542901" y="1345016"/>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Tree>
    <p:extLst>
      <p:ext uri="{BB962C8B-B14F-4D97-AF65-F5344CB8AC3E}">
        <p14:creationId xmlns:p14="http://schemas.microsoft.com/office/powerpoint/2010/main" val="38933878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2238457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043853" y="-54"/>
            <a:ext cx="9144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 name="Title 1"/>
          <p:cNvSpPr>
            <a:spLocks noGrp="1"/>
          </p:cNvSpPr>
          <p:nvPr>
            <p:ph type="title"/>
          </p:nvPr>
        </p:nvSpPr>
        <p:spPr>
          <a:xfrm>
            <a:off x="3437856" y="2600325"/>
            <a:ext cx="85344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437856" y="1066800"/>
            <a:ext cx="85344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10" name="Rectangle 9"/>
          <p:cNvSpPr/>
          <p:nvPr/>
        </p:nvSpPr>
        <p:spPr bwMode="invGray">
          <a:xfrm>
            <a:off x="3048000" y="0"/>
            <a:ext cx="1016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8" name="Oval 7"/>
          <p:cNvSpPr/>
          <p:nvPr/>
        </p:nvSpPr>
        <p:spPr>
          <a:xfrm>
            <a:off x="2896428" y="2814656"/>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
        <p:nvSpPr>
          <p:cNvPr id="9" name="Oval 8"/>
          <p:cNvSpPr/>
          <p:nvPr/>
        </p:nvSpPr>
        <p:spPr>
          <a:xfrm>
            <a:off x="3210752" y="2745870"/>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Tree>
    <p:extLst>
      <p:ext uri="{BB962C8B-B14F-4D97-AF65-F5344CB8AC3E}">
        <p14:creationId xmlns:p14="http://schemas.microsoft.com/office/powerpoint/2010/main" val="20214482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91414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703478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6" name="Footer Placeholder 5"/>
          <p:cNvSpPr>
            <a:spLocks noGrp="1"/>
          </p:cNvSpPr>
          <p:nvPr>
            <p:ph type="ftr" sz="quarter" idx="11"/>
          </p:nvPr>
        </p:nvSpPr>
        <p:spPr/>
        <p:txBody>
          <a:bodyPr/>
          <a:lstStyle/>
          <a:p>
            <a:endParaRPr lang="en-GB">
              <a:solidFill>
                <a:srgbClr val="E7DEC9">
                  <a:shade val="50000"/>
                  <a:satMod val="200000"/>
                </a:srgbClr>
              </a:solidFill>
            </a:endParaRPr>
          </a:p>
        </p:txBody>
      </p:sp>
      <p:sp>
        <p:nvSpPr>
          <p:cNvPr id="7" name="Slide Number Placeholder 6"/>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41000084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21792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21792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8" name="Footer Placeholder 7"/>
          <p:cNvSpPr>
            <a:spLocks noGrp="1"/>
          </p:cNvSpPr>
          <p:nvPr>
            <p:ph type="ftr" sz="quarter" idx="11"/>
          </p:nvPr>
        </p:nvSpPr>
        <p:spPr/>
        <p:txBody>
          <a:bodyPr/>
          <a:lstStyle/>
          <a:p>
            <a:endParaRPr lang="en-GB">
              <a:solidFill>
                <a:srgbClr val="E7DEC9">
                  <a:shade val="50000"/>
                  <a:satMod val="200000"/>
                </a:srgbClr>
              </a:solidFill>
            </a:endParaRPr>
          </a:p>
        </p:txBody>
      </p:sp>
      <p:sp>
        <p:nvSpPr>
          <p:cNvPr id="9" name="Slide Number Placeholder 8"/>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3441247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4" name="Footer Placeholder 3"/>
          <p:cNvSpPr>
            <a:spLocks noGrp="1"/>
          </p:cNvSpPr>
          <p:nvPr>
            <p:ph type="ftr" sz="quarter" idx="11"/>
          </p:nvPr>
        </p:nvSpPr>
        <p:spPr/>
        <p:txBody>
          <a:bodyPr/>
          <a:lstStyle/>
          <a:p>
            <a:endParaRPr lang="en-GB">
              <a:solidFill>
                <a:srgbClr val="E7DEC9">
                  <a:shade val="50000"/>
                  <a:satMod val="200000"/>
                </a:srgbClr>
              </a:solidFill>
            </a:endParaRPr>
          </a:p>
        </p:txBody>
      </p:sp>
      <p:sp>
        <p:nvSpPr>
          <p:cNvPr id="5" name="Slide Number Placeholder 4"/>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13517318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353312" y="0"/>
            <a:ext cx="10838688"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3" name="Footer Placeholder 2"/>
          <p:cNvSpPr>
            <a:spLocks noGrp="1"/>
          </p:cNvSpPr>
          <p:nvPr>
            <p:ph type="ftr" sz="quarter" idx="11"/>
          </p:nvPr>
        </p:nvSpPr>
        <p:spPr/>
        <p:txBody>
          <a:bodyPr/>
          <a:lstStyle/>
          <a:p>
            <a:endParaRPr lang="en-GB">
              <a:solidFill>
                <a:srgbClr val="E7DEC9">
                  <a:shade val="50000"/>
                  <a:satMod val="200000"/>
                </a:srgbClr>
              </a:solidFill>
            </a:endParaRPr>
          </a:p>
        </p:txBody>
      </p:sp>
      <p:sp>
        <p:nvSpPr>
          <p:cNvPr id="4" name="Slide Number Placeholder 3"/>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6" name="Rectangle 5"/>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Tree>
    <p:extLst>
      <p:ext uri="{BB962C8B-B14F-4D97-AF65-F5344CB8AC3E}">
        <p14:creationId xmlns:p14="http://schemas.microsoft.com/office/powerpoint/2010/main" val="4797176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09600" y="1406964"/>
            <a:ext cx="508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609600" y="2133601"/>
            <a:ext cx="108712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6" name="Footer Placeholder 5"/>
          <p:cNvSpPr>
            <a:spLocks noGrp="1"/>
          </p:cNvSpPr>
          <p:nvPr>
            <p:ph type="ftr" sz="quarter" idx="11"/>
          </p:nvPr>
        </p:nvSpPr>
        <p:spPr/>
        <p:txBody>
          <a:bodyPr/>
          <a:lstStyle/>
          <a:p>
            <a:endParaRPr lang="en-GB">
              <a:solidFill>
                <a:srgbClr val="E7DEC9">
                  <a:shade val="50000"/>
                  <a:satMod val="200000"/>
                </a:srgbClr>
              </a:solidFill>
            </a:endParaRPr>
          </a:p>
        </p:txBody>
      </p:sp>
      <p:sp>
        <p:nvSpPr>
          <p:cNvPr id="7" name="Slide Number Placeholder 6"/>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6550558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6" name="Footer Placeholder 5"/>
          <p:cNvSpPr>
            <a:spLocks noGrp="1"/>
          </p:cNvSpPr>
          <p:nvPr>
            <p:ph type="ftr" sz="quarter" idx="11"/>
          </p:nvPr>
        </p:nvSpPr>
        <p:spPr/>
        <p:txBody>
          <a:bodyPr/>
          <a:lstStyle/>
          <a:p>
            <a:endParaRPr lang="en-GB">
              <a:solidFill>
                <a:srgbClr val="E7DEC9">
                  <a:shade val="50000"/>
                  <a:satMod val="200000"/>
                </a:srgbClr>
              </a:solidFill>
            </a:endParaRPr>
          </a:p>
        </p:txBody>
      </p:sp>
      <p:sp>
        <p:nvSpPr>
          <p:cNvPr id="7" name="Slide Number Placeholder 6"/>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indent="-283464">
              <a:lnSpc>
                <a:spcPts val="3000"/>
              </a:lnSpc>
              <a:spcBef>
                <a:spcPts val="600"/>
              </a:spcBef>
              <a:buClr>
                <a:srgbClr val="3891A7"/>
              </a:buClr>
              <a:buSzPct val="80000"/>
              <a:buFont typeface="Wingdings 2"/>
              <a:buNone/>
            </a:pPr>
            <a:endParaRPr lang="en-US" sz="3200">
              <a:solidFill>
                <a:prstClr val="black"/>
              </a:solidFill>
            </a:endParaRPr>
          </a:p>
        </p:txBody>
      </p:sp>
      <p:sp>
        <p:nvSpPr>
          <p:cNvPr id="3" name="Picture Placeholder 2"/>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0" name="Flowchart: Process 9"/>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dirty="0">
              <a:solidFill>
                <a:prstClr val="white"/>
              </a:solidFill>
            </a:endParaRPr>
          </a:p>
        </p:txBody>
      </p:sp>
      <p:sp>
        <p:nvSpPr>
          <p:cNvPr id="4" name="Text Placeholder 3"/>
          <p:cNvSpPr>
            <a:spLocks noGrp="1"/>
          </p:cNvSpPr>
          <p:nvPr>
            <p:ph type="body" sz="half" idx="2"/>
          </p:nvPr>
        </p:nvSpPr>
        <p:spPr>
          <a:xfrm>
            <a:off x="1117600" y="4800600"/>
            <a:ext cx="58928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15254533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13352490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524000" y="274641"/>
            <a:ext cx="7416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38173885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910080" y="359898"/>
            <a:ext cx="987552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20" name="Footer Placeholder 19"/>
          <p:cNvSpPr>
            <a:spLocks noGrp="1"/>
          </p:cNvSpPr>
          <p:nvPr>
            <p:ph type="ftr" sz="quarter" idx="11"/>
          </p:nvPr>
        </p:nvSpPr>
        <p:spPr/>
        <p:txBody>
          <a:bodyPr/>
          <a:lstStyle/>
          <a:p>
            <a:endParaRPr lang="en-GB">
              <a:solidFill>
                <a:srgbClr val="E7DEC9">
                  <a:shade val="50000"/>
                  <a:satMod val="200000"/>
                </a:srgbClr>
              </a:solidFill>
            </a:endParaRPr>
          </a:p>
        </p:txBody>
      </p:sp>
      <p:sp>
        <p:nvSpPr>
          <p:cNvPr id="10" name="Slide Number Placeholder 9"/>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8" name="Oval 7"/>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
        <p:nvSpPr>
          <p:cNvPr id="9" name="Oval 8"/>
          <p:cNvSpPr/>
          <p:nvPr/>
        </p:nvSpPr>
        <p:spPr>
          <a:xfrm>
            <a:off x="1542901" y="1345016"/>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Tree>
    <p:extLst>
      <p:ext uri="{BB962C8B-B14F-4D97-AF65-F5344CB8AC3E}">
        <p14:creationId xmlns:p14="http://schemas.microsoft.com/office/powerpoint/2010/main" val="326865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39625236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043853" y="-54"/>
            <a:ext cx="9144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 name="Title 1"/>
          <p:cNvSpPr>
            <a:spLocks noGrp="1"/>
          </p:cNvSpPr>
          <p:nvPr>
            <p:ph type="title"/>
          </p:nvPr>
        </p:nvSpPr>
        <p:spPr>
          <a:xfrm>
            <a:off x="3437856" y="2600325"/>
            <a:ext cx="85344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437856" y="1066800"/>
            <a:ext cx="85344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10" name="Rectangle 9"/>
          <p:cNvSpPr/>
          <p:nvPr/>
        </p:nvSpPr>
        <p:spPr bwMode="invGray">
          <a:xfrm>
            <a:off x="3048000" y="0"/>
            <a:ext cx="1016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8" name="Oval 7"/>
          <p:cNvSpPr/>
          <p:nvPr/>
        </p:nvSpPr>
        <p:spPr>
          <a:xfrm>
            <a:off x="2896428" y="2814656"/>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
        <p:nvSpPr>
          <p:cNvPr id="9" name="Oval 8"/>
          <p:cNvSpPr/>
          <p:nvPr/>
        </p:nvSpPr>
        <p:spPr>
          <a:xfrm>
            <a:off x="3210752" y="2745870"/>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a:endParaRPr lang="en-US" sz="1800">
              <a:solidFill>
                <a:prstClr val="black"/>
              </a:solidFill>
            </a:endParaRPr>
          </a:p>
        </p:txBody>
      </p:sp>
    </p:spTree>
    <p:extLst>
      <p:ext uri="{BB962C8B-B14F-4D97-AF65-F5344CB8AC3E}">
        <p14:creationId xmlns:p14="http://schemas.microsoft.com/office/powerpoint/2010/main" val="14342570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91414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703478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6" name="Footer Placeholder 5"/>
          <p:cNvSpPr>
            <a:spLocks noGrp="1"/>
          </p:cNvSpPr>
          <p:nvPr>
            <p:ph type="ftr" sz="quarter" idx="11"/>
          </p:nvPr>
        </p:nvSpPr>
        <p:spPr/>
        <p:txBody>
          <a:bodyPr/>
          <a:lstStyle/>
          <a:p>
            <a:endParaRPr lang="en-GB">
              <a:solidFill>
                <a:srgbClr val="E7DEC9">
                  <a:shade val="50000"/>
                  <a:satMod val="200000"/>
                </a:srgbClr>
              </a:solidFill>
            </a:endParaRPr>
          </a:p>
        </p:txBody>
      </p:sp>
      <p:sp>
        <p:nvSpPr>
          <p:cNvPr id="7" name="Slide Number Placeholder 6"/>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1621230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21792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21792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8" name="Footer Placeholder 7"/>
          <p:cNvSpPr>
            <a:spLocks noGrp="1"/>
          </p:cNvSpPr>
          <p:nvPr>
            <p:ph type="ftr" sz="quarter" idx="11"/>
          </p:nvPr>
        </p:nvSpPr>
        <p:spPr/>
        <p:txBody>
          <a:bodyPr/>
          <a:lstStyle/>
          <a:p>
            <a:endParaRPr lang="en-GB">
              <a:solidFill>
                <a:srgbClr val="E7DEC9">
                  <a:shade val="50000"/>
                  <a:satMod val="200000"/>
                </a:srgbClr>
              </a:solidFill>
            </a:endParaRPr>
          </a:p>
        </p:txBody>
      </p:sp>
      <p:sp>
        <p:nvSpPr>
          <p:cNvPr id="9" name="Slide Number Placeholder 8"/>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12852615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4" name="Footer Placeholder 3"/>
          <p:cNvSpPr>
            <a:spLocks noGrp="1"/>
          </p:cNvSpPr>
          <p:nvPr>
            <p:ph type="ftr" sz="quarter" idx="11"/>
          </p:nvPr>
        </p:nvSpPr>
        <p:spPr/>
        <p:txBody>
          <a:bodyPr/>
          <a:lstStyle/>
          <a:p>
            <a:endParaRPr lang="en-GB">
              <a:solidFill>
                <a:srgbClr val="E7DEC9">
                  <a:shade val="50000"/>
                  <a:satMod val="200000"/>
                </a:srgbClr>
              </a:solidFill>
            </a:endParaRPr>
          </a:p>
        </p:txBody>
      </p:sp>
      <p:sp>
        <p:nvSpPr>
          <p:cNvPr id="5" name="Slide Number Placeholder 4"/>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13917824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353312" y="0"/>
            <a:ext cx="10838688"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3" name="Footer Placeholder 2"/>
          <p:cNvSpPr>
            <a:spLocks noGrp="1"/>
          </p:cNvSpPr>
          <p:nvPr>
            <p:ph type="ftr" sz="quarter" idx="11"/>
          </p:nvPr>
        </p:nvSpPr>
        <p:spPr/>
        <p:txBody>
          <a:bodyPr/>
          <a:lstStyle/>
          <a:p>
            <a:endParaRPr lang="en-GB">
              <a:solidFill>
                <a:srgbClr val="E7DEC9">
                  <a:shade val="50000"/>
                  <a:satMod val="200000"/>
                </a:srgbClr>
              </a:solidFill>
            </a:endParaRPr>
          </a:p>
        </p:txBody>
      </p:sp>
      <p:sp>
        <p:nvSpPr>
          <p:cNvPr id="4" name="Slide Number Placeholder 3"/>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6" name="Rectangle 5"/>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Tree>
    <p:extLst>
      <p:ext uri="{BB962C8B-B14F-4D97-AF65-F5344CB8AC3E}">
        <p14:creationId xmlns:p14="http://schemas.microsoft.com/office/powerpoint/2010/main" val="3443415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09600" y="1406964"/>
            <a:ext cx="508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609600" y="2133601"/>
            <a:ext cx="108712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6" name="Footer Placeholder 5"/>
          <p:cNvSpPr>
            <a:spLocks noGrp="1"/>
          </p:cNvSpPr>
          <p:nvPr>
            <p:ph type="ftr" sz="quarter" idx="11"/>
          </p:nvPr>
        </p:nvSpPr>
        <p:spPr/>
        <p:txBody>
          <a:bodyPr/>
          <a:lstStyle/>
          <a:p>
            <a:endParaRPr lang="en-GB">
              <a:solidFill>
                <a:srgbClr val="E7DEC9">
                  <a:shade val="50000"/>
                  <a:satMod val="200000"/>
                </a:srgbClr>
              </a:solidFill>
            </a:endParaRPr>
          </a:p>
        </p:txBody>
      </p:sp>
      <p:sp>
        <p:nvSpPr>
          <p:cNvPr id="7" name="Slide Number Placeholder 6"/>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21174289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6" name="Footer Placeholder 5"/>
          <p:cNvSpPr>
            <a:spLocks noGrp="1"/>
          </p:cNvSpPr>
          <p:nvPr>
            <p:ph type="ftr" sz="quarter" idx="11"/>
          </p:nvPr>
        </p:nvSpPr>
        <p:spPr/>
        <p:txBody>
          <a:bodyPr/>
          <a:lstStyle/>
          <a:p>
            <a:endParaRPr lang="en-GB">
              <a:solidFill>
                <a:srgbClr val="E7DEC9">
                  <a:shade val="50000"/>
                  <a:satMod val="200000"/>
                </a:srgbClr>
              </a:solidFill>
            </a:endParaRPr>
          </a:p>
        </p:txBody>
      </p:sp>
      <p:sp>
        <p:nvSpPr>
          <p:cNvPr id="7" name="Slide Number Placeholder 6"/>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indent="-283464">
              <a:lnSpc>
                <a:spcPts val="3000"/>
              </a:lnSpc>
              <a:spcBef>
                <a:spcPts val="600"/>
              </a:spcBef>
              <a:buClr>
                <a:srgbClr val="3891A7"/>
              </a:buClr>
              <a:buSzPct val="80000"/>
              <a:buFont typeface="Wingdings 2"/>
              <a:buNone/>
            </a:pPr>
            <a:endParaRPr lang="en-US" sz="3200">
              <a:solidFill>
                <a:prstClr val="black"/>
              </a:solidFill>
            </a:endParaRPr>
          </a:p>
        </p:txBody>
      </p:sp>
      <p:sp>
        <p:nvSpPr>
          <p:cNvPr id="3" name="Picture Placeholder 2"/>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0" name="Flowchart: Process 9"/>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dirty="0">
              <a:solidFill>
                <a:prstClr val="white"/>
              </a:solidFill>
            </a:endParaRPr>
          </a:p>
        </p:txBody>
      </p:sp>
      <p:sp>
        <p:nvSpPr>
          <p:cNvPr id="4" name="Text Placeholder 3"/>
          <p:cNvSpPr>
            <a:spLocks noGrp="1"/>
          </p:cNvSpPr>
          <p:nvPr>
            <p:ph type="body" sz="half" idx="2"/>
          </p:nvPr>
        </p:nvSpPr>
        <p:spPr>
          <a:xfrm>
            <a:off x="1117600" y="4800600"/>
            <a:ext cx="58928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345714917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28457180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524000" y="274641"/>
            <a:ext cx="7416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5" name="Footer Placeholder 4"/>
          <p:cNvSpPr>
            <a:spLocks noGrp="1"/>
          </p:cNvSpPr>
          <p:nvPr>
            <p:ph type="ftr" sz="quarter" idx="11"/>
          </p:nvPr>
        </p:nvSpPr>
        <p:spPr/>
        <p:txBody>
          <a:bodyPr/>
          <a:lstStyle/>
          <a:p>
            <a:endParaRPr lang="en-GB">
              <a:solidFill>
                <a:srgbClr val="E7DEC9">
                  <a:shade val="50000"/>
                  <a:satMod val="200000"/>
                </a:srgbClr>
              </a:solidFill>
            </a:endParaRPr>
          </a:p>
        </p:txBody>
      </p:sp>
      <p:sp>
        <p:nvSpPr>
          <p:cNvPr id="6" name="Slide Number Placeholder 5"/>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487113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910080" y="359898"/>
            <a:ext cx="987552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8CFE393-0B2B-46CB-AB60-E0D4F2E06E58}" type="slidenum">
              <a:rPr lang="en-GB" smtClean="0"/>
              <a:pPr/>
              <a:t>‹#›</a:t>
            </a:fld>
            <a:endParaRPr lang="en-GB"/>
          </a:p>
        </p:txBody>
      </p:sp>
      <p:sp>
        <p:nvSpPr>
          <p:cNvPr id="8" name="Oval 7"/>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
        <p:nvSpPr>
          <p:cNvPr id="9" name="Oval 8"/>
          <p:cNvSpPr/>
          <p:nvPr/>
        </p:nvSpPr>
        <p:spPr>
          <a:xfrm>
            <a:off x="1542901" y="1345016"/>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425643241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33638725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043853" y="-54"/>
            <a:ext cx="9144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Title 1"/>
          <p:cNvSpPr>
            <a:spLocks noGrp="1"/>
          </p:cNvSpPr>
          <p:nvPr>
            <p:ph type="title"/>
          </p:nvPr>
        </p:nvSpPr>
        <p:spPr>
          <a:xfrm>
            <a:off x="3437856" y="2600325"/>
            <a:ext cx="85344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437856" y="1066800"/>
            <a:ext cx="85344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
        <p:nvSpPr>
          <p:cNvPr id="10" name="Rectangle 9"/>
          <p:cNvSpPr/>
          <p:nvPr/>
        </p:nvSpPr>
        <p:spPr bwMode="invGray">
          <a:xfrm>
            <a:off x="3048000" y="0"/>
            <a:ext cx="1016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Oval 7"/>
          <p:cNvSpPr/>
          <p:nvPr/>
        </p:nvSpPr>
        <p:spPr>
          <a:xfrm>
            <a:off x="2896428" y="2814656"/>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
        <p:nvSpPr>
          <p:cNvPr id="9" name="Oval 8"/>
          <p:cNvSpPr/>
          <p:nvPr/>
        </p:nvSpPr>
        <p:spPr>
          <a:xfrm>
            <a:off x="3210752" y="2745870"/>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234212380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91414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703478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36400575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21792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21792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30459959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389159447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353312" y="0"/>
            <a:ext cx="10838688"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Date Placeholder 1"/>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CFE393-0B2B-46CB-AB60-E0D4F2E06E58}" type="slidenum">
              <a:rPr lang="en-GB" smtClean="0"/>
              <a:pPr/>
              <a:t>‹#›</a:t>
            </a:fld>
            <a:endParaRPr lang="en-GB"/>
          </a:p>
        </p:txBody>
      </p:sp>
      <p:sp>
        <p:nvSpPr>
          <p:cNvPr id="6" name="Rectangle 5"/>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366202664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09600" y="1406964"/>
            <a:ext cx="508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609600" y="2133601"/>
            <a:ext cx="108712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39992264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Flowchart: Process 9"/>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30632780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22768454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524000" y="274641"/>
            <a:ext cx="7416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1050052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64D4EF"/>
            </a:gs>
            <a:gs pos="10001">
              <a:srgbClr val="64D4EF"/>
            </a:gs>
            <a:gs pos="100000">
              <a:srgbClr val="06588E"/>
            </a:gs>
          </a:gsLst>
          <a:lin ang="6120000" scaled="1"/>
        </a:gradFill>
        <a:effectLst/>
      </p:bgPr>
    </p:bg>
    <p:spTree>
      <p:nvGrpSpPr>
        <p:cNvPr id="1" name=""/>
        <p:cNvGrpSpPr/>
        <p:nvPr/>
      </p:nvGrpSpPr>
      <p:grpSpPr>
        <a:xfrm>
          <a:off x="0" y="0"/>
          <a:ext cx="0" cy="0"/>
          <a:chOff x="0" y="0"/>
          <a:chExt cx="0" cy="0"/>
        </a:xfrm>
      </p:grpSpPr>
      <p:grpSp>
        <p:nvGrpSpPr>
          <p:cNvPr id="1026" name="Group 6"/>
          <p:cNvGrpSpPr>
            <a:grpSpLocks/>
          </p:cNvGrpSpPr>
          <p:nvPr/>
        </p:nvGrpSpPr>
        <p:grpSpPr bwMode="auto">
          <a:xfrm>
            <a:off x="8894234" y="3894138"/>
            <a:ext cx="3293533" cy="2659062"/>
            <a:chOff x="6687077" y="3259666"/>
            <a:chExt cx="2981857" cy="3208867"/>
          </a:xfrm>
        </p:grpSpPr>
        <p:cxnSp>
          <p:nvCxnSpPr>
            <p:cNvPr id="8" name="Straight Connector 7"/>
            <p:cNvCxnSpPr/>
            <p:nvPr/>
          </p:nvCxnSpPr>
          <p:spPr>
            <a:xfrm flipH="1">
              <a:off x="8756746" y="3259666"/>
              <a:ext cx="912188" cy="91189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5724"/>
              <a:ext cx="2981857" cy="2982809"/>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1737" y="3581511"/>
              <a:ext cx="1897197" cy="1896584"/>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130" y="3433998"/>
              <a:ext cx="1740055" cy="1739494"/>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388" y="3985732"/>
              <a:ext cx="1264798" cy="126439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11200" y="4495800"/>
            <a:ext cx="873971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711200" y="533400"/>
            <a:ext cx="8739717" cy="3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9906000" y="6172201"/>
            <a:ext cx="1602317"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endParaRPr lang="en-US"/>
          </a:p>
        </p:txBody>
      </p:sp>
      <p:sp>
        <p:nvSpPr>
          <p:cNvPr id="5" name="Footer Placeholder 4"/>
          <p:cNvSpPr>
            <a:spLocks noGrp="1"/>
          </p:cNvSpPr>
          <p:nvPr>
            <p:ph type="ftr" sz="quarter" idx="3"/>
          </p:nvPr>
        </p:nvSpPr>
        <p:spPr>
          <a:xfrm>
            <a:off x="711200" y="6172201"/>
            <a:ext cx="7749117"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10365317" y="5578476"/>
            <a:ext cx="1143000"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pPr>
              <a:defRPr/>
            </a:pPr>
            <a:fld id="{8017DED8-F79F-4967-AA87-B3061251D1F1}" type="slidenum">
              <a:rPr lang="en-US" altLang="en-US"/>
              <a:pPr>
                <a:defRPr/>
              </a:pPr>
              <a:t>‹#›</a:t>
            </a:fld>
            <a:endParaRPr lang="en-US" altLang="en-US"/>
          </a:p>
        </p:txBody>
      </p:sp>
    </p:spTree>
    <p:extLst>
      <p:ext uri="{BB962C8B-B14F-4D97-AF65-F5344CB8AC3E}">
        <p14:creationId xmlns:p14="http://schemas.microsoft.com/office/powerpoint/2010/main" val="17983452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0" rtl="0" eaLnBrk="0" fontAlgn="base" hangingPunct="0">
        <a:spcBef>
          <a:spcPct val="0"/>
        </a:spcBef>
        <a:spcAft>
          <a:spcPct val="0"/>
        </a:spcAft>
        <a:defRPr sz="32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200">
          <a:solidFill>
            <a:schemeClr val="tx1"/>
          </a:solidFill>
          <a:latin typeface="Century Gothic" panose="020B0502020202020204" pitchFamily="34" charset="0"/>
        </a:defRPr>
      </a:lvl2pPr>
      <a:lvl3pPr algn="l" defTabSz="457200" rtl="0" eaLnBrk="0" fontAlgn="base" hangingPunct="0">
        <a:spcBef>
          <a:spcPct val="0"/>
        </a:spcBef>
        <a:spcAft>
          <a:spcPct val="0"/>
        </a:spcAft>
        <a:defRPr sz="3200">
          <a:solidFill>
            <a:schemeClr val="tx1"/>
          </a:solidFill>
          <a:latin typeface="Century Gothic" panose="020B0502020202020204" pitchFamily="34" charset="0"/>
        </a:defRPr>
      </a:lvl3pPr>
      <a:lvl4pPr algn="l" defTabSz="457200" rtl="0" eaLnBrk="0" fontAlgn="base" hangingPunct="0">
        <a:spcBef>
          <a:spcPct val="0"/>
        </a:spcBef>
        <a:spcAft>
          <a:spcPct val="0"/>
        </a:spcAft>
        <a:defRPr sz="3200">
          <a:solidFill>
            <a:schemeClr val="tx1"/>
          </a:solidFill>
          <a:latin typeface="Century Gothic" panose="020B0502020202020204" pitchFamily="34" charset="0"/>
        </a:defRPr>
      </a:lvl4pPr>
      <a:lvl5pPr algn="l" defTabSz="457200" rtl="0" eaLnBrk="0" fontAlgn="base" hangingPunct="0">
        <a:spcBef>
          <a:spcPct val="0"/>
        </a:spcBef>
        <a:spcAft>
          <a:spcPct val="0"/>
        </a:spcAft>
        <a:defRPr sz="3200">
          <a:solidFill>
            <a:schemeClr val="tx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2000" kern="1200">
          <a:solidFill>
            <a:srgbClr val="0F496F"/>
          </a:solidFill>
          <a:latin typeface="+mn-lt"/>
          <a:ea typeface="+mn-ea"/>
          <a:cs typeface="+mn-cs"/>
        </a:defRPr>
      </a:lvl1pPr>
      <a:lvl2pPr marL="7429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kern="1200">
          <a:solidFill>
            <a:srgbClr val="0F496F"/>
          </a:solidFill>
          <a:latin typeface="+mn-lt"/>
          <a:ea typeface="+mn-ea"/>
          <a:cs typeface="+mn-cs"/>
        </a:defRPr>
      </a:lvl2pPr>
      <a:lvl3pPr marL="1200150" indent="-2857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600" kern="1200">
          <a:solidFill>
            <a:srgbClr val="0F496F"/>
          </a:solidFill>
          <a:latin typeface="+mn-lt"/>
          <a:ea typeface="+mn-ea"/>
          <a:cs typeface="+mn-cs"/>
        </a:defRPr>
      </a:lvl3pPr>
      <a:lvl4pPr marL="15430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4pPr>
      <a:lvl5pPr marL="2000250" indent="-171450" algn="l" defTabSz="457200" rtl="0" eaLnBrk="0" fontAlgn="base" hangingPunct="0">
        <a:spcBef>
          <a:spcPct val="20000"/>
        </a:spcBef>
        <a:spcAft>
          <a:spcPts val="600"/>
        </a:spcAft>
        <a:buClr>
          <a:schemeClr val="tx1"/>
        </a:buClr>
        <a:buSzPct val="80000"/>
        <a:buFont typeface="Wingdings 3" panose="05040102010807070707" pitchFamily="18" charset="2"/>
        <a:buChar char=""/>
        <a:defRPr sz="1400" kern="1200">
          <a:solidFill>
            <a:srgbClr val="0F496F"/>
          </a:solidFill>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1087902" y="-815922"/>
            <a:ext cx="2185183"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8" name="Oval 7"/>
          <p:cNvSpPr/>
          <p:nvPr/>
        </p:nvSpPr>
        <p:spPr>
          <a:xfrm>
            <a:off x="225089" y="21103"/>
            <a:ext cx="2269588"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1" name="Donut 10"/>
          <p:cNvSpPr/>
          <p:nvPr/>
        </p:nvSpPr>
        <p:spPr>
          <a:xfrm rot="2315675">
            <a:off x="243842" y="1055077"/>
            <a:ext cx="1500956"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2" name="Rectangle 11"/>
          <p:cNvSpPr/>
          <p:nvPr/>
        </p:nvSpPr>
        <p:spPr>
          <a:xfrm>
            <a:off x="1350498" y="-54"/>
            <a:ext cx="10841503"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5"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10"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solidFill>
                <a:srgbClr val="E7DEC9">
                  <a:shade val="50000"/>
                  <a:satMod val="200000"/>
                </a:srgbClr>
              </a:solidFill>
            </a:endParaRPr>
          </a:p>
        </p:txBody>
      </p:sp>
      <p:sp>
        <p:nvSpPr>
          <p:cNvPr id="22"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15" name="Rectangle 14"/>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Tree>
    <p:extLst>
      <p:ext uri="{BB962C8B-B14F-4D97-AF65-F5344CB8AC3E}">
        <p14:creationId xmlns:p14="http://schemas.microsoft.com/office/powerpoint/2010/main" val="316032111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1087902" y="-815922"/>
            <a:ext cx="2185183"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8" name="Oval 7"/>
          <p:cNvSpPr/>
          <p:nvPr/>
        </p:nvSpPr>
        <p:spPr>
          <a:xfrm>
            <a:off x="225089" y="21103"/>
            <a:ext cx="2269588"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1" name="Donut 10"/>
          <p:cNvSpPr/>
          <p:nvPr/>
        </p:nvSpPr>
        <p:spPr>
          <a:xfrm rot="2315675">
            <a:off x="243842" y="1055077"/>
            <a:ext cx="1500956"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2" name="Rectangle 11"/>
          <p:cNvSpPr/>
          <p:nvPr/>
        </p:nvSpPr>
        <p:spPr>
          <a:xfrm>
            <a:off x="1350498" y="-54"/>
            <a:ext cx="10841503"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5"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816FBFC-ABED-451B-8D87-7E0D95C70AE8}" type="datetimeFigureOut">
              <a:rPr lang="en-GB" smtClean="0">
                <a:solidFill>
                  <a:srgbClr val="E7DEC9">
                    <a:shade val="50000"/>
                    <a:satMod val="200000"/>
                  </a:srgbClr>
                </a:solidFill>
              </a:rPr>
              <a:pPr/>
              <a:t>20/10/2020</a:t>
            </a:fld>
            <a:endParaRPr lang="en-GB">
              <a:solidFill>
                <a:srgbClr val="E7DEC9">
                  <a:shade val="50000"/>
                  <a:satMod val="200000"/>
                </a:srgbClr>
              </a:solidFill>
            </a:endParaRPr>
          </a:p>
        </p:txBody>
      </p:sp>
      <p:sp>
        <p:nvSpPr>
          <p:cNvPr id="10"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solidFill>
                <a:srgbClr val="E7DEC9">
                  <a:shade val="50000"/>
                  <a:satMod val="200000"/>
                </a:srgbClr>
              </a:solidFill>
            </a:endParaRPr>
          </a:p>
        </p:txBody>
      </p:sp>
      <p:sp>
        <p:nvSpPr>
          <p:cNvPr id="22"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
        <p:nvSpPr>
          <p:cNvPr id="15" name="Rectangle 14"/>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Tree>
    <p:extLst>
      <p:ext uri="{BB962C8B-B14F-4D97-AF65-F5344CB8AC3E}">
        <p14:creationId xmlns:p14="http://schemas.microsoft.com/office/powerpoint/2010/main" val="111266700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1087902" y="-815922"/>
            <a:ext cx="2185183"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Oval 7"/>
          <p:cNvSpPr/>
          <p:nvPr/>
        </p:nvSpPr>
        <p:spPr>
          <a:xfrm>
            <a:off x="225089" y="21103"/>
            <a:ext cx="2269588"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Donut 10"/>
          <p:cNvSpPr/>
          <p:nvPr/>
        </p:nvSpPr>
        <p:spPr>
          <a:xfrm rot="2315675">
            <a:off x="243842" y="1055077"/>
            <a:ext cx="1500956"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2" name="Rectangle 11"/>
          <p:cNvSpPr/>
          <p:nvPr/>
        </p:nvSpPr>
        <p:spPr>
          <a:xfrm>
            <a:off x="1350498" y="-54"/>
            <a:ext cx="10841503"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5"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816FBFC-ABED-451B-8D87-7E0D95C70AE8}" type="datetimeFigureOut">
              <a:rPr lang="en-GB" smtClean="0"/>
              <a:pPr/>
              <a:t>20/10/2020</a:t>
            </a:fld>
            <a:endParaRPr lang="en-GB"/>
          </a:p>
        </p:txBody>
      </p:sp>
      <p:sp>
        <p:nvSpPr>
          <p:cNvPr id="10"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98CFE393-0B2B-46CB-AB60-E0D4F2E06E58}" type="slidenum">
              <a:rPr lang="en-GB" smtClean="0"/>
              <a:pPr/>
              <a:t>‹#›</a:t>
            </a:fld>
            <a:endParaRPr lang="en-GB"/>
          </a:p>
        </p:txBody>
      </p:sp>
      <p:sp>
        <p:nvSpPr>
          <p:cNvPr id="15" name="Rectangle 14"/>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3103100745"/>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eotechnicaldesign.info/bs8004-2015.html" TargetMode="External"/><Relationship Id="rId2" Type="http://schemas.openxmlformats.org/officeDocument/2006/relationships/hyperlink" Target="https://geotechnicaldesign.info/bs5930-2015.html" TargetMode="External"/><Relationship Id="rId1" Type="http://schemas.openxmlformats.org/officeDocument/2006/relationships/slideLayout" Target="../slideLayouts/slideLayout1.xml"/><Relationship Id="rId4" Type="http://schemas.openxmlformats.org/officeDocument/2006/relationships/hyperlink" Target="https://geotechnicaldesign.info/ec7p2.html"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3.emf"/></Relationships>
</file>

<file path=ppt/slides/_rels/slide5.xml.rels><?xml version="1.0" encoding="UTF-8" standalone="yes"?>
<Relationships xmlns="http://schemas.openxmlformats.org/package/2006/relationships"><Relationship Id="rId2" Type="http://schemas.openxmlformats.org/officeDocument/2006/relationships/hyperlink" Target="https://geotechnicaldesign.info/bs5930-2015/g12-1.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geotechnicaldesign.info/bs5930-2015/g21-1.html" TargetMode="External"/><Relationship Id="rId3" Type="http://schemas.openxmlformats.org/officeDocument/2006/relationships/hyperlink" Target="https://geotechnicaldesign.info/bs5930-2015/g15-1.html#g16" TargetMode="External"/><Relationship Id="rId7" Type="http://schemas.openxmlformats.org/officeDocument/2006/relationships/hyperlink" Target="https://geotechnicaldesign.info/bs5930-2015/g20-1.html" TargetMode="External"/><Relationship Id="rId2" Type="http://schemas.openxmlformats.org/officeDocument/2006/relationships/hyperlink" Target="https://geotechnicaldesign.info/bs5930-2015/g15-1.html" TargetMode="External"/><Relationship Id="rId1" Type="http://schemas.openxmlformats.org/officeDocument/2006/relationships/slideLayout" Target="../slideLayouts/slideLayout2.xml"/><Relationship Id="rId6" Type="http://schemas.openxmlformats.org/officeDocument/2006/relationships/hyperlink" Target="https://geotechnicaldesign.info/bs5930-2015/g19-1.html" TargetMode="External"/><Relationship Id="rId5" Type="http://schemas.openxmlformats.org/officeDocument/2006/relationships/hyperlink" Target="https://geotechnicaldesign.info/bs5930-2015/g18-1.html" TargetMode="External"/><Relationship Id="rId4" Type="http://schemas.openxmlformats.org/officeDocument/2006/relationships/hyperlink" Target="https://geotechnicaldesign.info/bs5930-2015/g17-1.html" TargetMode="External"/><Relationship Id="rId9" Type="http://schemas.openxmlformats.org/officeDocument/2006/relationships/hyperlink" Target="https://geotechnicaldesign.info/bs5930-2015/g22-1.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rct=j&amp;q=&amp;esrc=s&amp;source=images&amp;cd=&amp;cad=rja&amp;uact=8&amp;ved=0CAcQjRxqFQoTCMaox72N5cgCFQhwGgodmKkHbQ&amp;url=https://lifescitpjhs.wikispaces.com/Geologic+Cross-sections&amp;bvm=bv.106130839,d.d2s&amp;psig=AFQjCNGTCE8sMJF4sVI6POi8fY7ZEJwYXQ&amp;ust=1446119485989421"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mapapps.bgs.ac.uk/geologyofbritain/home.html"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normal+fault&amp;source=images&amp;cd=&amp;cad=rja&amp;docid=bdyqpPpH8M_M8M&amp;tbnid=Y7h7AaHrkLUo5M:&amp;ved=0CAUQjRw&amp;url=http://geoscience.wisc.edu/~chuck/Classes/Mtn_and_Plates/rock_deformation.html&amp;ei=r3v6UaX0Fc2N0wX6qICICQ&amp;bvm=bv.50165853,d.d2k&amp;psig=AFQjCNGOZwEObuH-pJrPleJAe4kIo3JsGg&amp;ust=1375456422532335" TargetMode="Externa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geotechnicaldesign.info/ec7p2/b-1.html" TargetMode="External"/><Relationship Id="rId2" Type="http://schemas.openxmlformats.org/officeDocument/2006/relationships/hyperlink" Target="https://geotechnicaldesign.info/ec7p2.html"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gi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1.xml"/></Relationships>
</file>

<file path=ppt/slides/_rels/slide5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1.xml"/></Relationships>
</file>

<file path=ppt/slides/_rels/slide5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1.xml"/></Relationships>
</file>

<file path=ppt/slides/_rels/slide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1.xml"/></Relationships>
</file>

<file path=ppt/slides/_rels/slide6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hyperlink" Target="https://www.google.co.uk/url?sa=i&amp;rct=j&amp;q=&amp;esrc=s&amp;source=images&amp;cd=&amp;cad=rja&amp;uact=8&amp;ved=0ahUKEwjXvrfV1MvRAhVByRQKHSu0CmQQjRwIBw&amp;url=https://marlimillerphoto.com/chemical.html&amp;psig=AFQjCNFKqYrOe7PXbzH2DMPm9jiThASBPw&amp;ust=1484827776349748" TargetMode="External"/><Relationship Id="rId1" Type="http://schemas.openxmlformats.org/officeDocument/2006/relationships/slideLayout" Target="../slideLayouts/slideLayout41.xml"/></Relationships>
</file>

<file path=ppt/slides/_rels/slide6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1.xml"/></Relationships>
</file>

<file path=ppt/slides/_rels/slide6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1.xml"/></Relationships>
</file>

<file path=ppt/slides/_rels/slide6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gi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xml"/><Relationship Id="rId1" Type="http://schemas.openxmlformats.org/officeDocument/2006/relationships/slideLayout" Target="../slideLayouts/slideLayout41.xml"/><Relationship Id="rId4" Type="http://schemas.openxmlformats.org/officeDocument/2006/relationships/image" Target="../media/image56.png"/></Relationships>
</file>

<file path=ppt/slides/_rels/slide77.xml.rels><?xml version="1.0" encoding="UTF-8" standalone="yes"?>
<Relationships xmlns="http://schemas.openxmlformats.org/package/2006/relationships"><Relationship Id="rId2" Type="http://schemas.openxmlformats.org/officeDocument/2006/relationships/image" Target="../media/image57.gif"/><Relationship Id="rId1" Type="http://schemas.openxmlformats.org/officeDocument/2006/relationships/slideLayout" Target="../slideLayouts/slideLayout41.xml"/></Relationships>
</file>

<file path=ppt/slides/_rels/slide78.xml.rels><?xml version="1.0" encoding="UTF-8" standalone="yes"?>
<Relationships xmlns="http://schemas.openxmlformats.org/package/2006/relationships"><Relationship Id="rId3" Type="http://schemas.openxmlformats.org/officeDocument/2006/relationships/hyperlink" Target="//upload.wikimedia.org/wikipedia/commons/f/f5/Laborsiebmaschine_BMK.jpg" TargetMode="External"/><Relationship Id="rId2" Type="http://schemas.openxmlformats.org/officeDocument/2006/relationships/image" Target="../media/image58.png"/><Relationship Id="rId1" Type="http://schemas.openxmlformats.org/officeDocument/2006/relationships/slideLayout" Target="../slideLayouts/slideLayout45.xml"/><Relationship Id="rId4" Type="http://schemas.openxmlformats.org/officeDocument/2006/relationships/image" Target="../media/image59.jpe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3.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46.xml"/></Relationships>
</file>

<file path=ppt/slides/_rels/slide8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41.xml"/></Relationships>
</file>

<file path=ppt/slides/_rels/slide8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46.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hyperlink" Target="http://www.google.co.uk/url?sa=i&amp;rct=j&amp;q=&amp;esrc=s&amp;source=images&amp;cd=&amp;cad=rja&amp;docid=ofrA2wYjkTn3OM&amp;tbnid=FNwf5Kg6uKMaoM:&amp;ved=0CAUQjRw&amp;url=http://www.dahlias.net/dahwebpg/Soil/Soil_07.htm&amp;ei=30nlUo-4JKSr0QXssYCwDw&amp;bvm=bv.59930103,d.ZG4&amp;psig=AFQjCNFGs2t3GwfgNMayp8sgB9FyG47bQg&amp;ust=1390844735909752" TargetMode="Externa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8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hyperlink" Target="http://www.google.co.uk/url?sa=i&amp;rct=j&amp;q=&amp;esrc=s&amp;source=images&amp;cd=&amp;cad=rja&amp;docid=0dKCDjc_8RyU_M&amp;tbnid=5pXsEyhM1ST27M:&amp;ved=0CAUQjRw&amp;url=http://yusomaterialterna.wordpress.com/artesanales/arcilla/silty-soil/&amp;ei=SUrlUvjRKKXV0QXs2IDIAw&amp;bvm=bv.59930103,d.ZG4&amp;psig=AFQjCNHOqR5w4MBtaU0AL6-fb8kuQmOq6A&amp;ust=1390844828928384" TargetMode="Externa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8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hyperlink" Target="http://www.google.co.uk/url?sa=i&amp;rct=j&amp;q=&amp;esrc=s&amp;source=images&amp;cd=&amp;cad=rja&amp;docid=bYfK44ZqKEYISM&amp;tbnid=nPOqO8l3xoY4OM:&amp;ved=0CAUQjRw&amp;url=http://www.junglemusic.net/articles/HowToPlantAPalm_bak.html&amp;ei=p0rlUv22G6yl0wWZ94CADg&amp;bvm=bv.59930103,d.ZG4&amp;psig=AFQjCNH6JvfZwrgwZUeoVTG5vfuxf26fkA&amp;ust=1390844941133883" TargetMode="Externa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90.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94.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71.jp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9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9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9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5.xml"/><Relationship Id="rId1" Type="http://schemas.openxmlformats.org/officeDocument/2006/relationships/slideLayout" Target="../slideLayouts/slideLayout41.xml"/></Relationships>
</file>

<file path=ppt/slides/_rels/slide9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6.xml"/><Relationship Id="rId1" Type="http://schemas.openxmlformats.org/officeDocument/2006/relationships/slideLayout" Target="../slideLayouts/slideLayout41.xml"/></Relationships>
</file>

<file path=ppt/slides/_rels/slide10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7.xml"/><Relationship Id="rId1" Type="http://schemas.openxmlformats.org/officeDocument/2006/relationships/slideLayout" Target="../slideLayouts/slideLayout41.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3.xml.rels><?xml version="1.0" encoding="UTF-8" standalone="yes"?>
<Relationships xmlns="http://schemas.openxmlformats.org/package/2006/relationships"><Relationship Id="rId2" Type="http://schemas.openxmlformats.org/officeDocument/2006/relationships/hyperlink" Target="https://www.youtube.com/watch?v=GmPSW2cx6n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ctrTitle"/>
          </p:nvPr>
        </p:nvSpPr>
        <p:spPr>
          <a:xfrm>
            <a:off x="1821820" y="896542"/>
            <a:ext cx="8310235" cy="1302544"/>
          </a:xfrm>
        </p:spPr>
        <p:txBody>
          <a:bodyPr>
            <a:normAutofit fontScale="90000"/>
          </a:bodyPr>
          <a:lstStyle/>
          <a:p>
            <a:pPr algn="ctr" eaLnBrk="1" fontAlgn="auto" hangingPunct="1">
              <a:spcAft>
                <a:spcPts val="0"/>
              </a:spcAft>
              <a:defRPr/>
            </a:pPr>
            <a:r>
              <a:rPr lang="en-US" altLang="en-US" b="1" dirty="0" smtClean="0"/>
              <a:t>CODE OF PRACTICE FOR GROUND INVESTIGATION</a:t>
            </a:r>
            <a:r>
              <a:rPr lang="en-US" altLang="en-US" dirty="0" smtClean="0"/>
              <a:t> </a:t>
            </a:r>
            <a:r>
              <a:rPr lang="en-US" altLang="en-US" b="1" dirty="0" smtClean="0"/>
              <a:t>2</a:t>
            </a:r>
          </a:p>
        </p:txBody>
      </p:sp>
      <p:sp>
        <p:nvSpPr>
          <p:cNvPr id="7171" name="Rectangle 1"/>
          <p:cNvSpPr>
            <a:spLocks noChangeArrowheads="1"/>
          </p:cNvSpPr>
          <p:nvPr/>
        </p:nvSpPr>
        <p:spPr bwMode="auto">
          <a:xfrm>
            <a:off x="3469135" y="2494548"/>
            <a:ext cx="624025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white"/>
                </a:solidFill>
                <a:hlinkClick r:id="rId2"/>
              </a:rPr>
              <a:t>https://geotechnicaldesign.info/bs5930-2015.html</a:t>
            </a:r>
            <a:endParaRPr lang="en-GB" altLang="en-US" dirty="0">
              <a:solidFill>
                <a:prstClr val="white"/>
              </a:solidFill>
            </a:endParaRPr>
          </a:p>
          <a:p>
            <a:pPr eaLnBrk="0" fontAlgn="base" hangingPunct="0">
              <a:spcBef>
                <a:spcPct val="0"/>
              </a:spcBef>
              <a:spcAft>
                <a:spcPct val="0"/>
              </a:spcAft>
            </a:pPr>
            <a:endParaRPr lang="en-GB" altLang="en-US" dirty="0">
              <a:solidFill>
                <a:prstClr val="white"/>
              </a:solidFill>
            </a:endParaRPr>
          </a:p>
        </p:txBody>
      </p:sp>
      <p:sp>
        <p:nvSpPr>
          <p:cNvPr id="7172" name="Rectangle 4"/>
          <p:cNvSpPr>
            <a:spLocks noChangeArrowheads="1"/>
          </p:cNvSpPr>
          <p:nvPr/>
        </p:nvSpPr>
        <p:spPr bwMode="auto">
          <a:xfrm>
            <a:off x="8481033" y="5598082"/>
            <a:ext cx="477916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endParaRPr lang="en-US" altLang="en-US" b="1" dirty="0">
              <a:solidFill>
                <a:prstClr val="white"/>
              </a:solidFill>
              <a:latin typeface="Arial" panose="020B0604020202020204" pitchFamily="34" charset="0"/>
            </a:endParaRPr>
          </a:p>
          <a:p>
            <a:pPr algn="ctr" eaLnBrk="0" fontAlgn="base" hangingPunct="0">
              <a:spcBef>
                <a:spcPct val="0"/>
              </a:spcBef>
              <a:spcAft>
                <a:spcPct val="0"/>
              </a:spcAft>
            </a:pPr>
            <a:r>
              <a:rPr lang="en-US" altLang="en-US" b="1" dirty="0">
                <a:solidFill>
                  <a:prstClr val="white"/>
                </a:solidFill>
                <a:latin typeface="Arial" panose="020B0604020202020204" pitchFamily="34" charset="0"/>
                <a:cs typeface="Lucida Sans Unicode" panose="020B0602030504020204" pitchFamily="34" charset="0"/>
              </a:rPr>
              <a:t>Allan Nantel</a:t>
            </a:r>
          </a:p>
          <a:p>
            <a:pPr algn="ctr" eaLnBrk="0" fontAlgn="base" hangingPunct="0">
              <a:spcBef>
                <a:spcPct val="0"/>
              </a:spcBef>
              <a:spcAft>
                <a:spcPct val="0"/>
              </a:spcAft>
            </a:pPr>
            <a:r>
              <a:rPr lang="en-US" altLang="en-US" b="1" dirty="0">
                <a:solidFill>
                  <a:prstClr val="white"/>
                </a:solidFill>
                <a:latin typeface="Arial" panose="020B0604020202020204" pitchFamily="34" charset="0"/>
                <a:cs typeface="Lucida Sans Unicode" panose="020B0602030504020204" pitchFamily="34" charset="0"/>
              </a:rPr>
              <a:t>July </a:t>
            </a:r>
            <a:r>
              <a:rPr lang="en-US" altLang="en-US" b="1" dirty="0" smtClean="0">
                <a:solidFill>
                  <a:prstClr val="white"/>
                </a:solidFill>
                <a:latin typeface="Arial" panose="020B0604020202020204" pitchFamily="34" charset="0"/>
                <a:cs typeface="Lucida Sans Unicode" panose="020B0602030504020204" pitchFamily="34" charset="0"/>
              </a:rPr>
              <a:t>2020</a:t>
            </a:r>
            <a:endParaRPr lang="en-US" altLang="en-US" b="1" dirty="0">
              <a:solidFill>
                <a:prstClr val="white"/>
              </a:solidFill>
              <a:latin typeface="Arial" panose="020B0604020202020204" pitchFamily="34" charset="0"/>
              <a:cs typeface="Lucida Sans Unicode" panose="020B0602030504020204" pitchFamily="34" charset="0"/>
            </a:endParaRPr>
          </a:p>
        </p:txBody>
      </p:sp>
      <p:sp>
        <p:nvSpPr>
          <p:cNvPr id="7173" name="Rectangle 1"/>
          <p:cNvSpPr>
            <a:spLocks noChangeArrowheads="1"/>
          </p:cNvSpPr>
          <p:nvPr/>
        </p:nvSpPr>
        <p:spPr bwMode="auto">
          <a:xfrm>
            <a:off x="4636706" y="4219399"/>
            <a:ext cx="309571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latin typeface="Arial" panose="020B0604020202020204" pitchFamily="34" charset="0"/>
              </a:rPr>
              <a:t>Standard Number - BS 5930</a:t>
            </a:r>
          </a:p>
        </p:txBody>
      </p:sp>
      <p:sp>
        <p:nvSpPr>
          <p:cNvPr id="7174" name="Rectangle 2"/>
          <p:cNvSpPr>
            <a:spLocks noChangeArrowheads="1"/>
          </p:cNvSpPr>
          <p:nvPr/>
        </p:nvSpPr>
        <p:spPr bwMode="auto">
          <a:xfrm>
            <a:off x="5284558" y="3876387"/>
            <a:ext cx="16722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latin typeface="Arial" panose="020B0604020202020204" pitchFamily="34" charset="0"/>
              </a:rPr>
              <a:t>31st July 2015</a:t>
            </a:r>
          </a:p>
        </p:txBody>
      </p:sp>
      <p:sp>
        <p:nvSpPr>
          <p:cNvPr id="7175" name="Rectangle 1"/>
          <p:cNvSpPr>
            <a:spLocks noChangeArrowheads="1"/>
          </p:cNvSpPr>
          <p:nvPr/>
        </p:nvSpPr>
        <p:spPr bwMode="auto">
          <a:xfrm>
            <a:off x="3469135" y="3046968"/>
            <a:ext cx="5688978"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white"/>
                </a:solidFill>
                <a:hlinkClick r:id="rId3"/>
              </a:rPr>
              <a:t>https://geotechnicaldesign.info/bs8004-2015.html</a:t>
            </a:r>
            <a:endParaRPr lang="en-GB" altLang="en-US" dirty="0">
              <a:solidFill>
                <a:prstClr val="white"/>
              </a:solidFill>
            </a:endParaRPr>
          </a:p>
          <a:p>
            <a:pPr eaLnBrk="0" fontAlgn="base" hangingPunct="0">
              <a:spcBef>
                <a:spcPct val="0"/>
              </a:spcBef>
              <a:spcAft>
                <a:spcPct val="0"/>
              </a:spcAft>
            </a:pPr>
            <a:endParaRPr lang="en-GB" altLang="en-US" dirty="0">
              <a:solidFill>
                <a:prstClr val="white"/>
              </a:solidFill>
            </a:endParaRPr>
          </a:p>
          <a:p>
            <a:pPr eaLnBrk="0" fontAlgn="base" hangingPunct="0">
              <a:spcBef>
                <a:spcPct val="0"/>
              </a:spcBef>
              <a:spcAft>
                <a:spcPct val="0"/>
              </a:spcAft>
            </a:pPr>
            <a:r>
              <a:rPr lang="en-GB" altLang="en-US" dirty="0">
                <a:solidFill>
                  <a:prstClr val="white"/>
                </a:solidFill>
              </a:rPr>
              <a:t>l</a:t>
            </a:r>
          </a:p>
        </p:txBody>
      </p:sp>
      <p:sp>
        <p:nvSpPr>
          <p:cNvPr id="2" name="Rectangle 1"/>
          <p:cNvSpPr/>
          <p:nvPr/>
        </p:nvSpPr>
        <p:spPr>
          <a:xfrm>
            <a:off x="5044908" y="4643732"/>
            <a:ext cx="2151551" cy="369332"/>
          </a:xfrm>
          <a:prstGeom prst="rect">
            <a:avLst/>
          </a:prstGeom>
        </p:spPr>
        <p:txBody>
          <a:bodyPr wrap="none">
            <a:spAutoFit/>
          </a:bodyPr>
          <a:lstStyle/>
          <a:p>
            <a:pPr eaLnBrk="0" fontAlgn="base" hangingPunct="0">
              <a:spcBef>
                <a:spcPct val="0"/>
              </a:spcBef>
              <a:spcAft>
                <a:spcPct val="0"/>
              </a:spcAft>
            </a:pPr>
            <a:r>
              <a:rPr lang="en-GB" altLang="en-US" u="sng" dirty="0">
                <a:solidFill>
                  <a:prstClr val="black"/>
                </a:solidFill>
                <a:hlinkClick r:id="rId4"/>
              </a:rPr>
              <a:t>BS EN 1997-2:2007</a:t>
            </a:r>
            <a:endParaRPr lang="en-GB" altLang="en-US" u="sng" dirty="0">
              <a:solidFill>
                <a:prstClr val="black"/>
              </a:solidFill>
            </a:endParaRPr>
          </a:p>
        </p:txBody>
      </p:sp>
    </p:spTree>
    <p:extLst>
      <p:ext uri="{BB962C8B-B14F-4D97-AF65-F5344CB8AC3E}">
        <p14:creationId xmlns:p14="http://schemas.microsoft.com/office/powerpoint/2010/main" val="25942606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73510" y="2369713"/>
            <a:ext cx="7096259"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ASSIGNMENT 1</a:t>
            </a: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917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986971" y="493485"/>
            <a:ext cx="17576517"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4" name="Object 3"/>
          <p:cNvGraphicFramePr>
            <a:graphicFrameLocks noChangeAspect="1"/>
          </p:cNvGraphicFramePr>
          <p:nvPr>
            <p:extLst>
              <p:ext uri="{D42A27DB-BD31-4B8C-83A1-F6EECF244321}">
                <p14:modId xmlns:p14="http://schemas.microsoft.com/office/powerpoint/2010/main" val="2109067047"/>
              </p:ext>
            </p:extLst>
          </p:nvPr>
        </p:nvGraphicFramePr>
        <p:xfrm>
          <a:off x="1733847" y="416704"/>
          <a:ext cx="8403772" cy="6059777"/>
        </p:xfrm>
        <a:graphic>
          <a:graphicData uri="http://schemas.openxmlformats.org/presentationml/2006/ole">
            <mc:AlternateContent xmlns:mc="http://schemas.openxmlformats.org/markup-compatibility/2006">
              <mc:Choice xmlns:v="urn:schemas-microsoft-com:vml" Requires="v">
                <p:oleObj spid="_x0000_s2084" name="Slide" r:id="rId3" imgW="4571981" imgH="3429123" progId="PowerPoint.Slide.8">
                  <p:embed/>
                </p:oleObj>
              </mc:Choice>
              <mc:Fallback>
                <p:oleObj name="Slide" r:id="rId3" imgW="4571981" imgH="3429123" progId="PowerPoint.Slide.8">
                  <p:embed/>
                  <p:pic>
                    <p:nvPicPr>
                      <p:cNvPr id="0" name="Object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3847" y="416704"/>
                        <a:ext cx="8403772" cy="6059777"/>
                      </a:xfrm>
                      <a:prstGeom prst="rect">
                        <a:avLst/>
                      </a:prstGeom>
                      <a:noFill/>
                    </p:spPr>
                  </p:pic>
                </p:oleObj>
              </mc:Fallback>
            </mc:AlternateContent>
          </a:graphicData>
        </a:graphic>
      </p:graphicFrame>
    </p:spTree>
    <p:extLst>
      <p:ext uri="{BB962C8B-B14F-4D97-AF65-F5344CB8AC3E}">
        <p14:creationId xmlns:p14="http://schemas.microsoft.com/office/powerpoint/2010/main" val="7468174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1611084" y="290285"/>
            <a:ext cx="1647974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4" name="Object 3"/>
          <p:cNvGraphicFramePr>
            <a:graphicFrameLocks noChangeAspect="1"/>
          </p:cNvGraphicFramePr>
          <p:nvPr>
            <p:extLst>
              <p:ext uri="{D42A27DB-BD31-4B8C-83A1-F6EECF244321}">
                <p14:modId xmlns:p14="http://schemas.microsoft.com/office/powerpoint/2010/main" val="1287932325"/>
              </p:ext>
            </p:extLst>
          </p:nvPr>
        </p:nvGraphicFramePr>
        <p:xfrm>
          <a:off x="1611084" y="290285"/>
          <a:ext cx="8418287" cy="5819409"/>
        </p:xfrm>
        <a:graphic>
          <a:graphicData uri="http://schemas.openxmlformats.org/presentationml/2006/ole">
            <mc:AlternateContent xmlns:mc="http://schemas.openxmlformats.org/markup-compatibility/2006">
              <mc:Choice xmlns:v="urn:schemas-microsoft-com:vml" Requires="v">
                <p:oleObj spid="_x0000_s1059" name="Slide" r:id="rId3" imgW="4571981" imgH="3429123" progId="PowerPoint.Slide.8">
                  <p:embed/>
                </p:oleObj>
              </mc:Choice>
              <mc:Fallback>
                <p:oleObj name="Slide" r:id="rId3" imgW="4571981" imgH="3429123" progId="PowerPoint.Slide.8">
                  <p:embed/>
                  <p:pic>
                    <p:nvPicPr>
                      <p:cNvPr id="0" name="Object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1084" y="290285"/>
                        <a:ext cx="8418287" cy="5819409"/>
                      </a:xfrm>
                      <a:prstGeom prst="rect">
                        <a:avLst/>
                      </a:prstGeom>
                      <a:noFill/>
                    </p:spPr>
                  </p:pic>
                </p:oleObj>
              </mc:Fallback>
            </mc:AlternateContent>
          </a:graphicData>
        </a:graphic>
      </p:graphicFrame>
    </p:spTree>
    <p:extLst>
      <p:ext uri="{BB962C8B-B14F-4D97-AF65-F5344CB8AC3E}">
        <p14:creationId xmlns:p14="http://schemas.microsoft.com/office/powerpoint/2010/main" val="19774934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
          <p:cNvSpPr>
            <a:spLocks noChangeArrowheads="1"/>
          </p:cNvSpPr>
          <p:nvPr/>
        </p:nvSpPr>
        <p:spPr bwMode="auto">
          <a:xfrm>
            <a:off x="504305" y="1058488"/>
            <a:ext cx="10435244"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Visual examination should be made of the site to confirm, amplify and supplement the available findings of the desk study.</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dirty="0" smtClean="0">
                <a:solidFill>
                  <a:srgbClr val="000000"/>
                </a:solidFill>
                <a:latin typeface="Arial" panose="020B0604020202020204" pitchFamily="34" charset="0"/>
              </a:rPr>
              <a:t>To </a:t>
            </a:r>
            <a:r>
              <a:rPr lang="en-GB" altLang="en-US" dirty="0">
                <a:solidFill>
                  <a:srgbClr val="000000"/>
                </a:solidFill>
                <a:latin typeface="Arial" panose="020B0604020202020204" pitchFamily="34" charset="0"/>
              </a:rPr>
              <a:t>Note:</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dirty="0">
                <a:solidFill>
                  <a:srgbClr val="000000"/>
                </a:solidFill>
                <a:latin typeface="Arial" panose="020B0604020202020204" pitchFamily="34" charset="0"/>
              </a:rPr>
              <a:t>Nearby area – </a:t>
            </a:r>
          </a:p>
          <a:p>
            <a:pPr eaLnBrk="0" fontAlgn="base" hangingPunct="0">
              <a:spcBef>
                <a:spcPct val="0"/>
              </a:spcBef>
              <a:spcAft>
                <a:spcPct val="0"/>
              </a:spcAft>
            </a:pP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dirty="0">
                <a:solidFill>
                  <a:srgbClr val="000000"/>
                </a:solidFill>
                <a:latin typeface="Arial" panose="020B0604020202020204" pitchFamily="34" charset="0"/>
              </a:rPr>
              <a:t>Topography – water flow, geology</a:t>
            </a:r>
          </a:p>
          <a:p>
            <a:pPr eaLnBrk="0" fontAlgn="base" hangingPunct="0">
              <a:spcBef>
                <a:spcPct val="0"/>
              </a:spcBef>
              <a:spcAft>
                <a:spcPct val="0"/>
              </a:spcAft>
            </a:pPr>
            <a:r>
              <a:rPr lang="en-GB" altLang="en-US" dirty="0">
                <a:solidFill>
                  <a:srgbClr val="000000"/>
                </a:solidFill>
                <a:latin typeface="Arial" panose="020B0604020202020204" pitchFamily="34" charset="0"/>
              </a:rPr>
              <a:t>Soil and rock types – conditions, strength</a:t>
            </a:r>
          </a:p>
          <a:p>
            <a:pPr eaLnBrk="0" fontAlgn="base" hangingPunct="0">
              <a:spcBef>
                <a:spcPct val="0"/>
              </a:spcBef>
              <a:spcAft>
                <a:spcPct val="0"/>
              </a:spcAft>
            </a:pPr>
            <a:r>
              <a:rPr lang="en-GB" altLang="en-US" dirty="0">
                <a:solidFill>
                  <a:srgbClr val="000000"/>
                </a:solidFill>
                <a:latin typeface="Arial" panose="020B0604020202020204" pitchFamily="34" charset="0"/>
              </a:rPr>
              <a:t>Mine workings – liability of </a:t>
            </a:r>
            <a:r>
              <a:rPr lang="en-GB" altLang="en-US" dirty="0" smtClean="0">
                <a:solidFill>
                  <a:srgbClr val="000000"/>
                </a:solidFill>
                <a:latin typeface="Arial" panose="020B0604020202020204" pitchFamily="34" charset="0"/>
              </a:rPr>
              <a:t>subsidence</a:t>
            </a:r>
          </a:p>
          <a:p>
            <a:pPr eaLnBrk="0" fontAlgn="base" hangingPunct="0">
              <a:spcBef>
                <a:spcPct val="0"/>
              </a:spcBef>
              <a:spcAft>
                <a:spcPct val="0"/>
              </a:spcAft>
            </a:pPr>
            <a:r>
              <a:rPr lang="en-GB" altLang="en-US" dirty="0" smtClean="0">
                <a:solidFill>
                  <a:srgbClr val="000000"/>
                </a:solidFill>
                <a:latin typeface="Arial" panose="020B0604020202020204" pitchFamily="34" charset="0"/>
              </a:rPr>
              <a:t>Contamination – Previous industrial activity</a:t>
            </a:r>
            <a:endParaRPr lang="en-GB" altLang="en-US" dirty="0">
              <a:solidFill>
                <a:srgbClr val="000000"/>
              </a:solidFill>
              <a:latin typeface="Arial" panose="020B0604020202020204" pitchFamily="34" charset="0"/>
            </a:endParaRPr>
          </a:p>
          <a:p>
            <a:pPr eaLnBrk="0" fontAlgn="base" hangingPunct="0">
              <a:spcBef>
                <a:spcPct val="0"/>
              </a:spcBef>
              <a:spcAft>
                <a:spcPct val="0"/>
              </a:spcAft>
            </a:pPr>
            <a:r>
              <a:rPr lang="en-GB" altLang="en-US" dirty="0">
                <a:solidFill>
                  <a:srgbClr val="000000"/>
                </a:solidFill>
                <a:latin typeface="Arial" panose="020B0604020202020204" pitchFamily="34" charset="0"/>
              </a:rPr>
              <a:t>Vegetation on site – gives good indication of soil type and water flow</a:t>
            </a:r>
          </a:p>
          <a:p>
            <a:pPr eaLnBrk="0" fontAlgn="base" hangingPunct="0">
              <a:spcBef>
                <a:spcPct val="0"/>
              </a:spcBef>
              <a:spcAft>
                <a:spcPct val="0"/>
              </a:spcAft>
            </a:pPr>
            <a:r>
              <a:rPr lang="en-GB" altLang="en-US" dirty="0">
                <a:solidFill>
                  <a:srgbClr val="000000"/>
                </a:solidFill>
                <a:latin typeface="Arial" panose="020B0604020202020204" pitchFamily="34" charset="0"/>
              </a:rPr>
              <a:t>Ground water conditions – risk of flooding, lack of drainage</a:t>
            </a:r>
          </a:p>
          <a:p>
            <a:pPr eaLnBrk="0" fontAlgn="base" hangingPunct="0">
              <a:spcBef>
                <a:spcPct val="0"/>
              </a:spcBef>
              <a:spcAft>
                <a:spcPct val="0"/>
              </a:spcAft>
            </a:pPr>
            <a:r>
              <a:rPr lang="en-GB" altLang="en-US" dirty="0">
                <a:solidFill>
                  <a:srgbClr val="000000"/>
                </a:solidFill>
                <a:latin typeface="Arial" panose="020B0604020202020204" pitchFamily="34" charset="0"/>
              </a:rPr>
              <a:t>Ecology – Possible environmental interruption</a:t>
            </a:r>
          </a:p>
          <a:p>
            <a:pPr eaLnBrk="0" fontAlgn="base" hangingPunct="0">
              <a:spcBef>
                <a:spcPct val="0"/>
              </a:spcBef>
              <a:spcAft>
                <a:spcPct val="0"/>
              </a:spcAft>
            </a:pPr>
            <a:r>
              <a:rPr lang="en-GB" altLang="en-US" dirty="0">
                <a:solidFill>
                  <a:srgbClr val="000000"/>
                </a:solidFill>
                <a:latin typeface="Arial" panose="020B0604020202020204" pitchFamily="34" charset="0"/>
              </a:rPr>
              <a:t>Cable detection – underground services</a:t>
            </a:r>
          </a:p>
          <a:p>
            <a:pPr eaLnBrk="0" fontAlgn="base" hangingPunct="0">
              <a:spcBef>
                <a:spcPct val="0"/>
              </a:spcBef>
              <a:spcAft>
                <a:spcPct val="0"/>
              </a:spcAft>
            </a:pPr>
            <a:r>
              <a:rPr lang="en-GB" altLang="en-US" dirty="0">
                <a:solidFill>
                  <a:srgbClr val="000000"/>
                </a:solidFill>
                <a:latin typeface="Arial" panose="020B0604020202020204" pitchFamily="34" charset="0"/>
              </a:rPr>
              <a:t>Ease of </a:t>
            </a:r>
            <a:r>
              <a:rPr lang="en-GB" altLang="en-US" dirty="0" smtClean="0">
                <a:solidFill>
                  <a:srgbClr val="000000"/>
                </a:solidFill>
                <a:latin typeface="Arial" panose="020B0604020202020204" pitchFamily="34" charset="0"/>
              </a:rPr>
              <a:t>Access for the coming works</a:t>
            </a:r>
            <a:endParaRPr lang="en-GB" altLang="en-US" dirty="0">
              <a:solidFill>
                <a:srgbClr val="000000"/>
              </a:solidFill>
              <a:latin typeface="Arial" panose="020B0604020202020204" pitchFamily="34" charset="0"/>
            </a:endParaRPr>
          </a:p>
        </p:txBody>
      </p:sp>
      <p:sp>
        <p:nvSpPr>
          <p:cNvPr id="3" name="Rectangle 4"/>
          <p:cNvSpPr>
            <a:spLocks noChangeArrowheads="1"/>
          </p:cNvSpPr>
          <p:nvPr/>
        </p:nvSpPr>
        <p:spPr bwMode="auto">
          <a:xfrm>
            <a:off x="0" y="149630"/>
            <a:ext cx="1046953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a:solidFill>
                  <a:schemeClr val="tx1"/>
                </a:solidFill>
                <a:latin typeface="Tahoma" panose="020B0604030504040204" pitchFamily="34" charset="0"/>
                <a:cs typeface="Arial" panose="020B0604020202020204" pitchFamily="34" charset="0"/>
              </a:defRPr>
            </a:lvl1pPr>
            <a:lvl2pPr>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lvl="1" fontAlgn="base">
              <a:spcBef>
                <a:spcPct val="0"/>
              </a:spcBef>
              <a:spcAft>
                <a:spcPct val="0"/>
              </a:spcAft>
            </a:pPr>
            <a:r>
              <a:rPr lang="en-GB" altLang="en-US" sz="3600" dirty="0">
                <a:solidFill>
                  <a:prstClr val="black"/>
                </a:solidFill>
                <a:latin typeface="Arial" panose="020B0604020202020204" pitchFamily="34" charset="0"/>
                <a:hlinkClick r:id="rId2"/>
              </a:rPr>
              <a:t>Field reconnaissance</a:t>
            </a:r>
            <a:r>
              <a:rPr lang="en-GB" altLang="en-US" sz="3600" dirty="0">
                <a:solidFill>
                  <a:prstClr val="black"/>
                </a:solidFill>
                <a:latin typeface="Arial" panose="020B0604020202020204" pitchFamily="34" charset="0"/>
              </a:rPr>
              <a:t>…what are we looking for?</a:t>
            </a:r>
          </a:p>
        </p:txBody>
      </p:sp>
    </p:spTree>
    <p:extLst>
      <p:ext uri="{BB962C8B-B14F-4D97-AF65-F5344CB8AC3E}">
        <p14:creationId xmlns:p14="http://schemas.microsoft.com/office/powerpoint/2010/main" val="12899409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11231" y="979516"/>
            <a:ext cx="10270375" cy="5293757"/>
          </a:xfrm>
          <a:prstGeom prst="rect">
            <a:avLst/>
          </a:prstGeom>
        </p:spPr>
        <p:txBody>
          <a:bodyPr wrap="square">
            <a:spAutoFit/>
          </a:bodyPr>
          <a:lstStyle/>
          <a:p>
            <a:pPr marL="285750" indent="-285750" eaLnBrk="0" fontAlgn="base" hangingPunct="0">
              <a:spcBef>
                <a:spcPct val="0"/>
              </a:spcBef>
              <a:spcAft>
                <a:spcPct val="0"/>
              </a:spcAft>
              <a:buFont typeface="Arial" panose="020B0604020202020204" pitchFamily="34" charset="0"/>
              <a:buChar char="•"/>
              <a:defRPr/>
            </a:pPr>
            <a:r>
              <a:rPr lang="en-GB" sz="2000" dirty="0">
                <a:solidFill>
                  <a:schemeClr val="bg1"/>
                </a:solidFill>
                <a:latin typeface="Arial" panose="020B0604020202020204" pitchFamily="34" charset="0"/>
                <a:cs typeface="Arial" panose="020B0604020202020204" pitchFamily="34" charset="0"/>
              </a:rPr>
              <a:t>Physical Obstruction</a:t>
            </a: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defRPr/>
            </a:pPr>
            <a:r>
              <a:rPr lang="en-GB" dirty="0">
                <a:solidFill>
                  <a:srgbClr val="000000"/>
                </a:solidFill>
                <a:latin typeface="Arial" panose="020B0604020202020204" pitchFamily="34" charset="0"/>
                <a:cs typeface="Arial" panose="020B0604020202020204" pitchFamily="34" charset="0"/>
              </a:rPr>
              <a:t>Previous heavy industry uses - </a:t>
            </a:r>
            <a:r>
              <a:rPr lang="en-GB" dirty="0">
                <a:solidFill>
                  <a:schemeClr val="bg1"/>
                </a:solidFill>
                <a:latin typeface="Tahoma" panose="020B0604030504040204" pitchFamily="34" charset="0"/>
                <a:cs typeface="Arial" panose="020B0604020202020204" pitchFamily="34" charset="0"/>
              </a:rPr>
              <a:t>below ground level, for example, there might be foundations including piles and sheet piled walls, engine beds, pits, chambers, and underground storage tanks, often of massive construction, which can be major obstacles to redevelopment. The ground is also frequently contaminated by spilled chemicals, leaking sumps and drains, the spreading or burial of waste, or the importation of contaminated material.</a:t>
            </a:r>
          </a:p>
          <a:p>
            <a:pPr eaLnBrk="0" fontAlgn="base" hangingPunct="0">
              <a:spcBef>
                <a:spcPct val="0"/>
              </a:spcBef>
              <a:spcAft>
                <a:spcPct val="0"/>
              </a:spcAft>
              <a:defRPr/>
            </a:pPr>
            <a:r>
              <a:rPr lang="en-GB" dirty="0">
                <a:solidFill>
                  <a:schemeClr val="bg1"/>
                </a:solidFill>
                <a:latin typeface="Tahoma" panose="020B0604030504040204" pitchFamily="34" charset="0"/>
                <a:cs typeface="Arial" panose="020B0604020202020204" pitchFamily="34" charset="0"/>
              </a:rPr>
              <a:t> </a:t>
            </a:r>
            <a:endParaRPr lang="en-GB" dirty="0">
              <a:solidFill>
                <a:schemeClr val="bg1"/>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chemeClr val="bg1"/>
                </a:solidFill>
                <a:latin typeface="Arial" panose="020B0604020202020204" pitchFamily="34" charset="0"/>
                <a:cs typeface="Arial" panose="020B0604020202020204" pitchFamily="34" charset="0"/>
              </a:rPr>
              <a:t>Waste needs special treatment (</a:t>
            </a:r>
            <a:r>
              <a:rPr lang="en-GB" dirty="0">
                <a:solidFill>
                  <a:schemeClr val="bg1"/>
                </a:solidFill>
                <a:latin typeface="Tahoma" panose="020B0604030504040204" pitchFamily="34" charset="0"/>
                <a:cs typeface="Arial" panose="020B0604020202020204" pitchFamily="34" charset="0"/>
              </a:rPr>
              <a:t>BS 10175 and BS 8576)</a:t>
            </a:r>
          </a:p>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Possibility of buried munitions on site </a:t>
            </a:r>
            <a:r>
              <a:rPr lang="en-GB" dirty="0" smtClean="0">
                <a:solidFill>
                  <a:srgbClr val="000000"/>
                </a:solidFill>
                <a:latin typeface="Arial" panose="020B0604020202020204" pitchFamily="34" charset="0"/>
                <a:cs typeface="Arial" panose="020B0604020202020204" pitchFamily="34" charset="0"/>
              </a:rPr>
              <a:t>! WW’s…..liability of UXO</a:t>
            </a:r>
            <a:endParaRPr lang="en-GB"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Tunnels and underground structures </a:t>
            </a:r>
            <a:r>
              <a:rPr lang="en-GB" dirty="0" smtClean="0">
                <a:solidFill>
                  <a:srgbClr val="000000"/>
                </a:solidFill>
                <a:latin typeface="Arial" panose="020B0604020202020204" pitchFamily="34" charset="0"/>
                <a:cs typeface="Arial" panose="020B0604020202020204" pitchFamily="34" charset="0"/>
              </a:rPr>
              <a:t>–</a:t>
            </a: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smtClean="0">
                <a:solidFill>
                  <a:srgbClr val="000000"/>
                </a:solidFill>
                <a:latin typeface="Arial" panose="020B0604020202020204" pitchFamily="34" charset="0"/>
                <a:cs typeface="Arial" panose="020B0604020202020204" pitchFamily="34" charset="0"/>
              </a:rPr>
              <a:t>Archaeology in the area</a:t>
            </a:r>
          </a:p>
          <a:p>
            <a:pPr eaLnBrk="0" fontAlgn="base" hangingPunct="0">
              <a:spcBef>
                <a:spcPct val="0"/>
              </a:spcBef>
              <a:spcAft>
                <a:spcPct val="0"/>
              </a:spcAft>
              <a:defRPr/>
            </a:pPr>
            <a:endParaRPr lang="en-GB" sz="2400" b="1"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endParaRPr lang="en-GB" sz="2400" b="1" dirty="0">
              <a:solidFill>
                <a:schemeClr val="bg1"/>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endParaRPr lang="en-GB" dirty="0">
              <a:solidFill>
                <a:srgbClr val="000000"/>
              </a:solidFill>
              <a:latin typeface="Arial" panose="020B0604020202020204" pitchFamily="34" charset="0"/>
              <a:cs typeface="Arial" panose="020B0604020202020204" pitchFamily="34" charset="0"/>
            </a:endParaRPr>
          </a:p>
        </p:txBody>
      </p:sp>
      <p:sp>
        <p:nvSpPr>
          <p:cNvPr id="44035" name="TextBox 3"/>
          <p:cNvSpPr txBox="1">
            <a:spLocks noChangeArrowheads="1"/>
          </p:cNvSpPr>
          <p:nvPr/>
        </p:nvSpPr>
        <p:spPr bwMode="auto">
          <a:xfrm>
            <a:off x="259080" y="177339"/>
            <a:ext cx="866047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600" b="1" dirty="0">
                <a:solidFill>
                  <a:schemeClr val="bg1"/>
                </a:solidFill>
                <a:latin typeface="Arial" panose="020B0604020202020204" pitchFamily="34" charset="0"/>
              </a:rPr>
              <a:t>What are we Looking for?</a:t>
            </a:r>
          </a:p>
        </p:txBody>
      </p:sp>
      <p:sp>
        <p:nvSpPr>
          <p:cNvPr id="2" name="TextBox 1"/>
          <p:cNvSpPr txBox="1"/>
          <p:nvPr/>
        </p:nvSpPr>
        <p:spPr>
          <a:xfrm>
            <a:off x="9825644" y="6152120"/>
            <a:ext cx="2261062" cy="584775"/>
          </a:xfrm>
          <a:prstGeom prst="rect">
            <a:avLst/>
          </a:prstGeom>
          <a:noFill/>
        </p:spPr>
        <p:txBody>
          <a:bodyPr wrap="square" rtlCol="0">
            <a:spAutoFit/>
          </a:bodyPr>
          <a:lstStyle/>
          <a:p>
            <a:r>
              <a:rPr lang="en-GB" sz="3200" b="1" dirty="0">
                <a:solidFill>
                  <a:schemeClr val="bg1"/>
                </a:solidFill>
              </a:rPr>
              <a:t>EXAMPLES</a:t>
            </a:r>
          </a:p>
        </p:txBody>
      </p:sp>
    </p:spTree>
    <p:extLst>
      <p:ext uri="{BB962C8B-B14F-4D97-AF65-F5344CB8AC3E}">
        <p14:creationId xmlns:p14="http://schemas.microsoft.com/office/powerpoint/2010/main" val="21857208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noGrp="1"/>
          </p:cNvSpPr>
          <p:nvPr>
            <p:ph idx="1"/>
          </p:nvPr>
        </p:nvSpPr>
        <p:spPr>
          <a:xfrm>
            <a:off x="1752600" y="1219200"/>
            <a:ext cx="8458200" cy="3767138"/>
          </a:xfrm>
        </p:spPr>
        <p:txBody>
          <a:bodyPr/>
          <a:lstStyle/>
          <a:p>
            <a:pPr marL="0" indent="0" eaLnBrk="1" hangingPunct="1">
              <a:buNone/>
              <a:defRPr/>
            </a:pPr>
            <a:r>
              <a:rPr lang="en-GB" sz="3600" dirty="0" smtClean="0">
                <a:solidFill>
                  <a:schemeClr val="bg1"/>
                </a:solidFill>
                <a:latin typeface="Tahoma" panose="020B0604030504040204" pitchFamily="34" charset="0"/>
                <a:ea typeface="Tahoma" panose="020B0604030504040204" pitchFamily="34" charset="0"/>
                <a:cs typeface="Tahoma" panose="020B0604030504040204" pitchFamily="34" charset="0"/>
              </a:rPr>
              <a:t>Section </a:t>
            </a:r>
            <a:r>
              <a:rPr lang="en-GB" sz="3600" dirty="0">
                <a:solidFill>
                  <a:schemeClr val="bg1"/>
                </a:solidFill>
                <a:latin typeface="Tahoma" panose="020B0604030504040204" pitchFamily="34" charset="0"/>
                <a:ea typeface="Tahoma" panose="020B0604030504040204" pitchFamily="34" charset="0"/>
                <a:cs typeface="Tahoma" panose="020B0604030504040204" pitchFamily="34" charset="0"/>
              </a:rPr>
              <a:t>3:Planning ground investigations</a:t>
            </a: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2"/>
              </a:rPr>
              <a:t>15 Types of ground investigation</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3"/>
              </a:rPr>
              <a:t>16 Geological mapping</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4"/>
              </a:rPr>
              <a:t>17 Scope of the ground investigation</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5"/>
              </a:rPr>
              <a:t>18 Frequency of sampling and testing</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6"/>
              </a:rPr>
              <a:t>19 General considerations in the selection of methods of ground investigation</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7"/>
              </a:rPr>
              <a:t>20 The effect of ground conditions on the selection of methods of intrusive investigation</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8"/>
              </a:rPr>
              <a:t>21 Ground chemically aggressive or prone to volume change</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marL="457200" lvl="1" indent="0" eaLnBrk="1" hangingPunct="1">
              <a:buNone/>
              <a:defRPr/>
            </a:pPr>
            <a:r>
              <a:rPr lang="en-GB" sz="2200" dirty="0">
                <a:solidFill>
                  <a:schemeClr val="bg1"/>
                </a:solidFill>
                <a:latin typeface="Tahoma" panose="020B0604030504040204" pitchFamily="34" charset="0"/>
                <a:ea typeface="Tahoma" panose="020B0604030504040204" pitchFamily="34" charset="0"/>
                <a:cs typeface="Tahoma" panose="020B0604030504040204" pitchFamily="34" charset="0"/>
                <a:hlinkClick r:id="rId9"/>
              </a:rPr>
              <a:t>22 Ground investigations over water</a:t>
            </a:r>
            <a:endParaRPr lang="en-GB" sz="2200"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eaLnBrk="1" hangingPunct="1">
              <a:defRPr/>
            </a:pPr>
            <a:endParaRPr lang="en-GB" altLang="en-US" dirty="0" smtClean="0"/>
          </a:p>
        </p:txBody>
      </p:sp>
    </p:spTree>
    <p:extLst>
      <p:ext uri="{BB962C8B-B14F-4D97-AF65-F5344CB8AC3E}">
        <p14:creationId xmlns:p14="http://schemas.microsoft.com/office/powerpoint/2010/main" val="15533841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6" name="TextBox 2"/>
          <p:cNvSpPr txBox="1">
            <a:spLocks noChangeArrowheads="1"/>
          </p:cNvSpPr>
          <p:nvPr/>
        </p:nvSpPr>
        <p:spPr bwMode="auto">
          <a:xfrm>
            <a:off x="2232025" y="2362201"/>
            <a:ext cx="7924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600">
                <a:solidFill>
                  <a:prstClr val="black"/>
                </a:solidFill>
              </a:rPr>
              <a:t>TYPES OF GROUND INVESTIGATION</a:t>
            </a:r>
          </a:p>
        </p:txBody>
      </p:sp>
    </p:spTree>
    <p:extLst>
      <p:ext uri="{BB962C8B-B14F-4D97-AF65-F5344CB8AC3E}">
        <p14:creationId xmlns:p14="http://schemas.microsoft.com/office/powerpoint/2010/main" val="39928892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ChangeArrowheads="1"/>
          </p:cNvSpPr>
          <p:nvPr/>
        </p:nvSpPr>
        <p:spPr bwMode="auto">
          <a:xfrm>
            <a:off x="678945" y="1018375"/>
            <a:ext cx="9708918"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a) The strength of the various layers so that a stratum capable of supporting the loads imposed by the foundations can be identified; - </a:t>
            </a:r>
            <a:r>
              <a:rPr lang="en-GB" altLang="en-US" b="1" dirty="0">
                <a:solidFill>
                  <a:prstClr val="white"/>
                </a:solidFill>
                <a:latin typeface="Arial" panose="020B0604020202020204" pitchFamily="34" charset="0"/>
              </a:rPr>
              <a:t>bearing capacity</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b) The stiffness of those strata which are subjected to an increase in stress to allow the magnitude of settlement to be assessed – </a:t>
            </a:r>
            <a:r>
              <a:rPr lang="en-GB" altLang="en-US" b="1" dirty="0">
                <a:solidFill>
                  <a:prstClr val="white"/>
                </a:solidFill>
                <a:latin typeface="Arial" panose="020B0604020202020204" pitchFamily="34" charset="0"/>
              </a:rPr>
              <a:t>stability under stress</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c) The potential for shrinkage or swelling of clay soils due to weather, transpiration of trees and shrubs, and heat, </a:t>
            </a:r>
            <a:r>
              <a:rPr lang="en-GB" altLang="en-US" dirty="0" smtClean="0">
                <a:solidFill>
                  <a:srgbClr val="000000"/>
                </a:solidFill>
                <a:latin typeface="Arial" panose="020B0604020202020204" pitchFamily="34" charset="0"/>
              </a:rPr>
              <a:t>(for </a:t>
            </a:r>
            <a:r>
              <a:rPr lang="en-GB" altLang="en-US" dirty="0">
                <a:solidFill>
                  <a:srgbClr val="000000"/>
                </a:solidFill>
                <a:latin typeface="Arial" panose="020B0604020202020204" pitchFamily="34" charset="0"/>
              </a:rPr>
              <a:t>instance from </a:t>
            </a:r>
            <a:r>
              <a:rPr lang="en-GB" altLang="en-US" dirty="0" smtClean="0">
                <a:solidFill>
                  <a:srgbClr val="000000"/>
                </a:solidFill>
                <a:latin typeface="Arial" panose="020B0604020202020204" pitchFamily="34" charset="0"/>
              </a:rPr>
              <a:t>furnaces);</a:t>
            </a:r>
            <a:endParaRPr lang="en-GB" altLang="en-US" dirty="0">
              <a:solidFill>
                <a:srgbClr val="000000"/>
              </a:solidFill>
              <a:latin typeface="Arial" panose="020B0604020202020204" pitchFamily="34" charset="0"/>
            </a:endParaRPr>
          </a:p>
        </p:txBody>
      </p:sp>
      <p:sp>
        <p:nvSpPr>
          <p:cNvPr id="53251" name="Rectangle 3"/>
          <p:cNvSpPr>
            <a:spLocks noChangeArrowheads="1"/>
          </p:cNvSpPr>
          <p:nvPr/>
        </p:nvSpPr>
        <p:spPr bwMode="auto">
          <a:xfrm>
            <a:off x="678945" y="3751337"/>
            <a:ext cx="964241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d) The potential for soil movements associated with freezing, which can occur naturally or artificially;</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e) The degree of ‘aggressivity’ of the soil to materials that might be used for foundations or other buried elements of the works.</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f) the presence and possible implications of and on vegetation, </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including damage by the investigation.</a:t>
            </a:r>
          </a:p>
        </p:txBody>
      </p:sp>
      <p:sp>
        <p:nvSpPr>
          <p:cNvPr id="2" name="Rectangle 1"/>
          <p:cNvSpPr/>
          <p:nvPr/>
        </p:nvSpPr>
        <p:spPr>
          <a:xfrm>
            <a:off x="570806" y="372044"/>
            <a:ext cx="10584873" cy="677108"/>
          </a:xfrm>
          <a:prstGeom prst="rect">
            <a:avLst/>
          </a:prstGeom>
        </p:spPr>
        <p:txBody>
          <a:bodyPr wrap="square">
            <a:spAutoFit/>
          </a:bodyPr>
          <a:lstStyle/>
          <a:p>
            <a:pPr algn="just" eaLnBrk="0" fontAlgn="base" hangingPunct="0">
              <a:spcBef>
                <a:spcPct val="0"/>
              </a:spcBef>
              <a:spcAft>
                <a:spcPct val="0"/>
              </a:spcAft>
            </a:pPr>
            <a:r>
              <a:rPr lang="en-GB" altLang="en-US" sz="2000" b="1" dirty="0">
                <a:solidFill>
                  <a:schemeClr val="bg1"/>
                </a:solidFill>
                <a:latin typeface="Arial" panose="020B0604020202020204" pitchFamily="34" charset="0"/>
              </a:rPr>
              <a:t>Where a building is to be </a:t>
            </a:r>
            <a:r>
              <a:rPr lang="en-GB" altLang="en-US" sz="2000" b="1" dirty="0" smtClean="0">
                <a:solidFill>
                  <a:schemeClr val="bg1"/>
                </a:solidFill>
                <a:latin typeface="Arial" panose="020B0604020202020204" pitchFamily="34" charset="0"/>
              </a:rPr>
              <a:t>constructed</a:t>
            </a:r>
            <a:r>
              <a:rPr lang="en-GB" altLang="en-US" b="1" dirty="0" smtClean="0">
                <a:solidFill>
                  <a:schemeClr val="bg1"/>
                </a:solidFill>
                <a:latin typeface="Arial" panose="020B0604020202020204" pitchFamily="34" charset="0"/>
              </a:rPr>
              <a:t>, we need </a:t>
            </a:r>
            <a:r>
              <a:rPr lang="en-GB" altLang="en-US" b="1" dirty="0">
                <a:solidFill>
                  <a:schemeClr val="bg1"/>
                </a:solidFill>
                <a:latin typeface="Arial" panose="020B0604020202020204" pitchFamily="34" charset="0"/>
              </a:rPr>
              <a:t>a </a:t>
            </a:r>
            <a:r>
              <a:rPr lang="en-GB" altLang="en-US" b="1" dirty="0">
                <a:solidFill>
                  <a:srgbClr val="000000"/>
                </a:solidFill>
                <a:latin typeface="Arial" panose="020B0604020202020204" pitchFamily="34" charset="0"/>
              </a:rPr>
              <a:t>knowledge of the subsurface strata and groundwater </a:t>
            </a:r>
            <a:r>
              <a:rPr lang="en-GB" altLang="en-US" b="1" dirty="0" smtClean="0">
                <a:solidFill>
                  <a:srgbClr val="000000"/>
                </a:solidFill>
                <a:latin typeface="Arial" panose="020B0604020202020204" pitchFamily="34" charset="0"/>
              </a:rPr>
              <a:t>conditions. This </a:t>
            </a:r>
            <a:r>
              <a:rPr lang="en-GB" altLang="en-US" b="1" dirty="0">
                <a:solidFill>
                  <a:srgbClr val="000000"/>
                </a:solidFill>
                <a:latin typeface="Arial" panose="020B0604020202020204" pitchFamily="34" charset="0"/>
              </a:rPr>
              <a:t>should include:</a:t>
            </a:r>
          </a:p>
        </p:txBody>
      </p:sp>
      <p:sp>
        <p:nvSpPr>
          <p:cNvPr id="3" name="TextBox 2"/>
          <p:cNvSpPr txBox="1"/>
          <p:nvPr/>
        </p:nvSpPr>
        <p:spPr>
          <a:xfrm>
            <a:off x="9835034" y="6059562"/>
            <a:ext cx="2450034" cy="369332"/>
          </a:xfrm>
          <a:prstGeom prst="rect">
            <a:avLst/>
          </a:prstGeom>
          <a:noFill/>
        </p:spPr>
        <p:txBody>
          <a:bodyPr wrap="square" rtlCol="0">
            <a:spAutoFit/>
          </a:bodyPr>
          <a:lstStyle/>
          <a:p>
            <a:r>
              <a:rPr lang="en-GB" dirty="0" smtClean="0"/>
              <a:t>COPY DOWN</a:t>
            </a:r>
            <a:endParaRPr lang="en-GB" dirty="0"/>
          </a:p>
        </p:txBody>
      </p:sp>
    </p:spTree>
    <p:extLst>
      <p:ext uri="{BB962C8B-B14F-4D97-AF65-F5344CB8AC3E}">
        <p14:creationId xmlns:p14="http://schemas.microsoft.com/office/powerpoint/2010/main" val="19547849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3250">
                                            <p:txEl>
                                              <p:pRg st="1" end="1"/>
                                            </p:txEl>
                                          </p:spTgt>
                                        </p:tgtEl>
                                        <p:attrNameLst>
                                          <p:attrName>style.visibility</p:attrName>
                                        </p:attrNameLst>
                                      </p:cBhvr>
                                      <p:to>
                                        <p:strVal val="visible"/>
                                      </p:to>
                                    </p:set>
                                    <p:anim calcmode="lin" valueType="num">
                                      <p:cBhvr additive="base">
                                        <p:cTn id="7" dur="500" fill="hold"/>
                                        <p:tgtEl>
                                          <p:spTgt spid="53250">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325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3250">
                                            <p:txEl>
                                              <p:pRg st="3" end="3"/>
                                            </p:txEl>
                                          </p:spTgt>
                                        </p:tgtEl>
                                        <p:attrNameLst>
                                          <p:attrName>style.visibility</p:attrName>
                                        </p:attrNameLst>
                                      </p:cBhvr>
                                      <p:to>
                                        <p:strVal val="visible"/>
                                      </p:to>
                                    </p:set>
                                    <p:anim calcmode="lin" valueType="num">
                                      <p:cBhvr additive="base">
                                        <p:cTn id="13" dur="500" fill="hold"/>
                                        <p:tgtEl>
                                          <p:spTgt spid="53250">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325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3250">
                                            <p:txEl>
                                              <p:pRg st="5" end="5"/>
                                            </p:txEl>
                                          </p:spTgt>
                                        </p:tgtEl>
                                        <p:attrNameLst>
                                          <p:attrName>style.visibility</p:attrName>
                                        </p:attrNameLst>
                                      </p:cBhvr>
                                      <p:to>
                                        <p:strVal val="visible"/>
                                      </p:to>
                                    </p:set>
                                    <p:anim calcmode="lin" valueType="num">
                                      <p:cBhvr additive="base">
                                        <p:cTn id="19" dur="500" fill="hold"/>
                                        <p:tgtEl>
                                          <p:spTgt spid="53250">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325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3251">
                                            <p:txEl>
                                              <p:pRg st="0" end="0"/>
                                            </p:txEl>
                                          </p:spTgt>
                                        </p:tgtEl>
                                        <p:attrNameLst>
                                          <p:attrName>style.visibility</p:attrName>
                                        </p:attrNameLst>
                                      </p:cBhvr>
                                      <p:to>
                                        <p:strVal val="visible"/>
                                      </p:to>
                                    </p:set>
                                    <p:anim calcmode="lin" valueType="num">
                                      <p:cBhvr additive="base">
                                        <p:cTn id="25" dur="500" fill="hold"/>
                                        <p:tgtEl>
                                          <p:spTgt spid="53251">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32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3251">
                                            <p:txEl>
                                              <p:pRg st="2" end="2"/>
                                            </p:txEl>
                                          </p:spTgt>
                                        </p:tgtEl>
                                        <p:attrNameLst>
                                          <p:attrName>style.visibility</p:attrName>
                                        </p:attrNameLst>
                                      </p:cBhvr>
                                      <p:to>
                                        <p:strVal val="visible"/>
                                      </p:to>
                                    </p:set>
                                    <p:anim calcmode="lin" valueType="num">
                                      <p:cBhvr additive="base">
                                        <p:cTn id="31" dur="500" fill="hold"/>
                                        <p:tgtEl>
                                          <p:spTgt spid="53251">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32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3251">
                                            <p:txEl>
                                              <p:pRg st="4" end="4"/>
                                            </p:txEl>
                                          </p:spTgt>
                                        </p:tgtEl>
                                        <p:attrNameLst>
                                          <p:attrName>style.visibility</p:attrName>
                                        </p:attrNameLst>
                                      </p:cBhvr>
                                      <p:to>
                                        <p:strVal val="visible"/>
                                      </p:to>
                                    </p:set>
                                    <p:anim calcmode="lin" valueType="num">
                                      <p:cBhvr additive="base">
                                        <p:cTn id="37" dur="500" fill="hold"/>
                                        <p:tgtEl>
                                          <p:spTgt spid="53251">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325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453418" y="297026"/>
            <a:ext cx="10610123" cy="3231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b="1" dirty="0">
                <a:solidFill>
                  <a:schemeClr val="bg1"/>
                </a:solidFill>
                <a:latin typeface="Arial" panose="020B0604020202020204" pitchFamily="34" charset="0"/>
              </a:rPr>
              <a:t>Where an </a:t>
            </a:r>
            <a:r>
              <a:rPr lang="en-GB" altLang="en-US" sz="2400" b="1" dirty="0">
                <a:solidFill>
                  <a:schemeClr val="bg1"/>
                </a:solidFill>
                <a:latin typeface="Arial" panose="020B0604020202020204" pitchFamily="34" charset="0"/>
              </a:rPr>
              <a:t>excavation</a:t>
            </a:r>
            <a:r>
              <a:rPr lang="en-GB" altLang="en-US" b="1" dirty="0">
                <a:solidFill>
                  <a:schemeClr val="bg1"/>
                </a:solidFill>
                <a:latin typeface="Arial" panose="020B0604020202020204" pitchFamily="34" charset="0"/>
              </a:rPr>
              <a:t> is required, </a:t>
            </a:r>
            <a:r>
              <a:rPr lang="en-GB" altLang="en-US" dirty="0">
                <a:solidFill>
                  <a:srgbClr val="000000"/>
                </a:solidFill>
                <a:latin typeface="Arial" panose="020B0604020202020204" pitchFamily="34" charset="0"/>
              </a:rPr>
              <a:t>the investigation should enable decisions to be made on:</a:t>
            </a: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1) How material is to be removed;</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2) Excavation stability and support requirement, for our building and adjacent.</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3) The groundwater conditions and any groundwater control or other requirements;</a:t>
            </a:r>
          </a:p>
          <a:p>
            <a:pPr algn="just" eaLnBrk="0" fontAlgn="base" hangingPunct="0">
              <a:spcBef>
                <a:spcPct val="0"/>
              </a:spcBef>
              <a:spcAft>
                <a:spcPct val="0"/>
              </a:spcAft>
              <a:buFont typeface="Arial" panose="020B0604020202020204" pitchFamily="34" charset="0"/>
              <a:buChar char="•"/>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a:solidFill>
                  <a:srgbClr val="000000"/>
                </a:solidFill>
                <a:latin typeface="Arial" panose="020B0604020202020204" pitchFamily="34" charset="0"/>
              </a:rPr>
              <a:t>4) Whether the excavated material has suitable engineering and chemical properties to be retained, reused and/or reinstated as part of the earthworks design, and whether the nature of the excavated material is likely to change, such as an increase in volume (bulking); </a:t>
            </a:r>
          </a:p>
        </p:txBody>
      </p:sp>
      <p:sp>
        <p:nvSpPr>
          <p:cNvPr id="54275" name="Rectangle 3"/>
          <p:cNvSpPr>
            <a:spLocks noChangeArrowheads="1"/>
          </p:cNvSpPr>
          <p:nvPr/>
        </p:nvSpPr>
        <p:spPr bwMode="auto">
          <a:xfrm>
            <a:off x="453418" y="3614340"/>
            <a:ext cx="1095913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srgbClr val="000000"/>
                </a:solidFill>
                <a:latin typeface="Arial" panose="020B0604020202020204" pitchFamily="34" charset="0"/>
              </a:rPr>
              <a:t>5) Whether any of the soil or groundwater contains hazardous substances, therefore requiring special controls on excavation, movement, disposal and additional safety measures.</a:t>
            </a:r>
            <a:endParaRPr lang="en-GB" altLang="en-US" dirty="0">
              <a:solidFill>
                <a:prstClr val="white"/>
              </a:solidFill>
            </a:endParaRPr>
          </a:p>
        </p:txBody>
      </p:sp>
      <p:sp>
        <p:nvSpPr>
          <p:cNvPr id="54276" name="TextBox 4"/>
          <p:cNvSpPr txBox="1">
            <a:spLocks noChangeArrowheads="1"/>
          </p:cNvSpPr>
          <p:nvPr/>
        </p:nvSpPr>
        <p:spPr bwMode="auto">
          <a:xfrm>
            <a:off x="453418" y="4607122"/>
            <a:ext cx="1023319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rPr>
              <a:t>6) If excavating into rock</a:t>
            </a:r>
            <a:r>
              <a:rPr lang="en-GB" altLang="en-US" dirty="0" smtClean="0">
                <a:solidFill>
                  <a:prstClr val="black"/>
                </a:solidFill>
              </a:rPr>
              <a:t>, or if using rock to support,  </a:t>
            </a:r>
            <a:r>
              <a:rPr lang="en-GB" altLang="en-US" dirty="0">
                <a:solidFill>
                  <a:prstClr val="black"/>
                </a:solidFill>
              </a:rPr>
              <a:t>full geological understanding </a:t>
            </a:r>
            <a:r>
              <a:rPr lang="en-GB" altLang="en-US" dirty="0" smtClean="0">
                <a:solidFill>
                  <a:prstClr val="black"/>
                </a:solidFill>
              </a:rPr>
              <a:t>is required</a:t>
            </a:r>
            <a:endParaRPr lang="en-GB" altLang="en-US" dirty="0">
              <a:solidFill>
                <a:prstClr val="black"/>
              </a:solidFill>
            </a:endParaRPr>
          </a:p>
        </p:txBody>
      </p:sp>
      <p:sp>
        <p:nvSpPr>
          <p:cNvPr id="5" name="TextBox 4"/>
          <p:cNvSpPr txBox="1"/>
          <p:nvPr/>
        </p:nvSpPr>
        <p:spPr>
          <a:xfrm>
            <a:off x="9835034" y="6059562"/>
            <a:ext cx="2450034" cy="369332"/>
          </a:xfrm>
          <a:prstGeom prst="rect">
            <a:avLst/>
          </a:prstGeom>
          <a:noFill/>
        </p:spPr>
        <p:txBody>
          <a:bodyPr wrap="square" rtlCol="0">
            <a:spAutoFit/>
          </a:bodyPr>
          <a:lstStyle/>
          <a:p>
            <a:r>
              <a:rPr lang="en-GB" dirty="0" smtClean="0"/>
              <a:t>COPY DOWN</a:t>
            </a:r>
            <a:endParaRPr lang="en-GB" dirty="0"/>
          </a:p>
        </p:txBody>
      </p:sp>
    </p:spTree>
    <p:extLst>
      <p:ext uri="{BB962C8B-B14F-4D97-AF65-F5344CB8AC3E}">
        <p14:creationId xmlns:p14="http://schemas.microsoft.com/office/powerpoint/2010/main" val="38061247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4274">
                                            <p:txEl>
                                              <p:pRg st="2" end="2"/>
                                            </p:txEl>
                                          </p:spTgt>
                                        </p:tgtEl>
                                        <p:attrNameLst>
                                          <p:attrName>style.visibility</p:attrName>
                                        </p:attrNameLst>
                                      </p:cBhvr>
                                      <p:to>
                                        <p:strVal val="visible"/>
                                      </p:to>
                                    </p:set>
                                    <p:anim calcmode="lin" valueType="num">
                                      <p:cBhvr additive="base">
                                        <p:cTn id="7" dur="500" fill="hold"/>
                                        <p:tgtEl>
                                          <p:spTgt spid="5427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42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4274">
                                            <p:txEl>
                                              <p:pRg st="4" end="4"/>
                                            </p:txEl>
                                          </p:spTgt>
                                        </p:tgtEl>
                                        <p:attrNameLst>
                                          <p:attrName>style.visibility</p:attrName>
                                        </p:attrNameLst>
                                      </p:cBhvr>
                                      <p:to>
                                        <p:strVal val="visible"/>
                                      </p:to>
                                    </p:set>
                                    <p:anim calcmode="lin" valueType="num">
                                      <p:cBhvr additive="base">
                                        <p:cTn id="13" dur="500" fill="hold"/>
                                        <p:tgtEl>
                                          <p:spTgt spid="5427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427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4274">
                                            <p:txEl>
                                              <p:pRg st="6" end="6"/>
                                            </p:txEl>
                                          </p:spTgt>
                                        </p:tgtEl>
                                        <p:attrNameLst>
                                          <p:attrName>style.visibility</p:attrName>
                                        </p:attrNameLst>
                                      </p:cBhvr>
                                      <p:to>
                                        <p:strVal val="visible"/>
                                      </p:to>
                                    </p:set>
                                    <p:anim calcmode="lin" valueType="num">
                                      <p:cBhvr additive="base">
                                        <p:cTn id="19" dur="500" fill="hold"/>
                                        <p:tgtEl>
                                          <p:spTgt spid="5427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427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4274">
                                            <p:txEl>
                                              <p:pRg st="8" end="8"/>
                                            </p:txEl>
                                          </p:spTgt>
                                        </p:tgtEl>
                                        <p:attrNameLst>
                                          <p:attrName>style.visibility</p:attrName>
                                        </p:attrNameLst>
                                      </p:cBhvr>
                                      <p:to>
                                        <p:strVal val="visible"/>
                                      </p:to>
                                    </p:set>
                                    <p:anim calcmode="lin" valueType="num">
                                      <p:cBhvr additive="base">
                                        <p:cTn id="25" dur="500" fill="hold"/>
                                        <p:tgtEl>
                                          <p:spTgt spid="5427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427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4275">
                                            <p:txEl>
                                              <p:pRg st="0" end="0"/>
                                            </p:txEl>
                                          </p:spTgt>
                                        </p:tgtEl>
                                        <p:attrNameLst>
                                          <p:attrName>style.visibility</p:attrName>
                                        </p:attrNameLst>
                                      </p:cBhvr>
                                      <p:to>
                                        <p:strVal val="visible"/>
                                      </p:to>
                                    </p:set>
                                    <p:anim calcmode="lin" valueType="num">
                                      <p:cBhvr additive="base">
                                        <p:cTn id="31" dur="500" fill="hold"/>
                                        <p:tgtEl>
                                          <p:spTgt spid="5427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42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4276">
                                            <p:txEl>
                                              <p:pRg st="0" end="0"/>
                                            </p:txEl>
                                          </p:spTgt>
                                        </p:tgtEl>
                                        <p:attrNameLst>
                                          <p:attrName>style.visibility</p:attrName>
                                        </p:attrNameLst>
                                      </p:cBhvr>
                                      <p:to>
                                        <p:strVal val="visible"/>
                                      </p:to>
                                    </p:set>
                                    <p:anim calcmode="lin" valueType="num">
                                      <p:cBhvr additive="base">
                                        <p:cTn id="37" dur="500" fill="hold"/>
                                        <p:tgtEl>
                                          <p:spTgt spid="5427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427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ChangeArrowheads="1"/>
          </p:cNvSpPr>
          <p:nvPr/>
        </p:nvSpPr>
        <p:spPr bwMode="auto">
          <a:xfrm>
            <a:off x="474070" y="260351"/>
            <a:ext cx="367857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dirty="0" smtClean="0">
                <a:solidFill>
                  <a:prstClr val="black"/>
                </a:solidFill>
              </a:rPr>
              <a:t>‘Integrated’ </a:t>
            </a:r>
            <a:r>
              <a:rPr lang="en-GB" altLang="en-US" sz="2400" dirty="0">
                <a:solidFill>
                  <a:prstClr val="black"/>
                </a:solidFill>
              </a:rPr>
              <a:t>investigations</a:t>
            </a:r>
          </a:p>
        </p:txBody>
      </p:sp>
      <p:sp>
        <p:nvSpPr>
          <p:cNvPr id="79875" name="Rectangle 3"/>
          <p:cNvSpPr>
            <a:spLocks noChangeArrowheads="1"/>
          </p:cNvSpPr>
          <p:nvPr/>
        </p:nvSpPr>
        <p:spPr bwMode="auto">
          <a:xfrm>
            <a:off x="474069" y="992055"/>
            <a:ext cx="1091753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prstClr val="black"/>
                </a:solidFill>
              </a:rPr>
              <a:t>It is common practice to run both geotechnical and contaminated </a:t>
            </a:r>
            <a:r>
              <a:rPr lang="en-GB" altLang="en-US" dirty="0" smtClean="0">
                <a:solidFill>
                  <a:prstClr val="black"/>
                </a:solidFill>
              </a:rPr>
              <a:t>land / environmental </a:t>
            </a:r>
            <a:r>
              <a:rPr lang="en-GB" altLang="en-US" dirty="0">
                <a:solidFill>
                  <a:prstClr val="black"/>
                </a:solidFill>
              </a:rPr>
              <a:t>investigations together in an integrated investigation. Integrated investigations may also include investigations for ground gas or archaeological or other types of investigation.</a:t>
            </a:r>
          </a:p>
        </p:txBody>
      </p:sp>
      <p:sp>
        <p:nvSpPr>
          <p:cNvPr id="79876" name="Rectangle 4"/>
          <p:cNvSpPr>
            <a:spLocks noChangeArrowheads="1"/>
          </p:cNvSpPr>
          <p:nvPr/>
        </p:nvSpPr>
        <p:spPr bwMode="auto">
          <a:xfrm>
            <a:off x="474068" y="2060589"/>
            <a:ext cx="1076397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rPr>
              <a:t>Integration of ground investigations can often result in lower costs and greater efficiency when compared to undertaking separate field investigations owing to the following factors</a:t>
            </a:r>
            <a:r>
              <a:rPr lang="en-GB" altLang="en-US" dirty="0" smtClean="0">
                <a:solidFill>
                  <a:prstClr val="black"/>
                </a:solidFill>
              </a:rPr>
              <a:t>:</a:t>
            </a:r>
          </a:p>
          <a:p>
            <a:pPr eaLnBrk="0" fontAlgn="base" hangingPunct="0">
              <a:spcBef>
                <a:spcPct val="0"/>
              </a:spcBef>
              <a:spcAft>
                <a:spcPct val="0"/>
              </a:spcAft>
            </a:pPr>
            <a:endParaRPr lang="en-GB" altLang="en-US" dirty="0">
              <a:solidFill>
                <a:prstClr val="black"/>
              </a:solidFill>
            </a:endParaRPr>
          </a:p>
          <a:p>
            <a:pPr eaLnBrk="0" fontAlgn="base" hangingPunct="0">
              <a:spcBef>
                <a:spcPct val="0"/>
              </a:spcBef>
              <a:spcAft>
                <a:spcPct val="0"/>
              </a:spcAft>
              <a:buFont typeface="Arial" panose="020B0604020202020204" pitchFamily="34" charset="0"/>
              <a:buChar char="•"/>
            </a:pPr>
            <a:r>
              <a:rPr lang="en-GB" altLang="en-US" dirty="0">
                <a:solidFill>
                  <a:prstClr val="black"/>
                </a:solidFill>
              </a:rPr>
              <a:t>a) simplified project management;</a:t>
            </a:r>
          </a:p>
          <a:p>
            <a:pPr eaLnBrk="0" fontAlgn="base" hangingPunct="0">
              <a:spcBef>
                <a:spcPct val="0"/>
              </a:spcBef>
              <a:spcAft>
                <a:spcPct val="0"/>
              </a:spcAft>
              <a:buFont typeface="Arial" panose="020B0604020202020204" pitchFamily="34" charset="0"/>
              <a:buChar char="•"/>
            </a:pPr>
            <a:r>
              <a:rPr lang="en-GB" altLang="en-US" dirty="0">
                <a:solidFill>
                  <a:prstClr val="black"/>
                </a:solidFill>
              </a:rPr>
              <a:t>b) common use of equipment and procedures;</a:t>
            </a:r>
          </a:p>
          <a:p>
            <a:pPr eaLnBrk="0" fontAlgn="base" hangingPunct="0">
              <a:spcBef>
                <a:spcPct val="0"/>
              </a:spcBef>
              <a:spcAft>
                <a:spcPct val="0"/>
              </a:spcAft>
              <a:buFont typeface="Arial" panose="020B0604020202020204" pitchFamily="34" charset="0"/>
              <a:buChar char="•"/>
            </a:pPr>
            <a:r>
              <a:rPr lang="en-GB" altLang="en-US" dirty="0">
                <a:solidFill>
                  <a:prstClr val="black"/>
                </a:solidFill>
              </a:rPr>
              <a:t>c) exploratory holes can be used for more than one purpose;</a:t>
            </a:r>
          </a:p>
          <a:p>
            <a:pPr eaLnBrk="0" fontAlgn="base" hangingPunct="0">
              <a:spcBef>
                <a:spcPct val="0"/>
              </a:spcBef>
              <a:spcAft>
                <a:spcPct val="0"/>
              </a:spcAft>
              <a:buFont typeface="Arial" panose="020B0604020202020204" pitchFamily="34" charset="0"/>
              <a:buChar char="•"/>
            </a:pPr>
            <a:r>
              <a:rPr lang="en-GB" altLang="en-US" dirty="0">
                <a:solidFill>
                  <a:prstClr val="black"/>
                </a:solidFill>
              </a:rPr>
              <a:t>d) joint health and safety procedures established and implemented;</a:t>
            </a:r>
          </a:p>
          <a:p>
            <a:pPr eaLnBrk="0" fontAlgn="base" hangingPunct="0">
              <a:spcBef>
                <a:spcPct val="0"/>
              </a:spcBef>
              <a:spcAft>
                <a:spcPct val="0"/>
              </a:spcAft>
              <a:buFont typeface="Arial" panose="020B0604020202020204" pitchFamily="34" charset="0"/>
              <a:buChar char="•"/>
            </a:pPr>
            <a:r>
              <a:rPr lang="en-GB" altLang="en-US" dirty="0">
                <a:solidFill>
                  <a:prstClr val="black"/>
                </a:solidFill>
              </a:rPr>
              <a:t>e) joint environmental and/or </a:t>
            </a:r>
            <a:r>
              <a:rPr lang="en-GB" altLang="en-US" dirty="0" smtClean="0">
                <a:solidFill>
                  <a:prstClr val="black"/>
                </a:solidFill>
              </a:rPr>
              <a:t>archaeological </a:t>
            </a:r>
            <a:r>
              <a:rPr lang="en-GB" altLang="en-US" dirty="0">
                <a:solidFill>
                  <a:prstClr val="black"/>
                </a:solidFill>
              </a:rPr>
              <a:t>protection procedures established and implemented;</a:t>
            </a:r>
          </a:p>
          <a:p>
            <a:pPr eaLnBrk="0" fontAlgn="base" hangingPunct="0">
              <a:spcBef>
                <a:spcPct val="0"/>
              </a:spcBef>
              <a:spcAft>
                <a:spcPct val="0"/>
              </a:spcAft>
              <a:buFont typeface="Arial" panose="020B0604020202020204" pitchFamily="34" charset="0"/>
              <a:buChar char="•"/>
            </a:pPr>
            <a:r>
              <a:rPr lang="en-GB" altLang="en-US" dirty="0">
                <a:solidFill>
                  <a:prstClr val="black"/>
                </a:solidFill>
              </a:rPr>
              <a:t>f) integrated consideration of resultant data; and</a:t>
            </a:r>
          </a:p>
          <a:p>
            <a:pPr eaLnBrk="0" fontAlgn="base" hangingPunct="0">
              <a:spcBef>
                <a:spcPct val="0"/>
              </a:spcBef>
              <a:spcAft>
                <a:spcPct val="0"/>
              </a:spcAft>
              <a:buFont typeface="Arial" panose="020B0604020202020204" pitchFamily="34" charset="0"/>
              <a:buChar char="•"/>
            </a:pPr>
            <a:r>
              <a:rPr lang="en-GB" altLang="en-US" dirty="0">
                <a:solidFill>
                  <a:prstClr val="black"/>
                </a:solidFill>
              </a:rPr>
              <a:t>g) reduced project duration.</a:t>
            </a:r>
          </a:p>
        </p:txBody>
      </p:sp>
    </p:spTree>
    <p:extLst>
      <p:ext uri="{BB962C8B-B14F-4D97-AF65-F5344CB8AC3E}">
        <p14:creationId xmlns:p14="http://schemas.microsoft.com/office/powerpoint/2010/main" val="190592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9876">
                                            <p:txEl>
                                              <p:pRg st="2" end="2"/>
                                            </p:txEl>
                                          </p:spTgt>
                                        </p:tgtEl>
                                        <p:attrNameLst>
                                          <p:attrName>style.visibility</p:attrName>
                                        </p:attrNameLst>
                                      </p:cBhvr>
                                      <p:to>
                                        <p:strVal val="visible"/>
                                      </p:to>
                                    </p:set>
                                    <p:anim calcmode="lin" valueType="num">
                                      <p:cBhvr additive="base">
                                        <p:cTn id="7" dur="500" fill="hold"/>
                                        <p:tgtEl>
                                          <p:spTgt spid="7987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9876">
                                            <p:txEl>
                                              <p:pRg st="3" end="3"/>
                                            </p:txEl>
                                          </p:spTgt>
                                        </p:tgtEl>
                                        <p:attrNameLst>
                                          <p:attrName>style.visibility</p:attrName>
                                        </p:attrNameLst>
                                      </p:cBhvr>
                                      <p:to>
                                        <p:strVal val="visible"/>
                                      </p:to>
                                    </p:set>
                                    <p:anim calcmode="lin" valueType="num">
                                      <p:cBhvr additive="base">
                                        <p:cTn id="13" dur="500" fill="hold"/>
                                        <p:tgtEl>
                                          <p:spTgt spid="7987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987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9876">
                                            <p:txEl>
                                              <p:pRg st="4" end="4"/>
                                            </p:txEl>
                                          </p:spTgt>
                                        </p:tgtEl>
                                        <p:attrNameLst>
                                          <p:attrName>style.visibility</p:attrName>
                                        </p:attrNameLst>
                                      </p:cBhvr>
                                      <p:to>
                                        <p:strVal val="visible"/>
                                      </p:to>
                                    </p:set>
                                    <p:anim calcmode="lin" valueType="num">
                                      <p:cBhvr additive="base">
                                        <p:cTn id="19" dur="500" fill="hold"/>
                                        <p:tgtEl>
                                          <p:spTgt spid="7987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987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9876">
                                            <p:txEl>
                                              <p:pRg st="5" end="5"/>
                                            </p:txEl>
                                          </p:spTgt>
                                        </p:tgtEl>
                                        <p:attrNameLst>
                                          <p:attrName>style.visibility</p:attrName>
                                        </p:attrNameLst>
                                      </p:cBhvr>
                                      <p:to>
                                        <p:strVal val="visible"/>
                                      </p:to>
                                    </p:set>
                                    <p:anim calcmode="lin" valueType="num">
                                      <p:cBhvr additive="base">
                                        <p:cTn id="25" dur="500" fill="hold"/>
                                        <p:tgtEl>
                                          <p:spTgt spid="7987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987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9876">
                                            <p:txEl>
                                              <p:pRg st="6" end="6"/>
                                            </p:txEl>
                                          </p:spTgt>
                                        </p:tgtEl>
                                        <p:attrNameLst>
                                          <p:attrName>style.visibility</p:attrName>
                                        </p:attrNameLst>
                                      </p:cBhvr>
                                      <p:to>
                                        <p:strVal val="visible"/>
                                      </p:to>
                                    </p:set>
                                    <p:anim calcmode="lin" valueType="num">
                                      <p:cBhvr additive="base">
                                        <p:cTn id="31" dur="500" fill="hold"/>
                                        <p:tgtEl>
                                          <p:spTgt spid="79876">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987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9876">
                                            <p:txEl>
                                              <p:pRg st="7" end="7"/>
                                            </p:txEl>
                                          </p:spTgt>
                                        </p:tgtEl>
                                        <p:attrNameLst>
                                          <p:attrName>style.visibility</p:attrName>
                                        </p:attrNameLst>
                                      </p:cBhvr>
                                      <p:to>
                                        <p:strVal val="visible"/>
                                      </p:to>
                                    </p:set>
                                    <p:anim calcmode="lin" valueType="num">
                                      <p:cBhvr additive="base">
                                        <p:cTn id="37" dur="500" fill="hold"/>
                                        <p:tgtEl>
                                          <p:spTgt spid="7987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987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9876">
                                            <p:txEl>
                                              <p:pRg st="8" end="8"/>
                                            </p:txEl>
                                          </p:spTgt>
                                        </p:tgtEl>
                                        <p:attrNameLst>
                                          <p:attrName>style.visibility</p:attrName>
                                        </p:attrNameLst>
                                      </p:cBhvr>
                                      <p:to>
                                        <p:strVal val="visible"/>
                                      </p:to>
                                    </p:set>
                                    <p:anim calcmode="lin" valueType="num">
                                      <p:cBhvr additive="base">
                                        <p:cTn id="43" dur="500" fill="hold"/>
                                        <p:tgtEl>
                                          <p:spTgt spid="79876">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987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ChangeArrowheads="1"/>
          </p:cNvSpPr>
          <p:nvPr/>
        </p:nvSpPr>
        <p:spPr bwMode="auto">
          <a:xfrm>
            <a:off x="633447" y="652064"/>
            <a:ext cx="10562717"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sz="2400" b="1" dirty="0">
                <a:solidFill>
                  <a:schemeClr val="bg1"/>
                </a:solidFill>
                <a:latin typeface="Arial" panose="020B0604020202020204" pitchFamily="34" charset="0"/>
              </a:rPr>
              <a:t>Investigations should also take account of changes which can potentially be caused </a:t>
            </a:r>
            <a:r>
              <a:rPr lang="en-GB" altLang="en-US" sz="2400" b="1" u="sng" dirty="0">
                <a:solidFill>
                  <a:schemeClr val="bg1"/>
                </a:solidFill>
                <a:latin typeface="Arial" panose="020B0604020202020204" pitchFamily="34" charset="0"/>
              </a:rPr>
              <a:t>by the proposed new works</a:t>
            </a:r>
            <a:r>
              <a:rPr lang="en-GB" altLang="en-US" sz="2400" b="1" dirty="0">
                <a:solidFill>
                  <a:schemeClr val="bg1"/>
                </a:solidFill>
                <a:latin typeface="Arial" panose="020B0604020202020204" pitchFamily="34" charset="0"/>
              </a:rPr>
              <a:t>, whatever their nature, for example:</a:t>
            </a:r>
          </a:p>
          <a:p>
            <a:pPr algn="just" eaLnBrk="0" fontAlgn="base" hangingPunct="0">
              <a:spcBef>
                <a:spcPct val="0"/>
              </a:spcBef>
              <a:spcAft>
                <a:spcPct val="0"/>
              </a:spcAft>
            </a:pPr>
            <a:endParaRPr lang="en-GB" altLang="en-US" b="1" dirty="0">
              <a:solidFill>
                <a:prstClr val="white"/>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 </a:t>
            </a:r>
            <a:r>
              <a:rPr lang="en-GB" altLang="en-US" b="1" dirty="0">
                <a:solidFill>
                  <a:srgbClr val="000000"/>
                </a:solidFill>
                <a:latin typeface="Arial" panose="020B0604020202020204" pitchFamily="34" charset="0"/>
              </a:rPr>
              <a:t>Impeded </a:t>
            </a:r>
            <a:r>
              <a:rPr lang="en-GB" altLang="en-US" b="1" dirty="0" smtClean="0">
                <a:solidFill>
                  <a:srgbClr val="000000"/>
                </a:solidFill>
                <a:latin typeface="Arial" panose="020B0604020202020204" pitchFamily="34" charset="0"/>
              </a:rPr>
              <a:t>drainage, </a:t>
            </a:r>
            <a:r>
              <a:rPr lang="en-GB" altLang="en-US" dirty="0" smtClean="0">
                <a:solidFill>
                  <a:srgbClr val="000000"/>
                </a:solidFill>
                <a:latin typeface="Arial" panose="020B0604020202020204" pitchFamily="34" charset="0"/>
              </a:rPr>
              <a:t>which </a:t>
            </a:r>
            <a:r>
              <a:rPr lang="en-GB" altLang="en-US" dirty="0">
                <a:solidFill>
                  <a:srgbClr val="000000"/>
                </a:solidFill>
                <a:latin typeface="Arial" panose="020B0604020202020204" pitchFamily="34" charset="0"/>
              </a:rPr>
              <a:t>can result </a:t>
            </a:r>
            <a:r>
              <a:rPr lang="en-GB" altLang="en-US" dirty="0" smtClean="0">
                <a:solidFill>
                  <a:srgbClr val="000000"/>
                </a:solidFill>
                <a:latin typeface="Arial" panose="020B0604020202020204" pitchFamily="34" charset="0"/>
              </a:rPr>
              <a:t>in:</a:t>
            </a:r>
          </a:p>
          <a:p>
            <a:pPr algn="just" eaLnBrk="0" fontAlgn="base" hangingPunct="0">
              <a:spcBef>
                <a:spcPct val="0"/>
              </a:spcBef>
              <a:spcAft>
                <a:spcPct val="0"/>
              </a:spcAft>
              <a:buFont typeface="Arial" panose="020B0604020202020204" pitchFamily="34" charset="0"/>
              <a:buChar char="•"/>
            </a:pP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  A </a:t>
            </a:r>
            <a:r>
              <a:rPr lang="en-GB" altLang="en-US" dirty="0">
                <a:solidFill>
                  <a:srgbClr val="000000"/>
                </a:solidFill>
                <a:latin typeface="Arial" panose="020B0604020202020204" pitchFamily="34" charset="0"/>
              </a:rPr>
              <a:t>rise in the groundwater level; this can cause softening of fine grained strata and a reduction </a:t>
            </a:r>
            <a:r>
              <a:rPr lang="en-GB" altLang="en-US" dirty="0" smtClean="0">
                <a:solidFill>
                  <a:srgbClr val="000000"/>
                </a:solidFill>
                <a:latin typeface="Arial" panose="020B0604020202020204" pitchFamily="34" charset="0"/>
              </a:rPr>
              <a:t>of</a:t>
            </a: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  bearing </a:t>
            </a:r>
            <a:r>
              <a:rPr lang="en-GB" altLang="en-US" dirty="0">
                <a:solidFill>
                  <a:srgbClr val="000000"/>
                </a:solidFill>
                <a:latin typeface="Arial" panose="020B0604020202020204" pitchFamily="34" charset="0"/>
              </a:rPr>
              <a:t>capacity of permeable strata, as well as giving rise to increased pore pressures affecting </a:t>
            </a:r>
            <a:r>
              <a:rPr lang="en-GB" altLang="en-US" dirty="0" smtClean="0">
                <a:solidFill>
                  <a:srgbClr val="000000"/>
                </a:solidFill>
                <a:latin typeface="Arial" panose="020B0604020202020204" pitchFamily="34" charset="0"/>
              </a:rPr>
              <a:t>the</a:t>
            </a:r>
          </a:p>
          <a:p>
            <a:pPr algn="just" eaLnBrk="0" fontAlgn="base" hangingPunct="0">
              <a:spcBef>
                <a:spcPct val="0"/>
              </a:spcBef>
              <a:spcAft>
                <a:spcPct val="0"/>
              </a:spcAft>
            </a:pPr>
            <a:r>
              <a:rPr lang="en-GB" altLang="en-US" dirty="0">
                <a:solidFill>
                  <a:srgbClr val="000000"/>
                </a:solidFill>
                <a:latin typeface="Arial" panose="020B0604020202020204" pitchFamily="34" charset="0"/>
              </a:rPr>
              <a:t> </a:t>
            </a:r>
            <a:r>
              <a:rPr lang="en-GB" altLang="en-US" dirty="0" smtClean="0">
                <a:solidFill>
                  <a:srgbClr val="000000"/>
                </a:solidFill>
                <a:latin typeface="Arial" panose="020B0604020202020204" pitchFamily="34" charset="0"/>
              </a:rPr>
              <a:t> </a:t>
            </a:r>
            <a:r>
              <a:rPr lang="en-GB" altLang="en-US" dirty="0">
                <a:solidFill>
                  <a:srgbClr val="000000"/>
                </a:solidFill>
                <a:latin typeface="Arial" panose="020B0604020202020204" pitchFamily="34" charset="0"/>
              </a:rPr>
              <a:t>stability of slopes and retaining walls; swelling can result in ground heave;</a:t>
            </a:r>
          </a:p>
          <a:p>
            <a:pPr algn="just" eaLnBrk="0" fontAlgn="base" hangingPunct="0">
              <a:spcBef>
                <a:spcPct val="0"/>
              </a:spcBef>
              <a:spcAft>
                <a:spcPct val="0"/>
              </a:spcAft>
              <a:buFont typeface="Arial" panose="020B0604020202020204" pitchFamily="34" charset="0"/>
              <a:buChar char="•"/>
            </a:pPr>
            <a:endParaRPr lang="en-GB" altLang="en-US" sz="2400" dirty="0">
              <a:solidFill>
                <a:srgbClr val="000000"/>
              </a:solidFill>
              <a:latin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pPr>
            <a:r>
              <a:rPr lang="en-GB" altLang="en-US" b="1" dirty="0" smtClean="0">
                <a:solidFill>
                  <a:srgbClr val="000000"/>
                </a:solidFill>
                <a:latin typeface="Arial" panose="020B0604020202020204" pitchFamily="34" charset="0"/>
              </a:rPr>
              <a:t>Alteration </a:t>
            </a:r>
            <a:r>
              <a:rPr lang="en-GB" altLang="en-US" b="1" dirty="0">
                <a:solidFill>
                  <a:srgbClr val="000000"/>
                </a:solidFill>
                <a:latin typeface="Arial" panose="020B0604020202020204" pitchFamily="34" charset="0"/>
              </a:rPr>
              <a:t>in stream flow </a:t>
            </a:r>
            <a:r>
              <a:rPr lang="en-GB" altLang="en-US" dirty="0">
                <a:solidFill>
                  <a:srgbClr val="000000"/>
                </a:solidFill>
                <a:latin typeface="Arial" panose="020B0604020202020204" pitchFamily="34" charset="0"/>
              </a:rPr>
              <a:t>of a waterway, which can cause undercutting of banks or </a:t>
            </a:r>
            <a:r>
              <a:rPr lang="en-GB" altLang="en-US" dirty="0" smtClean="0">
                <a:solidFill>
                  <a:srgbClr val="000000"/>
                </a:solidFill>
                <a:latin typeface="Arial" panose="020B0604020202020204" pitchFamily="34" charset="0"/>
              </a:rPr>
              <a:t>scouring </a:t>
            </a: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   of </a:t>
            </a:r>
            <a:r>
              <a:rPr lang="en-GB" altLang="en-US" dirty="0">
                <a:solidFill>
                  <a:srgbClr val="000000"/>
                </a:solidFill>
                <a:latin typeface="Arial" panose="020B0604020202020204" pitchFamily="34" charset="0"/>
              </a:rPr>
              <a:t>foundations of walls, bridges and piers, and can be due to works carried out some distance away;</a:t>
            </a:r>
          </a:p>
        </p:txBody>
      </p:sp>
      <p:sp>
        <p:nvSpPr>
          <p:cNvPr id="55299" name="Rectangle 3"/>
          <p:cNvSpPr>
            <a:spLocks noChangeArrowheads="1"/>
          </p:cNvSpPr>
          <p:nvPr/>
        </p:nvSpPr>
        <p:spPr bwMode="auto">
          <a:xfrm>
            <a:off x="633447" y="4991392"/>
            <a:ext cx="948079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buFont typeface="Arial" panose="020B0604020202020204" pitchFamily="34" charset="0"/>
              <a:buChar char="•"/>
            </a:pPr>
            <a:r>
              <a:rPr lang="en-GB" altLang="en-US" b="1" dirty="0">
                <a:solidFill>
                  <a:srgbClr val="000000"/>
                </a:solidFill>
                <a:latin typeface="Arial" panose="020B0604020202020204" pitchFamily="34" charset="0"/>
              </a:rPr>
              <a:t>Disturbance of contaminated ground</a:t>
            </a:r>
            <a:r>
              <a:rPr lang="en-GB" altLang="en-US" dirty="0">
                <a:solidFill>
                  <a:srgbClr val="000000"/>
                </a:solidFill>
                <a:latin typeface="Arial" panose="020B0604020202020204" pitchFamily="34" charset="0"/>
              </a:rPr>
              <a:t>, which can allow aggressive leachates or noxious gases to migrate through the ground or into the environment;</a:t>
            </a:r>
            <a:endParaRPr lang="en-GB" altLang="en-US" dirty="0">
              <a:solidFill>
                <a:prstClr val="white"/>
              </a:solidFill>
            </a:endParaRPr>
          </a:p>
        </p:txBody>
      </p:sp>
    </p:spTree>
    <p:extLst>
      <p:ext uri="{BB962C8B-B14F-4D97-AF65-F5344CB8AC3E}">
        <p14:creationId xmlns:p14="http://schemas.microsoft.com/office/powerpoint/2010/main" val="20016732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2"/>
          <p:cNvSpPr txBox="1">
            <a:spLocks noChangeArrowheads="1"/>
          </p:cNvSpPr>
          <p:nvPr/>
        </p:nvSpPr>
        <p:spPr bwMode="auto">
          <a:xfrm>
            <a:off x="3505200" y="2286001"/>
            <a:ext cx="7924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3600">
                <a:solidFill>
                  <a:prstClr val="white"/>
                </a:solidFill>
              </a:rPr>
              <a:t>GEOLOGICAL MAPPING</a:t>
            </a:r>
          </a:p>
        </p:txBody>
      </p:sp>
    </p:spTree>
    <p:extLst>
      <p:ext uri="{BB962C8B-B14F-4D97-AF65-F5344CB8AC3E}">
        <p14:creationId xmlns:p14="http://schemas.microsoft.com/office/powerpoint/2010/main" val="25663349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3811" y="646043"/>
            <a:ext cx="8424936" cy="5909310"/>
          </a:xfrm>
          <a:prstGeom prst="rect">
            <a:avLst/>
          </a:prstGeom>
          <a:noFill/>
        </p:spPr>
        <p:txBody>
          <a:bodyPr wrap="square" rtlCol="0">
            <a:spAutoFit/>
          </a:bodyPr>
          <a:lstStyle/>
          <a:p>
            <a:r>
              <a:rPr lang="en-GB" dirty="0">
                <a:solidFill>
                  <a:schemeClr val="bg1"/>
                </a:solidFill>
              </a:rPr>
              <a:t>W</a:t>
            </a:r>
            <a:r>
              <a:rPr lang="en-GB" dirty="0" smtClean="0">
                <a:solidFill>
                  <a:schemeClr val="bg1"/>
                </a:solidFill>
              </a:rPr>
              <a:t>herever </a:t>
            </a:r>
            <a:r>
              <a:rPr lang="en-GB" dirty="0">
                <a:solidFill>
                  <a:schemeClr val="bg1"/>
                </a:solidFill>
              </a:rPr>
              <a:t>rocks are exposed, the field geologist records the following:</a:t>
            </a:r>
          </a:p>
          <a:p>
            <a:pPr marL="285750" indent="-285750">
              <a:buFont typeface="Arial" pitchFamily="34" charset="0"/>
              <a:buChar char="•"/>
            </a:pPr>
            <a:r>
              <a:rPr lang="en-GB" b="1" dirty="0">
                <a:solidFill>
                  <a:schemeClr val="bg1"/>
                </a:solidFill>
              </a:rPr>
              <a:t>Colour</a:t>
            </a:r>
          </a:p>
          <a:p>
            <a:pPr marL="285750" indent="-285750">
              <a:buFont typeface="Arial" pitchFamily="34" charset="0"/>
              <a:buChar char="•"/>
            </a:pPr>
            <a:r>
              <a:rPr lang="en-GB" b="1" dirty="0">
                <a:solidFill>
                  <a:schemeClr val="bg1"/>
                </a:solidFill>
              </a:rPr>
              <a:t>Mineral Composition</a:t>
            </a:r>
          </a:p>
          <a:p>
            <a:pPr marL="285750" indent="-285750">
              <a:buFont typeface="Arial" pitchFamily="34" charset="0"/>
              <a:buChar char="•"/>
            </a:pPr>
            <a:r>
              <a:rPr lang="en-GB" b="1" dirty="0">
                <a:solidFill>
                  <a:schemeClr val="bg1"/>
                </a:solidFill>
              </a:rPr>
              <a:t>Texture</a:t>
            </a:r>
          </a:p>
          <a:p>
            <a:pPr marL="285750" indent="-285750">
              <a:buFont typeface="Arial" pitchFamily="34" charset="0"/>
              <a:buChar char="•"/>
            </a:pPr>
            <a:r>
              <a:rPr lang="en-GB" b="1" dirty="0">
                <a:solidFill>
                  <a:schemeClr val="bg1"/>
                </a:solidFill>
              </a:rPr>
              <a:t>Hardness</a:t>
            </a:r>
          </a:p>
          <a:p>
            <a:pPr marL="285750" indent="-285750">
              <a:buFont typeface="Arial" pitchFamily="34" charset="0"/>
              <a:buChar char="•"/>
            </a:pPr>
            <a:r>
              <a:rPr lang="en-GB" b="1" dirty="0">
                <a:solidFill>
                  <a:schemeClr val="bg1"/>
                </a:solidFill>
              </a:rPr>
              <a:t>Thickness</a:t>
            </a:r>
          </a:p>
          <a:p>
            <a:pPr marL="285750" indent="-285750">
              <a:buFont typeface="Arial" pitchFamily="34" charset="0"/>
              <a:buChar char="•"/>
            </a:pPr>
            <a:r>
              <a:rPr lang="en-GB" b="1" dirty="0">
                <a:solidFill>
                  <a:schemeClr val="bg1"/>
                </a:solidFill>
              </a:rPr>
              <a:t>Cleavage</a:t>
            </a:r>
          </a:p>
          <a:p>
            <a:pPr marL="285750" indent="-285750">
              <a:buFont typeface="Arial" pitchFamily="34" charset="0"/>
              <a:buChar char="•"/>
            </a:pPr>
            <a:r>
              <a:rPr lang="en-GB" b="1" dirty="0">
                <a:solidFill>
                  <a:schemeClr val="bg1"/>
                </a:solidFill>
              </a:rPr>
              <a:t>Fossil Content as an aid to ‘age of strata’ verification.</a:t>
            </a:r>
          </a:p>
          <a:p>
            <a:r>
              <a:rPr lang="en-GB" b="1" dirty="0">
                <a:solidFill>
                  <a:schemeClr val="bg1"/>
                </a:solidFill>
              </a:rPr>
              <a:t>     </a:t>
            </a:r>
          </a:p>
          <a:p>
            <a:r>
              <a:rPr lang="en-GB" b="1" dirty="0">
                <a:solidFill>
                  <a:schemeClr val="bg1"/>
                </a:solidFill>
              </a:rPr>
              <a:t>And geological information such as:</a:t>
            </a:r>
          </a:p>
          <a:p>
            <a:pPr marL="285750" indent="-285750">
              <a:buFont typeface="Arial" pitchFamily="34" charset="0"/>
              <a:buChar char="•"/>
            </a:pPr>
            <a:endParaRPr lang="en-GB" b="1" dirty="0">
              <a:solidFill>
                <a:schemeClr val="bg1"/>
              </a:solidFill>
            </a:endParaRPr>
          </a:p>
          <a:p>
            <a:pPr marL="285750" indent="-285750">
              <a:buFont typeface="Arial" pitchFamily="34" charset="0"/>
              <a:buChar char="•"/>
            </a:pPr>
            <a:r>
              <a:rPr lang="en-GB" b="1" dirty="0">
                <a:solidFill>
                  <a:schemeClr val="bg1"/>
                </a:solidFill>
              </a:rPr>
              <a:t>Structures</a:t>
            </a:r>
          </a:p>
          <a:p>
            <a:pPr marL="285750" indent="-285750">
              <a:buFont typeface="Arial" pitchFamily="34" charset="0"/>
              <a:buChar char="•"/>
            </a:pPr>
            <a:r>
              <a:rPr lang="en-GB" b="1" dirty="0">
                <a:solidFill>
                  <a:schemeClr val="bg1"/>
                </a:solidFill>
              </a:rPr>
              <a:t>Dip / Strike</a:t>
            </a:r>
          </a:p>
          <a:p>
            <a:pPr marL="285750" indent="-285750">
              <a:buFont typeface="Arial" pitchFamily="34" charset="0"/>
              <a:buChar char="•"/>
            </a:pPr>
            <a:r>
              <a:rPr lang="en-GB" b="1" dirty="0">
                <a:solidFill>
                  <a:schemeClr val="bg1"/>
                </a:solidFill>
              </a:rPr>
              <a:t>Folds</a:t>
            </a:r>
          </a:p>
          <a:p>
            <a:pPr marL="285750" indent="-285750">
              <a:buFont typeface="Arial" pitchFamily="34" charset="0"/>
              <a:buChar char="•"/>
            </a:pPr>
            <a:r>
              <a:rPr lang="en-GB" b="1" dirty="0">
                <a:solidFill>
                  <a:schemeClr val="bg1"/>
                </a:solidFill>
              </a:rPr>
              <a:t>Faults</a:t>
            </a:r>
          </a:p>
          <a:p>
            <a:pPr marL="285750" indent="-285750">
              <a:buFont typeface="Arial" pitchFamily="34" charset="0"/>
              <a:buChar char="•"/>
            </a:pPr>
            <a:r>
              <a:rPr lang="en-GB" b="1" dirty="0">
                <a:solidFill>
                  <a:schemeClr val="bg1"/>
                </a:solidFill>
              </a:rPr>
              <a:t>Unconformity / Discontinuity</a:t>
            </a:r>
          </a:p>
          <a:p>
            <a:pPr marL="285750" indent="-285750">
              <a:buFont typeface="Arial" pitchFamily="34" charset="0"/>
              <a:buChar char="•"/>
            </a:pPr>
            <a:endParaRPr lang="en-GB" b="1" dirty="0">
              <a:solidFill>
                <a:schemeClr val="bg1"/>
              </a:solidFill>
            </a:endParaRPr>
          </a:p>
          <a:p>
            <a:pPr algn="just"/>
            <a:r>
              <a:rPr lang="en-GB" b="1" dirty="0">
                <a:solidFill>
                  <a:schemeClr val="bg1"/>
                </a:solidFill>
              </a:rPr>
              <a:t>The object is to collect all possible evidence that can be used to create a three dimensional representation of the sub strata and its origins, properties that may affect engineering works  and any possible resource potential.</a:t>
            </a:r>
          </a:p>
        </p:txBody>
      </p:sp>
      <p:sp>
        <p:nvSpPr>
          <p:cNvPr id="3" name="TextBox 2"/>
          <p:cNvSpPr txBox="1"/>
          <p:nvPr/>
        </p:nvSpPr>
        <p:spPr>
          <a:xfrm>
            <a:off x="176585" y="116272"/>
            <a:ext cx="4752528" cy="461665"/>
          </a:xfrm>
          <a:prstGeom prst="rect">
            <a:avLst/>
          </a:prstGeom>
          <a:noFill/>
          <a:ln>
            <a:solidFill>
              <a:schemeClr val="bg1"/>
            </a:solidFill>
          </a:ln>
        </p:spPr>
        <p:txBody>
          <a:bodyPr wrap="square" rtlCol="0">
            <a:spAutoFit/>
          </a:bodyPr>
          <a:lstStyle/>
          <a:p>
            <a:r>
              <a:rPr lang="en-GB" sz="2400" u="sng" dirty="0">
                <a:solidFill>
                  <a:sysClr val="windowText" lastClr="000000"/>
                </a:solidFill>
              </a:rPr>
              <a:t>What are we looking for?</a:t>
            </a:r>
          </a:p>
        </p:txBody>
      </p:sp>
    </p:spTree>
    <p:extLst>
      <p:ext uri="{BB962C8B-B14F-4D97-AF65-F5344CB8AC3E}">
        <p14:creationId xmlns:p14="http://schemas.microsoft.com/office/powerpoint/2010/main" val="78392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lifescitpjhs.wikispaces.com/file/view/CrossSectAge2.jpg/204474100/491x344/CrossSectAge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61386" y="97588"/>
            <a:ext cx="2267744" cy="1575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13693" y="4436275"/>
            <a:ext cx="8586712" cy="2062103"/>
          </a:xfrm>
          <a:prstGeom prst="rect">
            <a:avLst/>
          </a:prstGeom>
          <a:noFill/>
          <a:ln w="28575">
            <a:solidFill>
              <a:schemeClr val="tx1"/>
            </a:solidFill>
          </a:ln>
        </p:spPr>
        <p:txBody>
          <a:bodyPr wrap="square" rtlCol="0">
            <a:spAutoFit/>
          </a:bodyPr>
          <a:lstStyle/>
          <a:p>
            <a:pPr algn="ctr"/>
            <a:r>
              <a:rPr lang="en-GB" sz="1600" b="1" u="sng" dirty="0"/>
              <a:t>STAGES OF MAP INTERPRETATION</a:t>
            </a:r>
          </a:p>
          <a:p>
            <a:endParaRPr lang="en-GB" sz="1600" dirty="0"/>
          </a:p>
          <a:p>
            <a:pPr marL="228600" indent="-228600">
              <a:buAutoNum type="arabicPeriod"/>
            </a:pPr>
            <a:r>
              <a:rPr lang="en-GB" sz="1600" dirty="0"/>
              <a:t>Identify Faults and Unconformity</a:t>
            </a:r>
          </a:p>
          <a:p>
            <a:pPr marL="228600" indent="-228600">
              <a:buAutoNum type="arabicPeriod"/>
            </a:pPr>
            <a:r>
              <a:rPr lang="en-GB" sz="1600" dirty="0"/>
              <a:t>Identify Dips</a:t>
            </a:r>
          </a:p>
          <a:p>
            <a:pPr marL="228600" indent="-228600">
              <a:buAutoNum type="arabicPeriod"/>
            </a:pPr>
            <a:r>
              <a:rPr lang="en-GB" sz="1600" dirty="0"/>
              <a:t>Determine the succession of the strata</a:t>
            </a:r>
          </a:p>
          <a:p>
            <a:pPr marL="228600" indent="-228600">
              <a:buAutoNum type="arabicPeriod"/>
            </a:pPr>
            <a:r>
              <a:rPr lang="en-GB" sz="1600" dirty="0"/>
              <a:t>Identify fold axes (from dips and outcrop bends)</a:t>
            </a:r>
          </a:p>
          <a:p>
            <a:pPr marL="228600" indent="-228600">
              <a:buAutoNum type="arabicPeriod"/>
            </a:pPr>
            <a:r>
              <a:rPr lang="en-GB" sz="1600" dirty="0"/>
              <a:t>Draw the Stratum Contours (lines joining strata points of equal height)</a:t>
            </a:r>
          </a:p>
          <a:p>
            <a:pPr marL="228600" indent="-228600">
              <a:buAutoNum type="arabicPeriod"/>
            </a:pPr>
            <a:r>
              <a:rPr lang="en-GB" sz="1600" dirty="0"/>
              <a:t>Draw the cross section to show sub surface structure</a:t>
            </a:r>
          </a:p>
        </p:txBody>
      </p:sp>
      <p:sp>
        <p:nvSpPr>
          <p:cNvPr id="5" name="Rectangle 4"/>
          <p:cNvSpPr/>
          <p:nvPr/>
        </p:nvSpPr>
        <p:spPr>
          <a:xfrm>
            <a:off x="353802" y="209221"/>
            <a:ext cx="4977645" cy="461665"/>
          </a:xfrm>
          <a:prstGeom prst="rect">
            <a:avLst/>
          </a:prstGeom>
          <a:noFill/>
        </p:spPr>
        <p:txBody>
          <a:bodyPr wrap="none">
            <a:spAutoFit/>
          </a:bodyPr>
          <a:lstStyle/>
          <a:p>
            <a:pPr algn="ctr"/>
            <a:r>
              <a:rPr lang="en-GB" sz="2400" b="1" u="sng" dirty="0">
                <a:solidFill>
                  <a:schemeClr val="bg1"/>
                </a:solidFill>
              </a:rPr>
              <a:t>STAGES OF MAP INTERPRETATION</a:t>
            </a:r>
          </a:p>
        </p:txBody>
      </p:sp>
      <p:sp>
        <p:nvSpPr>
          <p:cNvPr id="2" name="TextBox 1"/>
          <p:cNvSpPr txBox="1"/>
          <p:nvPr/>
        </p:nvSpPr>
        <p:spPr>
          <a:xfrm>
            <a:off x="353802" y="825807"/>
            <a:ext cx="9257868" cy="3416320"/>
          </a:xfrm>
          <a:prstGeom prst="rect">
            <a:avLst/>
          </a:prstGeom>
          <a:noFill/>
        </p:spPr>
        <p:txBody>
          <a:bodyPr wrap="square" rtlCol="0">
            <a:spAutoFit/>
          </a:bodyPr>
          <a:lstStyle/>
          <a:p>
            <a:pPr marL="285750" indent="-285750" algn="just">
              <a:buFont typeface="Arial" panose="020B0604020202020204" pitchFamily="34" charset="0"/>
              <a:buChar char="•"/>
            </a:pPr>
            <a:r>
              <a:rPr lang="en-GB" dirty="0">
                <a:solidFill>
                  <a:schemeClr val="bg1"/>
                </a:solidFill>
              </a:rPr>
              <a:t>The pattern shown by rock strata on a </a:t>
            </a:r>
          </a:p>
          <a:p>
            <a:pPr algn="just"/>
            <a:r>
              <a:rPr lang="en-GB" b="1" dirty="0">
                <a:solidFill>
                  <a:schemeClr val="bg1"/>
                </a:solidFill>
              </a:rPr>
              <a:t>     </a:t>
            </a:r>
            <a:r>
              <a:rPr lang="en-GB" b="1" dirty="0" smtClean="0">
                <a:solidFill>
                  <a:schemeClr val="bg1"/>
                </a:solidFill>
              </a:rPr>
              <a:t>Vertical </a:t>
            </a:r>
            <a:r>
              <a:rPr lang="en-GB" b="1" dirty="0">
                <a:solidFill>
                  <a:schemeClr val="bg1"/>
                </a:solidFill>
              </a:rPr>
              <a:t>Geological Cross Section </a:t>
            </a:r>
            <a:r>
              <a:rPr lang="en-GB" dirty="0">
                <a:solidFill>
                  <a:schemeClr val="bg1"/>
                </a:solidFill>
              </a:rPr>
              <a:t>is termed its </a:t>
            </a:r>
            <a:r>
              <a:rPr lang="en-GB" b="1" dirty="0">
                <a:solidFill>
                  <a:schemeClr val="bg1"/>
                </a:solidFill>
              </a:rPr>
              <a:t>‘Outcrop Pattern’.</a:t>
            </a:r>
          </a:p>
          <a:p>
            <a:pPr algn="just"/>
            <a:r>
              <a:rPr lang="en-GB" dirty="0">
                <a:solidFill>
                  <a:schemeClr val="bg1"/>
                </a:solidFill>
              </a:rPr>
              <a:t>     It is influenced by the ‘</a:t>
            </a:r>
            <a:r>
              <a:rPr lang="en-GB" b="1" dirty="0">
                <a:solidFill>
                  <a:schemeClr val="bg1"/>
                </a:solidFill>
              </a:rPr>
              <a:t>Topography’ </a:t>
            </a:r>
            <a:r>
              <a:rPr lang="en-GB" dirty="0">
                <a:solidFill>
                  <a:schemeClr val="bg1"/>
                </a:solidFill>
              </a:rPr>
              <a:t>(shape of the land surface) and the</a:t>
            </a:r>
          </a:p>
          <a:p>
            <a:pPr algn="just"/>
            <a:r>
              <a:rPr lang="en-GB" dirty="0">
                <a:solidFill>
                  <a:schemeClr val="bg1"/>
                </a:solidFill>
              </a:rPr>
              <a:t>     </a:t>
            </a:r>
            <a:r>
              <a:rPr lang="en-GB" b="1" dirty="0">
                <a:solidFill>
                  <a:schemeClr val="bg1"/>
                </a:solidFill>
              </a:rPr>
              <a:t>geological structure </a:t>
            </a:r>
            <a:r>
              <a:rPr lang="en-GB" dirty="0">
                <a:solidFill>
                  <a:schemeClr val="bg1"/>
                </a:solidFill>
              </a:rPr>
              <a:t>that lies beneath it.</a:t>
            </a:r>
          </a:p>
          <a:p>
            <a:pPr algn="just"/>
            <a:endParaRPr lang="en-GB" dirty="0">
              <a:solidFill>
                <a:schemeClr val="bg1"/>
              </a:solidFill>
            </a:endParaRPr>
          </a:p>
          <a:p>
            <a:pPr marL="285750" indent="-285750" algn="just">
              <a:buFont typeface="Arial" panose="020B0604020202020204" pitchFamily="34" charset="0"/>
              <a:buChar char="•"/>
            </a:pPr>
            <a:r>
              <a:rPr lang="en-GB" dirty="0">
                <a:solidFill>
                  <a:schemeClr val="bg1"/>
                </a:solidFill>
              </a:rPr>
              <a:t>This means that </a:t>
            </a:r>
            <a:r>
              <a:rPr lang="en-GB" b="1" dirty="0">
                <a:solidFill>
                  <a:schemeClr val="bg1"/>
                </a:solidFill>
              </a:rPr>
              <a:t>where the rock layers are horizontal</a:t>
            </a:r>
            <a:r>
              <a:rPr lang="en-GB" dirty="0">
                <a:solidFill>
                  <a:schemeClr val="bg1"/>
                </a:solidFill>
              </a:rPr>
              <a:t>, the boundaries between the rocks beds are parallel to the </a:t>
            </a:r>
            <a:r>
              <a:rPr lang="en-GB" b="1" dirty="0">
                <a:solidFill>
                  <a:schemeClr val="bg1"/>
                </a:solidFill>
              </a:rPr>
              <a:t>Ground Contour Lines </a:t>
            </a:r>
            <a:r>
              <a:rPr lang="en-GB" dirty="0">
                <a:solidFill>
                  <a:schemeClr val="bg1"/>
                </a:solidFill>
              </a:rPr>
              <a:t>(lines joining places of the same height).</a:t>
            </a:r>
          </a:p>
          <a:p>
            <a:pPr algn="just"/>
            <a:endParaRPr lang="en-GB" dirty="0">
              <a:solidFill>
                <a:schemeClr val="bg1"/>
              </a:solidFill>
            </a:endParaRPr>
          </a:p>
          <a:p>
            <a:pPr marL="285750" indent="-285750" algn="just">
              <a:buFont typeface="Arial" panose="020B0604020202020204" pitchFamily="34" charset="0"/>
              <a:buChar char="•"/>
            </a:pPr>
            <a:r>
              <a:rPr lang="en-GB" b="1" dirty="0">
                <a:solidFill>
                  <a:schemeClr val="bg1"/>
                </a:solidFill>
              </a:rPr>
              <a:t>If the rocks are dipping</a:t>
            </a:r>
            <a:r>
              <a:rPr lang="en-GB" dirty="0">
                <a:solidFill>
                  <a:schemeClr val="bg1"/>
                </a:solidFill>
              </a:rPr>
              <a:t>, then the </a:t>
            </a:r>
            <a:r>
              <a:rPr lang="en-GB" b="1" dirty="0">
                <a:solidFill>
                  <a:schemeClr val="bg1"/>
                </a:solidFill>
              </a:rPr>
              <a:t>patterns</a:t>
            </a:r>
            <a:r>
              <a:rPr lang="en-GB" dirty="0">
                <a:solidFill>
                  <a:schemeClr val="bg1"/>
                </a:solidFill>
              </a:rPr>
              <a:t> shown will be different and </a:t>
            </a:r>
            <a:r>
              <a:rPr lang="en-GB" b="1" dirty="0">
                <a:solidFill>
                  <a:schemeClr val="bg1"/>
                </a:solidFill>
              </a:rPr>
              <a:t>will depend on the dip angle / direction of the beds and the topography of the landscape.</a:t>
            </a:r>
          </a:p>
        </p:txBody>
      </p:sp>
      <p:cxnSp>
        <p:nvCxnSpPr>
          <p:cNvPr id="6" name="Elbow Connector 5"/>
          <p:cNvCxnSpPr/>
          <p:nvPr/>
        </p:nvCxnSpPr>
        <p:spPr>
          <a:xfrm rot="5400000" flipH="1" flipV="1">
            <a:off x="9032089" y="2299411"/>
            <a:ext cx="2069297" cy="416101"/>
          </a:xfrm>
          <a:prstGeom prst="bentConnector3">
            <a:avLst/>
          </a:prstGeom>
          <a:ln w="28575">
            <a:solidFill>
              <a:schemeClr val="bg1">
                <a:alpha val="60000"/>
              </a:schemeClr>
            </a:solidFill>
            <a:tailEnd type="arrow"/>
          </a:ln>
        </p:spPr>
        <p:style>
          <a:lnRef idx="1">
            <a:schemeClr val="accent1"/>
          </a:lnRef>
          <a:fillRef idx="0">
            <a:schemeClr val="accent1"/>
          </a:fillRef>
          <a:effectRef idx="0">
            <a:schemeClr val="accent1"/>
          </a:effectRef>
          <a:fontRef idx="minor">
            <a:schemeClr val="tx1"/>
          </a:fontRef>
        </p:style>
      </p:cxnSp>
      <p:sp>
        <p:nvSpPr>
          <p:cNvPr id="10" name="Oval 9"/>
          <p:cNvSpPr/>
          <p:nvPr/>
        </p:nvSpPr>
        <p:spPr>
          <a:xfrm flipH="1" flipV="1">
            <a:off x="9816968" y="3542109"/>
            <a:ext cx="83437" cy="1740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4603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 calcmode="lin" valueType="num">
                                      <p:cBhvr additive="base">
                                        <p:cTn id="3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9725" y="1"/>
            <a:ext cx="4946315" cy="6885409"/>
          </a:xfrm>
          <a:prstGeom prst="rect">
            <a:avLst/>
          </a:prstGeom>
          <a:noFill/>
          <a:ln w="285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3"/>
          <p:cNvSpPr>
            <a:spLocks noChangeArrowheads="1"/>
          </p:cNvSpPr>
          <p:nvPr/>
        </p:nvSpPr>
        <p:spPr bwMode="auto">
          <a:xfrm>
            <a:off x="6679405" y="22701"/>
            <a:ext cx="4113177" cy="4985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r>
              <a:rPr lang="en-GB" sz="2400" dirty="0">
                <a:latin typeface="Calibri" pitchFamily="34" charset="0"/>
                <a:ea typeface="Times New Roman" pitchFamily="18" charset="0"/>
                <a:cs typeface="Times New Roman" pitchFamily="18" charset="0"/>
              </a:rPr>
              <a:t>Geological Map of Great Britain</a:t>
            </a:r>
            <a:br>
              <a:rPr lang="en-GB" sz="2400" dirty="0">
                <a:latin typeface="Calibri" pitchFamily="34" charset="0"/>
                <a:ea typeface="Times New Roman" pitchFamily="18" charset="0"/>
                <a:cs typeface="Times New Roman" pitchFamily="18" charset="0"/>
              </a:rPr>
            </a:br>
            <a:r>
              <a:rPr lang="en-GB" sz="1200" dirty="0">
                <a:latin typeface="Calibri" pitchFamily="34" charset="0"/>
                <a:ea typeface="Times New Roman" pitchFamily="18" charset="0"/>
                <a:cs typeface="Times New Roman" pitchFamily="18" charset="0"/>
              </a:rPr>
              <a:t>KEY:</a:t>
            </a:r>
          </a:p>
          <a:p>
            <a:pPr fontAlgn="base">
              <a:spcBef>
                <a:spcPct val="0"/>
              </a:spcBef>
              <a:spcAft>
                <a:spcPct val="0"/>
              </a:spcAft>
            </a:pPr>
            <a:r>
              <a:rPr lang="en-GB" sz="1200" dirty="0">
                <a:latin typeface="Calibri" pitchFamily="34" charset="0"/>
                <a:cs typeface="Times New Roman" pitchFamily="18" charset="0"/>
              </a:rPr>
              <a:t>White – </a:t>
            </a:r>
            <a:r>
              <a:rPr lang="en-GB" sz="1200" b="1" dirty="0">
                <a:solidFill>
                  <a:srgbClr val="0070C0"/>
                </a:solidFill>
                <a:latin typeface="Calibri" pitchFamily="34" charset="0"/>
                <a:cs typeface="Times New Roman" pitchFamily="18" charset="0"/>
              </a:rPr>
              <a:t>Quaternary</a:t>
            </a:r>
          </a:p>
          <a:p>
            <a:pPr fontAlgn="base">
              <a:spcBef>
                <a:spcPct val="0"/>
              </a:spcBef>
              <a:spcAft>
                <a:spcPct val="0"/>
              </a:spcAft>
            </a:pPr>
            <a:r>
              <a:rPr lang="en-GB" sz="1200" dirty="0">
                <a:latin typeface="Calibri" pitchFamily="34" charset="0"/>
                <a:cs typeface="Times New Roman" pitchFamily="18" charset="0"/>
              </a:rPr>
              <a:t>Beige – </a:t>
            </a:r>
            <a:r>
              <a:rPr lang="en-GB" sz="1200" b="1" dirty="0">
                <a:solidFill>
                  <a:srgbClr val="0070C0"/>
                </a:solidFill>
                <a:latin typeface="Calibri" pitchFamily="34" charset="0"/>
                <a:cs typeface="Times New Roman" pitchFamily="18" charset="0"/>
              </a:rPr>
              <a:t>Paleogene</a:t>
            </a:r>
          </a:p>
          <a:p>
            <a:pPr fontAlgn="base">
              <a:spcBef>
                <a:spcPct val="0"/>
              </a:spcBef>
              <a:spcAft>
                <a:spcPct val="0"/>
              </a:spcAft>
            </a:pPr>
            <a:r>
              <a:rPr lang="en-GB" sz="1200" dirty="0">
                <a:latin typeface="Calibri" pitchFamily="34" charset="0"/>
                <a:cs typeface="Times New Roman" pitchFamily="18" charset="0"/>
              </a:rPr>
              <a:t>Lime Green – </a:t>
            </a:r>
            <a:r>
              <a:rPr lang="en-GB" sz="1200" b="1" dirty="0">
                <a:solidFill>
                  <a:srgbClr val="0070C0"/>
                </a:solidFill>
                <a:latin typeface="Calibri" pitchFamily="34" charset="0"/>
                <a:cs typeface="Times New Roman" pitchFamily="18" charset="0"/>
              </a:rPr>
              <a:t>Cretaceous</a:t>
            </a:r>
          </a:p>
          <a:p>
            <a:pPr fontAlgn="base">
              <a:spcBef>
                <a:spcPct val="0"/>
              </a:spcBef>
              <a:spcAft>
                <a:spcPct val="0"/>
              </a:spcAft>
            </a:pPr>
            <a:r>
              <a:rPr lang="en-GB" sz="1200" dirty="0">
                <a:latin typeface="Calibri" pitchFamily="34" charset="0"/>
                <a:cs typeface="Times New Roman" pitchFamily="18" charset="0"/>
              </a:rPr>
              <a:t>Blue Green – </a:t>
            </a:r>
            <a:r>
              <a:rPr lang="en-GB" sz="1200" b="1" dirty="0">
                <a:solidFill>
                  <a:srgbClr val="0070C0"/>
                </a:solidFill>
                <a:latin typeface="Calibri" pitchFamily="34" charset="0"/>
                <a:cs typeface="Times New Roman" pitchFamily="18" charset="0"/>
              </a:rPr>
              <a:t>Lower Cretaceous</a:t>
            </a:r>
          </a:p>
          <a:p>
            <a:pPr fontAlgn="base">
              <a:spcBef>
                <a:spcPct val="0"/>
              </a:spcBef>
              <a:spcAft>
                <a:spcPct val="0"/>
              </a:spcAft>
            </a:pPr>
            <a:r>
              <a:rPr lang="en-GB" sz="1200" dirty="0">
                <a:latin typeface="Calibri" pitchFamily="34" charset="0"/>
                <a:cs typeface="Times New Roman" pitchFamily="18" charset="0"/>
              </a:rPr>
              <a:t>Light Blue – </a:t>
            </a:r>
            <a:r>
              <a:rPr lang="en-GB" sz="1200" b="1" dirty="0">
                <a:solidFill>
                  <a:srgbClr val="0070C0"/>
                </a:solidFill>
                <a:latin typeface="Calibri" pitchFamily="34" charset="0"/>
                <a:cs typeface="Times New Roman" pitchFamily="18" charset="0"/>
              </a:rPr>
              <a:t>Middle/Upper Jurassic</a:t>
            </a:r>
          </a:p>
          <a:p>
            <a:pPr fontAlgn="base">
              <a:spcBef>
                <a:spcPct val="0"/>
              </a:spcBef>
              <a:spcAft>
                <a:spcPct val="0"/>
              </a:spcAft>
            </a:pPr>
            <a:r>
              <a:rPr lang="en-GB" sz="1200" dirty="0">
                <a:latin typeface="Calibri" pitchFamily="34" charset="0"/>
                <a:cs typeface="Times New Roman" pitchFamily="18" charset="0"/>
              </a:rPr>
              <a:t>Mid Blue – </a:t>
            </a:r>
            <a:r>
              <a:rPr lang="en-GB" sz="1200" b="1" dirty="0">
                <a:solidFill>
                  <a:srgbClr val="0070C0"/>
                </a:solidFill>
                <a:latin typeface="Calibri" pitchFamily="34" charset="0"/>
                <a:cs typeface="Times New Roman" pitchFamily="18" charset="0"/>
              </a:rPr>
              <a:t>Lower Jurassic</a:t>
            </a:r>
          </a:p>
          <a:p>
            <a:pPr fontAlgn="base">
              <a:spcBef>
                <a:spcPct val="0"/>
              </a:spcBef>
              <a:spcAft>
                <a:spcPct val="0"/>
              </a:spcAft>
            </a:pPr>
            <a:r>
              <a:rPr lang="en-GB" sz="1200" dirty="0">
                <a:latin typeface="Calibri" pitchFamily="34" charset="0"/>
                <a:cs typeface="Times New Roman" pitchFamily="18" charset="0"/>
              </a:rPr>
              <a:t>Dark Purple – </a:t>
            </a:r>
            <a:r>
              <a:rPr lang="en-GB" sz="1200" b="1" dirty="0">
                <a:solidFill>
                  <a:srgbClr val="0070C0"/>
                </a:solidFill>
                <a:latin typeface="Calibri" pitchFamily="34" charset="0"/>
                <a:cs typeface="Times New Roman" pitchFamily="18" charset="0"/>
              </a:rPr>
              <a:t>Upper Triassic</a:t>
            </a:r>
          </a:p>
          <a:p>
            <a:pPr fontAlgn="base">
              <a:spcBef>
                <a:spcPct val="0"/>
              </a:spcBef>
              <a:spcAft>
                <a:spcPct val="0"/>
              </a:spcAft>
            </a:pPr>
            <a:r>
              <a:rPr lang="en-GB" sz="1200" dirty="0">
                <a:latin typeface="Calibri" pitchFamily="34" charset="0"/>
                <a:cs typeface="Times New Roman" pitchFamily="18" charset="0"/>
              </a:rPr>
              <a:t>Light Purple – </a:t>
            </a:r>
            <a:r>
              <a:rPr lang="en-GB" sz="1200" b="1" dirty="0">
                <a:solidFill>
                  <a:srgbClr val="0070C0"/>
                </a:solidFill>
                <a:latin typeface="Calibri" pitchFamily="34" charset="0"/>
                <a:cs typeface="Times New Roman" pitchFamily="18" charset="0"/>
              </a:rPr>
              <a:t>Lower Triassic</a:t>
            </a:r>
          </a:p>
          <a:p>
            <a:pPr fontAlgn="base">
              <a:spcBef>
                <a:spcPct val="0"/>
              </a:spcBef>
              <a:spcAft>
                <a:spcPct val="0"/>
              </a:spcAft>
            </a:pPr>
            <a:r>
              <a:rPr lang="en-GB" sz="1200" dirty="0">
                <a:latin typeface="Calibri" pitchFamily="34" charset="0"/>
                <a:cs typeface="Times New Roman" pitchFamily="18" charset="0"/>
              </a:rPr>
              <a:t>Light Orange – </a:t>
            </a:r>
            <a:r>
              <a:rPr lang="en-GB" sz="1200" b="1" dirty="0">
                <a:solidFill>
                  <a:srgbClr val="0070C0"/>
                </a:solidFill>
                <a:latin typeface="Calibri" pitchFamily="34" charset="0"/>
                <a:cs typeface="Times New Roman" pitchFamily="18" charset="0"/>
              </a:rPr>
              <a:t>Upper Permian</a:t>
            </a:r>
          </a:p>
          <a:p>
            <a:pPr fontAlgn="base">
              <a:spcBef>
                <a:spcPct val="0"/>
              </a:spcBef>
              <a:spcAft>
                <a:spcPct val="0"/>
              </a:spcAft>
            </a:pPr>
            <a:r>
              <a:rPr lang="en-GB" sz="1200" dirty="0">
                <a:latin typeface="Calibri" pitchFamily="34" charset="0"/>
                <a:cs typeface="Times New Roman" pitchFamily="18" charset="0"/>
              </a:rPr>
              <a:t>Brick Orange – </a:t>
            </a:r>
            <a:r>
              <a:rPr lang="en-GB" sz="1200" b="1" dirty="0">
                <a:solidFill>
                  <a:srgbClr val="0070C0"/>
                </a:solidFill>
                <a:latin typeface="Calibri" pitchFamily="34" charset="0"/>
                <a:cs typeface="Times New Roman" pitchFamily="18" charset="0"/>
              </a:rPr>
              <a:t>Lower Permian</a:t>
            </a:r>
          </a:p>
          <a:p>
            <a:pPr fontAlgn="base">
              <a:spcBef>
                <a:spcPct val="0"/>
              </a:spcBef>
              <a:spcAft>
                <a:spcPct val="0"/>
              </a:spcAft>
            </a:pPr>
            <a:r>
              <a:rPr lang="en-GB" sz="1200" dirty="0">
                <a:latin typeface="Calibri" pitchFamily="34" charset="0"/>
                <a:cs typeface="Times New Roman" pitchFamily="18" charset="0"/>
              </a:rPr>
              <a:t>Light Blue – </a:t>
            </a:r>
            <a:r>
              <a:rPr lang="en-GB" sz="1200" b="1" dirty="0">
                <a:solidFill>
                  <a:srgbClr val="0070C0"/>
                </a:solidFill>
                <a:latin typeface="Calibri" pitchFamily="34" charset="0"/>
                <a:cs typeface="Times New Roman" pitchFamily="18" charset="0"/>
              </a:rPr>
              <a:t>Upper Carboniferous (Coal Measures)</a:t>
            </a:r>
          </a:p>
          <a:p>
            <a:pPr fontAlgn="base">
              <a:spcBef>
                <a:spcPct val="0"/>
              </a:spcBef>
              <a:spcAft>
                <a:spcPct val="0"/>
              </a:spcAft>
            </a:pPr>
            <a:r>
              <a:rPr lang="en-GB" sz="1200" dirty="0">
                <a:latin typeface="Calibri" pitchFamily="34" charset="0"/>
                <a:cs typeface="Times New Roman" pitchFamily="18" charset="0"/>
              </a:rPr>
              <a:t>Mid Blue – </a:t>
            </a:r>
            <a:r>
              <a:rPr lang="en-GB" sz="1200" b="1" dirty="0">
                <a:solidFill>
                  <a:srgbClr val="0070C0"/>
                </a:solidFill>
                <a:latin typeface="Calibri" pitchFamily="34" charset="0"/>
                <a:cs typeface="Times New Roman" pitchFamily="18" charset="0"/>
              </a:rPr>
              <a:t>Middle Carboniferous</a:t>
            </a:r>
          </a:p>
          <a:p>
            <a:pPr fontAlgn="base">
              <a:spcBef>
                <a:spcPct val="0"/>
              </a:spcBef>
              <a:spcAft>
                <a:spcPct val="0"/>
              </a:spcAft>
            </a:pPr>
            <a:r>
              <a:rPr lang="en-GB" sz="1200" dirty="0">
                <a:latin typeface="Calibri" pitchFamily="34" charset="0"/>
                <a:cs typeface="Times New Roman" pitchFamily="18" charset="0"/>
              </a:rPr>
              <a:t>Mud Blue – </a:t>
            </a:r>
            <a:r>
              <a:rPr lang="en-GB" sz="1200" b="1" dirty="0">
                <a:solidFill>
                  <a:srgbClr val="0070C0"/>
                </a:solidFill>
                <a:latin typeface="Calibri" pitchFamily="34" charset="0"/>
                <a:cs typeface="Times New Roman" pitchFamily="18" charset="0"/>
              </a:rPr>
              <a:t>Lower Carboniferous</a:t>
            </a:r>
          </a:p>
          <a:p>
            <a:pPr fontAlgn="base">
              <a:spcBef>
                <a:spcPct val="0"/>
              </a:spcBef>
              <a:spcAft>
                <a:spcPct val="0"/>
              </a:spcAft>
            </a:pPr>
            <a:r>
              <a:rPr lang="en-GB" sz="1200" dirty="0">
                <a:latin typeface="Calibri" pitchFamily="34" charset="0"/>
                <a:cs typeface="Times New Roman" pitchFamily="18" charset="0"/>
              </a:rPr>
              <a:t>Orange and Brown – </a:t>
            </a:r>
            <a:r>
              <a:rPr lang="en-GB" sz="1200" b="1" dirty="0">
                <a:solidFill>
                  <a:srgbClr val="0070C0"/>
                </a:solidFill>
                <a:latin typeface="Calibri" pitchFamily="34" charset="0"/>
                <a:cs typeface="Times New Roman" pitchFamily="18" charset="0"/>
              </a:rPr>
              <a:t>Devonian</a:t>
            </a:r>
          </a:p>
          <a:p>
            <a:pPr fontAlgn="base">
              <a:spcBef>
                <a:spcPct val="0"/>
              </a:spcBef>
              <a:spcAft>
                <a:spcPct val="0"/>
              </a:spcAft>
            </a:pPr>
            <a:r>
              <a:rPr lang="en-GB" sz="1200" dirty="0">
                <a:latin typeface="Calibri" pitchFamily="34" charset="0"/>
                <a:cs typeface="Times New Roman" pitchFamily="18" charset="0"/>
              </a:rPr>
              <a:t>Sky Blue – </a:t>
            </a:r>
            <a:r>
              <a:rPr lang="en-GB" sz="1200" b="1" dirty="0">
                <a:solidFill>
                  <a:srgbClr val="0070C0"/>
                </a:solidFill>
                <a:latin typeface="Calibri" pitchFamily="34" charset="0"/>
                <a:cs typeface="Times New Roman" pitchFamily="18" charset="0"/>
              </a:rPr>
              <a:t>Silurian</a:t>
            </a:r>
          </a:p>
          <a:p>
            <a:pPr fontAlgn="base">
              <a:spcBef>
                <a:spcPct val="0"/>
              </a:spcBef>
              <a:spcAft>
                <a:spcPct val="0"/>
              </a:spcAft>
            </a:pPr>
            <a:r>
              <a:rPr lang="en-GB" sz="1200" dirty="0">
                <a:latin typeface="Calibri" pitchFamily="34" charset="0"/>
                <a:cs typeface="Times New Roman" pitchFamily="18" charset="0"/>
              </a:rPr>
              <a:t>Slate Blue – </a:t>
            </a:r>
            <a:r>
              <a:rPr lang="en-GB" sz="1200" b="1" dirty="0">
                <a:solidFill>
                  <a:srgbClr val="0070C0"/>
                </a:solidFill>
                <a:latin typeface="Calibri" pitchFamily="34" charset="0"/>
                <a:cs typeface="Times New Roman" pitchFamily="18" charset="0"/>
              </a:rPr>
              <a:t>Ordovician</a:t>
            </a:r>
          </a:p>
          <a:p>
            <a:pPr fontAlgn="base">
              <a:spcBef>
                <a:spcPct val="0"/>
              </a:spcBef>
              <a:spcAft>
                <a:spcPct val="0"/>
              </a:spcAft>
            </a:pPr>
            <a:r>
              <a:rPr lang="en-GB" sz="1200" dirty="0">
                <a:latin typeface="Calibri" pitchFamily="34" charset="0"/>
                <a:cs typeface="Times New Roman" pitchFamily="18" charset="0"/>
              </a:rPr>
              <a:t>Dark Slate Blue – </a:t>
            </a:r>
            <a:r>
              <a:rPr lang="en-GB" sz="1200" b="1" dirty="0">
                <a:solidFill>
                  <a:srgbClr val="0070C0"/>
                </a:solidFill>
                <a:latin typeface="Calibri" pitchFamily="34" charset="0"/>
                <a:cs typeface="Times New Roman" pitchFamily="18" charset="0"/>
              </a:rPr>
              <a:t>Cambrian</a:t>
            </a:r>
          </a:p>
          <a:p>
            <a:pPr fontAlgn="base">
              <a:spcBef>
                <a:spcPct val="0"/>
              </a:spcBef>
              <a:spcAft>
                <a:spcPct val="0"/>
              </a:spcAft>
            </a:pPr>
            <a:r>
              <a:rPr lang="en-GB" sz="1200" dirty="0">
                <a:latin typeface="Calibri" pitchFamily="34" charset="0"/>
                <a:cs typeface="Times New Roman" pitchFamily="18" charset="0"/>
              </a:rPr>
              <a:t>Mid Orange – </a:t>
            </a:r>
            <a:r>
              <a:rPr lang="en-GB" sz="1200" b="1" dirty="0">
                <a:solidFill>
                  <a:srgbClr val="0070C0"/>
                </a:solidFill>
                <a:latin typeface="Calibri" pitchFamily="34" charset="0"/>
                <a:cs typeface="Times New Roman" pitchFamily="18" charset="0"/>
              </a:rPr>
              <a:t>Neoproterozoic (Dalradian)</a:t>
            </a:r>
          </a:p>
          <a:p>
            <a:pPr fontAlgn="base">
              <a:spcBef>
                <a:spcPct val="0"/>
              </a:spcBef>
              <a:spcAft>
                <a:spcPct val="0"/>
              </a:spcAft>
            </a:pPr>
            <a:r>
              <a:rPr lang="en-GB" sz="1200" dirty="0">
                <a:latin typeface="Calibri" pitchFamily="34" charset="0"/>
                <a:cs typeface="Times New Roman" pitchFamily="18" charset="0"/>
              </a:rPr>
              <a:t>Dark Green – </a:t>
            </a:r>
            <a:r>
              <a:rPr lang="en-GB" sz="1200" b="1" dirty="0">
                <a:solidFill>
                  <a:srgbClr val="0070C0"/>
                </a:solidFill>
                <a:latin typeface="Calibri" pitchFamily="34" charset="0"/>
                <a:cs typeface="Times New Roman" pitchFamily="18" charset="0"/>
              </a:rPr>
              <a:t>Neoproterozoic (Torridonian)</a:t>
            </a:r>
          </a:p>
          <a:p>
            <a:pPr fontAlgn="base">
              <a:spcBef>
                <a:spcPct val="0"/>
              </a:spcBef>
              <a:spcAft>
                <a:spcPct val="0"/>
              </a:spcAft>
            </a:pPr>
            <a:r>
              <a:rPr lang="en-GB" sz="1200" dirty="0">
                <a:latin typeface="Calibri" pitchFamily="34" charset="0"/>
                <a:cs typeface="Times New Roman" pitchFamily="18" charset="0"/>
              </a:rPr>
              <a:t>Pink – </a:t>
            </a:r>
            <a:r>
              <a:rPr lang="en-GB" sz="1200" b="1" dirty="0">
                <a:solidFill>
                  <a:srgbClr val="0070C0"/>
                </a:solidFill>
                <a:latin typeface="Calibri" pitchFamily="34" charset="0"/>
                <a:cs typeface="Times New Roman" pitchFamily="18" charset="0"/>
              </a:rPr>
              <a:t>Lewisian</a:t>
            </a:r>
          </a:p>
          <a:p>
            <a:pPr fontAlgn="base">
              <a:spcBef>
                <a:spcPct val="0"/>
              </a:spcBef>
              <a:spcAft>
                <a:spcPct val="0"/>
              </a:spcAft>
            </a:pPr>
            <a:r>
              <a:rPr lang="en-GB" sz="1200" dirty="0">
                <a:latin typeface="Calibri" pitchFamily="34" charset="0"/>
                <a:cs typeface="Times New Roman" pitchFamily="18" charset="0"/>
              </a:rPr>
              <a:t>Bright Red – </a:t>
            </a:r>
            <a:r>
              <a:rPr lang="en-GB" sz="1200" b="1" dirty="0">
                <a:solidFill>
                  <a:srgbClr val="0070C0"/>
                </a:solidFill>
                <a:latin typeface="Calibri" pitchFamily="34" charset="0"/>
                <a:cs typeface="Times New Roman" pitchFamily="18" charset="0"/>
              </a:rPr>
              <a:t>Granite</a:t>
            </a:r>
          </a:p>
          <a:p>
            <a:pPr fontAlgn="base">
              <a:spcBef>
                <a:spcPct val="0"/>
              </a:spcBef>
              <a:spcAft>
                <a:spcPct val="0"/>
              </a:spcAft>
            </a:pPr>
            <a:r>
              <a:rPr lang="en-GB" sz="1200" dirty="0">
                <a:latin typeface="Calibri" pitchFamily="34" charset="0"/>
                <a:cs typeface="Times New Roman" pitchFamily="18" charset="0"/>
              </a:rPr>
              <a:t>Dull red – </a:t>
            </a:r>
            <a:r>
              <a:rPr lang="en-GB" sz="1200" b="1" dirty="0">
                <a:solidFill>
                  <a:srgbClr val="0070C0"/>
                </a:solidFill>
                <a:latin typeface="Calibri" pitchFamily="34" charset="0"/>
                <a:cs typeface="Times New Roman" pitchFamily="18" charset="0"/>
              </a:rPr>
              <a:t>Palaeogene </a:t>
            </a:r>
            <a:r>
              <a:rPr lang="en-GB" sz="1200" b="1" dirty="0" err="1" smtClean="0">
                <a:solidFill>
                  <a:srgbClr val="0070C0"/>
                </a:solidFill>
                <a:latin typeface="Calibri" pitchFamily="34" charset="0"/>
                <a:cs typeface="Times New Roman" pitchFamily="18" charset="0"/>
              </a:rPr>
              <a:t>volcanics</a:t>
            </a:r>
            <a:endParaRPr lang="en-GB" sz="1200" b="1" dirty="0" smtClean="0">
              <a:solidFill>
                <a:srgbClr val="0070C0"/>
              </a:solidFill>
              <a:latin typeface="Calibri" pitchFamily="34" charset="0"/>
              <a:cs typeface="Times New Roman" pitchFamily="18" charset="0"/>
            </a:endParaRPr>
          </a:p>
          <a:p>
            <a:pPr fontAlgn="base">
              <a:spcBef>
                <a:spcPct val="0"/>
              </a:spcBef>
              <a:spcAft>
                <a:spcPct val="0"/>
              </a:spcAft>
            </a:pPr>
            <a:endParaRPr lang="en-GB" dirty="0">
              <a:latin typeface="Arial" pitchFamily="34" charset="0"/>
              <a:cs typeface="Arial" pitchFamily="34" charset="0"/>
            </a:endParaRPr>
          </a:p>
        </p:txBody>
      </p:sp>
      <p:cxnSp>
        <p:nvCxnSpPr>
          <p:cNvPr id="4" name="Straight Arrow Connector 3"/>
          <p:cNvCxnSpPr/>
          <p:nvPr/>
        </p:nvCxnSpPr>
        <p:spPr>
          <a:xfrm>
            <a:off x="9624392" y="4581128"/>
            <a:ext cx="0" cy="7920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9480376" y="4581128"/>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9460677" y="5373216"/>
            <a:ext cx="288032"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6679405" y="5067626"/>
            <a:ext cx="5143834" cy="646331"/>
          </a:xfrm>
          <a:prstGeom prst="rect">
            <a:avLst/>
          </a:prstGeom>
          <a:solidFill>
            <a:schemeClr val="tx1">
              <a:lumMod val="85000"/>
            </a:schemeClr>
          </a:solidFill>
        </p:spPr>
        <p:txBody>
          <a:bodyPr wrap="square">
            <a:spAutoFit/>
          </a:bodyPr>
          <a:lstStyle/>
          <a:p>
            <a:r>
              <a:rPr lang="en-US" u="sng" dirty="0">
                <a:hlinkClick r:id="rId3"/>
              </a:rPr>
              <a:t>http://mapapps.bgs.ac.uk/geologyofbritain/home.html</a:t>
            </a:r>
            <a:endParaRPr lang="en-US" dirty="0"/>
          </a:p>
        </p:txBody>
      </p:sp>
      <p:sp>
        <p:nvSpPr>
          <p:cNvPr id="11" name="TextBox 10"/>
          <p:cNvSpPr txBox="1"/>
          <p:nvPr/>
        </p:nvSpPr>
        <p:spPr>
          <a:xfrm>
            <a:off x="5963858" y="5918642"/>
            <a:ext cx="3384376" cy="369332"/>
          </a:xfrm>
          <a:prstGeom prst="rect">
            <a:avLst/>
          </a:prstGeom>
          <a:noFill/>
        </p:spPr>
        <p:txBody>
          <a:bodyPr wrap="square" rtlCol="0">
            <a:spAutoFit/>
          </a:bodyPr>
          <a:lstStyle/>
          <a:p>
            <a:pPr algn="ctr"/>
            <a:r>
              <a:rPr lang="en-US" dirty="0"/>
              <a:t>www.bgs.ac.uk</a:t>
            </a:r>
          </a:p>
        </p:txBody>
      </p:sp>
      <p:sp>
        <p:nvSpPr>
          <p:cNvPr id="2" name="TextBox 1"/>
          <p:cNvSpPr txBox="1"/>
          <p:nvPr/>
        </p:nvSpPr>
        <p:spPr>
          <a:xfrm>
            <a:off x="6679405" y="6307993"/>
            <a:ext cx="4292794" cy="369332"/>
          </a:xfrm>
          <a:prstGeom prst="rect">
            <a:avLst/>
          </a:prstGeom>
          <a:noFill/>
        </p:spPr>
        <p:txBody>
          <a:bodyPr wrap="square" rtlCol="0">
            <a:spAutoFit/>
          </a:bodyPr>
          <a:lstStyle/>
          <a:p>
            <a:r>
              <a:rPr lang="en-GB" dirty="0" smtClean="0"/>
              <a:t>Useful information here !</a:t>
            </a:r>
            <a:endParaRPr lang="en-GB" dirty="0"/>
          </a:p>
        </p:txBody>
      </p:sp>
    </p:spTree>
    <p:extLst>
      <p:ext uri="{BB962C8B-B14F-4D97-AF65-F5344CB8AC3E}">
        <p14:creationId xmlns:p14="http://schemas.microsoft.com/office/powerpoint/2010/main" val="2308532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ChangeArrowheads="1"/>
          </p:cNvSpPr>
          <p:nvPr/>
        </p:nvSpPr>
        <p:spPr bwMode="auto">
          <a:xfrm>
            <a:off x="457006" y="1162050"/>
            <a:ext cx="1106722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The object of geological mapping is to gain knowledge of the character, distribution, sequence and structure of the soils and rocks underlying the area. Interpretation of the geological conditions at the site might, therefore, require the mapping of a larger area.</a:t>
            </a:r>
            <a:endParaRPr lang="en-GB" altLang="en-US" dirty="0">
              <a:solidFill>
                <a:prstClr val="white"/>
              </a:solidFill>
            </a:endParaRPr>
          </a:p>
        </p:txBody>
      </p:sp>
      <p:sp>
        <p:nvSpPr>
          <p:cNvPr id="57347" name="Rectangle 3"/>
          <p:cNvSpPr>
            <a:spLocks noChangeArrowheads="1"/>
          </p:cNvSpPr>
          <p:nvPr/>
        </p:nvSpPr>
        <p:spPr bwMode="auto">
          <a:xfrm>
            <a:off x="457006" y="2646642"/>
            <a:ext cx="109834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Important geological structures such as faults and other major discontinuities need to be interpreted.</a:t>
            </a:r>
            <a:endParaRPr lang="en-GB" altLang="en-US" dirty="0">
              <a:solidFill>
                <a:prstClr val="white"/>
              </a:solidFill>
            </a:endParaRPr>
          </a:p>
        </p:txBody>
      </p:sp>
      <p:sp>
        <p:nvSpPr>
          <p:cNvPr id="57348" name="Rectangle 4"/>
          <p:cNvSpPr>
            <a:spLocks noChangeArrowheads="1"/>
          </p:cNvSpPr>
          <p:nvPr/>
        </p:nvSpPr>
        <p:spPr bwMode="auto">
          <a:xfrm>
            <a:off x="528745" y="3490077"/>
            <a:ext cx="1053479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marL="285750" indent="-285750" algn="just" eaLnBrk="0" fontAlgn="base" hangingPunct="0">
              <a:spcBef>
                <a:spcPct val="0"/>
              </a:spcBef>
              <a:spcAft>
                <a:spcPct val="0"/>
              </a:spcAft>
              <a:buFont typeface="Arial" panose="020B0604020202020204" pitchFamily="34" charset="0"/>
              <a:buChar char="•"/>
            </a:pPr>
            <a:r>
              <a:rPr lang="en-GB" altLang="en-US" dirty="0">
                <a:solidFill>
                  <a:srgbClr val="000000"/>
                </a:solidFill>
                <a:latin typeface="Arial" panose="020B0604020202020204" pitchFamily="34" charset="0"/>
              </a:rPr>
              <a:t>Quarries and cuttings beyond the site, might provide data on the material and mass characteristics, including, for example, the character of discontinuities, weathering profiles and the nature of the junction between soil and rock formations</a:t>
            </a:r>
            <a:endParaRPr lang="en-GB" altLang="en-US" dirty="0">
              <a:solidFill>
                <a:prstClr val="white"/>
              </a:solidFill>
            </a:endParaRPr>
          </a:p>
        </p:txBody>
      </p:sp>
      <p:sp>
        <p:nvSpPr>
          <p:cNvPr id="57349" name="TextBox 5"/>
          <p:cNvSpPr txBox="1">
            <a:spLocks noChangeArrowheads="1"/>
          </p:cNvSpPr>
          <p:nvPr/>
        </p:nvSpPr>
        <p:spPr bwMode="auto">
          <a:xfrm>
            <a:off x="396124" y="279401"/>
            <a:ext cx="5105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schemeClr val="bg1"/>
                </a:solidFill>
              </a:rPr>
              <a:t>WHY CONSIDER GEOLOGY ??</a:t>
            </a:r>
          </a:p>
        </p:txBody>
      </p:sp>
    </p:spTree>
    <p:extLst>
      <p:ext uri="{BB962C8B-B14F-4D97-AF65-F5344CB8AC3E}">
        <p14:creationId xmlns:p14="http://schemas.microsoft.com/office/powerpoint/2010/main" val="22765132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Box 7"/>
          <p:cNvSpPr txBox="1">
            <a:spLocks noChangeArrowheads="1"/>
          </p:cNvSpPr>
          <p:nvPr/>
        </p:nvSpPr>
        <p:spPr bwMode="auto">
          <a:xfrm>
            <a:off x="3657601" y="1371600"/>
            <a:ext cx="4608513" cy="255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4000" b="1">
                <a:solidFill>
                  <a:prstClr val="black"/>
                </a:solidFill>
              </a:rPr>
              <a:t>Exercise 1 and 2 </a:t>
            </a:r>
          </a:p>
          <a:p>
            <a:pPr algn="ctr" eaLnBrk="0" fontAlgn="base" hangingPunct="0">
              <a:spcBef>
                <a:spcPct val="0"/>
              </a:spcBef>
              <a:spcAft>
                <a:spcPct val="0"/>
              </a:spcAft>
            </a:pPr>
            <a:endParaRPr lang="en-GB" altLang="en-US" sz="4000" b="1">
              <a:solidFill>
                <a:prstClr val="black"/>
              </a:solidFill>
            </a:endParaRPr>
          </a:p>
          <a:p>
            <a:pPr algn="ctr" eaLnBrk="0" fontAlgn="base" hangingPunct="0">
              <a:spcBef>
                <a:spcPct val="0"/>
              </a:spcBef>
              <a:spcAft>
                <a:spcPct val="0"/>
              </a:spcAft>
            </a:pPr>
            <a:r>
              <a:rPr lang="en-GB" altLang="en-US" sz="4000" b="1">
                <a:solidFill>
                  <a:prstClr val="black"/>
                </a:solidFill>
              </a:rPr>
              <a:t>Basic geological cross sections</a:t>
            </a:r>
          </a:p>
        </p:txBody>
      </p:sp>
    </p:spTree>
    <p:extLst>
      <p:ext uri="{BB962C8B-B14F-4D97-AF65-F5344CB8AC3E}">
        <p14:creationId xmlns:p14="http://schemas.microsoft.com/office/powerpoint/2010/main" val="42731600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ChangeArrowheads="1"/>
          </p:cNvSpPr>
          <p:nvPr/>
        </p:nvSpPr>
        <p:spPr bwMode="auto">
          <a:xfrm>
            <a:off x="639628" y="155649"/>
            <a:ext cx="48069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2400" b="1" dirty="0">
                <a:solidFill>
                  <a:prstClr val="black"/>
                </a:solidFill>
              </a:rPr>
              <a:t>Introduction to cross sections</a:t>
            </a:r>
          </a:p>
        </p:txBody>
      </p:sp>
      <p:sp>
        <p:nvSpPr>
          <p:cNvPr id="59395" name="TextBox 8"/>
          <p:cNvSpPr txBox="1">
            <a:spLocks noChangeArrowheads="1"/>
          </p:cNvSpPr>
          <p:nvPr/>
        </p:nvSpPr>
        <p:spPr bwMode="auto">
          <a:xfrm>
            <a:off x="534611" y="878495"/>
            <a:ext cx="10528931"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buFont typeface="Arial" panose="020B0604020202020204" pitchFamily="34" charset="0"/>
              <a:buChar char="•"/>
            </a:pPr>
            <a:r>
              <a:rPr lang="en-GB" altLang="en-US" dirty="0">
                <a:solidFill>
                  <a:prstClr val="white"/>
                </a:solidFill>
              </a:rPr>
              <a:t>  </a:t>
            </a:r>
            <a:r>
              <a:rPr lang="en-GB" altLang="en-US" dirty="0">
                <a:solidFill>
                  <a:prstClr val="black"/>
                </a:solidFill>
                <a:latin typeface="Arial" panose="020B0604020202020204" pitchFamily="34" charset="0"/>
              </a:rPr>
              <a:t>A </a:t>
            </a:r>
            <a:r>
              <a:rPr lang="en-GB" altLang="en-US" b="1" dirty="0">
                <a:solidFill>
                  <a:prstClr val="black"/>
                </a:solidFill>
                <a:latin typeface="Arial" panose="020B0604020202020204" pitchFamily="34" charset="0"/>
              </a:rPr>
              <a:t>key goal </a:t>
            </a:r>
            <a:r>
              <a:rPr lang="en-GB" altLang="en-US" dirty="0">
                <a:solidFill>
                  <a:prstClr val="black"/>
                </a:solidFill>
                <a:latin typeface="Arial" panose="020B0604020202020204" pitchFamily="34" charset="0"/>
              </a:rPr>
              <a:t>of the structural geologist is to </a:t>
            </a:r>
            <a:r>
              <a:rPr lang="en-GB" altLang="en-US" b="1" dirty="0">
                <a:solidFill>
                  <a:prstClr val="black"/>
                </a:solidFill>
                <a:latin typeface="Arial" panose="020B0604020202020204" pitchFamily="34" charset="0"/>
              </a:rPr>
              <a:t>understand the </a:t>
            </a:r>
            <a:r>
              <a:rPr lang="en-GB" altLang="en-US" b="1" dirty="0" smtClean="0">
                <a:solidFill>
                  <a:prstClr val="black"/>
                </a:solidFill>
                <a:latin typeface="Arial" panose="020B0604020202020204" pitchFamily="34" charset="0"/>
              </a:rPr>
              <a:t>three dimensional </a:t>
            </a:r>
            <a:r>
              <a:rPr lang="en-GB" altLang="en-US" b="1" dirty="0">
                <a:solidFill>
                  <a:prstClr val="black"/>
                </a:solidFill>
                <a:latin typeface="Arial" panose="020B0604020202020204" pitchFamily="34" charset="0"/>
              </a:rPr>
              <a:t>geometry of </a:t>
            </a:r>
            <a:r>
              <a:rPr lang="en-GB" altLang="en-US" b="1" dirty="0" smtClean="0">
                <a:solidFill>
                  <a:prstClr val="black"/>
                </a:solidFill>
                <a:latin typeface="Arial" panose="020B0604020202020204" pitchFamily="34" charset="0"/>
              </a:rPr>
              <a:t>the</a:t>
            </a:r>
          </a:p>
          <a:p>
            <a:pPr algn="just" eaLnBrk="0" fontAlgn="base" hangingPunct="0">
              <a:spcBef>
                <a:spcPct val="0"/>
              </a:spcBef>
              <a:spcAft>
                <a:spcPct val="0"/>
              </a:spcAft>
            </a:pPr>
            <a:r>
              <a:rPr lang="en-GB" altLang="en-US" b="1" dirty="0">
                <a:solidFill>
                  <a:prstClr val="black"/>
                </a:solidFill>
                <a:latin typeface="Arial" panose="020B0604020202020204" pitchFamily="34" charset="0"/>
              </a:rPr>
              <a:t> </a:t>
            </a:r>
            <a:r>
              <a:rPr lang="en-GB" altLang="en-US" b="1" dirty="0" smtClean="0">
                <a:solidFill>
                  <a:prstClr val="black"/>
                </a:solidFill>
                <a:latin typeface="Arial" panose="020B0604020202020204" pitchFamily="34" charset="0"/>
              </a:rPr>
              <a:t>  </a:t>
            </a:r>
            <a:r>
              <a:rPr lang="en-GB" altLang="en-US" b="1" dirty="0">
                <a:solidFill>
                  <a:prstClr val="black"/>
                </a:solidFill>
                <a:latin typeface="Arial" panose="020B0604020202020204" pitchFamily="34" charset="0"/>
              </a:rPr>
              <a:t>rock strata.</a:t>
            </a:r>
          </a:p>
          <a:p>
            <a:pPr algn="just" eaLnBrk="0" fontAlgn="base" hangingPunct="0">
              <a:spcBef>
                <a:spcPct val="0"/>
              </a:spcBef>
              <a:spcAft>
                <a:spcPct val="0"/>
              </a:spcAft>
              <a:buFont typeface="Arial" panose="020B0604020202020204" pitchFamily="34" charset="0"/>
              <a:buChar char="•"/>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 Unfortunately, all that can be directly observed are rocks at the </a:t>
            </a:r>
            <a:r>
              <a:rPr lang="en-GB" altLang="en-US" dirty="0" smtClean="0">
                <a:solidFill>
                  <a:prstClr val="black"/>
                </a:solidFill>
                <a:latin typeface="Arial" panose="020B0604020202020204" pitchFamily="34" charset="0"/>
              </a:rPr>
              <a:t>Earth’s surface </a:t>
            </a:r>
            <a:r>
              <a:rPr lang="en-GB" altLang="en-US" dirty="0">
                <a:solidFill>
                  <a:prstClr val="black"/>
                </a:solidFill>
                <a:latin typeface="Arial" panose="020B0604020202020204" pitchFamily="34" charset="0"/>
              </a:rPr>
              <a:t>or, in special cases</a:t>
            </a:r>
            <a:r>
              <a:rPr lang="en-GB" altLang="en-US" dirty="0" smtClean="0">
                <a:solidFill>
                  <a:prstClr val="black"/>
                </a:solidFill>
                <a:latin typeface="Arial" panose="020B0604020202020204" pitchFamily="34" charset="0"/>
              </a:rPr>
              <a:t>,</a:t>
            </a:r>
          </a:p>
          <a:p>
            <a:pPr algn="just" eaLnBrk="0" fontAlgn="base" hangingPunct="0">
              <a:spcBef>
                <a:spcPct val="0"/>
              </a:spcBef>
              <a:spcAft>
                <a:spcPct val="0"/>
              </a:spcAft>
            </a:pPr>
            <a:r>
              <a:rPr lang="en-GB" altLang="en-US" dirty="0" smtClean="0">
                <a:solidFill>
                  <a:prstClr val="black"/>
                </a:solidFill>
                <a:latin typeface="Arial" panose="020B0604020202020204" pitchFamily="34" charset="0"/>
              </a:rPr>
              <a:t>  one </a:t>
            </a:r>
            <a:r>
              <a:rPr lang="en-GB" altLang="en-US" dirty="0">
                <a:solidFill>
                  <a:prstClr val="black"/>
                </a:solidFill>
                <a:latin typeface="Arial" panose="020B0604020202020204" pitchFamily="34" charset="0"/>
              </a:rPr>
              <a:t>dimensional information obtained </a:t>
            </a:r>
            <a:r>
              <a:rPr lang="en-GB" altLang="en-US" dirty="0" smtClean="0">
                <a:solidFill>
                  <a:prstClr val="black"/>
                </a:solidFill>
                <a:latin typeface="Arial" panose="020B0604020202020204" pitchFamily="34" charset="0"/>
              </a:rPr>
              <a:t>from bore </a:t>
            </a:r>
            <a:r>
              <a:rPr lang="en-GB" altLang="en-US" dirty="0">
                <a:solidFill>
                  <a:prstClr val="black"/>
                </a:solidFill>
                <a:latin typeface="Arial" panose="020B0604020202020204" pitchFamily="34" charset="0"/>
              </a:rPr>
              <a:t>hole.</a:t>
            </a:r>
          </a:p>
          <a:p>
            <a:pPr algn="just" eaLnBrk="0" fontAlgn="base" hangingPunct="0">
              <a:spcBef>
                <a:spcPct val="0"/>
              </a:spcBef>
              <a:spcAft>
                <a:spcPct val="0"/>
              </a:spcAft>
              <a:buFont typeface="Arial" panose="020B0604020202020204" pitchFamily="34" charset="0"/>
              <a:buChar char="•"/>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 </a:t>
            </a:r>
            <a:r>
              <a:rPr lang="en-GB" altLang="en-US" b="1" dirty="0">
                <a:solidFill>
                  <a:prstClr val="black"/>
                </a:solidFill>
                <a:latin typeface="Arial" panose="020B0604020202020204" pitchFamily="34" charset="0"/>
              </a:rPr>
              <a:t>The shape of the structures below the surface and the </a:t>
            </a:r>
            <a:r>
              <a:rPr lang="en-GB" altLang="en-US" b="1" dirty="0" smtClean="0">
                <a:solidFill>
                  <a:prstClr val="black"/>
                </a:solidFill>
                <a:latin typeface="Arial" panose="020B0604020202020204" pitchFamily="34" charset="0"/>
              </a:rPr>
              <a:t>projection of </a:t>
            </a:r>
            <a:r>
              <a:rPr lang="en-GB" altLang="en-US" b="1" dirty="0">
                <a:solidFill>
                  <a:prstClr val="black"/>
                </a:solidFill>
                <a:latin typeface="Arial" panose="020B0604020202020204" pitchFamily="34" charset="0"/>
              </a:rPr>
              <a:t>those features into the </a:t>
            </a:r>
            <a:r>
              <a:rPr lang="en-GB" altLang="en-US" b="1" dirty="0" smtClean="0">
                <a:solidFill>
                  <a:prstClr val="black"/>
                </a:solidFill>
                <a:latin typeface="Arial" panose="020B0604020202020204" pitchFamily="34" charset="0"/>
              </a:rPr>
              <a:t>air</a:t>
            </a:r>
          </a:p>
          <a:p>
            <a:pPr algn="just" eaLnBrk="0" fontAlgn="base" hangingPunct="0">
              <a:spcBef>
                <a:spcPct val="0"/>
              </a:spcBef>
              <a:spcAft>
                <a:spcPct val="0"/>
              </a:spcAft>
            </a:pPr>
            <a:r>
              <a:rPr lang="en-GB" altLang="en-US" b="1" dirty="0">
                <a:solidFill>
                  <a:prstClr val="black"/>
                </a:solidFill>
                <a:latin typeface="Arial" panose="020B0604020202020204" pitchFamily="34" charset="0"/>
              </a:rPr>
              <a:t> </a:t>
            </a:r>
            <a:r>
              <a:rPr lang="en-GB" altLang="en-US" b="1" dirty="0" smtClean="0">
                <a:solidFill>
                  <a:prstClr val="black"/>
                </a:solidFill>
                <a:latin typeface="Arial" panose="020B0604020202020204" pitchFamily="34" charset="0"/>
              </a:rPr>
              <a:t> </a:t>
            </a:r>
            <a:r>
              <a:rPr lang="en-GB" altLang="en-US" b="1" dirty="0">
                <a:solidFill>
                  <a:prstClr val="black"/>
                </a:solidFill>
                <a:latin typeface="Arial" panose="020B0604020202020204" pitchFamily="34" charset="0"/>
              </a:rPr>
              <a:t>(before they were eroded) must </a:t>
            </a:r>
            <a:r>
              <a:rPr lang="en-GB" altLang="en-US" b="1" dirty="0" smtClean="0">
                <a:solidFill>
                  <a:prstClr val="black"/>
                </a:solidFill>
                <a:latin typeface="Arial" panose="020B0604020202020204" pitchFamily="34" charset="0"/>
              </a:rPr>
              <a:t>be inferred</a:t>
            </a:r>
            <a:r>
              <a:rPr lang="en-GB" altLang="en-US" b="1" dirty="0">
                <a:solidFill>
                  <a:prstClr val="black"/>
                </a:solidFill>
                <a:latin typeface="Arial" panose="020B0604020202020204" pitchFamily="34" charset="0"/>
              </a:rPr>
              <a:t> </a:t>
            </a:r>
            <a:r>
              <a:rPr lang="en-GB" altLang="en-US" b="1" dirty="0" smtClean="0">
                <a:solidFill>
                  <a:prstClr val="black"/>
                </a:solidFill>
                <a:latin typeface="Arial" panose="020B0604020202020204" pitchFamily="34" charset="0"/>
              </a:rPr>
              <a:t>(by best guess)</a:t>
            </a:r>
            <a:endParaRPr lang="en-GB" altLang="en-US" b="1" dirty="0">
              <a:solidFill>
                <a:prstClr val="black"/>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 </a:t>
            </a:r>
            <a:r>
              <a:rPr lang="en-GB" altLang="en-US" b="1" dirty="0">
                <a:solidFill>
                  <a:prstClr val="black"/>
                </a:solidFill>
                <a:latin typeface="Arial" panose="020B0604020202020204" pitchFamily="34" charset="0"/>
              </a:rPr>
              <a:t>Cross sections are 2-D educated guesses </a:t>
            </a:r>
            <a:r>
              <a:rPr lang="en-GB" altLang="en-US" dirty="0">
                <a:solidFill>
                  <a:prstClr val="black"/>
                </a:solidFill>
                <a:latin typeface="Arial" panose="020B0604020202020204" pitchFamily="34" charset="0"/>
              </a:rPr>
              <a:t>at the geology along </a:t>
            </a:r>
            <a:r>
              <a:rPr lang="en-GB" altLang="en-US" dirty="0" smtClean="0">
                <a:solidFill>
                  <a:prstClr val="black"/>
                </a:solidFill>
                <a:latin typeface="Arial" panose="020B0604020202020204" pitchFamily="34" charset="0"/>
              </a:rPr>
              <a:t>a plane </a:t>
            </a:r>
            <a:r>
              <a:rPr lang="en-GB" altLang="en-US" dirty="0">
                <a:solidFill>
                  <a:prstClr val="black"/>
                </a:solidFill>
                <a:latin typeface="Arial" panose="020B0604020202020204" pitchFamily="34" charset="0"/>
              </a:rPr>
              <a:t>different from the </a:t>
            </a:r>
            <a:r>
              <a:rPr lang="en-GB" altLang="en-US" dirty="0" smtClean="0">
                <a:solidFill>
                  <a:prstClr val="black"/>
                </a:solidFill>
                <a:latin typeface="Arial" panose="020B0604020202020204" pitchFamily="34" charset="0"/>
              </a:rPr>
              <a:t>land</a:t>
            </a:r>
          </a:p>
          <a:p>
            <a:pPr algn="just" eaLnBrk="0" fontAlgn="base" hangingPunct="0">
              <a:spcBef>
                <a:spcPct val="0"/>
              </a:spcBef>
              <a:spcAft>
                <a:spcPct val="0"/>
              </a:spcAft>
            </a:pPr>
            <a:r>
              <a:rPr lang="en-GB" altLang="en-US" dirty="0">
                <a:solidFill>
                  <a:prstClr val="black"/>
                </a:solidFill>
                <a:latin typeface="Arial" panose="020B0604020202020204" pitchFamily="34" charset="0"/>
              </a:rPr>
              <a:t> </a:t>
            </a:r>
            <a:r>
              <a:rPr lang="en-GB" altLang="en-US" dirty="0" smtClean="0">
                <a:solidFill>
                  <a:prstClr val="black"/>
                </a:solidFill>
                <a:latin typeface="Arial" panose="020B0604020202020204" pitchFamily="34" charset="0"/>
              </a:rPr>
              <a:t> </a:t>
            </a:r>
            <a:r>
              <a:rPr lang="en-GB" altLang="en-US" dirty="0">
                <a:solidFill>
                  <a:prstClr val="black"/>
                </a:solidFill>
                <a:latin typeface="Arial" panose="020B0604020202020204" pitchFamily="34" charset="0"/>
              </a:rPr>
              <a:t>surface.</a:t>
            </a:r>
          </a:p>
          <a:p>
            <a:pPr algn="just" eaLnBrk="0" fontAlgn="base" hangingPunct="0">
              <a:spcBef>
                <a:spcPct val="0"/>
              </a:spcBef>
              <a:spcAft>
                <a:spcPct val="0"/>
              </a:spcAft>
              <a:buFont typeface="Arial" panose="020B0604020202020204" pitchFamily="34" charset="0"/>
              <a:buChar char="•"/>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 As is true of many problems in geology, </a:t>
            </a:r>
            <a:r>
              <a:rPr lang="en-GB" altLang="en-US" b="1" dirty="0">
                <a:solidFill>
                  <a:prstClr val="black"/>
                </a:solidFill>
                <a:latin typeface="Arial" panose="020B0604020202020204" pitchFamily="34" charset="0"/>
              </a:rPr>
              <a:t>there are often </a:t>
            </a:r>
            <a:r>
              <a:rPr lang="en-GB" altLang="en-US" b="1" dirty="0" smtClean="0">
                <a:solidFill>
                  <a:prstClr val="black"/>
                </a:solidFill>
                <a:latin typeface="Arial" panose="020B0604020202020204" pitchFamily="34" charset="0"/>
              </a:rPr>
              <a:t>numerous possible </a:t>
            </a:r>
            <a:r>
              <a:rPr lang="en-GB" altLang="en-US" b="1" dirty="0">
                <a:solidFill>
                  <a:prstClr val="black"/>
                </a:solidFill>
                <a:latin typeface="Arial" panose="020B0604020202020204" pitchFamily="34" charset="0"/>
              </a:rPr>
              <a:t>interpretations of </a:t>
            </a:r>
            <a:r>
              <a:rPr lang="en-GB" altLang="en-US" b="1" dirty="0" smtClean="0">
                <a:solidFill>
                  <a:prstClr val="black"/>
                </a:solidFill>
                <a:latin typeface="Arial" panose="020B0604020202020204" pitchFamily="34" charset="0"/>
              </a:rPr>
              <a:t>the</a:t>
            </a:r>
          </a:p>
          <a:p>
            <a:pPr algn="just" eaLnBrk="0" fontAlgn="base" hangingPunct="0">
              <a:spcBef>
                <a:spcPct val="0"/>
              </a:spcBef>
              <a:spcAft>
                <a:spcPct val="0"/>
              </a:spcAft>
            </a:pPr>
            <a:r>
              <a:rPr lang="en-GB" altLang="en-US" b="1" dirty="0">
                <a:solidFill>
                  <a:prstClr val="black"/>
                </a:solidFill>
                <a:latin typeface="Arial" panose="020B0604020202020204" pitchFamily="34" charset="0"/>
              </a:rPr>
              <a:t> </a:t>
            </a:r>
            <a:r>
              <a:rPr lang="en-GB" altLang="en-US" b="1" dirty="0" smtClean="0">
                <a:solidFill>
                  <a:prstClr val="black"/>
                </a:solidFill>
                <a:latin typeface="Arial" panose="020B0604020202020204" pitchFamily="34" charset="0"/>
              </a:rPr>
              <a:t> </a:t>
            </a:r>
            <a:r>
              <a:rPr lang="en-GB" altLang="en-US" b="1" dirty="0">
                <a:solidFill>
                  <a:prstClr val="black"/>
                </a:solidFill>
                <a:latin typeface="Arial" panose="020B0604020202020204" pitchFamily="34" charset="0"/>
              </a:rPr>
              <a:t>same data.</a:t>
            </a:r>
          </a:p>
          <a:p>
            <a:pPr algn="just" eaLnBrk="0" fontAlgn="base" hangingPunct="0">
              <a:spcBef>
                <a:spcPct val="0"/>
              </a:spcBef>
              <a:spcAft>
                <a:spcPct val="0"/>
              </a:spcAft>
              <a:buFont typeface="Arial" panose="020B0604020202020204" pitchFamily="34" charset="0"/>
              <a:buChar char="•"/>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 </a:t>
            </a:r>
            <a:r>
              <a:rPr lang="en-GB" altLang="en-US" b="1" dirty="0">
                <a:solidFill>
                  <a:prstClr val="black"/>
                </a:solidFill>
                <a:latin typeface="Arial" panose="020B0604020202020204" pitchFamily="34" charset="0"/>
              </a:rPr>
              <a:t>The best we can do in drawing a cross section is to come up </a:t>
            </a:r>
            <a:r>
              <a:rPr lang="en-GB" altLang="en-US" b="1" dirty="0" smtClean="0">
                <a:solidFill>
                  <a:prstClr val="black"/>
                </a:solidFill>
                <a:latin typeface="Arial" panose="020B0604020202020204" pitchFamily="34" charset="0"/>
              </a:rPr>
              <a:t>with an interpretation</a:t>
            </a:r>
          </a:p>
          <a:p>
            <a:pPr algn="just" eaLnBrk="0" fontAlgn="base" hangingPunct="0">
              <a:spcBef>
                <a:spcPct val="0"/>
              </a:spcBef>
              <a:spcAft>
                <a:spcPct val="0"/>
              </a:spcAft>
            </a:pPr>
            <a:r>
              <a:rPr lang="en-GB" altLang="en-US" b="1" dirty="0">
                <a:solidFill>
                  <a:prstClr val="black"/>
                </a:solidFill>
                <a:latin typeface="Arial" panose="020B0604020202020204" pitchFamily="34" charset="0"/>
              </a:rPr>
              <a:t> </a:t>
            </a:r>
            <a:r>
              <a:rPr lang="en-GB" altLang="en-US" b="1" dirty="0" smtClean="0">
                <a:solidFill>
                  <a:prstClr val="black"/>
                </a:solidFill>
                <a:latin typeface="Arial" panose="020B0604020202020204" pitchFamily="34" charset="0"/>
              </a:rPr>
              <a:t> </a:t>
            </a:r>
            <a:r>
              <a:rPr lang="en-GB" altLang="en-US" b="1" dirty="0">
                <a:solidFill>
                  <a:prstClr val="black"/>
                </a:solidFill>
                <a:latin typeface="Arial" panose="020B0604020202020204" pitchFamily="34" charset="0"/>
              </a:rPr>
              <a:t>that is consistent with all the available data.</a:t>
            </a:r>
          </a:p>
        </p:txBody>
      </p:sp>
    </p:spTree>
    <p:extLst>
      <p:ext uri="{BB962C8B-B14F-4D97-AF65-F5344CB8AC3E}">
        <p14:creationId xmlns:p14="http://schemas.microsoft.com/office/powerpoint/2010/main" val="411136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 calcmode="lin" valueType="num">
                                      <p:cBhvr additive="base">
                                        <p:cTn id="7" dur="500" fill="hold"/>
                                        <p:tgtEl>
                                          <p:spTgt spid="593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939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anim calcmode="lin" valueType="num">
                                      <p:cBhvr additive="base">
                                        <p:cTn id="11" dur="500" fill="hold"/>
                                        <p:tgtEl>
                                          <p:spTgt spid="5939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93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9395">
                                            <p:txEl>
                                              <p:pRg st="3" end="3"/>
                                            </p:txEl>
                                          </p:spTgt>
                                        </p:tgtEl>
                                        <p:attrNameLst>
                                          <p:attrName>style.visibility</p:attrName>
                                        </p:attrNameLst>
                                      </p:cBhvr>
                                      <p:to>
                                        <p:strVal val="visible"/>
                                      </p:to>
                                    </p:set>
                                    <p:anim calcmode="lin" valueType="num">
                                      <p:cBhvr additive="base">
                                        <p:cTn id="17" dur="500" fill="hold"/>
                                        <p:tgtEl>
                                          <p:spTgt spid="5939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9395">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9395">
                                            <p:txEl>
                                              <p:pRg st="4" end="4"/>
                                            </p:txEl>
                                          </p:spTgt>
                                        </p:tgtEl>
                                        <p:attrNameLst>
                                          <p:attrName>style.visibility</p:attrName>
                                        </p:attrNameLst>
                                      </p:cBhvr>
                                      <p:to>
                                        <p:strVal val="visible"/>
                                      </p:to>
                                    </p:set>
                                    <p:anim calcmode="lin" valueType="num">
                                      <p:cBhvr additive="base">
                                        <p:cTn id="21" dur="500" fill="hold"/>
                                        <p:tgtEl>
                                          <p:spTgt spid="59395">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93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9395">
                                            <p:txEl>
                                              <p:pRg st="6" end="6"/>
                                            </p:txEl>
                                          </p:spTgt>
                                        </p:tgtEl>
                                        <p:attrNameLst>
                                          <p:attrName>style.visibility</p:attrName>
                                        </p:attrNameLst>
                                      </p:cBhvr>
                                      <p:to>
                                        <p:strVal val="visible"/>
                                      </p:to>
                                    </p:set>
                                    <p:anim calcmode="lin" valueType="num">
                                      <p:cBhvr additive="base">
                                        <p:cTn id="27" dur="500" fill="hold"/>
                                        <p:tgtEl>
                                          <p:spTgt spid="59395">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9395">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9395">
                                            <p:txEl>
                                              <p:pRg st="7" end="7"/>
                                            </p:txEl>
                                          </p:spTgt>
                                        </p:tgtEl>
                                        <p:attrNameLst>
                                          <p:attrName>style.visibility</p:attrName>
                                        </p:attrNameLst>
                                      </p:cBhvr>
                                      <p:to>
                                        <p:strVal val="visible"/>
                                      </p:to>
                                    </p:set>
                                    <p:anim calcmode="lin" valueType="num">
                                      <p:cBhvr additive="base">
                                        <p:cTn id="31" dur="500" fill="hold"/>
                                        <p:tgtEl>
                                          <p:spTgt spid="59395">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939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9395">
                                            <p:txEl>
                                              <p:pRg st="9" end="9"/>
                                            </p:txEl>
                                          </p:spTgt>
                                        </p:tgtEl>
                                        <p:attrNameLst>
                                          <p:attrName>style.visibility</p:attrName>
                                        </p:attrNameLst>
                                      </p:cBhvr>
                                      <p:to>
                                        <p:strVal val="visible"/>
                                      </p:to>
                                    </p:set>
                                    <p:anim calcmode="lin" valueType="num">
                                      <p:cBhvr additive="base">
                                        <p:cTn id="37" dur="500" fill="hold"/>
                                        <p:tgtEl>
                                          <p:spTgt spid="59395">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9395">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9395">
                                            <p:txEl>
                                              <p:pRg st="10" end="10"/>
                                            </p:txEl>
                                          </p:spTgt>
                                        </p:tgtEl>
                                        <p:attrNameLst>
                                          <p:attrName>style.visibility</p:attrName>
                                        </p:attrNameLst>
                                      </p:cBhvr>
                                      <p:to>
                                        <p:strVal val="visible"/>
                                      </p:to>
                                    </p:set>
                                    <p:anim calcmode="lin" valueType="num">
                                      <p:cBhvr additive="base">
                                        <p:cTn id="41" dur="500" fill="hold"/>
                                        <p:tgtEl>
                                          <p:spTgt spid="59395">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939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59395">
                                            <p:txEl>
                                              <p:pRg st="12" end="12"/>
                                            </p:txEl>
                                          </p:spTgt>
                                        </p:tgtEl>
                                        <p:attrNameLst>
                                          <p:attrName>style.visibility</p:attrName>
                                        </p:attrNameLst>
                                      </p:cBhvr>
                                      <p:to>
                                        <p:strVal val="visible"/>
                                      </p:to>
                                    </p:set>
                                    <p:anim calcmode="lin" valueType="num">
                                      <p:cBhvr additive="base">
                                        <p:cTn id="47" dur="500" fill="hold"/>
                                        <p:tgtEl>
                                          <p:spTgt spid="59395">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9395">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59395">
                                            <p:txEl>
                                              <p:pRg st="13" end="13"/>
                                            </p:txEl>
                                          </p:spTgt>
                                        </p:tgtEl>
                                        <p:attrNameLst>
                                          <p:attrName>style.visibility</p:attrName>
                                        </p:attrNameLst>
                                      </p:cBhvr>
                                      <p:to>
                                        <p:strVal val="visible"/>
                                      </p:to>
                                    </p:set>
                                    <p:anim calcmode="lin" valueType="num">
                                      <p:cBhvr additive="base">
                                        <p:cTn id="51" dur="500" fill="hold"/>
                                        <p:tgtEl>
                                          <p:spTgt spid="59395">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59395">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59395">
                                            <p:txEl>
                                              <p:pRg st="15" end="15"/>
                                            </p:txEl>
                                          </p:spTgt>
                                        </p:tgtEl>
                                        <p:attrNameLst>
                                          <p:attrName>style.visibility</p:attrName>
                                        </p:attrNameLst>
                                      </p:cBhvr>
                                      <p:to>
                                        <p:strVal val="visible"/>
                                      </p:to>
                                    </p:set>
                                    <p:anim calcmode="lin" valueType="num">
                                      <p:cBhvr additive="base">
                                        <p:cTn id="57" dur="500" fill="hold"/>
                                        <p:tgtEl>
                                          <p:spTgt spid="59395">
                                            <p:txEl>
                                              <p:pRg st="15" end="15"/>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59395">
                                            <p:txEl>
                                              <p:pRg st="15" end="15"/>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59395">
                                            <p:txEl>
                                              <p:pRg st="16" end="16"/>
                                            </p:txEl>
                                          </p:spTgt>
                                        </p:tgtEl>
                                        <p:attrNameLst>
                                          <p:attrName>style.visibility</p:attrName>
                                        </p:attrNameLst>
                                      </p:cBhvr>
                                      <p:to>
                                        <p:strVal val="visible"/>
                                      </p:to>
                                    </p:set>
                                    <p:anim calcmode="lin" valueType="num">
                                      <p:cBhvr additive="base">
                                        <p:cTn id="61" dur="500" fill="hold"/>
                                        <p:tgtEl>
                                          <p:spTgt spid="59395">
                                            <p:txEl>
                                              <p:pRg st="16" end="1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9395">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6581" y="959651"/>
            <a:ext cx="11005373" cy="4708981"/>
          </a:xfrm>
          <a:prstGeom prst="rect">
            <a:avLst/>
          </a:prstGeom>
        </p:spPr>
        <p:txBody>
          <a:bodyPr wrap="square">
            <a:spAutoFit/>
          </a:bodyPr>
          <a:lstStyle/>
          <a:p>
            <a:pPr eaLnBrk="0" fontAlgn="base" hangingPunct="0">
              <a:spcBef>
                <a:spcPct val="0"/>
              </a:spcBef>
              <a:spcAft>
                <a:spcPct val="0"/>
              </a:spcAft>
              <a:defRPr/>
            </a:pPr>
            <a:r>
              <a:rPr lang="en-GB" dirty="0">
                <a:solidFill>
                  <a:prstClr val="black"/>
                </a:solidFill>
                <a:latin typeface="Arial" panose="020B0604020202020204" pitchFamily="34" charset="0"/>
                <a:cs typeface="Arial" panose="020B0604020202020204" pitchFamily="34" charset="0"/>
              </a:rPr>
              <a:t>A common use of contours to depict geological structure is a </a:t>
            </a:r>
            <a:r>
              <a:rPr lang="en-GB" b="1" dirty="0">
                <a:solidFill>
                  <a:prstClr val="black"/>
                </a:solidFill>
                <a:latin typeface="Arial" panose="020B0604020202020204" pitchFamily="34" charset="0"/>
                <a:cs typeface="Arial" panose="020B0604020202020204" pitchFamily="34" charset="0"/>
              </a:rPr>
              <a:t>‘Contour Map’</a:t>
            </a:r>
            <a:r>
              <a:rPr lang="en-GB" dirty="0">
                <a:solidFill>
                  <a:prstClr val="black"/>
                </a:solidFill>
                <a:latin typeface="Arial" panose="020B0604020202020204" pitchFamily="34" charset="0"/>
                <a:cs typeface="Arial" panose="020B0604020202020204" pitchFamily="34" charset="0"/>
              </a:rPr>
              <a:t>, which shows the reduced level at the rock surface.</a:t>
            </a:r>
          </a:p>
          <a:p>
            <a:pPr eaLnBrk="0" fontAlgn="base" hangingPunct="0">
              <a:spcBef>
                <a:spcPct val="0"/>
              </a:spcBef>
              <a:spcAft>
                <a:spcPct val="0"/>
              </a:spcAft>
              <a:defRPr/>
            </a:pP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prstClr val="black"/>
                </a:solidFill>
                <a:latin typeface="Arial" panose="020B0604020202020204" pitchFamily="34" charset="0"/>
                <a:cs typeface="Arial" panose="020B0604020202020204" pitchFamily="34" charset="0"/>
              </a:rPr>
              <a:t>To distinguish them  from Topographic </a:t>
            </a:r>
            <a:r>
              <a:rPr lang="en-GB" dirty="0" smtClean="0">
                <a:solidFill>
                  <a:prstClr val="black"/>
                </a:solidFill>
                <a:latin typeface="Arial" panose="020B0604020202020204" pitchFamily="34" charset="0"/>
                <a:cs typeface="Arial" panose="020B0604020202020204" pitchFamily="34" charset="0"/>
              </a:rPr>
              <a:t>Contours (land shape by height), </a:t>
            </a:r>
            <a:r>
              <a:rPr lang="en-GB" dirty="0">
                <a:solidFill>
                  <a:prstClr val="black"/>
                </a:solidFill>
                <a:latin typeface="Arial" panose="020B0604020202020204" pitchFamily="34" charset="0"/>
                <a:cs typeface="Arial" panose="020B0604020202020204" pitchFamily="34" charset="0"/>
              </a:rPr>
              <a:t>they are referred to as… </a:t>
            </a:r>
          </a:p>
          <a:p>
            <a:pPr algn="just" eaLnBrk="0" fontAlgn="base" hangingPunct="0">
              <a:spcBef>
                <a:spcPct val="0"/>
              </a:spcBef>
              <a:spcAft>
                <a:spcPct val="0"/>
              </a:spcAft>
              <a:defRPr/>
            </a:pPr>
            <a:endParaRPr lang="en-GB" dirty="0">
              <a:solidFill>
                <a:prstClr val="black"/>
              </a:solidFill>
              <a:latin typeface="Arial" panose="020B0604020202020204" pitchFamily="34" charset="0"/>
              <a:cs typeface="Arial" panose="020B0604020202020204" pitchFamily="34" charset="0"/>
            </a:endParaRPr>
          </a:p>
          <a:p>
            <a:pPr algn="just" eaLnBrk="0" fontAlgn="base" hangingPunct="0">
              <a:spcBef>
                <a:spcPct val="0"/>
              </a:spcBef>
              <a:spcAft>
                <a:spcPct val="0"/>
              </a:spcAft>
              <a:defRPr/>
            </a:pPr>
            <a:r>
              <a:rPr lang="en-GB" sz="2400" b="1" dirty="0">
                <a:solidFill>
                  <a:prstClr val="black"/>
                </a:solidFill>
                <a:latin typeface="Arial" panose="020B0604020202020204" pitchFamily="34" charset="0"/>
                <a:cs typeface="Arial" panose="020B0604020202020204" pitchFamily="34" charset="0"/>
              </a:rPr>
              <a:t>                   ‘Stratum (or Structure) Contours’</a:t>
            </a:r>
          </a:p>
          <a:p>
            <a:pPr algn="just" eaLnBrk="0" fontAlgn="base" hangingPunct="0">
              <a:spcBef>
                <a:spcPct val="0"/>
              </a:spcBef>
              <a:spcAft>
                <a:spcPct val="0"/>
              </a:spcAft>
              <a:defRPr/>
            </a:pPr>
            <a:endParaRPr lang="en-GB" sz="2400" b="1" dirty="0">
              <a:solidFill>
                <a:prstClr val="black"/>
              </a:solidFill>
              <a:latin typeface="Arial" panose="020B0604020202020204" pitchFamily="34" charset="0"/>
              <a:cs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defRPr/>
            </a:pPr>
            <a:r>
              <a:rPr lang="en-GB" dirty="0">
                <a:solidFill>
                  <a:prstClr val="black"/>
                </a:solidFill>
                <a:latin typeface="Arial" panose="020B0604020202020204" pitchFamily="34" charset="0"/>
                <a:cs typeface="Arial" panose="020B0604020202020204" pitchFamily="34" charset="0"/>
              </a:rPr>
              <a:t>Stratum Contours are lines drawn on a map </a:t>
            </a:r>
            <a:r>
              <a:rPr lang="en-GB" b="1" dirty="0">
                <a:solidFill>
                  <a:prstClr val="black"/>
                </a:solidFill>
                <a:latin typeface="Arial" panose="020B0604020202020204" pitchFamily="34" charset="0"/>
                <a:cs typeface="Arial" panose="020B0604020202020204" pitchFamily="34" charset="0"/>
              </a:rPr>
              <a:t>joining points of equal height on a bed (or stratum).</a:t>
            </a:r>
            <a:r>
              <a:rPr lang="en-GB" dirty="0">
                <a:solidFill>
                  <a:prstClr val="black"/>
                </a:solidFill>
                <a:latin typeface="Arial" panose="020B0604020202020204" pitchFamily="34" charset="0"/>
                <a:cs typeface="Arial" panose="020B0604020202020204" pitchFamily="34" charset="0"/>
              </a:rPr>
              <a:t> </a:t>
            </a:r>
          </a:p>
          <a:p>
            <a:pPr marL="285750" indent="-285750" algn="just" eaLnBrk="0" fontAlgn="base" hangingPunct="0">
              <a:spcBef>
                <a:spcPct val="0"/>
              </a:spcBef>
              <a:spcAft>
                <a:spcPct val="0"/>
              </a:spcAft>
              <a:buFont typeface="Arial" panose="020B0604020202020204" pitchFamily="34" charset="0"/>
              <a:buChar char="•"/>
              <a:defRPr/>
            </a:pPr>
            <a:endParaRPr lang="en-GB" dirty="0">
              <a:solidFill>
                <a:prstClr val="black"/>
              </a:solidFill>
              <a:latin typeface="Arial" panose="020B0604020202020204" pitchFamily="34" charset="0"/>
              <a:cs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defRPr/>
            </a:pPr>
            <a:r>
              <a:rPr lang="en-GB" dirty="0">
                <a:solidFill>
                  <a:prstClr val="black"/>
                </a:solidFill>
                <a:latin typeface="Arial" panose="020B0604020202020204" pitchFamily="34" charset="0"/>
                <a:cs typeface="Arial" panose="020B0604020202020204" pitchFamily="34" charset="0"/>
              </a:rPr>
              <a:t>They are like topographic contours, except that </a:t>
            </a:r>
            <a:r>
              <a:rPr lang="en-GB" b="1" dirty="0">
                <a:solidFill>
                  <a:prstClr val="black"/>
                </a:solidFill>
                <a:latin typeface="Arial" panose="020B0604020202020204" pitchFamily="34" charset="0"/>
                <a:cs typeface="Arial" panose="020B0604020202020204" pitchFamily="34" charset="0"/>
              </a:rPr>
              <a:t>they show us the shape of buried geological structures. </a:t>
            </a:r>
          </a:p>
          <a:p>
            <a:pPr algn="just" eaLnBrk="0" fontAlgn="base" hangingPunct="0">
              <a:spcBef>
                <a:spcPct val="0"/>
              </a:spcBef>
              <a:spcAft>
                <a:spcPct val="0"/>
              </a:spcAft>
              <a:defRPr/>
            </a:pPr>
            <a:endParaRPr lang="en-GB" dirty="0">
              <a:solidFill>
                <a:prstClr val="black"/>
              </a:solidFill>
              <a:latin typeface="Arial" panose="020B0604020202020204" pitchFamily="34" charset="0"/>
              <a:cs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defRPr/>
            </a:pPr>
            <a:r>
              <a:rPr lang="en-GB" b="1" dirty="0">
                <a:solidFill>
                  <a:prstClr val="black"/>
                </a:solidFill>
                <a:latin typeface="Arial" panose="020B0604020202020204" pitchFamily="34" charset="0"/>
                <a:cs typeface="Arial" panose="020B0604020202020204" pitchFamily="34" charset="0"/>
              </a:rPr>
              <a:t>Each contour is labelled with its altitude and the bed boundary </a:t>
            </a:r>
          </a:p>
          <a:p>
            <a:pPr algn="just" eaLnBrk="0" fontAlgn="base" hangingPunct="0">
              <a:spcBef>
                <a:spcPct val="0"/>
              </a:spcBef>
              <a:spcAft>
                <a:spcPct val="0"/>
              </a:spcAft>
              <a:defRPr/>
            </a:pPr>
            <a:r>
              <a:rPr lang="en-GB" b="1" dirty="0">
                <a:solidFill>
                  <a:prstClr val="black"/>
                </a:solidFill>
                <a:latin typeface="Arial" panose="020B0604020202020204" pitchFamily="34" charset="0"/>
                <a:cs typeface="Arial" panose="020B0604020202020204" pitchFamily="34" charset="0"/>
              </a:rPr>
              <a:t>     </a:t>
            </a:r>
            <a:r>
              <a:rPr lang="en-GB" dirty="0">
                <a:solidFill>
                  <a:prstClr val="black"/>
                </a:solidFill>
                <a:latin typeface="Arial" panose="020B0604020202020204" pitchFamily="34" charset="0"/>
                <a:cs typeface="Arial" panose="020B0604020202020204" pitchFamily="34" charset="0"/>
              </a:rPr>
              <a:t>to which it refers.</a:t>
            </a:r>
          </a:p>
          <a:p>
            <a:pPr algn="just" eaLnBrk="0" fontAlgn="base" hangingPunct="0">
              <a:spcBef>
                <a:spcPct val="0"/>
              </a:spcBef>
              <a:spcAft>
                <a:spcPct val="0"/>
              </a:spcAft>
              <a:defRPr/>
            </a:pPr>
            <a:endParaRPr lang="en-GB" dirty="0">
              <a:solidFill>
                <a:prstClr val="black"/>
              </a:solidFill>
              <a:latin typeface="Arial" panose="020B0604020202020204" pitchFamily="34" charset="0"/>
              <a:cs typeface="Arial" panose="020B0604020202020204" pitchFamily="34" charset="0"/>
            </a:endParaRPr>
          </a:p>
          <a:p>
            <a:pPr marL="285750" indent="-285750" algn="just" eaLnBrk="0" fontAlgn="base" hangingPunct="0">
              <a:spcBef>
                <a:spcPct val="0"/>
              </a:spcBef>
              <a:spcAft>
                <a:spcPct val="0"/>
              </a:spcAft>
              <a:buFont typeface="Arial" panose="020B0604020202020204" pitchFamily="34" charset="0"/>
              <a:buChar char="•"/>
              <a:defRPr/>
            </a:pPr>
            <a:r>
              <a:rPr lang="en-GB" dirty="0">
                <a:solidFill>
                  <a:prstClr val="black"/>
                </a:solidFill>
                <a:latin typeface="Arial" panose="020B0604020202020204" pitchFamily="34" charset="0"/>
                <a:cs typeface="Arial" panose="020B0604020202020204" pitchFamily="34" charset="0"/>
              </a:rPr>
              <a:t>With uniform dip, stratum contours are </a:t>
            </a:r>
            <a:r>
              <a:rPr lang="en-GB" dirty="0" smtClean="0">
                <a:solidFill>
                  <a:prstClr val="black"/>
                </a:solidFill>
                <a:latin typeface="Arial" panose="020B0604020202020204" pitchFamily="34" charset="0"/>
                <a:cs typeface="Arial" panose="020B0604020202020204" pitchFamily="34" charset="0"/>
              </a:rPr>
              <a:t>straight</a:t>
            </a:r>
            <a:r>
              <a:rPr lang="en-GB" dirty="0">
                <a:solidFill>
                  <a:prstClr val="black"/>
                </a:solidFill>
                <a:latin typeface="Arial" panose="020B0604020202020204" pitchFamily="34" charset="0"/>
                <a:cs typeface="Arial" panose="020B0604020202020204" pitchFamily="34" charset="0"/>
              </a:rPr>
              <a:t>, parallel and equidistant.</a:t>
            </a:r>
          </a:p>
        </p:txBody>
      </p:sp>
      <p:sp>
        <p:nvSpPr>
          <p:cNvPr id="60419" name="Rectangle 2"/>
          <p:cNvSpPr>
            <a:spLocks noChangeArrowheads="1"/>
          </p:cNvSpPr>
          <p:nvPr/>
        </p:nvSpPr>
        <p:spPr bwMode="auto">
          <a:xfrm>
            <a:off x="616581" y="304219"/>
            <a:ext cx="62547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prstClr val="black"/>
                </a:solidFill>
              </a:rPr>
              <a:t>Topographic and Stratum Contour</a:t>
            </a:r>
          </a:p>
        </p:txBody>
      </p:sp>
    </p:spTree>
    <p:extLst>
      <p:ext uri="{BB962C8B-B14F-4D97-AF65-F5344CB8AC3E}">
        <p14:creationId xmlns:p14="http://schemas.microsoft.com/office/powerpoint/2010/main" val="41598605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Box 1"/>
          <p:cNvSpPr txBox="1">
            <a:spLocks noChangeArrowheads="1"/>
          </p:cNvSpPr>
          <p:nvPr/>
        </p:nvSpPr>
        <p:spPr bwMode="auto">
          <a:xfrm>
            <a:off x="428626" y="121444"/>
            <a:ext cx="52562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prstClr val="black"/>
                </a:solidFill>
                <a:latin typeface="Arial" panose="020B0604020202020204" pitchFamily="34" charset="0"/>
              </a:rPr>
              <a:t>Drawing the  Cross-Section</a:t>
            </a:r>
          </a:p>
        </p:txBody>
      </p:sp>
      <p:sp>
        <p:nvSpPr>
          <p:cNvPr id="61443" name="TextBox 2"/>
          <p:cNvSpPr txBox="1">
            <a:spLocks noChangeArrowheads="1"/>
          </p:cNvSpPr>
          <p:nvPr/>
        </p:nvSpPr>
        <p:spPr bwMode="auto">
          <a:xfrm>
            <a:off x="428626" y="635001"/>
            <a:ext cx="5472112"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prstClr val="black"/>
                </a:solidFill>
                <a:latin typeface="Arial" panose="020B0604020202020204" pitchFamily="34" charset="0"/>
              </a:rPr>
              <a:t>A cross section is drawn by </a:t>
            </a:r>
            <a:r>
              <a:rPr lang="en-GB" altLang="en-US" b="1" dirty="0">
                <a:solidFill>
                  <a:prstClr val="black"/>
                </a:solidFill>
                <a:latin typeface="Arial" panose="020B0604020202020204" pitchFamily="34" charset="0"/>
              </a:rPr>
              <a:t>projecting the data from a single line on the map onto a profile of the same scale </a:t>
            </a:r>
            <a:r>
              <a:rPr lang="en-GB" altLang="en-US" dirty="0">
                <a:solidFill>
                  <a:prstClr val="black"/>
                </a:solidFill>
                <a:latin typeface="Arial" panose="020B0604020202020204" pitchFamily="34" charset="0"/>
              </a:rPr>
              <a:t>(or with vertical exaggeration if required for clarity) such as A-B below</a:t>
            </a:r>
          </a:p>
          <a:p>
            <a:pPr algn="just" eaLnBrk="0" fontAlgn="base" hangingPunct="0">
              <a:spcBef>
                <a:spcPct val="0"/>
              </a:spcBef>
              <a:spcAft>
                <a:spcPct val="0"/>
              </a:spcAft>
            </a:pPr>
            <a:endParaRPr lang="en-GB" altLang="en-US" dirty="0">
              <a:solidFill>
                <a:prstClr val="black"/>
              </a:solidFill>
              <a:latin typeface="Arial" panose="020B0604020202020204" pitchFamily="34" charset="0"/>
            </a:endParaRPr>
          </a:p>
          <a:p>
            <a:pPr algn="just" eaLnBrk="0" fontAlgn="base" hangingPunct="0">
              <a:spcBef>
                <a:spcPct val="0"/>
              </a:spcBef>
              <a:spcAft>
                <a:spcPct val="0"/>
              </a:spcAft>
            </a:pPr>
            <a:r>
              <a:rPr lang="en-GB" altLang="en-US" dirty="0">
                <a:solidFill>
                  <a:prstClr val="black"/>
                </a:solidFill>
                <a:latin typeface="Arial" panose="020B0604020202020204" pitchFamily="34" charset="0"/>
              </a:rPr>
              <a:t>The topography and each geological boundary are then constructed individually from the relevant contours, whose intersections on the section line are projected to the correct height on the profile</a:t>
            </a:r>
          </a:p>
        </p:txBody>
      </p:sp>
      <p:pic>
        <p:nvPicPr>
          <p:cNvPr id="61444" name="Picture 2" descr="C:\Users\fad-an\Desktop\cross se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6450" y="3429001"/>
            <a:ext cx="4249738" cy="3171825"/>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1445" name="Picture 3" descr="C:\Users\fad-an\Desktop\secti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5726" y="0"/>
            <a:ext cx="3006725" cy="68580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61446" name="TextBox 3"/>
          <p:cNvSpPr txBox="1">
            <a:spLocks noChangeArrowheads="1"/>
          </p:cNvSpPr>
          <p:nvPr/>
        </p:nvSpPr>
        <p:spPr bwMode="auto">
          <a:xfrm>
            <a:off x="7659689" y="2636839"/>
            <a:ext cx="92075"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900" dirty="0">
                <a:solidFill>
                  <a:schemeClr val="bg1"/>
                </a:solidFill>
              </a:rPr>
              <a:t>A</a:t>
            </a:r>
          </a:p>
        </p:txBody>
      </p:sp>
      <p:cxnSp>
        <p:nvCxnSpPr>
          <p:cNvPr id="6" name="Straight Arrow Connector 5"/>
          <p:cNvCxnSpPr/>
          <p:nvPr/>
        </p:nvCxnSpPr>
        <p:spPr>
          <a:xfrm>
            <a:off x="7175500" y="1700213"/>
            <a:ext cx="484188"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endCxn id="61445" idx="1"/>
          </p:cNvCxnSpPr>
          <p:nvPr/>
        </p:nvCxnSpPr>
        <p:spPr>
          <a:xfrm flipV="1">
            <a:off x="6372225" y="3429001"/>
            <a:ext cx="1333500" cy="93662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61449" name="TextBox 9"/>
          <p:cNvSpPr txBox="1">
            <a:spLocks noChangeArrowheads="1"/>
          </p:cNvSpPr>
          <p:nvPr/>
        </p:nvSpPr>
        <p:spPr bwMode="auto">
          <a:xfrm>
            <a:off x="5684838" y="6430964"/>
            <a:ext cx="1282700" cy="307975"/>
          </a:xfrm>
          <a:prstGeom prst="rect">
            <a:avLst/>
          </a:prstGeom>
          <a:solidFill>
            <a:srgbClr val="FFFF00"/>
          </a:solidFill>
          <a:ln w="12700">
            <a:solidFill>
              <a:schemeClr val="tx1"/>
            </a:solidFill>
            <a:miter lim="800000"/>
            <a:headEnd/>
            <a:tailEnd/>
          </a:ln>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1400">
                <a:solidFill>
                  <a:prstClr val="black"/>
                </a:solidFill>
              </a:rPr>
              <a:t>Contour Map</a:t>
            </a:r>
          </a:p>
        </p:txBody>
      </p:sp>
      <p:sp>
        <p:nvSpPr>
          <p:cNvPr id="61450" name="TextBox 11"/>
          <p:cNvSpPr txBox="1">
            <a:spLocks noChangeArrowheads="1"/>
          </p:cNvSpPr>
          <p:nvPr/>
        </p:nvSpPr>
        <p:spPr bwMode="auto">
          <a:xfrm>
            <a:off x="10583864" y="2597150"/>
            <a:ext cx="66675"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900" dirty="0">
                <a:solidFill>
                  <a:schemeClr val="bg1"/>
                </a:solidFill>
              </a:rPr>
              <a:t>B</a:t>
            </a:r>
          </a:p>
        </p:txBody>
      </p:sp>
    </p:spTree>
    <p:extLst>
      <p:ext uri="{BB962C8B-B14F-4D97-AF65-F5344CB8AC3E}">
        <p14:creationId xmlns:p14="http://schemas.microsoft.com/office/powerpoint/2010/main" val="37019762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3"/>
          <p:cNvSpPr>
            <a:spLocks noChangeArrowheads="1"/>
          </p:cNvSpPr>
          <p:nvPr/>
        </p:nvSpPr>
        <p:spPr bwMode="auto">
          <a:xfrm>
            <a:off x="3119438" y="579439"/>
            <a:ext cx="53403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2800" b="1">
                <a:solidFill>
                  <a:prstClr val="black"/>
                </a:solidFill>
                <a:latin typeface="Arial" panose="020B0604020202020204" pitchFamily="34" charset="0"/>
              </a:rPr>
              <a:t>Introduction to cross sections</a:t>
            </a:r>
          </a:p>
        </p:txBody>
      </p:sp>
      <p:sp>
        <p:nvSpPr>
          <p:cNvPr id="62467" name="TextBox 8"/>
          <p:cNvSpPr txBox="1">
            <a:spLocks noChangeArrowheads="1"/>
          </p:cNvSpPr>
          <p:nvPr/>
        </p:nvSpPr>
        <p:spPr bwMode="auto">
          <a:xfrm>
            <a:off x="1992313" y="1341438"/>
            <a:ext cx="8018462"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a:defRPr>
                <a:solidFill>
                  <a:schemeClr val="tx1"/>
                </a:solidFill>
                <a:latin typeface="Tahoma" panose="020B0604030504040204" pitchFamily="34" charset="0"/>
                <a:cs typeface="Arial" panose="020B0604020202020204" pitchFamily="34" charset="0"/>
              </a:defRPr>
            </a:lvl5pPr>
            <a:lvl6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buFont typeface="Arial" panose="020B0604020202020204" pitchFamily="34" charset="0"/>
              <a:buChar char="•"/>
            </a:pPr>
            <a:r>
              <a:rPr lang="en-GB" altLang="en-US">
                <a:solidFill>
                  <a:prstClr val="white"/>
                </a:solidFill>
              </a:rPr>
              <a:t> </a:t>
            </a:r>
            <a:r>
              <a:rPr lang="en-GB" altLang="en-US">
                <a:solidFill>
                  <a:prstClr val="black"/>
                </a:solidFill>
                <a:latin typeface="Arial" panose="020B0604020202020204" pitchFamily="34" charset="0"/>
              </a:rPr>
              <a:t>This presentation is to be completed in conjunction with: </a:t>
            </a:r>
          </a:p>
          <a:p>
            <a:pPr eaLnBrk="0" fontAlgn="base" hangingPunct="0">
              <a:spcBef>
                <a:spcPct val="0"/>
              </a:spcBef>
              <a:spcAft>
                <a:spcPct val="0"/>
              </a:spcAft>
            </a:pPr>
            <a:r>
              <a:rPr lang="en-GB" altLang="en-US">
                <a:solidFill>
                  <a:prstClr val="black"/>
                </a:solidFill>
                <a:latin typeface="Arial" panose="020B0604020202020204" pitchFamily="34" charset="0"/>
              </a:rPr>
              <a:t> </a:t>
            </a:r>
          </a:p>
          <a:p>
            <a:pPr eaLnBrk="0" fontAlgn="base" hangingPunct="0">
              <a:spcBef>
                <a:spcPct val="0"/>
              </a:spcBef>
              <a:spcAft>
                <a:spcPct val="0"/>
              </a:spcAft>
            </a:pPr>
            <a:r>
              <a:rPr lang="en-GB" altLang="en-US" sz="2400" b="1">
                <a:solidFill>
                  <a:prstClr val="black"/>
                </a:solidFill>
                <a:latin typeface="Arial" panose="020B0604020202020204" pitchFamily="34" charset="0"/>
              </a:rPr>
              <a:t>           Exercise  Worksheet 1 – Horizontal Beds</a:t>
            </a:r>
          </a:p>
          <a:p>
            <a:pPr eaLnBrk="0" fontAlgn="base" hangingPunct="0">
              <a:spcBef>
                <a:spcPct val="0"/>
              </a:spcBef>
              <a:spcAft>
                <a:spcPct val="0"/>
              </a:spcAft>
              <a:buFont typeface="Arial" panose="020B0604020202020204" pitchFamily="34" charset="0"/>
              <a:buChar char="•"/>
            </a:pPr>
            <a:endParaRPr lang="en-GB" altLang="en-US">
              <a:solidFill>
                <a:prstClr val="black"/>
              </a:solidFill>
              <a:latin typeface="Arial" panose="020B0604020202020204" pitchFamily="34" charset="0"/>
            </a:endParaRPr>
          </a:p>
          <a:p>
            <a:pPr eaLnBrk="0" fontAlgn="base" hangingPunct="0">
              <a:spcBef>
                <a:spcPct val="0"/>
              </a:spcBef>
              <a:spcAft>
                <a:spcPct val="0"/>
              </a:spcAft>
            </a:pPr>
            <a:r>
              <a:rPr lang="en-GB" altLang="en-US">
                <a:solidFill>
                  <a:prstClr val="black"/>
                </a:solidFill>
                <a:latin typeface="Arial" panose="020B0604020202020204" pitchFamily="34" charset="0"/>
              </a:rPr>
              <a:t>Objectives:</a:t>
            </a:r>
          </a:p>
          <a:p>
            <a:pPr eaLnBrk="0" fontAlgn="base" hangingPunct="0">
              <a:spcBef>
                <a:spcPct val="0"/>
              </a:spcBef>
              <a:spcAft>
                <a:spcPct val="0"/>
              </a:spcAft>
            </a:pPr>
            <a:endParaRPr lang="en-GB" altLang="en-US">
              <a:solidFill>
                <a:prstClr val="black"/>
              </a:solidFill>
              <a:latin typeface="Arial" panose="020B0604020202020204" pitchFamily="34" charset="0"/>
            </a:endParaRPr>
          </a:p>
          <a:p>
            <a:pPr lvl="2" eaLnBrk="0" fontAlgn="base" hangingPunct="0">
              <a:spcBef>
                <a:spcPct val="0"/>
              </a:spcBef>
              <a:spcAft>
                <a:spcPct val="0"/>
              </a:spcAft>
              <a:buFont typeface="Arial" panose="020B0604020202020204" pitchFamily="34" charset="0"/>
              <a:buChar char="•"/>
            </a:pPr>
            <a:r>
              <a:rPr lang="en-GB" altLang="en-US">
                <a:solidFill>
                  <a:prstClr val="black"/>
                </a:solidFill>
                <a:latin typeface="Arial" panose="020B0604020202020204" pitchFamily="34" charset="0"/>
              </a:rPr>
              <a:t> </a:t>
            </a:r>
            <a:r>
              <a:rPr lang="en-GB" altLang="en-US" sz="2000">
                <a:solidFill>
                  <a:prstClr val="black"/>
                </a:solidFill>
                <a:latin typeface="Arial" panose="020B0604020202020204" pitchFamily="34" charset="0"/>
              </a:rPr>
              <a:t>By the end of this exercise you should:</a:t>
            </a:r>
          </a:p>
          <a:p>
            <a:pPr lvl="2" eaLnBrk="0" fontAlgn="base" hangingPunct="0">
              <a:spcBef>
                <a:spcPct val="0"/>
              </a:spcBef>
              <a:spcAft>
                <a:spcPct val="0"/>
              </a:spcAft>
              <a:buFont typeface="Arial" panose="020B0604020202020204" pitchFamily="34" charset="0"/>
              <a:buChar char="•"/>
            </a:pPr>
            <a:endParaRPr lang="en-GB" altLang="en-US" sz="2000">
              <a:solidFill>
                <a:prstClr val="black"/>
              </a:solidFill>
              <a:latin typeface="Arial" panose="020B0604020202020204" pitchFamily="34" charset="0"/>
            </a:endParaRPr>
          </a:p>
          <a:p>
            <a:pPr lvl="4" eaLnBrk="0" fontAlgn="base" hangingPunct="0">
              <a:spcBef>
                <a:spcPct val="0"/>
              </a:spcBef>
              <a:spcAft>
                <a:spcPct val="0"/>
              </a:spcAft>
              <a:buFont typeface="Arial" panose="020B0604020202020204" pitchFamily="34" charset="0"/>
              <a:buChar char="•"/>
            </a:pPr>
            <a:r>
              <a:rPr lang="en-GB" altLang="en-US" sz="2000">
                <a:solidFill>
                  <a:prstClr val="black"/>
                </a:solidFill>
                <a:latin typeface="Arial" panose="020B0604020202020204" pitchFamily="34" charset="0"/>
              </a:rPr>
              <a:t> Understand the importance of cross sections.</a:t>
            </a:r>
          </a:p>
          <a:p>
            <a:pPr lvl="4" eaLnBrk="0" fontAlgn="base" hangingPunct="0">
              <a:spcBef>
                <a:spcPct val="0"/>
              </a:spcBef>
              <a:spcAft>
                <a:spcPct val="0"/>
              </a:spcAft>
              <a:buFont typeface="Arial" panose="020B0604020202020204" pitchFamily="34" charset="0"/>
              <a:buChar char="•"/>
            </a:pPr>
            <a:endParaRPr lang="en-GB" altLang="en-US" sz="2000">
              <a:solidFill>
                <a:prstClr val="black"/>
              </a:solidFill>
              <a:latin typeface="Arial" panose="020B0604020202020204" pitchFamily="34" charset="0"/>
            </a:endParaRPr>
          </a:p>
          <a:p>
            <a:pPr lvl="4" eaLnBrk="0" fontAlgn="base" hangingPunct="0">
              <a:spcBef>
                <a:spcPct val="0"/>
              </a:spcBef>
              <a:spcAft>
                <a:spcPct val="0"/>
              </a:spcAft>
              <a:buFont typeface="Arial" panose="020B0604020202020204" pitchFamily="34" charset="0"/>
              <a:buChar char="•"/>
            </a:pPr>
            <a:r>
              <a:rPr lang="en-GB" altLang="en-US" sz="2000">
                <a:solidFill>
                  <a:prstClr val="black"/>
                </a:solidFill>
                <a:latin typeface="Arial" panose="020B0604020202020204" pitchFamily="34" charset="0"/>
              </a:rPr>
              <a:t> Be able to construct a cross section from a </a:t>
            </a:r>
          </a:p>
          <a:p>
            <a:pPr lvl="4" eaLnBrk="0" fontAlgn="base" hangingPunct="0">
              <a:spcBef>
                <a:spcPct val="0"/>
              </a:spcBef>
              <a:spcAft>
                <a:spcPct val="0"/>
              </a:spcAft>
            </a:pPr>
            <a:r>
              <a:rPr lang="en-GB" altLang="en-US" sz="2000">
                <a:solidFill>
                  <a:prstClr val="black"/>
                </a:solidFill>
                <a:latin typeface="Arial" panose="020B0604020202020204" pitchFamily="34" charset="0"/>
              </a:rPr>
              <a:t>                 basic geological map.</a:t>
            </a:r>
          </a:p>
          <a:p>
            <a:pPr lvl="4" eaLnBrk="0" fontAlgn="base" hangingPunct="0">
              <a:spcBef>
                <a:spcPct val="0"/>
              </a:spcBef>
              <a:spcAft>
                <a:spcPct val="0"/>
              </a:spcAft>
            </a:pPr>
            <a:endParaRPr lang="en-GB" altLang="en-US" sz="2000">
              <a:solidFill>
                <a:prstClr val="black"/>
              </a:solidFill>
              <a:latin typeface="Arial" panose="020B0604020202020204" pitchFamily="34" charset="0"/>
            </a:endParaRPr>
          </a:p>
        </p:txBody>
      </p:sp>
    </p:spTree>
    <p:extLst>
      <p:ext uri="{BB962C8B-B14F-4D97-AF65-F5344CB8AC3E}">
        <p14:creationId xmlns:p14="http://schemas.microsoft.com/office/powerpoint/2010/main" val="33969186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1554" y="431861"/>
            <a:ext cx="4622800" cy="361950"/>
          </a:xfrm>
        </p:spPr>
        <p:txBody>
          <a:bodyPr>
            <a:noAutofit/>
          </a:bodyPr>
          <a:lstStyle/>
          <a:p>
            <a:pPr>
              <a:defRPr/>
            </a:pPr>
            <a:r>
              <a:rPr lang="en-GB" sz="2400" b="1" dirty="0">
                <a:solidFill>
                  <a:schemeClr val="bg1"/>
                </a:solidFill>
                <a:latin typeface="Arial" panose="020B0604020202020204" pitchFamily="34" charset="0"/>
                <a:cs typeface="Arial" panose="020B0604020202020204" pitchFamily="34" charset="0"/>
              </a:rPr>
              <a:t>READING THE MAP</a:t>
            </a:r>
          </a:p>
        </p:txBody>
      </p:sp>
      <p:sp>
        <p:nvSpPr>
          <p:cNvPr id="3" name="Content Placeholder 2"/>
          <p:cNvSpPr>
            <a:spLocks noGrp="1"/>
          </p:cNvSpPr>
          <p:nvPr>
            <p:ph idx="1"/>
          </p:nvPr>
        </p:nvSpPr>
        <p:spPr>
          <a:xfrm>
            <a:off x="1161554" y="1348491"/>
            <a:ext cx="8229600" cy="4387850"/>
          </a:xfrm>
        </p:spPr>
        <p:txBody>
          <a:bodyPr>
            <a:normAutofit lnSpcReduction="10000"/>
          </a:bodyPr>
          <a:lstStyle/>
          <a:p>
            <a:pPr marL="0" indent="0">
              <a:buNone/>
              <a:defRPr/>
            </a:pPr>
            <a:r>
              <a:rPr lang="en-GB" sz="1800" dirty="0">
                <a:latin typeface="Arial" panose="020B0604020202020204" pitchFamily="34" charset="0"/>
                <a:cs typeface="Arial" panose="020B0604020202020204" pitchFamily="34" charset="0"/>
              </a:rPr>
              <a:t>Here is your map: </a:t>
            </a:r>
            <a:r>
              <a:rPr lang="en-GB" dirty="0" smtClean="0">
                <a:latin typeface="Arial" panose="020B0604020202020204" pitchFamily="34" charset="0"/>
                <a:cs typeface="Arial" panose="020B0604020202020204" pitchFamily="34" charset="0"/>
              </a:rPr>
              <a:t>HANDOUT </a:t>
            </a:r>
          </a:p>
          <a:p>
            <a:pPr marL="0" indent="0">
              <a:buNone/>
              <a:defRPr/>
            </a:pPr>
            <a:r>
              <a:rPr lang="en-GB" sz="1800" dirty="0">
                <a:latin typeface="Arial" panose="020B0604020202020204" pitchFamily="34" charset="0"/>
                <a:cs typeface="Arial" panose="020B0604020202020204" pitchFamily="34" charset="0"/>
              </a:rPr>
              <a:t>Before you start….take time (5 minutes or so) to just examine it.</a:t>
            </a:r>
          </a:p>
          <a:p>
            <a:pPr marL="0" indent="0">
              <a:buNone/>
              <a:defRPr/>
            </a:pPr>
            <a:endParaRPr lang="en-GB" sz="1800" dirty="0">
              <a:solidFill>
                <a:schemeClr val="bg1"/>
              </a:solidFill>
              <a:latin typeface="Arial" panose="020B0604020202020204" pitchFamily="34" charset="0"/>
              <a:cs typeface="Arial" panose="020B0604020202020204" pitchFamily="34" charset="0"/>
            </a:endParaRPr>
          </a:p>
          <a:p>
            <a:pPr>
              <a:buFont typeface="Arial" pitchFamily="34" charset="0"/>
              <a:buChar char="•"/>
              <a:defRPr/>
            </a:pPr>
            <a:r>
              <a:rPr lang="en-GB" sz="1800" b="1" dirty="0">
                <a:solidFill>
                  <a:schemeClr val="bg1"/>
                </a:solidFill>
                <a:latin typeface="Arial" panose="020B0604020202020204" pitchFamily="34" charset="0"/>
                <a:cs typeface="Arial" panose="020B0604020202020204" pitchFamily="34" charset="0"/>
              </a:rPr>
              <a:t>What is the scale of the map?</a:t>
            </a:r>
          </a:p>
          <a:p>
            <a:pPr>
              <a:buFont typeface="Arial" pitchFamily="34" charset="0"/>
              <a:buChar char="•"/>
              <a:defRPr/>
            </a:pPr>
            <a:r>
              <a:rPr lang="en-GB" sz="1800" b="1" dirty="0">
                <a:solidFill>
                  <a:schemeClr val="bg1"/>
                </a:solidFill>
                <a:latin typeface="Arial" panose="020B0604020202020204" pitchFamily="34" charset="0"/>
                <a:cs typeface="Arial" panose="020B0604020202020204" pitchFamily="34" charset="0"/>
              </a:rPr>
              <a:t>What kind of landscape are you looking at? – </a:t>
            </a:r>
          </a:p>
          <a:p>
            <a:pPr marL="0" indent="0">
              <a:buNone/>
              <a:defRPr/>
            </a:pPr>
            <a:r>
              <a:rPr lang="en-GB" sz="1800" b="1" dirty="0">
                <a:solidFill>
                  <a:schemeClr val="bg1"/>
                </a:solidFill>
                <a:latin typeface="Arial" panose="020B0604020202020204" pitchFamily="34" charset="0"/>
                <a:cs typeface="Arial" panose="020B0604020202020204" pitchFamily="34" charset="0"/>
              </a:rPr>
              <a:t>      Flat…Rolling Hill…Mountain.</a:t>
            </a:r>
          </a:p>
          <a:p>
            <a:pPr>
              <a:buFont typeface="Arial" pitchFamily="34" charset="0"/>
              <a:buChar char="•"/>
              <a:defRPr/>
            </a:pPr>
            <a:r>
              <a:rPr lang="en-GB" sz="1800" b="1" dirty="0">
                <a:solidFill>
                  <a:schemeClr val="bg1"/>
                </a:solidFill>
                <a:latin typeface="Arial" panose="020B0604020202020204" pitchFamily="34" charset="0"/>
                <a:cs typeface="Arial" panose="020B0604020202020204" pitchFamily="34" charset="0"/>
              </a:rPr>
              <a:t>What is the topographic contour interval?</a:t>
            </a:r>
          </a:p>
          <a:p>
            <a:pPr>
              <a:buFont typeface="Arial" pitchFamily="34" charset="0"/>
              <a:buChar char="•"/>
              <a:defRPr/>
            </a:pPr>
            <a:r>
              <a:rPr lang="en-GB" sz="1800" b="1" dirty="0">
                <a:solidFill>
                  <a:schemeClr val="bg1"/>
                </a:solidFill>
                <a:latin typeface="Arial" panose="020B0604020202020204" pitchFamily="34" charset="0"/>
                <a:cs typeface="Arial" panose="020B0604020202020204" pitchFamily="34" charset="0"/>
              </a:rPr>
              <a:t>What are the units used? </a:t>
            </a:r>
          </a:p>
          <a:p>
            <a:pPr>
              <a:buFont typeface="Arial" pitchFamily="34" charset="0"/>
              <a:buChar char="•"/>
              <a:defRPr/>
            </a:pPr>
            <a:r>
              <a:rPr lang="en-GB" sz="1800" b="1" dirty="0">
                <a:solidFill>
                  <a:schemeClr val="bg1"/>
                </a:solidFill>
                <a:latin typeface="Arial" panose="020B0604020202020204" pitchFamily="34" charset="0"/>
                <a:cs typeface="Arial" panose="020B0604020202020204" pitchFamily="34" charset="0"/>
              </a:rPr>
              <a:t>What do the different lines and symbols represent?</a:t>
            </a:r>
          </a:p>
          <a:p>
            <a:pPr>
              <a:buFont typeface="Arial" pitchFamily="34" charset="0"/>
              <a:buChar char="•"/>
              <a:defRPr/>
            </a:pPr>
            <a:r>
              <a:rPr lang="en-GB" sz="1800" b="1" dirty="0">
                <a:solidFill>
                  <a:schemeClr val="bg1"/>
                </a:solidFill>
                <a:latin typeface="Arial" panose="020B0604020202020204" pitchFamily="34" charset="0"/>
                <a:cs typeface="Arial" panose="020B0604020202020204" pitchFamily="34" charset="0"/>
              </a:rPr>
              <a:t>What do the colours / shades represent?</a:t>
            </a:r>
          </a:p>
          <a:p>
            <a:pPr>
              <a:buFont typeface="Arial" pitchFamily="34" charset="0"/>
              <a:buChar char="•"/>
              <a:defRPr/>
            </a:pPr>
            <a:r>
              <a:rPr lang="en-GB" sz="1800" b="1" dirty="0">
                <a:solidFill>
                  <a:schemeClr val="bg1"/>
                </a:solidFill>
                <a:latin typeface="Arial" panose="020B0604020202020204" pitchFamily="34" charset="0"/>
                <a:cs typeface="Arial" panose="020B0604020202020204" pitchFamily="34" charset="0"/>
              </a:rPr>
              <a:t>What type of rocks are we looking at ? Geological era?</a:t>
            </a:r>
          </a:p>
          <a:p>
            <a:pPr marL="0" indent="0">
              <a:buNone/>
              <a:defRPr/>
            </a:pPr>
            <a:endParaRPr lang="en-GB" sz="1800" b="1" dirty="0">
              <a:solidFill>
                <a:srgbClr val="0070C0"/>
              </a:solidFill>
            </a:endParaRPr>
          </a:p>
        </p:txBody>
      </p:sp>
    </p:spTree>
    <p:extLst>
      <p:ext uri="{BB962C8B-B14F-4D97-AF65-F5344CB8AC3E}">
        <p14:creationId xmlns:p14="http://schemas.microsoft.com/office/powerpoint/2010/main" val="2579830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5"/>
          <p:cNvSpPr>
            <a:spLocks noChangeArrowheads="1"/>
          </p:cNvSpPr>
          <p:nvPr/>
        </p:nvSpPr>
        <p:spPr bwMode="auto">
          <a:xfrm>
            <a:off x="2843213" y="115888"/>
            <a:ext cx="63484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2400" b="1">
                <a:solidFill>
                  <a:prstClr val="black"/>
                </a:solidFill>
                <a:latin typeface="Arial" panose="020B0604020202020204" pitchFamily="34" charset="0"/>
              </a:rPr>
              <a:t>Constructing a cross section: Example 1</a:t>
            </a:r>
          </a:p>
        </p:txBody>
      </p:sp>
      <p:sp>
        <p:nvSpPr>
          <p:cNvPr id="7" name="TextBox 6"/>
          <p:cNvSpPr txBox="1"/>
          <p:nvPr/>
        </p:nvSpPr>
        <p:spPr>
          <a:xfrm>
            <a:off x="1774826" y="1700213"/>
            <a:ext cx="3960813" cy="4678362"/>
          </a:xfrm>
          <a:prstGeom prst="rect">
            <a:avLst/>
          </a:prstGeom>
          <a:noFill/>
        </p:spPr>
        <p:txBody>
          <a:bodyPr>
            <a:spAutoFit/>
          </a:bodyPr>
          <a:lstStyle/>
          <a:p>
            <a:pPr eaLnBrk="0" fontAlgn="base" hangingPunct="0">
              <a:spcBef>
                <a:spcPct val="0"/>
              </a:spcBef>
              <a:spcAft>
                <a:spcPct val="0"/>
              </a:spcAft>
              <a:defRPr/>
            </a:pPr>
            <a:r>
              <a:rPr lang="en-GB" sz="2800" b="1" dirty="0">
                <a:solidFill>
                  <a:prstClr val="black"/>
                </a:solidFill>
                <a:latin typeface="Tahoma" panose="020B0604030504040204" pitchFamily="34" charset="0"/>
                <a:cs typeface="Arial" panose="020B0604020202020204" pitchFamily="34" charset="0"/>
              </a:rPr>
              <a:t>Step 1 : </a:t>
            </a:r>
          </a:p>
          <a:p>
            <a:pPr eaLnBrk="0" fontAlgn="base" hangingPunct="0">
              <a:spcBef>
                <a:spcPct val="0"/>
              </a:spcBef>
              <a:spcAft>
                <a:spcPct val="0"/>
              </a:spcAft>
              <a:defRPr/>
            </a:pPr>
            <a:endParaRPr lang="en-GB" b="1" dirty="0">
              <a:solidFill>
                <a:prstClr val="black"/>
              </a:solidFill>
              <a:latin typeface="Tahoma" panose="020B0604030504040204" pitchFamily="34" charset="0"/>
              <a:cs typeface="Arial" panose="020B0604020202020204" pitchFamily="34" charset="0"/>
            </a:endParaRPr>
          </a:p>
          <a:p>
            <a:pPr eaLnBrk="0" fontAlgn="base" hangingPunct="0">
              <a:spcBef>
                <a:spcPct val="0"/>
              </a:spcBef>
              <a:spcAft>
                <a:spcPct val="0"/>
              </a:spcAft>
              <a:defRPr/>
            </a:pPr>
            <a:r>
              <a:rPr lang="en-GB" dirty="0">
                <a:solidFill>
                  <a:prstClr val="black"/>
                </a:solidFill>
                <a:latin typeface="Arial" panose="020B0604020202020204" pitchFamily="34" charset="0"/>
                <a:cs typeface="Arial" panose="020B0604020202020204" pitchFamily="34" charset="0"/>
              </a:rPr>
              <a:t>First determine the line along which you are going to draw the section, it should:</a:t>
            </a:r>
          </a:p>
          <a:p>
            <a:pPr eaLnBrk="0" fontAlgn="base" hangingPunct="0">
              <a:spcBef>
                <a:spcPct val="0"/>
              </a:spcBef>
              <a:spcAft>
                <a:spcPct val="0"/>
              </a:spcAft>
              <a:defRPr/>
            </a:pPr>
            <a:endParaRPr lang="en-GB" dirty="0">
              <a:solidFill>
                <a:prstClr val="black"/>
              </a:solidFill>
              <a:latin typeface="Arial" panose="020B0604020202020204" pitchFamily="34"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defRPr/>
            </a:pPr>
            <a:r>
              <a:rPr lang="en-GB" dirty="0">
                <a:solidFill>
                  <a:prstClr val="black"/>
                </a:solidFill>
                <a:latin typeface="Arial" panose="020B0604020202020204" pitchFamily="34" charset="0"/>
                <a:cs typeface="Arial" panose="020B0604020202020204" pitchFamily="34" charset="0"/>
              </a:rPr>
              <a:t>Be representative of</a:t>
            </a:r>
          </a:p>
          <a:p>
            <a:pPr eaLnBrk="0" fontAlgn="base" hangingPunct="0">
              <a:spcBef>
                <a:spcPct val="0"/>
              </a:spcBef>
              <a:spcAft>
                <a:spcPct val="0"/>
              </a:spcAft>
              <a:defRPr/>
            </a:pPr>
            <a:r>
              <a:rPr lang="en-GB" dirty="0">
                <a:solidFill>
                  <a:prstClr val="black"/>
                </a:solidFill>
                <a:latin typeface="Arial" panose="020B0604020202020204" pitchFamily="34" charset="0"/>
                <a:cs typeface="Arial" panose="020B0604020202020204" pitchFamily="34" charset="0"/>
              </a:rPr>
              <a:t>     the study area.</a:t>
            </a:r>
          </a:p>
          <a:p>
            <a:pPr eaLnBrk="0" fontAlgn="base" hangingPunct="0">
              <a:spcBef>
                <a:spcPct val="0"/>
              </a:spcBef>
              <a:spcAft>
                <a:spcPct val="0"/>
              </a:spcAft>
              <a:defRPr/>
            </a:pPr>
            <a:endParaRPr lang="en-GB" dirty="0">
              <a:solidFill>
                <a:prstClr val="black"/>
              </a:solidFill>
              <a:latin typeface="Arial" panose="020B0604020202020204" pitchFamily="34"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defRPr/>
            </a:pPr>
            <a:r>
              <a:rPr lang="en-GB" dirty="0">
                <a:solidFill>
                  <a:prstClr val="black"/>
                </a:solidFill>
                <a:latin typeface="Arial" panose="020B0604020202020204" pitchFamily="34" charset="0"/>
                <a:cs typeface="Arial" panose="020B0604020202020204" pitchFamily="34" charset="0"/>
              </a:rPr>
              <a:t>Cross all major structural features (e.g. faults and folds)</a:t>
            </a:r>
          </a:p>
          <a:p>
            <a:pPr marL="285750" indent="-285750" eaLnBrk="0" fontAlgn="base" hangingPunct="0">
              <a:spcBef>
                <a:spcPct val="0"/>
              </a:spcBef>
              <a:spcAft>
                <a:spcPct val="0"/>
              </a:spcAft>
              <a:buFont typeface="Arial" panose="020B0604020202020204" pitchFamily="34" charset="0"/>
              <a:buChar char="•"/>
              <a:defRPr/>
            </a:pPr>
            <a:endParaRPr lang="en-GB" dirty="0">
              <a:solidFill>
                <a:prstClr val="black"/>
              </a:solidFill>
              <a:latin typeface="Arial" panose="020B0604020202020204" pitchFamily="34"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defRPr/>
            </a:pPr>
            <a:r>
              <a:rPr lang="en-GB" dirty="0">
                <a:solidFill>
                  <a:prstClr val="black"/>
                </a:solidFill>
                <a:latin typeface="Arial" panose="020B0604020202020204" pitchFamily="34" charset="0"/>
                <a:cs typeface="Arial" panose="020B0604020202020204" pitchFamily="34" charset="0"/>
              </a:rPr>
              <a:t>Have appropriate data on the map </a:t>
            </a:r>
          </a:p>
          <a:p>
            <a:pPr marL="285750" indent="-285750" eaLnBrk="0" fontAlgn="base" hangingPunct="0">
              <a:spcBef>
                <a:spcPct val="0"/>
              </a:spcBef>
              <a:spcAft>
                <a:spcPct val="0"/>
              </a:spcAft>
              <a:buFont typeface="Arial" panose="020B0604020202020204" pitchFamily="34" charset="0"/>
              <a:buChar char="•"/>
              <a:defRPr/>
            </a:pPr>
            <a:endParaRPr lang="en-GB" dirty="0">
              <a:solidFill>
                <a:prstClr val="black"/>
              </a:solidFill>
              <a:latin typeface="Arial" panose="020B0604020202020204" pitchFamily="34"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defRPr/>
            </a:pPr>
            <a:r>
              <a:rPr lang="en-GB" dirty="0">
                <a:solidFill>
                  <a:prstClr val="black"/>
                </a:solidFill>
                <a:latin typeface="Arial" panose="020B0604020202020204" pitchFamily="34" charset="0"/>
                <a:cs typeface="Arial" panose="020B0604020202020204" pitchFamily="34" charset="0"/>
              </a:rPr>
              <a:t>Often be drawn perpendicular to major structural features.</a:t>
            </a:r>
            <a:r>
              <a:rPr lang="en-GB" dirty="0">
                <a:solidFill>
                  <a:prstClr val="black"/>
                </a:solidFill>
                <a:latin typeface="Tahoma" panose="020B0604030504040204" pitchFamily="34" charset="0"/>
                <a:cs typeface="Arial" panose="020B0604020202020204" pitchFamily="34" charset="0"/>
              </a:rPr>
              <a:t>	</a:t>
            </a:r>
          </a:p>
        </p:txBody>
      </p:sp>
      <p:pic>
        <p:nvPicPr>
          <p:cNvPr id="6451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8663" y="620714"/>
            <a:ext cx="4608512" cy="534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8663" y="620714"/>
            <a:ext cx="4608512" cy="539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8" name="Rectangle 10"/>
          <p:cNvSpPr>
            <a:spLocks noChangeArrowheads="1"/>
          </p:cNvSpPr>
          <p:nvPr/>
        </p:nvSpPr>
        <p:spPr bwMode="auto">
          <a:xfrm>
            <a:off x="1774825" y="777875"/>
            <a:ext cx="4033838"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black"/>
                </a:solidFill>
                <a:latin typeface="Arial" panose="020B0604020202020204" pitchFamily="34" charset="0"/>
              </a:rPr>
              <a:t>Here is our original map.  Fill in the example on  your exercise sheet as we run through it.</a:t>
            </a:r>
          </a:p>
        </p:txBody>
      </p:sp>
      <p:sp>
        <p:nvSpPr>
          <p:cNvPr id="8" name="TextBox 5"/>
          <p:cNvSpPr txBox="1">
            <a:spLocks noChangeArrowheads="1"/>
          </p:cNvSpPr>
          <p:nvPr/>
        </p:nvSpPr>
        <p:spPr bwMode="auto">
          <a:xfrm>
            <a:off x="10828932" y="577850"/>
            <a:ext cx="15843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white"/>
                </a:solidFill>
              </a:rPr>
              <a:t>Sandstone</a:t>
            </a:r>
          </a:p>
          <a:p>
            <a:pPr eaLnBrk="0" fontAlgn="base" hangingPunct="0">
              <a:spcBef>
                <a:spcPct val="0"/>
              </a:spcBef>
              <a:spcAft>
                <a:spcPct val="0"/>
              </a:spcAft>
            </a:pPr>
            <a:endParaRPr lang="en-GB" altLang="en-US" dirty="0">
              <a:solidFill>
                <a:prstClr val="white"/>
              </a:solidFill>
            </a:endParaRPr>
          </a:p>
          <a:p>
            <a:pPr eaLnBrk="0" fontAlgn="base" hangingPunct="0">
              <a:spcBef>
                <a:spcPct val="0"/>
              </a:spcBef>
              <a:spcAft>
                <a:spcPct val="0"/>
              </a:spcAft>
            </a:pPr>
            <a:r>
              <a:rPr lang="en-GB" altLang="en-US" dirty="0">
                <a:solidFill>
                  <a:prstClr val="white"/>
                </a:solidFill>
              </a:rPr>
              <a:t>Limestone</a:t>
            </a:r>
          </a:p>
          <a:p>
            <a:pPr eaLnBrk="0" fontAlgn="base" hangingPunct="0">
              <a:spcBef>
                <a:spcPct val="0"/>
              </a:spcBef>
              <a:spcAft>
                <a:spcPct val="0"/>
              </a:spcAft>
            </a:pPr>
            <a:endParaRPr lang="en-GB" altLang="en-US" dirty="0">
              <a:solidFill>
                <a:prstClr val="white"/>
              </a:solidFill>
            </a:endParaRPr>
          </a:p>
          <a:p>
            <a:pPr eaLnBrk="0" fontAlgn="base" hangingPunct="0">
              <a:spcBef>
                <a:spcPct val="0"/>
              </a:spcBef>
              <a:spcAft>
                <a:spcPct val="0"/>
              </a:spcAft>
            </a:pPr>
            <a:r>
              <a:rPr lang="en-GB" altLang="en-US" dirty="0">
                <a:solidFill>
                  <a:prstClr val="white"/>
                </a:solidFill>
              </a:rPr>
              <a:t>Chalk</a:t>
            </a:r>
          </a:p>
        </p:txBody>
      </p:sp>
      <p:sp>
        <p:nvSpPr>
          <p:cNvPr id="9" name="TextBox 8"/>
          <p:cNvSpPr txBox="1"/>
          <p:nvPr/>
        </p:nvSpPr>
        <p:spPr>
          <a:xfrm>
            <a:off x="10490199" y="620714"/>
            <a:ext cx="360363" cy="369888"/>
          </a:xfrm>
          <a:prstGeom prst="rect">
            <a:avLst/>
          </a:prstGeom>
          <a:solidFill>
            <a:schemeClr val="tx1">
              <a:lumMod val="65000"/>
              <a:lumOff val="35000"/>
            </a:schemeClr>
          </a:solidFill>
          <a:ln>
            <a:solidFill>
              <a:schemeClr val="tx1"/>
            </a:solidFill>
          </a:ln>
        </p:spPr>
        <p:txBody>
          <a:bodyPr>
            <a:spAutoFit/>
          </a:bodyPr>
          <a:lstStyle/>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p:txBody>
      </p:sp>
      <p:sp>
        <p:nvSpPr>
          <p:cNvPr id="10" name="TextBox 9"/>
          <p:cNvSpPr txBox="1"/>
          <p:nvPr/>
        </p:nvSpPr>
        <p:spPr>
          <a:xfrm>
            <a:off x="10490199" y="1131887"/>
            <a:ext cx="360363" cy="368300"/>
          </a:xfrm>
          <a:prstGeom prst="rect">
            <a:avLst/>
          </a:prstGeom>
          <a:solidFill>
            <a:schemeClr val="tx1">
              <a:lumMod val="75000"/>
            </a:schemeClr>
          </a:solidFill>
          <a:ln w="9525">
            <a:solidFill>
              <a:schemeClr val="tx1"/>
            </a:solidFill>
          </a:ln>
        </p:spPr>
        <p:txBody>
          <a:bodyPr>
            <a:spAutoFit/>
          </a:bodyPr>
          <a:lstStyle/>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p:txBody>
      </p:sp>
      <p:sp>
        <p:nvSpPr>
          <p:cNvPr id="11" name="TextBox 9"/>
          <p:cNvSpPr txBox="1">
            <a:spLocks noChangeArrowheads="1"/>
          </p:cNvSpPr>
          <p:nvPr/>
        </p:nvSpPr>
        <p:spPr bwMode="auto">
          <a:xfrm>
            <a:off x="10490199" y="1641472"/>
            <a:ext cx="360363" cy="368300"/>
          </a:xfrm>
          <a:prstGeom prst="rect">
            <a:avLst/>
          </a:prstGeom>
          <a:solidFill>
            <a:schemeClr val="bg1">
              <a:lumMod val="65000"/>
              <a:lumOff val="35000"/>
            </a:schemeClr>
          </a:solidFill>
          <a:ln w="9525">
            <a:solidFill>
              <a:schemeClr val="tx1"/>
            </a:solidFill>
            <a:miter lim="800000"/>
            <a:headEnd/>
            <a:tailEnd/>
          </a:ln>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defRPr/>
            </a:pPr>
            <a:endParaRPr lang="en-GB" altLang="en-US">
              <a:solidFill>
                <a:prstClr val="white"/>
              </a:solidFill>
            </a:endParaRPr>
          </a:p>
        </p:txBody>
      </p:sp>
    </p:spTree>
    <p:extLst>
      <p:ext uri="{BB962C8B-B14F-4D97-AF65-F5344CB8AC3E}">
        <p14:creationId xmlns:p14="http://schemas.microsoft.com/office/powerpoint/2010/main" val="34626043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wipe(down)">
                                      <p:cBhvr>
                                        <p:cTn id="7"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5"/>
          <p:cNvSpPr>
            <a:spLocks noChangeArrowheads="1"/>
          </p:cNvSpPr>
          <p:nvPr/>
        </p:nvSpPr>
        <p:spPr bwMode="auto">
          <a:xfrm>
            <a:off x="1524001" y="123825"/>
            <a:ext cx="80184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200" b="1">
                <a:solidFill>
                  <a:prstClr val="black"/>
                </a:solidFill>
                <a:latin typeface="Arial" panose="020B0604020202020204" pitchFamily="34" charset="0"/>
              </a:rPr>
              <a:t>Constructing a cross section: Example</a:t>
            </a:r>
          </a:p>
        </p:txBody>
      </p:sp>
      <p:sp>
        <p:nvSpPr>
          <p:cNvPr id="65539" name="TextBox 6"/>
          <p:cNvSpPr txBox="1">
            <a:spLocks noChangeArrowheads="1"/>
          </p:cNvSpPr>
          <p:nvPr/>
        </p:nvSpPr>
        <p:spPr bwMode="auto">
          <a:xfrm>
            <a:off x="1703388" y="765175"/>
            <a:ext cx="8820150" cy="273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dirty="0">
                <a:solidFill>
                  <a:prstClr val="black"/>
                </a:solidFill>
                <a:latin typeface="Arial" panose="020B0604020202020204" pitchFamily="34" charset="0"/>
              </a:rPr>
              <a:t>Step 2: </a:t>
            </a:r>
          </a:p>
          <a:p>
            <a:pPr eaLnBrk="0" fontAlgn="base" hangingPunct="0">
              <a:spcBef>
                <a:spcPct val="0"/>
              </a:spcBef>
              <a:spcAft>
                <a:spcPct val="0"/>
              </a:spcAft>
            </a:pPr>
            <a:endParaRPr lang="en-GB" altLang="en-US" b="1" dirty="0">
              <a:solidFill>
                <a:prstClr val="black"/>
              </a:solidFill>
              <a:latin typeface="Arial" panose="020B0604020202020204" pitchFamily="34" charset="0"/>
            </a:endParaRPr>
          </a:p>
          <a:p>
            <a:pPr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Now on some graph </a:t>
            </a:r>
            <a:r>
              <a:rPr lang="en-GB" altLang="en-US" dirty="0" smtClean="0">
                <a:solidFill>
                  <a:prstClr val="black"/>
                </a:solidFill>
                <a:latin typeface="Arial" panose="020B0604020202020204" pitchFamily="34" charset="0"/>
              </a:rPr>
              <a:t>paper, </a:t>
            </a:r>
            <a:r>
              <a:rPr lang="en-GB" altLang="en-US" dirty="0">
                <a:solidFill>
                  <a:prstClr val="black"/>
                </a:solidFill>
                <a:latin typeface="Arial" panose="020B0604020202020204" pitchFamily="34" charset="0"/>
              </a:rPr>
              <a:t>draw an x axis with the same scale and length as the line of the cross section. </a:t>
            </a:r>
          </a:p>
          <a:p>
            <a:pPr eaLnBrk="0" fontAlgn="base" hangingPunct="0">
              <a:spcBef>
                <a:spcPct val="0"/>
              </a:spcBef>
              <a:spcAft>
                <a:spcPct val="0"/>
              </a:spcAft>
            </a:pPr>
            <a:endParaRPr lang="en-GB" altLang="en-US" dirty="0">
              <a:solidFill>
                <a:prstClr val="black"/>
              </a:solidFill>
              <a:latin typeface="Arial" panose="020B0604020202020204" pitchFamily="34" charset="0"/>
            </a:endParaRPr>
          </a:p>
          <a:p>
            <a:pPr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 Then add y axes to both ends, that have a relevant scale to  the topographic contours.</a:t>
            </a:r>
          </a:p>
          <a:p>
            <a:pPr eaLnBrk="0" fontAlgn="base" hangingPunct="0">
              <a:spcBef>
                <a:spcPct val="0"/>
              </a:spcBef>
              <a:spcAft>
                <a:spcPct val="0"/>
              </a:spcAft>
              <a:buFont typeface="Arial" panose="020B0604020202020204" pitchFamily="34" charset="0"/>
              <a:buChar char="•"/>
            </a:pPr>
            <a:endParaRPr lang="en-GB" altLang="en-US" dirty="0">
              <a:solidFill>
                <a:prstClr val="black"/>
              </a:solidFill>
              <a:latin typeface="Arial" panose="020B0604020202020204" pitchFamily="34" charset="0"/>
            </a:endParaRPr>
          </a:p>
          <a:p>
            <a:pPr eaLnBrk="0" fontAlgn="base" hangingPunct="0">
              <a:spcBef>
                <a:spcPct val="0"/>
              </a:spcBef>
              <a:spcAft>
                <a:spcPct val="0"/>
              </a:spcAft>
              <a:buFont typeface="Arial" panose="020B0604020202020204" pitchFamily="34" charset="0"/>
              <a:buChar char="•"/>
            </a:pPr>
            <a:r>
              <a:rPr lang="en-GB" altLang="en-US" dirty="0">
                <a:solidFill>
                  <a:prstClr val="black"/>
                </a:solidFill>
                <a:latin typeface="Arial" panose="020B0604020202020204" pitchFamily="34" charset="0"/>
              </a:rPr>
              <a:t> So that it looks something like this:</a:t>
            </a:r>
          </a:p>
        </p:txBody>
      </p:sp>
      <p:pic>
        <p:nvPicPr>
          <p:cNvPr id="6554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9401" y="3808414"/>
            <a:ext cx="5616575" cy="221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1" name="TextBox 1"/>
          <p:cNvSpPr txBox="1">
            <a:spLocks noChangeArrowheads="1"/>
          </p:cNvSpPr>
          <p:nvPr/>
        </p:nvSpPr>
        <p:spPr bwMode="auto">
          <a:xfrm>
            <a:off x="4087813" y="5300664"/>
            <a:ext cx="215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A</a:t>
            </a:r>
          </a:p>
        </p:txBody>
      </p:sp>
      <p:sp>
        <p:nvSpPr>
          <p:cNvPr id="65542" name="TextBox 7"/>
          <p:cNvSpPr txBox="1">
            <a:spLocks noChangeArrowheads="1"/>
          </p:cNvSpPr>
          <p:nvPr/>
        </p:nvSpPr>
        <p:spPr bwMode="auto">
          <a:xfrm>
            <a:off x="7962900" y="5286375"/>
            <a:ext cx="2159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B</a:t>
            </a:r>
          </a:p>
        </p:txBody>
      </p:sp>
    </p:spTree>
    <p:extLst>
      <p:ext uri="{BB962C8B-B14F-4D97-AF65-F5344CB8AC3E}">
        <p14:creationId xmlns:p14="http://schemas.microsoft.com/office/powerpoint/2010/main" val="27103554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5"/>
          <p:cNvSpPr>
            <a:spLocks noChangeArrowheads="1"/>
          </p:cNvSpPr>
          <p:nvPr/>
        </p:nvSpPr>
        <p:spPr bwMode="auto">
          <a:xfrm>
            <a:off x="1676400" y="228600"/>
            <a:ext cx="77660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200" b="1">
                <a:solidFill>
                  <a:prstClr val="black"/>
                </a:solidFill>
                <a:latin typeface="Arial" panose="020B0604020202020204" pitchFamily="34" charset="0"/>
              </a:rPr>
              <a:t>Constructing a cross section: Example</a:t>
            </a:r>
          </a:p>
        </p:txBody>
      </p:sp>
      <p:pic>
        <p:nvPicPr>
          <p:cNvPr id="6656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800" y="990600"/>
            <a:ext cx="4826000" cy="534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4" name="TextBox 7"/>
          <p:cNvSpPr txBox="1">
            <a:spLocks noChangeArrowheads="1"/>
          </p:cNvSpPr>
          <p:nvPr/>
        </p:nvSpPr>
        <p:spPr bwMode="auto">
          <a:xfrm>
            <a:off x="1774826" y="1628776"/>
            <a:ext cx="3635375"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a:solidFill>
                  <a:prstClr val="black"/>
                </a:solidFill>
                <a:latin typeface="Arial" panose="020B0604020202020204" pitchFamily="34" charset="0"/>
              </a:rPr>
              <a:t>Step 3 : </a:t>
            </a:r>
          </a:p>
          <a:p>
            <a:pPr eaLnBrk="0" fontAlgn="base" hangingPunct="0">
              <a:spcBef>
                <a:spcPct val="0"/>
              </a:spcBef>
              <a:spcAft>
                <a:spcPct val="0"/>
              </a:spcAft>
            </a:pPr>
            <a:endParaRPr lang="en-GB" altLang="en-US" b="1">
              <a:solidFill>
                <a:prstClr val="black"/>
              </a:solidFill>
              <a:latin typeface="Arial" panose="020B0604020202020204" pitchFamily="34" charset="0"/>
            </a:endParaRPr>
          </a:p>
          <a:p>
            <a:pPr algn="just" eaLnBrk="0" fontAlgn="base" hangingPunct="0">
              <a:spcBef>
                <a:spcPct val="0"/>
              </a:spcBef>
              <a:spcAft>
                <a:spcPct val="0"/>
              </a:spcAft>
            </a:pPr>
            <a:r>
              <a:rPr lang="en-GB" altLang="en-US">
                <a:solidFill>
                  <a:prstClr val="black"/>
                </a:solidFill>
                <a:latin typeface="Arial" panose="020B0604020202020204" pitchFamily="34" charset="0"/>
              </a:rPr>
              <a:t>Using a scrap piece of paper, mark on where </a:t>
            </a:r>
            <a:r>
              <a:rPr lang="en-GB" altLang="en-US" b="1">
                <a:solidFill>
                  <a:prstClr val="black"/>
                </a:solidFill>
                <a:latin typeface="Arial" panose="020B0604020202020204" pitchFamily="34" charset="0"/>
              </a:rPr>
              <a:t>topographic contours </a:t>
            </a:r>
            <a:r>
              <a:rPr lang="en-GB" altLang="en-US">
                <a:solidFill>
                  <a:prstClr val="black"/>
                </a:solidFill>
                <a:latin typeface="Arial" panose="020B0604020202020204" pitchFamily="34" charset="0"/>
              </a:rPr>
              <a:t>intercept your cross sectional line.</a:t>
            </a:r>
            <a:r>
              <a:rPr lang="en-GB" altLang="en-US">
                <a:solidFill>
                  <a:prstClr val="black"/>
                </a:solidFill>
              </a:rPr>
              <a:t>	</a:t>
            </a:r>
          </a:p>
        </p:txBody>
      </p:sp>
    </p:spTree>
    <p:extLst>
      <p:ext uri="{BB962C8B-B14F-4D97-AF65-F5344CB8AC3E}">
        <p14:creationId xmlns:p14="http://schemas.microsoft.com/office/powerpoint/2010/main" val="10277097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5276" y="1787526"/>
            <a:ext cx="5248275" cy="423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6"/>
          <p:cNvSpPr>
            <a:spLocks noChangeArrowheads="1"/>
          </p:cNvSpPr>
          <p:nvPr/>
        </p:nvSpPr>
        <p:spPr bwMode="auto">
          <a:xfrm>
            <a:off x="1565275" y="76200"/>
            <a:ext cx="77660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200" b="1">
                <a:solidFill>
                  <a:prstClr val="black"/>
                </a:solidFill>
                <a:latin typeface="Arial" panose="020B0604020202020204" pitchFamily="34" charset="0"/>
              </a:rPr>
              <a:t>Constructing a cross section: Example</a:t>
            </a:r>
          </a:p>
        </p:txBody>
      </p:sp>
      <p:sp>
        <p:nvSpPr>
          <p:cNvPr id="67588" name="TextBox 7"/>
          <p:cNvSpPr txBox="1">
            <a:spLocks noChangeArrowheads="1"/>
          </p:cNvSpPr>
          <p:nvPr/>
        </p:nvSpPr>
        <p:spPr bwMode="auto">
          <a:xfrm>
            <a:off x="1719263" y="1787526"/>
            <a:ext cx="3440112"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a:solidFill>
                  <a:prstClr val="black"/>
                </a:solidFill>
                <a:latin typeface="Arial" panose="020B0604020202020204" pitchFamily="34" charset="0"/>
              </a:rPr>
              <a:t>Step 4 : </a:t>
            </a:r>
          </a:p>
          <a:p>
            <a:pPr eaLnBrk="0" fontAlgn="base" hangingPunct="0">
              <a:spcBef>
                <a:spcPct val="0"/>
              </a:spcBef>
              <a:spcAft>
                <a:spcPct val="0"/>
              </a:spcAft>
            </a:pPr>
            <a:endParaRPr lang="en-GB" altLang="en-US" b="1">
              <a:solidFill>
                <a:prstClr val="black"/>
              </a:solidFill>
              <a:latin typeface="Arial" panose="020B0604020202020204" pitchFamily="34" charset="0"/>
            </a:endParaRPr>
          </a:p>
          <a:p>
            <a:pPr algn="just" eaLnBrk="0" fontAlgn="base" hangingPunct="0">
              <a:spcBef>
                <a:spcPct val="0"/>
              </a:spcBef>
              <a:spcAft>
                <a:spcPct val="0"/>
              </a:spcAft>
            </a:pPr>
            <a:r>
              <a:rPr lang="en-GB" altLang="en-US">
                <a:solidFill>
                  <a:prstClr val="black"/>
                </a:solidFill>
                <a:latin typeface="Arial" panose="020B0604020202020204" pitchFamily="34" charset="0"/>
              </a:rPr>
              <a:t>Now, overlay your scrap piece of paper with your cross section and mark on the different topographical contour points.</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8300" y="765176"/>
            <a:ext cx="495935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02413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wipe(down)">
                                      <p:cBhvr>
                                        <p:cTn id="7" dur="5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5"/>
          <p:cNvSpPr>
            <a:spLocks noChangeArrowheads="1"/>
          </p:cNvSpPr>
          <p:nvPr/>
        </p:nvSpPr>
        <p:spPr bwMode="auto">
          <a:xfrm>
            <a:off x="1617663" y="204788"/>
            <a:ext cx="80200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200" b="1">
                <a:solidFill>
                  <a:prstClr val="black"/>
                </a:solidFill>
                <a:latin typeface="Arial" panose="020B0604020202020204" pitchFamily="34" charset="0"/>
              </a:rPr>
              <a:t>Constructing a cross section: Example</a:t>
            </a:r>
          </a:p>
        </p:txBody>
      </p:sp>
      <p:sp>
        <p:nvSpPr>
          <p:cNvPr id="68611" name="TextBox 6"/>
          <p:cNvSpPr txBox="1">
            <a:spLocks noChangeArrowheads="1"/>
          </p:cNvSpPr>
          <p:nvPr/>
        </p:nvSpPr>
        <p:spPr bwMode="auto">
          <a:xfrm>
            <a:off x="1774826" y="981075"/>
            <a:ext cx="7705725" cy="135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a:solidFill>
                  <a:prstClr val="black"/>
                </a:solidFill>
                <a:latin typeface="Arial" panose="020B0604020202020204" pitchFamily="34" charset="0"/>
              </a:rPr>
              <a:t>Step 5 : </a:t>
            </a:r>
          </a:p>
          <a:p>
            <a:pPr eaLnBrk="0" fontAlgn="base" hangingPunct="0">
              <a:spcBef>
                <a:spcPct val="0"/>
              </a:spcBef>
              <a:spcAft>
                <a:spcPct val="0"/>
              </a:spcAft>
            </a:pPr>
            <a:endParaRPr lang="en-GB" altLang="en-US" b="1">
              <a:solidFill>
                <a:prstClr val="black"/>
              </a:solidFill>
              <a:latin typeface="Arial" panose="020B0604020202020204" pitchFamily="34" charset="0"/>
            </a:endParaRPr>
          </a:p>
          <a:p>
            <a:pPr eaLnBrk="0" fontAlgn="base" hangingPunct="0">
              <a:spcBef>
                <a:spcPct val="0"/>
              </a:spcBef>
              <a:spcAft>
                <a:spcPct val="0"/>
              </a:spcAft>
            </a:pPr>
            <a:r>
              <a:rPr lang="en-GB" altLang="en-US">
                <a:solidFill>
                  <a:prstClr val="black"/>
                </a:solidFill>
                <a:latin typeface="Arial" panose="020B0604020202020204" pitchFamily="34" charset="0"/>
              </a:rPr>
              <a:t>If you join these dots up, you should end up with an accurate scaled  topographic cross section that looks something like the one below.</a:t>
            </a:r>
          </a:p>
        </p:txBody>
      </p:sp>
      <p:pic>
        <p:nvPicPr>
          <p:cNvPr id="686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0850" y="2781301"/>
            <a:ext cx="6210300"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3" name="TextBox 4"/>
          <p:cNvSpPr txBox="1">
            <a:spLocks noChangeArrowheads="1"/>
          </p:cNvSpPr>
          <p:nvPr/>
        </p:nvSpPr>
        <p:spPr bwMode="auto">
          <a:xfrm>
            <a:off x="3429000" y="5103813"/>
            <a:ext cx="2159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A</a:t>
            </a:r>
          </a:p>
        </p:txBody>
      </p:sp>
      <p:sp>
        <p:nvSpPr>
          <p:cNvPr id="68614" name="TextBox 7"/>
          <p:cNvSpPr txBox="1">
            <a:spLocks noChangeArrowheads="1"/>
          </p:cNvSpPr>
          <p:nvPr/>
        </p:nvSpPr>
        <p:spPr bwMode="auto">
          <a:xfrm>
            <a:off x="8424863" y="5113338"/>
            <a:ext cx="2159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B</a:t>
            </a:r>
          </a:p>
        </p:txBody>
      </p:sp>
      <p:sp>
        <p:nvSpPr>
          <p:cNvPr id="2" name="TextBox 1"/>
          <p:cNvSpPr txBox="1">
            <a:spLocks noChangeArrowheads="1"/>
          </p:cNvSpPr>
          <p:nvPr/>
        </p:nvSpPr>
        <p:spPr bwMode="auto">
          <a:xfrm>
            <a:off x="2965450" y="5732463"/>
            <a:ext cx="67945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a:solidFill>
                  <a:prstClr val="black"/>
                </a:solidFill>
                <a:latin typeface="Arial" panose="020B0604020202020204" pitchFamily="34" charset="0"/>
              </a:rPr>
              <a:t>Convention: We know that the highest outcrop lies </a:t>
            </a:r>
            <a:r>
              <a:rPr lang="en-GB" altLang="en-US" b="1">
                <a:solidFill>
                  <a:prstClr val="black"/>
                </a:solidFill>
                <a:latin typeface="Arial" panose="020B0604020202020204" pitchFamily="34" charset="0"/>
              </a:rPr>
              <a:t>somewhere between </a:t>
            </a:r>
            <a:r>
              <a:rPr lang="en-GB" altLang="en-US">
                <a:solidFill>
                  <a:prstClr val="black"/>
                </a:solidFill>
                <a:latin typeface="Arial" panose="020B0604020202020204" pitchFamily="34" charset="0"/>
              </a:rPr>
              <a:t>400m and 500m….so we take our curve to 450m</a:t>
            </a:r>
          </a:p>
        </p:txBody>
      </p:sp>
      <p:cxnSp>
        <p:nvCxnSpPr>
          <p:cNvPr id="4" name="Straight Arrow Connector 3"/>
          <p:cNvCxnSpPr/>
          <p:nvPr/>
        </p:nvCxnSpPr>
        <p:spPr>
          <a:xfrm flipV="1">
            <a:off x="6188075" y="3284538"/>
            <a:ext cx="2236788" cy="24765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72639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1176" y="1989139"/>
            <a:ext cx="3457575"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1176" y="908050"/>
            <a:ext cx="4799013" cy="547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6" name="Rectangle 6"/>
          <p:cNvSpPr>
            <a:spLocks noChangeArrowheads="1"/>
          </p:cNvSpPr>
          <p:nvPr/>
        </p:nvSpPr>
        <p:spPr bwMode="auto">
          <a:xfrm>
            <a:off x="1581150" y="103188"/>
            <a:ext cx="80200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200" b="1">
                <a:solidFill>
                  <a:prstClr val="black"/>
                </a:solidFill>
                <a:latin typeface="Arial" panose="020B0604020202020204" pitchFamily="34" charset="0"/>
              </a:rPr>
              <a:t>Constructing a cross section: Example</a:t>
            </a:r>
          </a:p>
        </p:txBody>
      </p:sp>
      <p:sp>
        <p:nvSpPr>
          <p:cNvPr id="69637" name="TextBox 7"/>
          <p:cNvSpPr txBox="1">
            <a:spLocks noChangeArrowheads="1"/>
          </p:cNvSpPr>
          <p:nvPr/>
        </p:nvSpPr>
        <p:spPr bwMode="auto">
          <a:xfrm>
            <a:off x="1774826" y="990600"/>
            <a:ext cx="3744913" cy="301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a:solidFill>
                  <a:prstClr val="black"/>
                </a:solidFill>
                <a:latin typeface="Arial" panose="020B0604020202020204" pitchFamily="34" charset="0"/>
              </a:rPr>
              <a:t>Step 6 : </a:t>
            </a:r>
          </a:p>
          <a:p>
            <a:pPr eaLnBrk="0" fontAlgn="base" hangingPunct="0">
              <a:spcBef>
                <a:spcPct val="0"/>
              </a:spcBef>
              <a:spcAft>
                <a:spcPct val="0"/>
              </a:spcAft>
            </a:pPr>
            <a:endParaRPr lang="en-GB" altLang="en-US" b="1">
              <a:solidFill>
                <a:prstClr val="black"/>
              </a:solidFill>
              <a:latin typeface="Arial" panose="020B0604020202020204" pitchFamily="34" charset="0"/>
            </a:endParaRPr>
          </a:p>
          <a:p>
            <a:pPr eaLnBrk="0" fontAlgn="base" hangingPunct="0">
              <a:spcBef>
                <a:spcPct val="0"/>
              </a:spcBef>
              <a:spcAft>
                <a:spcPct val="0"/>
              </a:spcAft>
            </a:pPr>
            <a:r>
              <a:rPr lang="en-GB" altLang="en-US">
                <a:solidFill>
                  <a:prstClr val="black"/>
                </a:solidFill>
                <a:latin typeface="Arial" panose="020B0604020202020204" pitchFamily="34" charset="0"/>
              </a:rPr>
              <a:t>Now, with your scrap piece of paper add in where the </a:t>
            </a:r>
            <a:r>
              <a:rPr lang="en-GB" altLang="en-US" b="1">
                <a:solidFill>
                  <a:prstClr val="black"/>
                </a:solidFill>
                <a:latin typeface="Arial" panose="020B0604020202020204" pitchFamily="34" charset="0"/>
              </a:rPr>
              <a:t>lithological boundaries (structure contours)</a:t>
            </a:r>
            <a:r>
              <a:rPr lang="en-GB" altLang="en-US">
                <a:solidFill>
                  <a:prstClr val="black"/>
                </a:solidFill>
                <a:latin typeface="Arial" panose="020B0604020202020204" pitchFamily="34" charset="0"/>
              </a:rPr>
              <a:t> intercept your cross sectional line.</a:t>
            </a:r>
          </a:p>
          <a:p>
            <a:pPr algn="just" eaLnBrk="0" fontAlgn="base" hangingPunct="0">
              <a:spcBef>
                <a:spcPct val="0"/>
              </a:spcBef>
              <a:spcAft>
                <a:spcPct val="0"/>
              </a:spcAft>
            </a:pPr>
            <a:endParaRPr lang="en-GB" altLang="en-US">
              <a:solidFill>
                <a:prstClr val="black"/>
              </a:solidFill>
              <a:latin typeface="Arial" panose="020B0604020202020204" pitchFamily="34" charset="0"/>
            </a:endParaRPr>
          </a:p>
          <a:p>
            <a:pPr algn="just" eaLnBrk="0" fontAlgn="base" hangingPunct="0">
              <a:spcBef>
                <a:spcPct val="0"/>
              </a:spcBef>
              <a:spcAft>
                <a:spcPct val="0"/>
              </a:spcAft>
            </a:pPr>
            <a:r>
              <a:rPr lang="en-GB" altLang="en-US" b="1">
                <a:solidFill>
                  <a:prstClr val="black"/>
                </a:solidFill>
                <a:latin typeface="Arial" panose="020B0604020202020204" pitchFamily="34" charset="0"/>
              </a:rPr>
              <a:t>This is the point where one rock type changes to the next.</a:t>
            </a:r>
          </a:p>
        </p:txBody>
      </p:sp>
      <p:sp>
        <p:nvSpPr>
          <p:cNvPr id="69638" name="TextBox 5"/>
          <p:cNvSpPr txBox="1">
            <a:spLocks noChangeArrowheads="1"/>
          </p:cNvSpPr>
          <p:nvPr/>
        </p:nvSpPr>
        <p:spPr bwMode="auto">
          <a:xfrm>
            <a:off x="3911601" y="4797426"/>
            <a:ext cx="15843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white"/>
                </a:solidFill>
              </a:rPr>
              <a:t>Sandstone</a:t>
            </a:r>
          </a:p>
          <a:p>
            <a:pPr eaLnBrk="0" fontAlgn="base" hangingPunct="0">
              <a:spcBef>
                <a:spcPct val="0"/>
              </a:spcBef>
              <a:spcAft>
                <a:spcPct val="0"/>
              </a:spcAft>
            </a:pPr>
            <a:endParaRPr lang="en-GB" altLang="en-US" dirty="0">
              <a:solidFill>
                <a:prstClr val="white"/>
              </a:solidFill>
            </a:endParaRPr>
          </a:p>
          <a:p>
            <a:pPr eaLnBrk="0" fontAlgn="base" hangingPunct="0">
              <a:spcBef>
                <a:spcPct val="0"/>
              </a:spcBef>
              <a:spcAft>
                <a:spcPct val="0"/>
              </a:spcAft>
            </a:pPr>
            <a:r>
              <a:rPr lang="en-GB" altLang="en-US" dirty="0">
                <a:solidFill>
                  <a:prstClr val="white"/>
                </a:solidFill>
              </a:rPr>
              <a:t>Limestone</a:t>
            </a:r>
          </a:p>
          <a:p>
            <a:pPr eaLnBrk="0" fontAlgn="base" hangingPunct="0">
              <a:spcBef>
                <a:spcPct val="0"/>
              </a:spcBef>
              <a:spcAft>
                <a:spcPct val="0"/>
              </a:spcAft>
            </a:pPr>
            <a:endParaRPr lang="en-GB" altLang="en-US" dirty="0">
              <a:solidFill>
                <a:prstClr val="white"/>
              </a:solidFill>
            </a:endParaRPr>
          </a:p>
          <a:p>
            <a:pPr eaLnBrk="0" fontAlgn="base" hangingPunct="0">
              <a:spcBef>
                <a:spcPct val="0"/>
              </a:spcBef>
              <a:spcAft>
                <a:spcPct val="0"/>
              </a:spcAft>
            </a:pPr>
            <a:r>
              <a:rPr lang="en-GB" altLang="en-US" dirty="0">
                <a:solidFill>
                  <a:prstClr val="white"/>
                </a:solidFill>
              </a:rPr>
              <a:t>Chalk</a:t>
            </a:r>
          </a:p>
        </p:txBody>
      </p:sp>
      <p:sp>
        <p:nvSpPr>
          <p:cNvPr id="2" name="TextBox 1"/>
          <p:cNvSpPr txBox="1"/>
          <p:nvPr/>
        </p:nvSpPr>
        <p:spPr>
          <a:xfrm>
            <a:off x="3467101" y="4806950"/>
            <a:ext cx="360363" cy="369888"/>
          </a:xfrm>
          <a:prstGeom prst="rect">
            <a:avLst/>
          </a:prstGeom>
          <a:solidFill>
            <a:schemeClr val="tx1">
              <a:lumMod val="65000"/>
              <a:lumOff val="35000"/>
            </a:schemeClr>
          </a:solidFill>
          <a:ln>
            <a:solidFill>
              <a:schemeClr val="tx1"/>
            </a:solidFill>
          </a:ln>
        </p:spPr>
        <p:txBody>
          <a:bodyPr>
            <a:spAutoFit/>
          </a:bodyPr>
          <a:lstStyle/>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p:txBody>
      </p:sp>
      <p:sp>
        <p:nvSpPr>
          <p:cNvPr id="9" name="TextBox 8"/>
          <p:cNvSpPr txBox="1"/>
          <p:nvPr/>
        </p:nvSpPr>
        <p:spPr>
          <a:xfrm>
            <a:off x="3467101" y="5351463"/>
            <a:ext cx="360363" cy="368300"/>
          </a:xfrm>
          <a:prstGeom prst="rect">
            <a:avLst/>
          </a:prstGeom>
          <a:solidFill>
            <a:schemeClr val="tx1">
              <a:lumMod val="75000"/>
            </a:schemeClr>
          </a:solidFill>
          <a:ln w="9525">
            <a:solidFill>
              <a:schemeClr val="tx1"/>
            </a:solidFill>
          </a:ln>
        </p:spPr>
        <p:txBody>
          <a:bodyPr>
            <a:spAutoFit/>
          </a:bodyPr>
          <a:lstStyle/>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p:txBody>
      </p:sp>
      <p:sp>
        <p:nvSpPr>
          <p:cNvPr id="61449" name="TextBox 9"/>
          <p:cNvSpPr txBox="1">
            <a:spLocks noChangeArrowheads="1"/>
          </p:cNvSpPr>
          <p:nvPr/>
        </p:nvSpPr>
        <p:spPr bwMode="auto">
          <a:xfrm>
            <a:off x="3467101" y="5940425"/>
            <a:ext cx="360363" cy="368300"/>
          </a:xfrm>
          <a:prstGeom prst="rect">
            <a:avLst/>
          </a:prstGeom>
          <a:solidFill>
            <a:schemeClr val="bg1">
              <a:lumMod val="65000"/>
              <a:lumOff val="35000"/>
            </a:schemeClr>
          </a:solidFill>
          <a:ln w="9525">
            <a:solidFill>
              <a:schemeClr val="tx1"/>
            </a:solidFill>
            <a:miter lim="800000"/>
            <a:headEnd/>
            <a:tailEnd/>
          </a:ln>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defRPr/>
            </a:pPr>
            <a:endParaRPr lang="en-GB" altLang="en-US">
              <a:solidFill>
                <a:prstClr val="white"/>
              </a:solidFill>
            </a:endParaRPr>
          </a:p>
        </p:txBody>
      </p:sp>
    </p:spTree>
    <p:extLst>
      <p:ext uri="{BB962C8B-B14F-4D97-AF65-F5344CB8AC3E}">
        <p14:creationId xmlns:p14="http://schemas.microsoft.com/office/powerpoint/2010/main" val="17567987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wipe(down)">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Box 5"/>
          <p:cNvSpPr txBox="1">
            <a:spLocks noChangeArrowheads="1"/>
          </p:cNvSpPr>
          <p:nvPr/>
        </p:nvSpPr>
        <p:spPr bwMode="auto">
          <a:xfrm>
            <a:off x="1631951" y="1341438"/>
            <a:ext cx="352742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a:solidFill>
                  <a:prstClr val="black"/>
                </a:solidFill>
                <a:latin typeface="Arial" panose="020B0604020202020204" pitchFamily="34" charset="0"/>
              </a:rPr>
              <a:t>Step 7 : </a:t>
            </a:r>
          </a:p>
          <a:p>
            <a:pPr eaLnBrk="0" fontAlgn="base" hangingPunct="0">
              <a:spcBef>
                <a:spcPct val="0"/>
              </a:spcBef>
              <a:spcAft>
                <a:spcPct val="0"/>
              </a:spcAft>
            </a:pPr>
            <a:endParaRPr lang="en-GB" altLang="en-US" b="1">
              <a:solidFill>
                <a:prstClr val="black"/>
              </a:solidFill>
              <a:latin typeface="Arial" panose="020B0604020202020204" pitchFamily="34" charset="0"/>
            </a:endParaRPr>
          </a:p>
          <a:p>
            <a:pPr eaLnBrk="0" fontAlgn="base" hangingPunct="0">
              <a:spcBef>
                <a:spcPct val="0"/>
              </a:spcBef>
              <a:spcAft>
                <a:spcPct val="0"/>
              </a:spcAft>
            </a:pPr>
            <a:r>
              <a:rPr lang="en-GB" altLang="en-US">
                <a:solidFill>
                  <a:prstClr val="black"/>
                </a:solidFill>
                <a:latin typeface="Arial" panose="020B0604020202020204" pitchFamily="34" charset="0"/>
              </a:rPr>
              <a:t>Now, overlay your scrap piece of paper with your cross section and mark on the different </a:t>
            </a:r>
            <a:r>
              <a:rPr lang="en-GB" altLang="en-US" b="1">
                <a:solidFill>
                  <a:prstClr val="black"/>
                </a:solidFill>
                <a:latin typeface="Arial" panose="020B0604020202020204" pitchFamily="34" charset="0"/>
              </a:rPr>
              <a:t>lithological boundaries (structure contours).</a:t>
            </a:r>
          </a:p>
        </p:txBody>
      </p:sp>
      <p:sp>
        <p:nvSpPr>
          <p:cNvPr id="70659" name="Rectangle 6"/>
          <p:cNvSpPr>
            <a:spLocks noChangeArrowheads="1"/>
          </p:cNvSpPr>
          <p:nvPr/>
        </p:nvSpPr>
        <p:spPr bwMode="auto">
          <a:xfrm>
            <a:off x="1752600" y="152400"/>
            <a:ext cx="77660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200" b="1">
                <a:solidFill>
                  <a:prstClr val="black"/>
                </a:solidFill>
                <a:latin typeface="Arial" panose="020B0604020202020204" pitchFamily="34" charset="0"/>
              </a:rPr>
              <a:t>Constructing a cross section: Example</a:t>
            </a:r>
          </a:p>
        </p:txBody>
      </p:sp>
      <p:pic>
        <p:nvPicPr>
          <p:cNvPr id="7066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9376" y="1655764"/>
            <a:ext cx="5478463" cy="436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2713" y="1524000"/>
            <a:ext cx="5295900" cy="479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24139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wipe(down)">
                                      <p:cBhvr>
                                        <p:cTn id="7" dur="5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6725" y="3933032"/>
            <a:ext cx="6134100"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3" name="Rectangle 6"/>
          <p:cNvSpPr>
            <a:spLocks noChangeArrowheads="1"/>
          </p:cNvSpPr>
          <p:nvPr/>
        </p:nvSpPr>
        <p:spPr bwMode="auto">
          <a:xfrm>
            <a:off x="1790701" y="76200"/>
            <a:ext cx="81057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0" fontAlgn="base" hangingPunct="0">
              <a:spcBef>
                <a:spcPct val="0"/>
              </a:spcBef>
              <a:spcAft>
                <a:spcPct val="0"/>
              </a:spcAft>
            </a:pPr>
            <a:r>
              <a:rPr lang="en-GB" altLang="en-US" sz="3200" b="1">
                <a:solidFill>
                  <a:prstClr val="black"/>
                </a:solidFill>
                <a:latin typeface="Arial" panose="020B0604020202020204" pitchFamily="34" charset="0"/>
              </a:rPr>
              <a:t>Constructing a cross section: Example 1</a:t>
            </a:r>
          </a:p>
        </p:txBody>
      </p:sp>
      <p:sp>
        <p:nvSpPr>
          <p:cNvPr id="71684" name="TextBox 7"/>
          <p:cNvSpPr txBox="1">
            <a:spLocks noChangeArrowheads="1"/>
          </p:cNvSpPr>
          <p:nvPr/>
        </p:nvSpPr>
        <p:spPr bwMode="auto">
          <a:xfrm>
            <a:off x="1774826" y="765175"/>
            <a:ext cx="8208963"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800" b="1">
                <a:solidFill>
                  <a:prstClr val="black"/>
                </a:solidFill>
                <a:latin typeface="Arial" panose="020B0604020202020204" pitchFamily="34" charset="0"/>
              </a:rPr>
              <a:t>Step 8 : </a:t>
            </a:r>
          </a:p>
          <a:p>
            <a:pPr eaLnBrk="0" fontAlgn="base" hangingPunct="0">
              <a:spcBef>
                <a:spcPct val="0"/>
              </a:spcBef>
              <a:spcAft>
                <a:spcPct val="0"/>
              </a:spcAft>
            </a:pPr>
            <a:endParaRPr lang="en-GB" altLang="en-US" b="1">
              <a:solidFill>
                <a:prstClr val="black"/>
              </a:solidFill>
              <a:latin typeface="Arial" panose="020B0604020202020204" pitchFamily="34" charset="0"/>
            </a:endParaRPr>
          </a:p>
          <a:p>
            <a:pPr eaLnBrk="0" fontAlgn="base" hangingPunct="0">
              <a:spcBef>
                <a:spcPct val="0"/>
              </a:spcBef>
              <a:spcAft>
                <a:spcPct val="0"/>
              </a:spcAft>
              <a:buFont typeface="Arial" panose="020B0604020202020204" pitchFamily="34" charset="0"/>
              <a:buChar char="•"/>
            </a:pPr>
            <a:r>
              <a:rPr lang="en-GB" altLang="en-US">
                <a:solidFill>
                  <a:prstClr val="black"/>
                </a:solidFill>
                <a:latin typeface="Arial" panose="020B0604020202020204" pitchFamily="34" charset="0"/>
              </a:rPr>
              <a:t> Now, extrapolate from these points the bed boundaries</a:t>
            </a:r>
          </a:p>
          <a:p>
            <a:pPr eaLnBrk="0" fontAlgn="base" hangingPunct="0">
              <a:spcBef>
                <a:spcPct val="0"/>
              </a:spcBef>
              <a:spcAft>
                <a:spcPct val="0"/>
              </a:spcAft>
              <a:buFont typeface="Arial" panose="020B0604020202020204" pitchFamily="34" charset="0"/>
              <a:buChar char="•"/>
            </a:pPr>
            <a:r>
              <a:rPr lang="en-GB" altLang="en-US">
                <a:solidFill>
                  <a:prstClr val="black"/>
                </a:solidFill>
                <a:latin typeface="Arial" panose="020B0604020202020204" pitchFamily="34" charset="0"/>
              </a:rPr>
              <a:t> However for this example, as the unit boundaries followed the contours, they</a:t>
            </a:r>
          </a:p>
          <a:p>
            <a:pPr eaLnBrk="0" fontAlgn="base" hangingPunct="0">
              <a:spcBef>
                <a:spcPct val="0"/>
              </a:spcBef>
              <a:spcAft>
                <a:spcPct val="0"/>
              </a:spcAft>
            </a:pPr>
            <a:r>
              <a:rPr lang="en-GB" altLang="en-US">
                <a:solidFill>
                  <a:prstClr val="black"/>
                </a:solidFill>
                <a:latin typeface="Arial" panose="020B0604020202020204" pitchFamily="34" charset="0"/>
              </a:rPr>
              <a:t>  are evidently horizontal. </a:t>
            </a:r>
          </a:p>
          <a:p>
            <a:pPr eaLnBrk="0" fontAlgn="base" hangingPunct="0">
              <a:spcBef>
                <a:spcPct val="0"/>
              </a:spcBef>
              <a:spcAft>
                <a:spcPct val="0"/>
              </a:spcAft>
              <a:buFont typeface="Arial" panose="020B0604020202020204" pitchFamily="34" charset="0"/>
              <a:buChar char="•"/>
            </a:pPr>
            <a:endParaRPr lang="en-GB" altLang="en-US">
              <a:solidFill>
                <a:prstClr val="black"/>
              </a:solidFill>
              <a:latin typeface="Arial" panose="020B0604020202020204" pitchFamily="34" charset="0"/>
            </a:endParaRPr>
          </a:p>
          <a:p>
            <a:pPr eaLnBrk="0" fontAlgn="base" hangingPunct="0">
              <a:spcBef>
                <a:spcPct val="0"/>
              </a:spcBef>
              <a:spcAft>
                <a:spcPct val="0"/>
              </a:spcAft>
              <a:buFont typeface="Arial" panose="020B0604020202020204" pitchFamily="34" charset="0"/>
              <a:buChar char="•"/>
            </a:pPr>
            <a:r>
              <a:rPr lang="en-GB" altLang="en-US">
                <a:solidFill>
                  <a:prstClr val="black"/>
                </a:solidFill>
                <a:latin typeface="Arial" panose="020B0604020202020204" pitchFamily="34" charset="0"/>
              </a:rPr>
              <a:t> </a:t>
            </a:r>
            <a:r>
              <a:rPr lang="en-GB" altLang="en-US" b="1">
                <a:solidFill>
                  <a:prstClr val="black"/>
                </a:solidFill>
                <a:latin typeface="Arial" panose="020B0604020202020204" pitchFamily="34" charset="0"/>
              </a:rPr>
              <a:t>Now you have drawn an accurate, to scale, cross section</a:t>
            </a:r>
            <a:r>
              <a:rPr lang="en-GB" altLang="en-US">
                <a:solidFill>
                  <a:prstClr val="black"/>
                </a:solidFill>
                <a:latin typeface="Arial" panose="020B0604020202020204" pitchFamily="34" charset="0"/>
              </a:rPr>
              <a:t>.</a:t>
            </a:r>
          </a:p>
        </p:txBody>
      </p:sp>
      <p:sp>
        <p:nvSpPr>
          <p:cNvPr id="71685" name="TextBox 4"/>
          <p:cNvSpPr txBox="1">
            <a:spLocks noChangeArrowheads="1"/>
          </p:cNvSpPr>
          <p:nvPr/>
        </p:nvSpPr>
        <p:spPr bwMode="auto">
          <a:xfrm>
            <a:off x="8355013" y="6053139"/>
            <a:ext cx="215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B</a:t>
            </a:r>
          </a:p>
        </p:txBody>
      </p:sp>
      <p:sp>
        <p:nvSpPr>
          <p:cNvPr id="71686" name="TextBox 5"/>
          <p:cNvSpPr txBox="1">
            <a:spLocks noChangeArrowheads="1"/>
          </p:cNvSpPr>
          <p:nvPr/>
        </p:nvSpPr>
        <p:spPr bwMode="auto">
          <a:xfrm>
            <a:off x="3359150" y="6083300"/>
            <a:ext cx="2159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A</a:t>
            </a:r>
          </a:p>
        </p:txBody>
      </p:sp>
    </p:spTree>
    <p:extLst>
      <p:ext uri="{BB962C8B-B14F-4D97-AF65-F5344CB8AC3E}">
        <p14:creationId xmlns:p14="http://schemas.microsoft.com/office/powerpoint/2010/main" val="30610232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4048489" y="858559"/>
            <a:ext cx="6980" cy="4425417"/>
          </a:xfrm>
          <a:prstGeom prst="line">
            <a:avLst/>
          </a:prstGeom>
          <a:ln w="5715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4083389" y="1626376"/>
            <a:ext cx="1821820" cy="13960"/>
          </a:xfrm>
          <a:prstGeom prst="line">
            <a:avLst/>
          </a:prstGeom>
          <a:ln w="1905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4093859" y="3638097"/>
            <a:ext cx="1821820" cy="13960"/>
          </a:xfrm>
          <a:prstGeom prst="line">
            <a:avLst/>
          </a:prstGeom>
          <a:ln w="1905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346308" y="3752996"/>
            <a:ext cx="1821820" cy="1396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093859" y="2546593"/>
            <a:ext cx="1821820" cy="13960"/>
          </a:xfrm>
          <a:prstGeom prst="line">
            <a:avLst/>
          </a:prstGeom>
          <a:ln w="1905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flipV="1">
            <a:off x="3399334" y="4502198"/>
            <a:ext cx="649156" cy="2"/>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935830" y="3453431"/>
            <a:ext cx="1821820" cy="1396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3399334" y="3642477"/>
            <a:ext cx="621235" cy="1163"/>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3399333" y="2860701"/>
            <a:ext cx="621235" cy="1163"/>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V="1">
            <a:off x="3399332" y="2000980"/>
            <a:ext cx="621235" cy="1163"/>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2573353" y="4313152"/>
            <a:ext cx="886478" cy="369332"/>
          </a:xfrm>
          <a:prstGeom prst="rect">
            <a:avLst/>
          </a:prstGeom>
          <a:noFill/>
        </p:spPr>
        <p:txBody>
          <a:bodyPr wrap="square" rtlCol="0">
            <a:spAutoFit/>
          </a:bodyPr>
          <a:lstStyle/>
          <a:p>
            <a:r>
              <a:rPr lang="en-GB" dirty="0" smtClean="0"/>
              <a:t>100m</a:t>
            </a:r>
            <a:endParaRPr lang="en-GB" dirty="0"/>
          </a:p>
        </p:txBody>
      </p:sp>
      <p:sp>
        <p:nvSpPr>
          <p:cNvPr id="22" name="TextBox 21"/>
          <p:cNvSpPr txBox="1"/>
          <p:nvPr/>
        </p:nvSpPr>
        <p:spPr>
          <a:xfrm>
            <a:off x="2573353" y="3453431"/>
            <a:ext cx="886478" cy="369332"/>
          </a:xfrm>
          <a:prstGeom prst="rect">
            <a:avLst/>
          </a:prstGeom>
          <a:noFill/>
        </p:spPr>
        <p:txBody>
          <a:bodyPr wrap="square" rtlCol="0">
            <a:spAutoFit/>
          </a:bodyPr>
          <a:lstStyle/>
          <a:p>
            <a:r>
              <a:rPr lang="en-GB" dirty="0"/>
              <a:t>2</a:t>
            </a:r>
            <a:r>
              <a:rPr lang="en-GB" dirty="0" smtClean="0"/>
              <a:t>00m</a:t>
            </a:r>
            <a:endParaRPr lang="en-GB" dirty="0"/>
          </a:p>
        </p:txBody>
      </p:sp>
      <p:sp>
        <p:nvSpPr>
          <p:cNvPr id="23" name="TextBox 22"/>
          <p:cNvSpPr txBox="1"/>
          <p:nvPr/>
        </p:nvSpPr>
        <p:spPr>
          <a:xfrm>
            <a:off x="2564048" y="2671655"/>
            <a:ext cx="886478" cy="369332"/>
          </a:xfrm>
          <a:prstGeom prst="rect">
            <a:avLst/>
          </a:prstGeom>
          <a:noFill/>
        </p:spPr>
        <p:txBody>
          <a:bodyPr wrap="square" rtlCol="0">
            <a:spAutoFit/>
          </a:bodyPr>
          <a:lstStyle/>
          <a:p>
            <a:r>
              <a:rPr lang="en-GB" dirty="0"/>
              <a:t>3</a:t>
            </a:r>
            <a:r>
              <a:rPr lang="en-GB" dirty="0" smtClean="0"/>
              <a:t>00m</a:t>
            </a:r>
            <a:endParaRPr lang="en-GB" dirty="0"/>
          </a:p>
        </p:txBody>
      </p:sp>
      <p:sp>
        <p:nvSpPr>
          <p:cNvPr id="24" name="TextBox 23"/>
          <p:cNvSpPr txBox="1"/>
          <p:nvPr/>
        </p:nvSpPr>
        <p:spPr>
          <a:xfrm>
            <a:off x="2564048" y="1786919"/>
            <a:ext cx="886478" cy="369332"/>
          </a:xfrm>
          <a:prstGeom prst="rect">
            <a:avLst/>
          </a:prstGeom>
          <a:noFill/>
        </p:spPr>
        <p:txBody>
          <a:bodyPr wrap="square" rtlCol="0">
            <a:spAutoFit/>
          </a:bodyPr>
          <a:lstStyle/>
          <a:p>
            <a:r>
              <a:rPr lang="en-GB" dirty="0"/>
              <a:t>4</a:t>
            </a:r>
            <a:r>
              <a:rPr lang="en-GB" dirty="0" smtClean="0"/>
              <a:t>00m</a:t>
            </a:r>
            <a:endParaRPr lang="en-GB" dirty="0"/>
          </a:p>
        </p:txBody>
      </p:sp>
      <p:sp>
        <p:nvSpPr>
          <p:cNvPr id="25" name="TextBox 24"/>
          <p:cNvSpPr txBox="1"/>
          <p:nvPr/>
        </p:nvSpPr>
        <p:spPr>
          <a:xfrm>
            <a:off x="4093859" y="3660791"/>
            <a:ext cx="1821820" cy="1150288"/>
          </a:xfrm>
          <a:prstGeom prst="rect">
            <a:avLst/>
          </a:prstGeom>
          <a:solidFill>
            <a:schemeClr val="tx1">
              <a:lumMod val="65000"/>
              <a:lumOff val="35000"/>
            </a:schemeClr>
          </a:solidFill>
          <a:ln>
            <a:solidFill>
              <a:schemeClr val="tx1"/>
            </a:solidFill>
          </a:ln>
        </p:spPr>
        <p:txBody>
          <a:bodyPr wrap="square">
            <a:spAutoFit/>
          </a:bodyPr>
          <a:lstStyle/>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p:txBody>
      </p:sp>
      <p:sp>
        <p:nvSpPr>
          <p:cNvPr id="26" name="TextBox 25"/>
          <p:cNvSpPr txBox="1"/>
          <p:nvPr/>
        </p:nvSpPr>
        <p:spPr>
          <a:xfrm>
            <a:off x="4093859" y="2570724"/>
            <a:ext cx="1799580" cy="1046116"/>
          </a:xfrm>
          <a:prstGeom prst="rect">
            <a:avLst/>
          </a:prstGeom>
          <a:solidFill>
            <a:schemeClr val="tx1">
              <a:lumMod val="75000"/>
            </a:schemeClr>
          </a:solidFill>
          <a:ln w="9525">
            <a:solidFill>
              <a:schemeClr val="tx1"/>
            </a:solidFill>
          </a:ln>
        </p:spPr>
        <p:txBody>
          <a:bodyPr wrap="square">
            <a:spAutoFit/>
          </a:bodyPr>
          <a:lstStyle/>
          <a:p>
            <a:pPr eaLnBrk="0" fontAlgn="base" hangingPunct="0">
              <a:spcBef>
                <a:spcPct val="0"/>
              </a:spcBef>
              <a:spcAft>
                <a:spcPct val="0"/>
              </a:spcAft>
              <a:defRPr/>
            </a:pPr>
            <a:endParaRPr lang="en-GB" dirty="0">
              <a:solidFill>
                <a:prstClr val="white"/>
              </a:solidFill>
              <a:latin typeface="Tahoma" panose="020B0604030504040204" pitchFamily="34" charset="0"/>
              <a:cs typeface="Arial" panose="020B0604020202020204" pitchFamily="34" charset="0"/>
            </a:endParaRPr>
          </a:p>
        </p:txBody>
      </p:sp>
      <p:sp>
        <p:nvSpPr>
          <p:cNvPr id="27" name="TextBox 9"/>
          <p:cNvSpPr txBox="1">
            <a:spLocks noChangeArrowheads="1"/>
          </p:cNvSpPr>
          <p:nvPr/>
        </p:nvSpPr>
        <p:spPr bwMode="auto">
          <a:xfrm>
            <a:off x="4093859" y="1661592"/>
            <a:ext cx="1799580" cy="863743"/>
          </a:xfrm>
          <a:prstGeom prst="rect">
            <a:avLst/>
          </a:prstGeom>
          <a:solidFill>
            <a:schemeClr val="bg1">
              <a:lumMod val="65000"/>
              <a:lumOff val="35000"/>
            </a:schemeClr>
          </a:solidFill>
          <a:ln w="9525">
            <a:solidFill>
              <a:schemeClr val="tx1"/>
            </a:solidFill>
            <a:miter lim="800000"/>
            <a:headEnd/>
            <a:tailEnd/>
          </a:ln>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defRPr/>
            </a:pPr>
            <a:endParaRPr lang="en-GB" altLang="en-US">
              <a:solidFill>
                <a:prstClr val="white"/>
              </a:solidFill>
            </a:endParaRPr>
          </a:p>
        </p:txBody>
      </p:sp>
      <p:sp>
        <p:nvSpPr>
          <p:cNvPr id="28" name="TextBox 27"/>
          <p:cNvSpPr txBox="1"/>
          <p:nvPr/>
        </p:nvSpPr>
        <p:spPr>
          <a:xfrm>
            <a:off x="6247237" y="4132250"/>
            <a:ext cx="2415132" cy="369948"/>
          </a:xfrm>
          <a:prstGeom prst="rect">
            <a:avLst/>
          </a:prstGeom>
          <a:noFill/>
        </p:spPr>
        <p:txBody>
          <a:bodyPr wrap="square" rtlCol="0">
            <a:spAutoFit/>
          </a:bodyPr>
          <a:lstStyle/>
          <a:p>
            <a:r>
              <a:rPr lang="en-GB" dirty="0" smtClean="0"/>
              <a:t>SANDSTONE</a:t>
            </a:r>
            <a:endParaRPr lang="en-GB" dirty="0"/>
          </a:p>
        </p:txBody>
      </p:sp>
      <p:sp>
        <p:nvSpPr>
          <p:cNvPr id="29" name="TextBox 28"/>
          <p:cNvSpPr txBox="1"/>
          <p:nvPr/>
        </p:nvSpPr>
        <p:spPr>
          <a:xfrm>
            <a:off x="6168128" y="2971801"/>
            <a:ext cx="2415132" cy="369948"/>
          </a:xfrm>
          <a:prstGeom prst="rect">
            <a:avLst/>
          </a:prstGeom>
          <a:noFill/>
        </p:spPr>
        <p:txBody>
          <a:bodyPr wrap="square" rtlCol="0">
            <a:spAutoFit/>
          </a:bodyPr>
          <a:lstStyle/>
          <a:p>
            <a:r>
              <a:rPr lang="en-GB" dirty="0" smtClean="0"/>
              <a:t>LIMESTONE</a:t>
            </a:r>
            <a:endParaRPr lang="en-GB" dirty="0"/>
          </a:p>
        </p:txBody>
      </p:sp>
      <p:sp>
        <p:nvSpPr>
          <p:cNvPr id="30" name="TextBox 29"/>
          <p:cNvSpPr txBox="1"/>
          <p:nvPr/>
        </p:nvSpPr>
        <p:spPr>
          <a:xfrm>
            <a:off x="6247237" y="1908489"/>
            <a:ext cx="2415132" cy="369948"/>
          </a:xfrm>
          <a:prstGeom prst="rect">
            <a:avLst/>
          </a:prstGeom>
          <a:noFill/>
        </p:spPr>
        <p:txBody>
          <a:bodyPr wrap="square" rtlCol="0">
            <a:spAutoFit/>
          </a:bodyPr>
          <a:lstStyle/>
          <a:p>
            <a:r>
              <a:rPr lang="en-GB" dirty="0" smtClean="0"/>
              <a:t>CHALK</a:t>
            </a:r>
            <a:endParaRPr lang="en-GB" dirty="0"/>
          </a:p>
        </p:txBody>
      </p:sp>
      <p:sp>
        <p:nvSpPr>
          <p:cNvPr id="32" name="Freeform 31"/>
          <p:cNvSpPr/>
          <p:nvPr/>
        </p:nvSpPr>
        <p:spPr>
          <a:xfrm>
            <a:off x="4055469" y="4748424"/>
            <a:ext cx="1905582" cy="276966"/>
          </a:xfrm>
          <a:custGeom>
            <a:avLst/>
            <a:gdLst>
              <a:gd name="connsiteX0" fmla="*/ 0 w 1905582"/>
              <a:gd name="connsiteY0" fmla="*/ 130347 h 276966"/>
              <a:gd name="connsiteX1" fmla="*/ 223365 w 1905582"/>
              <a:gd name="connsiteY1" fmla="*/ 4704 h 276966"/>
              <a:gd name="connsiteX2" fmla="*/ 509551 w 1905582"/>
              <a:gd name="connsiteY2" fmla="*/ 276930 h 276966"/>
              <a:gd name="connsiteX3" fmla="*/ 767817 w 1905582"/>
              <a:gd name="connsiteY3" fmla="*/ 25645 h 276966"/>
              <a:gd name="connsiteX4" fmla="*/ 998162 w 1905582"/>
              <a:gd name="connsiteY4" fmla="*/ 235049 h 276966"/>
              <a:gd name="connsiteX5" fmla="*/ 1235487 w 1905582"/>
              <a:gd name="connsiteY5" fmla="*/ 18665 h 276966"/>
              <a:gd name="connsiteX6" fmla="*/ 1458852 w 1905582"/>
              <a:gd name="connsiteY6" fmla="*/ 235049 h 276966"/>
              <a:gd name="connsiteX7" fmla="*/ 1647316 w 1905582"/>
              <a:gd name="connsiteY7" fmla="*/ 25645 h 276966"/>
              <a:gd name="connsiteX8" fmla="*/ 1905582 w 1905582"/>
              <a:gd name="connsiteY8" fmla="*/ 186188 h 276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582" h="276966">
                <a:moveTo>
                  <a:pt x="0" y="130347"/>
                </a:moveTo>
                <a:cubicBezTo>
                  <a:pt x="69220" y="55310"/>
                  <a:pt x="138440" y="-19727"/>
                  <a:pt x="223365" y="4704"/>
                </a:cubicBezTo>
                <a:cubicBezTo>
                  <a:pt x="308290" y="29135"/>
                  <a:pt x="418809" y="273440"/>
                  <a:pt x="509551" y="276930"/>
                </a:cubicBezTo>
                <a:cubicBezTo>
                  <a:pt x="600293" y="280420"/>
                  <a:pt x="686382" y="32625"/>
                  <a:pt x="767817" y="25645"/>
                </a:cubicBezTo>
                <a:cubicBezTo>
                  <a:pt x="849252" y="18665"/>
                  <a:pt x="920217" y="236212"/>
                  <a:pt x="998162" y="235049"/>
                </a:cubicBezTo>
                <a:cubicBezTo>
                  <a:pt x="1076107" y="233886"/>
                  <a:pt x="1158705" y="18665"/>
                  <a:pt x="1235487" y="18665"/>
                </a:cubicBezTo>
                <a:cubicBezTo>
                  <a:pt x="1312269" y="18665"/>
                  <a:pt x="1390214" y="233886"/>
                  <a:pt x="1458852" y="235049"/>
                </a:cubicBezTo>
                <a:cubicBezTo>
                  <a:pt x="1527490" y="236212"/>
                  <a:pt x="1572861" y="33788"/>
                  <a:pt x="1647316" y="25645"/>
                </a:cubicBezTo>
                <a:cubicBezTo>
                  <a:pt x="1721771" y="17501"/>
                  <a:pt x="1813676" y="101844"/>
                  <a:pt x="1905582" y="18618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p:cNvSpPr txBox="1"/>
          <p:nvPr/>
        </p:nvSpPr>
        <p:spPr>
          <a:xfrm>
            <a:off x="383908" y="279206"/>
            <a:ext cx="4634822" cy="369332"/>
          </a:xfrm>
          <a:prstGeom prst="rect">
            <a:avLst/>
          </a:prstGeom>
          <a:noFill/>
        </p:spPr>
        <p:txBody>
          <a:bodyPr wrap="square" rtlCol="0">
            <a:spAutoFit/>
          </a:bodyPr>
          <a:lstStyle/>
          <a:p>
            <a:r>
              <a:rPr lang="en-GB" b="1" dirty="0" smtClean="0">
                <a:solidFill>
                  <a:schemeClr val="bg1"/>
                </a:solidFill>
              </a:rPr>
              <a:t>STRATIGRAPHIC COLUMN</a:t>
            </a:r>
            <a:endParaRPr lang="en-GB" b="1" dirty="0">
              <a:solidFill>
                <a:schemeClr val="bg1"/>
              </a:solidFill>
            </a:endParaRPr>
          </a:p>
        </p:txBody>
      </p:sp>
      <p:sp>
        <p:nvSpPr>
          <p:cNvPr id="34" name="TextBox 33"/>
          <p:cNvSpPr txBox="1"/>
          <p:nvPr/>
        </p:nvSpPr>
        <p:spPr>
          <a:xfrm>
            <a:off x="2564048" y="1074944"/>
            <a:ext cx="1193602" cy="369332"/>
          </a:xfrm>
          <a:prstGeom prst="rect">
            <a:avLst/>
          </a:prstGeom>
          <a:noFill/>
        </p:spPr>
        <p:txBody>
          <a:bodyPr wrap="square" rtlCol="0">
            <a:spAutoFit/>
          </a:bodyPr>
          <a:lstStyle/>
          <a:p>
            <a:r>
              <a:rPr lang="en-GB" dirty="0" smtClean="0"/>
              <a:t>Level</a:t>
            </a:r>
            <a:endParaRPr lang="en-GB" dirty="0"/>
          </a:p>
        </p:txBody>
      </p:sp>
      <p:sp>
        <p:nvSpPr>
          <p:cNvPr id="2" name="TextBox 1"/>
          <p:cNvSpPr txBox="1"/>
          <p:nvPr/>
        </p:nvSpPr>
        <p:spPr>
          <a:xfrm>
            <a:off x="6987133" y="5195562"/>
            <a:ext cx="3078247" cy="646331"/>
          </a:xfrm>
          <a:prstGeom prst="rect">
            <a:avLst/>
          </a:prstGeom>
          <a:noFill/>
        </p:spPr>
        <p:txBody>
          <a:bodyPr wrap="square" rtlCol="0">
            <a:spAutoFit/>
          </a:bodyPr>
          <a:lstStyle/>
          <a:p>
            <a:r>
              <a:rPr lang="en-GB" dirty="0" smtClean="0"/>
              <a:t>We do not know the depth of the sandstone</a:t>
            </a:r>
            <a:endParaRPr lang="en-GB" dirty="0"/>
          </a:p>
        </p:txBody>
      </p:sp>
      <p:cxnSp>
        <p:nvCxnSpPr>
          <p:cNvPr id="5" name="Straight Arrow Connector 4"/>
          <p:cNvCxnSpPr/>
          <p:nvPr/>
        </p:nvCxnSpPr>
        <p:spPr>
          <a:xfrm flipH="1" flipV="1">
            <a:off x="6065753" y="5025390"/>
            <a:ext cx="795737" cy="493337"/>
          </a:xfrm>
          <a:prstGeom prst="straightConnector1">
            <a:avLst/>
          </a:prstGeom>
          <a:ln w="28575">
            <a:solidFill>
              <a:schemeClr val="accent1">
                <a:alpha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99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7362" y="1268761"/>
            <a:ext cx="8640961" cy="5078313"/>
          </a:xfrm>
          <a:prstGeom prst="rect">
            <a:avLst/>
          </a:prstGeom>
          <a:noFill/>
        </p:spPr>
        <p:txBody>
          <a:bodyPr wrap="square" rtlCol="0">
            <a:spAutoFit/>
          </a:bodyPr>
          <a:lstStyle/>
          <a:p>
            <a:r>
              <a:rPr lang="en-GB" dirty="0"/>
              <a:t> </a:t>
            </a:r>
          </a:p>
          <a:p>
            <a:r>
              <a:rPr lang="en-GB" sz="2400" dirty="0"/>
              <a:t>           </a:t>
            </a:r>
            <a:r>
              <a:rPr lang="en-GB" sz="2400" b="1" dirty="0">
                <a:solidFill>
                  <a:schemeClr val="bg1"/>
                </a:solidFill>
              </a:rPr>
              <a:t>Exercise Worksheet 2 – Horizontal Beds</a:t>
            </a:r>
          </a:p>
          <a:p>
            <a:endParaRPr lang="en-GB" sz="2400" b="1" dirty="0">
              <a:solidFill>
                <a:schemeClr val="bg1"/>
              </a:solidFill>
            </a:endParaRPr>
          </a:p>
          <a:p>
            <a:endParaRPr lang="en-GB" sz="2400" b="1" dirty="0">
              <a:solidFill>
                <a:schemeClr val="bg1"/>
              </a:solidFill>
            </a:endParaRPr>
          </a:p>
          <a:p>
            <a:r>
              <a:rPr lang="en-GB" b="1" dirty="0" smtClean="0">
                <a:solidFill>
                  <a:schemeClr val="bg1"/>
                </a:solidFill>
              </a:rPr>
              <a:t>Question:</a:t>
            </a:r>
            <a:endParaRPr lang="en-GB" b="1" dirty="0">
              <a:solidFill>
                <a:schemeClr val="bg1"/>
              </a:solidFill>
            </a:endParaRPr>
          </a:p>
          <a:p>
            <a:endParaRPr lang="en-GB" b="1" u="sng" dirty="0">
              <a:solidFill>
                <a:schemeClr val="bg1"/>
              </a:solidFill>
            </a:endParaRPr>
          </a:p>
          <a:p>
            <a:r>
              <a:rPr lang="en-GB" dirty="0">
                <a:solidFill>
                  <a:schemeClr val="bg1"/>
                </a:solidFill>
              </a:rPr>
              <a:t>      </a:t>
            </a:r>
            <a:r>
              <a:rPr lang="en-GB" dirty="0" smtClean="0">
                <a:solidFill>
                  <a:schemeClr val="bg1"/>
                </a:solidFill>
              </a:rPr>
              <a:t>Geological </a:t>
            </a:r>
            <a:r>
              <a:rPr lang="en-GB" dirty="0">
                <a:solidFill>
                  <a:schemeClr val="bg1"/>
                </a:solidFill>
              </a:rPr>
              <a:t>outcrops are shown on the map Exercise 2</a:t>
            </a:r>
            <a:r>
              <a:rPr lang="en-GB" dirty="0" smtClean="0">
                <a:solidFill>
                  <a:schemeClr val="bg1"/>
                </a:solidFill>
              </a:rPr>
              <a:t>.</a:t>
            </a:r>
            <a:r>
              <a:rPr lang="en-GB" dirty="0">
                <a:solidFill>
                  <a:schemeClr val="bg1"/>
                </a:solidFill>
              </a:rPr>
              <a:t> .  </a:t>
            </a:r>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pPr marL="342900" indent="-342900">
              <a:buAutoNum type="arabicPeriod"/>
            </a:pPr>
            <a:r>
              <a:rPr lang="en-GB" dirty="0" smtClean="0">
                <a:solidFill>
                  <a:schemeClr val="bg1"/>
                </a:solidFill>
              </a:rPr>
              <a:t>Draw </a:t>
            </a:r>
            <a:r>
              <a:rPr lang="en-GB" dirty="0">
                <a:solidFill>
                  <a:schemeClr val="bg1"/>
                </a:solidFill>
              </a:rPr>
              <a:t>a section along the line </a:t>
            </a:r>
            <a:r>
              <a:rPr lang="en-GB" dirty="0" smtClean="0">
                <a:solidFill>
                  <a:schemeClr val="bg1"/>
                </a:solidFill>
              </a:rPr>
              <a:t>A-B</a:t>
            </a:r>
            <a:endParaRPr lang="en-GB" dirty="0">
              <a:solidFill>
                <a:schemeClr val="bg1"/>
              </a:solidFill>
            </a:endParaRPr>
          </a:p>
          <a:p>
            <a:endParaRPr lang="en-GB" dirty="0">
              <a:solidFill>
                <a:schemeClr val="bg1"/>
              </a:solidFill>
            </a:endParaRPr>
          </a:p>
          <a:p>
            <a:r>
              <a:rPr lang="en-GB" dirty="0" smtClean="0">
                <a:solidFill>
                  <a:schemeClr val="bg1"/>
                </a:solidFill>
              </a:rPr>
              <a:t>2. Draw </a:t>
            </a:r>
            <a:r>
              <a:rPr lang="en-GB" dirty="0">
                <a:solidFill>
                  <a:schemeClr val="bg1"/>
                </a:solidFill>
              </a:rPr>
              <a:t>a vertical column showing each of the beds in stratigraphic order </a:t>
            </a:r>
            <a:endParaRPr lang="en-GB" dirty="0" smtClean="0">
              <a:solidFill>
                <a:schemeClr val="bg1"/>
              </a:solidFill>
            </a:endParaRPr>
          </a:p>
          <a:p>
            <a:r>
              <a:rPr lang="en-GB" dirty="0" smtClean="0">
                <a:solidFill>
                  <a:schemeClr val="bg1"/>
                </a:solidFill>
              </a:rPr>
              <a:t>    and to scale </a:t>
            </a:r>
            <a:r>
              <a:rPr lang="en-GB" dirty="0">
                <a:solidFill>
                  <a:schemeClr val="bg1"/>
                </a:solidFill>
              </a:rPr>
              <a:t>(use a scale of 1cm = 100m). </a:t>
            </a:r>
            <a:endParaRPr lang="en-GB" dirty="0" smtClean="0">
              <a:solidFill>
                <a:schemeClr val="bg1"/>
              </a:solidFill>
            </a:endParaRPr>
          </a:p>
          <a:p>
            <a:endParaRPr lang="en-GB" dirty="0">
              <a:solidFill>
                <a:schemeClr val="bg1"/>
              </a:solidFill>
            </a:endParaRPr>
          </a:p>
          <a:p>
            <a:r>
              <a:rPr lang="en-GB" dirty="0" smtClean="0">
                <a:solidFill>
                  <a:schemeClr val="bg1"/>
                </a:solidFill>
              </a:rPr>
              <a:t>3. Label the rock types and </a:t>
            </a:r>
            <a:r>
              <a:rPr lang="en-GB" dirty="0">
                <a:solidFill>
                  <a:schemeClr val="bg1"/>
                </a:solidFill>
              </a:rPr>
              <a:t>i</a:t>
            </a:r>
            <a:r>
              <a:rPr lang="en-GB" dirty="0" smtClean="0">
                <a:solidFill>
                  <a:schemeClr val="bg1"/>
                </a:solidFill>
              </a:rPr>
              <a:t>ndicate </a:t>
            </a:r>
            <a:r>
              <a:rPr lang="en-GB" dirty="0">
                <a:solidFill>
                  <a:schemeClr val="bg1"/>
                </a:solidFill>
              </a:rPr>
              <a:t>the actual thickness of each bed.</a:t>
            </a:r>
          </a:p>
          <a:p>
            <a:pPr marL="342900" indent="-342900">
              <a:buFont typeface="+mj-lt"/>
              <a:buAutoNum type="arabicPeriod"/>
            </a:pPr>
            <a:endParaRPr lang="en-GB" dirty="0">
              <a:solidFill>
                <a:schemeClr val="bg1"/>
              </a:solidFill>
            </a:endParaRPr>
          </a:p>
          <a:p>
            <a:endParaRPr lang="en-GB" dirty="0">
              <a:solidFill>
                <a:schemeClr val="bg1"/>
              </a:solidFill>
            </a:endParaRPr>
          </a:p>
        </p:txBody>
      </p:sp>
      <p:sp>
        <p:nvSpPr>
          <p:cNvPr id="3" name="Rectangle 2"/>
          <p:cNvSpPr/>
          <p:nvPr/>
        </p:nvSpPr>
        <p:spPr>
          <a:xfrm>
            <a:off x="2823800" y="674983"/>
            <a:ext cx="6256841" cy="461665"/>
          </a:xfrm>
          <a:prstGeom prst="rect">
            <a:avLst/>
          </a:prstGeom>
        </p:spPr>
        <p:txBody>
          <a:bodyPr wrap="none">
            <a:spAutoFit/>
          </a:bodyPr>
          <a:lstStyle/>
          <a:p>
            <a:pPr lvl="0" algn="ctr"/>
            <a:r>
              <a:rPr lang="en-GB" sz="2400" b="1" dirty="0">
                <a:solidFill>
                  <a:schemeClr val="bg1"/>
                </a:solidFill>
              </a:rPr>
              <a:t>Constructing a cross section – Example 2</a:t>
            </a:r>
          </a:p>
        </p:txBody>
      </p:sp>
      <p:sp>
        <p:nvSpPr>
          <p:cNvPr id="4" name="TextBox 3"/>
          <p:cNvSpPr txBox="1"/>
          <p:nvPr/>
        </p:nvSpPr>
        <p:spPr>
          <a:xfrm>
            <a:off x="2567608" y="1988841"/>
            <a:ext cx="6624736" cy="646331"/>
          </a:xfrm>
          <a:prstGeom prst="rect">
            <a:avLst/>
          </a:prstGeom>
          <a:noFill/>
        </p:spPr>
        <p:txBody>
          <a:bodyPr wrap="square" rtlCol="0">
            <a:spAutoFit/>
          </a:bodyPr>
          <a:lstStyle/>
          <a:p>
            <a:pPr algn="ctr"/>
            <a:r>
              <a:rPr lang="en-GB" b="1" dirty="0">
                <a:solidFill>
                  <a:srgbClr val="0070C0"/>
                </a:solidFill>
              </a:rPr>
              <a:t>Once again….take 5 minutes to examine the map before continuing</a:t>
            </a:r>
          </a:p>
        </p:txBody>
      </p:sp>
      <p:sp>
        <p:nvSpPr>
          <p:cNvPr id="5" name="TextBox 4"/>
          <p:cNvSpPr txBox="1"/>
          <p:nvPr/>
        </p:nvSpPr>
        <p:spPr>
          <a:xfrm>
            <a:off x="4360745" y="6109855"/>
            <a:ext cx="3182950" cy="369332"/>
          </a:xfrm>
          <a:prstGeom prst="rect">
            <a:avLst/>
          </a:prstGeom>
          <a:noFill/>
        </p:spPr>
        <p:txBody>
          <a:bodyPr wrap="square" rtlCol="0">
            <a:spAutoFit/>
          </a:bodyPr>
          <a:lstStyle/>
          <a:p>
            <a:r>
              <a:rPr lang="en-GB" dirty="0" smtClean="0"/>
              <a:t>          45 minutes</a:t>
            </a:r>
            <a:endParaRPr lang="en-GB" dirty="0"/>
          </a:p>
        </p:txBody>
      </p:sp>
    </p:spTree>
    <p:extLst>
      <p:ext uri="{BB962C8B-B14F-4D97-AF65-F5344CB8AC3E}">
        <p14:creationId xmlns:p14="http://schemas.microsoft.com/office/powerpoint/2010/main" val="136611404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92970" y="395835"/>
            <a:ext cx="3350597" cy="461665"/>
          </a:xfrm>
          <a:prstGeom prst="rect">
            <a:avLst/>
          </a:prstGeom>
        </p:spPr>
        <p:txBody>
          <a:bodyPr wrap="none">
            <a:spAutoFit/>
          </a:bodyPr>
          <a:lstStyle/>
          <a:p>
            <a:r>
              <a:rPr lang="en-GB" sz="2400" b="1" dirty="0"/>
              <a:t>Answer to question 1:</a:t>
            </a:r>
          </a:p>
        </p:txBody>
      </p:sp>
      <p:pic>
        <p:nvPicPr>
          <p:cNvPr id="4" name="Picture 2"/>
          <p:cNvPicPr>
            <a:picLocks noChangeAspect="1" noChangeArrowheads="1"/>
          </p:cNvPicPr>
          <p:nvPr/>
        </p:nvPicPr>
        <p:blipFill>
          <a:blip r:embed="rId2" cstate="print"/>
          <a:srcRect/>
          <a:stretch>
            <a:fillRect/>
          </a:stretch>
        </p:blipFill>
        <p:spPr bwMode="auto">
          <a:xfrm>
            <a:off x="2423592" y="846005"/>
            <a:ext cx="7365666" cy="5469749"/>
          </a:xfrm>
          <a:prstGeom prst="rect">
            <a:avLst/>
          </a:prstGeom>
          <a:noFill/>
          <a:ln w="9525">
            <a:noFill/>
            <a:miter lim="800000"/>
            <a:headEnd/>
            <a:tailEnd/>
          </a:ln>
        </p:spPr>
      </p:pic>
      <p:pic>
        <p:nvPicPr>
          <p:cNvPr id="2" name="Picture 3"/>
          <p:cNvPicPr>
            <a:picLocks noChangeAspect="1" noChangeArrowheads="1"/>
          </p:cNvPicPr>
          <p:nvPr/>
        </p:nvPicPr>
        <p:blipFill>
          <a:blip r:embed="rId3" cstate="print"/>
          <a:srcRect/>
          <a:stretch>
            <a:fillRect/>
          </a:stretch>
        </p:blipFill>
        <p:spPr bwMode="auto">
          <a:xfrm>
            <a:off x="5580349" y="824219"/>
            <a:ext cx="4264561" cy="5491534"/>
          </a:xfrm>
          <a:prstGeom prst="rect">
            <a:avLst/>
          </a:prstGeom>
          <a:noFill/>
          <a:ln w="9525">
            <a:noFill/>
            <a:miter lim="800000"/>
            <a:headEnd/>
            <a:tailEnd/>
          </a:ln>
        </p:spPr>
      </p:pic>
    </p:spTree>
    <p:extLst>
      <p:ext uri="{BB962C8B-B14F-4D97-AF65-F5344CB8AC3E}">
        <p14:creationId xmlns:p14="http://schemas.microsoft.com/office/powerpoint/2010/main" val="169264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1693087" y="701408"/>
            <a:ext cx="7365666" cy="5469749"/>
          </a:xfrm>
          <a:prstGeom prst="rect">
            <a:avLst/>
          </a:prstGeom>
          <a:noFill/>
          <a:ln w="9525">
            <a:noFill/>
            <a:miter lim="800000"/>
            <a:headEnd/>
            <a:tailEnd/>
          </a:ln>
        </p:spPr>
      </p:pic>
      <p:sp>
        <p:nvSpPr>
          <p:cNvPr id="6" name="Rectangle 5"/>
          <p:cNvSpPr/>
          <p:nvPr/>
        </p:nvSpPr>
        <p:spPr>
          <a:xfrm>
            <a:off x="3111831" y="116633"/>
            <a:ext cx="5810244" cy="584775"/>
          </a:xfrm>
          <a:prstGeom prst="rect">
            <a:avLst/>
          </a:prstGeom>
        </p:spPr>
        <p:txBody>
          <a:bodyPr wrap="none">
            <a:spAutoFit/>
          </a:bodyPr>
          <a:lstStyle/>
          <a:p>
            <a:pPr lvl="0" algn="ctr"/>
            <a:r>
              <a:rPr lang="en-GB" sz="3200" b="1" dirty="0"/>
              <a:t>Constructing a cross section</a:t>
            </a:r>
          </a:p>
        </p:txBody>
      </p:sp>
      <p:sp>
        <p:nvSpPr>
          <p:cNvPr id="2" name="Rectangle 1"/>
          <p:cNvSpPr/>
          <p:nvPr/>
        </p:nvSpPr>
        <p:spPr>
          <a:xfrm>
            <a:off x="1919536" y="3105834"/>
            <a:ext cx="3456384" cy="923330"/>
          </a:xfrm>
          <a:prstGeom prst="rect">
            <a:avLst/>
          </a:prstGeom>
        </p:spPr>
        <p:txBody>
          <a:bodyPr wrap="square">
            <a:spAutoFit/>
          </a:bodyPr>
          <a:lstStyle/>
          <a:p>
            <a:pPr marL="342900" indent="-342900">
              <a:buFont typeface="+mj-lt"/>
              <a:buAutoNum type="arabicPeriod"/>
            </a:pPr>
            <a:r>
              <a:rPr lang="en-GB" dirty="0"/>
              <a:t>Complete the geological outcrops over the whole map.</a:t>
            </a:r>
          </a:p>
        </p:txBody>
      </p:sp>
    </p:spTree>
    <p:extLst>
      <p:ext uri="{BB962C8B-B14F-4D97-AF65-F5344CB8AC3E}">
        <p14:creationId xmlns:p14="http://schemas.microsoft.com/office/powerpoint/2010/main" val="15450648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111832" y="116633"/>
            <a:ext cx="5810244" cy="584775"/>
          </a:xfrm>
          <a:prstGeom prst="rect">
            <a:avLst/>
          </a:prstGeom>
        </p:spPr>
        <p:txBody>
          <a:bodyPr wrap="none">
            <a:spAutoFit/>
          </a:bodyPr>
          <a:lstStyle/>
          <a:p>
            <a:pPr lvl="0" algn="ctr"/>
            <a:r>
              <a:rPr lang="en-GB" sz="3200" b="1" dirty="0">
                <a:solidFill>
                  <a:schemeClr val="bg1"/>
                </a:solidFill>
              </a:rPr>
              <a:t>Constructing a cross section</a:t>
            </a:r>
          </a:p>
        </p:txBody>
      </p:sp>
      <p:pic>
        <p:nvPicPr>
          <p:cNvPr id="2051" name="Picture 3"/>
          <p:cNvPicPr>
            <a:picLocks noChangeAspect="1" noChangeArrowheads="1"/>
          </p:cNvPicPr>
          <p:nvPr/>
        </p:nvPicPr>
        <p:blipFill>
          <a:blip r:embed="rId2" cstate="print"/>
          <a:srcRect/>
          <a:stretch>
            <a:fillRect/>
          </a:stretch>
        </p:blipFill>
        <p:spPr bwMode="auto">
          <a:xfrm>
            <a:off x="1631505" y="1484784"/>
            <a:ext cx="8777039" cy="4370348"/>
          </a:xfrm>
          <a:prstGeom prst="rect">
            <a:avLst/>
          </a:prstGeom>
          <a:noFill/>
          <a:ln w="9525">
            <a:noFill/>
            <a:miter lim="800000"/>
            <a:headEnd/>
            <a:tailEnd/>
          </a:ln>
        </p:spPr>
      </p:pic>
      <p:sp>
        <p:nvSpPr>
          <p:cNvPr id="9" name="Rectangle 8"/>
          <p:cNvSpPr/>
          <p:nvPr/>
        </p:nvSpPr>
        <p:spPr>
          <a:xfrm>
            <a:off x="1703513" y="888318"/>
            <a:ext cx="3350597" cy="461665"/>
          </a:xfrm>
          <a:prstGeom prst="rect">
            <a:avLst/>
          </a:prstGeom>
        </p:spPr>
        <p:txBody>
          <a:bodyPr wrap="none">
            <a:spAutoFit/>
          </a:bodyPr>
          <a:lstStyle/>
          <a:p>
            <a:r>
              <a:rPr lang="en-GB" sz="2400" b="1" dirty="0">
                <a:solidFill>
                  <a:schemeClr val="bg1"/>
                </a:solidFill>
              </a:rPr>
              <a:t>Answer to question 1</a:t>
            </a:r>
            <a:r>
              <a:rPr lang="en-GB" sz="2400" b="1" dirty="0" smtClean="0">
                <a:solidFill>
                  <a:schemeClr val="bg1"/>
                </a:solidFill>
              </a:rPr>
              <a:t>:</a:t>
            </a:r>
            <a:endParaRPr lang="en-GB" sz="2400" b="1" dirty="0">
              <a:solidFill>
                <a:schemeClr val="bg1"/>
              </a:solidFill>
            </a:endParaRPr>
          </a:p>
        </p:txBody>
      </p:sp>
      <p:pic>
        <p:nvPicPr>
          <p:cNvPr id="2052" name="Picture 4"/>
          <p:cNvPicPr>
            <a:picLocks noChangeAspect="1" noChangeArrowheads="1"/>
          </p:cNvPicPr>
          <p:nvPr/>
        </p:nvPicPr>
        <p:blipFill>
          <a:blip r:embed="rId3" cstate="print"/>
          <a:srcRect/>
          <a:stretch>
            <a:fillRect/>
          </a:stretch>
        </p:blipFill>
        <p:spPr bwMode="auto">
          <a:xfrm>
            <a:off x="1524000" y="1556793"/>
            <a:ext cx="8892480" cy="4259653"/>
          </a:xfrm>
          <a:prstGeom prst="rect">
            <a:avLst/>
          </a:prstGeom>
          <a:noFill/>
          <a:ln w="9525">
            <a:noFill/>
            <a:miter lim="800000"/>
            <a:headEnd/>
            <a:tailEnd/>
          </a:ln>
        </p:spPr>
      </p:pic>
      <p:pic>
        <p:nvPicPr>
          <p:cNvPr id="2053" name="Picture 5"/>
          <p:cNvPicPr>
            <a:picLocks noChangeAspect="1" noChangeArrowheads="1"/>
          </p:cNvPicPr>
          <p:nvPr/>
        </p:nvPicPr>
        <p:blipFill>
          <a:blip r:embed="rId4" cstate="print"/>
          <a:srcRect/>
          <a:stretch>
            <a:fillRect/>
          </a:stretch>
        </p:blipFill>
        <p:spPr bwMode="auto">
          <a:xfrm>
            <a:off x="1667086" y="1556792"/>
            <a:ext cx="8712968" cy="4197819"/>
          </a:xfrm>
          <a:prstGeom prst="rect">
            <a:avLst/>
          </a:prstGeom>
          <a:noFill/>
          <a:ln w="9525">
            <a:noFill/>
            <a:miter lim="800000"/>
            <a:headEnd/>
            <a:tailEnd/>
          </a:ln>
        </p:spPr>
      </p:pic>
      <p:sp>
        <p:nvSpPr>
          <p:cNvPr id="2" name="Rectangle 1"/>
          <p:cNvSpPr/>
          <p:nvPr/>
        </p:nvSpPr>
        <p:spPr>
          <a:xfrm>
            <a:off x="5126361" y="973040"/>
            <a:ext cx="3974165" cy="369332"/>
          </a:xfrm>
          <a:prstGeom prst="rect">
            <a:avLst/>
          </a:prstGeom>
        </p:spPr>
        <p:txBody>
          <a:bodyPr wrap="none">
            <a:spAutoFit/>
          </a:bodyPr>
          <a:lstStyle/>
          <a:p>
            <a:r>
              <a:rPr lang="en-GB" dirty="0">
                <a:solidFill>
                  <a:schemeClr val="bg1"/>
                </a:solidFill>
              </a:rPr>
              <a:t>Draw a section along the line A-B.</a:t>
            </a:r>
          </a:p>
        </p:txBody>
      </p:sp>
      <p:sp>
        <p:nvSpPr>
          <p:cNvPr id="3" name="TextBox 2"/>
          <p:cNvSpPr txBox="1"/>
          <p:nvPr/>
        </p:nvSpPr>
        <p:spPr>
          <a:xfrm>
            <a:off x="1775520" y="548681"/>
            <a:ext cx="2664296" cy="461665"/>
          </a:xfrm>
          <a:prstGeom prst="rect">
            <a:avLst/>
          </a:prstGeom>
          <a:noFill/>
        </p:spPr>
        <p:txBody>
          <a:bodyPr wrap="square" rtlCol="0">
            <a:spAutoFit/>
          </a:bodyPr>
          <a:lstStyle/>
          <a:p>
            <a:r>
              <a:rPr lang="en-GB" sz="2400" b="1" dirty="0">
                <a:solidFill>
                  <a:schemeClr val="bg1"/>
                </a:solidFill>
              </a:rPr>
              <a:t>Example 2:</a:t>
            </a:r>
          </a:p>
        </p:txBody>
      </p:sp>
      <p:sp>
        <p:nvSpPr>
          <p:cNvPr id="4" name="TextBox 3"/>
          <p:cNvSpPr txBox="1"/>
          <p:nvPr/>
        </p:nvSpPr>
        <p:spPr>
          <a:xfrm>
            <a:off x="2227943" y="5949281"/>
            <a:ext cx="7396449" cy="369332"/>
          </a:xfrm>
          <a:prstGeom prst="rect">
            <a:avLst/>
          </a:prstGeom>
          <a:noFill/>
        </p:spPr>
        <p:txBody>
          <a:bodyPr wrap="square" rtlCol="0">
            <a:spAutoFit/>
          </a:bodyPr>
          <a:lstStyle/>
          <a:p>
            <a:r>
              <a:rPr lang="en-GB" dirty="0">
                <a:solidFill>
                  <a:schemeClr val="bg1"/>
                </a:solidFill>
              </a:rPr>
              <a:t>Convention: Beds eroded by time are added in as </a:t>
            </a:r>
            <a:r>
              <a:rPr lang="en-GB" b="1" dirty="0">
                <a:solidFill>
                  <a:schemeClr val="bg1"/>
                </a:solidFill>
              </a:rPr>
              <a:t>dotted lines.</a:t>
            </a:r>
          </a:p>
        </p:txBody>
      </p:sp>
    </p:spTree>
    <p:extLst>
      <p:ext uri="{BB962C8B-B14F-4D97-AF65-F5344CB8AC3E}">
        <p14:creationId xmlns:p14="http://schemas.microsoft.com/office/powerpoint/2010/main" val="914857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20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3"/>
                                        </p:tgtEl>
                                        <p:attrNameLst>
                                          <p:attrName>style.visibility</p:attrName>
                                        </p:attrNameLst>
                                      </p:cBhvr>
                                      <p:to>
                                        <p:strVal val="visible"/>
                                      </p:to>
                                    </p:set>
                                    <p:animEffect transition="in" filter="fade">
                                      <p:cBhvr>
                                        <p:cTn id="12" dur="20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cstate="print"/>
          <a:srcRect/>
          <a:stretch>
            <a:fillRect/>
          </a:stretch>
        </p:blipFill>
        <p:spPr bwMode="auto">
          <a:xfrm>
            <a:off x="4439816" y="908720"/>
            <a:ext cx="3744416" cy="5300140"/>
          </a:xfrm>
          <a:prstGeom prst="rect">
            <a:avLst/>
          </a:prstGeom>
          <a:noFill/>
          <a:ln w="9525">
            <a:noFill/>
            <a:miter lim="800000"/>
            <a:headEnd/>
            <a:tailEnd/>
          </a:ln>
        </p:spPr>
      </p:pic>
      <p:sp>
        <p:nvSpPr>
          <p:cNvPr id="6" name="Rectangle 5"/>
          <p:cNvSpPr/>
          <p:nvPr/>
        </p:nvSpPr>
        <p:spPr>
          <a:xfrm>
            <a:off x="3111831" y="116633"/>
            <a:ext cx="5810244" cy="584775"/>
          </a:xfrm>
          <a:prstGeom prst="rect">
            <a:avLst/>
          </a:prstGeom>
        </p:spPr>
        <p:txBody>
          <a:bodyPr wrap="none">
            <a:spAutoFit/>
          </a:bodyPr>
          <a:lstStyle/>
          <a:p>
            <a:pPr lvl="0" algn="ctr"/>
            <a:r>
              <a:rPr lang="en-GB" sz="3200" b="1" dirty="0">
                <a:solidFill>
                  <a:schemeClr val="bg1"/>
                </a:solidFill>
              </a:rPr>
              <a:t>Constructing a cross section</a:t>
            </a:r>
          </a:p>
        </p:txBody>
      </p:sp>
      <p:sp>
        <p:nvSpPr>
          <p:cNvPr id="10" name="TextBox 9"/>
          <p:cNvSpPr txBox="1"/>
          <p:nvPr/>
        </p:nvSpPr>
        <p:spPr>
          <a:xfrm>
            <a:off x="2063552" y="2204864"/>
            <a:ext cx="4608512" cy="369332"/>
          </a:xfrm>
          <a:prstGeom prst="rect">
            <a:avLst/>
          </a:prstGeom>
          <a:noFill/>
        </p:spPr>
        <p:txBody>
          <a:bodyPr wrap="square" rtlCol="0">
            <a:spAutoFit/>
          </a:bodyPr>
          <a:lstStyle/>
          <a:p>
            <a:pPr algn="just"/>
            <a:r>
              <a:rPr lang="en-GB" dirty="0"/>
              <a:t> </a:t>
            </a:r>
          </a:p>
        </p:txBody>
      </p:sp>
      <p:sp>
        <p:nvSpPr>
          <p:cNvPr id="2" name="Rectangle 1"/>
          <p:cNvSpPr/>
          <p:nvPr/>
        </p:nvSpPr>
        <p:spPr>
          <a:xfrm>
            <a:off x="762000" y="1484784"/>
            <a:ext cx="3317776" cy="2800767"/>
          </a:xfrm>
          <a:prstGeom prst="rect">
            <a:avLst/>
          </a:prstGeom>
        </p:spPr>
        <p:txBody>
          <a:bodyPr wrap="square">
            <a:spAutoFit/>
          </a:bodyPr>
          <a:lstStyle/>
          <a:p>
            <a:r>
              <a:rPr lang="en-GB" dirty="0">
                <a:solidFill>
                  <a:schemeClr val="bg1"/>
                </a:solidFill>
              </a:rPr>
              <a:t>2. Draw a vertical  column showing each of the beds </a:t>
            </a:r>
            <a:r>
              <a:rPr lang="en-GB" b="1" dirty="0">
                <a:solidFill>
                  <a:schemeClr val="bg1"/>
                </a:solidFill>
              </a:rPr>
              <a:t>in stratigraphic order </a:t>
            </a:r>
            <a:r>
              <a:rPr lang="en-GB" dirty="0">
                <a:solidFill>
                  <a:schemeClr val="bg1"/>
                </a:solidFill>
              </a:rPr>
              <a:t>and to scale </a:t>
            </a:r>
          </a:p>
          <a:p>
            <a:endParaRPr lang="en-GB" dirty="0">
              <a:solidFill>
                <a:schemeClr val="bg1"/>
              </a:solidFill>
            </a:endParaRPr>
          </a:p>
          <a:p>
            <a:r>
              <a:rPr lang="en-GB" sz="1400" dirty="0">
                <a:solidFill>
                  <a:schemeClr val="bg1"/>
                </a:solidFill>
              </a:rPr>
              <a:t>(use a scale of 1cm = 100m). </a:t>
            </a:r>
          </a:p>
          <a:p>
            <a:endParaRPr lang="en-GB" dirty="0">
              <a:solidFill>
                <a:schemeClr val="bg1"/>
              </a:solidFill>
            </a:endParaRPr>
          </a:p>
          <a:p>
            <a:r>
              <a:rPr lang="en-GB" dirty="0">
                <a:solidFill>
                  <a:schemeClr val="bg1"/>
                </a:solidFill>
              </a:rPr>
              <a:t>Indicate the actual thickness of each bed.</a:t>
            </a:r>
          </a:p>
          <a:p>
            <a:pPr marL="342900" indent="-342900">
              <a:buFont typeface="+mj-lt"/>
              <a:buAutoNum type="arabicPeriod"/>
            </a:pPr>
            <a:endParaRPr lang="en-GB" dirty="0"/>
          </a:p>
        </p:txBody>
      </p:sp>
    </p:spTree>
    <p:extLst>
      <p:ext uri="{BB962C8B-B14F-4D97-AF65-F5344CB8AC3E}">
        <p14:creationId xmlns:p14="http://schemas.microsoft.com/office/powerpoint/2010/main" val="416400699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cstate="print"/>
          <a:srcRect/>
          <a:stretch>
            <a:fillRect/>
          </a:stretch>
        </p:blipFill>
        <p:spPr bwMode="auto">
          <a:xfrm>
            <a:off x="5297824" y="260434"/>
            <a:ext cx="3816424" cy="5441087"/>
          </a:xfrm>
          <a:prstGeom prst="rect">
            <a:avLst/>
          </a:prstGeom>
          <a:noFill/>
          <a:ln w="9525">
            <a:noFill/>
            <a:miter lim="800000"/>
            <a:headEnd/>
            <a:tailEnd/>
          </a:ln>
        </p:spPr>
      </p:pic>
      <p:sp>
        <p:nvSpPr>
          <p:cNvPr id="3" name="Rectangle 2"/>
          <p:cNvSpPr/>
          <p:nvPr/>
        </p:nvSpPr>
        <p:spPr>
          <a:xfrm>
            <a:off x="367635" y="1916833"/>
            <a:ext cx="4572000" cy="2308324"/>
          </a:xfrm>
          <a:prstGeom prst="rect">
            <a:avLst/>
          </a:prstGeom>
        </p:spPr>
        <p:txBody>
          <a:bodyPr>
            <a:spAutoFit/>
          </a:bodyPr>
          <a:lstStyle/>
          <a:p>
            <a:pPr algn="just">
              <a:buFont typeface="Arial" pitchFamily="34" charset="0"/>
              <a:buChar char="•"/>
            </a:pPr>
            <a:r>
              <a:rPr lang="en-GB" dirty="0">
                <a:solidFill>
                  <a:schemeClr val="bg1"/>
                </a:solidFill>
              </a:rPr>
              <a:t>Often a jagged line is drawn at the </a:t>
            </a:r>
            <a:r>
              <a:rPr lang="en-GB" dirty="0" smtClean="0">
                <a:solidFill>
                  <a:schemeClr val="bg1"/>
                </a:solidFill>
              </a:rPr>
              <a:t>bottom of </a:t>
            </a:r>
            <a:r>
              <a:rPr lang="en-GB" dirty="0">
                <a:solidFill>
                  <a:schemeClr val="bg1"/>
                </a:solidFill>
              </a:rPr>
              <a:t>a strati-graphic column where </a:t>
            </a:r>
            <a:r>
              <a:rPr lang="en-GB" dirty="0" smtClean="0">
                <a:solidFill>
                  <a:schemeClr val="bg1"/>
                </a:solidFill>
              </a:rPr>
              <a:t>the thickness </a:t>
            </a:r>
            <a:r>
              <a:rPr lang="en-GB" dirty="0">
                <a:solidFill>
                  <a:schemeClr val="bg1"/>
                </a:solidFill>
              </a:rPr>
              <a:t>of a unit is unknown.</a:t>
            </a:r>
          </a:p>
          <a:p>
            <a:pPr algn="just"/>
            <a:endParaRPr lang="en-GB" dirty="0">
              <a:solidFill>
                <a:schemeClr val="bg1"/>
              </a:solidFill>
            </a:endParaRPr>
          </a:p>
          <a:p>
            <a:pPr algn="just">
              <a:buFont typeface="Arial" pitchFamily="34" charset="0"/>
              <a:buChar char="•"/>
            </a:pPr>
            <a:r>
              <a:rPr lang="en-GB" dirty="0">
                <a:solidFill>
                  <a:schemeClr val="bg1"/>
                </a:solidFill>
              </a:rPr>
              <a:t> As these beds are horizontal the </a:t>
            </a:r>
            <a:r>
              <a:rPr lang="en-GB" b="1" dirty="0" smtClean="0">
                <a:solidFill>
                  <a:schemeClr val="bg1"/>
                </a:solidFill>
              </a:rPr>
              <a:t>actual thickness</a:t>
            </a:r>
            <a:r>
              <a:rPr lang="en-GB" dirty="0" smtClean="0">
                <a:solidFill>
                  <a:schemeClr val="bg1"/>
                </a:solidFill>
              </a:rPr>
              <a:t> </a:t>
            </a:r>
            <a:r>
              <a:rPr lang="en-GB" dirty="0">
                <a:solidFill>
                  <a:schemeClr val="bg1"/>
                </a:solidFill>
              </a:rPr>
              <a:t>is the same as the </a:t>
            </a:r>
            <a:r>
              <a:rPr lang="en-GB" b="1" dirty="0" smtClean="0">
                <a:solidFill>
                  <a:schemeClr val="bg1"/>
                </a:solidFill>
              </a:rPr>
              <a:t>outcrop width</a:t>
            </a:r>
            <a:r>
              <a:rPr lang="en-GB" dirty="0">
                <a:solidFill>
                  <a:schemeClr val="bg1"/>
                </a:solidFill>
              </a:rPr>
              <a:t>.</a:t>
            </a:r>
          </a:p>
        </p:txBody>
      </p:sp>
      <p:sp>
        <p:nvSpPr>
          <p:cNvPr id="4" name="Rectangle 3"/>
          <p:cNvSpPr/>
          <p:nvPr/>
        </p:nvSpPr>
        <p:spPr>
          <a:xfrm>
            <a:off x="367635" y="797223"/>
            <a:ext cx="3350597" cy="461665"/>
          </a:xfrm>
          <a:prstGeom prst="rect">
            <a:avLst/>
          </a:prstGeom>
        </p:spPr>
        <p:txBody>
          <a:bodyPr wrap="none">
            <a:spAutoFit/>
          </a:bodyPr>
          <a:lstStyle/>
          <a:p>
            <a:r>
              <a:rPr lang="en-GB" sz="2400" b="1" dirty="0"/>
              <a:t>Answer to question 2:</a:t>
            </a:r>
          </a:p>
        </p:txBody>
      </p:sp>
      <p:sp>
        <p:nvSpPr>
          <p:cNvPr id="5" name="TextBox 4"/>
          <p:cNvSpPr txBox="1"/>
          <p:nvPr/>
        </p:nvSpPr>
        <p:spPr>
          <a:xfrm>
            <a:off x="835620" y="4929268"/>
            <a:ext cx="3672408" cy="461665"/>
          </a:xfrm>
          <a:prstGeom prst="rect">
            <a:avLst/>
          </a:prstGeom>
          <a:noFill/>
        </p:spPr>
        <p:txBody>
          <a:bodyPr wrap="square" rtlCol="0">
            <a:spAutoFit/>
          </a:bodyPr>
          <a:lstStyle/>
          <a:p>
            <a:pPr algn="ctr"/>
            <a:r>
              <a:rPr lang="en-GB" sz="2400" b="1" dirty="0">
                <a:solidFill>
                  <a:schemeClr val="bg1"/>
                </a:solidFill>
              </a:rPr>
              <a:t>Label the Rock Strata</a:t>
            </a:r>
          </a:p>
        </p:txBody>
      </p:sp>
      <p:sp>
        <p:nvSpPr>
          <p:cNvPr id="6" name="TextBox 5"/>
          <p:cNvSpPr txBox="1"/>
          <p:nvPr/>
        </p:nvSpPr>
        <p:spPr>
          <a:xfrm>
            <a:off x="9327980" y="947256"/>
            <a:ext cx="1152128" cy="307777"/>
          </a:xfrm>
          <a:prstGeom prst="rect">
            <a:avLst/>
          </a:prstGeom>
          <a:noFill/>
        </p:spPr>
        <p:txBody>
          <a:bodyPr wrap="square" rtlCol="0">
            <a:spAutoFit/>
          </a:bodyPr>
          <a:lstStyle/>
          <a:p>
            <a:r>
              <a:rPr lang="en-GB" sz="1400" dirty="0">
                <a:solidFill>
                  <a:schemeClr val="bg1"/>
                </a:solidFill>
              </a:rPr>
              <a:t>Limestone</a:t>
            </a:r>
          </a:p>
        </p:txBody>
      </p:sp>
      <p:sp>
        <p:nvSpPr>
          <p:cNvPr id="7" name="TextBox 6"/>
          <p:cNvSpPr txBox="1"/>
          <p:nvPr/>
        </p:nvSpPr>
        <p:spPr>
          <a:xfrm>
            <a:off x="9327980" y="1568810"/>
            <a:ext cx="1152128" cy="307777"/>
          </a:xfrm>
          <a:prstGeom prst="rect">
            <a:avLst/>
          </a:prstGeom>
          <a:noFill/>
        </p:spPr>
        <p:txBody>
          <a:bodyPr wrap="square" rtlCol="0">
            <a:spAutoFit/>
          </a:bodyPr>
          <a:lstStyle/>
          <a:p>
            <a:r>
              <a:rPr lang="en-GB" sz="1400" dirty="0">
                <a:solidFill>
                  <a:schemeClr val="bg1"/>
                </a:solidFill>
              </a:rPr>
              <a:t>Sandstone</a:t>
            </a:r>
          </a:p>
        </p:txBody>
      </p:sp>
      <p:sp>
        <p:nvSpPr>
          <p:cNvPr id="8" name="TextBox 7"/>
          <p:cNvSpPr txBox="1"/>
          <p:nvPr/>
        </p:nvSpPr>
        <p:spPr>
          <a:xfrm>
            <a:off x="9327980" y="2198796"/>
            <a:ext cx="1152128" cy="307777"/>
          </a:xfrm>
          <a:prstGeom prst="rect">
            <a:avLst/>
          </a:prstGeom>
          <a:noFill/>
        </p:spPr>
        <p:txBody>
          <a:bodyPr wrap="square" rtlCol="0">
            <a:spAutoFit/>
          </a:bodyPr>
          <a:lstStyle/>
          <a:p>
            <a:r>
              <a:rPr lang="en-GB" sz="1400" dirty="0">
                <a:solidFill>
                  <a:schemeClr val="bg1"/>
                </a:solidFill>
              </a:rPr>
              <a:t>Siltstone</a:t>
            </a:r>
          </a:p>
        </p:txBody>
      </p:sp>
      <p:sp>
        <p:nvSpPr>
          <p:cNvPr id="9" name="TextBox 8"/>
          <p:cNvSpPr txBox="1"/>
          <p:nvPr/>
        </p:nvSpPr>
        <p:spPr>
          <a:xfrm>
            <a:off x="9327980" y="2732017"/>
            <a:ext cx="1152128" cy="307777"/>
          </a:xfrm>
          <a:prstGeom prst="rect">
            <a:avLst/>
          </a:prstGeom>
          <a:noFill/>
        </p:spPr>
        <p:txBody>
          <a:bodyPr wrap="square" rtlCol="0">
            <a:spAutoFit/>
          </a:bodyPr>
          <a:lstStyle/>
          <a:p>
            <a:r>
              <a:rPr lang="en-GB" sz="1400" dirty="0">
                <a:solidFill>
                  <a:schemeClr val="bg1"/>
                </a:solidFill>
              </a:rPr>
              <a:t>Shale </a:t>
            </a:r>
          </a:p>
        </p:txBody>
      </p:sp>
      <p:sp>
        <p:nvSpPr>
          <p:cNvPr id="10" name="TextBox 9"/>
          <p:cNvSpPr txBox="1"/>
          <p:nvPr/>
        </p:nvSpPr>
        <p:spPr>
          <a:xfrm>
            <a:off x="9327980" y="3265238"/>
            <a:ext cx="1152128" cy="307777"/>
          </a:xfrm>
          <a:prstGeom prst="rect">
            <a:avLst/>
          </a:prstGeom>
          <a:noFill/>
        </p:spPr>
        <p:txBody>
          <a:bodyPr wrap="square" rtlCol="0">
            <a:spAutoFit/>
          </a:bodyPr>
          <a:lstStyle/>
          <a:p>
            <a:r>
              <a:rPr lang="en-GB" sz="1400" dirty="0">
                <a:solidFill>
                  <a:schemeClr val="bg1"/>
                </a:solidFill>
              </a:rPr>
              <a:t>Grit</a:t>
            </a:r>
          </a:p>
        </p:txBody>
      </p:sp>
      <p:sp>
        <p:nvSpPr>
          <p:cNvPr id="11" name="TextBox 10"/>
          <p:cNvSpPr txBox="1"/>
          <p:nvPr/>
        </p:nvSpPr>
        <p:spPr>
          <a:xfrm>
            <a:off x="9327980" y="3905460"/>
            <a:ext cx="1823999" cy="307777"/>
          </a:xfrm>
          <a:prstGeom prst="rect">
            <a:avLst/>
          </a:prstGeom>
          <a:noFill/>
        </p:spPr>
        <p:txBody>
          <a:bodyPr wrap="square" rtlCol="0">
            <a:spAutoFit/>
          </a:bodyPr>
          <a:lstStyle/>
          <a:p>
            <a:r>
              <a:rPr lang="en-GB" sz="1400" dirty="0">
                <a:solidFill>
                  <a:schemeClr val="bg1"/>
                </a:solidFill>
              </a:rPr>
              <a:t>Conglomerate</a:t>
            </a:r>
          </a:p>
        </p:txBody>
      </p:sp>
    </p:spTree>
    <p:extLst>
      <p:ext uri="{BB962C8B-B14F-4D97-AF65-F5344CB8AC3E}">
        <p14:creationId xmlns:p14="http://schemas.microsoft.com/office/powerpoint/2010/main" val="164567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 calcmode="lin" valueType="num">
                                      <p:cBhvr additive="base">
                                        <p:cTn id="3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ChangeArrowheads="1"/>
          </p:cNvSpPr>
          <p:nvPr/>
        </p:nvSpPr>
        <p:spPr bwMode="auto">
          <a:xfrm>
            <a:off x="709926" y="228599"/>
            <a:ext cx="10623482" cy="1231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sz="2000" b="1" dirty="0">
                <a:solidFill>
                  <a:schemeClr val="bg1"/>
                </a:solidFill>
                <a:latin typeface="Arial" panose="020B0604020202020204" pitchFamily="34" charset="0"/>
              </a:rPr>
              <a:t>The depth of exploration </a:t>
            </a:r>
            <a:r>
              <a:rPr lang="en-GB" altLang="en-US" dirty="0">
                <a:solidFill>
                  <a:prstClr val="black"/>
                </a:solidFill>
                <a:latin typeface="Arial" panose="020B0604020202020204" pitchFamily="34" charset="0"/>
              </a:rPr>
              <a:t>should usually be determined by the nature of the works proposed, but it might be necessary to explore to greater depths at a number of points to establish the overall geological structure and where hazards or changes in ground character can affect the structure during its design life. </a:t>
            </a:r>
          </a:p>
        </p:txBody>
      </p:sp>
      <p:sp>
        <p:nvSpPr>
          <p:cNvPr id="76803" name="Rectangle 3"/>
          <p:cNvSpPr>
            <a:spLocks noChangeArrowheads="1"/>
          </p:cNvSpPr>
          <p:nvPr/>
        </p:nvSpPr>
        <p:spPr bwMode="auto">
          <a:xfrm>
            <a:off x="709926" y="1481930"/>
            <a:ext cx="1062348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chemeClr val="bg1"/>
                </a:solidFill>
                <a:latin typeface="Arial" panose="020B0604020202020204" pitchFamily="34" charset="0"/>
              </a:rPr>
              <a:t>Significant undetected variations or discontinuities can exist, including lateral or vertical variations within a given stratum.</a:t>
            </a:r>
          </a:p>
        </p:txBody>
      </p:sp>
      <p:sp>
        <p:nvSpPr>
          <p:cNvPr id="76804" name="TextBox 5"/>
          <p:cNvSpPr txBox="1">
            <a:spLocks noChangeArrowheads="1"/>
          </p:cNvSpPr>
          <p:nvPr/>
        </p:nvSpPr>
        <p:spPr bwMode="auto">
          <a:xfrm>
            <a:off x="1981200" y="2319339"/>
            <a:ext cx="3429000" cy="3138487"/>
          </a:xfrm>
          <a:prstGeom prst="rect">
            <a:avLst/>
          </a:prstGeom>
          <a:noFill/>
          <a:ln w="2857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Discontinuity (Hiatus)</a:t>
            </a: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p:txBody>
      </p:sp>
      <p:sp>
        <p:nvSpPr>
          <p:cNvPr id="76805" name="TextBox 6"/>
          <p:cNvSpPr txBox="1">
            <a:spLocks noChangeArrowheads="1"/>
          </p:cNvSpPr>
          <p:nvPr/>
        </p:nvSpPr>
        <p:spPr bwMode="auto">
          <a:xfrm>
            <a:off x="6019800" y="2319339"/>
            <a:ext cx="3429000" cy="3138487"/>
          </a:xfrm>
          <a:prstGeom prst="rect">
            <a:avLst/>
          </a:prstGeom>
          <a:noFill/>
          <a:ln w="2857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a:solidFill>
                  <a:prstClr val="white"/>
                </a:solidFill>
              </a:rPr>
              <a:t>Faulting</a:t>
            </a: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a:p>
            <a:pPr eaLnBrk="0" fontAlgn="base" hangingPunct="0">
              <a:spcBef>
                <a:spcPct val="0"/>
              </a:spcBef>
              <a:spcAft>
                <a:spcPct val="0"/>
              </a:spcAft>
            </a:pPr>
            <a:endParaRPr lang="en-GB" altLang="en-US">
              <a:solidFill>
                <a:prstClr val="white"/>
              </a:solidFill>
            </a:endParaRPr>
          </a:p>
        </p:txBody>
      </p:sp>
      <p:sp>
        <p:nvSpPr>
          <p:cNvPr id="76806" name="Rectangle 7"/>
          <p:cNvSpPr>
            <a:spLocks noChangeArrowheads="1"/>
          </p:cNvSpPr>
          <p:nvPr/>
        </p:nvSpPr>
        <p:spPr bwMode="auto">
          <a:xfrm>
            <a:off x="708059" y="5732106"/>
            <a:ext cx="1062348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prstClr val="black"/>
                </a:solidFill>
                <a:latin typeface="Arial" panose="020B0604020202020204" pitchFamily="34" charset="0"/>
              </a:rPr>
              <a:t>Certain engineering works, such as dams, tunnels and major excavations, are particularly sensitive to geological conditions, and the spacing and location of investigation points should be related more closely to the detailed geology of the area than is usual for other works.</a:t>
            </a:r>
          </a:p>
        </p:txBody>
      </p:sp>
      <p:pic>
        <p:nvPicPr>
          <p:cNvPr id="76807" name="Picture 4" descr="http://geoscience.wisc.edu/~chuck/Classes/Mtn_and_Plates/Images/salv_fault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4100" y="2695576"/>
            <a:ext cx="3200400"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8" name="Picture 4" descr="http://farm4.staticflickr.com/3353/3509118827_eced903a96_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2695576"/>
            <a:ext cx="3124200"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4413517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http://farm4.staticflickr.com/3353/3509118827_eced903a96_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1367" y="1136154"/>
            <a:ext cx="5726349" cy="4975639"/>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cxnSp>
        <p:nvCxnSpPr>
          <p:cNvPr id="5" name="Straight Connector 4"/>
          <p:cNvCxnSpPr/>
          <p:nvPr/>
        </p:nvCxnSpPr>
        <p:spPr>
          <a:xfrm flipH="1">
            <a:off x="1219201" y="3629258"/>
            <a:ext cx="1569395" cy="1361872"/>
          </a:xfrm>
          <a:prstGeom prst="line">
            <a:avLst/>
          </a:prstGeom>
          <a:ln w="28575">
            <a:solidFill>
              <a:schemeClr val="accent1">
                <a:alpha val="6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a:off x="1551564" y="3623974"/>
            <a:ext cx="1689368" cy="1475752"/>
          </a:xfrm>
          <a:prstGeom prst="line">
            <a:avLst/>
          </a:prstGeom>
          <a:ln w="28575">
            <a:solidFill>
              <a:schemeClr val="accent1">
                <a:alpha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H="1">
            <a:off x="2016866" y="3623974"/>
            <a:ext cx="1647219" cy="1475752"/>
          </a:xfrm>
          <a:prstGeom prst="line">
            <a:avLst/>
          </a:prstGeom>
          <a:ln w="28575">
            <a:solidFill>
              <a:schemeClr val="accent1">
                <a:alpha val="6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1232170" y="3578631"/>
            <a:ext cx="3099881" cy="27088"/>
          </a:xfrm>
          <a:prstGeom prst="line">
            <a:avLst/>
          </a:prstGeom>
          <a:ln w="28575">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251626" y="3405388"/>
            <a:ext cx="3093395" cy="38203"/>
          </a:xfrm>
          <a:prstGeom prst="line">
            <a:avLst/>
          </a:prstGeom>
          <a:ln w="28575">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1232171" y="3213943"/>
            <a:ext cx="3112850" cy="54282"/>
          </a:xfrm>
          <a:prstGeom prst="line">
            <a:avLst/>
          </a:prstGeom>
          <a:ln w="28575">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1219201" y="2968216"/>
            <a:ext cx="3112850" cy="54282"/>
          </a:xfrm>
          <a:prstGeom prst="line">
            <a:avLst/>
          </a:prstGeom>
          <a:ln w="28575">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1232171" y="2776771"/>
            <a:ext cx="3112850" cy="54282"/>
          </a:xfrm>
          <a:prstGeom prst="line">
            <a:avLst/>
          </a:prstGeom>
          <a:ln w="28575">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543941" y="3902284"/>
            <a:ext cx="1762328" cy="646331"/>
          </a:xfrm>
          <a:prstGeom prst="rect">
            <a:avLst/>
          </a:prstGeom>
          <a:noFill/>
        </p:spPr>
        <p:txBody>
          <a:bodyPr wrap="square" rtlCol="0">
            <a:spAutoFit/>
          </a:bodyPr>
          <a:lstStyle/>
          <a:p>
            <a:r>
              <a:rPr lang="en-GB" dirty="0" smtClean="0"/>
              <a:t>SILURIAN SHALES</a:t>
            </a:r>
            <a:endParaRPr lang="en-GB" dirty="0"/>
          </a:p>
        </p:txBody>
      </p:sp>
      <p:cxnSp>
        <p:nvCxnSpPr>
          <p:cNvPr id="28" name="Straight Connector 27"/>
          <p:cNvCxnSpPr/>
          <p:nvPr/>
        </p:nvCxnSpPr>
        <p:spPr>
          <a:xfrm flipH="1">
            <a:off x="2396248" y="3623974"/>
            <a:ext cx="1647219" cy="1475752"/>
          </a:xfrm>
          <a:prstGeom prst="line">
            <a:avLst/>
          </a:prstGeom>
          <a:ln w="28575">
            <a:solidFill>
              <a:schemeClr val="accent1">
                <a:alpha val="60000"/>
              </a:schemeClr>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068346" y="2148222"/>
            <a:ext cx="2303021" cy="646331"/>
          </a:xfrm>
          <a:prstGeom prst="rect">
            <a:avLst/>
          </a:prstGeom>
          <a:noFill/>
        </p:spPr>
        <p:txBody>
          <a:bodyPr wrap="square" rtlCol="0">
            <a:spAutoFit/>
          </a:bodyPr>
          <a:lstStyle/>
          <a:p>
            <a:r>
              <a:rPr lang="en-GB" dirty="0" smtClean="0"/>
              <a:t>CARBONIFEROUS LIMESTONE</a:t>
            </a:r>
            <a:endParaRPr lang="en-GB" dirty="0"/>
          </a:p>
        </p:txBody>
      </p:sp>
      <p:cxnSp>
        <p:nvCxnSpPr>
          <p:cNvPr id="33" name="Straight Arrow Connector 32"/>
          <p:cNvCxnSpPr/>
          <p:nvPr/>
        </p:nvCxnSpPr>
        <p:spPr>
          <a:xfrm flipH="1">
            <a:off x="7600545" y="1964987"/>
            <a:ext cx="2905327" cy="1576264"/>
          </a:xfrm>
          <a:prstGeom prst="straightConnector1">
            <a:avLst/>
          </a:prstGeom>
          <a:ln w="57150">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10564238" y="1686128"/>
            <a:ext cx="941283" cy="369332"/>
          </a:xfrm>
          <a:prstGeom prst="rect">
            <a:avLst/>
          </a:prstGeom>
          <a:noFill/>
        </p:spPr>
        <p:txBody>
          <a:bodyPr wrap="none" rtlCol="0">
            <a:spAutoFit/>
          </a:bodyPr>
          <a:lstStyle/>
          <a:p>
            <a:r>
              <a:rPr lang="en-GB" b="1" dirty="0" smtClean="0">
                <a:solidFill>
                  <a:schemeClr val="bg1"/>
                </a:solidFill>
              </a:rPr>
              <a:t>HIATUS</a:t>
            </a:r>
            <a:endParaRPr lang="en-GB" b="1" dirty="0">
              <a:solidFill>
                <a:schemeClr val="bg1"/>
              </a:solidFill>
            </a:endParaRPr>
          </a:p>
        </p:txBody>
      </p:sp>
    </p:spTree>
    <p:extLst>
      <p:ext uri="{BB962C8B-B14F-4D97-AF65-F5344CB8AC3E}">
        <p14:creationId xmlns:p14="http://schemas.microsoft.com/office/powerpoint/2010/main" val="3524312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8"/>
                                        </p:tgtEl>
                                        <p:attrNameLst>
                                          <p:attrName>style.visibility</p:attrName>
                                        </p:attrNameLst>
                                      </p:cBhvr>
                                      <p:to>
                                        <p:strVal val="visible"/>
                                      </p:to>
                                    </p:set>
                                    <p:anim calcmode="lin" valueType="num">
                                      <p:cBhvr additive="base">
                                        <p:cTn id="13" dur="500" fill="hold"/>
                                        <p:tgtEl>
                                          <p:spTgt spid="38"/>
                                        </p:tgtEl>
                                        <p:attrNameLst>
                                          <p:attrName>ppt_x</p:attrName>
                                        </p:attrNameLst>
                                      </p:cBhvr>
                                      <p:tavLst>
                                        <p:tav tm="0">
                                          <p:val>
                                            <p:strVal val="#ppt_x"/>
                                          </p:val>
                                        </p:tav>
                                        <p:tav tm="100000">
                                          <p:val>
                                            <p:strVal val="#ppt_x"/>
                                          </p:val>
                                        </p:tav>
                                      </p:tavLst>
                                    </p:anim>
                                    <p:anim calcmode="lin" valueType="num">
                                      <p:cBhvr additive="base">
                                        <p:cTn id="14"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ChangeArrowheads="1"/>
          </p:cNvSpPr>
          <p:nvPr/>
        </p:nvSpPr>
        <p:spPr bwMode="auto">
          <a:xfrm>
            <a:off x="847269" y="361383"/>
            <a:ext cx="10163578" cy="1846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sz="2400" b="1" dirty="0">
                <a:solidFill>
                  <a:schemeClr val="bg1"/>
                </a:solidFill>
                <a:latin typeface="Arial" panose="020B0604020202020204" pitchFamily="34" charset="0"/>
              </a:rPr>
              <a:t>Discontinuities</a:t>
            </a:r>
            <a:r>
              <a:rPr lang="en-GB" altLang="en-US" dirty="0">
                <a:solidFill>
                  <a:srgbClr val="000000"/>
                </a:solidFill>
                <a:latin typeface="Arial" panose="020B0604020202020204" pitchFamily="34" charset="0"/>
              </a:rPr>
              <a:t> and weak regions are </a:t>
            </a:r>
            <a:r>
              <a:rPr lang="en-GB" altLang="en-US" b="1" dirty="0">
                <a:solidFill>
                  <a:srgbClr val="000000"/>
                </a:solidFill>
                <a:latin typeface="Arial" panose="020B0604020202020204" pitchFamily="34" charset="0"/>
              </a:rPr>
              <a:t>usually the critical elements in </a:t>
            </a:r>
            <a:r>
              <a:rPr lang="en-GB" altLang="en-US" b="1" dirty="0" smtClean="0">
                <a:solidFill>
                  <a:srgbClr val="000000"/>
                </a:solidFill>
                <a:latin typeface="Arial" panose="020B0604020202020204" pitchFamily="34" charset="0"/>
              </a:rPr>
              <a:t>their </a:t>
            </a:r>
            <a:r>
              <a:rPr lang="en-GB" altLang="en-US" b="1" dirty="0">
                <a:solidFill>
                  <a:srgbClr val="000000"/>
                </a:solidFill>
                <a:latin typeface="Arial" panose="020B0604020202020204" pitchFamily="34" charset="0"/>
              </a:rPr>
              <a:t>shear strength and </a:t>
            </a:r>
            <a:r>
              <a:rPr lang="en-GB" altLang="en-US" b="1" dirty="0" smtClean="0">
                <a:solidFill>
                  <a:srgbClr val="000000"/>
                </a:solidFill>
                <a:latin typeface="Arial" panose="020B0604020202020204" pitchFamily="34" charset="0"/>
              </a:rPr>
              <a:t>deformability, which  </a:t>
            </a:r>
            <a:r>
              <a:rPr lang="en-GB" altLang="en-US" dirty="0">
                <a:solidFill>
                  <a:srgbClr val="000000"/>
                </a:solidFill>
                <a:latin typeface="Arial" panose="020B0604020202020204" pitchFamily="34" charset="0"/>
              </a:rPr>
              <a:t>can be investigated in the field or by large-scale laboratory tests on block samples. </a:t>
            </a:r>
            <a:endParaRPr lang="en-GB" altLang="en-US" dirty="0" smtClean="0">
              <a:solidFill>
                <a:srgbClr val="000000"/>
              </a:solidFill>
              <a:latin typeface="Arial" panose="020B0604020202020204" pitchFamily="34" charset="0"/>
            </a:endParaRPr>
          </a:p>
          <a:p>
            <a:pPr algn="just" eaLnBrk="0" fontAlgn="base" hangingPunct="0">
              <a:spcBef>
                <a:spcPct val="0"/>
              </a:spcBef>
              <a:spcAft>
                <a:spcPct val="0"/>
              </a:spcAft>
            </a:pPr>
            <a:endParaRPr lang="en-GB" altLang="en-US" dirty="0">
              <a:solidFill>
                <a:srgbClr val="000000"/>
              </a:solidFill>
              <a:latin typeface="Arial" panose="020B0604020202020204" pitchFamily="34" charset="0"/>
            </a:endParaRPr>
          </a:p>
          <a:p>
            <a:pPr algn="just" eaLnBrk="0" fontAlgn="base" hangingPunct="0">
              <a:spcBef>
                <a:spcPct val="0"/>
              </a:spcBef>
              <a:spcAft>
                <a:spcPct val="0"/>
              </a:spcAft>
            </a:pPr>
            <a:r>
              <a:rPr lang="en-GB" altLang="en-US" dirty="0" smtClean="0">
                <a:solidFill>
                  <a:srgbClr val="000000"/>
                </a:solidFill>
                <a:latin typeface="Arial" panose="020B0604020202020204" pitchFamily="34" charset="0"/>
              </a:rPr>
              <a:t>The </a:t>
            </a:r>
            <a:r>
              <a:rPr lang="en-GB" altLang="en-US" dirty="0">
                <a:solidFill>
                  <a:srgbClr val="000000"/>
                </a:solidFill>
                <a:latin typeface="Arial" panose="020B0604020202020204" pitchFamily="34" charset="0"/>
              </a:rPr>
              <a:t>influence of changes in water content on the strength and deformation should be investigated as part of the laboratory test programme.</a:t>
            </a:r>
            <a:endParaRPr lang="en-GB" altLang="en-US" dirty="0">
              <a:solidFill>
                <a:prstClr val="white"/>
              </a:solidFill>
            </a:endParaRPr>
          </a:p>
        </p:txBody>
      </p:sp>
      <p:sp>
        <p:nvSpPr>
          <p:cNvPr id="107523" name="Rectangle 3"/>
          <p:cNvSpPr>
            <a:spLocks noChangeArrowheads="1"/>
          </p:cNvSpPr>
          <p:nvPr/>
        </p:nvSpPr>
        <p:spPr bwMode="auto">
          <a:xfrm>
            <a:off x="847269" y="2454625"/>
            <a:ext cx="56477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latin typeface="Arial" panose="020B0604020202020204" pitchFamily="34" charset="0"/>
              </a:rPr>
              <a:t>R</a:t>
            </a:r>
            <a:r>
              <a:rPr lang="en-GB" altLang="en-US" b="1" dirty="0" smtClean="0">
                <a:solidFill>
                  <a:srgbClr val="000000"/>
                </a:solidFill>
                <a:latin typeface="Arial" panose="020B0604020202020204" pitchFamily="34" charset="0"/>
              </a:rPr>
              <a:t>epresentative </a:t>
            </a:r>
            <a:r>
              <a:rPr lang="en-GB" altLang="en-US" b="1" dirty="0">
                <a:solidFill>
                  <a:srgbClr val="000000"/>
                </a:solidFill>
                <a:latin typeface="Arial" panose="020B0604020202020204" pitchFamily="34" charset="0"/>
              </a:rPr>
              <a:t>samples and appropriate </a:t>
            </a:r>
            <a:r>
              <a:rPr lang="en-GB" altLang="en-US" b="1" dirty="0" smtClean="0">
                <a:solidFill>
                  <a:srgbClr val="000000"/>
                </a:solidFill>
                <a:latin typeface="Arial" panose="020B0604020202020204" pitchFamily="34" charset="0"/>
              </a:rPr>
              <a:t>quality ?</a:t>
            </a:r>
            <a:endParaRPr lang="en-GB" altLang="en-US" b="1" dirty="0">
              <a:solidFill>
                <a:prstClr val="white"/>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2354" y="3193167"/>
            <a:ext cx="4900067" cy="3263214"/>
          </a:xfrm>
          <a:prstGeom prst="rect">
            <a:avLst/>
          </a:prstGeom>
          <a:ln w="38100">
            <a:solidFill>
              <a:schemeClr val="bg1"/>
            </a:solidFill>
          </a:ln>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476078" y="3184836"/>
            <a:ext cx="3564000" cy="3291142"/>
          </a:xfrm>
          <a:prstGeom prst="rect">
            <a:avLst/>
          </a:prstGeom>
          <a:ln w="38100">
            <a:solidFill>
              <a:schemeClr val="bg1"/>
            </a:solidFill>
          </a:ln>
        </p:spPr>
      </p:pic>
    </p:spTree>
    <p:extLst>
      <p:ext uri="{BB962C8B-B14F-4D97-AF65-F5344CB8AC3E}">
        <p14:creationId xmlns:p14="http://schemas.microsoft.com/office/powerpoint/2010/main" val="39466822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8850" name="Rectangle 2"/>
          <p:cNvSpPr>
            <a:spLocks noChangeArrowheads="1"/>
          </p:cNvSpPr>
          <p:nvPr/>
        </p:nvSpPr>
        <p:spPr bwMode="auto">
          <a:xfrm>
            <a:off x="691356" y="347661"/>
            <a:ext cx="337945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sz="2400" b="1" dirty="0">
                <a:solidFill>
                  <a:prstClr val="black"/>
                </a:solidFill>
              </a:rPr>
              <a:t>Depth of exploration</a:t>
            </a:r>
            <a:endParaRPr lang="en-GB" altLang="en-US" sz="2400" dirty="0">
              <a:solidFill>
                <a:prstClr val="black"/>
              </a:solidFill>
            </a:endParaRPr>
          </a:p>
        </p:txBody>
      </p:sp>
      <p:sp>
        <p:nvSpPr>
          <p:cNvPr id="78851" name="Rectangle 3"/>
          <p:cNvSpPr>
            <a:spLocks noChangeArrowheads="1"/>
          </p:cNvSpPr>
          <p:nvPr/>
        </p:nvSpPr>
        <p:spPr bwMode="auto">
          <a:xfrm>
            <a:off x="691355" y="1089027"/>
            <a:ext cx="10539021"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prstClr val="black"/>
                </a:solidFill>
              </a:rPr>
              <a:t>Depends on how significantly new work affects the ground and groundwater, or is affected by them. For example, exploratory holes for a building should normally be taken down to a depth that includes all ground that might be stressed to a significant level by the foundation. </a:t>
            </a:r>
            <a:endParaRPr lang="en-GB" altLang="en-US" dirty="0" smtClean="0">
              <a:solidFill>
                <a:prstClr val="black"/>
              </a:solidFill>
            </a:endParaRPr>
          </a:p>
          <a:p>
            <a:pPr algn="just" eaLnBrk="0" fontAlgn="base" hangingPunct="0">
              <a:spcBef>
                <a:spcPct val="0"/>
              </a:spcBef>
              <a:spcAft>
                <a:spcPct val="0"/>
              </a:spcAft>
            </a:pPr>
            <a:endParaRPr lang="en-GB" altLang="en-US" dirty="0">
              <a:solidFill>
                <a:prstClr val="black"/>
              </a:solidFill>
            </a:endParaRPr>
          </a:p>
          <a:p>
            <a:pPr algn="just" eaLnBrk="0" fontAlgn="base" hangingPunct="0">
              <a:spcBef>
                <a:spcPct val="0"/>
              </a:spcBef>
              <a:spcAft>
                <a:spcPct val="0"/>
              </a:spcAft>
            </a:pPr>
            <a:r>
              <a:rPr lang="en-GB" altLang="en-US" b="1" dirty="0">
                <a:solidFill>
                  <a:prstClr val="black"/>
                </a:solidFill>
              </a:rPr>
              <a:t>This might include investigation of weaker strata overlain by a stronger layer</a:t>
            </a:r>
            <a:r>
              <a:rPr lang="en-GB" altLang="en-US" dirty="0" smtClean="0">
                <a:solidFill>
                  <a:prstClr val="black"/>
                </a:solidFill>
              </a:rPr>
              <a:t>… </a:t>
            </a:r>
            <a:r>
              <a:rPr lang="en-GB" altLang="en-US" b="1" dirty="0" smtClean="0">
                <a:solidFill>
                  <a:prstClr val="black"/>
                </a:solidFill>
              </a:rPr>
              <a:t>or VICE VERSA </a:t>
            </a:r>
            <a:r>
              <a:rPr lang="en-GB" altLang="en-US" dirty="0" smtClean="0">
                <a:solidFill>
                  <a:prstClr val="black"/>
                </a:solidFill>
              </a:rPr>
              <a:t>….so </a:t>
            </a:r>
            <a:r>
              <a:rPr lang="en-GB" altLang="en-US" dirty="0">
                <a:solidFill>
                  <a:prstClr val="black"/>
                </a:solidFill>
              </a:rPr>
              <a:t>we could evaluate here the different types and </a:t>
            </a:r>
            <a:r>
              <a:rPr lang="en-GB" altLang="en-US" dirty="0" smtClean="0">
                <a:solidFill>
                  <a:prstClr val="black"/>
                </a:solidFill>
              </a:rPr>
              <a:t>size of foundation, maybe piling,  </a:t>
            </a:r>
            <a:r>
              <a:rPr lang="en-GB" altLang="en-US" dirty="0">
                <a:solidFill>
                  <a:prstClr val="black"/>
                </a:solidFill>
              </a:rPr>
              <a:t>required for the building considered</a:t>
            </a:r>
            <a:r>
              <a:rPr lang="en-GB" altLang="en-US" dirty="0" smtClean="0">
                <a:solidFill>
                  <a:prstClr val="black"/>
                </a:solidFill>
              </a:rPr>
              <a:t>.</a:t>
            </a:r>
          </a:p>
          <a:p>
            <a:pPr algn="just" eaLnBrk="0" fontAlgn="base" hangingPunct="0">
              <a:spcBef>
                <a:spcPct val="0"/>
              </a:spcBef>
              <a:spcAft>
                <a:spcPct val="0"/>
              </a:spcAft>
            </a:pPr>
            <a:endParaRPr lang="en-GB" altLang="en-US" dirty="0" smtClean="0">
              <a:solidFill>
                <a:prstClr val="black"/>
              </a:solidFill>
            </a:endParaRPr>
          </a:p>
          <a:p>
            <a:pPr algn="just" eaLnBrk="0" fontAlgn="base" hangingPunct="0">
              <a:spcBef>
                <a:spcPct val="0"/>
              </a:spcBef>
              <a:spcAft>
                <a:spcPct val="0"/>
              </a:spcAft>
            </a:pPr>
            <a:endParaRPr lang="en-GB" altLang="en-US" dirty="0">
              <a:solidFill>
                <a:prstClr val="black"/>
              </a:solidFill>
            </a:endParaRPr>
          </a:p>
        </p:txBody>
      </p:sp>
      <p:sp>
        <p:nvSpPr>
          <p:cNvPr id="78852" name="Rectangle 4"/>
          <p:cNvSpPr>
            <a:spLocks noChangeArrowheads="1"/>
          </p:cNvSpPr>
          <p:nvPr/>
        </p:nvSpPr>
        <p:spPr bwMode="auto">
          <a:xfrm>
            <a:off x="741329" y="3954051"/>
            <a:ext cx="1065165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rPr>
              <a:t>Embankments, Cuttings, quarries and opencast </a:t>
            </a:r>
            <a:r>
              <a:rPr lang="en-GB" altLang="en-US" dirty="0" smtClean="0">
                <a:solidFill>
                  <a:prstClr val="black"/>
                </a:solidFill>
              </a:rPr>
              <a:t>mines</a:t>
            </a:r>
          </a:p>
          <a:p>
            <a:pPr eaLnBrk="0" fontAlgn="base" hangingPunct="0">
              <a:spcBef>
                <a:spcPct val="0"/>
              </a:spcBef>
              <a:spcAft>
                <a:spcPct val="0"/>
              </a:spcAft>
            </a:pPr>
            <a:endParaRPr lang="en-GB" altLang="en-US" dirty="0">
              <a:solidFill>
                <a:prstClr val="black"/>
              </a:solidFill>
            </a:endParaRPr>
          </a:p>
          <a:p>
            <a:pPr marL="285750" indent="-285750" eaLnBrk="0" fontAlgn="base" hangingPunct="0">
              <a:spcBef>
                <a:spcPct val="0"/>
              </a:spcBef>
              <a:spcAft>
                <a:spcPct val="0"/>
              </a:spcAft>
              <a:buFontTx/>
              <a:buChar char="-"/>
            </a:pPr>
            <a:r>
              <a:rPr lang="en-GB" altLang="en-US" dirty="0">
                <a:solidFill>
                  <a:prstClr val="black"/>
                </a:solidFill>
              </a:rPr>
              <a:t>D</a:t>
            </a:r>
            <a:r>
              <a:rPr lang="en-GB" altLang="en-US" dirty="0" smtClean="0">
                <a:solidFill>
                  <a:prstClr val="black"/>
                </a:solidFill>
              </a:rPr>
              <a:t>epth </a:t>
            </a:r>
            <a:r>
              <a:rPr lang="en-GB" altLang="en-US" dirty="0">
                <a:solidFill>
                  <a:prstClr val="black"/>
                </a:solidFill>
              </a:rPr>
              <a:t>checks for shear failure possibility </a:t>
            </a:r>
            <a:endParaRPr lang="en-GB" altLang="en-US" dirty="0" smtClean="0">
              <a:solidFill>
                <a:prstClr val="black"/>
              </a:solidFill>
            </a:endParaRPr>
          </a:p>
          <a:p>
            <a:pPr eaLnBrk="0" fontAlgn="base" hangingPunct="0">
              <a:spcBef>
                <a:spcPct val="0"/>
              </a:spcBef>
              <a:spcAft>
                <a:spcPct val="0"/>
              </a:spcAft>
            </a:pPr>
            <a:r>
              <a:rPr lang="en-GB" altLang="en-US" dirty="0">
                <a:solidFill>
                  <a:prstClr val="black"/>
                </a:solidFill>
              </a:rPr>
              <a:t> </a:t>
            </a:r>
            <a:r>
              <a:rPr lang="en-GB" altLang="en-US" dirty="0" smtClean="0">
                <a:solidFill>
                  <a:prstClr val="black"/>
                </a:solidFill>
              </a:rPr>
              <a:t>   and </a:t>
            </a:r>
            <a:r>
              <a:rPr lang="en-GB" altLang="en-US" dirty="0">
                <a:solidFill>
                  <a:prstClr val="black"/>
                </a:solidFill>
              </a:rPr>
              <a:t>stability of slopes</a:t>
            </a:r>
          </a:p>
          <a:p>
            <a:pPr eaLnBrk="0" fontAlgn="base" hangingPunct="0">
              <a:spcBef>
                <a:spcPct val="0"/>
              </a:spcBef>
              <a:spcAft>
                <a:spcPct val="0"/>
              </a:spcAft>
            </a:pPr>
            <a:endParaRPr lang="en-GB" altLang="en-US" dirty="0">
              <a:solidFill>
                <a:prstClr val="white"/>
              </a:solidFill>
            </a:endParaRPr>
          </a:p>
        </p:txBody>
      </p:sp>
      <p:pic>
        <p:nvPicPr>
          <p:cNvPr id="3074" name="Picture 2" descr="items.[0].image.a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7383" y="3681671"/>
            <a:ext cx="5529370" cy="3110271"/>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396524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7826" name="Rectangle 2"/>
          <p:cNvSpPr>
            <a:spLocks noChangeArrowheads="1"/>
          </p:cNvSpPr>
          <p:nvPr/>
        </p:nvSpPr>
        <p:spPr bwMode="auto">
          <a:xfrm>
            <a:off x="658424" y="820774"/>
            <a:ext cx="10546903"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prstClr val="black"/>
                </a:solidFill>
              </a:rPr>
              <a:t>The points of investigation, e.g. geophysical measurements, boreholes, probing, pits, sampling or measurements, should be so </a:t>
            </a:r>
            <a:r>
              <a:rPr lang="en-GB" altLang="en-US" b="1" dirty="0">
                <a:solidFill>
                  <a:prstClr val="black"/>
                </a:solidFill>
              </a:rPr>
              <a:t>located that a general geological view of the whole site can be obtained</a:t>
            </a:r>
            <a:r>
              <a:rPr lang="en-GB" altLang="en-US" dirty="0">
                <a:solidFill>
                  <a:prstClr val="black"/>
                </a:solidFill>
              </a:rPr>
              <a:t>, providing details of the engineering properties of the ground and of groundwater conditions.</a:t>
            </a:r>
          </a:p>
          <a:p>
            <a:pPr algn="just" eaLnBrk="0" fontAlgn="base" hangingPunct="0">
              <a:spcBef>
                <a:spcPct val="0"/>
              </a:spcBef>
              <a:spcAft>
                <a:spcPct val="0"/>
              </a:spcAft>
            </a:pPr>
            <a:endParaRPr lang="en-GB" altLang="en-US" dirty="0">
              <a:solidFill>
                <a:prstClr val="black"/>
              </a:solidFill>
            </a:endParaRPr>
          </a:p>
          <a:p>
            <a:pPr algn="just" eaLnBrk="0" fontAlgn="base" hangingPunct="0">
              <a:spcBef>
                <a:spcPct val="0"/>
              </a:spcBef>
              <a:spcAft>
                <a:spcPct val="0"/>
              </a:spcAft>
            </a:pPr>
            <a:r>
              <a:rPr lang="en-GB" altLang="en-US" dirty="0">
                <a:solidFill>
                  <a:prstClr val="black"/>
                </a:solidFill>
              </a:rPr>
              <a:t>(Relate this to our mapping </a:t>
            </a:r>
            <a:r>
              <a:rPr lang="en-GB" altLang="en-US" dirty="0" smtClean="0">
                <a:solidFill>
                  <a:prstClr val="black"/>
                </a:solidFill>
              </a:rPr>
              <a:t>exercises)</a:t>
            </a:r>
            <a:endParaRPr lang="en-GB" altLang="en-US" dirty="0">
              <a:solidFill>
                <a:prstClr val="black"/>
              </a:solidFill>
            </a:endParaRPr>
          </a:p>
        </p:txBody>
      </p:sp>
      <p:sp>
        <p:nvSpPr>
          <p:cNvPr id="77827" name="Rectangle 3"/>
          <p:cNvSpPr>
            <a:spLocks noChangeArrowheads="1"/>
          </p:cNvSpPr>
          <p:nvPr/>
        </p:nvSpPr>
        <p:spPr bwMode="auto">
          <a:xfrm>
            <a:off x="683473" y="2879720"/>
            <a:ext cx="1052185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just" eaLnBrk="0" fontAlgn="base" hangingPunct="0">
              <a:spcBef>
                <a:spcPct val="0"/>
              </a:spcBef>
              <a:spcAft>
                <a:spcPct val="0"/>
              </a:spcAft>
            </a:pPr>
            <a:r>
              <a:rPr lang="en-GB" altLang="en-US" dirty="0">
                <a:solidFill>
                  <a:prstClr val="black"/>
                </a:solidFill>
              </a:rPr>
              <a:t>More detailed information should be obtained at positions of significant structures and earthworks, at </a:t>
            </a:r>
            <a:r>
              <a:rPr lang="en-GB" altLang="en-US" b="1" dirty="0">
                <a:solidFill>
                  <a:prstClr val="black"/>
                </a:solidFill>
              </a:rPr>
              <a:t>positions of special engineering difficulty or importance and where ground conditions are complicated </a:t>
            </a:r>
            <a:r>
              <a:rPr lang="en-GB" altLang="en-US" dirty="0">
                <a:solidFill>
                  <a:prstClr val="black"/>
                </a:solidFill>
              </a:rPr>
              <a:t>( a regular array pattern, with amendments as work progresses.)</a:t>
            </a:r>
          </a:p>
        </p:txBody>
      </p:sp>
      <p:sp>
        <p:nvSpPr>
          <p:cNvPr id="77828" name="Rectangle 4"/>
          <p:cNvSpPr>
            <a:spLocks noChangeArrowheads="1"/>
          </p:cNvSpPr>
          <p:nvPr/>
        </p:nvSpPr>
        <p:spPr bwMode="auto">
          <a:xfrm>
            <a:off x="683473" y="4235520"/>
            <a:ext cx="11730111"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0" fontAlgn="base" hangingPunct="0">
              <a:spcBef>
                <a:spcPct val="0"/>
              </a:spcBef>
              <a:spcAft>
                <a:spcPct val="0"/>
              </a:spcAft>
            </a:pPr>
            <a:r>
              <a:rPr lang="en-GB" altLang="en-US" dirty="0">
                <a:solidFill>
                  <a:prstClr val="black"/>
                </a:solidFill>
              </a:rPr>
              <a:t>Investigation points should be spaced in accordance with </a:t>
            </a:r>
            <a:r>
              <a:rPr lang="en-GB" altLang="en-US" u="sng" dirty="0">
                <a:solidFill>
                  <a:prstClr val="black"/>
                </a:solidFill>
                <a:hlinkClick r:id="rId2"/>
              </a:rPr>
              <a:t>BS EN 1997-2:2007</a:t>
            </a:r>
            <a:endParaRPr lang="en-GB" altLang="en-US" u="sng" dirty="0">
              <a:solidFill>
                <a:prstClr val="black"/>
              </a:solidFill>
            </a:endParaRPr>
          </a:p>
          <a:p>
            <a:pPr eaLnBrk="0" fontAlgn="base" hangingPunct="0">
              <a:spcBef>
                <a:spcPct val="0"/>
              </a:spcBef>
              <a:spcAft>
                <a:spcPct val="0"/>
              </a:spcAft>
            </a:pPr>
            <a:r>
              <a:rPr lang="en-GB" altLang="en-US" dirty="0">
                <a:solidFill>
                  <a:prstClr val="black"/>
                </a:solidFill>
              </a:rPr>
              <a:t>Annex </a:t>
            </a:r>
            <a:r>
              <a:rPr lang="en-GB" altLang="en-US" dirty="0">
                <a:solidFill>
                  <a:prstClr val="black"/>
                </a:solidFill>
                <a:hlinkClick r:id="rId3"/>
              </a:rPr>
              <a:t>B</a:t>
            </a:r>
            <a:r>
              <a:rPr lang="en-GB" altLang="en-US" dirty="0">
                <a:solidFill>
                  <a:prstClr val="black"/>
                </a:solidFill>
              </a:rPr>
              <a:t>, </a:t>
            </a:r>
          </a:p>
        </p:txBody>
      </p:sp>
    </p:spTree>
    <p:extLst>
      <p:ext uri="{BB962C8B-B14F-4D97-AF65-F5344CB8AC3E}">
        <p14:creationId xmlns:p14="http://schemas.microsoft.com/office/powerpoint/2010/main" val="10491233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4995" y="460690"/>
            <a:ext cx="11307848" cy="461665"/>
          </a:xfrm>
          <a:prstGeom prst="rect">
            <a:avLst/>
          </a:prstGeom>
          <a:noFill/>
        </p:spPr>
        <p:txBody>
          <a:bodyPr wrap="square" rtlCol="0">
            <a:spAutoFit/>
          </a:bodyPr>
          <a:lstStyle/>
          <a:p>
            <a:r>
              <a:rPr lang="en-GB" sz="2400" dirty="0" smtClean="0">
                <a:solidFill>
                  <a:schemeClr val="bg1"/>
                </a:solidFill>
                <a:latin typeface="Arial" panose="020B0604020202020204" pitchFamily="34" charset="0"/>
                <a:cs typeface="Arial" panose="020B0604020202020204" pitchFamily="34" charset="0"/>
              </a:rPr>
              <a:t>BENEFITS OF UNDERSTANDING UNDERLYING GEOLOGY…</a:t>
            </a:r>
            <a:endParaRPr lang="en-GB" sz="24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837618" y="1682217"/>
            <a:ext cx="8585588" cy="286232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solidFill>
              </a:rPr>
              <a:t>Plan the Project in considering Design and Location</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smtClean="0">
                <a:solidFill>
                  <a:schemeClr val="bg1"/>
                </a:solidFill>
              </a:rPr>
              <a:t>Ensure safety and cost effectiveness, eliminate risk</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smtClean="0">
                <a:solidFill>
                  <a:schemeClr val="bg1"/>
                </a:solidFill>
              </a:rPr>
              <a:t>Exposes strengths and weaknesses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smtClean="0">
                <a:solidFill>
                  <a:schemeClr val="bg1"/>
                </a:solidFill>
              </a:rPr>
              <a:t>Knowledge of depth to bedrock ( the ideal load bearer)</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smtClean="0">
                <a:solidFill>
                  <a:schemeClr val="bg1"/>
                </a:solidFill>
              </a:rPr>
              <a:t>Effective ‘dating’ technique….</a:t>
            </a:r>
          </a:p>
          <a:p>
            <a:pPr marL="285750" indent="-285750">
              <a:buFont typeface="Arial" panose="020B0604020202020204" pitchFamily="34" charset="0"/>
              <a:buChar char="•"/>
            </a:pPr>
            <a:endParaRPr lang="en-GB" dirty="0">
              <a:solidFill>
                <a:schemeClr val="bg1"/>
              </a:solidFill>
            </a:endParaRPr>
          </a:p>
        </p:txBody>
      </p:sp>
      <p:sp>
        <p:nvSpPr>
          <p:cNvPr id="4" name="TextBox 3"/>
          <p:cNvSpPr txBox="1"/>
          <p:nvPr/>
        </p:nvSpPr>
        <p:spPr>
          <a:xfrm>
            <a:off x="1012122" y="5521301"/>
            <a:ext cx="3406315" cy="369332"/>
          </a:xfrm>
          <a:prstGeom prst="rect">
            <a:avLst/>
          </a:prstGeom>
          <a:noFill/>
        </p:spPr>
        <p:txBody>
          <a:bodyPr wrap="square" rtlCol="0">
            <a:spAutoFit/>
          </a:bodyPr>
          <a:lstStyle/>
          <a:p>
            <a:r>
              <a:rPr lang="en-GB" dirty="0" smtClean="0"/>
              <a:t>Copy Down</a:t>
            </a:r>
            <a:endParaRPr lang="en-GB" dirty="0"/>
          </a:p>
        </p:txBody>
      </p:sp>
    </p:spTree>
    <p:extLst>
      <p:ext uri="{BB962C8B-B14F-4D97-AF65-F5344CB8AC3E}">
        <p14:creationId xmlns:p14="http://schemas.microsoft.com/office/powerpoint/2010/main" val="177346009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711624" y="404664"/>
            <a:ext cx="8305800" cy="990600"/>
          </a:xfrm>
        </p:spPr>
        <p:txBody>
          <a:bodyPr/>
          <a:lstStyle/>
          <a:p>
            <a:r>
              <a:rPr lang="en-US" b="1" i="0" dirty="0" smtClean="0">
                <a:solidFill>
                  <a:srgbClr val="0070C0"/>
                </a:solidFill>
              </a:rPr>
              <a:t>Soil Characteristics</a:t>
            </a:r>
            <a:r>
              <a:rPr lang="en-US" dirty="0" smtClean="0">
                <a:solidFill>
                  <a:srgbClr val="0070C0"/>
                </a:solidFill>
              </a:rPr>
              <a:t> </a:t>
            </a:r>
          </a:p>
        </p:txBody>
      </p:sp>
      <p:sp>
        <p:nvSpPr>
          <p:cNvPr id="6147" name="Rectangle 3"/>
          <p:cNvSpPr>
            <a:spLocks noGrp="1" noChangeArrowheads="1"/>
          </p:cNvSpPr>
          <p:nvPr>
            <p:ph sz="half" idx="1"/>
          </p:nvPr>
        </p:nvSpPr>
        <p:spPr>
          <a:xfrm>
            <a:off x="2514600" y="1484784"/>
            <a:ext cx="8153400" cy="1981200"/>
          </a:xfrm>
        </p:spPr>
        <p:txBody>
          <a:bodyPr>
            <a:normAutofit fontScale="85000" lnSpcReduction="20000"/>
          </a:bodyPr>
          <a:lstStyle/>
          <a:p>
            <a:pPr>
              <a:buFontTx/>
              <a:buNone/>
            </a:pPr>
            <a:r>
              <a:rPr lang="en-US" b="1" dirty="0" smtClean="0">
                <a:solidFill>
                  <a:schemeClr val="tx2"/>
                </a:solidFill>
                <a:latin typeface="Calibri" pitchFamily="34" charset="0"/>
              </a:rPr>
              <a:t>Most soils contain four basic components: </a:t>
            </a:r>
          </a:p>
          <a:p>
            <a:r>
              <a:rPr lang="en-US" b="1" dirty="0" smtClean="0">
                <a:solidFill>
                  <a:srgbClr val="CC3300"/>
                </a:solidFill>
                <a:latin typeface="Calibri" pitchFamily="34" charset="0"/>
              </a:rPr>
              <a:t>Organic matter</a:t>
            </a:r>
            <a:r>
              <a:rPr lang="en-US" b="1" dirty="0" smtClean="0">
                <a:latin typeface="Calibri" pitchFamily="34" charset="0"/>
              </a:rPr>
              <a:t> </a:t>
            </a:r>
          </a:p>
          <a:p>
            <a:r>
              <a:rPr lang="en-US" b="1" dirty="0" smtClean="0">
                <a:solidFill>
                  <a:schemeClr val="accent1"/>
                </a:solidFill>
                <a:latin typeface="Calibri" pitchFamily="34" charset="0"/>
              </a:rPr>
              <a:t>Mineral particles</a:t>
            </a:r>
          </a:p>
          <a:p>
            <a:r>
              <a:rPr lang="en-US" b="1" dirty="0" smtClean="0">
                <a:solidFill>
                  <a:schemeClr val="hlink"/>
                </a:solidFill>
                <a:latin typeface="Calibri" pitchFamily="34" charset="0"/>
              </a:rPr>
              <a:t>Water</a:t>
            </a:r>
          </a:p>
          <a:p>
            <a:r>
              <a:rPr lang="en-US" b="1" dirty="0" smtClean="0">
                <a:latin typeface="Calibri" pitchFamily="34" charset="0"/>
              </a:rPr>
              <a:t>Air</a:t>
            </a:r>
          </a:p>
          <a:p>
            <a:endParaRPr lang="en-US" dirty="0" smtClean="0">
              <a:latin typeface="Arial" charset="0"/>
            </a:endParaRPr>
          </a:p>
        </p:txBody>
      </p:sp>
      <p:pic>
        <p:nvPicPr>
          <p:cNvPr id="13316" name="Picture 6"/>
          <p:cNvPicPr>
            <a:picLocks noChangeAspect="1" noChangeArrowheads="1"/>
          </p:cNvPicPr>
          <p:nvPr/>
        </p:nvPicPr>
        <p:blipFill>
          <a:blip r:embed="rId2" cstate="print"/>
          <a:srcRect/>
          <a:stretch>
            <a:fillRect/>
          </a:stretch>
        </p:blipFill>
        <p:spPr bwMode="auto">
          <a:xfrm>
            <a:off x="4191000" y="2852937"/>
            <a:ext cx="6153472" cy="4005065"/>
          </a:xfrm>
          <a:prstGeom prst="rect">
            <a:avLst/>
          </a:prstGeom>
          <a:noFill/>
          <a:ln w="9525">
            <a:noFill/>
            <a:miter lim="800000"/>
            <a:headEnd/>
            <a:tailEnd/>
          </a:ln>
        </p:spPr>
      </p:pic>
    </p:spTree>
    <p:extLst>
      <p:ext uri="{BB962C8B-B14F-4D97-AF65-F5344CB8AC3E}">
        <p14:creationId xmlns:p14="http://schemas.microsoft.com/office/powerpoint/2010/main" val="518124707"/>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stCondLst>
                                            <p:cond delay="0"/>
                                          </p:stCondLst>
                                        </p:cTn>
                                        <p:tgtEl>
                                          <p:spTgt spid="6146"/>
                                        </p:tgtEl>
                                        <p:attrNameLst>
                                          <p:attrName>ppt_x</p:attrName>
                                        </p:attrNameLst>
                                      </p:cBhvr>
                                      <p:tavLst>
                                        <p:tav tm="0">
                                          <p:val>
                                            <p:strVal val="0-#ppt_w/2"/>
                                          </p:val>
                                        </p:tav>
                                        <p:tav tm="100000">
                                          <p:val>
                                            <p:strVal val="#ppt_x"/>
                                          </p:val>
                                        </p:tav>
                                      </p:tavLst>
                                    </p:anim>
                                    <p:anim calcmode="lin" valueType="num">
                                      <p:cBhvr additive="base">
                                        <p:cTn id="8" dur="500" fill="hold">
                                          <p:stCondLst>
                                            <p:cond delay="0"/>
                                          </p:stCondLst>
                                        </p:cTn>
                                        <p:tgtEl>
                                          <p:spTgt spid="6146"/>
                                        </p:tgtEl>
                                        <p:attrNameLst>
                                          <p:attrName>ppt_y</p:attrName>
                                        </p:attrNameLst>
                                      </p:cBhvr>
                                      <p:tavLst>
                                        <p:tav tm="0">
                                          <p:val>
                                            <p:strVal val="0-#ppt_h/2"/>
                                          </p:val>
                                        </p:tav>
                                        <p:tav tm="100000">
                                          <p:val>
                                            <p:strVal val="#ppt_y"/>
                                          </p:val>
                                        </p:tav>
                                      </p:tavLst>
                                    </p:anim>
                                  </p:childTnLst>
                                </p:cTn>
                              </p:par>
                              <p:par>
                                <p:cTn id="9" presetID="40" presetClass="entr" presetSubtype="0" fill="hold" grpId="0" nodeType="withEffect">
                                  <p:stCondLst>
                                    <p:cond delay="0"/>
                                  </p:stCondLst>
                                  <p:iterate type="lt">
                                    <p:tmPct val="10000"/>
                                  </p:iterate>
                                  <p:childTnLst>
                                    <p:set>
                                      <p:cBhvr>
                                        <p:cTn id="10" dur="1" fill="hold">
                                          <p:stCondLst>
                                            <p:cond delay="0"/>
                                          </p:stCondLst>
                                        </p:cTn>
                                        <p:tgtEl>
                                          <p:spTgt spid="6147">
                                            <p:txEl>
                                              <p:pRg st="0" end="0"/>
                                            </p:txEl>
                                          </p:spTgt>
                                        </p:tgtEl>
                                        <p:attrNameLst>
                                          <p:attrName>style.visibility</p:attrName>
                                        </p:attrNameLst>
                                      </p:cBhvr>
                                      <p:to>
                                        <p:strVal val="visible"/>
                                      </p:to>
                                    </p:set>
                                    <p:animEffect transition="in" filter="fade">
                                      <p:cBhvr>
                                        <p:cTn id="11" dur="500"/>
                                        <p:tgtEl>
                                          <p:spTgt spid="6147">
                                            <p:txEl>
                                              <p:pRg st="0" end="0"/>
                                            </p:txEl>
                                          </p:spTgt>
                                        </p:tgtEl>
                                      </p:cBhvr>
                                    </p:animEffect>
                                    <p:anim calcmode="lin" valueType="num">
                                      <p:cBhvr>
                                        <p:cTn id="12" dur="500" fill="hold"/>
                                        <p:tgtEl>
                                          <p:spTgt spid="6147">
                                            <p:txEl>
                                              <p:pRg st="0" end="0"/>
                                            </p:txEl>
                                          </p:spTgt>
                                        </p:tgtEl>
                                        <p:attrNameLst>
                                          <p:attrName>ppt_x</p:attrName>
                                        </p:attrNameLst>
                                      </p:cBhvr>
                                      <p:tavLst>
                                        <p:tav tm="0">
                                          <p:val>
                                            <p:strVal val="#ppt_x-.1"/>
                                          </p:val>
                                        </p:tav>
                                        <p:tav tm="100000">
                                          <p:val>
                                            <p:strVal val="#ppt_x"/>
                                          </p:val>
                                        </p:tav>
                                      </p:tavLst>
                                    </p:anim>
                                    <p:anim calcmode="lin" valueType="num">
                                      <p:cBhvr>
                                        <p:cTn id="13"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0" presetClass="entr" presetSubtype="0" fill="hold" grpId="0" nodeType="clickEffect">
                                  <p:stCondLst>
                                    <p:cond delay="0"/>
                                  </p:stCondLst>
                                  <p:iterate type="lt">
                                    <p:tmPct val="10000"/>
                                  </p:iterate>
                                  <p:childTnLst>
                                    <p:set>
                                      <p:cBhvr>
                                        <p:cTn id="17" dur="1" fill="hold">
                                          <p:stCondLst>
                                            <p:cond delay="0"/>
                                          </p:stCondLst>
                                        </p:cTn>
                                        <p:tgtEl>
                                          <p:spTgt spid="6147">
                                            <p:txEl>
                                              <p:pRg st="1" end="1"/>
                                            </p:txEl>
                                          </p:spTgt>
                                        </p:tgtEl>
                                        <p:attrNameLst>
                                          <p:attrName>style.visibility</p:attrName>
                                        </p:attrNameLst>
                                      </p:cBhvr>
                                      <p:to>
                                        <p:strVal val="visible"/>
                                      </p:to>
                                    </p:set>
                                    <p:animEffect transition="in" filter="fade">
                                      <p:cBhvr>
                                        <p:cTn id="18" dur="500"/>
                                        <p:tgtEl>
                                          <p:spTgt spid="6147">
                                            <p:txEl>
                                              <p:pRg st="1" end="1"/>
                                            </p:txEl>
                                          </p:spTgt>
                                        </p:tgtEl>
                                      </p:cBhvr>
                                    </p:animEffect>
                                    <p:anim calcmode="lin" valueType="num">
                                      <p:cBhvr>
                                        <p:cTn id="19" dur="500" fill="hold"/>
                                        <p:tgtEl>
                                          <p:spTgt spid="6147">
                                            <p:txEl>
                                              <p:pRg st="1" end="1"/>
                                            </p:txEl>
                                          </p:spTgt>
                                        </p:tgtEl>
                                        <p:attrNameLst>
                                          <p:attrName>ppt_x</p:attrName>
                                        </p:attrNameLst>
                                      </p:cBhvr>
                                      <p:tavLst>
                                        <p:tav tm="0">
                                          <p:val>
                                            <p:strVal val="#ppt_x-.1"/>
                                          </p:val>
                                        </p:tav>
                                        <p:tav tm="100000">
                                          <p:val>
                                            <p:strVal val="#ppt_x"/>
                                          </p:val>
                                        </p:tav>
                                      </p:tavLst>
                                    </p:anim>
                                    <p:anim calcmode="lin" valueType="num">
                                      <p:cBhvr>
                                        <p:cTn id="20"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par>
                          <p:cTn id="21" fill="hold" nodeType="afterGroup">
                            <p:stCondLst>
                              <p:cond delay="1100"/>
                            </p:stCondLst>
                            <p:childTnLst>
                              <p:par>
                                <p:cTn id="22" presetID="40" presetClass="entr" presetSubtype="0" fill="hold" grpId="0" nodeType="afterEffect">
                                  <p:stCondLst>
                                    <p:cond delay="2000"/>
                                  </p:stCondLst>
                                  <p:iterate type="lt">
                                    <p:tmPct val="10000"/>
                                  </p:iterate>
                                  <p:childTnLst>
                                    <p:set>
                                      <p:cBhvr>
                                        <p:cTn id="23" dur="1" fill="hold">
                                          <p:stCondLst>
                                            <p:cond delay="0"/>
                                          </p:stCondLst>
                                        </p:cTn>
                                        <p:tgtEl>
                                          <p:spTgt spid="6147">
                                            <p:txEl>
                                              <p:pRg st="2" end="2"/>
                                            </p:txEl>
                                          </p:spTgt>
                                        </p:tgtEl>
                                        <p:attrNameLst>
                                          <p:attrName>style.visibility</p:attrName>
                                        </p:attrNameLst>
                                      </p:cBhvr>
                                      <p:to>
                                        <p:strVal val="visible"/>
                                      </p:to>
                                    </p:set>
                                    <p:animEffect transition="in" filter="fade">
                                      <p:cBhvr>
                                        <p:cTn id="24" dur="500"/>
                                        <p:tgtEl>
                                          <p:spTgt spid="6147">
                                            <p:txEl>
                                              <p:pRg st="2" end="2"/>
                                            </p:txEl>
                                          </p:spTgt>
                                        </p:tgtEl>
                                      </p:cBhvr>
                                    </p:animEffect>
                                    <p:anim calcmode="lin" valueType="num">
                                      <p:cBhvr>
                                        <p:cTn id="25" dur="500" fill="hold"/>
                                        <p:tgtEl>
                                          <p:spTgt spid="6147">
                                            <p:txEl>
                                              <p:pRg st="2" end="2"/>
                                            </p:txEl>
                                          </p:spTgt>
                                        </p:tgtEl>
                                        <p:attrNameLst>
                                          <p:attrName>ppt_x</p:attrName>
                                        </p:attrNameLst>
                                      </p:cBhvr>
                                      <p:tavLst>
                                        <p:tav tm="0">
                                          <p:val>
                                            <p:strVal val="#ppt_x-.1"/>
                                          </p:val>
                                        </p:tav>
                                        <p:tav tm="100000">
                                          <p:val>
                                            <p:strVal val="#ppt_x"/>
                                          </p:val>
                                        </p:tav>
                                      </p:tavLst>
                                    </p:anim>
                                    <p:anim calcmode="lin" valueType="num">
                                      <p:cBhvr>
                                        <p:cTn id="26"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par>
                          <p:cTn id="27" fill="hold" nodeType="afterGroup">
                            <p:stCondLst>
                              <p:cond delay="4350"/>
                            </p:stCondLst>
                            <p:childTnLst>
                              <p:par>
                                <p:cTn id="28" presetID="40" presetClass="entr" presetSubtype="0" fill="hold" grpId="0" nodeType="afterEffect">
                                  <p:stCondLst>
                                    <p:cond delay="2000"/>
                                  </p:stCondLst>
                                  <p:iterate type="lt">
                                    <p:tmPct val="10000"/>
                                  </p:iterate>
                                  <p:childTnLst>
                                    <p:set>
                                      <p:cBhvr>
                                        <p:cTn id="29" dur="1" fill="hold">
                                          <p:stCondLst>
                                            <p:cond delay="0"/>
                                          </p:stCondLst>
                                        </p:cTn>
                                        <p:tgtEl>
                                          <p:spTgt spid="6147">
                                            <p:txEl>
                                              <p:pRg st="3" end="3"/>
                                            </p:txEl>
                                          </p:spTgt>
                                        </p:tgtEl>
                                        <p:attrNameLst>
                                          <p:attrName>style.visibility</p:attrName>
                                        </p:attrNameLst>
                                      </p:cBhvr>
                                      <p:to>
                                        <p:strVal val="visible"/>
                                      </p:to>
                                    </p:set>
                                    <p:animEffect transition="in" filter="fade">
                                      <p:cBhvr>
                                        <p:cTn id="30" dur="500"/>
                                        <p:tgtEl>
                                          <p:spTgt spid="6147">
                                            <p:txEl>
                                              <p:pRg st="3" end="3"/>
                                            </p:txEl>
                                          </p:spTgt>
                                        </p:tgtEl>
                                      </p:cBhvr>
                                    </p:animEffect>
                                    <p:anim calcmode="lin" valueType="num">
                                      <p:cBhvr>
                                        <p:cTn id="31" dur="500" fill="hold"/>
                                        <p:tgtEl>
                                          <p:spTgt spid="6147">
                                            <p:txEl>
                                              <p:pRg st="3" end="3"/>
                                            </p:txEl>
                                          </p:spTgt>
                                        </p:tgtEl>
                                        <p:attrNameLst>
                                          <p:attrName>ppt_x</p:attrName>
                                        </p:attrNameLst>
                                      </p:cBhvr>
                                      <p:tavLst>
                                        <p:tav tm="0">
                                          <p:val>
                                            <p:strVal val="#ppt_x-.1"/>
                                          </p:val>
                                        </p:tav>
                                        <p:tav tm="100000">
                                          <p:val>
                                            <p:strVal val="#ppt_x"/>
                                          </p:val>
                                        </p:tav>
                                      </p:tavLst>
                                    </p:anim>
                                    <p:anim calcmode="lin" valueType="num">
                                      <p:cBhvr>
                                        <p:cTn id="32"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par>
                          <p:cTn id="33" fill="hold" nodeType="afterGroup">
                            <p:stCondLst>
                              <p:cond delay="7050"/>
                            </p:stCondLst>
                            <p:childTnLst>
                              <p:par>
                                <p:cTn id="34" presetID="40" presetClass="entr" presetSubtype="0" fill="hold" grpId="0" nodeType="afterEffect">
                                  <p:stCondLst>
                                    <p:cond delay="2000"/>
                                  </p:stCondLst>
                                  <p:iterate type="lt">
                                    <p:tmPct val="10000"/>
                                  </p:iterate>
                                  <p:childTnLst>
                                    <p:set>
                                      <p:cBhvr>
                                        <p:cTn id="35" dur="1" fill="hold">
                                          <p:stCondLst>
                                            <p:cond delay="0"/>
                                          </p:stCondLst>
                                        </p:cTn>
                                        <p:tgtEl>
                                          <p:spTgt spid="6147">
                                            <p:txEl>
                                              <p:pRg st="4" end="4"/>
                                            </p:txEl>
                                          </p:spTgt>
                                        </p:tgtEl>
                                        <p:attrNameLst>
                                          <p:attrName>style.visibility</p:attrName>
                                        </p:attrNameLst>
                                      </p:cBhvr>
                                      <p:to>
                                        <p:strVal val="visible"/>
                                      </p:to>
                                    </p:set>
                                    <p:animEffect transition="in" filter="fade">
                                      <p:cBhvr>
                                        <p:cTn id="36" dur="500"/>
                                        <p:tgtEl>
                                          <p:spTgt spid="6147">
                                            <p:txEl>
                                              <p:pRg st="4" end="4"/>
                                            </p:txEl>
                                          </p:spTgt>
                                        </p:tgtEl>
                                      </p:cBhvr>
                                    </p:animEffect>
                                    <p:anim calcmode="lin" valueType="num">
                                      <p:cBhvr>
                                        <p:cTn id="37" dur="500" fill="hold"/>
                                        <p:tgtEl>
                                          <p:spTgt spid="6147">
                                            <p:txEl>
                                              <p:pRg st="4" end="4"/>
                                            </p:txEl>
                                          </p:spTgt>
                                        </p:tgtEl>
                                        <p:attrNameLst>
                                          <p:attrName>ppt_x</p:attrName>
                                        </p:attrNameLst>
                                      </p:cBhvr>
                                      <p:tavLst>
                                        <p:tav tm="0">
                                          <p:val>
                                            <p:strVal val="#ppt_x-.1"/>
                                          </p:val>
                                        </p:tav>
                                        <p:tav tm="100000">
                                          <p:val>
                                            <p:strVal val="#ppt_x"/>
                                          </p:val>
                                        </p:tav>
                                      </p:tavLst>
                                    </p:anim>
                                    <p:anim calcmode="lin" valueType="num">
                                      <p:cBhvr>
                                        <p:cTn id="38"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0062" y="-62240"/>
            <a:ext cx="8739823" cy="1524000"/>
          </a:xfrm>
        </p:spPr>
        <p:txBody>
          <a:bodyPr>
            <a:normAutofit/>
          </a:bodyPr>
          <a:lstStyle/>
          <a:p>
            <a:r>
              <a:rPr b="1" dirty="0" smtClean="0">
                <a:solidFill>
                  <a:schemeClr val="bg1"/>
                </a:solidFill>
                <a:latin typeface="Calibri" pitchFamily="34" charset="0"/>
              </a:rPr>
              <a:t>C</a:t>
            </a:r>
            <a:r>
              <a:rPr b="1" cap="all" dirty="0" smtClean="0">
                <a:solidFill>
                  <a:schemeClr val="bg1"/>
                </a:solidFill>
                <a:latin typeface="Calibri" pitchFamily="34" charset="0"/>
              </a:rPr>
              <a:t>haracteristics of soil</a:t>
            </a:r>
            <a:endParaRPr lang="en-US" dirty="0">
              <a:solidFill>
                <a:schemeClr val="bg1"/>
              </a:solidFill>
              <a:latin typeface="Calibri" pitchFamily="34" charset="0"/>
            </a:endParaRPr>
          </a:p>
        </p:txBody>
      </p:sp>
      <p:sp>
        <p:nvSpPr>
          <p:cNvPr id="2" name="Content Placeholder 1"/>
          <p:cNvSpPr>
            <a:spLocks noGrp="1"/>
          </p:cNvSpPr>
          <p:nvPr>
            <p:ph idx="1"/>
          </p:nvPr>
        </p:nvSpPr>
        <p:spPr>
          <a:xfrm>
            <a:off x="598071" y="1075386"/>
            <a:ext cx="11005793" cy="5392168"/>
          </a:xfrm>
        </p:spPr>
        <p:txBody>
          <a:bodyPr>
            <a:normAutofit/>
          </a:bodyPr>
          <a:lstStyle/>
          <a:p>
            <a:pPr algn="just"/>
            <a:r>
              <a:rPr lang="en-US" sz="2400" dirty="0" smtClean="0">
                <a:solidFill>
                  <a:schemeClr val="bg1"/>
                </a:solidFill>
                <a:latin typeface="Arial" panose="020B0604020202020204" pitchFamily="34" charset="0"/>
                <a:cs typeface="Arial" panose="020B0604020202020204" pitchFamily="34" charset="0"/>
              </a:rPr>
              <a:t>Soil consists largely of mineral matter formed by the disintegration or decomposition of rocks. This disintegration into soil may be caused by the action of </a:t>
            </a:r>
            <a:r>
              <a:rPr lang="en-US" sz="2400" b="1" dirty="0" smtClean="0">
                <a:solidFill>
                  <a:schemeClr val="bg1"/>
                </a:solidFill>
                <a:latin typeface="Arial" panose="020B0604020202020204" pitchFamily="34" charset="0"/>
                <a:cs typeface="Arial" panose="020B0604020202020204" pitchFamily="34" charset="0"/>
              </a:rPr>
              <a:t>water, ice, frost, or temperature changes (mechanical)</a:t>
            </a:r>
            <a:r>
              <a:rPr lang="en-US" sz="2400" dirty="0" smtClean="0">
                <a:solidFill>
                  <a:schemeClr val="bg1"/>
                </a:solidFill>
                <a:latin typeface="Arial" panose="020B0604020202020204" pitchFamily="34" charset="0"/>
                <a:cs typeface="Arial" panose="020B0604020202020204" pitchFamily="34" charset="0"/>
              </a:rPr>
              <a:t>, or by plant or animal life </a:t>
            </a:r>
            <a:r>
              <a:rPr lang="en-US" sz="2400" b="1" dirty="0" smtClean="0">
                <a:solidFill>
                  <a:schemeClr val="bg1"/>
                </a:solidFill>
                <a:latin typeface="Arial" panose="020B0604020202020204" pitchFamily="34" charset="0"/>
                <a:cs typeface="Arial" panose="020B0604020202020204" pitchFamily="34" charset="0"/>
              </a:rPr>
              <a:t>(biological)</a:t>
            </a:r>
            <a:r>
              <a:rPr lang="en-US" sz="2400" dirty="0" smtClean="0">
                <a:solidFill>
                  <a:schemeClr val="bg1"/>
                </a:solidFill>
                <a:latin typeface="Arial" panose="020B0604020202020204" pitchFamily="34" charset="0"/>
                <a:cs typeface="Arial" panose="020B0604020202020204" pitchFamily="34" charset="0"/>
              </a:rPr>
              <a:t>, or by </a:t>
            </a:r>
            <a:r>
              <a:rPr lang="en-US" sz="2400" b="1" dirty="0" smtClean="0">
                <a:solidFill>
                  <a:schemeClr val="bg1"/>
                </a:solidFill>
                <a:latin typeface="Arial" panose="020B0604020202020204" pitchFamily="34" charset="0"/>
                <a:cs typeface="Arial" panose="020B0604020202020204" pitchFamily="34" charset="0"/>
              </a:rPr>
              <a:t>chemical alteration</a:t>
            </a:r>
            <a:r>
              <a:rPr lang="en-US" sz="2400" dirty="0" smtClean="0">
                <a:solidFill>
                  <a:schemeClr val="bg1"/>
                </a:solidFill>
                <a:latin typeface="Arial" panose="020B0604020202020204" pitchFamily="34" charset="0"/>
                <a:cs typeface="Arial" panose="020B0604020202020204" pitchFamily="34" charset="0"/>
              </a:rPr>
              <a:t>.</a:t>
            </a:r>
          </a:p>
          <a:p>
            <a:pPr algn="just"/>
            <a:r>
              <a:rPr lang="en-US" sz="2400" dirty="0" smtClean="0">
                <a:solidFill>
                  <a:schemeClr val="bg1"/>
                </a:solidFill>
                <a:latin typeface="Arial" panose="020B0604020202020204" pitchFamily="34" charset="0"/>
                <a:cs typeface="Arial" panose="020B0604020202020204" pitchFamily="34" charset="0"/>
              </a:rPr>
              <a:t>Almost all soils contain water in varying amounts and in free or absorbed form. </a:t>
            </a:r>
          </a:p>
          <a:p>
            <a:pPr algn="just"/>
            <a:r>
              <a:rPr lang="en-US" sz="2400" dirty="0" smtClean="0">
                <a:solidFill>
                  <a:schemeClr val="bg1"/>
                </a:solidFill>
                <a:latin typeface="Arial" panose="020B0604020202020204" pitchFamily="34" charset="0"/>
                <a:cs typeface="Arial" panose="020B0604020202020204" pitchFamily="34" charset="0"/>
              </a:rPr>
              <a:t>Soils in most cases are blends or mixture of particles of many sizes, and parent rock materials making it very difficult to predict its behaviour.</a:t>
            </a:r>
          </a:p>
          <a:p>
            <a:pPr algn="just"/>
            <a:endParaRPr lang="en-US" dirty="0" smtClean="0">
              <a:solidFill>
                <a:schemeClr val="bg1"/>
              </a:solidFill>
            </a:endParaRPr>
          </a:p>
          <a:p>
            <a:pPr algn="just"/>
            <a:endParaRPr lang="en-US" dirty="0">
              <a:solidFill>
                <a:schemeClr val="bg1"/>
              </a:solidFill>
            </a:endParaRPr>
          </a:p>
        </p:txBody>
      </p:sp>
    </p:spTree>
    <p:extLst>
      <p:ext uri="{BB962C8B-B14F-4D97-AF65-F5344CB8AC3E}">
        <p14:creationId xmlns:p14="http://schemas.microsoft.com/office/powerpoint/2010/main" val="34526682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gneous Roc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7265" y="651272"/>
            <a:ext cx="7239921" cy="551336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072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2579" t="22309" r="34548" b="20727"/>
          <a:stretch/>
        </p:blipFill>
        <p:spPr bwMode="auto">
          <a:xfrm>
            <a:off x="493485" y="211750"/>
            <a:ext cx="11205029" cy="6212115"/>
          </a:xfrm>
          <a:prstGeom prst="rect">
            <a:avLst/>
          </a:prstGeom>
          <a:ln>
            <a:noFill/>
          </a:ln>
          <a:extLst>
            <a:ext uri="{53640926-AAD7-44D8-BBD7-CCE9431645EC}">
              <a14:shadowObscured xmlns:a14="http://schemas.microsoft.com/office/drawing/2010/main"/>
            </a:ext>
          </a:extLst>
        </p:spPr>
      </p:pic>
      <p:sp>
        <p:nvSpPr>
          <p:cNvPr id="3" name="Flowchart: Connector 2"/>
          <p:cNvSpPr/>
          <p:nvPr/>
        </p:nvSpPr>
        <p:spPr>
          <a:xfrm>
            <a:off x="1947462" y="5918918"/>
            <a:ext cx="1012122" cy="764327"/>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nnector 3"/>
          <p:cNvSpPr/>
          <p:nvPr/>
        </p:nvSpPr>
        <p:spPr>
          <a:xfrm>
            <a:off x="3141069" y="6144029"/>
            <a:ext cx="536308" cy="484512"/>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Connector 4"/>
          <p:cNvSpPr/>
          <p:nvPr/>
        </p:nvSpPr>
        <p:spPr>
          <a:xfrm>
            <a:off x="3936805" y="6301082"/>
            <a:ext cx="360641" cy="327459"/>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947462" y="6138081"/>
            <a:ext cx="1193606" cy="369332"/>
          </a:xfrm>
          <a:prstGeom prst="rect">
            <a:avLst/>
          </a:prstGeom>
          <a:noFill/>
        </p:spPr>
        <p:txBody>
          <a:bodyPr wrap="square" rtlCol="0">
            <a:spAutoFit/>
          </a:bodyPr>
          <a:lstStyle/>
          <a:p>
            <a:r>
              <a:rPr lang="en-GB" b="1" dirty="0" smtClean="0"/>
              <a:t>S</a:t>
            </a:r>
            <a:r>
              <a:rPr lang="en-GB" b="1" dirty="0" smtClean="0">
                <a:solidFill>
                  <a:schemeClr val="bg1"/>
                </a:solidFill>
              </a:rPr>
              <a:t>SAND</a:t>
            </a:r>
            <a:endParaRPr lang="en-GB" b="1" dirty="0"/>
          </a:p>
        </p:txBody>
      </p:sp>
      <p:sp>
        <p:nvSpPr>
          <p:cNvPr id="7" name="TextBox 6"/>
          <p:cNvSpPr txBox="1"/>
          <p:nvPr/>
        </p:nvSpPr>
        <p:spPr>
          <a:xfrm>
            <a:off x="3196328" y="6257765"/>
            <a:ext cx="1221526" cy="276999"/>
          </a:xfrm>
          <a:prstGeom prst="rect">
            <a:avLst/>
          </a:prstGeom>
          <a:noFill/>
        </p:spPr>
        <p:txBody>
          <a:bodyPr wrap="square" rtlCol="0">
            <a:spAutoFit/>
          </a:bodyPr>
          <a:lstStyle/>
          <a:p>
            <a:r>
              <a:rPr lang="en-GB" sz="1200" b="1" dirty="0" smtClean="0">
                <a:solidFill>
                  <a:schemeClr val="bg1"/>
                </a:solidFill>
              </a:rPr>
              <a:t>SILT</a:t>
            </a:r>
            <a:endParaRPr lang="en-GB" sz="1200" b="1" dirty="0">
              <a:solidFill>
                <a:schemeClr val="bg1"/>
              </a:solidFill>
            </a:endParaRPr>
          </a:p>
        </p:txBody>
      </p:sp>
      <p:sp>
        <p:nvSpPr>
          <p:cNvPr id="8" name="TextBox 7"/>
          <p:cNvSpPr txBox="1"/>
          <p:nvPr/>
        </p:nvSpPr>
        <p:spPr>
          <a:xfrm>
            <a:off x="3890270" y="6364136"/>
            <a:ext cx="1221526" cy="215444"/>
          </a:xfrm>
          <a:prstGeom prst="rect">
            <a:avLst/>
          </a:prstGeom>
          <a:noFill/>
        </p:spPr>
        <p:txBody>
          <a:bodyPr wrap="square" rtlCol="0">
            <a:spAutoFit/>
          </a:bodyPr>
          <a:lstStyle/>
          <a:p>
            <a:r>
              <a:rPr lang="en-GB" sz="800" b="1" dirty="0" smtClean="0">
                <a:solidFill>
                  <a:schemeClr val="bg1"/>
                </a:solidFill>
              </a:rPr>
              <a:t>CLAY</a:t>
            </a:r>
            <a:endParaRPr lang="en-GB" sz="800" b="1" dirty="0">
              <a:solidFill>
                <a:schemeClr val="bg1"/>
              </a:solidFill>
            </a:endParaRPr>
          </a:p>
        </p:txBody>
      </p:sp>
      <p:sp>
        <p:nvSpPr>
          <p:cNvPr id="9" name="TextBox 8"/>
          <p:cNvSpPr txBox="1"/>
          <p:nvPr/>
        </p:nvSpPr>
        <p:spPr>
          <a:xfrm>
            <a:off x="6739226" y="6396264"/>
            <a:ext cx="1211168" cy="369332"/>
          </a:xfrm>
          <a:prstGeom prst="rect">
            <a:avLst/>
          </a:prstGeom>
          <a:solidFill>
            <a:schemeClr val="bg1"/>
          </a:solidFill>
          <a:ln>
            <a:solidFill>
              <a:schemeClr val="tx1"/>
            </a:solidFill>
          </a:ln>
        </p:spPr>
        <p:txBody>
          <a:bodyPr wrap="square" rtlCol="0">
            <a:spAutoFit/>
          </a:bodyPr>
          <a:lstStyle/>
          <a:p>
            <a:r>
              <a:rPr lang="en-GB" dirty="0" smtClean="0"/>
              <a:t>      C</a:t>
            </a:r>
            <a:endParaRPr lang="en-GB" dirty="0"/>
          </a:p>
        </p:txBody>
      </p:sp>
      <p:sp>
        <p:nvSpPr>
          <p:cNvPr id="10" name="TextBox 9"/>
          <p:cNvSpPr txBox="1"/>
          <p:nvPr/>
        </p:nvSpPr>
        <p:spPr>
          <a:xfrm>
            <a:off x="7154656" y="5809357"/>
            <a:ext cx="418810" cy="369332"/>
          </a:xfrm>
          <a:prstGeom prst="rect">
            <a:avLst/>
          </a:prstGeom>
          <a:noFill/>
        </p:spPr>
        <p:txBody>
          <a:bodyPr wrap="square" rtlCol="0">
            <a:spAutoFit/>
          </a:bodyPr>
          <a:lstStyle/>
          <a:p>
            <a:r>
              <a:rPr lang="en-GB" dirty="0" smtClean="0"/>
              <a:t>A</a:t>
            </a:r>
            <a:endParaRPr lang="en-GB" dirty="0"/>
          </a:p>
        </p:txBody>
      </p:sp>
      <p:sp>
        <p:nvSpPr>
          <p:cNvPr id="11" name="TextBox 10"/>
          <p:cNvSpPr txBox="1"/>
          <p:nvPr/>
        </p:nvSpPr>
        <p:spPr>
          <a:xfrm>
            <a:off x="7154656" y="6073099"/>
            <a:ext cx="418810" cy="369332"/>
          </a:xfrm>
          <a:prstGeom prst="rect">
            <a:avLst/>
          </a:prstGeom>
          <a:noFill/>
        </p:spPr>
        <p:txBody>
          <a:bodyPr wrap="square" rtlCol="0">
            <a:spAutoFit/>
          </a:bodyPr>
          <a:lstStyle/>
          <a:p>
            <a:r>
              <a:rPr lang="en-GB" dirty="0"/>
              <a:t>B</a:t>
            </a:r>
          </a:p>
        </p:txBody>
      </p:sp>
      <p:sp>
        <p:nvSpPr>
          <p:cNvPr id="12" name="TextBox 11"/>
          <p:cNvSpPr txBox="1"/>
          <p:nvPr/>
        </p:nvSpPr>
        <p:spPr>
          <a:xfrm>
            <a:off x="7154656" y="5575271"/>
            <a:ext cx="541542" cy="369332"/>
          </a:xfrm>
          <a:prstGeom prst="rect">
            <a:avLst/>
          </a:prstGeom>
          <a:noFill/>
        </p:spPr>
        <p:txBody>
          <a:bodyPr wrap="square" rtlCol="0">
            <a:spAutoFit/>
          </a:bodyPr>
          <a:lstStyle/>
          <a:p>
            <a:r>
              <a:rPr lang="en-GB" dirty="0" smtClean="0"/>
              <a:t>O</a:t>
            </a:r>
            <a:endParaRPr lang="en-GB" dirty="0"/>
          </a:p>
        </p:txBody>
      </p:sp>
      <p:cxnSp>
        <p:nvCxnSpPr>
          <p:cNvPr id="14" name="Straight Connector 13"/>
          <p:cNvCxnSpPr/>
          <p:nvPr/>
        </p:nvCxnSpPr>
        <p:spPr>
          <a:xfrm flipH="1">
            <a:off x="493485" y="174170"/>
            <a:ext cx="11205029" cy="0"/>
          </a:xfrm>
          <a:prstGeom prst="line">
            <a:avLst/>
          </a:prstGeom>
          <a:ln w="571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493484" y="211750"/>
            <a:ext cx="1" cy="6212115"/>
          </a:xfrm>
          <a:prstGeom prst="line">
            <a:avLst/>
          </a:prstGeom>
          <a:ln w="571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704623" y="5626003"/>
            <a:ext cx="1542614" cy="797862"/>
          </a:xfrm>
          <a:prstGeom prst="rect">
            <a:avLst/>
          </a:prstGeom>
          <a:solidFill>
            <a:schemeClr val="bg1"/>
          </a:solidFill>
        </p:spPr>
        <p:txBody>
          <a:bodyPr wrap="square" rtlCol="0">
            <a:spAutoFit/>
          </a:bodyPr>
          <a:lstStyle/>
          <a:p>
            <a:endParaRPr lang="en-GB" dirty="0"/>
          </a:p>
        </p:txBody>
      </p:sp>
      <p:sp>
        <p:nvSpPr>
          <p:cNvPr id="21" name="TextBox 20"/>
          <p:cNvSpPr txBox="1"/>
          <p:nvPr/>
        </p:nvSpPr>
        <p:spPr>
          <a:xfrm>
            <a:off x="7950394" y="2448870"/>
            <a:ext cx="1542614" cy="797862"/>
          </a:xfrm>
          <a:prstGeom prst="rect">
            <a:avLst/>
          </a:prstGeom>
          <a:solidFill>
            <a:schemeClr val="bg1"/>
          </a:solidFill>
        </p:spPr>
        <p:txBody>
          <a:bodyPr wrap="square" rtlCol="0">
            <a:spAutoFit/>
          </a:bodyPr>
          <a:lstStyle/>
          <a:p>
            <a:endParaRPr lang="en-GB" dirty="0"/>
          </a:p>
        </p:txBody>
      </p:sp>
      <p:pic>
        <p:nvPicPr>
          <p:cNvPr id="22" name="Picture 2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4100" y="4076729"/>
            <a:ext cx="3254902" cy="2319535"/>
          </a:xfrm>
          <a:prstGeom prst="rect">
            <a:avLst/>
          </a:prstGeom>
          <a:ln w="28575">
            <a:solidFill>
              <a:srgbClr val="0070C0"/>
            </a:solidFill>
          </a:ln>
        </p:spPr>
      </p:pic>
      <p:sp>
        <p:nvSpPr>
          <p:cNvPr id="18" name="TextBox 17"/>
          <p:cNvSpPr txBox="1"/>
          <p:nvPr/>
        </p:nvSpPr>
        <p:spPr>
          <a:xfrm>
            <a:off x="8102794" y="2601270"/>
            <a:ext cx="1542614" cy="797862"/>
          </a:xfrm>
          <a:prstGeom prst="rect">
            <a:avLst/>
          </a:prstGeom>
          <a:solidFill>
            <a:schemeClr val="bg1"/>
          </a:solidFill>
        </p:spPr>
        <p:txBody>
          <a:bodyPr wrap="square" rtlCol="0">
            <a:spAutoFit/>
          </a:bodyPr>
          <a:lstStyle/>
          <a:p>
            <a:endParaRPr lang="en-GB" dirty="0"/>
          </a:p>
        </p:txBody>
      </p:sp>
      <p:sp>
        <p:nvSpPr>
          <p:cNvPr id="19" name="TextBox 18"/>
          <p:cNvSpPr txBox="1"/>
          <p:nvPr/>
        </p:nvSpPr>
        <p:spPr>
          <a:xfrm>
            <a:off x="7431932" y="1829717"/>
            <a:ext cx="2832383" cy="797862"/>
          </a:xfrm>
          <a:prstGeom prst="rect">
            <a:avLst/>
          </a:prstGeom>
          <a:solidFill>
            <a:schemeClr val="bg1"/>
          </a:solidFill>
        </p:spPr>
        <p:txBody>
          <a:bodyPr wrap="square" rtlCol="0">
            <a:spAutoFit/>
          </a:bodyPr>
          <a:lstStyle/>
          <a:p>
            <a:endParaRPr lang="en-GB" dirty="0"/>
          </a:p>
        </p:txBody>
      </p:sp>
      <p:cxnSp>
        <p:nvCxnSpPr>
          <p:cNvPr id="16" name="Straight Connector 15"/>
          <p:cNvCxnSpPr/>
          <p:nvPr/>
        </p:nvCxnSpPr>
        <p:spPr>
          <a:xfrm>
            <a:off x="7431932" y="1829717"/>
            <a:ext cx="264266" cy="0"/>
          </a:xfrm>
          <a:prstGeom prst="line">
            <a:avLst/>
          </a:prstGeom>
          <a:ln w="28575">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80752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71694" y="169331"/>
            <a:ext cx="4104456" cy="646331"/>
          </a:xfrm>
          <a:prstGeom prst="rect">
            <a:avLst/>
          </a:prstGeom>
          <a:noFill/>
        </p:spPr>
        <p:txBody>
          <a:bodyPr wrap="square" rtlCol="0">
            <a:spAutoFit/>
          </a:bodyPr>
          <a:lstStyle/>
          <a:p>
            <a:r>
              <a:rPr lang="en-GB" sz="3600" b="1" u="sng" dirty="0">
                <a:solidFill>
                  <a:schemeClr val="bg1"/>
                </a:solidFill>
              </a:rPr>
              <a:t>SOIL MODEL - </a:t>
            </a:r>
          </a:p>
        </p:txBody>
      </p:sp>
      <p:pic>
        <p:nvPicPr>
          <p:cNvPr id="1026" name="Picture 2" descr="C:\Users\fad-an\Desktop\Soils mode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71694" y="978988"/>
            <a:ext cx="8616794" cy="561836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245130" y="1196752"/>
            <a:ext cx="1152128" cy="738664"/>
          </a:xfrm>
          <a:prstGeom prst="rect">
            <a:avLst/>
          </a:prstGeom>
          <a:solidFill>
            <a:schemeClr val="tx2"/>
          </a:solidFill>
          <a:ln w="28575">
            <a:solidFill>
              <a:schemeClr val="tx1"/>
            </a:solidFill>
          </a:ln>
        </p:spPr>
        <p:txBody>
          <a:bodyPr wrap="square" rtlCol="0">
            <a:spAutoFit/>
          </a:bodyPr>
          <a:lstStyle/>
          <a:p>
            <a:pPr algn="ctr"/>
            <a:r>
              <a:rPr lang="en-GB" sz="1400" b="1" dirty="0"/>
              <a:t>SOIL </a:t>
            </a:r>
          </a:p>
          <a:p>
            <a:pPr algn="ctr"/>
            <a:r>
              <a:rPr lang="en-GB" sz="1400" b="1" dirty="0"/>
              <a:t>COLUMN</a:t>
            </a:r>
          </a:p>
          <a:p>
            <a:pPr algn="ctr"/>
            <a:endParaRPr lang="en-GB" sz="1400" dirty="0"/>
          </a:p>
        </p:txBody>
      </p:sp>
      <p:cxnSp>
        <p:nvCxnSpPr>
          <p:cNvPr id="5" name="Straight Arrow Connector 4"/>
          <p:cNvCxnSpPr/>
          <p:nvPr/>
        </p:nvCxnSpPr>
        <p:spPr>
          <a:xfrm>
            <a:off x="6822378" y="492497"/>
            <a:ext cx="0" cy="68494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2068666" y="5906919"/>
            <a:ext cx="4752528" cy="646331"/>
          </a:xfrm>
          <a:prstGeom prst="rect">
            <a:avLst/>
          </a:prstGeom>
          <a:solidFill>
            <a:schemeClr val="tx1"/>
          </a:solidFill>
        </p:spPr>
        <p:txBody>
          <a:bodyPr wrap="square" rtlCol="0">
            <a:spAutoFit/>
          </a:bodyPr>
          <a:lstStyle/>
          <a:p>
            <a:r>
              <a:rPr lang="en-GB" dirty="0">
                <a:solidFill>
                  <a:schemeClr val="bg1"/>
                </a:solidFill>
              </a:rPr>
              <a:t>Soil Model – Volume and Mass relationships</a:t>
            </a:r>
          </a:p>
        </p:txBody>
      </p:sp>
      <p:sp>
        <p:nvSpPr>
          <p:cNvPr id="4" name="Rectangle 3"/>
          <p:cNvSpPr/>
          <p:nvPr/>
        </p:nvSpPr>
        <p:spPr>
          <a:xfrm>
            <a:off x="8472264" y="5951022"/>
            <a:ext cx="1925960" cy="646331"/>
          </a:xfrm>
          <a:prstGeom prst="rect">
            <a:avLst/>
          </a:prstGeom>
        </p:spPr>
        <p:txBody>
          <a:bodyPr wrap="square">
            <a:spAutoFit/>
          </a:bodyPr>
          <a:lstStyle/>
          <a:p>
            <a:pPr algn="r"/>
            <a:r>
              <a:rPr lang="en-GB" dirty="0"/>
              <a:t>Density = m / V</a:t>
            </a:r>
          </a:p>
          <a:p>
            <a:pPr algn="r"/>
            <a:r>
              <a:rPr lang="en-GB" dirty="0"/>
              <a:t>Weight  = m </a:t>
            </a:r>
            <a:r>
              <a:rPr lang="en-GB" sz="1200" dirty="0"/>
              <a:t>x</a:t>
            </a:r>
            <a:r>
              <a:rPr lang="en-GB" dirty="0"/>
              <a:t> g</a:t>
            </a:r>
          </a:p>
        </p:txBody>
      </p:sp>
    </p:spTree>
    <p:extLst>
      <p:ext uri="{BB962C8B-B14F-4D97-AF65-F5344CB8AC3E}">
        <p14:creationId xmlns:p14="http://schemas.microsoft.com/office/powerpoint/2010/main" val="28637641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4832" y="0"/>
            <a:ext cx="7498080" cy="1143000"/>
          </a:xfrm>
        </p:spPr>
        <p:txBody>
          <a:bodyPr/>
          <a:lstStyle/>
          <a:p>
            <a:r>
              <a:rPr lang="en-US" b="1" dirty="0" smtClean="0">
                <a:solidFill>
                  <a:schemeClr val="bg1"/>
                </a:solidFill>
              </a:rPr>
              <a:t>Formation of Soil</a:t>
            </a:r>
            <a:endParaRPr lang="en-US" b="1" dirty="0">
              <a:solidFill>
                <a:schemeClr val="bg1"/>
              </a:solidFill>
            </a:endParaRPr>
          </a:p>
        </p:txBody>
      </p:sp>
      <p:sp>
        <p:nvSpPr>
          <p:cNvPr id="3" name="Content Placeholder 2"/>
          <p:cNvSpPr>
            <a:spLocks noGrp="1"/>
          </p:cNvSpPr>
          <p:nvPr>
            <p:ph idx="1"/>
          </p:nvPr>
        </p:nvSpPr>
        <p:spPr>
          <a:xfrm>
            <a:off x="901080" y="822198"/>
            <a:ext cx="7571184" cy="4906963"/>
          </a:xfrm>
        </p:spPr>
        <p:txBody>
          <a:bodyPr>
            <a:normAutofit/>
          </a:bodyPr>
          <a:lstStyle/>
          <a:p>
            <a:r>
              <a:rPr lang="en-US" dirty="0" smtClean="0">
                <a:solidFill>
                  <a:schemeClr val="bg1"/>
                </a:solidFill>
                <a:latin typeface="Arial" panose="020B0604020202020204" pitchFamily="34" charset="0"/>
                <a:cs typeface="Arial" panose="020B0604020202020204" pitchFamily="34" charset="0"/>
              </a:rPr>
              <a:t>When new rock is exposed to the elements, it is termed </a:t>
            </a:r>
            <a:r>
              <a:rPr lang="en-US" b="1" dirty="0" smtClean="0">
                <a:solidFill>
                  <a:schemeClr val="bg1"/>
                </a:solidFill>
                <a:latin typeface="Arial" panose="020B0604020202020204" pitchFamily="34" charset="0"/>
                <a:cs typeface="Arial" panose="020B0604020202020204" pitchFamily="34" charset="0"/>
              </a:rPr>
              <a:t>‘bedrock</a:t>
            </a:r>
            <a:r>
              <a:rPr lang="en-US" dirty="0" smtClean="0">
                <a:solidFill>
                  <a:schemeClr val="bg1"/>
                </a:solidFill>
                <a:latin typeface="Arial" panose="020B0604020202020204" pitchFamily="34" charset="0"/>
                <a:cs typeface="Arial" panose="020B0604020202020204" pitchFamily="34" charset="0"/>
              </a:rPr>
              <a:t>’</a:t>
            </a:r>
          </a:p>
          <a:p>
            <a:r>
              <a:rPr lang="en-US" dirty="0" smtClean="0">
                <a:solidFill>
                  <a:schemeClr val="bg1"/>
                </a:solidFill>
                <a:latin typeface="Arial" panose="020B0604020202020204" pitchFamily="34" charset="0"/>
                <a:cs typeface="Arial" panose="020B0604020202020204" pitchFamily="34" charset="0"/>
              </a:rPr>
              <a:t>Weathering and erosion begins to break the bedrock into smaller and smaller particles.</a:t>
            </a:r>
          </a:p>
          <a:p>
            <a:r>
              <a:rPr lang="en-US" dirty="0" smtClean="0">
                <a:solidFill>
                  <a:schemeClr val="bg1"/>
                </a:solidFill>
                <a:latin typeface="Arial" panose="020B0604020202020204" pitchFamily="34" charset="0"/>
                <a:cs typeface="Arial" panose="020B0604020202020204" pitchFamily="34" charset="0"/>
              </a:rPr>
              <a:t>This layer of partially </a:t>
            </a:r>
          </a:p>
          <a:p>
            <a:pPr marL="82296" indent="0">
              <a:buNone/>
            </a:pPr>
            <a:r>
              <a:rPr lang="en-US" dirty="0">
                <a:solidFill>
                  <a:schemeClr val="bg1"/>
                </a:solidFill>
                <a:latin typeface="Arial" panose="020B0604020202020204" pitchFamily="34" charset="0"/>
                <a:cs typeface="Arial" panose="020B0604020202020204" pitchFamily="34" charset="0"/>
              </a:rPr>
              <a:t> </a:t>
            </a:r>
            <a:r>
              <a:rPr lang="en-US" dirty="0" smtClean="0">
                <a:solidFill>
                  <a:schemeClr val="bg1"/>
                </a:solidFill>
                <a:latin typeface="Arial" panose="020B0604020202020204" pitchFamily="34" charset="0"/>
                <a:cs typeface="Arial" panose="020B0604020202020204" pitchFamily="34" charset="0"/>
              </a:rPr>
              <a:t>  weathered rocks, </a:t>
            </a:r>
          </a:p>
          <a:p>
            <a:pPr marL="82296" indent="0">
              <a:buNone/>
            </a:pPr>
            <a:r>
              <a:rPr lang="en-US" dirty="0">
                <a:solidFill>
                  <a:schemeClr val="bg1"/>
                </a:solidFill>
                <a:latin typeface="Arial" panose="020B0604020202020204" pitchFamily="34" charset="0"/>
                <a:cs typeface="Arial" panose="020B0604020202020204" pitchFamily="34" charset="0"/>
              </a:rPr>
              <a:t> </a:t>
            </a:r>
            <a:r>
              <a:rPr lang="en-US" dirty="0" smtClean="0">
                <a:solidFill>
                  <a:schemeClr val="bg1"/>
                </a:solidFill>
                <a:latin typeface="Arial" panose="020B0604020202020204" pitchFamily="34" charset="0"/>
                <a:cs typeface="Arial" panose="020B0604020202020204" pitchFamily="34" charset="0"/>
              </a:rPr>
              <a:t>  above the bedrock, </a:t>
            </a:r>
          </a:p>
          <a:p>
            <a:pPr marL="82296" indent="0">
              <a:buNone/>
            </a:pPr>
            <a:r>
              <a:rPr lang="en-US" dirty="0">
                <a:solidFill>
                  <a:schemeClr val="bg1"/>
                </a:solidFill>
                <a:latin typeface="Arial" panose="020B0604020202020204" pitchFamily="34" charset="0"/>
                <a:cs typeface="Arial" panose="020B0604020202020204" pitchFamily="34" charset="0"/>
              </a:rPr>
              <a:t> </a:t>
            </a:r>
            <a:r>
              <a:rPr lang="en-US" dirty="0" smtClean="0">
                <a:solidFill>
                  <a:schemeClr val="bg1"/>
                </a:solidFill>
                <a:latin typeface="Arial" panose="020B0604020202020204" pitchFamily="34" charset="0"/>
                <a:cs typeface="Arial" panose="020B0604020202020204" pitchFamily="34" charset="0"/>
              </a:rPr>
              <a:t>  is known as </a:t>
            </a:r>
          </a:p>
          <a:p>
            <a:pPr marL="82296" indent="0">
              <a:buNone/>
            </a:pPr>
            <a:r>
              <a:rPr lang="en-US" b="1" dirty="0">
                <a:solidFill>
                  <a:schemeClr val="bg1"/>
                </a:solidFill>
                <a:latin typeface="Arial" panose="020B0604020202020204" pitchFamily="34" charset="0"/>
                <a:cs typeface="Arial" panose="020B0604020202020204" pitchFamily="34" charset="0"/>
              </a:rPr>
              <a:t> </a:t>
            </a:r>
            <a:r>
              <a:rPr lang="en-US" b="1" dirty="0" smtClean="0">
                <a:solidFill>
                  <a:schemeClr val="bg1"/>
                </a:solidFill>
                <a:latin typeface="Arial" panose="020B0604020202020204" pitchFamily="34" charset="0"/>
                <a:cs typeface="Arial" panose="020B0604020202020204" pitchFamily="34" charset="0"/>
              </a:rPr>
              <a:t>  </a:t>
            </a:r>
            <a:r>
              <a:rPr lang="en-US" sz="3600" b="1" dirty="0" smtClean="0">
                <a:solidFill>
                  <a:schemeClr val="bg1"/>
                </a:solidFill>
                <a:latin typeface="Arial" panose="020B0604020202020204" pitchFamily="34" charset="0"/>
                <a:cs typeface="Arial" panose="020B0604020202020204" pitchFamily="34" charset="0"/>
              </a:rPr>
              <a:t>Regolith</a:t>
            </a:r>
            <a:r>
              <a:rPr lang="en-US" sz="3600" dirty="0" smtClean="0">
                <a:solidFill>
                  <a:schemeClr val="bg1"/>
                </a:solidFill>
                <a:latin typeface="Arial" panose="020B0604020202020204" pitchFamily="34" charset="0"/>
                <a:cs typeface="Arial" panose="020B0604020202020204" pitchFamily="34" charset="0"/>
              </a:rPr>
              <a:t>.</a:t>
            </a:r>
          </a:p>
          <a:p>
            <a:pPr marL="0" indent="0">
              <a:buNone/>
            </a:pPr>
            <a:endParaRPr lang="en-US" dirty="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50660" y="2686335"/>
            <a:ext cx="5231739" cy="3929323"/>
          </a:xfrm>
          <a:prstGeom prst="rect">
            <a:avLst/>
          </a:prstGeom>
          <a:noFill/>
          <a:ln w="38100">
            <a:solidFill>
              <a:schemeClr val="bg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a:off x="4982509" y="4659001"/>
            <a:ext cx="1368152" cy="0"/>
          </a:xfrm>
          <a:prstGeom prst="straightConnector1">
            <a:avLst/>
          </a:prstGeom>
          <a:ln w="38100">
            <a:solidFill>
              <a:schemeClr val="bg1">
                <a:alpha val="6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098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How is Soil Produced?</a:t>
            </a:r>
            <a:endParaRPr lang="en-US" dirty="0">
              <a:solidFill>
                <a:srgbClr val="0070C0"/>
              </a:solidFill>
            </a:endParaRPr>
          </a:p>
        </p:txBody>
      </p:sp>
      <p:sp>
        <p:nvSpPr>
          <p:cNvPr id="3" name="Content Placeholder 2"/>
          <p:cNvSpPr>
            <a:spLocks noGrp="1"/>
          </p:cNvSpPr>
          <p:nvPr>
            <p:ph idx="1"/>
          </p:nvPr>
        </p:nvSpPr>
        <p:spPr/>
        <p:txBody>
          <a:bodyPr>
            <a:normAutofit/>
          </a:bodyPr>
          <a:lstStyle/>
          <a:p>
            <a:r>
              <a:rPr lang="en-US" dirty="0" smtClean="0"/>
              <a:t>Weathering of rocks and minerals</a:t>
            </a:r>
          </a:p>
          <a:p>
            <a:r>
              <a:rPr lang="en-US" dirty="0" smtClean="0"/>
              <a:t>Erosion and Deposition of these sediments washed/blown to the site</a:t>
            </a:r>
          </a:p>
          <a:p>
            <a:r>
              <a:rPr lang="en-US" dirty="0" smtClean="0"/>
              <a:t>The decomposition of and actions of living things at the site of deposition.</a:t>
            </a:r>
          </a:p>
          <a:p>
            <a:r>
              <a:rPr lang="en-US" dirty="0" smtClean="0"/>
              <a:t>The action of permeating waters</a:t>
            </a:r>
          </a:p>
          <a:p>
            <a:r>
              <a:rPr lang="en-US" dirty="0" smtClean="0"/>
              <a:t>The Aeration (or lack of it) of the substrate.</a:t>
            </a:r>
          </a:p>
          <a:p>
            <a:r>
              <a:rPr lang="en-US" dirty="0" smtClean="0"/>
              <a:t>Compaction over time.</a:t>
            </a:r>
            <a:endParaRPr lang="en-US" dirty="0"/>
          </a:p>
        </p:txBody>
      </p:sp>
    </p:spTree>
    <p:extLst>
      <p:ext uri="{BB962C8B-B14F-4D97-AF65-F5344CB8AC3E}">
        <p14:creationId xmlns:p14="http://schemas.microsoft.com/office/powerpoint/2010/main" val="1986011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portation Sediment"/>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0" y="0"/>
            <a:ext cx="9144000" cy="6165304"/>
          </a:xfrm>
          <a:prstGeom prst="rect">
            <a:avLst/>
          </a:prstGeom>
          <a:noFill/>
          <a:ln>
            <a:noFill/>
          </a:ln>
        </p:spPr>
      </p:pic>
      <p:sp>
        <p:nvSpPr>
          <p:cNvPr id="3" name="TextBox 2"/>
          <p:cNvSpPr txBox="1"/>
          <p:nvPr/>
        </p:nvSpPr>
        <p:spPr>
          <a:xfrm>
            <a:off x="1703512" y="2559388"/>
            <a:ext cx="2160240" cy="276999"/>
          </a:xfrm>
          <a:prstGeom prst="rect">
            <a:avLst/>
          </a:prstGeom>
          <a:noFill/>
        </p:spPr>
        <p:txBody>
          <a:bodyPr wrap="square" rtlCol="0">
            <a:spAutoFit/>
          </a:bodyPr>
          <a:lstStyle/>
          <a:p>
            <a:r>
              <a:rPr lang="en-GB" sz="1200" b="1" dirty="0">
                <a:solidFill>
                  <a:srgbClr val="0070C0"/>
                </a:solidFill>
                <a:latin typeface="Gill Sans MT"/>
              </a:rPr>
              <a:t>‘IMMATURE’ SEDIMENT</a:t>
            </a:r>
            <a:endParaRPr lang="en-GB" sz="1200" b="1" dirty="0">
              <a:solidFill>
                <a:srgbClr val="0070C0"/>
              </a:solidFill>
              <a:latin typeface="Gill Sans MT"/>
            </a:endParaRPr>
          </a:p>
        </p:txBody>
      </p:sp>
      <p:sp>
        <p:nvSpPr>
          <p:cNvPr id="4" name="TextBox 3"/>
          <p:cNvSpPr txBox="1"/>
          <p:nvPr/>
        </p:nvSpPr>
        <p:spPr>
          <a:xfrm>
            <a:off x="7014623" y="2559387"/>
            <a:ext cx="2160240" cy="276999"/>
          </a:xfrm>
          <a:prstGeom prst="rect">
            <a:avLst/>
          </a:prstGeom>
          <a:noFill/>
        </p:spPr>
        <p:txBody>
          <a:bodyPr wrap="square" rtlCol="0">
            <a:spAutoFit/>
          </a:bodyPr>
          <a:lstStyle/>
          <a:p>
            <a:r>
              <a:rPr lang="en-GB" sz="1200" b="1" dirty="0">
                <a:solidFill>
                  <a:srgbClr val="0070C0"/>
                </a:solidFill>
                <a:latin typeface="Gill Sans MT"/>
              </a:rPr>
              <a:t>‘MATURE’ SEDIMENT</a:t>
            </a:r>
            <a:endParaRPr lang="en-GB" sz="1200" b="1" dirty="0">
              <a:solidFill>
                <a:srgbClr val="0070C0"/>
              </a:solidFill>
              <a:latin typeface="Gill Sans MT"/>
            </a:endParaRPr>
          </a:p>
        </p:txBody>
      </p:sp>
      <p:cxnSp>
        <p:nvCxnSpPr>
          <p:cNvPr id="5" name="Straight Arrow Connector 4"/>
          <p:cNvCxnSpPr/>
          <p:nvPr/>
        </p:nvCxnSpPr>
        <p:spPr>
          <a:xfrm>
            <a:off x="3935760" y="2697886"/>
            <a:ext cx="3096344"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8567429" y="152926"/>
            <a:ext cx="1993067" cy="215444"/>
          </a:xfrm>
          <a:prstGeom prst="rect">
            <a:avLst/>
          </a:prstGeom>
          <a:solidFill>
            <a:schemeClr val="bg1"/>
          </a:solidFill>
        </p:spPr>
        <p:txBody>
          <a:bodyPr wrap="square" rtlCol="0">
            <a:spAutoFit/>
          </a:bodyPr>
          <a:lstStyle/>
          <a:p>
            <a:endParaRPr lang="en-GB" sz="800" dirty="0">
              <a:solidFill>
                <a:prstClr val="black"/>
              </a:solidFill>
              <a:latin typeface="Gill Sans MT"/>
            </a:endParaRPr>
          </a:p>
        </p:txBody>
      </p:sp>
      <p:sp>
        <p:nvSpPr>
          <p:cNvPr id="9" name="Rectangle 8"/>
          <p:cNvSpPr/>
          <p:nvPr/>
        </p:nvSpPr>
        <p:spPr>
          <a:xfrm>
            <a:off x="1974598" y="6211220"/>
            <a:ext cx="8424936" cy="523220"/>
          </a:xfrm>
          <a:prstGeom prst="rect">
            <a:avLst/>
          </a:prstGeom>
        </p:spPr>
        <p:txBody>
          <a:bodyPr wrap="square">
            <a:spAutoFit/>
          </a:bodyPr>
          <a:lstStyle/>
          <a:p>
            <a:pPr algn="ctr"/>
            <a:r>
              <a:rPr lang="en-GB" sz="1400" b="1" dirty="0">
                <a:solidFill>
                  <a:srgbClr val="0070C0"/>
                </a:solidFill>
                <a:latin typeface="Gill Sans MT"/>
              </a:rPr>
              <a:t>In the process of transportation, particles will grind bedrock by ‘abrasion’ and abrade each other by collision (attrition).</a:t>
            </a:r>
          </a:p>
        </p:txBody>
      </p:sp>
    </p:spTree>
    <p:extLst>
      <p:ext uri="{BB962C8B-B14F-4D97-AF65-F5344CB8AC3E}">
        <p14:creationId xmlns:p14="http://schemas.microsoft.com/office/powerpoint/2010/main" val="400856235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Weathering of Rock</a:t>
            </a:r>
            <a:endParaRPr lang="en-US" dirty="0">
              <a:solidFill>
                <a:srgbClr val="0070C0"/>
              </a:solidFill>
            </a:endParaRPr>
          </a:p>
        </p:txBody>
      </p:sp>
      <p:sp>
        <p:nvSpPr>
          <p:cNvPr id="3" name="Content Placeholder 2"/>
          <p:cNvSpPr>
            <a:spLocks noGrp="1"/>
          </p:cNvSpPr>
          <p:nvPr>
            <p:ph idx="1"/>
          </p:nvPr>
        </p:nvSpPr>
        <p:spPr>
          <a:xfrm>
            <a:off x="2959608" y="1447800"/>
            <a:ext cx="7240848" cy="4800600"/>
          </a:xfrm>
        </p:spPr>
        <p:txBody>
          <a:bodyPr>
            <a:normAutofit/>
          </a:bodyPr>
          <a:lstStyle/>
          <a:p>
            <a:pPr algn="just"/>
            <a:r>
              <a:rPr lang="en-US" sz="2000" dirty="0">
                <a:latin typeface="Arial" panose="020B0604020202020204" pitchFamily="34" charset="0"/>
                <a:cs typeface="Arial" panose="020B0604020202020204" pitchFamily="34" charset="0"/>
              </a:rPr>
              <a:t>Weathering- Natural decay and breakdown of rock or drift with air and water.</a:t>
            </a:r>
          </a:p>
          <a:p>
            <a:pPr algn="just"/>
            <a:endParaRPr lang="en-US" sz="2000"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‘Drift’ </a:t>
            </a:r>
            <a:r>
              <a:rPr lang="en-US" sz="2000" dirty="0">
                <a:latin typeface="Arial" panose="020B0604020202020204" pitchFamily="34" charset="0"/>
                <a:cs typeface="Arial" panose="020B0604020202020204" pitchFamily="34" charset="0"/>
              </a:rPr>
              <a:t>– Transported, superficial sediment deposited on top of the rock strata, mostly unconsolidated clay, sand and coarse clastic debris, generally Quaternary in age.</a:t>
            </a:r>
          </a:p>
          <a:p>
            <a:pPr algn="just"/>
            <a:r>
              <a:rPr lang="en-US" sz="2000" b="1" dirty="0">
                <a:latin typeface="Arial" panose="020B0604020202020204" pitchFamily="34" charset="0"/>
                <a:cs typeface="Arial" panose="020B0604020202020204" pitchFamily="34" charset="0"/>
              </a:rPr>
              <a:t>‘Colluvium’ </a:t>
            </a:r>
            <a:r>
              <a:rPr lang="en-US" sz="2000" dirty="0">
                <a:latin typeface="Arial" panose="020B0604020202020204" pitchFamily="34" charset="0"/>
                <a:cs typeface="Arial" panose="020B0604020202020204" pitchFamily="34" charset="0"/>
              </a:rPr>
              <a:t>(scree) – Slope debris, moved downslope by gravity generally – debris from creep and downwash. Increases greatly if there is loss of vegetation on the surface.</a:t>
            </a:r>
          </a:p>
          <a:p>
            <a:pPr algn="just"/>
            <a:r>
              <a:rPr lang="en-US" sz="2000" b="1" dirty="0">
                <a:latin typeface="Arial" panose="020B0604020202020204" pitchFamily="34" charset="0"/>
                <a:cs typeface="Arial" panose="020B0604020202020204" pitchFamily="34" charset="0"/>
              </a:rPr>
              <a:t>‘Regolith’ </a:t>
            </a:r>
            <a:r>
              <a:rPr lang="en-US" sz="2000" dirty="0">
                <a:latin typeface="Arial" panose="020B0604020202020204" pitchFamily="34" charset="0"/>
                <a:cs typeface="Arial" panose="020B0604020202020204" pitchFamily="34" charset="0"/>
              </a:rPr>
              <a:t>(Rock-head) – not sharply defined. Usually around 1 to 5m deep in UK. </a:t>
            </a:r>
          </a:p>
          <a:p>
            <a:pPr marL="82296" indent="0" algn="just">
              <a:buNone/>
            </a:pPr>
            <a:r>
              <a:rPr lang="en-US" sz="2000" dirty="0">
                <a:latin typeface="Arial" panose="020B0604020202020204" pitchFamily="34" charset="0"/>
                <a:cs typeface="Arial" panose="020B0604020202020204" pitchFamily="34" charset="0"/>
              </a:rPr>
              <a:t>    This is the Intersection of drift with rock sub strata.</a:t>
            </a:r>
          </a:p>
        </p:txBody>
      </p:sp>
    </p:spTree>
    <p:extLst>
      <p:ext uri="{BB962C8B-B14F-4D97-AF65-F5344CB8AC3E}">
        <p14:creationId xmlns:p14="http://schemas.microsoft.com/office/powerpoint/2010/main" val="10526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959608" y="274638"/>
            <a:ext cx="7498080" cy="1143000"/>
          </a:xfrm>
          <a:prstGeom prst="rect">
            <a:avLst/>
          </a:prstGeom>
        </p:spPr>
        <p:txBody>
          <a:bodyPr/>
          <a:lst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a:lstStyle>
          <a:p>
            <a:r>
              <a:rPr lang="en-US" dirty="0">
                <a:solidFill>
                  <a:srgbClr val="0070C0"/>
                </a:solidFill>
                <a:latin typeface="Gill Sans MT"/>
              </a:rPr>
              <a:t>Depth of weathering</a:t>
            </a:r>
            <a:endParaRPr lang="en-US" dirty="0">
              <a:solidFill>
                <a:srgbClr val="0070C0"/>
              </a:solidFill>
              <a:latin typeface="Gill Sans MT"/>
            </a:endParaRPr>
          </a:p>
        </p:txBody>
      </p:sp>
      <p:sp>
        <p:nvSpPr>
          <p:cNvPr id="3" name="TextBox 2"/>
          <p:cNvSpPr txBox="1"/>
          <p:nvPr/>
        </p:nvSpPr>
        <p:spPr>
          <a:xfrm>
            <a:off x="2882037" y="1204277"/>
            <a:ext cx="7056784" cy="461665"/>
          </a:xfrm>
          <a:prstGeom prst="rect">
            <a:avLst/>
          </a:prstGeom>
          <a:noFill/>
        </p:spPr>
        <p:txBody>
          <a:bodyPr wrap="square" rtlCol="0">
            <a:spAutoFit/>
          </a:bodyPr>
          <a:lstStyle/>
          <a:p>
            <a:r>
              <a:rPr lang="en-GB" sz="2400" dirty="0">
                <a:solidFill>
                  <a:prstClr val="black"/>
                </a:solidFill>
                <a:latin typeface="Gill Sans MT"/>
              </a:rPr>
              <a:t>Depends on ?.......... </a:t>
            </a:r>
            <a:endParaRPr lang="en-GB" sz="2400" dirty="0">
              <a:solidFill>
                <a:prstClr val="black"/>
              </a:solidFill>
              <a:latin typeface="Gill Sans MT"/>
            </a:endParaRPr>
          </a:p>
        </p:txBody>
      </p:sp>
      <p:sp>
        <p:nvSpPr>
          <p:cNvPr id="4" name="Rectangle 3"/>
          <p:cNvSpPr/>
          <p:nvPr/>
        </p:nvSpPr>
        <p:spPr>
          <a:xfrm>
            <a:off x="5431771" y="1277481"/>
            <a:ext cx="3164456" cy="369332"/>
          </a:xfrm>
          <a:prstGeom prst="rect">
            <a:avLst/>
          </a:prstGeom>
        </p:spPr>
        <p:txBody>
          <a:bodyPr wrap="none">
            <a:spAutoFit/>
          </a:bodyPr>
          <a:lstStyle/>
          <a:p>
            <a:r>
              <a:rPr lang="en-GB" dirty="0">
                <a:solidFill>
                  <a:prstClr val="black"/>
                </a:solidFill>
                <a:latin typeface="Gill Sans MT"/>
              </a:rPr>
              <a:t>timescale, rock type and climate</a:t>
            </a:r>
          </a:p>
        </p:txBody>
      </p:sp>
      <p:sp>
        <p:nvSpPr>
          <p:cNvPr id="5" name="TextBox 4"/>
          <p:cNvSpPr txBox="1"/>
          <p:nvPr/>
        </p:nvSpPr>
        <p:spPr>
          <a:xfrm>
            <a:off x="2855640" y="1916832"/>
            <a:ext cx="7416824" cy="4339650"/>
          </a:xfrm>
          <a:prstGeom prst="rect">
            <a:avLst/>
          </a:prstGeom>
          <a:noFill/>
        </p:spPr>
        <p:txBody>
          <a:bodyPr wrap="square" rtlCol="0">
            <a:spAutoFit/>
          </a:bodyPr>
          <a:lstStyle/>
          <a:p>
            <a:pPr algn="just"/>
            <a:r>
              <a:rPr lang="en-GB" sz="2000" dirty="0">
                <a:solidFill>
                  <a:prstClr val="black"/>
                </a:solidFill>
                <a:latin typeface="Arial" panose="020B0604020202020204" pitchFamily="34" charset="0"/>
                <a:cs typeface="Arial" panose="020B0604020202020204" pitchFamily="34" charset="0"/>
              </a:rPr>
              <a:t>Sedimentary rock types weather to greater depths than igneous or metamorphic, so Shales, sandstones and </a:t>
            </a:r>
            <a:r>
              <a:rPr lang="en-GB" sz="2000" dirty="0" err="1">
                <a:solidFill>
                  <a:prstClr val="black"/>
                </a:solidFill>
                <a:latin typeface="Arial" panose="020B0604020202020204" pitchFamily="34" charset="0"/>
                <a:cs typeface="Arial" panose="020B0604020202020204" pitchFamily="34" charset="0"/>
              </a:rPr>
              <a:t>limestones</a:t>
            </a:r>
            <a:r>
              <a:rPr lang="en-GB" sz="2000" dirty="0">
                <a:solidFill>
                  <a:prstClr val="black"/>
                </a:solidFill>
                <a:latin typeface="Arial" panose="020B0604020202020204" pitchFamily="34" charset="0"/>
                <a:cs typeface="Arial" panose="020B0604020202020204" pitchFamily="34" charset="0"/>
              </a:rPr>
              <a:t> greatly affected.</a:t>
            </a:r>
          </a:p>
          <a:p>
            <a:pPr algn="just"/>
            <a:endParaRPr lang="en-GB" sz="2000" dirty="0">
              <a:solidFill>
                <a:prstClr val="black"/>
              </a:solidFill>
              <a:latin typeface="Arial" panose="020B0604020202020204" pitchFamily="34" charset="0"/>
              <a:cs typeface="Arial" panose="020B0604020202020204" pitchFamily="34" charset="0"/>
            </a:endParaRPr>
          </a:p>
          <a:p>
            <a:pPr algn="just"/>
            <a:r>
              <a:rPr lang="en-GB" sz="2000" dirty="0">
                <a:solidFill>
                  <a:prstClr val="black"/>
                </a:solidFill>
                <a:latin typeface="Arial" panose="020B0604020202020204" pitchFamily="34" charset="0"/>
                <a:cs typeface="Arial" panose="020B0604020202020204" pitchFamily="34" charset="0"/>
              </a:rPr>
              <a:t>Deepest weathering is under severe climatic conditions, periglacial frost action or rain forest.</a:t>
            </a:r>
          </a:p>
          <a:p>
            <a:pPr algn="just"/>
            <a:endParaRPr lang="en-GB" sz="2000" dirty="0">
              <a:solidFill>
                <a:prstClr val="black"/>
              </a:solidFill>
              <a:latin typeface="Arial" panose="020B0604020202020204" pitchFamily="34" charset="0"/>
              <a:cs typeface="Arial" panose="020B0604020202020204" pitchFamily="34" charset="0"/>
            </a:endParaRPr>
          </a:p>
          <a:p>
            <a:pPr algn="just"/>
            <a:endParaRPr lang="en-GB" sz="2000" dirty="0">
              <a:solidFill>
                <a:prstClr val="black"/>
              </a:solidFill>
              <a:latin typeface="Arial" panose="020B0604020202020204" pitchFamily="34" charset="0"/>
              <a:cs typeface="Arial" panose="020B0604020202020204" pitchFamily="34" charset="0"/>
            </a:endParaRPr>
          </a:p>
          <a:p>
            <a:endParaRPr lang="en-GB" sz="2000" dirty="0">
              <a:solidFill>
                <a:prstClr val="black"/>
              </a:solidFill>
              <a:latin typeface="Arial" panose="020B0604020202020204" pitchFamily="34" charset="0"/>
              <a:cs typeface="Arial" panose="020B0604020202020204" pitchFamily="34" charset="0"/>
            </a:endParaRPr>
          </a:p>
          <a:p>
            <a:endParaRPr lang="en-GB" sz="2000" dirty="0">
              <a:solidFill>
                <a:prstClr val="black"/>
              </a:solidFill>
              <a:latin typeface="Arial" panose="020B0604020202020204" pitchFamily="34" charset="0"/>
              <a:cs typeface="Arial" panose="020B0604020202020204" pitchFamily="34" charset="0"/>
            </a:endParaRPr>
          </a:p>
          <a:p>
            <a:endParaRPr lang="en-GB" sz="2000" dirty="0">
              <a:solidFill>
                <a:prstClr val="black"/>
              </a:solidFill>
              <a:latin typeface="Arial" panose="020B0604020202020204" pitchFamily="34" charset="0"/>
              <a:cs typeface="Arial" panose="020B0604020202020204" pitchFamily="34" charset="0"/>
            </a:endParaRPr>
          </a:p>
          <a:p>
            <a:endParaRPr lang="en-GB" sz="2000" dirty="0">
              <a:solidFill>
                <a:prstClr val="black"/>
              </a:solidFill>
              <a:latin typeface="Arial" panose="020B0604020202020204" pitchFamily="34" charset="0"/>
              <a:cs typeface="Arial" panose="020B0604020202020204" pitchFamily="34" charset="0"/>
            </a:endParaRPr>
          </a:p>
          <a:p>
            <a:endParaRPr lang="en-GB" dirty="0">
              <a:solidFill>
                <a:prstClr val="black"/>
              </a:solidFill>
              <a:latin typeface="Arial" panose="020B0604020202020204" pitchFamily="34" charset="0"/>
              <a:cs typeface="Arial" panose="020B0604020202020204" pitchFamily="34" charset="0"/>
            </a:endParaRPr>
          </a:p>
          <a:p>
            <a:endParaRPr lang="en-GB" dirty="0">
              <a:solidFill>
                <a:prstClr val="black"/>
              </a:solidFill>
              <a:latin typeface="Arial" panose="020B0604020202020204" pitchFamily="34" charset="0"/>
              <a:cs typeface="Arial" panose="020B0604020202020204" pitchFamily="34" charset="0"/>
            </a:endParaRPr>
          </a:p>
        </p:txBody>
      </p:sp>
      <p:sp>
        <p:nvSpPr>
          <p:cNvPr id="6" name="Rectangle 5"/>
          <p:cNvSpPr/>
          <p:nvPr/>
        </p:nvSpPr>
        <p:spPr>
          <a:xfrm>
            <a:off x="2941276" y="4509120"/>
            <a:ext cx="4572000" cy="1631216"/>
          </a:xfrm>
          <a:prstGeom prst="rect">
            <a:avLst/>
          </a:prstGeom>
        </p:spPr>
        <p:txBody>
          <a:bodyPr>
            <a:spAutoFit/>
          </a:bodyPr>
          <a:lstStyle/>
          <a:p>
            <a:pPr algn="just"/>
            <a:r>
              <a:rPr lang="en-US" sz="2000" dirty="0">
                <a:solidFill>
                  <a:prstClr val="black"/>
                </a:solidFill>
                <a:latin typeface="Arial" panose="020B0604020202020204" pitchFamily="34" charset="0"/>
                <a:cs typeface="Arial" panose="020B0604020202020204" pitchFamily="34" charset="0"/>
              </a:rPr>
              <a:t>Two types of weathering</a:t>
            </a:r>
            <a:r>
              <a:rPr lang="en-US" sz="2000" dirty="0">
                <a:solidFill>
                  <a:prstClr val="black"/>
                </a:solidFill>
                <a:latin typeface="Arial" panose="020B0604020202020204" pitchFamily="34" charset="0"/>
                <a:cs typeface="Arial" panose="020B0604020202020204" pitchFamily="34" charset="0"/>
              </a:rPr>
              <a:t>:</a:t>
            </a:r>
          </a:p>
          <a:p>
            <a:pPr algn="just"/>
            <a:endParaRPr lang="en-US" sz="2000" dirty="0">
              <a:solidFill>
                <a:prstClr val="black"/>
              </a:solidFill>
              <a:latin typeface="Arial" panose="020B0604020202020204" pitchFamily="34" charset="0"/>
              <a:cs typeface="Arial" panose="020B0604020202020204" pitchFamily="34" charset="0"/>
            </a:endParaRPr>
          </a:p>
          <a:p>
            <a:pPr lvl="1" algn="just"/>
            <a:r>
              <a:rPr lang="en-US" sz="2000" dirty="0">
                <a:solidFill>
                  <a:prstClr val="black"/>
                </a:solidFill>
                <a:latin typeface="Arial" panose="020B0604020202020204" pitchFamily="34" charset="0"/>
                <a:cs typeface="Arial" panose="020B0604020202020204" pitchFamily="34" charset="0"/>
              </a:rPr>
              <a:t>Mechanical</a:t>
            </a:r>
          </a:p>
          <a:p>
            <a:pPr lvl="1" algn="just"/>
            <a:endParaRPr lang="en-US" sz="2000" dirty="0">
              <a:solidFill>
                <a:prstClr val="black"/>
              </a:solidFill>
              <a:latin typeface="Arial" panose="020B0604020202020204" pitchFamily="34" charset="0"/>
              <a:cs typeface="Arial" panose="020B0604020202020204" pitchFamily="34" charset="0"/>
            </a:endParaRPr>
          </a:p>
          <a:p>
            <a:pPr lvl="1" algn="just"/>
            <a:r>
              <a:rPr lang="en-US" sz="2000" dirty="0">
                <a:solidFill>
                  <a:prstClr val="black"/>
                </a:solidFill>
                <a:latin typeface="Arial" panose="020B0604020202020204" pitchFamily="34" charset="0"/>
                <a:cs typeface="Arial" panose="020B0604020202020204" pitchFamily="34" charset="0"/>
              </a:rPr>
              <a:t>Chemical</a:t>
            </a:r>
          </a:p>
        </p:txBody>
      </p:sp>
    </p:spTree>
    <p:extLst>
      <p:ext uri="{BB962C8B-B14F-4D97-AF65-F5344CB8AC3E}">
        <p14:creationId xmlns:p14="http://schemas.microsoft.com/office/powerpoint/2010/main" val="148858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1. Mechanical Weathering</a:t>
            </a:r>
            <a:endParaRPr lang="en-US" dirty="0">
              <a:solidFill>
                <a:srgbClr val="0070C0"/>
              </a:solidFill>
            </a:endParaRPr>
          </a:p>
        </p:txBody>
      </p:sp>
      <p:sp>
        <p:nvSpPr>
          <p:cNvPr id="3" name="Content Placeholder 2"/>
          <p:cNvSpPr>
            <a:spLocks noGrp="1"/>
          </p:cNvSpPr>
          <p:nvPr>
            <p:ph idx="1"/>
          </p:nvPr>
        </p:nvSpPr>
        <p:spPr/>
        <p:txBody>
          <a:bodyPr/>
          <a:lstStyle/>
          <a:p>
            <a:r>
              <a:rPr lang="en-US" dirty="0" smtClean="0"/>
              <a:t>Physical breakdown of rock</a:t>
            </a:r>
          </a:p>
          <a:p>
            <a:r>
              <a:rPr lang="en-US" dirty="0" smtClean="0"/>
              <a:t>Chemical composition of the rock does not change…</a:t>
            </a:r>
          </a:p>
          <a:p>
            <a:r>
              <a:rPr lang="en-US" dirty="0" smtClean="0"/>
              <a:t>Types: ??</a:t>
            </a:r>
          </a:p>
        </p:txBody>
      </p:sp>
      <p:sp>
        <p:nvSpPr>
          <p:cNvPr id="4" name="Rectangle 3"/>
          <p:cNvSpPr/>
          <p:nvPr/>
        </p:nvSpPr>
        <p:spPr>
          <a:xfrm>
            <a:off x="3719736" y="4149081"/>
            <a:ext cx="6624736" cy="2062103"/>
          </a:xfrm>
          <a:prstGeom prst="rect">
            <a:avLst/>
          </a:prstGeom>
        </p:spPr>
        <p:txBody>
          <a:bodyPr wrap="square">
            <a:spAutoFit/>
          </a:bodyPr>
          <a:lstStyle/>
          <a:p>
            <a:pPr lvl="1"/>
            <a:r>
              <a:rPr lang="en-US" sz="3200" b="1" dirty="0">
                <a:solidFill>
                  <a:srgbClr val="0070C0"/>
                </a:solidFill>
                <a:latin typeface="Gill Sans MT"/>
              </a:rPr>
              <a:t>Exfoliation</a:t>
            </a:r>
          </a:p>
          <a:p>
            <a:pPr lvl="1"/>
            <a:r>
              <a:rPr lang="en-US" sz="3200" b="1" dirty="0">
                <a:solidFill>
                  <a:srgbClr val="0070C0"/>
                </a:solidFill>
                <a:latin typeface="Gill Sans MT"/>
              </a:rPr>
              <a:t>Ice Wedging</a:t>
            </a:r>
          </a:p>
          <a:p>
            <a:pPr lvl="1"/>
            <a:r>
              <a:rPr lang="en-US" sz="3200" b="1" dirty="0">
                <a:solidFill>
                  <a:srgbClr val="0070C0"/>
                </a:solidFill>
                <a:latin typeface="Gill Sans MT"/>
              </a:rPr>
              <a:t>Abrasion</a:t>
            </a:r>
          </a:p>
          <a:p>
            <a:pPr lvl="1"/>
            <a:r>
              <a:rPr lang="en-US" sz="3200" b="1" dirty="0">
                <a:solidFill>
                  <a:srgbClr val="0070C0"/>
                </a:solidFill>
                <a:latin typeface="Gill Sans MT"/>
              </a:rPr>
              <a:t>Plant &amp; Animal Activity</a:t>
            </a:r>
          </a:p>
        </p:txBody>
      </p:sp>
    </p:spTree>
    <p:extLst>
      <p:ext uri="{BB962C8B-B14F-4D97-AF65-F5344CB8AC3E}">
        <p14:creationId xmlns:p14="http://schemas.microsoft.com/office/powerpoint/2010/main" val="1124437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 calcmode="lin" valueType="num">
                                      <p:cBhvr additive="base">
                                        <p:cTn id="2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 calcmode="lin" valueType="num">
                                      <p:cBhvr additive="base">
                                        <p:cTn id="2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 calcmode="lin" valueType="num">
                                      <p:cBhvr additive="base">
                                        <p:cTn id="3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4">
                                            <p:txEl>
                                              <p:pRg st="3" end="3"/>
                                            </p:txEl>
                                          </p:spTgt>
                                        </p:tgtEl>
                                        <p:attrNameLst>
                                          <p:attrName>style.visibility</p:attrName>
                                        </p:attrNameLst>
                                      </p:cBhvr>
                                      <p:to>
                                        <p:strVal val="visible"/>
                                      </p:to>
                                    </p:set>
                                    <p:anim calcmode="lin" valueType="num">
                                      <p:cBhvr additive="base">
                                        <p:cTn id="4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Exfoliation</a:t>
            </a:r>
            <a:endParaRPr lang="en-US" dirty="0">
              <a:solidFill>
                <a:srgbClr val="0070C0"/>
              </a:solidFill>
            </a:endParaRPr>
          </a:p>
        </p:txBody>
      </p:sp>
      <p:sp>
        <p:nvSpPr>
          <p:cNvPr id="3" name="Content Placeholder 2"/>
          <p:cNvSpPr>
            <a:spLocks noGrp="1"/>
          </p:cNvSpPr>
          <p:nvPr>
            <p:ph idx="1"/>
          </p:nvPr>
        </p:nvSpPr>
        <p:spPr>
          <a:xfrm>
            <a:off x="2639616" y="1600201"/>
            <a:ext cx="3303984" cy="4525963"/>
          </a:xfrm>
        </p:spPr>
        <p:txBody>
          <a:bodyPr>
            <a:normAutofit fontScale="92500" lnSpcReduction="10000"/>
          </a:bodyPr>
          <a:lstStyle/>
          <a:p>
            <a:r>
              <a:rPr lang="en-US" dirty="0" smtClean="0"/>
              <a:t>When rocks come to the surface, pressure on them is reduced.</a:t>
            </a:r>
          </a:p>
          <a:p>
            <a:r>
              <a:rPr lang="en-US" dirty="0" smtClean="0"/>
              <a:t>This can allow cracks to form, and the rocks ‘exfoliate’.</a:t>
            </a:r>
          </a:p>
          <a:p>
            <a:r>
              <a:rPr lang="en-US" dirty="0" smtClean="0"/>
              <a:t>Example: Granite</a:t>
            </a:r>
            <a:endParaRPr lang="en-US"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9800" y="1371600"/>
            <a:ext cx="4476750" cy="518160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68547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Ice Wedging</a:t>
            </a:r>
            <a:endParaRPr lang="en-US" dirty="0">
              <a:solidFill>
                <a:srgbClr val="0070C0"/>
              </a:solidFill>
            </a:endParaRPr>
          </a:p>
        </p:txBody>
      </p:sp>
      <p:sp>
        <p:nvSpPr>
          <p:cNvPr id="3" name="Content Placeholder 2"/>
          <p:cNvSpPr>
            <a:spLocks noGrp="1"/>
          </p:cNvSpPr>
          <p:nvPr>
            <p:ph idx="1"/>
          </p:nvPr>
        </p:nvSpPr>
        <p:spPr>
          <a:xfrm>
            <a:off x="2639616" y="1600201"/>
            <a:ext cx="2922984" cy="4525963"/>
          </a:xfrm>
        </p:spPr>
        <p:txBody>
          <a:bodyPr/>
          <a:lstStyle/>
          <a:p>
            <a:r>
              <a:rPr lang="en-US" dirty="0" smtClean="0"/>
              <a:t>When water flows into the cracks in rocks &amp; freezes.</a:t>
            </a:r>
          </a:p>
          <a:p>
            <a:endParaRPr lang="en-US"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981200"/>
            <a:ext cx="4572000" cy="457200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577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Abrasion</a:t>
            </a:r>
            <a:endParaRPr lang="en-US" dirty="0">
              <a:solidFill>
                <a:srgbClr val="0070C0"/>
              </a:solidFill>
            </a:endParaRPr>
          </a:p>
        </p:txBody>
      </p:sp>
      <p:sp>
        <p:nvSpPr>
          <p:cNvPr id="3" name="Content Placeholder 2"/>
          <p:cNvSpPr>
            <a:spLocks noGrp="1"/>
          </p:cNvSpPr>
          <p:nvPr>
            <p:ph idx="1"/>
          </p:nvPr>
        </p:nvSpPr>
        <p:spPr>
          <a:xfrm>
            <a:off x="2567608" y="1143001"/>
            <a:ext cx="7643192" cy="4525963"/>
          </a:xfrm>
        </p:spPr>
        <p:txBody>
          <a:bodyPr/>
          <a:lstStyle/>
          <a:p>
            <a:r>
              <a:rPr lang="en-US" dirty="0" smtClean="0"/>
              <a:t>When rocks broken from other processes collide and break down even further.</a:t>
            </a:r>
          </a:p>
          <a:p>
            <a:r>
              <a:rPr lang="en-US" dirty="0" smtClean="0"/>
              <a:t>Happens because of gravity, ice, running water, or wind.</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42035" y="3810001"/>
            <a:ext cx="4146454" cy="2931368"/>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520" y="3825876"/>
            <a:ext cx="4409380" cy="2915493"/>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03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720" y="76200"/>
            <a:ext cx="7498080" cy="1143000"/>
          </a:xfrm>
        </p:spPr>
        <p:txBody>
          <a:bodyPr/>
          <a:lstStyle/>
          <a:p>
            <a:r>
              <a:rPr lang="en-US" dirty="0" smtClean="0">
                <a:solidFill>
                  <a:srgbClr val="0070C0"/>
                </a:solidFill>
              </a:rPr>
              <a:t>Plant &amp; Animal Activity</a:t>
            </a:r>
            <a:endParaRPr lang="en-US" dirty="0">
              <a:solidFill>
                <a:srgbClr val="0070C0"/>
              </a:solidFill>
            </a:endParaRPr>
          </a:p>
        </p:txBody>
      </p:sp>
      <p:sp>
        <p:nvSpPr>
          <p:cNvPr id="3" name="Content Placeholder 2"/>
          <p:cNvSpPr>
            <a:spLocks noGrp="1"/>
          </p:cNvSpPr>
          <p:nvPr>
            <p:ph idx="1"/>
          </p:nvPr>
        </p:nvSpPr>
        <p:spPr>
          <a:xfrm>
            <a:off x="2567608" y="1052737"/>
            <a:ext cx="7643192" cy="4906963"/>
          </a:xfrm>
        </p:spPr>
        <p:txBody>
          <a:bodyPr/>
          <a:lstStyle/>
          <a:p>
            <a:r>
              <a:rPr lang="en-US" dirty="0" smtClean="0"/>
              <a:t>Plant roots act like ice to split rocks</a:t>
            </a:r>
          </a:p>
          <a:p>
            <a:r>
              <a:rPr lang="en-US" dirty="0" smtClean="0"/>
              <a:t>Animals, mostly ones that burrow, expose other rocks for further weathering.</a:t>
            </a:r>
            <a:endParaRPr lang="en-US"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12024" y="2852937"/>
            <a:ext cx="4139952" cy="3821955"/>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528" y="2863850"/>
            <a:ext cx="4324672" cy="380551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467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2. Chemical Weathering</a:t>
            </a:r>
            <a:endParaRPr lang="en-US" dirty="0">
              <a:solidFill>
                <a:srgbClr val="0070C0"/>
              </a:solidFill>
            </a:endParaRPr>
          </a:p>
        </p:txBody>
      </p:sp>
      <p:sp>
        <p:nvSpPr>
          <p:cNvPr id="3" name="Content Placeholder 2"/>
          <p:cNvSpPr>
            <a:spLocks noGrp="1"/>
          </p:cNvSpPr>
          <p:nvPr>
            <p:ph idx="1"/>
          </p:nvPr>
        </p:nvSpPr>
        <p:spPr>
          <a:xfrm>
            <a:off x="2423592" y="1600200"/>
            <a:ext cx="7787208" cy="4953000"/>
          </a:xfrm>
        </p:spPr>
        <p:txBody>
          <a:bodyPr/>
          <a:lstStyle/>
          <a:p>
            <a:r>
              <a:rPr lang="en-US" dirty="0" smtClean="0"/>
              <a:t>Chemical reactions break the minerals in the rock into different materials</a:t>
            </a:r>
          </a:p>
          <a:p>
            <a:r>
              <a:rPr lang="en-US" dirty="0" smtClean="0"/>
              <a:t>Types: ??</a:t>
            </a:r>
          </a:p>
          <a:p>
            <a:endParaRPr lang="en-US" dirty="0"/>
          </a:p>
        </p:txBody>
      </p:sp>
      <p:sp>
        <p:nvSpPr>
          <p:cNvPr id="4" name="Rectangle 3"/>
          <p:cNvSpPr/>
          <p:nvPr/>
        </p:nvSpPr>
        <p:spPr>
          <a:xfrm>
            <a:off x="2855640" y="3501009"/>
            <a:ext cx="6336704" cy="2062103"/>
          </a:xfrm>
          <a:prstGeom prst="rect">
            <a:avLst/>
          </a:prstGeom>
        </p:spPr>
        <p:txBody>
          <a:bodyPr wrap="square">
            <a:spAutoFit/>
          </a:bodyPr>
          <a:lstStyle/>
          <a:p>
            <a:pPr lvl="1"/>
            <a:r>
              <a:rPr lang="en-US" sz="3200" b="1" dirty="0">
                <a:solidFill>
                  <a:srgbClr val="0070C0"/>
                </a:solidFill>
                <a:latin typeface="Gill Sans MT"/>
              </a:rPr>
              <a:t>Oxidation</a:t>
            </a:r>
          </a:p>
          <a:p>
            <a:pPr lvl="1"/>
            <a:r>
              <a:rPr lang="en-US" sz="3200" b="1" dirty="0">
                <a:solidFill>
                  <a:srgbClr val="0070C0"/>
                </a:solidFill>
                <a:latin typeface="Gill Sans MT"/>
              </a:rPr>
              <a:t>Hydrolysis</a:t>
            </a:r>
          </a:p>
          <a:p>
            <a:pPr lvl="1"/>
            <a:r>
              <a:rPr lang="en-US" sz="3200" b="1" dirty="0">
                <a:solidFill>
                  <a:srgbClr val="0070C0"/>
                </a:solidFill>
                <a:latin typeface="Gill Sans MT"/>
              </a:rPr>
              <a:t>Carbonation</a:t>
            </a:r>
          </a:p>
          <a:p>
            <a:pPr lvl="1"/>
            <a:r>
              <a:rPr lang="en-US" sz="3200" b="1" dirty="0">
                <a:solidFill>
                  <a:srgbClr val="0070C0"/>
                </a:solidFill>
                <a:latin typeface="Gill Sans MT"/>
              </a:rPr>
              <a:t>Organic Acids / Acid Rain</a:t>
            </a:r>
          </a:p>
        </p:txBody>
      </p:sp>
    </p:spTree>
    <p:extLst>
      <p:ext uri="{BB962C8B-B14F-4D97-AF65-F5344CB8AC3E}">
        <p14:creationId xmlns:p14="http://schemas.microsoft.com/office/powerpoint/2010/main" val="401185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Oxidation</a:t>
            </a:r>
            <a:endParaRPr lang="en-US" dirty="0">
              <a:solidFill>
                <a:srgbClr val="0070C0"/>
              </a:solidFill>
            </a:endParaRPr>
          </a:p>
        </p:txBody>
      </p:sp>
      <p:sp>
        <p:nvSpPr>
          <p:cNvPr id="3" name="Content Placeholder 2"/>
          <p:cNvSpPr>
            <a:spLocks noGrp="1"/>
          </p:cNvSpPr>
          <p:nvPr>
            <p:ph idx="1"/>
          </p:nvPr>
        </p:nvSpPr>
        <p:spPr>
          <a:xfrm>
            <a:off x="2545758" y="1628800"/>
            <a:ext cx="2918792" cy="5334000"/>
          </a:xfrm>
        </p:spPr>
        <p:txBody>
          <a:bodyPr>
            <a:normAutofit fontScale="85000" lnSpcReduction="10000"/>
          </a:bodyPr>
          <a:lstStyle/>
          <a:p>
            <a:r>
              <a:rPr lang="en-US" dirty="0" smtClean="0"/>
              <a:t>When elements in the rock combine with Oxygen, and break off as new compounds.</a:t>
            </a:r>
          </a:p>
          <a:p>
            <a:r>
              <a:rPr lang="en-US" dirty="0" smtClean="0"/>
              <a:t>Usually happens in rocks with iron content</a:t>
            </a:r>
          </a:p>
          <a:p>
            <a:r>
              <a:rPr lang="en-US" dirty="0" smtClean="0"/>
              <a:t>Produces a red colour</a:t>
            </a:r>
            <a:endParaRPr lang="en-US"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86400" y="2000250"/>
            <a:ext cx="4953000" cy="3714750"/>
          </a:xfrm>
          <a:prstGeom prst="rect">
            <a:avLst/>
          </a:prstGeom>
          <a:noFill/>
          <a:ln w="28575">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187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600" y="-171400"/>
            <a:ext cx="2952328" cy="1143000"/>
          </a:xfrm>
        </p:spPr>
        <p:txBody>
          <a:bodyPr/>
          <a:lstStyle/>
          <a:p>
            <a:r>
              <a:rPr lang="en-US" dirty="0" smtClean="0">
                <a:solidFill>
                  <a:srgbClr val="0070C0"/>
                </a:solidFill>
              </a:rPr>
              <a:t>Hydrolysis</a:t>
            </a:r>
            <a:endParaRPr lang="en-US" dirty="0">
              <a:solidFill>
                <a:srgbClr val="0070C0"/>
              </a:solidFill>
            </a:endParaRPr>
          </a:p>
        </p:txBody>
      </p:sp>
      <p:sp>
        <p:nvSpPr>
          <p:cNvPr id="3" name="Content Placeholder 2"/>
          <p:cNvSpPr>
            <a:spLocks noGrp="1"/>
          </p:cNvSpPr>
          <p:nvPr>
            <p:ph idx="1"/>
          </p:nvPr>
        </p:nvSpPr>
        <p:spPr>
          <a:xfrm>
            <a:off x="2423592" y="980728"/>
            <a:ext cx="7498080" cy="4800600"/>
          </a:xfrm>
        </p:spPr>
        <p:txBody>
          <a:bodyPr>
            <a:normAutofit fontScale="92500" lnSpcReduction="10000"/>
          </a:bodyPr>
          <a:lstStyle/>
          <a:p>
            <a:r>
              <a:rPr lang="en-US" dirty="0" smtClean="0"/>
              <a:t>When chemicals in the rock react with water, causing some of the minerals to break away from the rock.</a:t>
            </a:r>
          </a:p>
          <a:p>
            <a:r>
              <a:rPr lang="en-US" dirty="0" smtClean="0"/>
              <a:t>Often happens with metals like Potassium &amp; Sodium. </a:t>
            </a:r>
            <a:r>
              <a:rPr lang="en-GB" dirty="0"/>
              <a:t>The most common example of hydrolysis is </a:t>
            </a:r>
            <a:r>
              <a:rPr lang="en-GB" b="1" dirty="0"/>
              <a:t>feldspar</a:t>
            </a:r>
            <a:r>
              <a:rPr lang="en-GB" dirty="0"/>
              <a:t>, </a:t>
            </a:r>
            <a:r>
              <a:rPr lang="en-GB" dirty="0" smtClean="0"/>
              <a:t>which </a:t>
            </a:r>
            <a:r>
              <a:rPr lang="en-GB" dirty="0"/>
              <a:t>can be found </a:t>
            </a:r>
            <a:endParaRPr lang="en-GB" dirty="0" smtClean="0"/>
          </a:p>
          <a:p>
            <a:pPr marL="82296" indent="0">
              <a:buNone/>
            </a:pPr>
            <a:r>
              <a:rPr lang="en-GB" dirty="0" smtClean="0"/>
              <a:t>  in granite… </a:t>
            </a:r>
            <a:r>
              <a:rPr lang="en-GB" dirty="0"/>
              <a:t>changing </a:t>
            </a:r>
            <a:endParaRPr lang="en-GB" dirty="0" smtClean="0"/>
          </a:p>
          <a:p>
            <a:pPr marL="82296" indent="0">
              <a:buNone/>
            </a:pPr>
            <a:r>
              <a:rPr lang="en-GB" dirty="0"/>
              <a:t> </a:t>
            </a:r>
            <a:r>
              <a:rPr lang="en-GB" dirty="0" smtClean="0"/>
              <a:t> to clay</a:t>
            </a:r>
            <a:r>
              <a:rPr lang="en-GB" dirty="0"/>
              <a:t> </a:t>
            </a:r>
            <a:r>
              <a:rPr lang="en-GB" dirty="0" smtClean="0"/>
              <a:t>minerals </a:t>
            </a:r>
          </a:p>
          <a:p>
            <a:pPr marL="82296" indent="0">
              <a:buNone/>
            </a:pPr>
            <a:r>
              <a:rPr lang="en-GB" sz="2600" dirty="0"/>
              <a:t>  (Kaolinite, </a:t>
            </a:r>
            <a:r>
              <a:rPr lang="en-GB" sz="2600" dirty="0" err="1"/>
              <a:t>Halloysite</a:t>
            </a:r>
            <a:r>
              <a:rPr lang="en-GB" sz="2600" dirty="0"/>
              <a:t> </a:t>
            </a:r>
          </a:p>
          <a:p>
            <a:pPr marL="82296" indent="0">
              <a:buNone/>
            </a:pPr>
            <a:r>
              <a:rPr lang="en-GB" sz="2600" dirty="0"/>
              <a:t> </a:t>
            </a:r>
            <a:r>
              <a:rPr lang="en-GB" sz="2600" dirty="0" err="1"/>
              <a:t>Nacrite</a:t>
            </a:r>
            <a:r>
              <a:rPr lang="en-GB" sz="2600" dirty="0"/>
              <a:t> and </a:t>
            </a:r>
            <a:r>
              <a:rPr lang="en-GB" sz="2600" dirty="0" err="1"/>
              <a:t>Montmorillonite</a:t>
            </a:r>
            <a:r>
              <a:rPr lang="en-GB" sz="2600" dirty="0"/>
              <a:t>)</a:t>
            </a:r>
            <a:endParaRPr lang="en-US" sz="2600" dirty="0"/>
          </a:p>
        </p:txBody>
      </p:sp>
      <p:pic>
        <p:nvPicPr>
          <p:cNvPr id="1028" name="Picture 4" descr="Image result for examples of hydrolysis in rock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56040" y="4000304"/>
            <a:ext cx="4176464" cy="281307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941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 calcmode="lin" valueType="num">
                                      <p:cBhvr additive="base">
                                        <p:cTn id="2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additive="base">
                                        <p:cTn id="2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608" y="0"/>
            <a:ext cx="7498080" cy="1143000"/>
          </a:xfrm>
        </p:spPr>
        <p:txBody>
          <a:bodyPr/>
          <a:lstStyle/>
          <a:p>
            <a:r>
              <a:rPr lang="en-US" dirty="0" smtClean="0">
                <a:solidFill>
                  <a:srgbClr val="0070C0"/>
                </a:solidFill>
              </a:rPr>
              <a:t>Carbonation</a:t>
            </a:r>
            <a:endParaRPr lang="en-US" dirty="0">
              <a:solidFill>
                <a:srgbClr val="0070C0"/>
              </a:solidFill>
            </a:endParaRPr>
          </a:p>
        </p:txBody>
      </p:sp>
      <p:sp>
        <p:nvSpPr>
          <p:cNvPr id="3" name="Content Placeholder 2"/>
          <p:cNvSpPr>
            <a:spLocks noGrp="1"/>
          </p:cNvSpPr>
          <p:nvPr>
            <p:ph idx="1"/>
          </p:nvPr>
        </p:nvSpPr>
        <p:spPr>
          <a:xfrm>
            <a:off x="2423592" y="980728"/>
            <a:ext cx="7947992" cy="2895600"/>
          </a:xfrm>
        </p:spPr>
        <p:txBody>
          <a:bodyPr>
            <a:normAutofit/>
          </a:bodyPr>
          <a:lstStyle/>
          <a:p>
            <a:pPr algn="just"/>
            <a:r>
              <a:rPr lang="en-US" sz="2800" dirty="0"/>
              <a:t>When CO</a:t>
            </a:r>
            <a:r>
              <a:rPr lang="en-US" sz="2800" baseline="-25000" dirty="0"/>
              <a:t>2</a:t>
            </a:r>
            <a:r>
              <a:rPr lang="en-US" sz="2800" dirty="0"/>
              <a:t> is dissolved in water it creates Carbonic Acid</a:t>
            </a:r>
          </a:p>
          <a:p>
            <a:pPr algn="just"/>
            <a:r>
              <a:rPr lang="en-US" sz="2800" dirty="0"/>
              <a:t>This acid can stick to some minerals and form compounds that are washed away by water.  This is commonly seen in Limestones</a:t>
            </a:r>
          </a:p>
          <a:p>
            <a:pPr algn="just">
              <a:buNone/>
            </a:pPr>
            <a:endParaRPr lang="en-US"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35760" y="3698958"/>
            <a:ext cx="5220072" cy="304241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7353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768" y="3741349"/>
            <a:ext cx="3620945" cy="270892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2783632" y="188640"/>
            <a:ext cx="7498080" cy="1143000"/>
          </a:xfrm>
        </p:spPr>
        <p:txBody>
          <a:bodyPr/>
          <a:lstStyle/>
          <a:p>
            <a:r>
              <a:rPr lang="en-US" dirty="0" smtClean="0">
                <a:solidFill>
                  <a:srgbClr val="0070C0"/>
                </a:solidFill>
              </a:rPr>
              <a:t>Organic Acids</a:t>
            </a:r>
            <a:endParaRPr lang="en-US" dirty="0">
              <a:solidFill>
                <a:srgbClr val="0070C0"/>
              </a:solidFill>
            </a:endParaRPr>
          </a:p>
        </p:txBody>
      </p:sp>
      <p:sp>
        <p:nvSpPr>
          <p:cNvPr id="3" name="Content Placeholder 2"/>
          <p:cNvSpPr>
            <a:spLocks noGrp="1"/>
          </p:cNvSpPr>
          <p:nvPr>
            <p:ph idx="1"/>
          </p:nvPr>
        </p:nvSpPr>
        <p:spPr>
          <a:xfrm>
            <a:off x="2639616" y="1340768"/>
            <a:ext cx="7632848" cy="4797152"/>
          </a:xfrm>
        </p:spPr>
        <p:txBody>
          <a:bodyPr>
            <a:normAutofit/>
          </a:bodyPr>
          <a:lstStyle/>
          <a:p>
            <a:r>
              <a:rPr lang="en-US" sz="2800" dirty="0"/>
              <a:t>Some living things produce acids</a:t>
            </a:r>
          </a:p>
          <a:p>
            <a:pPr>
              <a:buNone/>
            </a:pPr>
            <a:r>
              <a:rPr lang="en-US" sz="2800" dirty="0"/>
              <a:t>   that are released to the environment.</a:t>
            </a:r>
          </a:p>
          <a:p>
            <a:r>
              <a:rPr lang="en-US" sz="2800" dirty="0"/>
              <a:t>These acids can develop cracks in rocks and start the weathering process.</a:t>
            </a:r>
          </a:p>
          <a:p>
            <a:endParaRPr lang="en-US" dirty="0" smtClean="0"/>
          </a:p>
          <a:p>
            <a:r>
              <a:rPr lang="en-US" dirty="0" smtClean="0"/>
              <a:t>Examples: Lichens </a:t>
            </a:r>
          </a:p>
          <a:p>
            <a:pPr>
              <a:buNone/>
            </a:pPr>
            <a:r>
              <a:rPr lang="en-US" dirty="0" smtClean="0"/>
              <a:t>                  &amp; mosses</a:t>
            </a:r>
            <a:endParaRPr lang="en-US" dirty="0"/>
          </a:p>
        </p:txBody>
      </p:sp>
    </p:spTree>
    <p:extLst>
      <p:ext uri="{BB962C8B-B14F-4D97-AF65-F5344CB8AC3E}">
        <p14:creationId xmlns:p14="http://schemas.microsoft.com/office/powerpoint/2010/main" val="1709060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additive="base">
                                        <p:cTn id="2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 calcmode="lin" valueType="num">
                                      <p:cBhvr additive="base">
                                        <p:cTn id="2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368" y="-59129"/>
            <a:ext cx="8739823" cy="1524000"/>
          </a:xfrm>
        </p:spPr>
        <p:txBody>
          <a:bodyPr/>
          <a:lstStyle/>
          <a:p>
            <a:r>
              <a:rPr lang="en-US" b="1" dirty="0" smtClean="0">
                <a:solidFill>
                  <a:schemeClr val="bg1"/>
                </a:solidFill>
              </a:rPr>
              <a:t>Formation of Soil</a:t>
            </a:r>
            <a:endParaRPr lang="en-US" b="1" dirty="0">
              <a:solidFill>
                <a:schemeClr val="bg1"/>
              </a:solidFill>
            </a:endParaRPr>
          </a:p>
        </p:txBody>
      </p:sp>
      <p:grpSp>
        <p:nvGrpSpPr>
          <p:cNvPr id="4" name="Group 23"/>
          <p:cNvGrpSpPr>
            <a:grpSpLocks/>
          </p:cNvGrpSpPr>
          <p:nvPr/>
        </p:nvGrpSpPr>
        <p:grpSpPr bwMode="auto">
          <a:xfrm>
            <a:off x="937220" y="1280205"/>
            <a:ext cx="8466019" cy="5191944"/>
            <a:chOff x="953" y="1363"/>
            <a:chExt cx="4423" cy="2756"/>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64" y="1363"/>
              <a:ext cx="3612" cy="2756"/>
            </a:xfrm>
            <a:prstGeom prst="rect">
              <a:avLst/>
            </a:prstGeom>
            <a:noFill/>
            <a:extLst>
              <a:ext uri="{909E8E84-426E-40DD-AFC4-6F175D3DCCD1}">
                <a14:hiddenFill xmlns:a14="http://schemas.microsoft.com/office/drawing/2010/main">
                  <a:solidFill>
                    <a:srgbClr val="FFFFFF"/>
                  </a:solidFill>
                </a14:hiddenFill>
              </a:ext>
            </a:extLst>
          </p:spPr>
        </p:pic>
        <p:sp>
          <p:nvSpPr>
            <p:cNvPr id="10" name="Text Box 16"/>
            <p:cNvSpPr txBox="1">
              <a:spLocks noChangeArrowheads="1"/>
            </p:cNvSpPr>
            <p:nvPr/>
          </p:nvSpPr>
          <p:spPr bwMode="auto">
            <a:xfrm>
              <a:off x="972" y="3362"/>
              <a:ext cx="862" cy="441"/>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400" dirty="0">
                  <a:solidFill>
                    <a:srgbClr val="FFFF00"/>
                  </a:solidFill>
                  <a:effectLst>
                    <a:outerShdw blurRad="38100" dist="38100" dir="2700000" algn="tl">
                      <a:srgbClr val="000000"/>
                    </a:outerShdw>
                  </a:effectLst>
                  <a:latin typeface="Arial" charset="0"/>
                </a:rPr>
                <a:t>Mature soil</a:t>
              </a:r>
            </a:p>
          </p:txBody>
        </p:sp>
        <p:sp>
          <p:nvSpPr>
            <p:cNvPr id="11" name="Text Box 17"/>
            <p:cNvSpPr txBox="1">
              <a:spLocks noChangeArrowheads="1"/>
            </p:cNvSpPr>
            <p:nvPr/>
          </p:nvSpPr>
          <p:spPr bwMode="auto">
            <a:xfrm>
              <a:off x="953" y="2639"/>
              <a:ext cx="983" cy="243"/>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400" dirty="0">
                  <a:solidFill>
                    <a:srgbClr val="FFFF00"/>
                  </a:solidFill>
                  <a:effectLst>
                    <a:outerShdw blurRad="38100" dist="38100" dir="2700000" algn="tl">
                      <a:srgbClr val="000000"/>
                    </a:outerShdw>
                  </a:effectLst>
                  <a:latin typeface="Arial" charset="0"/>
                </a:rPr>
                <a:t>Young soil</a:t>
              </a:r>
            </a:p>
          </p:txBody>
        </p:sp>
        <p:sp>
          <p:nvSpPr>
            <p:cNvPr id="12" name="Text Box 18"/>
            <p:cNvSpPr txBox="1">
              <a:spLocks noChangeArrowheads="1"/>
            </p:cNvSpPr>
            <p:nvPr/>
          </p:nvSpPr>
          <p:spPr bwMode="auto">
            <a:xfrm>
              <a:off x="3939" y="2664"/>
              <a:ext cx="688" cy="245"/>
            </a:xfrm>
            <a:prstGeom prst="rect">
              <a:avLst/>
            </a:prstGeom>
            <a:solidFill>
              <a:schemeClr val="bg1">
                <a:lumMod val="85000"/>
              </a:schemeClr>
            </a:solidFill>
            <a:ln>
              <a:noFill/>
            </a:ln>
            <a:effectLst>
              <a:outerShdw dist="35921" dir="2700000" algn="ctr" rotWithShape="0">
                <a:schemeClr val="tx1"/>
              </a:outerShdw>
            </a:effectLst>
            <a:extLs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r>
                <a:rPr lang="en-US" altLang="en-US" sz="2400" dirty="0">
                  <a:effectLst>
                    <a:outerShdw blurRad="38100" dist="38100" dir="2700000" algn="tl">
                      <a:srgbClr val="000000"/>
                    </a:outerShdw>
                  </a:effectLst>
                  <a:latin typeface="Arial" charset="0"/>
                </a:rPr>
                <a:t>Regolith</a:t>
              </a:r>
              <a:endParaRPr lang="en-US" altLang="en-US" sz="2800" dirty="0">
                <a:effectLst>
                  <a:outerShdw blurRad="38100" dist="38100" dir="2700000" algn="tl">
                    <a:srgbClr val="000000"/>
                  </a:outerShdw>
                </a:effectLst>
                <a:latin typeface="Arial" charset="0"/>
              </a:endParaRPr>
            </a:p>
          </p:txBody>
        </p:sp>
        <p:sp>
          <p:nvSpPr>
            <p:cNvPr id="13" name="Text Box 19"/>
            <p:cNvSpPr txBox="1">
              <a:spLocks noChangeArrowheads="1"/>
            </p:cNvSpPr>
            <p:nvPr/>
          </p:nvSpPr>
          <p:spPr bwMode="auto">
            <a:xfrm>
              <a:off x="4223" y="2956"/>
              <a:ext cx="97" cy="278"/>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endParaRPr lang="en-US" altLang="en-US" sz="2800">
                <a:solidFill>
                  <a:schemeClr val="bg1"/>
                </a:solidFill>
                <a:effectLst>
                  <a:outerShdw blurRad="38100" dist="38100" dir="2700000" algn="tl">
                    <a:srgbClr val="000000"/>
                  </a:outerShdw>
                </a:effectLst>
                <a:latin typeface="Arial" charset="0"/>
              </a:endParaRPr>
            </a:p>
          </p:txBody>
        </p:sp>
        <p:sp>
          <p:nvSpPr>
            <p:cNvPr id="14" name="Text Box 20"/>
            <p:cNvSpPr txBox="1">
              <a:spLocks noChangeArrowheads="1"/>
            </p:cNvSpPr>
            <p:nvPr/>
          </p:nvSpPr>
          <p:spPr bwMode="auto">
            <a:xfrm>
              <a:off x="953" y="2987"/>
              <a:ext cx="1062" cy="245"/>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400" dirty="0">
                  <a:solidFill>
                    <a:srgbClr val="FFFF00"/>
                  </a:solidFill>
                  <a:effectLst>
                    <a:outerShdw blurRad="38100" dist="38100" dir="2700000" algn="tl">
                      <a:srgbClr val="000000"/>
                    </a:outerShdw>
                  </a:effectLst>
                  <a:latin typeface="Arial" charset="0"/>
                </a:rPr>
                <a:t>Immature soil</a:t>
              </a:r>
            </a:p>
          </p:txBody>
        </p:sp>
      </p:grpSp>
      <p:sp>
        <p:nvSpPr>
          <p:cNvPr id="15" name="Rectangle 24"/>
          <p:cNvSpPr>
            <a:spLocks noChangeArrowheads="1"/>
          </p:cNvSpPr>
          <p:nvPr/>
        </p:nvSpPr>
        <p:spPr bwMode="auto">
          <a:xfrm>
            <a:off x="8719799" y="4027611"/>
            <a:ext cx="131478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effectLst>
                  <a:outerShdw blurRad="38100" dist="38100" dir="2700000" algn="tl">
                    <a:srgbClr val="000000"/>
                  </a:outerShdw>
                </a:effectLst>
                <a:latin typeface="Arial" charset="0"/>
              </a:rPr>
              <a:t>Bedrock</a:t>
            </a:r>
          </a:p>
        </p:txBody>
      </p:sp>
      <p:sp>
        <p:nvSpPr>
          <p:cNvPr id="17" name="Rectangle 16"/>
          <p:cNvSpPr/>
          <p:nvPr/>
        </p:nvSpPr>
        <p:spPr>
          <a:xfrm>
            <a:off x="992976" y="2615365"/>
            <a:ext cx="1330814" cy="830997"/>
          </a:xfrm>
          <a:prstGeom prst="rect">
            <a:avLst/>
          </a:prstGeom>
          <a:solidFill>
            <a:schemeClr val="bg1">
              <a:lumMod val="85000"/>
            </a:schemeClr>
          </a:solidFill>
        </p:spPr>
        <p:txBody>
          <a:bodyPr wrap="none">
            <a:spAutoFit/>
          </a:bodyPr>
          <a:lstStyle/>
          <a:p>
            <a:r>
              <a:rPr lang="en-US" altLang="en-US" sz="2400" dirty="0">
                <a:solidFill>
                  <a:srgbClr val="FFFF00"/>
                </a:solidFill>
                <a:effectLst>
                  <a:outerShdw blurRad="38100" dist="38100" dir="2700000" algn="tl">
                    <a:srgbClr val="000000"/>
                  </a:outerShdw>
                </a:effectLst>
                <a:latin typeface="Arial" charset="0"/>
              </a:rPr>
              <a:t>Detritus </a:t>
            </a:r>
          </a:p>
          <a:p>
            <a:r>
              <a:rPr lang="en-US" altLang="en-US" sz="2400" dirty="0">
                <a:solidFill>
                  <a:srgbClr val="FFFF00"/>
                </a:solidFill>
                <a:effectLst>
                  <a:outerShdw blurRad="38100" dist="38100" dir="2700000" algn="tl">
                    <a:srgbClr val="000000"/>
                  </a:outerShdw>
                </a:effectLst>
                <a:latin typeface="Arial" charset="0"/>
              </a:rPr>
              <a:t>Layer</a:t>
            </a:r>
          </a:p>
        </p:txBody>
      </p:sp>
      <p:sp>
        <p:nvSpPr>
          <p:cNvPr id="6" name="TextBox 5"/>
          <p:cNvSpPr txBox="1"/>
          <p:nvPr/>
        </p:nvSpPr>
        <p:spPr>
          <a:xfrm>
            <a:off x="7196294" y="1095539"/>
            <a:ext cx="2419267" cy="369332"/>
          </a:xfrm>
          <a:prstGeom prst="rect">
            <a:avLst/>
          </a:prstGeom>
          <a:solidFill>
            <a:schemeClr val="tx2">
              <a:lumMod val="75000"/>
            </a:schemeClr>
          </a:solidFill>
        </p:spPr>
        <p:txBody>
          <a:bodyPr wrap="square" rtlCol="0">
            <a:spAutoFit/>
          </a:bodyPr>
          <a:lstStyle/>
          <a:p>
            <a:endParaRPr lang="en-GB" dirty="0"/>
          </a:p>
        </p:txBody>
      </p:sp>
    </p:spTree>
    <p:extLst>
      <p:ext uri="{BB962C8B-B14F-4D97-AF65-F5344CB8AC3E}">
        <p14:creationId xmlns:p14="http://schemas.microsoft.com/office/powerpoint/2010/main" val="807379546"/>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2286" y="67608"/>
            <a:ext cx="7498080" cy="1143000"/>
          </a:xfrm>
        </p:spPr>
        <p:txBody>
          <a:bodyPr/>
          <a:lstStyle/>
          <a:p>
            <a:r>
              <a:rPr lang="en-US" dirty="0" smtClean="0">
                <a:solidFill>
                  <a:schemeClr val="bg1"/>
                </a:solidFill>
              </a:rPr>
              <a:t>Soil Horizons</a:t>
            </a:r>
            <a:endParaRPr lang="en-US" dirty="0">
              <a:solidFill>
                <a:schemeClr val="bg1"/>
              </a:solidFill>
            </a:endParaRPr>
          </a:p>
        </p:txBody>
      </p:sp>
      <p:grpSp>
        <p:nvGrpSpPr>
          <p:cNvPr id="4" name="Group 23"/>
          <p:cNvGrpSpPr>
            <a:grpSpLocks/>
          </p:cNvGrpSpPr>
          <p:nvPr/>
        </p:nvGrpSpPr>
        <p:grpSpPr bwMode="auto">
          <a:xfrm>
            <a:off x="1847529" y="908720"/>
            <a:ext cx="8028667" cy="5621486"/>
            <a:chOff x="973" y="1441"/>
            <a:chExt cx="4403" cy="2678"/>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66" y="1441"/>
              <a:ext cx="3510" cy="2678"/>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12"/>
            <p:cNvSpPr txBox="1">
              <a:spLocks noChangeArrowheads="1"/>
            </p:cNvSpPr>
            <p:nvPr/>
          </p:nvSpPr>
          <p:spPr bwMode="auto">
            <a:xfrm>
              <a:off x="974" y="2118"/>
              <a:ext cx="796"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a:effectLst>
                    <a:outerShdw blurRad="38100" dist="38100" dir="2700000" algn="tl">
                      <a:srgbClr val="000000"/>
                    </a:outerShdw>
                  </a:effectLst>
                  <a:latin typeface="Arial" charset="0"/>
                </a:rPr>
                <a:t>‘O’ horizon</a:t>
              </a:r>
            </a:p>
            <a:p>
              <a:r>
                <a:rPr lang="en-US" altLang="en-US" sz="2400" dirty="0">
                  <a:effectLst>
                    <a:outerShdw blurRad="38100" dist="38100" dir="2700000" algn="tl">
                      <a:srgbClr val="000000"/>
                    </a:outerShdw>
                  </a:effectLst>
                  <a:latin typeface="Arial" charset="0"/>
                </a:rPr>
                <a:t>Leaf litter</a:t>
              </a:r>
            </a:p>
          </p:txBody>
        </p:sp>
        <p:sp>
          <p:nvSpPr>
            <p:cNvPr id="7" name="Text Box 13"/>
            <p:cNvSpPr txBox="1">
              <a:spLocks noChangeArrowheads="1"/>
            </p:cNvSpPr>
            <p:nvPr/>
          </p:nvSpPr>
          <p:spPr bwMode="auto">
            <a:xfrm>
              <a:off x="973" y="257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a:effectLst>
                    <a:outerShdw blurRad="38100" dist="38100" dir="2700000" algn="tl">
                      <a:srgbClr val="000000"/>
                    </a:outerShdw>
                  </a:effectLst>
                  <a:latin typeface="Arial" charset="0"/>
                </a:rPr>
                <a:t>‘A’ horizon</a:t>
              </a:r>
            </a:p>
            <a:p>
              <a:r>
                <a:rPr lang="en-US" altLang="en-US" sz="2400" dirty="0">
                  <a:effectLst>
                    <a:outerShdw blurRad="38100" dist="38100" dir="2700000" algn="tl">
                      <a:srgbClr val="000000"/>
                    </a:outerShdw>
                  </a:effectLst>
                  <a:latin typeface="Arial" charset="0"/>
                </a:rPr>
                <a:t>Topsoil</a:t>
              </a:r>
            </a:p>
          </p:txBody>
        </p:sp>
        <p:sp>
          <p:nvSpPr>
            <p:cNvPr id="8" name="Text Box 14"/>
            <p:cNvSpPr txBox="1">
              <a:spLocks noChangeArrowheads="1"/>
            </p:cNvSpPr>
            <p:nvPr/>
          </p:nvSpPr>
          <p:spPr bwMode="auto">
            <a:xfrm>
              <a:off x="973" y="305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a:effectLst>
                    <a:outerShdw blurRad="38100" dist="38100" dir="2700000" algn="tl">
                      <a:srgbClr val="000000"/>
                    </a:outerShdw>
                  </a:effectLst>
                  <a:latin typeface="Arial" charset="0"/>
                </a:rPr>
                <a:t>‘B’ horizon</a:t>
              </a:r>
            </a:p>
            <a:p>
              <a:r>
                <a:rPr lang="en-US" altLang="en-US" sz="2400" dirty="0">
                  <a:effectLst>
                    <a:outerShdw blurRad="38100" dist="38100" dir="2700000" algn="tl">
                      <a:srgbClr val="000000"/>
                    </a:outerShdw>
                  </a:effectLst>
                  <a:latin typeface="Arial" charset="0"/>
                </a:rPr>
                <a:t>Subsoil</a:t>
              </a:r>
            </a:p>
          </p:txBody>
        </p:sp>
        <p:sp>
          <p:nvSpPr>
            <p:cNvPr id="9" name="Text Box 15"/>
            <p:cNvSpPr txBox="1">
              <a:spLocks noChangeArrowheads="1"/>
            </p:cNvSpPr>
            <p:nvPr/>
          </p:nvSpPr>
          <p:spPr bwMode="auto">
            <a:xfrm>
              <a:off x="973" y="3499"/>
              <a:ext cx="829" cy="550"/>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100" dirty="0">
                  <a:effectLst>
                    <a:outerShdw blurRad="38100" dist="38100" dir="2700000" algn="tl">
                      <a:srgbClr val="000000"/>
                    </a:outerShdw>
                  </a:effectLst>
                  <a:latin typeface="Arial" charset="0"/>
                </a:rPr>
                <a:t>‘C’ horizon</a:t>
              </a:r>
            </a:p>
            <a:p>
              <a:r>
                <a:rPr lang="en-US" altLang="en-US" sz="2400" dirty="0">
                  <a:effectLst>
                    <a:outerShdw blurRad="38100" dist="38100" dir="2700000" algn="tl">
                      <a:srgbClr val="000000"/>
                    </a:outerShdw>
                  </a:effectLst>
                  <a:latin typeface="Arial" charset="0"/>
                </a:rPr>
                <a:t>Parent</a:t>
              </a:r>
            </a:p>
            <a:p>
              <a:r>
                <a:rPr lang="en-US" altLang="en-US" sz="2400" dirty="0">
                  <a:effectLst>
                    <a:outerShdw blurRad="38100" dist="38100" dir="2700000" algn="tl">
                      <a:srgbClr val="000000"/>
                    </a:outerShdw>
                  </a:effectLst>
                  <a:latin typeface="Arial" charset="0"/>
                </a:rPr>
                <a:t>material</a:t>
              </a:r>
            </a:p>
          </p:txBody>
        </p:sp>
        <p:sp>
          <p:nvSpPr>
            <p:cNvPr id="13" name="Text Box 19"/>
            <p:cNvSpPr txBox="1">
              <a:spLocks noChangeArrowheads="1"/>
            </p:cNvSpPr>
            <p:nvPr/>
          </p:nvSpPr>
          <p:spPr bwMode="auto">
            <a:xfrm>
              <a:off x="4223" y="2956"/>
              <a:ext cx="101" cy="249"/>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endParaRPr lang="en-US" altLang="en-US" sz="2800">
                <a:solidFill>
                  <a:schemeClr val="bg1"/>
                </a:solidFill>
                <a:effectLst>
                  <a:outerShdw blurRad="38100" dist="38100" dir="2700000" algn="tl">
                    <a:srgbClr val="000000"/>
                  </a:outerShdw>
                </a:effectLst>
                <a:latin typeface="Arial" charset="0"/>
              </a:endParaRPr>
            </a:p>
          </p:txBody>
        </p:sp>
      </p:grpSp>
      <p:sp>
        <p:nvSpPr>
          <p:cNvPr id="15" name="TextBox 14"/>
          <p:cNvSpPr txBox="1"/>
          <p:nvPr/>
        </p:nvSpPr>
        <p:spPr>
          <a:xfrm>
            <a:off x="7957923" y="841276"/>
            <a:ext cx="2160240" cy="369332"/>
          </a:xfrm>
          <a:prstGeom prst="rect">
            <a:avLst/>
          </a:prstGeom>
          <a:solidFill>
            <a:schemeClr val="bg2">
              <a:lumMod val="40000"/>
              <a:lumOff val="60000"/>
            </a:schemeClr>
          </a:solidFill>
        </p:spPr>
        <p:txBody>
          <a:bodyPr wrap="square" rtlCol="0">
            <a:spAutoFit/>
          </a:bodyPr>
          <a:lstStyle/>
          <a:p>
            <a:endParaRPr lang="en-GB" dirty="0"/>
          </a:p>
        </p:txBody>
      </p:sp>
      <p:cxnSp>
        <p:nvCxnSpPr>
          <p:cNvPr id="17" name="Straight Arrow Connector 16"/>
          <p:cNvCxnSpPr/>
          <p:nvPr/>
        </p:nvCxnSpPr>
        <p:spPr>
          <a:xfrm>
            <a:off x="3359696" y="2636912"/>
            <a:ext cx="504056" cy="21602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0" name="Straight Arrow Connector 19"/>
          <p:cNvCxnSpPr/>
          <p:nvPr/>
        </p:nvCxnSpPr>
        <p:spPr>
          <a:xfrm>
            <a:off x="2999656" y="3861048"/>
            <a:ext cx="50405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1" name="Straight Arrow Connector 20"/>
          <p:cNvCxnSpPr/>
          <p:nvPr/>
        </p:nvCxnSpPr>
        <p:spPr>
          <a:xfrm flipV="1">
            <a:off x="3143672" y="4509120"/>
            <a:ext cx="360040" cy="28803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2" name="Straight Arrow Connector 21"/>
          <p:cNvCxnSpPr/>
          <p:nvPr/>
        </p:nvCxnSpPr>
        <p:spPr>
          <a:xfrm>
            <a:off x="3151126" y="5373216"/>
            <a:ext cx="936104"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97214295"/>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897" y="0"/>
            <a:ext cx="8739823" cy="1524000"/>
          </a:xfrm>
        </p:spPr>
        <p:txBody>
          <a:bodyPr/>
          <a:lstStyle/>
          <a:p>
            <a:r>
              <a:rPr lang="en-US" dirty="0" smtClean="0">
                <a:solidFill>
                  <a:schemeClr val="bg1"/>
                </a:solidFill>
                <a:latin typeface="Arial" panose="020B0604020202020204" pitchFamily="34" charset="0"/>
                <a:cs typeface="Arial" panose="020B0604020202020204" pitchFamily="34" charset="0"/>
              </a:rPr>
              <a:t>Soil Horizons</a:t>
            </a:r>
            <a:endParaRPr lang="en-US"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71510" y="404664"/>
            <a:ext cx="4755976" cy="4525963"/>
          </a:xfrm>
        </p:spPr>
        <p:txBody>
          <a:bodyPr/>
          <a:lstStyle/>
          <a:p>
            <a:r>
              <a:rPr lang="en-US" b="1" dirty="0" smtClean="0">
                <a:solidFill>
                  <a:schemeClr val="bg1"/>
                </a:solidFill>
                <a:latin typeface="Arial" panose="020B0604020202020204" pitchFamily="34" charset="0"/>
                <a:cs typeface="Arial" panose="020B0604020202020204" pitchFamily="34" charset="0"/>
              </a:rPr>
              <a:t>O Horizon:</a:t>
            </a:r>
          </a:p>
          <a:p>
            <a:r>
              <a:rPr lang="en-US" dirty="0" smtClean="0">
                <a:solidFill>
                  <a:schemeClr val="bg1"/>
                </a:solidFill>
                <a:latin typeface="Arial" panose="020B0604020202020204" pitchFamily="34" charset="0"/>
                <a:cs typeface="Arial" panose="020B0604020202020204" pitchFamily="34" charset="0"/>
              </a:rPr>
              <a:t>Top Layer/Surface litter layer</a:t>
            </a:r>
          </a:p>
          <a:p>
            <a:r>
              <a:rPr lang="en-US" dirty="0" smtClean="0">
                <a:solidFill>
                  <a:schemeClr val="bg1"/>
                </a:solidFill>
                <a:latin typeface="Arial" panose="020B0604020202020204" pitchFamily="34" charset="0"/>
                <a:cs typeface="Arial" panose="020B0604020202020204" pitchFamily="34" charset="0"/>
              </a:rPr>
              <a:t>Mostly plant debris (leaves, branches) and animal waste</a:t>
            </a:r>
          </a:p>
          <a:p>
            <a:r>
              <a:rPr lang="en-US" dirty="0" smtClean="0">
                <a:solidFill>
                  <a:schemeClr val="bg1"/>
                </a:solidFill>
                <a:latin typeface="Arial" panose="020B0604020202020204" pitchFamily="34" charset="0"/>
                <a:cs typeface="Arial" panose="020B0604020202020204" pitchFamily="34" charset="0"/>
              </a:rPr>
              <a:t>Brown/black in color</a:t>
            </a:r>
          </a:p>
          <a:p>
            <a:r>
              <a:rPr lang="en-GB" dirty="0">
                <a:solidFill>
                  <a:schemeClr val="bg1"/>
                </a:solidFill>
                <a:latin typeface="Arial" panose="020B0604020202020204" pitchFamily="34" charset="0"/>
                <a:cs typeface="Arial" panose="020B0604020202020204" pitchFamily="34" charset="0"/>
              </a:rPr>
              <a:t>N</a:t>
            </a:r>
            <a:r>
              <a:rPr lang="en-GB" dirty="0" smtClean="0">
                <a:solidFill>
                  <a:schemeClr val="bg1"/>
                </a:solidFill>
                <a:latin typeface="Arial" panose="020B0604020202020204" pitchFamily="34" charset="0"/>
                <a:cs typeface="Arial" panose="020B0604020202020204" pitchFamily="34" charset="0"/>
              </a:rPr>
              <a:t>ot </a:t>
            </a:r>
            <a:r>
              <a:rPr lang="en-GB" dirty="0">
                <a:solidFill>
                  <a:schemeClr val="bg1"/>
                </a:solidFill>
                <a:latin typeface="Arial" panose="020B0604020202020204" pitchFamily="34" charset="0"/>
                <a:cs typeface="Arial" panose="020B0604020202020204" pitchFamily="34" charset="0"/>
              </a:rPr>
              <a:t>saturated with water for prolonged periods. </a:t>
            </a:r>
            <a:endParaRPr lang="en-US" dirty="0">
              <a:solidFill>
                <a:schemeClr val="bg1"/>
              </a:solidFill>
              <a:latin typeface="Arial" panose="020B0604020202020204" pitchFamily="34" charset="0"/>
              <a:cs typeface="Arial" panose="020B0604020202020204" pitchFamily="34" charset="0"/>
            </a:endParaRPr>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37399" y="404664"/>
            <a:ext cx="4460914" cy="561513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88684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9878" y="-101958"/>
            <a:ext cx="8739823" cy="1524000"/>
          </a:xfrm>
        </p:spPr>
        <p:txBody>
          <a:bodyPr/>
          <a:lstStyle/>
          <a:p>
            <a:r>
              <a:rPr lang="en-US" b="1" dirty="0" smtClean="0">
                <a:solidFill>
                  <a:schemeClr val="bg1"/>
                </a:solidFill>
              </a:rPr>
              <a:t>Soil Horizons</a:t>
            </a:r>
            <a:endParaRPr lang="en-US" b="1" dirty="0">
              <a:solidFill>
                <a:schemeClr val="bg1"/>
              </a:solidFill>
            </a:endParaRPr>
          </a:p>
        </p:txBody>
      </p:sp>
      <p:sp>
        <p:nvSpPr>
          <p:cNvPr id="3" name="Content Placeholder 2"/>
          <p:cNvSpPr>
            <a:spLocks noGrp="1"/>
          </p:cNvSpPr>
          <p:nvPr>
            <p:ph idx="1"/>
          </p:nvPr>
        </p:nvSpPr>
        <p:spPr>
          <a:xfrm>
            <a:off x="1189878" y="991673"/>
            <a:ext cx="5107632" cy="5257800"/>
          </a:xfrm>
        </p:spPr>
        <p:txBody>
          <a:bodyPr>
            <a:normAutofit/>
          </a:bodyPr>
          <a:lstStyle/>
          <a:p>
            <a:r>
              <a:rPr lang="en-US" b="1" dirty="0" smtClean="0">
                <a:solidFill>
                  <a:schemeClr val="bg1"/>
                </a:solidFill>
                <a:latin typeface="Arial" panose="020B0604020202020204" pitchFamily="34" charset="0"/>
                <a:cs typeface="Arial" panose="020B0604020202020204" pitchFamily="34" charset="0"/>
              </a:rPr>
              <a:t>A Horizon</a:t>
            </a:r>
          </a:p>
          <a:p>
            <a:r>
              <a:rPr lang="en-US" dirty="0" smtClean="0">
                <a:solidFill>
                  <a:schemeClr val="bg1"/>
                </a:solidFill>
                <a:latin typeface="Arial" panose="020B0604020202020204" pitchFamily="34" charset="0"/>
                <a:cs typeface="Arial" panose="020B0604020202020204" pitchFamily="34" charset="0"/>
              </a:rPr>
              <a:t>The Topsoil Layer</a:t>
            </a:r>
          </a:p>
          <a:p>
            <a:r>
              <a:rPr lang="en-US" dirty="0" smtClean="0">
                <a:solidFill>
                  <a:schemeClr val="bg1"/>
                </a:solidFill>
                <a:latin typeface="Arial" panose="020B0604020202020204" pitchFamily="34" charset="0"/>
                <a:cs typeface="Arial" panose="020B0604020202020204" pitchFamily="34" charset="0"/>
              </a:rPr>
              <a:t>A mixture of decomposing organic matter called </a:t>
            </a:r>
            <a:r>
              <a:rPr lang="en-US" b="1" dirty="0" smtClean="0">
                <a:solidFill>
                  <a:schemeClr val="bg1"/>
                </a:solidFill>
                <a:latin typeface="Arial" panose="020B0604020202020204" pitchFamily="34" charset="0"/>
                <a:cs typeface="Arial" panose="020B0604020202020204" pitchFamily="34" charset="0"/>
              </a:rPr>
              <a:t>Humus</a:t>
            </a:r>
          </a:p>
          <a:p>
            <a:r>
              <a:rPr lang="en-US" dirty="0" smtClean="0">
                <a:solidFill>
                  <a:schemeClr val="bg1"/>
                </a:solidFill>
                <a:latin typeface="Arial" panose="020B0604020202020204" pitchFamily="34" charset="0"/>
                <a:cs typeface="Arial" panose="020B0604020202020204" pitchFamily="34" charset="0"/>
              </a:rPr>
              <a:t>And…</a:t>
            </a:r>
          </a:p>
          <a:p>
            <a:r>
              <a:rPr lang="en-US" dirty="0" smtClean="0">
                <a:solidFill>
                  <a:schemeClr val="bg1"/>
                </a:solidFill>
                <a:latin typeface="Arial" panose="020B0604020202020204" pitchFamily="34" charset="0"/>
                <a:cs typeface="Arial" panose="020B0604020202020204" pitchFamily="34" charset="0"/>
              </a:rPr>
              <a:t>Small rock particles from the bedrock</a:t>
            </a:r>
          </a:p>
          <a:p>
            <a:r>
              <a:rPr lang="en-US" dirty="0" smtClean="0">
                <a:solidFill>
                  <a:schemeClr val="bg1"/>
                </a:solidFill>
                <a:latin typeface="Arial" panose="020B0604020202020204" pitchFamily="34" charset="0"/>
                <a:cs typeface="Arial" panose="020B0604020202020204" pitchFamily="34" charset="0"/>
              </a:rPr>
              <a:t>Contains most plant roots and soil organisms.</a:t>
            </a:r>
            <a:endParaRPr lang="en-US" dirty="0">
              <a:solidFill>
                <a:schemeClr val="bg1"/>
              </a:solidFill>
              <a:latin typeface="Arial" panose="020B0604020202020204" pitchFamily="34" charset="0"/>
              <a:cs typeface="Arial" panose="020B0604020202020204" pitchFamily="34" charset="0"/>
            </a:endParaRPr>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2145" y="404663"/>
            <a:ext cx="4017261" cy="572036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6418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959" y="91225"/>
            <a:ext cx="8739823" cy="1524000"/>
          </a:xfrm>
        </p:spPr>
        <p:txBody>
          <a:bodyPr/>
          <a:lstStyle/>
          <a:p>
            <a:r>
              <a:rPr lang="en-US" b="1" dirty="0" smtClean="0">
                <a:solidFill>
                  <a:schemeClr val="bg1"/>
                </a:solidFill>
                <a:latin typeface="Arial" panose="020B0604020202020204" pitchFamily="34" charset="0"/>
                <a:cs typeface="Arial" panose="020B0604020202020204" pitchFamily="34" charset="0"/>
              </a:rPr>
              <a:t>Soil Horizons</a:t>
            </a:r>
            <a:endParaRPr lang="en-US"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60281" y="671421"/>
            <a:ext cx="5112568" cy="4953000"/>
          </a:xfrm>
        </p:spPr>
        <p:txBody>
          <a:bodyPr>
            <a:normAutofit/>
          </a:bodyPr>
          <a:lstStyle/>
          <a:p>
            <a:r>
              <a:rPr lang="en-US" b="1" dirty="0" smtClean="0">
                <a:solidFill>
                  <a:schemeClr val="bg1"/>
                </a:solidFill>
                <a:latin typeface="Arial" panose="020B0604020202020204" pitchFamily="34" charset="0"/>
                <a:cs typeface="Arial" panose="020B0604020202020204" pitchFamily="34" charset="0"/>
              </a:rPr>
              <a:t>B Horizon </a:t>
            </a:r>
            <a:r>
              <a:rPr lang="en-US" dirty="0" smtClean="0">
                <a:solidFill>
                  <a:schemeClr val="bg1"/>
                </a:solidFill>
                <a:latin typeface="Arial" panose="020B0604020202020204" pitchFamily="34" charset="0"/>
                <a:cs typeface="Arial" panose="020B0604020202020204" pitchFamily="34" charset="0"/>
              </a:rPr>
              <a:t>(Subsoil Layer)</a:t>
            </a:r>
          </a:p>
          <a:p>
            <a:r>
              <a:rPr lang="en-US" dirty="0" smtClean="0">
                <a:solidFill>
                  <a:schemeClr val="bg1"/>
                </a:solidFill>
                <a:latin typeface="Arial" panose="020B0604020202020204" pitchFamily="34" charset="0"/>
                <a:cs typeface="Arial" panose="020B0604020202020204" pitchFamily="34" charset="0"/>
              </a:rPr>
              <a:t>A transitional layer of</a:t>
            </a:r>
          </a:p>
          <a:p>
            <a:pPr>
              <a:buNone/>
            </a:pPr>
            <a:r>
              <a:rPr lang="en-US" dirty="0" smtClean="0">
                <a:solidFill>
                  <a:schemeClr val="bg1"/>
                </a:solidFill>
                <a:latin typeface="Arial" panose="020B0604020202020204" pitchFamily="34" charset="0"/>
                <a:cs typeface="Arial" panose="020B0604020202020204" pitchFamily="34" charset="0"/>
              </a:rPr>
              <a:t>    parent material, organic material, and minerals leached from the A horizon.</a:t>
            </a:r>
          </a:p>
          <a:p>
            <a:r>
              <a:rPr lang="en-US" dirty="0" smtClean="0">
                <a:solidFill>
                  <a:schemeClr val="bg1"/>
                </a:solidFill>
                <a:latin typeface="Arial" panose="020B0604020202020204" pitchFamily="34" charset="0"/>
                <a:cs typeface="Arial" panose="020B0604020202020204" pitchFamily="34" charset="0"/>
              </a:rPr>
              <a:t>Leaching is when water reacts with minerals in the upper soil layers, carrying them to the B horizon.</a:t>
            </a:r>
          </a:p>
          <a:p>
            <a:endParaRPr lang="en-US" dirty="0">
              <a:latin typeface="Arial" panose="020B0604020202020204" pitchFamily="34" charset="0"/>
              <a:cs typeface="Arial" panose="020B0604020202020204" pitchFamily="34" charset="0"/>
            </a:endParaRPr>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21929" y="671420"/>
            <a:ext cx="4149271" cy="5222859"/>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00306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416" y="228600"/>
            <a:ext cx="8739823" cy="649310"/>
          </a:xfrm>
        </p:spPr>
        <p:txBody>
          <a:bodyPr/>
          <a:lstStyle/>
          <a:p>
            <a:r>
              <a:rPr lang="en-US" b="1" dirty="0" smtClean="0">
                <a:solidFill>
                  <a:schemeClr val="bg1"/>
                </a:solidFill>
              </a:rPr>
              <a:t>Soil Horizons</a:t>
            </a:r>
            <a:endParaRPr lang="en-US" b="1" dirty="0">
              <a:solidFill>
                <a:schemeClr val="bg1"/>
              </a:solidFill>
            </a:endParaRPr>
          </a:p>
        </p:txBody>
      </p:sp>
      <p:sp>
        <p:nvSpPr>
          <p:cNvPr id="3" name="Content Placeholder 2"/>
          <p:cNvSpPr>
            <a:spLocks noGrp="1"/>
          </p:cNvSpPr>
          <p:nvPr>
            <p:ph idx="1"/>
          </p:nvPr>
        </p:nvSpPr>
        <p:spPr>
          <a:xfrm>
            <a:off x="912416" y="1045424"/>
            <a:ext cx="4675584" cy="5029200"/>
          </a:xfrm>
        </p:spPr>
        <p:txBody>
          <a:bodyPr>
            <a:normAutofit/>
          </a:bodyPr>
          <a:lstStyle/>
          <a:p>
            <a:r>
              <a:rPr lang="en-US" b="1" dirty="0" smtClean="0">
                <a:solidFill>
                  <a:schemeClr val="bg1"/>
                </a:solidFill>
                <a:latin typeface="Arial" panose="020B0604020202020204" pitchFamily="34" charset="0"/>
                <a:cs typeface="Arial" panose="020B0604020202020204" pitchFamily="34" charset="0"/>
              </a:rPr>
              <a:t>C Horizon </a:t>
            </a:r>
            <a:r>
              <a:rPr lang="en-US" dirty="0" smtClean="0">
                <a:solidFill>
                  <a:schemeClr val="bg1"/>
                </a:solidFill>
                <a:latin typeface="Arial" panose="020B0604020202020204" pitchFamily="34" charset="0"/>
                <a:cs typeface="Arial" panose="020B0604020202020204" pitchFamily="34" charset="0"/>
              </a:rPr>
              <a:t>(parent material):</a:t>
            </a:r>
          </a:p>
          <a:p>
            <a:r>
              <a:rPr lang="en-US" dirty="0" smtClean="0">
                <a:solidFill>
                  <a:schemeClr val="bg1"/>
                </a:solidFill>
                <a:latin typeface="Arial" panose="020B0604020202020204" pitchFamily="34" charset="0"/>
                <a:cs typeface="Arial" panose="020B0604020202020204" pitchFamily="34" charset="0"/>
              </a:rPr>
              <a:t>This is the </a:t>
            </a:r>
            <a:r>
              <a:rPr lang="en-US" b="1" dirty="0" smtClean="0">
                <a:solidFill>
                  <a:schemeClr val="bg1"/>
                </a:solidFill>
                <a:latin typeface="Arial" panose="020B0604020202020204" pitchFamily="34" charset="0"/>
                <a:cs typeface="Arial" panose="020B0604020202020204" pitchFamily="34" charset="0"/>
              </a:rPr>
              <a:t>regolith</a:t>
            </a:r>
            <a:r>
              <a:rPr lang="en-US" dirty="0" smtClean="0">
                <a:solidFill>
                  <a:schemeClr val="bg1"/>
                </a:solidFill>
                <a:latin typeface="Arial" panose="020B0604020202020204" pitchFamily="34" charset="0"/>
                <a:cs typeface="Arial" panose="020B0604020202020204" pitchFamily="34" charset="0"/>
              </a:rPr>
              <a:t>.</a:t>
            </a:r>
          </a:p>
          <a:p>
            <a:r>
              <a:rPr lang="en-US" dirty="0" smtClean="0">
                <a:solidFill>
                  <a:schemeClr val="bg1"/>
                </a:solidFill>
                <a:latin typeface="Arial" panose="020B0604020202020204" pitchFamily="34" charset="0"/>
                <a:cs typeface="Arial" panose="020B0604020202020204" pitchFamily="34" charset="0"/>
              </a:rPr>
              <a:t>The partially weathered rocks from the bedrock.  </a:t>
            </a:r>
          </a:p>
          <a:p>
            <a:r>
              <a:rPr lang="en-US" dirty="0" smtClean="0">
                <a:solidFill>
                  <a:schemeClr val="bg1"/>
                </a:solidFill>
                <a:latin typeface="Arial" panose="020B0604020202020204" pitchFamily="34" charset="0"/>
                <a:cs typeface="Arial" panose="020B0604020202020204" pitchFamily="34" charset="0"/>
              </a:rPr>
              <a:t>This layer usually has no organic material.</a:t>
            </a:r>
          </a:p>
          <a:p>
            <a:r>
              <a:rPr lang="en-US" dirty="0" smtClean="0">
                <a:solidFill>
                  <a:schemeClr val="bg1"/>
                </a:solidFill>
                <a:latin typeface="Arial" panose="020B0604020202020204" pitchFamily="34" charset="0"/>
                <a:cs typeface="Arial" panose="020B0604020202020204" pitchFamily="34" charset="0"/>
              </a:rPr>
              <a:t>Below the C horizon is the bedrock.</a:t>
            </a:r>
          </a:p>
          <a:p>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0515" y="742950"/>
            <a:ext cx="4368799" cy="549918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3986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umus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4082" y="1040043"/>
            <a:ext cx="3429000" cy="44323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oil - Lessons - Tes Tea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6353" y="1118362"/>
            <a:ext cx="4287052" cy="3174432"/>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Connector 3"/>
          <p:cNvCxnSpPr/>
          <p:nvPr/>
        </p:nvCxnSpPr>
        <p:spPr>
          <a:xfrm flipV="1">
            <a:off x="4725563" y="1696177"/>
            <a:ext cx="340790" cy="6980"/>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551431" y="153563"/>
            <a:ext cx="7189557" cy="523220"/>
          </a:xfrm>
          <a:prstGeom prst="rect">
            <a:avLst/>
          </a:prstGeom>
          <a:noFill/>
        </p:spPr>
        <p:txBody>
          <a:bodyPr wrap="square" rtlCol="0">
            <a:spAutoFit/>
          </a:bodyPr>
          <a:lstStyle/>
          <a:p>
            <a:r>
              <a:rPr lang="en-GB" sz="2800" b="1" dirty="0" smtClean="0">
                <a:solidFill>
                  <a:schemeClr val="bg1"/>
                </a:solidFill>
              </a:rPr>
              <a:t>SOIL CROSS SECTION</a:t>
            </a:r>
            <a:endParaRPr lang="en-GB" sz="2800" b="1" dirty="0">
              <a:solidFill>
                <a:schemeClr val="bg1"/>
              </a:solidFill>
            </a:endParaRPr>
          </a:p>
        </p:txBody>
      </p:sp>
      <p:cxnSp>
        <p:nvCxnSpPr>
          <p:cNvPr id="8" name="Straight Connector 7"/>
          <p:cNvCxnSpPr/>
          <p:nvPr/>
        </p:nvCxnSpPr>
        <p:spPr>
          <a:xfrm flipV="1">
            <a:off x="4716566" y="2161969"/>
            <a:ext cx="340790" cy="6980"/>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4725563" y="3270468"/>
            <a:ext cx="340790" cy="6980"/>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4716566" y="4226482"/>
            <a:ext cx="340790" cy="6980"/>
          </a:xfrm>
          <a:prstGeom prst="line">
            <a:avLst/>
          </a:prstGeom>
          <a:ln w="38100">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582713"/>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923" y="64567"/>
            <a:ext cx="8739823" cy="1524000"/>
          </a:xfrm>
        </p:spPr>
        <p:txBody>
          <a:bodyPr/>
          <a:lstStyle/>
          <a:p>
            <a:r>
              <a:rPr lang="en-US" b="1" dirty="0" smtClean="0">
                <a:solidFill>
                  <a:schemeClr val="bg1"/>
                </a:solidFill>
              </a:rPr>
              <a:t>What changes a Soil Profile?</a:t>
            </a:r>
            <a:endParaRPr lang="en-US" b="1" dirty="0">
              <a:solidFill>
                <a:schemeClr val="bg1"/>
              </a:solidFill>
            </a:endParaRPr>
          </a:p>
        </p:txBody>
      </p:sp>
      <p:sp>
        <p:nvSpPr>
          <p:cNvPr id="3" name="Content Placeholder 2"/>
          <p:cNvSpPr>
            <a:spLocks noGrp="1"/>
          </p:cNvSpPr>
          <p:nvPr>
            <p:ph idx="1"/>
          </p:nvPr>
        </p:nvSpPr>
        <p:spPr>
          <a:xfrm>
            <a:off x="718181" y="1126713"/>
            <a:ext cx="8739823" cy="3767670"/>
          </a:xfrm>
        </p:spPr>
        <p:txBody>
          <a:bodyPr>
            <a:normAutofit/>
          </a:bodyPr>
          <a:lstStyle/>
          <a:p>
            <a:r>
              <a:rPr lang="en-US" dirty="0" smtClean="0">
                <a:solidFill>
                  <a:schemeClr val="bg1"/>
                </a:solidFill>
                <a:latin typeface="Arial" panose="020B0604020202020204" pitchFamily="34" charset="0"/>
                <a:cs typeface="Arial" panose="020B0604020202020204" pitchFamily="34" charset="0"/>
              </a:rPr>
              <a:t>What determines the composition of a soil?</a:t>
            </a:r>
          </a:p>
          <a:p>
            <a:r>
              <a:rPr lang="en-US" dirty="0" smtClean="0">
                <a:solidFill>
                  <a:schemeClr val="bg1"/>
                </a:solidFill>
                <a:latin typeface="Arial" panose="020B0604020202020204" pitchFamily="34" charset="0"/>
                <a:cs typeface="Arial" panose="020B0604020202020204" pitchFamily="34" charset="0"/>
              </a:rPr>
              <a:t>Mostly the bedrock, erosion, &amp; organic content…but what determines these?!?</a:t>
            </a:r>
          </a:p>
          <a:p>
            <a:r>
              <a:rPr lang="en-US" dirty="0" smtClean="0">
                <a:solidFill>
                  <a:schemeClr val="bg1"/>
                </a:solidFill>
                <a:latin typeface="Arial" panose="020B0604020202020204" pitchFamily="34" charset="0"/>
                <a:cs typeface="Arial" panose="020B0604020202020204" pitchFamily="34" charset="0"/>
              </a:rPr>
              <a:t>Climate</a:t>
            </a:r>
            <a:r>
              <a:rPr lang="en-US" dirty="0">
                <a:solidFill>
                  <a:schemeClr val="bg1"/>
                </a:solidFill>
                <a:latin typeface="Arial" panose="020B0604020202020204" pitchFamily="34" charset="0"/>
                <a:cs typeface="Arial" panose="020B0604020202020204" pitchFamily="34" charset="0"/>
              </a:rPr>
              <a:t> </a:t>
            </a:r>
            <a:r>
              <a:rPr lang="en-US" dirty="0" smtClean="0">
                <a:solidFill>
                  <a:schemeClr val="bg1"/>
                </a:solidFill>
                <a:latin typeface="Arial" panose="020B0604020202020204" pitchFamily="34" charset="0"/>
                <a:cs typeface="Arial" panose="020B0604020202020204" pitchFamily="34" charset="0"/>
              </a:rPr>
              <a:t>and environment...... Both ancient and recent.</a:t>
            </a:r>
          </a:p>
          <a:p>
            <a:r>
              <a:rPr lang="en-US" dirty="0" smtClean="0">
                <a:solidFill>
                  <a:schemeClr val="bg1"/>
                </a:solidFill>
                <a:latin typeface="Arial" panose="020B0604020202020204" pitchFamily="34" charset="0"/>
                <a:cs typeface="Arial" panose="020B0604020202020204" pitchFamily="34" charset="0"/>
              </a:rPr>
              <a:t>Different soil horizons in different areas</a:t>
            </a:r>
          </a:p>
          <a:p>
            <a:r>
              <a:rPr lang="en-US" dirty="0" smtClean="0">
                <a:solidFill>
                  <a:schemeClr val="bg1"/>
                </a:solidFill>
                <a:latin typeface="Arial" panose="020B0604020202020204" pitchFamily="34" charset="0"/>
                <a:cs typeface="Arial" panose="020B0604020202020204" pitchFamily="34" charset="0"/>
              </a:rPr>
              <a:t>Climate mostly affects the layers of a soil, but not the materials found in the soil.</a:t>
            </a:r>
          </a:p>
          <a:p>
            <a:r>
              <a:rPr lang="en-US" dirty="0" smtClean="0">
                <a:solidFill>
                  <a:schemeClr val="bg1"/>
                </a:solidFill>
                <a:latin typeface="Arial" panose="020B0604020202020204" pitchFamily="34" charset="0"/>
                <a:cs typeface="Arial" panose="020B0604020202020204" pitchFamily="34" charset="0"/>
              </a:rPr>
              <a:t>In general, climates that have all 4 seasons, have all the 4 horizons indicated in a cross section cut.</a:t>
            </a:r>
          </a:p>
        </p:txBody>
      </p:sp>
    </p:spTree>
    <p:extLst>
      <p:ext uri="{BB962C8B-B14F-4D97-AF65-F5344CB8AC3E}">
        <p14:creationId xmlns:p14="http://schemas.microsoft.com/office/powerpoint/2010/main" val="25339559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984" y="86971"/>
            <a:ext cx="8739823" cy="1524000"/>
          </a:xfrm>
        </p:spPr>
        <p:txBody>
          <a:bodyPr/>
          <a:lstStyle/>
          <a:p>
            <a:r>
              <a:rPr lang="en-US" b="1" dirty="0" smtClean="0">
                <a:solidFill>
                  <a:schemeClr val="bg1"/>
                </a:solidFill>
                <a:latin typeface="Arial" panose="020B0604020202020204" pitchFamily="34" charset="0"/>
                <a:cs typeface="Arial" panose="020B0604020202020204" pitchFamily="34" charset="0"/>
              </a:rPr>
              <a:t>Soil Characteristics</a:t>
            </a:r>
            <a:endParaRPr lang="en-US"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11200" y="1284281"/>
            <a:ext cx="10554766" cy="3767670"/>
          </a:xfrm>
        </p:spPr>
        <p:txBody>
          <a:bodyPr>
            <a:normAutofit/>
          </a:bodyPr>
          <a:lstStyle/>
          <a:p>
            <a:pPr algn="just"/>
            <a:r>
              <a:rPr lang="en-US" sz="2400" dirty="0" smtClean="0">
                <a:solidFill>
                  <a:schemeClr val="bg1"/>
                </a:solidFill>
                <a:latin typeface="Arial" panose="020B0604020202020204" pitchFamily="34" charset="0"/>
                <a:cs typeface="Arial" panose="020B0604020202020204" pitchFamily="34" charset="0"/>
              </a:rPr>
              <a:t>The main characteristics of a soil are determined by the bedrock its formed from…this is the ‘</a:t>
            </a:r>
            <a:r>
              <a:rPr lang="en-US" sz="2400" b="1" dirty="0" smtClean="0">
                <a:solidFill>
                  <a:schemeClr val="bg1"/>
                </a:solidFill>
                <a:latin typeface="Arial" panose="020B0604020202020204" pitchFamily="34" charset="0"/>
                <a:cs typeface="Arial" panose="020B0604020202020204" pitchFamily="34" charset="0"/>
              </a:rPr>
              <a:t>Parent Material</a:t>
            </a:r>
            <a:r>
              <a:rPr lang="en-US" sz="2400" dirty="0" smtClean="0">
                <a:solidFill>
                  <a:schemeClr val="bg1"/>
                </a:solidFill>
                <a:latin typeface="Arial" panose="020B0604020202020204" pitchFamily="34" charset="0"/>
                <a:cs typeface="Arial" panose="020B0604020202020204" pitchFamily="34" charset="0"/>
              </a:rPr>
              <a:t>’.</a:t>
            </a:r>
          </a:p>
          <a:p>
            <a:pPr algn="just"/>
            <a:r>
              <a:rPr lang="en-US" sz="2400" dirty="0" smtClean="0">
                <a:solidFill>
                  <a:schemeClr val="bg1"/>
                </a:solidFill>
                <a:latin typeface="Arial" panose="020B0604020202020204" pitchFamily="34" charset="0"/>
                <a:cs typeface="Arial" panose="020B0604020202020204" pitchFamily="34" charset="0"/>
              </a:rPr>
              <a:t>Parent material can affect soil ‘texture’ and soil colour.</a:t>
            </a:r>
          </a:p>
          <a:p>
            <a:pPr algn="just"/>
            <a:r>
              <a:rPr lang="en-US" sz="2400" dirty="0" smtClean="0">
                <a:solidFill>
                  <a:schemeClr val="bg1"/>
                </a:solidFill>
                <a:latin typeface="Arial" panose="020B0604020202020204" pitchFamily="34" charset="0"/>
                <a:cs typeface="Arial" panose="020B0604020202020204" pitchFamily="34" charset="0"/>
              </a:rPr>
              <a:t>Example:  What rocks would produce a sandy soil ?</a:t>
            </a:r>
          </a:p>
          <a:p>
            <a:pPr algn="just"/>
            <a:r>
              <a:rPr lang="en-US" sz="2400" dirty="0" smtClean="0">
                <a:solidFill>
                  <a:schemeClr val="bg1"/>
                </a:solidFill>
                <a:latin typeface="Arial" panose="020B0604020202020204" pitchFamily="34" charset="0"/>
                <a:cs typeface="Arial" panose="020B0604020202020204" pitchFamily="34" charset="0"/>
              </a:rPr>
              <a:t>In an area dominated by granites?</a:t>
            </a:r>
          </a:p>
          <a:p>
            <a:pPr algn="just"/>
            <a:r>
              <a:rPr lang="en-US" sz="2400" dirty="0" smtClean="0">
                <a:solidFill>
                  <a:schemeClr val="bg1"/>
                </a:solidFill>
                <a:latin typeface="Arial" panose="020B0604020202020204" pitchFamily="34" charset="0"/>
                <a:cs typeface="Arial" panose="020B0604020202020204" pitchFamily="34" charset="0"/>
              </a:rPr>
              <a:t>Example:  What produces a red soil?</a:t>
            </a:r>
          </a:p>
          <a:p>
            <a:pPr algn="just">
              <a:buNone/>
            </a:pPr>
            <a:r>
              <a:rPr lang="en-US" sz="2400" dirty="0" smtClean="0">
                <a:solidFill>
                  <a:schemeClr val="bg1"/>
                </a:solidFill>
                <a:latin typeface="Arial" panose="020B0604020202020204" pitchFamily="34" charset="0"/>
                <a:cs typeface="Arial" panose="020B0604020202020204" pitchFamily="34" charset="0"/>
              </a:rPr>
              <a:t>                             </a:t>
            </a:r>
            <a:r>
              <a:rPr lang="en-US" sz="2400" b="1" dirty="0" smtClean="0">
                <a:solidFill>
                  <a:schemeClr val="bg1"/>
                </a:solidFill>
                <a:latin typeface="Arial" panose="020B0604020202020204" pitchFamily="34" charset="0"/>
                <a:cs typeface="Arial" panose="020B0604020202020204" pitchFamily="34" charset="0"/>
              </a:rPr>
              <a:t>Iron rich Rock?</a:t>
            </a:r>
          </a:p>
        </p:txBody>
      </p:sp>
      <p:sp>
        <p:nvSpPr>
          <p:cNvPr id="4" name="TextBox 3"/>
          <p:cNvSpPr txBox="1"/>
          <p:nvPr/>
        </p:nvSpPr>
        <p:spPr>
          <a:xfrm>
            <a:off x="789983" y="5362696"/>
            <a:ext cx="7816987" cy="400110"/>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Ironstone</a:t>
            </a:r>
            <a:r>
              <a:rPr lang="en-GB" sz="2000" dirty="0">
                <a:solidFill>
                  <a:schemeClr val="bg1"/>
                </a:solidFill>
              </a:rPr>
              <a:t>   Haematite  Magnetite   Pyrite (Fools Gold)</a:t>
            </a:r>
          </a:p>
        </p:txBody>
      </p:sp>
      <p:sp>
        <p:nvSpPr>
          <p:cNvPr id="5" name="TextBox 4"/>
          <p:cNvSpPr txBox="1"/>
          <p:nvPr/>
        </p:nvSpPr>
        <p:spPr>
          <a:xfrm>
            <a:off x="1416960" y="5755877"/>
            <a:ext cx="2592288" cy="400110"/>
          </a:xfrm>
          <a:prstGeom prst="rect">
            <a:avLst/>
          </a:prstGeom>
          <a:noFill/>
        </p:spPr>
        <p:txBody>
          <a:bodyPr wrap="square" rtlCol="0">
            <a:spAutoFit/>
          </a:bodyPr>
          <a:lstStyle/>
          <a:p>
            <a:r>
              <a:rPr lang="en-GB" dirty="0"/>
              <a:t>          </a:t>
            </a:r>
            <a:r>
              <a:rPr lang="en-GB" sz="2000" dirty="0">
                <a:solidFill>
                  <a:schemeClr val="bg1"/>
                </a:solidFill>
              </a:rPr>
              <a:t>Taconite</a:t>
            </a:r>
          </a:p>
        </p:txBody>
      </p:sp>
      <p:pic>
        <p:nvPicPr>
          <p:cNvPr id="3074" name="Picture 2" descr="Image result for iron rich soi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8117" y="3826732"/>
            <a:ext cx="3924826" cy="2761184"/>
          </a:xfrm>
          <a:prstGeom prst="rect">
            <a:avLst/>
          </a:prstGeom>
          <a:noFill/>
          <a:ln w="5715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2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074"/>
                                        </p:tgtEl>
                                        <p:attrNameLst>
                                          <p:attrName>style.visibility</p:attrName>
                                        </p:attrNameLst>
                                      </p:cBhvr>
                                      <p:to>
                                        <p:strVal val="visible"/>
                                      </p:to>
                                    </p:set>
                                    <p:anim calcmode="lin" valueType="num">
                                      <p:cBhvr additive="base">
                                        <p:cTn id="49" dur="500" fill="hold"/>
                                        <p:tgtEl>
                                          <p:spTgt spid="3074"/>
                                        </p:tgtEl>
                                        <p:attrNameLst>
                                          <p:attrName>ppt_x</p:attrName>
                                        </p:attrNameLst>
                                      </p:cBhvr>
                                      <p:tavLst>
                                        <p:tav tm="0">
                                          <p:val>
                                            <p:strVal val="#ppt_x"/>
                                          </p:val>
                                        </p:tav>
                                        <p:tav tm="100000">
                                          <p:val>
                                            <p:strVal val="#ppt_x"/>
                                          </p:val>
                                        </p:tav>
                                      </p:tavLst>
                                    </p:anim>
                                    <p:anim calcmode="lin" valueType="num">
                                      <p:cBhvr additive="base">
                                        <p:cTn id="50"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823" y="84344"/>
            <a:ext cx="8739823" cy="1524000"/>
          </a:xfrm>
        </p:spPr>
        <p:txBody>
          <a:bodyPr/>
          <a:lstStyle/>
          <a:p>
            <a:r>
              <a:rPr lang="en-US" b="1" dirty="0" smtClean="0">
                <a:solidFill>
                  <a:schemeClr val="bg1"/>
                </a:solidFill>
              </a:rPr>
              <a:t>Soil Characteristics</a:t>
            </a:r>
            <a:endParaRPr lang="en-US" b="1" dirty="0">
              <a:solidFill>
                <a:schemeClr val="bg1"/>
              </a:solidFill>
            </a:endParaRPr>
          </a:p>
        </p:txBody>
      </p:sp>
      <p:sp>
        <p:nvSpPr>
          <p:cNvPr id="3" name="Content Placeholder 2"/>
          <p:cNvSpPr>
            <a:spLocks noGrp="1"/>
          </p:cNvSpPr>
          <p:nvPr>
            <p:ph idx="1"/>
          </p:nvPr>
        </p:nvSpPr>
        <p:spPr>
          <a:xfrm>
            <a:off x="739122" y="1765979"/>
            <a:ext cx="8739823" cy="3449490"/>
          </a:xfrm>
        </p:spPr>
        <p:txBody>
          <a:bodyPr>
            <a:normAutofit fontScale="92500" lnSpcReduction="20000"/>
          </a:bodyPr>
          <a:lstStyle/>
          <a:p>
            <a:pPr algn="just"/>
            <a:r>
              <a:rPr lang="en-US" dirty="0" smtClean="0">
                <a:solidFill>
                  <a:schemeClr val="bg1"/>
                </a:solidFill>
                <a:latin typeface="Arial" panose="020B0604020202020204" pitchFamily="34" charset="0"/>
                <a:cs typeface="Arial" panose="020B0604020202020204" pitchFamily="34" charset="0"/>
              </a:rPr>
              <a:t>The size of soil particles also affects the characteristics of a soil.</a:t>
            </a:r>
          </a:p>
          <a:p>
            <a:pPr algn="just"/>
            <a:r>
              <a:rPr lang="en-US" dirty="0" smtClean="0">
                <a:solidFill>
                  <a:schemeClr val="bg1"/>
                </a:solidFill>
                <a:latin typeface="Arial" panose="020B0604020202020204" pitchFamily="34" charset="0"/>
                <a:cs typeface="Arial" panose="020B0604020202020204" pitchFamily="34" charset="0"/>
              </a:rPr>
              <a:t>Soils are usually categorised by the amounts of each type of particle that they have.</a:t>
            </a:r>
          </a:p>
          <a:p>
            <a:pPr algn="just"/>
            <a:endParaRPr lang="en-US" dirty="0" smtClean="0">
              <a:solidFill>
                <a:schemeClr val="bg1"/>
              </a:solidFill>
              <a:latin typeface="Arial" panose="020B0604020202020204" pitchFamily="34" charset="0"/>
              <a:cs typeface="Arial" panose="020B0604020202020204" pitchFamily="34" charset="0"/>
            </a:endParaRPr>
          </a:p>
          <a:p>
            <a:pPr algn="just"/>
            <a:r>
              <a:rPr lang="en-US" dirty="0" smtClean="0">
                <a:solidFill>
                  <a:schemeClr val="bg1"/>
                </a:solidFill>
                <a:latin typeface="Arial" panose="020B0604020202020204" pitchFamily="34" charset="0"/>
                <a:cs typeface="Arial" panose="020B0604020202020204" pitchFamily="34" charset="0"/>
              </a:rPr>
              <a:t>Particles are:</a:t>
            </a:r>
          </a:p>
          <a:p>
            <a:pPr lvl="1" algn="just"/>
            <a:r>
              <a:rPr lang="en-US" sz="2400" b="1" dirty="0" smtClean="0">
                <a:solidFill>
                  <a:schemeClr val="bg1"/>
                </a:solidFill>
                <a:latin typeface="Arial" panose="020B0604020202020204" pitchFamily="34" charset="0"/>
                <a:cs typeface="Arial" panose="020B0604020202020204" pitchFamily="34" charset="0"/>
              </a:rPr>
              <a:t>Clay: less than 0.002mm</a:t>
            </a:r>
          </a:p>
          <a:p>
            <a:pPr lvl="1" algn="just"/>
            <a:r>
              <a:rPr lang="en-US" sz="2400" b="1" dirty="0" smtClean="0">
                <a:solidFill>
                  <a:schemeClr val="bg1"/>
                </a:solidFill>
                <a:latin typeface="Arial" panose="020B0604020202020204" pitchFamily="34" charset="0"/>
                <a:cs typeface="Arial" panose="020B0604020202020204" pitchFamily="34" charset="0"/>
              </a:rPr>
              <a:t>Silt: 0.002mm – 0.063mm</a:t>
            </a:r>
          </a:p>
          <a:p>
            <a:pPr lvl="1" algn="just"/>
            <a:r>
              <a:rPr lang="en-US" sz="2400" b="1" dirty="0" smtClean="0">
                <a:solidFill>
                  <a:schemeClr val="bg1"/>
                </a:solidFill>
                <a:latin typeface="Arial" panose="020B0604020202020204" pitchFamily="34" charset="0"/>
                <a:cs typeface="Arial" panose="020B0604020202020204" pitchFamily="34" charset="0"/>
              </a:rPr>
              <a:t>Sand: 0.063mm – 2 mm</a:t>
            </a:r>
          </a:p>
          <a:p>
            <a:pPr lvl="1" algn="just"/>
            <a:r>
              <a:rPr lang="en-US" sz="2400" b="1" dirty="0" smtClean="0">
                <a:solidFill>
                  <a:schemeClr val="bg1"/>
                </a:solidFill>
                <a:latin typeface="Arial" panose="020B0604020202020204" pitchFamily="34" charset="0"/>
                <a:cs typeface="Arial" panose="020B0604020202020204" pitchFamily="34" charset="0"/>
              </a:rPr>
              <a:t>Gravel: 2mm to 20mm</a:t>
            </a:r>
          </a:p>
          <a:p>
            <a:endParaRPr lang="en-US" dirty="0"/>
          </a:p>
        </p:txBody>
      </p:sp>
      <p:sp>
        <p:nvSpPr>
          <p:cNvPr id="4" name="TextBox 3"/>
          <p:cNvSpPr txBox="1"/>
          <p:nvPr/>
        </p:nvSpPr>
        <p:spPr>
          <a:xfrm>
            <a:off x="843823" y="5215469"/>
            <a:ext cx="7140696" cy="1200329"/>
          </a:xfrm>
          <a:prstGeom prst="rect">
            <a:avLst/>
          </a:prstGeom>
          <a:noFill/>
        </p:spPr>
        <p:txBody>
          <a:bodyPr wrap="square" rtlCol="0">
            <a:spAutoFit/>
          </a:bodyPr>
          <a:lstStyle/>
          <a:p>
            <a:r>
              <a:rPr lang="en-GB" dirty="0" smtClean="0"/>
              <a:t>DISRUPTED LAYERS</a:t>
            </a:r>
          </a:p>
          <a:p>
            <a:endParaRPr lang="en-GB" dirty="0" smtClean="0"/>
          </a:p>
          <a:p>
            <a:r>
              <a:rPr lang="en-GB" dirty="0" smtClean="0"/>
              <a:t>SOILS RECYCLING</a:t>
            </a:r>
          </a:p>
          <a:p>
            <a:endParaRPr lang="en-GB" dirty="0"/>
          </a:p>
        </p:txBody>
      </p:sp>
    </p:spTree>
    <p:extLst>
      <p:ext uri="{BB962C8B-B14F-4D97-AF65-F5344CB8AC3E}">
        <p14:creationId xmlns:p14="http://schemas.microsoft.com/office/powerpoint/2010/main" val="180531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796336" y="1017431"/>
            <a:ext cx="10484539" cy="459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7946653"/>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b="1" dirty="0" smtClean="0">
                <a:solidFill>
                  <a:srgbClr val="0070C0"/>
                </a:solidFill>
                <a:effectLst/>
                <a:latin typeface="+mn-lt"/>
              </a:rPr>
              <a:t>Particle Diameter Size</a:t>
            </a:r>
          </a:p>
        </p:txBody>
      </p:sp>
      <p:sp>
        <p:nvSpPr>
          <p:cNvPr id="23555" name="Rectangle 3"/>
          <p:cNvSpPr>
            <a:spLocks noGrp="1" noChangeArrowheads="1"/>
          </p:cNvSpPr>
          <p:nvPr>
            <p:ph idx="1"/>
          </p:nvPr>
        </p:nvSpPr>
        <p:spPr>
          <a:xfrm>
            <a:off x="2639616" y="1752600"/>
            <a:ext cx="4320480" cy="4953000"/>
          </a:xfrm>
        </p:spPr>
        <p:txBody>
          <a:bodyPr>
            <a:normAutofit fontScale="92500" lnSpcReduction="10000"/>
          </a:bodyPr>
          <a:lstStyle/>
          <a:p>
            <a:pPr>
              <a:defRPr/>
            </a:pPr>
            <a:r>
              <a:rPr lang="en-US" dirty="0" smtClean="0"/>
              <a:t>Soil particle diameters range over 6 orders of magnitude</a:t>
            </a:r>
          </a:p>
          <a:p>
            <a:pPr lvl="1">
              <a:defRPr/>
            </a:pPr>
            <a:r>
              <a:rPr lang="en-US" dirty="0" smtClean="0"/>
              <a:t>2 m boulders </a:t>
            </a:r>
          </a:p>
          <a:p>
            <a:pPr lvl="1">
              <a:defRPr/>
            </a:pPr>
            <a:r>
              <a:rPr lang="en-US" dirty="0" smtClean="0"/>
              <a:t>Coarse fragments  &gt; 2 mm</a:t>
            </a:r>
          </a:p>
          <a:p>
            <a:pPr lvl="1">
              <a:defRPr/>
            </a:pPr>
            <a:r>
              <a:rPr lang="en-US" dirty="0" smtClean="0"/>
              <a:t>Sand  &lt; 2 mm to 0.05 mm</a:t>
            </a:r>
          </a:p>
          <a:p>
            <a:pPr lvl="1">
              <a:defRPr/>
            </a:pPr>
            <a:r>
              <a:rPr lang="en-US" dirty="0" smtClean="0"/>
              <a:t>Silt  &lt; 0.05 mm to 0.002 mm</a:t>
            </a:r>
          </a:p>
          <a:p>
            <a:pPr lvl="1">
              <a:defRPr/>
            </a:pPr>
            <a:r>
              <a:rPr lang="en-US" dirty="0" smtClean="0"/>
              <a:t>Clay &lt; 0.002 m</a:t>
            </a:r>
          </a:p>
          <a:p>
            <a:pPr lvl="1">
              <a:buFont typeface="Monotype Sorts" pitchFamily="2" charset="2"/>
              <a:buNone/>
              <a:defRPr/>
            </a:pPr>
            <a:endParaRPr lang="en-US" dirty="0" smtClean="0"/>
          </a:p>
        </p:txBody>
      </p:sp>
      <p:pic>
        <p:nvPicPr>
          <p:cNvPr id="6148" name="Picture 4" descr="sieve"/>
          <p:cNvPicPr>
            <a:picLocks noChangeAspect="1" noChangeArrowheads="1"/>
          </p:cNvPicPr>
          <p:nvPr/>
        </p:nvPicPr>
        <p:blipFill>
          <a:blip r:embed="rId3" cstate="print"/>
          <a:srcRect/>
          <a:stretch>
            <a:fillRect/>
          </a:stretch>
        </p:blipFill>
        <p:spPr bwMode="auto">
          <a:xfrm>
            <a:off x="7176120" y="1772816"/>
            <a:ext cx="3124200" cy="2190750"/>
          </a:xfrm>
          <a:prstGeom prst="rect">
            <a:avLst/>
          </a:prstGeom>
          <a:noFill/>
          <a:ln w="952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1524000" y="0"/>
            <a:ext cx="9144000" cy="7029400"/>
          </a:xfrm>
          <a:prstGeom prst="rect">
            <a:avLst/>
          </a:prstGeom>
          <a:noFill/>
          <a:ln w="9525">
            <a:noFill/>
            <a:miter lim="800000"/>
            <a:headEnd/>
            <a:tailEnd/>
          </a:ln>
          <a:effectLst/>
        </p:spPr>
      </p:pic>
      <p:sp>
        <p:nvSpPr>
          <p:cNvPr id="6" name="TextBox 5"/>
          <p:cNvSpPr txBox="1"/>
          <p:nvPr/>
        </p:nvSpPr>
        <p:spPr>
          <a:xfrm>
            <a:off x="1703512" y="1"/>
            <a:ext cx="4176464" cy="584775"/>
          </a:xfrm>
          <a:prstGeom prst="rect">
            <a:avLst/>
          </a:prstGeom>
          <a:noFill/>
        </p:spPr>
        <p:txBody>
          <a:bodyPr wrap="square" rtlCol="0">
            <a:spAutoFit/>
          </a:bodyPr>
          <a:lstStyle/>
          <a:p>
            <a:r>
              <a:rPr lang="en-GB" sz="3200" b="1" dirty="0">
                <a:solidFill>
                  <a:prstClr val="black"/>
                </a:solidFill>
                <a:latin typeface="Gill Sans MT"/>
              </a:rPr>
              <a:t>SIEVE ANALYSIS</a:t>
            </a:r>
          </a:p>
        </p:txBody>
      </p:sp>
    </p:spTree>
    <p:extLst>
      <p:ext uri="{BB962C8B-B14F-4D97-AF65-F5344CB8AC3E}">
        <p14:creationId xmlns:p14="http://schemas.microsoft.com/office/powerpoint/2010/main" val="263810756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a:t>
            </a:r>
            <a:endParaRPr lang="en-US" dirty="0">
              <a:solidFill>
                <a:schemeClr val="bg2">
                  <a:lumMod val="50000"/>
                </a:schemeClr>
              </a:solidFill>
            </a:endParaRPr>
          </a:p>
        </p:txBody>
      </p:sp>
      <p:sp>
        <p:nvSpPr>
          <p:cNvPr id="6" name="Rectangle 3"/>
          <p:cNvSpPr txBox="1">
            <a:spLocks noChangeArrowheads="1"/>
          </p:cNvSpPr>
          <p:nvPr/>
        </p:nvSpPr>
        <p:spPr>
          <a:xfrm>
            <a:off x="2057400" y="1295400"/>
            <a:ext cx="8077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a:p>
        </p:txBody>
      </p:sp>
      <p:sp>
        <p:nvSpPr>
          <p:cNvPr id="4" name="Rectangle 3"/>
          <p:cNvSpPr txBox="1">
            <a:spLocks noChangeArrowheads="1"/>
          </p:cNvSpPr>
          <p:nvPr/>
        </p:nvSpPr>
        <p:spPr>
          <a:xfrm>
            <a:off x="2209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a:p>
          <a:p>
            <a:pPr marL="822960" lvl="1" indent="-256032">
              <a:spcBef>
                <a:spcPts val="400"/>
              </a:spcBef>
              <a:buClr>
                <a:schemeClr val="accent1"/>
              </a:buClr>
              <a:buSzPct val="68000"/>
              <a:defRPr/>
            </a:pPr>
            <a:endParaRPr lang="en-US" sz="2400" dirty="0"/>
          </a:p>
          <a:p>
            <a:pPr marL="822960" lvl="1" indent="-256032">
              <a:spcBef>
                <a:spcPts val="400"/>
              </a:spcBef>
              <a:buClr>
                <a:schemeClr val="accent1"/>
              </a:buClr>
              <a:buSzPct val="68000"/>
              <a:defRPr/>
            </a:pPr>
            <a:endParaRPr lang="en-US" sz="2400" dirty="0"/>
          </a:p>
          <a:p>
            <a:pPr marL="365760" indent="-256032">
              <a:spcBef>
                <a:spcPts val="400"/>
              </a:spcBef>
              <a:buClr>
                <a:schemeClr val="accent1"/>
              </a:buClr>
              <a:buSzPct val="68000"/>
              <a:defRPr/>
            </a:pPr>
            <a:endParaRPr lang="en-US" sz="2400" dirty="0"/>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6248400" y="3657600"/>
            <a:ext cx="4125110" cy="2743200"/>
          </a:xfrm>
          <a:prstGeom prst="rect">
            <a:avLst/>
          </a:prstGeom>
          <a:noFill/>
        </p:spPr>
      </p:pic>
      <p:sp>
        <p:nvSpPr>
          <p:cNvPr id="7" name="TextBox 6"/>
          <p:cNvSpPr txBox="1"/>
          <p:nvPr/>
        </p:nvSpPr>
        <p:spPr>
          <a:xfrm>
            <a:off x="2133600" y="1295400"/>
            <a:ext cx="7239000" cy="3416320"/>
          </a:xfrm>
          <a:prstGeom prst="rect">
            <a:avLst/>
          </a:prstGeom>
          <a:noFill/>
        </p:spPr>
        <p:txBody>
          <a:bodyPr wrap="square" rtlCol="0">
            <a:spAutoFit/>
          </a:bodyPr>
          <a:lstStyle/>
          <a:p>
            <a:pPr marL="342900" indent="-342900" algn="just">
              <a:buAutoNum type="arabicPeriod"/>
            </a:pPr>
            <a:r>
              <a:rPr lang="en-US" dirty="0"/>
              <a:t>The sample is dried in a kiln, cooled and weighed.</a:t>
            </a:r>
          </a:p>
          <a:p>
            <a:pPr marL="342900" indent="-342900" algn="just">
              <a:buAutoNum type="arabicPeriod"/>
            </a:pPr>
            <a:endParaRPr lang="en-US" dirty="0"/>
          </a:p>
          <a:p>
            <a:pPr marL="342900" indent="-342900" algn="just">
              <a:buAutoNum type="arabicPeriod"/>
            </a:pPr>
            <a:r>
              <a:rPr lang="en-US" dirty="0"/>
              <a:t>The sample is then passed through a series of sieves of reducing mesh size by mechanical vibration.</a:t>
            </a:r>
          </a:p>
          <a:p>
            <a:pPr marL="342900" indent="-342900" algn="just">
              <a:buAutoNum type="arabicPeriod"/>
            </a:pPr>
            <a:endParaRPr lang="en-US" dirty="0"/>
          </a:p>
          <a:p>
            <a:pPr marL="342900" indent="-342900" algn="just">
              <a:buAutoNum type="arabicPeriod"/>
            </a:pPr>
            <a:r>
              <a:rPr lang="en-US" dirty="0"/>
              <a:t>When this is complete, the amount retained on each sieve is weighed and expressed as a percentage of the original sample weight.</a:t>
            </a:r>
          </a:p>
          <a:p>
            <a:pPr marL="342900" indent="-342900">
              <a:buAutoNum type="arabicPeriod"/>
            </a:pPr>
            <a:endParaRPr lang="en-US" dirty="0"/>
          </a:p>
          <a:p>
            <a:pPr marL="342900" indent="-342900">
              <a:buAutoNum type="arabicPeriod"/>
            </a:pPr>
            <a:r>
              <a:rPr lang="en-US" dirty="0"/>
              <a:t>The cumulative percentage by </a:t>
            </a:r>
          </a:p>
          <a:p>
            <a:pPr marL="342900" indent="-342900"/>
            <a:r>
              <a:rPr lang="en-US" dirty="0"/>
              <a:t>     weight of the sample % passing</a:t>
            </a:r>
          </a:p>
          <a:p>
            <a:pPr marL="342900" indent="-342900"/>
            <a:r>
              <a:rPr lang="en-US" dirty="0"/>
              <a:t>     each sieve is recorded </a:t>
            </a:r>
          </a:p>
          <a:p>
            <a:pPr marL="342900" indent="-342900"/>
            <a:r>
              <a:rPr lang="en-US" dirty="0"/>
              <a:t>     graphically.</a:t>
            </a:r>
          </a:p>
        </p:txBody>
      </p:sp>
    </p:spTree>
    <p:extLst>
      <p:ext uri="{BB962C8B-B14F-4D97-AF65-F5344CB8AC3E}">
        <p14:creationId xmlns:p14="http://schemas.microsoft.com/office/powerpoint/2010/main" val="3851771423"/>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6BB84FCE-F5B5-492B-9FA4-6CEA42B2E2B9}" type="slidenum">
              <a:rPr lang="en-IN"/>
              <a:pPr/>
              <a:t>78</a:t>
            </a:fld>
            <a:endParaRPr lang="en-IN"/>
          </a:p>
        </p:txBody>
      </p:sp>
      <p:sp>
        <p:nvSpPr>
          <p:cNvPr id="68610" name="Rectangle 2"/>
          <p:cNvSpPr>
            <a:spLocks noGrp="1" noChangeArrowheads="1"/>
          </p:cNvSpPr>
          <p:nvPr>
            <p:ph type="title"/>
          </p:nvPr>
        </p:nvSpPr>
        <p:spPr/>
        <p:txBody>
          <a:bodyPr/>
          <a:lstStyle/>
          <a:p>
            <a:r>
              <a:rPr lang="en-US"/>
              <a:t>Sieve Analyses</a:t>
            </a:r>
          </a:p>
        </p:txBody>
      </p:sp>
      <p:pic>
        <p:nvPicPr>
          <p:cNvPr id="68611" name="Picture 3" descr="gravels-sands-fines"/>
          <p:cNvPicPr>
            <a:picLocks noChangeAspect="1" noChangeArrowheads="1"/>
          </p:cNvPicPr>
          <p:nvPr/>
        </p:nvPicPr>
        <p:blipFill>
          <a:blip r:embed="rId2" cstate="print">
            <a:lum contrast="24000"/>
          </a:blip>
          <a:srcRect t="13914" b="15273"/>
          <a:stretch>
            <a:fillRect/>
          </a:stretch>
        </p:blipFill>
        <p:spPr bwMode="auto">
          <a:xfrm>
            <a:off x="2855640" y="1412776"/>
            <a:ext cx="4660900" cy="4953000"/>
          </a:xfrm>
          <a:prstGeom prst="rect">
            <a:avLst/>
          </a:prstGeom>
          <a:noFill/>
          <a:ln w="28575">
            <a:solidFill>
              <a:schemeClr val="tx1"/>
            </a:solidFill>
          </a:ln>
        </p:spPr>
      </p:pic>
      <p:pic>
        <p:nvPicPr>
          <p:cNvPr id="5" name="Picture 6" descr="File:Laborsiebmaschine BMK.jpg">
            <a:hlinkClick r:id="rId3"/>
          </p:cNvPr>
          <p:cNvPicPr>
            <a:picLocks noChangeAspect="1" noChangeArrowheads="1"/>
          </p:cNvPicPr>
          <p:nvPr/>
        </p:nvPicPr>
        <p:blipFill>
          <a:blip r:embed="rId4" cstate="print"/>
          <a:srcRect/>
          <a:stretch>
            <a:fillRect/>
          </a:stretch>
        </p:blipFill>
        <p:spPr bwMode="auto">
          <a:xfrm>
            <a:off x="8112224" y="2631976"/>
            <a:ext cx="2265172" cy="3733800"/>
          </a:xfrm>
          <a:prstGeom prst="rect">
            <a:avLst/>
          </a:prstGeom>
          <a:noFill/>
          <a:ln w="19050">
            <a:solidFill>
              <a:schemeClr val="tx1"/>
            </a:solidFill>
          </a:ln>
        </p:spPr>
      </p:pic>
    </p:spTree>
    <p:extLst>
      <p:ext uri="{BB962C8B-B14F-4D97-AF65-F5344CB8AC3E}">
        <p14:creationId xmlns:p14="http://schemas.microsoft.com/office/powerpoint/2010/main" val="3053112451"/>
      </p:ext>
    </p:extLst>
  </p:cSld>
  <p:clrMapOvr>
    <a:masterClrMapping/>
  </p:clrMapOvr>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7608" y="116633"/>
            <a:ext cx="7416824" cy="3877985"/>
          </a:xfrm>
          <a:prstGeom prst="rect">
            <a:avLst/>
          </a:prstGeom>
          <a:noFill/>
        </p:spPr>
        <p:txBody>
          <a:bodyPr wrap="square" rtlCol="0">
            <a:spAutoFit/>
          </a:bodyPr>
          <a:lstStyle/>
          <a:p>
            <a:r>
              <a:rPr lang="en-GB" sz="3200" dirty="0"/>
              <a:t>Example 1:</a:t>
            </a:r>
          </a:p>
          <a:p>
            <a:endParaRPr lang="en-GB" dirty="0"/>
          </a:p>
          <a:p>
            <a:r>
              <a:rPr lang="en-GB" sz="2800" dirty="0"/>
              <a:t>A sieve analysis was carried out on a sandy gravel and gave the results shown below.</a:t>
            </a:r>
          </a:p>
          <a:p>
            <a:endParaRPr lang="en-GB" sz="2800" dirty="0"/>
          </a:p>
          <a:p>
            <a:r>
              <a:rPr lang="en-GB" sz="2800" dirty="0"/>
              <a:t>Determine the percentages passing each sieve and hence draw the particle size distribution curve.</a:t>
            </a:r>
          </a:p>
          <a:p>
            <a:endParaRPr lang="en-GB" sz="2800" dirty="0"/>
          </a:p>
          <a:p>
            <a:r>
              <a:rPr lang="en-GB" sz="2800" dirty="0"/>
              <a:t>The original sample was of mass 300g</a:t>
            </a:r>
          </a:p>
        </p:txBody>
      </p:sp>
      <p:graphicFrame>
        <p:nvGraphicFramePr>
          <p:cNvPr id="3" name="Table 2"/>
          <p:cNvGraphicFramePr>
            <a:graphicFrameLocks noGrp="1"/>
          </p:cNvGraphicFramePr>
          <p:nvPr>
            <p:extLst/>
          </p:nvPr>
        </p:nvGraphicFramePr>
        <p:xfrm>
          <a:off x="2711624" y="4149080"/>
          <a:ext cx="7560840" cy="2232248"/>
        </p:xfrm>
        <a:graphic>
          <a:graphicData uri="http://schemas.openxmlformats.org/drawingml/2006/table">
            <a:tbl>
              <a:tblPr firstRow="1" bandRow="1">
                <a:tableStyleId>{5C22544A-7EE6-4342-B048-85BDC9FD1C3A}</a:tableStyleId>
              </a:tblPr>
              <a:tblGrid>
                <a:gridCol w="1572637">
                  <a:extLst>
                    <a:ext uri="{9D8B030D-6E8A-4147-A177-3AD203B41FA5}">
                      <a16:colId xmlns:a16="http://schemas.microsoft.com/office/drawing/2014/main" val="20000"/>
                    </a:ext>
                  </a:extLst>
                </a:gridCol>
                <a:gridCol w="877135">
                  <a:extLst>
                    <a:ext uri="{9D8B030D-6E8A-4147-A177-3AD203B41FA5}">
                      <a16:colId xmlns:a16="http://schemas.microsoft.com/office/drawing/2014/main" val="20001"/>
                    </a:ext>
                  </a:extLst>
                </a:gridCol>
                <a:gridCol w="707686">
                  <a:extLst>
                    <a:ext uri="{9D8B030D-6E8A-4147-A177-3AD203B41FA5}">
                      <a16:colId xmlns:a16="http://schemas.microsoft.com/office/drawing/2014/main" val="20002"/>
                    </a:ext>
                  </a:extLst>
                </a:gridCol>
                <a:gridCol w="786318">
                  <a:extLst>
                    <a:ext uri="{9D8B030D-6E8A-4147-A177-3AD203B41FA5}">
                      <a16:colId xmlns:a16="http://schemas.microsoft.com/office/drawing/2014/main" val="20003"/>
                    </a:ext>
                  </a:extLst>
                </a:gridCol>
                <a:gridCol w="864950">
                  <a:extLst>
                    <a:ext uri="{9D8B030D-6E8A-4147-A177-3AD203B41FA5}">
                      <a16:colId xmlns:a16="http://schemas.microsoft.com/office/drawing/2014/main" val="20004"/>
                    </a:ext>
                  </a:extLst>
                </a:gridCol>
                <a:gridCol w="786318">
                  <a:extLst>
                    <a:ext uri="{9D8B030D-6E8A-4147-A177-3AD203B41FA5}">
                      <a16:colId xmlns:a16="http://schemas.microsoft.com/office/drawing/2014/main" val="20005"/>
                    </a:ext>
                  </a:extLst>
                </a:gridCol>
                <a:gridCol w="864950">
                  <a:extLst>
                    <a:ext uri="{9D8B030D-6E8A-4147-A177-3AD203B41FA5}">
                      <a16:colId xmlns:a16="http://schemas.microsoft.com/office/drawing/2014/main" val="20006"/>
                    </a:ext>
                  </a:extLst>
                </a:gridCol>
                <a:gridCol w="1100846">
                  <a:extLst>
                    <a:ext uri="{9D8B030D-6E8A-4147-A177-3AD203B41FA5}">
                      <a16:colId xmlns:a16="http://schemas.microsoft.com/office/drawing/2014/main" val="20007"/>
                    </a:ext>
                  </a:extLst>
                </a:gridCol>
              </a:tblGrid>
              <a:tr h="1044341">
                <a:tc>
                  <a:txBody>
                    <a:bodyPr/>
                    <a:lstStyle/>
                    <a:p>
                      <a:r>
                        <a:rPr lang="en-GB" dirty="0" smtClean="0">
                          <a:solidFill>
                            <a:schemeClr val="tx1"/>
                          </a:solidFill>
                        </a:rPr>
                        <a:t>Collected on</a:t>
                      </a:r>
                      <a:endParaRPr lang="en-GB" dirty="0">
                        <a:solidFill>
                          <a:schemeClr val="tx1"/>
                        </a:solidFill>
                      </a:endParaRPr>
                    </a:p>
                  </a:txBody>
                  <a:tcPr/>
                </a:tc>
                <a:tc>
                  <a:txBody>
                    <a:bodyPr/>
                    <a:lstStyle/>
                    <a:p>
                      <a:r>
                        <a:rPr lang="en-GB" dirty="0" smtClean="0">
                          <a:solidFill>
                            <a:schemeClr val="tx1"/>
                          </a:solidFill>
                        </a:rPr>
                        <a:t>5mm</a:t>
                      </a:r>
                      <a:endParaRPr lang="en-GB" dirty="0">
                        <a:solidFill>
                          <a:schemeClr val="tx1"/>
                        </a:solidFill>
                      </a:endParaRPr>
                    </a:p>
                  </a:txBody>
                  <a:tcPr/>
                </a:tc>
                <a:tc>
                  <a:txBody>
                    <a:bodyPr/>
                    <a:lstStyle/>
                    <a:p>
                      <a:r>
                        <a:rPr lang="en-GB" dirty="0" smtClean="0">
                          <a:solidFill>
                            <a:schemeClr val="tx1"/>
                          </a:solidFill>
                        </a:rPr>
                        <a:t>2.36</a:t>
                      </a:r>
                      <a:endParaRPr lang="en-GB" dirty="0">
                        <a:solidFill>
                          <a:schemeClr val="tx1"/>
                        </a:solidFill>
                      </a:endParaRPr>
                    </a:p>
                  </a:txBody>
                  <a:tcPr/>
                </a:tc>
                <a:tc>
                  <a:txBody>
                    <a:bodyPr/>
                    <a:lstStyle/>
                    <a:p>
                      <a:r>
                        <a:rPr lang="en-GB" dirty="0" smtClean="0">
                          <a:solidFill>
                            <a:schemeClr val="tx1"/>
                          </a:solidFill>
                        </a:rPr>
                        <a:t>1.18</a:t>
                      </a:r>
                      <a:endParaRPr lang="en-GB" dirty="0">
                        <a:solidFill>
                          <a:schemeClr val="tx1"/>
                        </a:solidFill>
                      </a:endParaRPr>
                    </a:p>
                  </a:txBody>
                  <a:tcPr/>
                </a:tc>
                <a:tc>
                  <a:txBody>
                    <a:bodyPr/>
                    <a:lstStyle/>
                    <a:p>
                      <a:r>
                        <a:rPr lang="en-GB" dirty="0" smtClean="0">
                          <a:solidFill>
                            <a:schemeClr val="tx1"/>
                          </a:solidFill>
                        </a:rPr>
                        <a:t>600 Mic.</a:t>
                      </a:r>
                      <a:endParaRPr lang="en-GB" dirty="0">
                        <a:solidFill>
                          <a:schemeClr val="tx1"/>
                        </a:solidFill>
                      </a:endParaRPr>
                    </a:p>
                  </a:txBody>
                  <a:tcPr/>
                </a:tc>
                <a:tc>
                  <a:txBody>
                    <a:bodyPr/>
                    <a:lstStyle/>
                    <a:p>
                      <a:r>
                        <a:rPr lang="en-GB" dirty="0" smtClean="0">
                          <a:solidFill>
                            <a:schemeClr val="tx1"/>
                          </a:solidFill>
                        </a:rPr>
                        <a:t>300</a:t>
                      </a:r>
                    </a:p>
                    <a:p>
                      <a:r>
                        <a:rPr lang="en-GB" dirty="0" smtClean="0">
                          <a:solidFill>
                            <a:schemeClr val="tx1"/>
                          </a:solidFill>
                        </a:rPr>
                        <a:t>Mic.</a:t>
                      </a:r>
                      <a:endParaRPr lang="en-GB" dirty="0">
                        <a:solidFill>
                          <a:schemeClr val="tx1"/>
                        </a:solidFill>
                      </a:endParaRPr>
                    </a:p>
                  </a:txBody>
                  <a:tcPr/>
                </a:tc>
                <a:tc>
                  <a:txBody>
                    <a:bodyPr/>
                    <a:lstStyle/>
                    <a:p>
                      <a:r>
                        <a:rPr lang="en-GB" dirty="0" smtClean="0">
                          <a:solidFill>
                            <a:schemeClr val="tx1"/>
                          </a:solidFill>
                        </a:rPr>
                        <a:t>150</a:t>
                      </a:r>
                    </a:p>
                    <a:p>
                      <a:r>
                        <a:rPr lang="en-GB" dirty="0" smtClean="0">
                          <a:solidFill>
                            <a:schemeClr val="tx1"/>
                          </a:solidFill>
                        </a:rPr>
                        <a:t>Mic.</a:t>
                      </a:r>
                      <a:endParaRPr lang="en-GB" dirty="0">
                        <a:solidFill>
                          <a:schemeClr val="tx1"/>
                        </a:solidFill>
                      </a:endParaRPr>
                    </a:p>
                  </a:txBody>
                  <a:tcPr/>
                </a:tc>
                <a:tc>
                  <a:txBody>
                    <a:bodyPr/>
                    <a:lstStyle/>
                    <a:p>
                      <a:r>
                        <a:rPr lang="en-GB" dirty="0" smtClean="0">
                          <a:solidFill>
                            <a:schemeClr val="tx1"/>
                          </a:solidFill>
                        </a:rPr>
                        <a:t>TRAY</a:t>
                      </a:r>
                      <a:r>
                        <a:rPr lang="en-GB" baseline="0" dirty="0" smtClean="0">
                          <a:solidFill>
                            <a:schemeClr val="tx1"/>
                          </a:solidFill>
                        </a:rPr>
                        <a:t> / PAN</a:t>
                      </a:r>
                      <a:endParaRPr lang="en-GB" dirty="0">
                        <a:solidFill>
                          <a:schemeClr val="tx1"/>
                        </a:solidFill>
                      </a:endParaRPr>
                    </a:p>
                  </a:txBody>
                  <a:tcPr/>
                </a:tc>
                <a:extLst>
                  <a:ext uri="{0D108BD9-81ED-4DB2-BD59-A6C34878D82A}">
                    <a16:rowId xmlns:a16="http://schemas.microsoft.com/office/drawing/2014/main" val="10000"/>
                  </a:ext>
                </a:extLst>
              </a:tr>
              <a:tr h="1187907">
                <a:tc>
                  <a:txBody>
                    <a:bodyPr/>
                    <a:lstStyle/>
                    <a:p>
                      <a:r>
                        <a:rPr lang="en-GB" sz="2000" dirty="0" smtClean="0"/>
                        <a:t>Grams</a:t>
                      </a:r>
                      <a:endParaRPr lang="en-GB" sz="2000" dirty="0"/>
                    </a:p>
                  </a:txBody>
                  <a:tcPr/>
                </a:tc>
                <a:tc>
                  <a:txBody>
                    <a:bodyPr/>
                    <a:lstStyle/>
                    <a:p>
                      <a:pPr algn="ctr"/>
                      <a:r>
                        <a:rPr lang="en-GB" sz="2400" dirty="0" smtClean="0"/>
                        <a:t>12</a:t>
                      </a:r>
                      <a:endParaRPr lang="en-GB" sz="2400" dirty="0"/>
                    </a:p>
                  </a:txBody>
                  <a:tcPr/>
                </a:tc>
                <a:tc>
                  <a:txBody>
                    <a:bodyPr/>
                    <a:lstStyle/>
                    <a:p>
                      <a:pPr algn="ctr"/>
                      <a:r>
                        <a:rPr lang="en-GB" sz="2400" dirty="0" smtClean="0"/>
                        <a:t>54</a:t>
                      </a:r>
                      <a:endParaRPr lang="en-GB" sz="2400" dirty="0"/>
                    </a:p>
                  </a:txBody>
                  <a:tcPr/>
                </a:tc>
                <a:tc>
                  <a:txBody>
                    <a:bodyPr/>
                    <a:lstStyle/>
                    <a:p>
                      <a:pPr algn="ctr"/>
                      <a:r>
                        <a:rPr lang="en-GB" sz="2400" dirty="0" smtClean="0"/>
                        <a:t>60</a:t>
                      </a:r>
                      <a:endParaRPr lang="en-GB" sz="2400" dirty="0"/>
                    </a:p>
                  </a:txBody>
                  <a:tcPr/>
                </a:tc>
                <a:tc>
                  <a:txBody>
                    <a:bodyPr/>
                    <a:lstStyle/>
                    <a:p>
                      <a:pPr algn="ctr"/>
                      <a:r>
                        <a:rPr lang="en-GB" sz="2400" dirty="0" smtClean="0"/>
                        <a:t>66</a:t>
                      </a:r>
                      <a:endParaRPr lang="en-GB" sz="2400" dirty="0"/>
                    </a:p>
                  </a:txBody>
                  <a:tcPr/>
                </a:tc>
                <a:tc>
                  <a:txBody>
                    <a:bodyPr/>
                    <a:lstStyle/>
                    <a:p>
                      <a:pPr algn="ctr"/>
                      <a:r>
                        <a:rPr lang="en-GB" sz="2400" dirty="0" smtClean="0"/>
                        <a:t>63</a:t>
                      </a:r>
                      <a:endParaRPr lang="en-GB" sz="2400" dirty="0"/>
                    </a:p>
                  </a:txBody>
                  <a:tcPr/>
                </a:tc>
                <a:tc>
                  <a:txBody>
                    <a:bodyPr/>
                    <a:lstStyle/>
                    <a:p>
                      <a:pPr algn="ctr"/>
                      <a:r>
                        <a:rPr lang="en-GB" sz="2400" dirty="0" smtClean="0"/>
                        <a:t>39</a:t>
                      </a:r>
                      <a:endParaRPr lang="en-GB" sz="2400" dirty="0"/>
                    </a:p>
                  </a:txBody>
                  <a:tcPr/>
                </a:tc>
                <a:tc>
                  <a:txBody>
                    <a:bodyPr/>
                    <a:lstStyle/>
                    <a:p>
                      <a:pPr algn="ctr"/>
                      <a:r>
                        <a:rPr lang="en-GB" sz="2400" dirty="0" smtClean="0"/>
                        <a:t>6</a:t>
                      </a:r>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139713550"/>
      </p:ext>
    </p:extLst>
  </p:cSld>
  <p:clrMapOvr>
    <a:masterClrMapping/>
  </p:clrMapOvr>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331261421"/>
              </p:ext>
            </p:extLst>
          </p:nvPr>
        </p:nvGraphicFramePr>
        <p:xfrm>
          <a:off x="2567609" y="980726"/>
          <a:ext cx="7704855" cy="5617740"/>
        </p:xfrm>
        <a:graphic>
          <a:graphicData uri="http://schemas.openxmlformats.org/drawingml/2006/table">
            <a:tbl>
              <a:tblPr firstRow="1" bandRow="1">
                <a:tableStyleId>{5C22544A-7EE6-4342-B048-85BDC9FD1C3A}</a:tableStyleId>
              </a:tblPr>
              <a:tblGrid>
                <a:gridCol w="1540971">
                  <a:extLst>
                    <a:ext uri="{9D8B030D-6E8A-4147-A177-3AD203B41FA5}">
                      <a16:colId xmlns:a16="http://schemas.microsoft.com/office/drawing/2014/main" val="20000"/>
                    </a:ext>
                  </a:extLst>
                </a:gridCol>
                <a:gridCol w="1540971">
                  <a:extLst>
                    <a:ext uri="{9D8B030D-6E8A-4147-A177-3AD203B41FA5}">
                      <a16:colId xmlns:a16="http://schemas.microsoft.com/office/drawing/2014/main" val="20001"/>
                    </a:ext>
                  </a:extLst>
                </a:gridCol>
                <a:gridCol w="1540971">
                  <a:extLst>
                    <a:ext uri="{9D8B030D-6E8A-4147-A177-3AD203B41FA5}">
                      <a16:colId xmlns:a16="http://schemas.microsoft.com/office/drawing/2014/main" val="20002"/>
                    </a:ext>
                  </a:extLst>
                </a:gridCol>
                <a:gridCol w="1785799">
                  <a:extLst>
                    <a:ext uri="{9D8B030D-6E8A-4147-A177-3AD203B41FA5}">
                      <a16:colId xmlns:a16="http://schemas.microsoft.com/office/drawing/2014/main" val="20003"/>
                    </a:ext>
                  </a:extLst>
                </a:gridCol>
                <a:gridCol w="1296143">
                  <a:extLst>
                    <a:ext uri="{9D8B030D-6E8A-4147-A177-3AD203B41FA5}">
                      <a16:colId xmlns:a16="http://schemas.microsoft.com/office/drawing/2014/main" val="20004"/>
                    </a:ext>
                  </a:extLst>
                </a:gridCol>
              </a:tblGrid>
              <a:tr h="1585542">
                <a:tc>
                  <a:txBody>
                    <a:bodyPr/>
                    <a:lstStyle/>
                    <a:p>
                      <a:pPr algn="ctr"/>
                      <a:r>
                        <a:rPr lang="en-GB" dirty="0" smtClean="0"/>
                        <a:t>SIEVE</a:t>
                      </a:r>
                      <a:endParaRPr lang="en-GB" dirty="0"/>
                    </a:p>
                  </a:txBody>
                  <a:tcPr/>
                </a:tc>
                <a:tc>
                  <a:txBody>
                    <a:bodyPr/>
                    <a:lstStyle/>
                    <a:p>
                      <a:pPr algn="ctr"/>
                      <a:r>
                        <a:rPr lang="en-GB" dirty="0" smtClean="0"/>
                        <a:t>MASS</a:t>
                      </a:r>
                      <a:endParaRPr lang="en-GB" dirty="0"/>
                    </a:p>
                  </a:txBody>
                  <a:tcPr/>
                </a:tc>
                <a:tc>
                  <a:txBody>
                    <a:bodyPr/>
                    <a:lstStyle/>
                    <a:p>
                      <a:pPr algn="ctr"/>
                      <a:r>
                        <a:rPr lang="en-GB" dirty="0" smtClean="0"/>
                        <a:t> % on Sieve</a:t>
                      </a:r>
                      <a:endParaRPr lang="en-GB" dirty="0"/>
                    </a:p>
                  </a:txBody>
                  <a:tcPr/>
                </a:tc>
                <a:tc>
                  <a:txBody>
                    <a:bodyPr/>
                    <a:lstStyle/>
                    <a:p>
                      <a:pPr algn="ctr"/>
                      <a:r>
                        <a:rPr lang="en-GB" dirty="0" smtClean="0"/>
                        <a:t>%</a:t>
                      </a:r>
                    </a:p>
                    <a:p>
                      <a:pPr algn="ctr"/>
                      <a:r>
                        <a:rPr lang="en-GB" dirty="0" smtClean="0"/>
                        <a:t>Cumulative Total</a:t>
                      </a:r>
                    </a:p>
                    <a:p>
                      <a:pPr algn="ctr"/>
                      <a:r>
                        <a:rPr lang="en-GB" dirty="0" smtClean="0"/>
                        <a:t>Retained</a:t>
                      </a:r>
                      <a:endParaRPr lang="en-GB" dirty="0"/>
                    </a:p>
                  </a:txBody>
                  <a:tcPr/>
                </a:tc>
                <a:tc>
                  <a:txBody>
                    <a:bodyPr/>
                    <a:lstStyle/>
                    <a:p>
                      <a:pPr algn="ctr"/>
                      <a:r>
                        <a:rPr lang="en-GB" dirty="0" smtClean="0"/>
                        <a:t>%</a:t>
                      </a:r>
                    </a:p>
                    <a:p>
                      <a:pPr algn="ctr"/>
                      <a:r>
                        <a:rPr lang="en-GB" dirty="0" smtClean="0"/>
                        <a:t>Passing</a:t>
                      </a:r>
                      <a:endParaRPr lang="en-GB" dirty="0"/>
                    </a:p>
                  </a:txBody>
                  <a:tcPr/>
                </a:tc>
                <a:extLst>
                  <a:ext uri="{0D108BD9-81ED-4DB2-BD59-A6C34878D82A}">
                    <a16:rowId xmlns:a16="http://schemas.microsoft.com/office/drawing/2014/main" val="10000"/>
                  </a:ext>
                </a:extLst>
              </a:tr>
              <a:tr h="643026">
                <a:tc>
                  <a:txBody>
                    <a:bodyPr/>
                    <a:lstStyle/>
                    <a:p>
                      <a:r>
                        <a:rPr lang="en-GB" sz="2000" dirty="0" smtClean="0"/>
                        <a:t>5.00mm</a:t>
                      </a:r>
                      <a:endParaRPr lang="en-GB" sz="2000" dirty="0"/>
                    </a:p>
                  </a:txBody>
                  <a:tcPr/>
                </a:tc>
                <a:tc>
                  <a:txBody>
                    <a:bodyPr/>
                    <a:lstStyle/>
                    <a:p>
                      <a:pPr algn="ctr"/>
                      <a:r>
                        <a:rPr lang="en-GB" sz="2000" dirty="0" smtClean="0"/>
                        <a:t>12</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643026">
                <a:tc>
                  <a:txBody>
                    <a:bodyPr/>
                    <a:lstStyle/>
                    <a:p>
                      <a:r>
                        <a:rPr lang="en-GB" sz="2000" dirty="0" smtClean="0"/>
                        <a:t>2.36mm</a:t>
                      </a:r>
                      <a:endParaRPr lang="en-GB" sz="2000" dirty="0"/>
                    </a:p>
                  </a:txBody>
                  <a:tcPr/>
                </a:tc>
                <a:tc>
                  <a:txBody>
                    <a:bodyPr/>
                    <a:lstStyle/>
                    <a:p>
                      <a:pPr algn="ctr"/>
                      <a:r>
                        <a:rPr lang="en-GB" sz="2000" dirty="0" smtClean="0"/>
                        <a:t>54</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643026">
                <a:tc>
                  <a:txBody>
                    <a:bodyPr/>
                    <a:lstStyle/>
                    <a:p>
                      <a:r>
                        <a:rPr lang="en-GB" sz="2000" dirty="0" smtClean="0"/>
                        <a:t>1.18mm</a:t>
                      </a:r>
                      <a:endParaRPr lang="en-GB" sz="2000" dirty="0"/>
                    </a:p>
                  </a:txBody>
                  <a:tcPr/>
                </a:tc>
                <a:tc>
                  <a:txBody>
                    <a:bodyPr/>
                    <a:lstStyle/>
                    <a:p>
                      <a:pPr algn="ctr"/>
                      <a:r>
                        <a:rPr lang="en-GB" sz="2000" dirty="0" smtClean="0"/>
                        <a:t>60</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643026">
                <a:tc>
                  <a:txBody>
                    <a:bodyPr/>
                    <a:lstStyle/>
                    <a:p>
                      <a:r>
                        <a:rPr lang="en-GB" sz="2000" dirty="0" smtClean="0"/>
                        <a:t>600 micron</a:t>
                      </a:r>
                    </a:p>
                    <a:p>
                      <a:r>
                        <a:rPr lang="en-GB" sz="2000" dirty="0" smtClean="0"/>
                        <a:t>(.06mm)</a:t>
                      </a:r>
                      <a:endParaRPr lang="en-GB" sz="2000" dirty="0"/>
                    </a:p>
                  </a:txBody>
                  <a:tcPr/>
                </a:tc>
                <a:tc>
                  <a:txBody>
                    <a:bodyPr/>
                    <a:lstStyle/>
                    <a:p>
                      <a:pPr algn="ctr"/>
                      <a:r>
                        <a:rPr lang="en-GB" sz="2000" dirty="0" smtClean="0"/>
                        <a:t>66</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4"/>
                  </a:ext>
                </a:extLst>
              </a:tr>
              <a:tr h="643026">
                <a:tc>
                  <a:txBody>
                    <a:bodyPr/>
                    <a:lstStyle/>
                    <a:p>
                      <a:r>
                        <a:rPr lang="en-GB" sz="2000" dirty="0" smtClean="0"/>
                        <a:t>300 micron</a:t>
                      </a:r>
                    </a:p>
                    <a:p>
                      <a:r>
                        <a:rPr lang="en-GB" sz="2000" dirty="0" smtClean="0"/>
                        <a:t>(.03mm)</a:t>
                      </a:r>
                      <a:endParaRPr lang="en-GB" sz="2000" dirty="0"/>
                    </a:p>
                  </a:txBody>
                  <a:tcPr/>
                </a:tc>
                <a:tc>
                  <a:txBody>
                    <a:bodyPr/>
                    <a:lstStyle/>
                    <a:p>
                      <a:pPr algn="ctr"/>
                      <a:r>
                        <a:rPr lang="en-GB" sz="2000" dirty="0" smtClean="0"/>
                        <a:t>63</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643026">
                <a:tc>
                  <a:txBody>
                    <a:bodyPr/>
                    <a:lstStyle/>
                    <a:p>
                      <a:r>
                        <a:rPr lang="en-GB" sz="2000" dirty="0" smtClean="0"/>
                        <a:t>150 micron</a:t>
                      </a:r>
                    </a:p>
                    <a:p>
                      <a:r>
                        <a:rPr lang="en-GB" sz="2000" dirty="0" smtClean="0"/>
                        <a:t>(.015mm)</a:t>
                      </a:r>
                      <a:endParaRPr lang="en-GB" sz="2000" dirty="0"/>
                    </a:p>
                  </a:txBody>
                  <a:tcPr/>
                </a:tc>
                <a:tc>
                  <a:txBody>
                    <a:bodyPr/>
                    <a:lstStyle/>
                    <a:p>
                      <a:pPr algn="ctr"/>
                      <a:r>
                        <a:rPr lang="en-GB" sz="2000" dirty="0" smtClean="0"/>
                        <a:t>39</a:t>
                      </a:r>
                      <a:endParaRPr lang="en-GB" sz="2000"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3" name="Rectangle 2"/>
          <p:cNvSpPr/>
          <p:nvPr/>
        </p:nvSpPr>
        <p:spPr>
          <a:xfrm>
            <a:off x="2639616" y="188641"/>
            <a:ext cx="2304256" cy="584775"/>
          </a:xfrm>
          <a:prstGeom prst="rect">
            <a:avLst/>
          </a:prstGeom>
        </p:spPr>
        <p:txBody>
          <a:bodyPr wrap="square">
            <a:spAutoFit/>
          </a:bodyPr>
          <a:lstStyle/>
          <a:p>
            <a:r>
              <a:rPr lang="en-GB" sz="3200" dirty="0"/>
              <a:t>Example 1:</a:t>
            </a:r>
          </a:p>
        </p:txBody>
      </p:sp>
      <p:sp>
        <p:nvSpPr>
          <p:cNvPr id="4" name="Rectangle 3"/>
          <p:cNvSpPr/>
          <p:nvPr/>
        </p:nvSpPr>
        <p:spPr>
          <a:xfrm>
            <a:off x="6672064" y="481027"/>
            <a:ext cx="3692036" cy="369332"/>
          </a:xfrm>
          <a:prstGeom prst="rect">
            <a:avLst/>
          </a:prstGeom>
        </p:spPr>
        <p:txBody>
          <a:bodyPr wrap="none">
            <a:spAutoFit/>
          </a:bodyPr>
          <a:lstStyle/>
          <a:p>
            <a:r>
              <a:rPr lang="en-GB" dirty="0"/>
              <a:t>The original sample was of mass 300g</a:t>
            </a:r>
          </a:p>
        </p:txBody>
      </p:sp>
      <p:cxnSp>
        <p:nvCxnSpPr>
          <p:cNvPr id="6" name="Straight Arrow Connector 5"/>
          <p:cNvCxnSpPr/>
          <p:nvPr/>
        </p:nvCxnSpPr>
        <p:spPr>
          <a:xfrm>
            <a:off x="7994708" y="2147582"/>
            <a:ext cx="8389" cy="36072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9223840" y="1584978"/>
            <a:ext cx="1048624" cy="923330"/>
          </a:xfrm>
          <a:prstGeom prst="rect">
            <a:avLst/>
          </a:prstGeom>
          <a:noFill/>
        </p:spPr>
        <p:txBody>
          <a:bodyPr wrap="square" rtlCol="0">
            <a:spAutoFit/>
          </a:bodyPr>
          <a:lstStyle/>
          <a:p>
            <a:r>
              <a:rPr lang="en-GB" dirty="0" smtClean="0"/>
              <a:t>Taken from 100%</a:t>
            </a:r>
            <a:endParaRPr lang="en-GB" dirty="0"/>
          </a:p>
        </p:txBody>
      </p:sp>
    </p:spTree>
    <p:extLst>
      <p:ext uri="{BB962C8B-B14F-4D97-AF65-F5344CB8AC3E}">
        <p14:creationId xmlns:p14="http://schemas.microsoft.com/office/powerpoint/2010/main" val="2906014212"/>
      </p:ext>
    </p:extLst>
  </p:cSld>
  <p:clrMapOvr>
    <a:masterClrMapping/>
  </p:clrMapOv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nvPr>
        </p:nvGraphicFramePr>
        <p:xfrm>
          <a:off x="2567609" y="980726"/>
          <a:ext cx="7704855" cy="5617740"/>
        </p:xfrm>
        <a:graphic>
          <a:graphicData uri="http://schemas.openxmlformats.org/drawingml/2006/table">
            <a:tbl>
              <a:tblPr firstRow="1" bandRow="1">
                <a:tableStyleId>{5C22544A-7EE6-4342-B048-85BDC9FD1C3A}</a:tableStyleId>
              </a:tblPr>
              <a:tblGrid>
                <a:gridCol w="1540971">
                  <a:extLst>
                    <a:ext uri="{9D8B030D-6E8A-4147-A177-3AD203B41FA5}">
                      <a16:colId xmlns:a16="http://schemas.microsoft.com/office/drawing/2014/main" val="20000"/>
                    </a:ext>
                  </a:extLst>
                </a:gridCol>
                <a:gridCol w="1540971">
                  <a:extLst>
                    <a:ext uri="{9D8B030D-6E8A-4147-A177-3AD203B41FA5}">
                      <a16:colId xmlns:a16="http://schemas.microsoft.com/office/drawing/2014/main" val="20001"/>
                    </a:ext>
                  </a:extLst>
                </a:gridCol>
                <a:gridCol w="1540971">
                  <a:extLst>
                    <a:ext uri="{9D8B030D-6E8A-4147-A177-3AD203B41FA5}">
                      <a16:colId xmlns:a16="http://schemas.microsoft.com/office/drawing/2014/main" val="20002"/>
                    </a:ext>
                  </a:extLst>
                </a:gridCol>
                <a:gridCol w="1785799">
                  <a:extLst>
                    <a:ext uri="{9D8B030D-6E8A-4147-A177-3AD203B41FA5}">
                      <a16:colId xmlns:a16="http://schemas.microsoft.com/office/drawing/2014/main" val="20003"/>
                    </a:ext>
                  </a:extLst>
                </a:gridCol>
                <a:gridCol w="1296143">
                  <a:extLst>
                    <a:ext uri="{9D8B030D-6E8A-4147-A177-3AD203B41FA5}">
                      <a16:colId xmlns:a16="http://schemas.microsoft.com/office/drawing/2014/main" val="20004"/>
                    </a:ext>
                  </a:extLst>
                </a:gridCol>
              </a:tblGrid>
              <a:tr h="1585542">
                <a:tc>
                  <a:txBody>
                    <a:bodyPr/>
                    <a:lstStyle/>
                    <a:p>
                      <a:pPr algn="ctr"/>
                      <a:r>
                        <a:rPr lang="en-GB" dirty="0" smtClean="0"/>
                        <a:t>SIEVE</a:t>
                      </a:r>
                      <a:endParaRPr lang="en-GB" dirty="0"/>
                    </a:p>
                  </a:txBody>
                  <a:tcPr/>
                </a:tc>
                <a:tc>
                  <a:txBody>
                    <a:bodyPr/>
                    <a:lstStyle/>
                    <a:p>
                      <a:pPr algn="ctr"/>
                      <a:r>
                        <a:rPr lang="en-GB" dirty="0" smtClean="0"/>
                        <a:t>MASS</a:t>
                      </a:r>
                      <a:endParaRPr lang="en-GB" dirty="0"/>
                    </a:p>
                  </a:txBody>
                  <a:tcPr/>
                </a:tc>
                <a:tc>
                  <a:txBody>
                    <a:bodyPr/>
                    <a:lstStyle/>
                    <a:p>
                      <a:pPr algn="ctr"/>
                      <a:r>
                        <a:rPr lang="en-GB" dirty="0" smtClean="0"/>
                        <a:t> % on Sieve</a:t>
                      </a:r>
                      <a:endParaRPr lang="en-GB" dirty="0"/>
                    </a:p>
                  </a:txBody>
                  <a:tcPr/>
                </a:tc>
                <a:tc>
                  <a:txBody>
                    <a:bodyPr/>
                    <a:lstStyle/>
                    <a:p>
                      <a:pPr algn="ctr"/>
                      <a:r>
                        <a:rPr lang="en-GB" dirty="0" smtClean="0"/>
                        <a:t>%</a:t>
                      </a:r>
                    </a:p>
                    <a:p>
                      <a:pPr algn="ctr"/>
                      <a:r>
                        <a:rPr lang="en-GB" dirty="0" smtClean="0"/>
                        <a:t>Total</a:t>
                      </a:r>
                    </a:p>
                    <a:p>
                      <a:pPr algn="ctr"/>
                      <a:r>
                        <a:rPr lang="en-GB" dirty="0" smtClean="0"/>
                        <a:t>Retained</a:t>
                      </a:r>
                      <a:endParaRPr lang="en-GB" dirty="0"/>
                    </a:p>
                  </a:txBody>
                  <a:tcPr/>
                </a:tc>
                <a:tc>
                  <a:txBody>
                    <a:bodyPr/>
                    <a:lstStyle/>
                    <a:p>
                      <a:pPr algn="ctr"/>
                      <a:r>
                        <a:rPr lang="en-GB" dirty="0" smtClean="0"/>
                        <a:t>%</a:t>
                      </a:r>
                    </a:p>
                    <a:p>
                      <a:pPr algn="ctr"/>
                      <a:r>
                        <a:rPr lang="en-GB" dirty="0" smtClean="0"/>
                        <a:t>Passing</a:t>
                      </a:r>
                      <a:endParaRPr lang="en-GB" dirty="0"/>
                    </a:p>
                  </a:txBody>
                  <a:tcPr/>
                </a:tc>
                <a:extLst>
                  <a:ext uri="{0D108BD9-81ED-4DB2-BD59-A6C34878D82A}">
                    <a16:rowId xmlns:a16="http://schemas.microsoft.com/office/drawing/2014/main" val="10000"/>
                  </a:ext>
                </a:extLst>
              </a:tr>
              <a:tr h="643026">
                <a:tc>
                  <a:txBody>
                    <a:bodyPr/>
                    <a:lstStyle/>
                    <a:p>
                      <a:r>
                        <a:rPr lang="en-GB" sz="2000" dirty="0" smtClean="0"/>
                        <a:t>5.00mm</a:t>
                      </a:r>
                      <a:endParaRPr lang="en-GB" sz="2000" dirty="0"/>
                    </a:p>
                  </a:txBody>
                  <a:tcPr/>
                </a:tc>
                <a:tc>
                  <a:txBody>
                    <a:bodyPr/>
                    <a:lstStyle/>
                    <a:p>
                      <a:pPr algn="ctr"/>
                      <a:r>
                        <a:rPr lang="en-GB" sz="2000" dirty="0" smtClean="0"/>
                        <a:t>12</a:t>
                      </a:r>
                      <a:endParaRPr lang="en-GB" sz="2000" dirty="0"/>
                    </a:p>
                  </a:txBody>
                  <a:tcPr/>
                </a:tc>
                <a:tc>
                  <a:txBody>
                    <a:bodyPr/>
                    <a:lstStyle/>
                    <a:p>
                      <a:r>
                        <a:rPr lang="en-GB" dirty="0" smtClean="0"/>
                        <a:t>4</a:t>
                      </a:r>
                      <a:endParaRPr lang="en-GB" dirty="0"/>
                    </a:p>
                  </a:txBody>
                  <a:tcPr/>
                </a:tc>
                <a:tc>
                  <a:txBody>
                    <a:bodyPr/>
                    <a:lstStyle/>
                    <a:p>
                      <a:r>
                        <a:rPr lang="en-GB" dirty="0" smtClean="0"/>
                        <a:t>4</a:t>
                      </a:r>
                      <a:endParaRPr lang="en-GB" dirty="0"/>
                    </a:p>
                  </a:txBody>
                  <a:tcPr/>
                </a:tc>
                <a:tc>
                  <a:txBody>
                    <a:bodyPr/>
                    <a:lstStyle/>
                    <a:p>
                      <a:r>
                        <a:rPr lang="en-GB" dirty="0" smtClean="0"/>
                        <a:t>96</a:t>
                      </a:r>
                      <a:endParaRPr lang="en-GB" dirty="0"/>
                    </a:p>
                  </a:txBody>
                  <a:tcPr/>
                </a:tc>
                <a:extLst>
                  <a:ext uri="{0D108BD9-81ED-4DB2-BD59-A6C34878D82A}">
                    <a16:rowId xmlns:a16="http://schemas.microsoft.com/office/drawing/2014/main" val="10001"/>
                  </a:ext>
                </a:extLst>
              </a:tr>
              <a:tr h="643026">
                <a:tc>
                  <a:txBody>
                    <a:bodyPr/>
                    <a:lstStyle/>
                    <a:p>
                      <a:r>
                        <a:rPr lang="en-GB" sz="2000" dirty="0" smtClean="0"/>
                        <a:t>2.36mm</a:t>
                      </a:r>
                      <a:endParaRPr lang="en-GB" sz="2000" dirty="0"/>
                    </a:p>
                  </a:txBody>
                  <a:tcPr/>
                </a:tc>
                <a:tc>
                  <a:txBody>
                    <a:bodyPr/>
                    <a:lstStyle/>
                    <a:p>
                      <a:pPr algn="ctr"/>
                      <a:r>
                        <a:rPr lang="en-GB" sz="2000" dirty="0" smtClean="0"/>
                        <a:t>54</a:t>
                      </a:r>
                      <a:endParaRPr lang="en-GB" sz="2000" dirty="0"/>
                    </a:p>
                  </a:txBody>
                  <a:tcPr/>
                </a:tc>
                <a:tc>
                  <a:txBody>
                    <a:bodyPr/>
                    <a:lstStyle/>
                    <a:p>
                      <a:r>
                        <a:rPr lang="en-GB" dirty="0" smtClean="0"/>
                        <a:t>18</a:t>
                      </a:r>
                      <a:endParaRPr lang="en-GB" dirty="0"/>
                    </a:p>
                  </a:txBody>
                  <a:tcPr/>
                </a:tc>
                <a:tc>
                  <a:txBody>
                    <a:bodyPr/>
                    <a:lstStyle/>
                    <a:p>
                      <a:r>
                        <a:rPr lang="en-GB" dirty="0" smtClean="0"/>
                        <a:t>22</a:t>
                      </a:r>
                      <a:endParaRPr lang="en-GB" dirty="0"/>
                    </a:p>
                  </a:txBody>
                  <a:tcPr/>
                </a:tc>
                <a:tc>
                  <a:txBody>
                    <a:bodyPr/>
                    <a:lstStyle/>
                    <a:p>
                      <a:r>
                        <a:rPr lang="en-GB" dirty="0" smtClean="0"/>
                        <a:t>78</a:t>
                      </a:r>
                      <a:endParaRPr lang="en-GB" dirty="0"/>
                    </a:p>
                  </a:txBody>
                  <a:tcPr/>
                </a:tc>
                <a:extLst>
                  <a:ext uri="{0D108BD9-81ED-4DB2-BD59-A6C34878D82A}">
                    <a16:rowId xmlns:a16="http://schemas.microsoft.com/office/drawing/2014/main" val="10002"/>
                  </a:ext>
                </a:extLst>
              </a:tr>
              <a:tr h="643026">
                <a:tc>
                  <a:txBody>
                    <a:bodyPr/>
                    <a:lstStyle/>
                    <a:p>
                      <a:r>
                        <a:rPr lang="en-GB" sz="2000" dirty="0" smtClean="0"/>
                        <a:t>1.18mm</a:t>
                      </a:r>
                      <a:endParaRPr lang="en-GB" sz="2000" dirty="0"/>
                    </a:p>
                  </a:txBody>
                  <a:tcPr/>
                </a:tc>
                <a:tc>
                  <a:txBody>
                    <a:bodyPr/>
                    <a:lstStyle/>
                    <a:p>
                      <a:pPr algn="ctr"/>
                      <a:r>
                        <a:rPr lang="en-GB" sz="2000" dirty="0" smtClean="0"/>
                        <a:t>60</a:t>
                      </a:r>
                      <a:endParaRPr lang="en-GB" sz="2000" dirty="0"/>
                    </a:p>
                  </a:txBody>
                  <a:tcPr/>
                </a:tc>
                <a:tc>
                  <a:txBody>
                    <a:bodyPr/>
                    <a:lstStyle/>
                    <a:p>
                      <a:r>
                        <a:rPr lang="en-GB" dirty="0" smtClean="0"/>
                        <a:t>20</a:t>
                      </a:r>
                      <a:endParaRPr lang="en-GB" dirty="0"/>
                    </a:p>
                  </a:txBody>
                  <a:tcPr/>
                </a:tc>
                <a:tc>
                  <a:txBody>
                    <a:bodyPr/>
                    <a:lstStyle/>
                    <a:p>
                      <a:r>
                        <a:rPr lang="en-GB" dirty="0" smtClean="0"/>
                        <a:t>42</a:t>
                      </a:r>
                      <a:endParaRPr lang="en-GB" dirty="0"/>
                    </a:p>
                  </a:txBody>
                  <a:tcPr/>
                </a:tc>
                <a:tc>
                  <a:txBody>
                    <a:bodyPr/>
                    <a:lstStyle/>
                    <a:p>
                      <a:r>
                        <a:rPr lang="en-GB" dirty="0" smtClean="0"/>
                        <a:t>58</a:t>
                      </a:r>
                      <a:endParaRPr lang="en-GB" dirty="0"/>
                    </a:p>
                  </a:txBody>
                  <a:tcPr/>
                </a:tc>
                <a:extLst>
                  <a:ext uri="{0D108BD9-81ED-4DB2-BD59-A6C34878D82A}">
                    <a16:rowId xmlns:a16="http://schemas.microsoft.com/office/drawing/2014/main" val="10003"/>
                  </a:ext>
                </a:extLst>
              </a:tr>
              <a:tr h="643026">
                <a:tc>
                  <a:txBody>
                    <a:bodyPr/>
                    <a:lstStyle/>
                    <a:p>
                      <a:r>
                        <a:rPr lang="en-GB" sz="2000" dirty="0" smtClean="0"/>
                        <a:t>600 micron</a:t>
                      </a:r>
                    </a:p>
                    <a:p>
                      <a:r>
                        <a:rPr lang="en-GB" sz="2000" dirty="0" smtClean="0"/>
                        <a:t>(.06mm)</a:t>
                      </a:r>
                      <a:endParaRPr lang="en-GB" sz="2000" dirty="0"/>
                    </a:p>
                  </a:txBody>
                  <a:tcPr/>
                </a:tc>
                <a:tc>
                  <a:txBody>
                    <a:bodyPr/>
                    <a:lstStyle/>
                    <a:p>
                      <a:pPr algn="ctr"/>
                      <a:r>
                        <a:rPr lang="en-GB" sz="2000" dirty="0" smtClean="0"/>
                        <a:t>66</a:t>
                      </a:r>
                      <a:endParaRPr lang="en-GB" sz="2000" dirty="0"/>
                    </a:p>
                  </a:txBody>
                  <a:tcPr/>
                </a:tc>
                <a:tc>
                  <a:txBody>
                    <a:bodyPr/>
                    <a:lstStyle/>
                    <a:p>
                      <a:r>
                        <a:rPr lang="en-GB" dirty="0" smtClean="0"/>
                        <a:t>22</a:t>
                      </a:r>
                      <a:endParaRPr lang="en-GB" dirty="0"/>
                    </a:p>
                  </a:txBody>
                  <a:tcPr/>
                </a:tc>
                <a:tc>
                  <a:txBody>
                    <a:bodyPr/>
                    <a:lstStyle/>
                    <a:p>
                      <a:r>
                        <a:rPr lang="en-GB" dirty="0" smtClean="0"/>
                        <a:t>64</a:t>
                      </a:r>
                      <a:endParaRPr lang="en-GB" dirty="0"/>
                    </a:p>
                  </a:txBody>
                  <a:tcPr/>
                </a:tc>
                <a:tc>
                  <a:txBody>
                    <a:bodyPr/>
                    <a:lstStyle/>
                    <a:p>
                      <a:r>
                        <a:rPr lang="en-GB" dirty="0" smtClean="0"/>
                        <a:t>36</a:t>
                      </a:r>
                      <a:endParaRPr lang="en-GB" dirty="0"/>
                    </a:p>
                  </a:txBody>
                  <a:tcPr/>
                </a:tc>
                <a:extLst>
                  <a:ext uri="{0D108BD9-81ED-4DB2-BD59-A6C34878D82A}">
                    <a16:rowId xmlns:a16="http://schemas.microsoft.com/office/drawing/2014/main" val="10004"/>
                  </a:ext>
                </a:extLst>
              </a:tr>
              <a:tr h="643026">
                <a:tc>
                  <a:txBody>
                    <a:bodyPr/>
                    <a:lstStyle/>
                    <a:p>
                      <a:r>
                        <a:rPr lang="en-GB" sz="2000" dirty="0" smtClean="0"/>
                        <a:t>300 micron</a:t>
                      </a:r>
                    </a:p>
                    <a:p>
                      <a:r>
                        <a:rPr lang="en-GB" sz="2000" dirty="0" smtClean="0"/>
                        <a:t>(.03mm)</a:t>
                      </a:r>
                      <a:endParaRPr lang="en-GB" sz="2000" dirty="0"/>
                    </a:p>
                  </a:txBody>
                  <a:tcPr/>
                </a:tc>
                <a:tc>
                  <a:txBody>
                    <a:bodyPr/>
                    <a:lstStyle/>
                    <a:p>
                      <a:pPr algn="ctr"/>
                      <a:r>
                        <a:rPr lang="en-GB" sz="2000" dirty="0" smtClean="0"/>
                        <a:t>63</a:t>
                      </a:r>
                      <a:endParaRPr lang="en-GB" sz="2000" dirty="0"/>
                    </a:p>
                  </a:txBody>
                  <a:tcPr/>
                </a:tc>
                <a:tc>
                  <a:txBody>
                    <a:bodyPr/>
                    <a:lstStyle/>
                    <a:p>
                      <a:r>
                        <a:rPr lang="en-GB" dirty="0" smtClean="0"/>
                        <a:t>21</a:t>
                      </a:r>
                      <a:endParaRPr lang="en-GB" dirty="0"/>
                    </a:p>
                  </a:txBody>
                  <a:tcPr/>
                </a:tc>
                <a:tc>
                  <a:txBody>
                    <a:bodyPr/>
                    <a:lstStyle/>
                    <a:p>
                      <a:r>
                        <a:rPr lang="en-GB" dirty="0" smtClean="0"/>
                        <a:t>85</a:t>
                      </a:r>
                      <a:endParaRPr lang="en-GB" dirty="0"/>
                    </a:p>
                  </a:txBody>
                  <a:tcPr/>
                </a:tc>
                <a:tc>
                  <a:txBody>
                    <a:bodyPr/>
                    <a:lstStyle/>
                    <a:p>
                      <a:r>
                        <a:rPr lang="en-GB" dirty="0" smtClean="0"/>
                        <a:t>15</a:t>
                      </a:r>
                      <a:endParaRPr lang="en-GB" dirty="0"/>
                    </a:p>
                  </a:txBody>
                  <a:tcPr/>
                </a:tc>
                <a:extLst>
                  <a:ext uri="{0D108BD9-81ED-4DB2-BD59-A6C34878D82A}">
                    <a16:rowId xmlns:a16="http://schemas.microsoft.com/office/drawing/2014/main" val="10005"/>
                  </a:ext>
                </a:extLst>
              </a:tr>
              <a:tr h="643026">
                <a:tc>
                  <a:txBody>
                    <a:bodyPr/>
                    <a:lstStyle/>
                    <a:p>
                      <a:r>
                        <a:rPr lang="en-GB" sz="2000" dirty="0" smtClean="0"/>
                        <a:t>150 micron</a:t>
                      </a:r>
                    </a:p>
                    <a:p>
                      <a:r>
                        <a:rPr lang="en-GB" sz="2000" dirty="0" smtClean="0"/>
                        <a:t>(.015mm)</a:t>
                      </a:r>
                      <a:endParaRPr lang="en-GB" sz="2000" dirty="0"/>
                    </a:p>
                  </a:txBody>
                  <a:tcPr/>
                </a:tc>
                <a:tc>
                  <a:txBody>
                    <a:bodyPr/>
                    <a:lstStyle/>
                    <a:p>
                      <a:pPr algn="ctr"/>
                      <a:r>
                        <a:rPr lang="en-GB" sz="2000" dirty="0" smtClean="0"/>
                        <a:t>39</a:t>
                      </a:r>
                      <a:endParaRPr lang="en-GB" sz="2000" dirty="0"/>
                    </a:p>
                  </a:txBody>
                  <a:tcPr/>
                </a:tc>
                <a:tc>
                  <a:txBody>
                    <a:bodyPr/>
                    <a:lstStyle/>
                    <a:p>
                      <a:r>
                        <a:rPr lang="en-GB" dirty="0" smtClean="0"/>
                        <a:t>13</a:t>
                      </a:r>
                      <a:endParaRPr lang="en-GB" dirty="0"/>
                    </a:p>
                  </a:txBody>
                  <a:tcPr/>
                </a:tc>
                <a:tc>
                  <a:txBody>
                    <a:bodyPr/>
                    <a:lstStyle/>
                    <a:p>
                      <a:r>
                        <a:rPr lang="en-GB" dirty="0" smtClean="0"/>
                        <a:t>98</a:t>
                      </a:r>
                      <a:endParaRPr lang="en-GB" dirty="0"/>
                    </a:p>
                  </a:txBody>
                  <a:tcPr/>
                </a:tc>
                <a:tc>
                  <a:txBody>
                    <a:bodyPr/>
                    <a:lstStyle/>
                    <a:p>
                      <a:r>
                        <a:rPr lang="en-GB" dirty="0" smtClean="0"/>
                        <a:t>2</a:t>
                      </a:r>
                      <a:endParaRPr lang="en-GB" dirty="0"/>
                    </a:p>
                  </a:txBody>
                  <a:tcPr/>
                </a:tc>
                <a:extLst>
                  <a:ext uri="{0D108BD9-81ED-4DB2-BD59-A6C34878D82A}">
                    <a16:rowId xmlns:a16="http://schemas.microsoft.com/office/drawing/2014/main" val="10006"/>
                  </a:ext>
                </a:extLst>
              </a:tr>
            </a:tbl>
          </a:graphicData>
        </a:graphic>
      </p:graphicFrame>
      <p:sp>
        <p:nvSpPr>
          <p:cNvPr id="3" name="Rectangle 2"/>
          <p:cNvSpPr/>
          <p:nvPr/>
        </p:nvSpPr>
        <p:spPr>
          <a:xfrm>
            <a:off x="2639616" y="188641"/>
            <a:ext cx="2304256" cy="584775"/>
          </a:xfrm>
          <a:prstGeom prst="rect">
            <a:avLst/>
          </a:prstGeom>
        </p:spPr>
        <p:txBody>
          <a:bodyPr wrap="square">
            <a:spAutoFit/>
          </a:bodyPr>
          <a:lstStyle/>
          <a:p>
            <a:r>
              <a:rPr lang="en-GB" sz="3200" dirty="0"/>
              <a:t>Example 1:</a:t>
            </a:r>
          </a:p>
        </p:txBody>
      </p:sp>
      <p:sp>
        <p:nvSpPr>
          <p:cNvPr id="4" name="Rectangle 3"/>
          <p:cNvSpPr/>
          <p:nvPr/>
        </p:nvSpPr>
        <p:spPr>
          <a:xfrm>
            <a:off x="6672064" y="481027"/>
            <a:ext cx="3692036" cy="369332"/>
          </a:xfrm>
          <a:prstGeom prst="rect">
            <a:avLst/>
          </a:prstGeom>
        </p:spPr>
        <p:txBody>
          <a:bodyPr wrap="none">
            <a:spAutoFit/>
          </a:bodyPr>
          <a:lstStyle/>
          <a:p>
            <a:r>
              <a:rPr lang="en-GB" dirty="0"/>
              <a:t>The original sample was of mass 300g</a:t>
            </a:r>
          </a:p>
        </p:txBody>
      </p:sp>
    </p:spTree>
    <p:extLst>
      <p:ext uri="{BB962C8B-B14F-4D97-AF65-F5344CB8AC3E}">
        <p14:creationId xmlns:p14="http://schemas.microsoft.com/office/powerpoint/2010/main" val="1211234160"/>
      </p:ext>
    </p:extLst>
  </p:cSld>
  <p:clrMapOvr>
    <a:masterClrMapping/>
  </p:clrMapOvr>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3719736" y="1196752"/>
            <a:ext cx="0" cy="4248472"/>
          </a:xfrm>
          <a:prstGeom prst="line">
            <a:avLst/>
          </a:prstGeom>
        </p:spPr>
        <p:style>
          <a:lnRef idx="2">
            <a:schemeClr val="dk1"/>
          </a:lnRef>
          <a:fillRef idx="0">
            <a:schemeClr val="dk1"/>
          </a:fillRef>
          <a:effectRef idx="1">
            <a:schemeClr val="dk1"/>
          </a:effectRef>
          <a:fontRef idx="minor">
            <a:schemeClr val="tx1"/>
          </a:fontRef>
        </p:style>
      </p:cxnSp>
      <p:cxnSp>
        <p:nvCxnSpPr>
          <p:cNvPr id="5" name="Straight Connector 4"/>
          <p:cNvCxnSpPr/>
          <p:nvPr/>
        </p:nvCxnSpPr>
        <p:spPr>
          <a:xfrm flipH="1">
            <a:off x="3719736" y="5427139"/>
            <a:ext cx="6336704" cy="0"/>
          </a:xfrm>
          <a:prstGeom prst="line">
            <a:avLst/>
          </a:prstGeom>
        </p:spPr>
        <p:style>
          <a:lnRef idx="2">
            <a:schemeClr val="dk1"/>
          </a:lnRef>
          <a:fillRef idx="0">
            <a:schemeClr val="dk1"/>
          </a:fillRef>
          <a:effectRef idx="1">
            <a:schemeClr val="dk1"/>
          </a:effectRef>
          <a:fontRef idx="minor">
            <a:schemeClr val="tx1"/>
          </a:fontRef>
        </p:style>
      </p:cxnSp>
      <p:graphicFrame>
        <p:nvGraphicFramePr>
          <p:cNvPr id="7" name="Table 6"/>
          <p:cNvGraphicFramePr>
            <a:graphicFrameLocks noGrp="1"/>
          </p:cNvGraphicFramePr>
          <p:nvPr>
            <p:extLst/>
          </p:nvPr>
        </p:nvGraphicFramePr>
        <p:xfrm>
          <a:off x="3828790" y="1484784"/>
          <a:ext cx="6118596" cy="3870088"/>
        </p:xfrm>
        <a:graphic>
          <a:graphicData uri="http://schemas.openxmlformats.org/drawingml/2006/table">
            <a:tbl>
              <a:tblPr firstRow="1" bandRow="1">
                <a:tableStyleId>{5C22544A-7EE6-4342-B048-85BDC9FD1C3A}</a:tableStyleId>
              </a:tblPr>
              <a:tblGrid>
                <a:gridCol w="1019766">
                  <a:extLst>
                    <a:ext uri="{9D8B030D-6E8A-4147-A177-3AD203B41FA5}">
                      <a16:colId xmlns:a16="http://schemas.microsoft.com/office/drawing/2014/main" val="20000"/>
                    </a:ext>
                  </a:extLst>
                </a:gridCol>
                <a:gridCol w="1019766">
                  <a:extLst>
                    <a:ext uri="{9D8B030D-6E8A-4147-A177-3AD203B41FA5}">
                      <a16:colId xmlns:a16="http://schemas.microsoft.com/office/drawing/2014/main" val="20001"/>
                    </a:ext>
                  </a:extLst>
                </a:gridCol>
                <a:gridCol w="1019766">
                  <a:extLst>
                    <a:ext uri="{9D8B030D-6E8A-4147-A177-3AD203B41FA5}">
                      <a16:colId xmlns:a16="http://schemas.microsoft.com/office/drawing/2014/main" val="20002"/>
                    </a:ext>
                  </a:extLst>
                </a:gridCol>
                <a:gridCol w="1019766">
                  <a:extLst>
                    <a:ext uri="{9D8B030D-6E8A-4147-A177-3AD203B41FA5}">
                      <a16:colId xmlns:a16="http://schemas.microsoft.com/office/drawing/2014/main" val="20003"/>
                    </a:ext>
                  </a:extLst>
                </a:gridCol>
                <a:gridCol w="1019766">
                  <a:extLst>
                    <a:ext uri="{9D8B030D-6E8A-4147-A177-3AD203B41FA5}">
                      <a16:colId xmlns:a16="http://schemas.microsoft.com/office/drawing/2014/main" val="20004"/>
                    </a:ext>
                  </a:extLst>
                </a:gridCol>
                <a:gridCol w="1019766">
                  <a:extLst>
                    <a:ext uri="{9D8B030D-6E8A-4147-A177-3AD203B41FA5}">
                      <a16:colId xmlns:a16="http://schemas.microsoft.com/office/drawing/2014/main" val="20005"/>
                    </a:ext>
                  </a:extLst>
                </a:gridCol>
              </a:tblGrid>
              <a:tr h="831624">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759616">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759616">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759616">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759616">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cxnSp>
        <p:nvCxnSpPr>
          <p:cNvPr id="11" name="Straight Connector 10"/>
          <p:cNvCxnSpPr/>
          <p:nvPr/>
        </p:nvCxnSpPr>
        <p:spPr>
          <a:xfrm>
            <a:off x="3431704" y="1484784"/>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3431704" y="2276872"/>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3428333" y="3068960"/>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428333" y="3861048"/>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3428333" y="4581128"/>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3412355" y="5427139"/>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860899" y="5442079"/>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3719736" y="5445612"/>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879976" y="5449145"/>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6888088" y="5445225"/>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7896200" y="5449145"/>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8904312" y="5449145"/>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9912424" y="5449145"/>
            <a:ext cx="0" cy="297733"/>
          </a:xfrm>
          <a:prstGeom prst="line">
            <a:avLst/>
          </a:prstGeom>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2711624" y="1219029"/>
            <a:ext cx="576064" cy="4801314"/>
          </a:xfrm>
          <a:prstGeom prst="rect">
            <a:avLst/>
          </a:prstGeom>
          <a:noFill/>
        </p:spPr>
        <p:txBody>
          <a:bodyPr wrap="square" rtlCol="0">
            <a:spAutoFit/>
          </a:bodyPr>
          <a:lstStyle/>
          <a:p>
            <a:r>
              <a:rPr lang="en-GB" dirty="0"/>
              <a:t>100</a:t>
            </a:r>
          </a:p>
          <a:p>
            <a:endParaRPr lang="en-GB" dirty="0"/>
          </a:p>
          <a:p>
            <a:endParaRPr lang="en-GB" dirty="0"/>
          </a:p>
          <a:p>
            <a:r>
              <a:rPr lang="en-GB" dirty="0"/>
              <a:t>80</a:t>
            </a:r>
          </a:p>
          <a:p>
            <a:endParaRPr lang="en-GB" dirty="0"/>
          </a:p>
          <a:p>
            <a:endParaRPr lang="en-GB" dirty="0"/>
          </a:p>
          <a:p>
            <a:r>
              <a:rPr lang="en-GB" dirty="0"/>
              <a:t>60</a:t>
            </a:r>
          </a:p>
          <a:p>
            <a:endParaRPr lang="en-GB" dirty="0"/>
          </a:p>
          <a:p>
            <a:endParaRPr lang="en-GB" dirty="0"/>
          </a:p>
          <a:p>
            <a:r>
              <a:rPr lang="en-GB" dirty="0"/>
              <a:t>40</a:t>
            </a:r>
          </a:p>
          <a:p>
            <a:endParaRPr lang="en-GB" dirty="0"/>
          </a:p>
          <a:p>
            <a:endParaRPr lang="en-GB" dirty="0"/>
          </a:p>
          <a:p>
            <a:r>
              <a:rPr lang="en-GB" dirty="0"/>
              <a:t>20</a:t>
            </a:r>
          </a:p>
          <a:p>
            <a:endParaRPr lang="en-GB" dirty="0"/>
          </a:p>
          <a:p>
            <a:endParaRPr lang="en-GB" dirty="0"/>
          </a:p>
          <a:p>
            <a:r>
              <a:rPr lang="en-GB" dirty="0"/>
              <a:t>0</a:t>
            </a:r>
          </a:p>
          <a:p>
            <a:endParaRPr lang="en-GB" dirty="0"/>
          </a:p>
        </p:txBody>
      </p:sp>
      <p:sp>
        <p:nvSpPr>
          <p:cNvPr id="28" name="TextBox 27"/>
          <p:cNvSpPr txBox="1"/>
          <p:nvPr/>
        </p:nvSpPr>
        <p:spPr>
          <a:xfrm>
            <a:off x="2639617" y="332656"/>
            <a:ext cx="1060771" cy="707886"/>
          </a:xfrm>
          <a:prstGeom prst="rect">
            <a:avLst/>
          </a:prstGeom>
          <a:noFill/>
        </p:spPr>
        <p:txBody>
          <a:bodyPr wrap="square" rtlCol="0">
            <a:spAutoFit/>
          </a:bodyPr>
          <a:lstStyle/>
          <a:p>
            <a:r>
              <a:rPr lang="en-GB" sz="2000" b="1" dirty="0"/>
              <a:t>% passing</a:t>
            </a:r>
          </a:p>
        </p:txBody>
      </p:sp>
      <p:sp>
        <p:nvSpPr>
          <p:cNvPr id="29" name="TextBox 28"/>
          <p:cNvSpPr txBox="1"/>
          <p:nvPr/>
        </p:nvSpPr>
        <p:spPr>
          <a:xfrm>
            <a:off x="3580291" y="5840515"/>
            <a:ext cx="6912768" cy="369332"/>
          </a:xfrm>
          <a:prstGeom prst="rect">
            <a:avLst/>
          </a:prstGeom>
          <a:noFill/>
        </p:spPr>
        <p:txBody>
          <a:bodyPr wrap="square" rtlCol="0">
            <a:spAutoFit/>
          </a:bodyPr>
          <a:lstStyle/>
          <a:p>
            <a:r>
              <a:rPr lang="en-GB" dirty="0"/>
              <a:t>150mic    300mic      600mic     1.18mm   2.36mm    5.00mm</a:t>
            </a:r>
          </a:p>
        </p:txBody>
      </p:sp>
      <p:sp>
        <p:nvSpPr>
          <p:cNvPr id="30" name="TextBox 29"/>
          <p:cNvSpPr txBox="1"/>
          <p:nvPr/>
        </p:nvSpPr>
        <p:spPr>
          <a:xfrm>
            <a:off x="5447928" y="6237313"/>
            <a:ext cx="3096344" cy="461665"/>
          </a:xfrm>
          <a:prstGeom prst="rect">
            <a:avLst/>
          </a:prstGeom>
          <a:noFill/>
        </p:spPr>
        <p:txBody>
          <a:bodyPr wrap="square" rtlCol="0">
            <a:spAutoFit/>
          </a:bodyPr>
          <a:lstStyle/>
          <a:p>
            <a:pPr algn="ctr"/>
            <a:r>
              <a:rPr lang="en-GB" sz="2400" b="1" dirty="0"/>
              <a:t>Sieve Size</a:t>
            </a:r>
          </a:p>
        </p:txBody>
      </p:sp>
      <p:sp>
        <p:nvSpPr>
          <p:cNvPr id="31" name="Rectangle 30"/>
          <p:cNvSpPr/>
          <p:nvPr/>
        </p:nvSpPr>
        <p:spPr>
          <a:xfrm>
            <a:off x="5663953" y="147990"/>
            <a:ext cx="1893097" cy="523220"/>
          </a:xfrm>
          <a:prstGeom prst="rect">
            <a:avLst/>
          </a:prstGeom>
        </p:spPr>
        <p:txBody>
          <a:bodyPr wrap="square">
            <a:spAutoFit/>
          </a:bodyPr>
          <a:lstStyle/>
          <a:p>
            <a:r>
              <a:rPr lang="en-GB" sz="2800" dirty="0"/>
              <a:t>Example 1:</a:t>
            </a:r>
          </a:p>
        </p:txBody>
      </p:sp>
    </p:spTree>
    <p:extLst>
      <p:ext uri="{BB962C8B-B14F-4D97-AF65-F5344CB8AC3E}">
        <p14:creationId xmlns:p14="http://schemas.microsoft.com/office/powerpoint/2010/main" val="88390719"/>
      </p:ext>
    </p:extLst>
  </p:cSld>
  <p:clrMapOvr>
    <a:masterClrMapping/>
  </p:clrMapOvr>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1.jpg"/>
          <p:cNvPicPr>
            <a:picLocks noChangeAspect="1"/>
          </p:cNvPicPr>
          <p:nvPr/>
        </p:nvPicPr>
        <p:blipFill>
          <a:blip r:embed="rId2" cstate="print"/>
          <a:stretch>
            <a:fillRect/>
          </a:stretch>
        </p:blipFill>
        <p:spPr>
          <a:xfrm>
            <a:off x="1524000" y="1"/>
            <a:ext cx="9144000" cy="6857999"/>
          </a:xfrm>
          <a:prstGeom prst="rect">
            <a:avLst/>
          </a:prstGeom>
        </p:spPr>
      </p:pic>
      <p:sp>
        <p:nvSpPr>
          <p:cNvPr id="3" name="TextBox 2"/>
          <p:cNvSpPr txBox="1"/>
          <p:nvPr/>
        </p:nvSpPr>
        <p:spPr>
          <a:xfrm>
            <a:off x="2286000" y="5791200"/>
            <a:ext cx="7543800" cy="338554"/>
          </a:xfrm>
          <a:prstGeom prst="rect">
            <a:avLst/>
          </a:prstGeom>
          <a:noFill/>
        </p:spPr>
        <p:txBody>
          <a:bodyPr wrap="square" rtlCol="0">
            <a:spAutoFit/>
          </a:bodyPr>
          <a:lstStyle/>
          <a:p>
            <a:r>
              <a:rPr lang="en-GB" sz="1600" dirty="0"/>
              <a:t>What does the particle size distribution tell us about the sample?</a:t>
            </a:r>
          </a:p>
        </p:txBody>
      </p:sp>
      <p:sp>
        <p:nvSpPr>
          <p:cNvPr id="4" name="TextBox 3"/>
          <p:cNvSpPr txBox="1"/>
          <p:nvPr/>
        </p:nvSpPr>
        <p:spPr>
          <a:xfrm>
            <a:off x="2286000" y="6096000"/>
            <a:ext cx="7162800" cy="338554"/>
          </a:xfrm>
          <a:prstGeom prst="rect">
            <a:avLst/>
          </a:prstGeom>
          <a:noFill/>
        </p:spPr>
        <p:txBody>
          <a:bodyPr wrap="square" rtlCol="0">
            <a:spAutoFit/>
          </a:bodyPr>
          <a:lstStyle/>
          <a:p>
            <a:r>
              <a:rPr lang="en-GB" sz="1600" dirty="0"/>
              <a:t>Is it generally coarser or finer than Sample 1?</a:t>
            </a:r>
          </a:p>
        </p:txBody>
      </p:sp>
      <p:sp>
        <p:nvSpPr>
          <p:cNvPr id="5" name="TextBox 4"/>
          <p:cNvSpPr txBox="1"/>
          <p:nvPr/>
        </p:nvSpPr>
        <p:spPr>
          <a:xfrm>
            <a:off x="7772400" y="1981201"/>
            <a:ext cx="990600" cy="276999"/>
          </a:xfrm>
          <a:prstGeom prst="rect">
            <a:avLst/>
          </a:prstGeom>
          <a:solidFill>
            <a:schemeClr val="bg1"/>
          </a:solidFill>
          <a:ln>
            <a:solidFill>
              <a:schemeClr val="tx1"/>
            </a:solidFill>
          </a:ln>
        </p:spPr>
        <p:txBody>
          <a:bodyPr wrap="square" rtlCol="0">
            <a:spAutoFit/>
          </a:bodyPr>
          <a:lstStyle/>
          <a:p>
            <a:pPr algn="ctr"/>
            <a:r>
              <a:rPr lang="en-GB" sz="1200" b="1" dirty="0"/>
              <a:t>Sample 1</a:t>
            </a:r>
          </a:p>
        </p:txBody>
      </p:sp>
      <p:cxnSp>
        <p:nvCxnSpPr>
          <p:cNvPr id="7" name="Straight Arrow Connector 6"/>
          <p:cNvCxnSpPr>
            <a:stCxn id="5" idx="1"/>
          </p:cNvCxnSpPr>
          <p:nvPr/>
        </p:nvCxnSpPr>
        <p:spPr>
          <a:xfrm flipH="1" flipV="1">
            <a:off x="7239000" y="2057402"/>
            <a:ext cx="533400" cy="62299"/>
          </a:xfrm>
          <a:prstGeom prst="straightConnector1">
            <a:avLst/>
          </a:prstGeom>
          <a:ln>
            <a:solidFill>
              <a:schemeClr val="tx1"/>
            </a:solidFill>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0169931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3"/>
          <p:cNvSpPr txBox="1">
            <a:spLocks noChangeArrowheads="1"/>
          </p:cNvSpPr>
          <p:nvPr/>
        </p:nvSpPr>
        <p:spPr>
          <a:xfrm>
            <a:off x="2057400" y="1295400"/>
            <a:ext cx="8077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a:p>
        </p:txBody>
      </p:sp>
      <p:sp>
        <p:nvSpPr>
          <p:cNvPr id="8" name="Rectangle 3"/>
          <p:cNvSpPr txBox="1">
            <a:spLocks noChangeArrowheads="1"/>
          </p:cNvSpPr>
          <p:nvPr/>
        </p:nvSpPr>
        <p:spPr>
          <a:xfrm>
            <a:off x="2057400" y="116632"/>
            <a:ext cx="8153400" cy="6131768"/>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a:p>
          <a:p>
            <a:pPr marL="365760" indent="-256032">
              <a:spcBef>
                <a:spcPts val="400"/>
              </a:spcBef>
              <a:buClr>
                <a:schemeClr val="accent1"/>
              </a:buClr>
              <a:buSzPct val="68000"/>
              <a:buFont typeface="Wingdings 3"/>
              <a:buChar char=""/>
              <a:defRPr/>
            </a:pPr>
            <a:endParaRPr lang="en-US" sz="2400" dirty="0"/>
          </a:p>
          <a:p>
            <a:pPr marL="365760" indent="-256032">
              <a:spcBef>
                <a:spcPts val="400"/>
              </a:spcBef>
              <a:buClr>
                <a:schemeClr val="accent1"/>
              </a:buClr>
              <a:buSzPct val="68000"/>
              <a:buFont typeface="Wingdings 3"/>
              <a:buChar char=""/>
              <a:defRPr/>
            </a:pPr>
            <a:endParaRPr lang="en-US" sz="2400" dirty="0"/>
          </a:p>
          <a:p>
            <a:endParaRPr lang="en-US" sz="2400" dirty="0"/>
          </a:p>
          <a:p>
            <a:pPr marL="365760" indent="-256032">
              <a:spcBef>
                <a:spcPts val="400"/>
              </a:spcBef>
              <a:buClr>
                <a:schemeClr val="accent1"/>
              </a:buClr>
              <a:buSzPct val="68000"/>
              <a:defRPr/>
            </a:pPr>
            <a:endParaRPr lang="en-US" sz="2400" dirty="0"/>
          </a:p>
          <a:p>
            <a:pPr marL="822960" lvl="1" indent="-256032">
              <a:spcBef>
                <a:spcPts val="400"/>
              </a:spcBef>
              <a:buClr>
                <a:schemeClr val="accent1"/>
              </a:buClr>
              <a:buSzPct val="68000"/>
              <a:defRPr/>
            </a:pPr>
            <a:r>
              <a:rPr lang="en-US" sz="2400" dirty="0"/>
              <a:t>				</a:t>
            </a:r>
          </a:p>
          <a:p>
            <a:pPr marL="822960" lvl="1" indent="-256032">
              <a:spcBef>
                <a:spcPts val="400"/>
              </a:spcBef>
              <a:buClr>
                <a:schemeClr val="accent1"/>
              </a:buClr>
              <a:buSzPct val="68000"/>
              <a:defRPr/>
            </a:pPr>
            <a:endParaRPr lang="en-US" sz="2400" dirty="0"/>
          </a:p>
          <a:p>
            <a:pPr marL="822960" lvl="1" indent="-256032">
              <a:spcBef>
                <a:spcPts val="400"/>
              </a:spcBef>
              <a:buClr>
                <a:schemeClr val="accent1"/>
              </a:buClr>
              <a:buSzPct val="68000"/>
              <a:defRPr/>
            </a:pPr>
            <a:endParaRPr lang="en-US" sz="2400" dirty="0"/>
          </a:p>
          <a:p>
            <a:pPr marL="365760" indent="-256032">
              <a:spcBef>
                <a:spcPts val="400"/>
              </a:spcBef>
              <a:buClr>
                <a:schemeClr val="accent1"/>
              </a:buClr>
              <a:buSzPct val="68000"/>
              <a:defRPr/>
            </a:pPr>
            <a:endParaRPr lang="en-US" sz="2400" dirty="0"/>
          </a:p>
        </p:txBody>
      </p:sp>
      <p:pic>
        <p:nvPicPr>
          <p:cNvPr id="110594" name="Picture 2"/>
          <p:cNvPicPr>
            <a:picLocks noChangeAspect="1" noChangeArrowheads="1"/>
          </p:cNvPicPr>
          <p:nvPr/>
        </p:nvPicPr>
        <p:blipFill>
          <a:blip r:embed="rId2" cstate="print"/>
          <a:srcRect/>
          <a:stretch>
            <a:fillRect/>
          </a:stretch>
        </p:blipFill>
        <p:spPr bwMode="auto">
          <a:xfrm>
            <a:off x="1524000" y="0"/>
            <a:ext cx="9144000" cy="6858000"/>
          </a:xfrm>
          <a:prstGeom prst="rect">
            <a:avLst/>
          </a:prstGeom>
          <a:noFill/>
          <a:ln w="9525">
            <a:noFill/>
            <a:miter lim="800000"/>
            <a:headEnd/>
            <a:tailEnd/>
          </a:ln>
          <a:effectLst/>
        </p:spPr>
      </p:pic>
      <p:sp>
        <p:nvSpPr>
          <p:cNvPr id="2" name="Rectangle 1"/>
          <p:cNvSpPr/>
          <p:nvPr/>
        </p:nvSpPr>
        <p:spPr>
          <a:xfrm>
            <a:off x="6862497" y="2009308"/>
            <a:ext cx="1600200" cy="507831"/>
          </a:xfrm>
          <a:prstGeom prst="rect">
            <a:avLst/>
          </a:prstGeom>
        </p:spPr>
        <p:txBody>
          <a:bodyPr wrap="square">
            <a:spAutoFit/>
          </a:bodyPr>
          <a:lstStyle/>
          <a:p>
            <a:r>
              <a:rPr lang="en-US" sz="900" b="1" dirty="0">
                <a:solidFill>
                  <a:srgbClr val="0070C0"/>
                </a:solidFill>
              </a:rPr>
              <a:t>Space between larger particles is effectively filled </a:t>
            </a:r>
            <a:endParaRPr lang="en-GB" sz="900" b="1" dirty="0">
              <a:solidFill>
                <a:srgbClr val="0070C0"/>
              </a:solidFill>
            </a:endParaRPr>
          </a:p>
        </p:txBody>
      </p:sp>
      <p:sp>
        <p:nvSpPr>
          <p:cNvPr id="4" name="Rectangle 3"/>
          <p:cNvSpPr/>
          <p:nvPr/>
        </p:nvSpPr>
        <p:spPr>
          <a:xfrm>
            <a:off x="8434333" y="620688"/>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4860088" y="2517139"/>
            <a:ext cx="1811977"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a:solidFill>
                  <a:srgbClr val="0070C0"/>
                </a:solidFill>
              </a:rPr>
              <a:t>bulk material. Not effectively packed,</a:t>
            </a:r>
            <a:endParaRPr lang="en-GB" sz="900" b="1" dirty="0">
              <a:solidFill>
                <a:srgbClr val="0070C0"/>
              </a:solidFill>
            </a:endParaRPr>
          </a:p>
        </p:txBody>
      </p:sp>
      <p:sp>
        <p:nvSpPr>
          <p:cNvPr id="7" name="Rectangle 6"/>
          <p:cNvSpPr/>
          <p:nvPr/>
        </p:nvSpPr>
        <p:spPr>
          <a:xfrm>
            <a:off x="2971801" y="3692696"/>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7953866" y="1124744"/>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7144339" y="2771053"/>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4991100" y="3288776"/>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3935760" y="3429001"/>
            <a:ext cx="76200" cy="283335"/>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3505200" y="4581128"/>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44505963"/>
      </p:ext>
    </p:extLst>
  </p:cSld>
  <p:clrMapOvr>
    <a:masterClrMapping/>
  </p:clrMapOvr>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796336" y="1017431"/>
            <a:ext cx="10484539" cy="459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560352" y="5872294"/>
            <a:ext cx="9865454" cy="369332"/>
          </a:xfrm>
          <a:prstGeom prst="rect">
            <a:avLst/>
          </a:prstGeom>
          <a:noFill/>
        </p:spPr>
        <p:txBody>
          <a:bodyPr wrap="square" rtlCol="0">
            <a:spAutoFit/>
          </a:bodyPr>
          <a:lstStyle/>
          <a:p>
            <a:pPr algn="ctr"/>
            <a:r>
              <a:rPr lang="en-GB" dirty="0" smtClean="0"/>
              <a:t>SOIL TEXTURE DEALS WITH RELATIVE PERCENTAGES…..</a:t>
            </a:r>
            <a:endParaRPr lang="en-GB" dirty="0"/>
          </a:p>
        </p:txBody>
      </p:sp>
    </p:spTree>
    <p:extLst>
      <p:ext uri="{BB962C8B-B14F-4D97-AF65-F5344CB8AC3E}">
        <p14:creationId xmlns:p14="http://schemas.microsoft.com/office/powerpoint/2010/main" val="4199088968"/>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04269" y="206062"/>
            <a:ext cx="8739823" cy="1524000"/>
          </a:xfrm>
        </p:spPr>
        <p:txBody>
          <a:bodyPr/>
          <a:lstStyle/>
          <a:p>
            <a:r>
              <a:rPr b="1" cap="all" dirty="0" smtClean="0">
                <a:solidFill>
                  <a:schemeClr val="bg1"/>
                </a:solidFill>
                <a:effectLst/>
                <a:latin typeface="Arial" panose="020B0604020202020204" pitchFamily="34" charset="0"/>
                <a:cs typeface="Arial" panose="020B0604020202020204" pitchFamily="34" charset="0"/>
              </a:rPr>
              <a:t>SOIL TYPES</a:t>
            </a:r>
            <a:endParaRPr lang="en-US" b="1" dirty="0">
              <a:solidFill>
                <a:schemeClr val="bg1"/>
              </a:solidFill>
              <a:effectLst/>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724080" y="1371902"/>
            <a:ext cx="8739823" cy="3767670"/>
          </a:xfrm>
        </p:spPr>
        <p:txBody>
          <a:bodyPr>
            <a:normAutofit/>
          </a:bodyPr>
          <a:lstStyle/>
          <a:p>
            <a:endParaRPr lang="en-US" dirty="0" smtClean="0">
              <a:solidFill>
                <a:schemeClr val="bg1"/>
              </a:solidFill>
            </a:endParaRPr>
          </a:p>
          <a:p>
            <a:pPr algn="just"/>
            <a:r>
              <a:rPr lang="en-US" dirty="0" smtClean="0">
                <a:solidFill>
                  <a:schemeClr val="bg1"/>
                </a:solidFill>
                <a:latin typeface="Arial" panose="020B0604020202020204" pitchFamily="34" charset="0"/>
                <a:cs typeface="Arial" panose="020B0604020202020204" pitchFamily="34" charset="0"/>
              </a:rPr>
              <a:t>The major categories of soils are SAND, SILT, and CLAY. </a:t>
            </a:r>
          </a:p>
          <a:p>
            <a:pPr algn="just"/>
            <a:r>
              <a:rPr lang="en-US" dirty="0" smtClean="0">
                <a:solidFill>
                  <a:schemeClr val="bg1"/>
                </a:solidFill>
                <a:latin typeface="Arial" panose="020B0604020202020204" pitchFamily="34" charset="0"/>
                <a:cs typeface="Arial" panose="020B0604020202020204" pitchFamily="34" charset="0"/>
              </a:rPr>
              <a:t>Gravel and sand are universally considered as ‘coarse grained’ soil because of their individual particles that are large enough to distinguish without magnification. </a:t>
            </a:r>
          </a:p>
          <a:p>
            <a:pPr algn="just"/>
            <a:r>
              <a:rPr lang="en-US" dirty="0" smtClean="0">
                <a:solidFill>
                  <a:schemeClr val="bg1"/>
                </a:solidFill>
                <a:latin typeface="Arial" panose="020B0604020202020204" pitchFamily="34" charset="0"/>
                <a:cs typeface="Arial" panose="020B0604020202020204" pitchFamily="34" charset="0"/>
              </a:rPr>
              <a:t>On the other hand, silt and clays are considered as ‘fine grained’ soil because of their small particle size.</a:t>
            </a:r>
          </a:p>
          <a:p>
            <a:endParaRPr lang="en-US" dirty="0" smtClean="0">
              <a:latin typeface="Arial" panose="020B0604020202020204" pitchFamily="34" charset="0"/>
              <a:cs typeface="Arial" panose="020B0604020202020204" pitchFamily="34" charset="0"/>
            </a:endParaRPr>
          </a:p>
          <a:p>
            <a:endParaRPr lang="en-US" dirty="0" smtClean="0">
              <a:latin typeface="Calibri" pitchFamily="34" charset="0"/>
            </a:endParaRPr>
          </a:p>
          <a:p>
            <a:endParaRPr lang="en-US" dirty="0">
              <a:latin typeface="Calibri" pitchFamily="34" charset="0"/>
            </a:endParaRPr>
          </a:p>
        </p:txBody>
      </p:sp>
    </p:spTree>
    <p:extLst>
      <p:ext uri="{BB962C8B-B14F-4D97-AF65-F5344CB8AC3E}">
        <p14:creationId xmlns:p14="http://schemas.microsoft.com/office/powerpoint/2010/main" val="14621057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93451" y="-91615"/>
            <a:ext cx="8739823" cy="1524000"/>
          </a:xfrm>
        </p:spPr>
        <p:txBody>
          <a:bodyPr/>
          <a:lstStyle/>
          <a:p>
            <a:r>
              <a:rPr b="1" dirty="0" smtClean="0">
                <a:solidFill>
                  <a:schemeClr val="bg1"/>
                </a:solidFill>
                <a:latin typeface="Arial" panose="020B0604020202020204" pitchFamily="34" charset="0"/>
                <a:cs typeface="Arial" panose="020B0604020202020204" pitchFamily="34" charset="0"/>
              </a:rPr>
              <a:t>Soil Types </a:t>
            </a:r>
            <a:endParaRPr lang="en-US" dirty="0">
              <a:solidFill>
                <a:schemeClr val="bg1"/>
              </a:solidFill>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334504" y="1121828"/>
            <a:ext cx="7344816" cy="5040560"/>
          </a:xfrm>
        </p:spPr>
        <p:txBody>
          <a:bodyPr>
            <a:normAutofit/>
          </a:bodyPr>
          <a:lstStyle/>
          <a:p>
            <a:pPr>
              <a:buNone/>
            </a:pPr>
            <a:r>
              <a:rPr lang="en-US" sz="5200" b="1" dirty="0">
                <a:latin typeface="Calibri" pitchFamily="34" charset="0"/>
              </a:rPr>
              <a:t>	</a:t>
            </a:r>
            <a:r>
              <a:rPr lang="en-US" sz="5200" b="1" dirty="0">
                <a:solidFill>
                  <a:schemeClr val="bg1"/>
                </a:solidFill>
                <a:latin typeface="Calibri" pitchFamily="34" charset="0"/>
              </a:rPr>
              <a:t>1. Sandy Soil</a:t>
            </a:r>
          </a:p>
          <a:p>
            <a:pPr>
              <a:buNone/>
            </a:pPr>
            <a:endParaRPr lang="en-US" b="1" dirty="0" smtClean="0"/>
          </a:p>
          <a:p>
            <a:pPr algn="just"/>
            <a:r>
              <a:rPr lang="en-US" dirty="0" smtClean="0">
                <a:solidFill>
                  <a:schemeClr val="bg1"/>
                </a:solidFill>
                <a:latin typeface="Arial" panose="020B0604020202020204" pitchFamily="34" charset="0"/>
                <a:cs typeface="Arial" panose="020B0604020202020204" pitchFamily="34" charset="0"/>
              </a:rPr>
              <a:t>This soil type has the </a:t>
            </a:r>
            <a:r>
              <a:rPr lang="en-US" b="1" dirty="0" smtClean="0">
                <a:solidFill>
                  <a:schemeClr val="bg1"/>
                </a:solidFill>
                <a:latin typeface="Arial" panose="020B0604020202020204" pitchFamily="34" charset="0"/>
                <a:cs typeface="Arial" panose="020B0604020202020204" pitchFamily="34" charset="0"/>
              </a:rPr>
              <a:t>biggest particles</a:t>
            </a:r>
            <a:r>
              <a:rPr lang="en-US" dirty="0" smtClean="0">
                <a:solidFill>
                  <a:schemeClr val="bg1"/>
                </a:solidFill>
                <a:latin typeface="Arial" panose="020B0604020202020204" pitchFamily="34" charset="0"/>
                <a:cs typeface="Arial" panose="020B0604020202020204" pitchFamily="34" charset="0"/>
              </a:rPr>
              <a:t>; and the bigger size of the particles in a soil </a:t>
            </a:r>
            <a:r>
              <a:rPr lang="en-US" b="1" dirty="0" smtClean="0">
                <a:solidFill>
                  <a:schemeClr val="bg1"/>
                </a:solidFill>
                <a:latin typeface="Arial" panose="020B0604020202020204" pitchFamily="34" charset="0"/>
                <a:cs typeface="Arial" panose="020B0604020202020204" pitchFamily="34" charset="0"/>
              </a:rPr>
              <a:t>the better is aeration and drainage of the soil</a:t>
            </a:r>
            <a:r>
              <a:rPr lang="en-US" dirty="0" smtClean="0">
                <a:solidFill>
                  <a:schemeClr val="bg1"/>
                </a:solidFill>
                <a:latin typeface="Arial" panose="020B0604020202020204" pitchFamily="34" charset="0"/>
                <a:cs typeface="Arial" panose="020B0604020202020204" pitchFamily="34" charset="0"/>
              </a:rPr>
              <a:t>. </a:t>
            </a:r>
          </a:p>
          <a:p>
            <a:pPr algn="just"/>
            <a:r>
              <a:rPr lang="en-US" dirty="0" smtClean="0">
                <a:solidFill>
                  <a:schemeClr val="bg1"/>
                </a:solidFill>
                <a:latin typeface="Arial" panose="020B0604020202020204" pitchFamily="34" charset="0"/>
                <a:cs typeface="Arial" panose="020B0604020202020204" pitchFamily="34" charset="0"/>
              </a:rPr>
              <a:t>To check if soil is sandy, moisten a small sample of soil and try  to make a ball using your palms. </a:t>
            </a:r>
          </a:p>
          <a:p>
            <a:pPr algn="just"/>
            <a:endParaRPr lang="en-US" dirty="0" smtClean="0">
              <a:solidFill>
                <a:schemeClr val="bg1"/>
              </a:solidFill>
              <a:latin typeface="Arial" panose="020B0604020202020204" pitchFamily="34" charset="0"/>
              <a:cs typeface="Arial" panose="020B0604020202020204" pitchFamily="34" charset="0"/>
            </a:endParaRPr>
          </a:p>
          <a:p>
            <a:pPr marL="0" indent="0" algn="just">
              <a:spcBef>
                <a:spcPts val="0"/>
              </a:spcBef>
              <a:spcAft>
                <a:spcPts val="0"/>
              </a:spcAft>
              <a:buNone/>
            </a:pPr>
            <a:r>
              <a:rPr lang="en-US" dirty="0">
                <a:solidFill>
                  <a:schemeClr val="bg1"/>
                </a:solidFill>
                <a:latin typeface="Arial" panose="020B0604020202020204" pitchFamily="34" charset="0"/>
                <a:cs typeface="Arial" panose="020B0604020202020204" pitchFamily="34" charset="0"/>
              </a:rPr>
              <a:t> </a:t>
            </a:r>
            <a:r>
              <a:rPr lang="en-US" dirty="0" smtClean="0">
                <a:solidFill>
                  <a:schemeClr val="bg1"/>
                </a:solidFill>
                <a:latin typeface="Arial" panose="020B0604020202020204" pitchFamily="34" charset="0"/>
                <a:cs typeface="Arial" panose="020B0604020202020204" pitchFamily="34" charset="0"/>
              </a:rPr>
              <a:t>   If the soil is sandy, then no dirt balls will form and the soil will </a:t>
            </a:r>
          </a:p>
          <a:p>
            <a:pPr marL="0" indent="0" algn="just">
              <a:spcBef>
                <a:spcPts val="0"/>
              </a:spcBef>
              <a:spcAft>
                <a:spcPts val="0"/>
              </a:spcAft>
              <a:buNone/>
            </a:pPr>
            <a:r>
              <a:rPr lang="en-US" dirty="0">
                <a:solidFill>
                  <a:schemeClr val="bg1"/>
                </a:solidFill>
                <a:latin typeface="Arial" panose="020B0604020202020204" pitchFamily="34" charset="0"/>
                <a:cs typeface="Arial" panose="020B0604020202020204" pitchFamily="34" charset="0"/>
              </a:rPr>
              <a:t> </a:t>
            </a:r>
            <a:r>
              <a:rPr lang="en-US" dirty="0" smtClean="0">
                <a:solidFill>
                  <a:schemeClr val="bg1"/>
                </a:solidFill>
                <a:latin typeface="Arial" panose="020B0604020202020204" pitchFamily="34" charset="0"/>
                <a:cs typeface="Arial" panose="020B0604020202020204" pitchFamily="34" charset="0"/>
              </a:rPr>
              <a:t>   crumble and fall through the fingers.</a:t>
            </a:r>
            <a:endParaRPr lang="en-US" dirty="0">
              <a:solidFill>
                <a:schemeClr val="bg1"/>
              </a:solidFill>
              <a:latin typeface="Arial" panose="020B0604020202020204" pitchFamily="34" charset="0"/>
              <a:cs typeface="Arial" panose="020B0604020202020204" pitchFamily="34" charset="0"/>
            </a:endParaRPr>
          </a:p>
        </p:txBody>
      </p:sp>
      <p:pic>
        <p:nvPicPr>
          <p:cNvPr id="94210" name="Picture 2" descr="http://www.dahlias.net/dahwebpg/Soil/ImgSoil/sandyl.jpg">
            <a:hlinkClick r:id="rId2"/>
          </p:cNvPr>
          <p:cNvPicPr>
            <a:picLocks noChangeAspect="1" noChangeArrowheads="1"/>
          </p:cNvPicPr>
          <p:nvPr/>
        </p:nvPicPr>
        <p:blipFill>
          <a:blip r:embed="rId3" cstate="print"/>
          <a:srcRect/>
          <a:stretch>
            <a:fillRect/>
          </a:stretch>
        </p:blipFill>
        <p:spPr bwMode="auto">
          <a:xfrm>
            <a:off x="8038266" y="404849"/>
            <a:ext cx="3583687" cy="2618910"/>
          </a:xfrm>
          <a:prstGeom prst="rect">
            <a:avLst/>
          </a:prstGeom>
          <a:noFill/>
          <a:ln w="19050">
            <a:solidFill>
              <a:schemeClr val="tx1"/>
            </a:solidFill>
          </a:ln>
        </p:spPr>
      </p:pic>
      <p:pic>
        <p:nvPicPr>
          <p:cNvPr id="5" name="Picture 4"/>
          <p:cNvPicPr>
            <a:picLocks noChangeAspect="1"/>
          </p:cNvPicPr>
          <p:nvPr/>
        </p:nvPicPr>
        <p:blipFill>
          <a:blip r:embed="rId4" cstate="print"/>
          <a:stretch>
            <a:fillRect/>
          </a:stretch>
        </p:blipFill>
        <p:spPr>
          <a:xfrm>
            <a:off x="8038267" y="3520223"/>
            <a:ext cx="3633729" cy="2941321"/>
          </a:xfrm>
          <a:prstGeom prst="rect">
            <a:avLst/>
          </a:prstGeom>
          <a:ln w="19050">
            <a:solidFill>
              <a:schemeClr val="tx1"/>
            </a:solidFill>
          </a:ln>
        </p:spPr>
      </p:pic>
    </p:spTree>
    <p:extLst>
      <p:ext uri="{BB962C8B-B14F-4D97-AF65-F5344CB8AC3E}">
        <p14:creationId xmlns:p14="http://schemas.microsoft.com/office/powerpoint/2010/main" val="28429356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2748" y="93208"/>
            <a:ext cx="7498080" cy="1143000"/>
          </a:xfrm>
        </p:spPr>
        <p:txBody>
          <a:bodyPr/>
          <a:lstStyle/>
          <a:p>
            <a:r>
              <a:rPr lang="en-US" b="1" dirty="0" smtClean="0">
                <a:solidFill>
                  <a:schemeClr val="bg1"/>
                </a:solidFill>
                <a:effectLst/>
                <a:latin typeface="+mn-lt"/>
              </a:rPr>
              <a:t>2. Silty Soil</a:t>
            </a:r>
            <a:endParaRPr lang="en-US" b="1" dirty="0">
              <a:solidFill>
                <a:schemeClr val="bg1"/>
              </a:solidFill>
              <a:effectLst/>
              <a:latin typeface="+mn-lt"/>
            </a:endParaRPr>
          </a:p>
        </p:txBody>
      </p:sp>
      <p:sp>
        <p:nvSpPr>
          <p:cNvPr id="2" name="Content Placeholder 1"/>
          <p:cNvSpPr>
            <a:spLocks noGrp="1"/>
          </p:cNvSpPr>
          <p:nvPr>
            <p:ph idx="1"/>
          </p:nvPr>
        </p:nvSpPr>
        <p:spPr>
          <a:xfrm>
            <a:off x="271138" y="561598"/>
            <a:ext cx="7239506" cy="4800600"/>
          </a:xfrm>
        </p:spPr>
        <p:txBody>
          <a:bodyPr>
            <a:normAutofit/>
          </a:bodyPr>
          <a:lstStyle/>
          <a:p>
            <a:pPr>
              <a:buNone/>
            </a:pPr>
            <a:r>
              <a:rPr lang="en-US" b="1" dirty="0" smtClean="0"/>
              <a:t>	</a:t>
            </a:r>
            <a:endParaRPr lang="en-US" b="1" dirty="0" smtClean="0">
              <a:solidFill>
                <a:schemeClr val="bg1"/>
              </a:solidFill>
            </a:endParaRPr>
          </a:p>
          <a:p>
            <a:pPr algn="just"/>
            <a:r>
              <a:rPr lang="en-US" sz="2200" dirty="0">
                <a:solidFill>
                  <a:schemeClr val="bg1"/>
                </a:solidFill>
                <a:latin typeface="Arial" panose="020B0604020202020204" pitchFamily="34" charset="0"/>
                <a:cs typeface="Arial" panose="020B0604020202020204" pitchFamily="34" charset="0"/>
              </a:rPr>
              <a:t>Silty soil is considered to be one of the </a:t>
            </a:r>
            <a:r>
              <a:rPr lang="en-US" sz="2200" b="1" dirty="0">
                <a:solidFill>
                  <a:schemeClr val="bg1"/>
                </a:solidFill>
                <a:latin typeface="Arial" panose="020B0604020202020204" pitchFamily="34" charset="0"/>
                <a:cs typeface="Arial" panose="020B0604020202020204" pitchFamily="34" charset="0"/>
              </a:rPr>
              <a:t>most fertile of soils</a:t>
            </a:r>
            <a:r>
              <a:rPr lang="en-US" sz="2200" dirty="0">
                <a:solidFill>
                  <a:schemeClr val="bg1"/>
                </a:solidFill>
                <a:latin typeface="Arial" panose="020B0604020202020204" pitchFamily="34" charset="0"/>
                <a:cs typeface="Arial" panose="020B0604020202020204" pitchFamily="34" charset="0"/>
              </a:rPr>
              <a:t>. It can occur in nature as </a:t>
            </a:r>
            <a:r>
              <a:rPr lang="en-US" sz="2200" b="1" dirty="0">
                <a:solidFill>
                  <a:schemeClr val="bg1"/>
                </a:solidFill>
                <a:latin typeface="Arial" panose="020B0604020202020204" pitchFamily="34" charset="0"/>
                <a:cs typeface="Arial" panose="020B0604020202020204" pitchFamily="34" charset="0"/>
              </a:rPr>
              <a:t>soil or as suspended sediment in water column of a water </a:t>
            </a:r>
            <a:r>
              <a:rPr lang="en-US" sz="2200" b="1" dirty="0" smtClean="0">
                <a:solidFill>
                  <a:schemeClr val="bg1"/>
                </a:solidFill>
                <a:latin typeface="Arial" panose="020B0604020202020204" pitchFamily="34" charset="0"/>
                <a:cs typeface="Arial" panose="020B0604020202020204" pitchFamily="34" charset="0"/>
              </a:rPr>
              <a:t>body, </a:t>
            </a:r>
            <a:r>
              <a:rPr lang="en-US" sz="2200" dirty="0" smtClean="0">
                <a:solidFill>
                  <a:schemeClr val="bg1"/>
                </a:solidFill>
                <a:latin typeface="Arial" panose="020B0604020202020204" pitchFamily="34" charset="0"/>
                <a:cs typeface="Arial" panose="020B0604020202020204" pitchFamily="34" charset="0"/>
              </a:rPr>
              <a:t>as surface water. </a:t>
            </a:r>
            <a:r>
              <a:rPr lang="en-US" sz="2200" dirty="0">
                <a:solidFill>
                  <a:schemeClr val="bg1"/>
                </a:solidFill>
                <a:latin typeface="Arial" panose="020B0604020202020204" pitchFamily="34" charset="0"/>
                <a:cs typeface="Arial" panose="020B0604020202020204" pitchFamily="34" charset="0"/>
              </a:rPr>
              <a:t>It is composed of minerals like quartz and fine organic particles.</a:t>
            </a:r>
          </a:p>
          <a:p>
            <a:pPr algn="just">
              <a:buNone/>
            </a:pPr>
            <a:endParaRPr lang="en-US" sz="2600" dirty="0"/>
          </a:p>
          <a:p>
            <a:r>
              <a:rPr lang="en-US" dirty="0">
                <a:solidFill>
                  <a:schemeClr val="bg1"/>
                </a:solidFill>
                <a:latin typeface="Arial" panose="020B0604020202020204" pitchFamily="34" charset="0"/>
                <a:cs typeface="Arial" panose="020B0604020202020204" pitchFamily="34" charset="0"/>
              </a:rPr>
              <a:t>To check if the soil you have is </a:t>
            </a:r>
            <a:r>
              <a:rPr lang="en-US" dirty="0" smtClean="0">
                <a:solidFill>
                  <a:schemeClr val="bg1"/>
                </a:solidFill>
                <a:latin typeface="Arial" panose="020B0604020202020204" pitchFamily="34" charset="0"/>
                <a:cs typeface="Arial" panose="020B0604020202020204" pitchFamily="34" charset="0"/>
              </a:rPr>
              <a:t>silty, take </a:t>
            </a:r>
            <a:r>
              <a:rPr lang="en-US" dirty="0">
                <a:solidFill>
                  <a:schemeClr val="bg1"/>
                </a:solidFill>
                <a:latin typeface="Arial" panose="020B0604020202020204" pitchFamily="34" charset="0"/>
                <a:cs typeface="Arial" panose="020B0604020202020204" pitchFamily="34" charset="0"/>
              </a:rPr>
              <a:t>a small amount of moist </a:t>
            </a:r>
            <a:r>
              <a:rPr lang="en-US" dirty="0" smtClean="0">
                <a:solidFill>
                  <a:schemeClr val="bg1"/>
                </a:solidFill>
                <a:latin typeface="Arial" panose="020B0604020202020204" pitchFamily="34" charset="0"/>
                <a:cs typeface="Arial" panose="020B0604020202020204" pitchFamily="34" charset="0"/>
              </a:rPr>
              <a:t>soil and </a:t>
            </a:r>
            <a:r>
              <a:rPr lang="en-US" dirty="0">
                <a:solidFill>
                  <a:schemeClr val="bg1"/>
                </a:solidFill>
                <a:latin typeface="Arial" panose="020B0604020202020204" pitchFamily="34" charset="0"/>
                <a:cs typeface="Arial" panose="020B0604020202020204" pitchFamily="34" charset="0"/>
              </a:rPr>
              <a:t>rub it between your </a:t>
            </a:r>
            <a:r>
              <a:rPr lang="en-US" dirty="0" smtClean="0">
                <a:solidFill>
                  <a:schemeClr val="bg1"/>
                </a:solidFill>
                <a:latin typeface="Arial" panose="020B0604020202020204" pitchFamily="34" charset="0"/>
                <a:cs typeface="Arial" panose="020B0604020202020204" pitchFamily="34" charset="0"/>
              </a:rPr>
              <a:t>fingers. If </a:t>
            </a:r>
            <a:r>
              <a:rPr lang="en-US" dirty="0">
                <a:solidFill>
                  <a:schemeClr val="bg1"/>
                </a:solidFill>
                <a:latin typeface="Arial" panose="020B0604020202020204" pitchFamily="34" charset="0"/>
                <a:cs typeface="Arial" panose="020B0604020202020204" pitchFamily="34" charset="0"/>
              </a:rPr>
              <a:t>the soil is silty soil, it will feel </a:t>
            </a:r>
            <a:r>
              <a:rPr lang="en-US" dirty="0" smtClean="0">
                <a:solidFill>
                  <a:schemeClr val="bg1"/>
                </a:solidFill>
                <a:latin typeface="Arial" panose="020B0604020202020204" pitchFamily="34" charset="0"/>
                <a:cs typeface="Arial" panose="020B0604020202020204" pitchFamily="34" charset="0"/>
              </a:rPr>
              <a:t>slick and stick </a:t>
            </a:r>
            <a:r>
              <a:rPr lang="en-US" dirty="0">
                <a:solidFill>
                  <a:schemeClr val="bg1"/>
                </a:solidFill>
                <a:latin typeface="Arial" panose="020B0604020202020204" pitchFamily="34" charset="0"/>
                <a:cs typeface="Arial" panose="020B0604020202020204" pitchFamily="34" charset="0"/>
              </a:rPr>
              <a:t>to your fingers.</a:t>
            </a:r>
            <a:r>
              <a:rPr lang="en-US" dirty="0"/>
              <a:t/>
            </a:r>
            <a:br>
              <a:rPr lang="en-US" dirty="0"/>
            </a:br>
            <a:endParaRPr lang="en-US" dirty="0"/>
          </a:p>
        </p:txBody>
      </p:sp>
      <p:pic>
        <p:nvPicPr>
          <p:cNvPr id="93186" name="Picture 2" descr="http://yusomaterialterna.files.wordpress.com/2013/05/silty-soil.jpg">
            <a:hlinkClick r:id="rId2"/>
          </p:cNvPr>
          <p:cNvPicPr>
            <a:picLocks noChangeAspect="1" noChangeArrowheads="1"/>
          </p:cNvPicPr>
          <p:nvPr/>
        </p:nvPicPr>
        <p:blipFill>
          <a:blip r:embed="rId3" cstate="print"/>
          <a:srcRect/>
          <a:stretch>
            <a:fillRect/>
          </a:stretch>
        </p:blipFill>
        <p:spPr bwMode="auto">
          <a:xfrm>
            <a:off x="7759121" y="737009"/>
            <a:ext cx="4283968" cy="2409125"/>
          </a:xfrm>
          <a:prstGeom prst="rect">
            <a:avLst/>
          </a:prstGeom>
          <a:noFill/>
          <a:ln w="19050">
            <a:solidFill>
              <a:schemeClr val="tx1"/>
            </a:solidFill>
          </a:ln>
        </p:spPr>
      </p:pic>
      <p:pic>
        <p:nvPicPr>
          <p:cNvPr id="5" name="Picture 4" descr="sam_2loc1higher"/>
          <p:cNvPicPr>
            <a:picLocks noChangeAspect="1" noChangeArrowheads="1"/>
          </p:cNvPicPr>
          <p:nvPr/>
        </p:nvPicPr>
        <p:blipFill>
          <a:blip r:embed="rId4" cstate="print"/>
          <a:srcRect/>
          <a:stretch>
            <a:fillRect/>
          </a:stretch>
        </p:blipFill>
        <p:spPr bwMode="auto">
          <a:xfrm>
            <a:off x="7759121" y="3494691"/>
            <a:ext cx="2872424" cy="2957148"/>
          </a:xfrm>
          <a:prstGeom prst="rect">
            <a:avLst/>
          </a:prstGeom>
          <a:noFill/>
          <a:ln w="19050">
            <a:solidFill>
              <a:schemeClr val="tx1"/>
            </a:solidFill>
            <a:miter lim="800000"/>
            <a:headEnd/>
            <a:tailEnd/>
          </a:ln>
        </p:spPr>
      </p:pic>
    </p:spTree>
    <p:extLst>
      <p:ext uri="{BB962C8B-B14F-4D97-AF65-F5344CB8AC3E}">
        <p14:creationId xmlns:p14="http://schemas.microsoft.com/office/powerpoint/2010/main" val="28959884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01554" y="188279"/>
            <a:ext cx="7498080" cy="1143000"/>
          </a:xfrm>
        </p:spPr>
        <p:txBody>
          <a:bodyPr/>
          <a:lstStyle/>
          <a:p>
            <a:r>
              <a:rPr lang="en-US" b="1" dirty="0" smtClean="0">
                <a:solidFill>
                  <a:schemeClr val="bg1"/>
                </a:solidFill>
                <a:effectLst/>
              </a:rPr>
              <a:t>3. Clay Soil</a:t>
            </a:r>
            <a:endParaRPr lang="en-US" dirty="0">
              <a:solidFill>
                <a:schemeClr val="bg1"/>
              </a:solidFill>
              <a:effectLst/>
            </a:endParaRPr>
          </a:p>
        </p:txBody>
      </p:sp>
      <p:sp>
        <p:nvSpPr>
          <p:cNvPr id="2" name="Content Placeholder 1"/>
          <p:cNvSpPr>
            <a:spLocks noGrp="1"/>
          </p:cNvSpPr>
          <p:nvPr>
            <p:ph idx="1"/>
          </p:nvPr>
        </p:nvSpPr>
        <p:spPr>
          <a:xfrm>
            <a:off x="164129" y="963261"/>
            <a:ext cx="7274288" cy="5197039"/>
          </a:xfrm>
        </p:spPr>
        <p:txBody>
          <a:bodyPr>
            <a:normAutofit/>
          </a:bodyPr>
          <a:lstStyle/>
          <a:p>
            <a:pPr algn="just">
              <a:buNone/>
            </a:pPr>
            <a:r>
              <a:rPr lang="en-US" b="1" dirty="0" smtClean="0">
                <a:solidFill>
                  <a:schemeClr val="bg1"/>
                </a:solidFill>
              </a:rPr>
              <a:t>	</a:t>
            </a:r>
            <a:r>
              <a:rPr lang="en-US" sz="2200" dirty="0" smtClean="0">
                <a:solidFill>
                  <a:schemeClr val="bg1"/>
                </a:solidFill>
                <a:latin typeface="Arial" panose="020B0604020202020204" pitchFamily="34" charset="0"/>
                <a:cs typeface="Arial" panose="020B0604020202020204" pitchFamily="34" charset="0"/>
              </a:rPr>
              <a:t>Clay consists of very </a:t>
            </a:r>
            <a:r>
              <a:rPr lang="en-US" sz="2200" b="1" dirty="0" smtClean="0">
                <a:solidFill>
                  <a:schemeClr val="bg1"/>
                </a:solidFill>
                <a:latin typeface="Arial" panose="020B0604020202020204" pitchFamily="34" charset="0"/>
                <a:cs typeface="Arial" panose="020B0604020202020204" pitchFamily="34" charset="0"/>
              </a:rPr>
              <a:t>fine grained clay mineral material with few air spaces between each</a:t>
            </a:r>
            <a:r>
              <a:rPr lang="en-US" sz="2200" dirty="0" smtClean="0">
                <a:solidFill>
                  <a:schemeClr val="bg1"/>
                </a:solidFill>
                <a:latin typeface="Arial" panose="020B0604020202020204" pitchFamily="34" charset="0"/>
                <a:cs typeface="Arial" panose="020B0604020202020204" pitchFamily="34" charset="0"/>
              </a:rPr>
              <a:t>. Clay minerals (Kaolinite, </a:t>
            </a:r>
            <a:r>
              <a:rPr lang="en-US" sz="2200" dirty="0" err="1">
                <a:solidFill>
                  <a:schemeClr val="bg1"/>
                </a:solidFill>
                <a:latin typeface="Arial" panose="020B0604020202020204" pitchFamily="34" charset="0"/>
                <a:cs typeface="Arial" panose="020B0604020202020204" pitchFamily="34" charset="0"/>
              </a:rPr>
              <a:t>I</a:t>
            </a:r>
            <a:r>
              <a:rPr lang="en-US" sz="2200" dirty="0" err="1" smtClean="0">
                <a:solidFill>
                  <a:schemeClr val="bg1"/>
                </a:solidFill>
                <a:latin typeface="Arial" panose="020B0604020202020204" pitchFamily="34" charset="0"/>
                <a:cs typeface="Arial" panose="020B0604020202020204" pitchFamily="34" charset="0"/>
              </a:rPr>
              <a:t>llite</a:t>
            </a:r>
            <a:r>
              <a:rPr lang="en-US" sz="2200" dirty="0" smtClean="0">
                <a:solidFill>
                  <a:schemeClr val="bg1"/>
                </a:solidFill>
                <a:latin typeface="Arial" panose="020B0604020202020204" pitchFamily="34" charset="0"/>
                <a:cs typeface="Arial" panose="020B0604020202020204" pitchFamily="34" charset="0"/>
              </a:rPr>
              <a:t>, </a:t>
            </a:r>
            <a:r>
              <a:rPr lang="en-US" sz="2200" dirty="0" err="1">
                <a:solidFill>
                  <a:schemeClr val="bg1"/>
                </a:solidFill>
                <a:latin typeface="Arial" panose="020B0604020202020204" pitchFamily="34" charset="0"/>
                <a:cs typeface="Arial" panose="020B0604020202020204" pitchFamily="34" charset="0"/>
              </a:rPr>
              <a:t>N</a:t>
            </a:r>
            <a:r>
              <a:rPr lang="en-US" sz="2200" dirty="0" err="1" smtClean="0">
                <a:solidFill>
                  <a:schemeClr val="bg1"/>
                </a:solidFill>
                <a:latin typeface="Arial" panose="020B0604020202020204" pitchFamily="34" charset="0"/>
                <a:cs typeface="Arial" panose="020B0604020202020204" pitchFamily="34" charset="0"/>
              </a:rPr>
              <a:t>acrite</a:t>
            </a:r>
            <a:r>
              <a:rPr lang="en-US" sz="2200" dirty="0" smtClean="0">
                <a:solidFill>
                  <a:schemeClr val="bg1"/>
                </a:solidFill>
                <a:latin typeface="Arial" panose="020B0604020202020204" pitchFamily="34" charset="0"/>
                <a:cs typeface="Arial" panose="020B0604020202020204" pitchFamily="34" charset="0"/>
              </a:rPr>
              <a:t>) have a </a:t>
            </a:r>
            <a:r>
              <a:rPr lang="en-US" sz="2200" b="1" dirty="0" smtClean="0">
                <a:solidFill>
                  <a:schemeClr val="bg1"/>
                </a:solidFill>
                <a:latin typeface="Arial" panose="020B0604020202020204" pitchFamily="34" charset="0"/>
                <a:cs typeface="Arial" panose="020B0604020202020204" pitchFamily="34" charset="0"/>
              </a:rPr>
              <a:t>platy structure as opposed to a granular structure </a:t>
            </a:r>
            <a:r>
              <a:rPr lang="en-US" sz="2200" dirty="0" smtClean="0">
                <a:solidFill>
                  <a:schemeClr val="bg1"/>
                </a:solidFill>
                <a:latin typeface="Arial" panose="020B0604020202020204" pitchFamily="34" charset="0"/>
                <a:cs typeface="Arial" panose="020B0604020202020204" pitchFamily="34" charset="0"/>
              </a:rPr>
              <a:t>and due to this it is difficult to work with this soil, because the </a:t>
            </a:r>
            <a:r>
              <a:rPr lang="en-US" sz="2200" b="1" dirty="0" smtClean="0">
                <a:solidFill>
                  <a:schemeClr val="bg1"/>
                </a:solidFill>
                <a:latin typeface="Arial" panose="020B0604020202020204" pitchFamily="34" charset="0"/>
                <a:cs typeface="Arial" panose="020B0604020202020204" pitchFamily="34" charset="0"/>
              </a:rPr>
              <a:t>drainage in this soil is low. </a:t>
            </a:r>
          </a:p>
          <a:p>
            <a:pPr>
              <a:spcBef>
                <a:spcPts val="0"/>
              </a:spcBef>
              <a:spcAft>
                <a:spcPts val="0"/>
              </a:spcAft>
              <a:buNone/>
            </a:pPr>
            <a:r>
              <a:rPr lang="en-US" sz="2200" dirty="0" smtClean="0">
                <a:solidFill>
                  <a:schemeClr val="bg1"/>
                </a:solidFill>
                <a:latin typeface="Arial" panose="020B0604020202020204" pitchFamily="34" charset="0"/>
                <a:cs typeface="Arial" panose="020B0604020202020204" pitchFamily="34" charset="0"/>
              </a:rPr>
              <a:t>    Clay soil is sticky and can be rolled into long strands….it shows ‘plasticity’</a:t>
            </a:r>
          </a:p>
          <a:p>
            <a:pPr>
              <a:spcBef>
                <a:spcPts val="0"/>
              </a:spcBef>
              <a:spcAft>
                <a:spcPts val="0"/>
              </a:spcAft>
              <a:buNone/>
            </a:pPr>
            <a:endParaRPr lang="en-US" sz="2200" dirty="0">
              <a:solidFill>
                <a:schemeClr val="bg1"/>
              </a:solidFill>
              <a:latin typeface="Arial" panose="020B0604020202020204" pitchFamily="34" charset="0"/>
              <a:cs typeface="Arial" panose="020B0604020202020204" pitchFamily="34" charset="0"/>
            </a:endParaRPr>
          </a:p>
          <a:p>
            <a:pPr>
              <a:spcBef>
                <a:spcPts val="0"/>
              </a:spcBef>
              <a:spcAft>
                <a:spcPts val="0"/>
              </a:spcAft>
              <a:buNone/>
            </a:pPr>
            <a:r>
              <a:rPr lang="en-US" sz="2200" dirty="0">
                <a:solidFill>
                  <a:schemeClr val="bg1"/>
                </a:solidFill>
                <a:latin typeface="Arial" panose="020B0604020202020204" pitchFamily="34" charset="0"/>
                <a:cs typeface="Arial" panose="020B0604020202020204" pitchFamily="34" charset="0"/>
              </a:rPr>
              <a:t> </a:t>
            </a:r>
            <a:r>
              <a:rPr lang="en-US" sz="2200" dirty="0" smtClean="0">
                <a:solidFill>
                  <a:schemeClr val="bg1"/>
                </a:solidFill>
                <a:latin typeface="Arial" panose="020B0604020202020204" pitchFamily="34" charset="0"/>
                <a:cs typeface="Arial" panose="020B0604020202020204" pitchFamily="34" charset="0"/>
              </a:rPr>
              <a:t>   Alkaline in nature</a:t>
            </a:r>
          </a:p>
          <a:p>
            <a:pPr marL="82296" indent="0" algn="just">
              <a:buNone/>
            </a:pPr>
            <a:r>
              <a:rPr lang="en-US" dirty="0" smtClean="0">
                <a:solidFill>
                  <a:schemeClr val="bg1"/>
                </a:solidFill>
              </a:rPr>
              <a:t>    </a:t>
            </a:r>
            <a:br>
              <a:rPr lang="en-US" dirty="0" smtClean="0">
                <a:solidFill>
                  <a:schemeClr val="bg1"/>
                </a:solidFill>
              </a:rPr>
            </a:br>
            <a:endParaRPr lang="en-US" dirty="0">
              <a:solidFill>
                <a:schemeClr val="bg1"/>
              </a:solidFill>
            </a:endParaRPr>
          </a:p>
        </p:txBody>
      </p:sp>
      <p:pic>
        <p:nvPicPr>
          <p:cNvPr id="92162" name="Picture 2" descr="http://www.junglemusic.net/images/Clay%20Soil,%20Finger%20impressions%20(Small).JPG">
            <a:hlinkClick r:id="rId2"/>
          </p:cNvPr>
          <p:cNvPicPr>
            <a:picLocks noChangeAspect="1" noChangeArrowheads="1"/>
          </p:cNvPicPr>
          <p:nvPr/>
        </p:nvPicPr>
        <p:blipFill>
          <a:blip r:embed="rId3" cstate="print"/>
          <a:srcRect/>
          <a:stretch>
            <a:fillRect/>
          </a:stretch>
        </p:blipFill>
        <p:spPr bwMode="auto">
          <a:xfrm>
            <a:off x="7830409" y="759779"/>
            <a:ext cx="3779912" cy="2516003"/>
          </a:xfrm>
          <a:prstGeom prst="rect">
            <a:avLst/>
          </a:prstGeom>
          <a:noFill/>
          <a:ln w="19050">
            <a:solidFill>
              <a:schemeClr val="tx1"/>
            </a:solidFill>
          </a:ln>
        </p:spPr>
      </p:pic>
      <p:pic>
        <p:nvPicPr>
          <p:cNvPr id="6" name="Picture 5"/>
          <p:cNvPicPr>
            <a:picLocks noChangeAspect="1"/>
          </p:cNvPicPr>
          <p:nvPr/>
        </p:nvPicPr>
        <p:blipFill>
          <a:blip r:embed="rId4" cstate="print"/>
          <a:stretch>
            <a:fillRect/>
          </a:stretch>
        </p:blipFill>
        <p:spPr>
          <a:xfrm>
            <a:off x="7899634" y="3574104"/>
            <a:ext cx="3082954" cy="2767779"/>
          </a:xfrm>
          <a:prstGeom prst="rect">
            <a:avLst/>
          </a:prstGeom>
          <a:ln w="19050">
            <a:solidFill>
              <a:schemeClr val="tx1"/>
            </a:solidFill>
          </a:ln>
        </p:spPr>
      </p:pic>
      <p:sp>
        <p:nvSpPr>
          <p:cNvPr id="4" name="TextBox 3"/>
          <p:cNvSpPr txBox="1"/>
          <p:nvPr/>
        </p:nvSpPr>
        <p:spPr>
          <a:xfrm>
            <a:off x="164128" y="5180808"/>
            <a:ext cx="7053349" cy="830997"/>
          </a:xfrm>
          <a:prstGeom prst="rect">
            <a:avLst/>
          </a:prstGeom>
          <a:noFill/>
        </p:spPr>
        <p:txBody>
          <a:bodyPr wrap="square" rtlCol="0">
            <a:spAutoFit/>
          </a:bodyPr>
          <a:lstStyle/>
          <a:p>
            <a:r>
              <a:rPr lang="en-GB" sz="2400" b="1" dirty="0" smtClean="0">
                <a:solidFill>
                  <a:schemeClr val="bg1"/>
                </a:solidFill>
              </a:rPr>
              <a:t>   Retains </a:t>
            </a:r>
            <a:r>
              <a:rPr lang="en-GB" sz="2400" b="1" dirty="0">
                <a:solidFill>
                  <a:schemeClr val="bg1"/>
                </a:solidFill>
              </a:rPr>
              <a:t>water very </a:t>
            </a:r>
            <a:r>
              <a:rPr lang="en-GB" sz="2400" b="1" dirty="0" smtClean="0">
                <a:solidFill>
                  <a:schemeClr val="bg1"/>
                </a:solidFill>
              </a:rPr>
              <a:t>well – </a:t>
            </a:r>
          </a:p>
          <a:p>
            <a:r>
              <a:rPr lang="en-GB" sz="2400" b="1" dirty="0">
                <a:solidFill>
                  <a:schemeClr val="bg1"/>
                </a:solidFill>
              </a:rPr>
              <a:t> </a:t>
            </a:r>
            <a:r>
              <a:rPr lang="en-GB" sz="2400" b="1" dirty="0" smtClean="0">
                <a:solidFill>
                  <a:schemeClr val="bg1"/>
                </a:solidFill>
              </a:rPr>
              <a:t> ‘absorption’ and  ‘adsorption’</a:t>
            </a:r>
            <a:endParaRPr lang="en-GB" sz="2400" b="1" dirty="0">
              <a:solidFill>
                <a:schemeClr val="bg1"/>
              </a:solidFill>
            </a:endParaRPr>
          </a:p>
        </p:txBody>
      </p:sp>
    </p:spTree>
    <p:extLst>
      <p:ext uri="{BB962C8B-B14F-4D97-AF65-F5344CB8AC3E}">
        <p14:creationId xmlns:p14="http://schemas.microsoft.com/office/powerpoint/2010/main" val="8557963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9140" y="227233"/>
            <a:ext cx="7498080" cy="1143000"/>
          </a:xfrm>
        </p:spPr>
        <p:txBody>
          <a:bodyPr>
            <a:normAutofit/>
          </a:bodyPr>
          <a:lstStyle/>
          <a:p>
            <a:r>
              <a:rPr lang="en-US" b="1" dirty="0" smtClean="0">
                <a:solidFill>
                  <a:schemeClr val="bg1"/>
                </a:solidFill>
                <a:effectLst/>
                <a:latin typeface="Arial" panose="020B0604020202020204" pitchFamily="34" charset="0"/>
                <a:cs typeface="Arial" panose="020B0604020202020204" pitchFamily="34" charset="0"/>
              </a:rPr>
              <a:t>4. Loamy Soil</a:t>
            </a:r>
            <a:endParaRPr lang="en-US" dirty="0">
              <a:solidFill>
                <a:schemeClr val="bg1"/>
              </a:solidFill>
              <a:effectLst/>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745471" y="227233"/>
            <a:ext cx="5779705" cy="4800600"/>
          </a:xfrm>
        </p:spPr>
        <p:txBody>
          <a:bodyPr>
            <a:normAutofit/>
          </a:bodyPr>
          <a:lstStyle/>
          <a:p>
            <a:pPr algn="just">
              <a:buNone/>
            </a:pPr>
            <a:r>
              <a:rPr lang="en-US" b="1" dirty="0" smtClean="0"/>
              <a:t>	</a:t>
            </a:r>
            <a:r>
              <a:rPr lang="en-US" dirty="0" smtClean="0">
                <a:solidFill>
                  <a:schemeClr val="bg1"/>
                </a:solidFill>
                <a:latin typeface="Arial" panose="020B0604020202020204" pitchFamily="34" charset="0"/>
                <a:cs typeface="Arial" panose="020B0604020202020204" pitchFamily="34" charset="0"/>
              </a:rPr>
              <a:t>This soil consists of ..</a:t>
            </a:r>
          </a:p>
          <a:p>
            <a:pPr algn="just">
              <a:buNone/>
            </a:pPr>
            <a:r>
              <a:rPr lang="en-US" dirty="0" smtClean="0">
                <a:solidFill>
                  <a:schemeClr val="bg1"/>
                </a:solidFill>
                <a:latin typeface="Arial" panose="020B0604020202020204" pitchFamily="34" charset="0"/>
                <a:cs typeface="Arial" panose="020B0604020202020204" pitchFamily="34" charset="0"/>
              </a:rPr>
              <a:t>    </a:t>
            </a:r>
            <a:r>
              <a:rPr lang="en-US" b="1" dirty="0" smtClean="0">
                <a:solidFill>
                  <a:schemeClr val="bg1"/>
                </a:solidFill>
                <a:latin typeface="Arial" panose="020B0604020202020204" pitchFamily="34" charset="0"/>
                <a:cs typeface="Arial" panose="020B0604020202020204" pitchFamily="34" charset="0"/>
              </a:rPr>
              <a:t>percentages of sand, silt and clay to some extent, with some organic content. </a:t>
            </a:r>
            <a:r>
              <a:rPr lang="en-US" dirty="0" smtClean="0">
                <a:solidFill>
                  <a:schemeClr val="bg1"/>
                </a:solidFill>
                <a:latin typeface="Arial" panose="020B0604020202020204" pitchFamily="34" charset="0"/>
                <a:cs typeface="Arial" panose="020B0604020202020204" pitchFamily="34" charset="0"/>
              </a:rPr>
              <a:t>It is considered to be the perfect soil for gardening / landscaping. </a:t>
            </a:r>
          </a:p>
          <a:p>
            <a:pPr algn="just">
              <a:buNone/>
            </a:pPr>
            <a:r>
              <a:rPr lang="en-US" dirty="0" smtClean="0">
                <a:solidFill>
                  <a:schemeClr val="bg1"/>
                </a:solidFill>
                <a:latin typeface="Arial" panose="020B0604020202020204" pitchFamily="34" charset="0"/>
                <a:cs typeface="Arial" panose="020B0604020202020204" pitchFamily="34" charset="0"/>
              </a:rPr>
              <a:t>   The texture is gritty and retains water very easily, yet the drainage is good.</a:t>
            </a:r>
            <a:endParaRPr lang="en-US" dirty="0">
              <a:solidFill>
                <a:schemeClr val="bg1"/>
              </a:solidFill>
              <a:latin typeface="Arial" panose="020B0604020202020204" pitchFamily="34" charset="0"/>
              <a:cs typeface="Arial" panose="020B0604020202020204" pitchFamily="34" charset="0"/>
            </a:endParaRPr>
          </a:p>
        </p:txBody>
      </p:sp>
      <p:pic>
        <p:nvPicPr>
          <p:cNvPr id="91140" name="Picture 4" descr="Loam Based Potting Soil Equipped for Large Plants"/>
          <p:cNvPicPr>
            <a:picLocks noChangeAspect="1" noChangeArrowheads="1"/>
          </p:cNvPicPr>
          <p:nvPr/>
        </p:nvPicPr>
        <p:blipFill>
          <a:blip r:embed="rId2" cstate="print"/>
          <a:srcRect/>
          <a:stretch>
            <a:fillRect/>
          </a:stretch>
        </p:blipFill>
        <p:spPr bwMode="auto">
          <a:xfrm>
            <a:off x="7122104" y="698014"/>
            <a:ext cx="4139208" cy="3104406"/>
          </a:xfrm>
          <a:prstGeom prst="rect">
            <a:avLst/>
          </a:prstGeom>
          <a:noFill/>
          <a:ln w="19050">
            <a:solidFill>
              <a:schemeClr val="tx1"/>
            </a:solidFill>
          </a:ln>
        </p:spPr>
      </p:pic>
    </p:spTree>
    <p:extLst>
      <p:ext uri="{BB962C8B-B14F-4D97-AF65-F5344CB8AC3E}">
        <p14:creationId xmlns:p14="http://schemas.microsoft.com/office/powerpoint/2010/main" val="24198774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4757" y="160338"/>
            <a:ext cx="7498080" cy="1143000"/>
          </a:xfrm>
        </p:spPr>
        <p:txBody>
          <a:bodyPr/>
          <a:lstStyle/>
          <a:p>
            <a:r>
              <a:rPr lang="en-US" b="1" dirty="0" smtClean="0">
                <a:solidFill>
                  <a:schemeClr val="bg1"/>
                </a:solidFill>
                <a:effectLst/>
                <a:latin typeface="+mn-lt"/>
              </a:rPr>
              <a:t>5. Peaty Soil</a:t>
            </a:r>
            <a:endParaRPr lang="en-US" dirty="0">
              <a:solidFill>
                <a:schemeClr val="bg1"/>
              </a:solidFill>
              <a:effectLst/>
              <a:latin typeface="+mn-lt"/>
            </a:endParaRPr>
          </a:p>
        </p:txBody>
      </p:sp>
      <p:sp>
        <p:nvSpPr>
          <p:cNvPr id="2" name="Content Placeholder 1"/>
          <p:cNvSpPr>
            <a:spLocks noGrp="1"/>
          </p:cNvSpPr>
          <p:nvPr>
            <p:ph idx="1"/>
          </p:nvPr>
        </p:nvSpPr>
        <p:spPr>
          <a:xfrm>
            <a:off x="256371" y="757606"/>
            <a:ext cx="7571152" cy="4800600"/>
          </a:xfrm>
        </p:spPr>
        <p:txBody>
          <a:bodyPr>
            <a:normAutofit/>
          </a:bodyPr>
          <a:lstStyle/>
          <a:p>
            <a:pPr algn="just">
              <a:buNone/>
            </a:pPr>
            <a:r>
              <a:rPr lang="en-US" b="1" dirty="0" smtClean="0">
                <a:solidFill>
                  <a:schemeClr val="bg1"/>
                </a:solidFill>
              </a:rPr>
              <a:t>	</a:t>
            </a:r>
            <a:r>
              <a:rPr lang="en-US" dirty="0" smtClean="0">
                <a:solidFill>
                  <a:schemeClr val="bg1"/>
                </a:solidFill>
                <a:latin typeface="Arial" panose="020B0604020202020204" pitchFamily="34" charset="0"/>
                <a:cs typeface="Arial" panose="020B0604020202020204" pitchFamily="34" charset="0"/>
              </a:rPr>
              <a:t>This kind of soil is basically formed by the accumulation </a:t>
            </a:r>
          </a:p>
          <a:p>
            <a:pPr algn="just">
              <a:buNone/>
            </a:pPr>
            <a:r>
              <a:rPr lang="en-US" dirty="0" smtClean="0">
                <a:solidFill>
                  <a:schemeClr val="bg1"/>
                </a:solidFill>
                <a:latin typeface="Arial" panose="020B0604020202020204" pitchFamily="34" charset="0"/>
                <a:cs typeface="Arial" panose="020B0604020202020204" pitchFamily="34" charset="0"/>
              </a:rPr>
              <a:t>    of </a:t>
            </a:r>
            <a:r>
              <a:rPr lang="en-US" b="1" dirty="0" smtClean="0">
                <a:solidFill>
                  <a:schemeClr val="bg1"/>
                </a:solidFill>
                <a:latin typeface="Arial" panose="020B0604020202020204" pitchFamily="34" charset="0"/>
                <a:cs typeface="Arial" panose="020B0604020202020204" pitchFamily="34" charset="0"/>
              </a:rPr>
              <a:t>dead and decayed organic matter, it naturally contains much more organic matter than most of the soils</a:t>
            </a:r>
            <a:r>
              <a:rPr lang="en-US" dirty="0" smtClean="0">
                <a:solidFill>
                  <a:schemeClr val="bg1"/>
                </a:solidFill>
                <a:latin typeface="Arial" panose="020B0604020202020204" pitchFamily="34" charset="0"/>
                <a:cs typeface="Arial" panose="020B0604020202020204" pitchFamily="34" charset="0"/>
              </a:rPr>
              <a:t>. It is generally found in marshy areas. </a:t>
            </a:r>
          </a:p>
          <a:p>
            <a:pPr algn="just">
              <a:buNone/>
            </a:pPr>
            <a:endParaRPr lang="en-US" dirty="0">
              <a:solidFill>
                <a:schemeClr val="bg1"/>
              </a:solidFill>
              <a:latin typeface="Arial" panose="020B0604020202020204" pitchFamily="34" charset="0"/>
              <a:cs typeface="Arial" panose="020B0604020202020204" pitchFamily="34" charset="0"/>
            </a:endParaRPr>
          </a:p>
          <a:p>
            <a:pPr algn="just">
              <a:buNone/>
            </a:pPr>
            <a:r>
              <a:rPr lang="en-US" dirty="0" smtClean="0">
                <a:solidFill>
                  <a:schemeClr val="bg1"/>
                </a:solidFill>
                <a:latin typeface="Arial" panose="020B0604020202020204" pitchFamily="34" charset="0"/>
                <a:cs typeface="Arial" panose="020B0604020202020204" pitchFamily="34" charset="0"/>
              </a:rPr>
              <a:t>    </a:t>
            </a:r>
            <a:r>
              <a:rPr lang="en-US" b="1" dirty="0" smtClean="0">
                <a:solidFill>
                  <a:schemeClr val="bg1"/>
                </a:solidFill>
                <a:latin typeface="Arial" panose="020B0604020202020204" pitchFamily="34" charset="0"/>
                <a:cs typeface="Arial" panose="020B0604020202020204" pitchFamily="34" charset="0"/>
              </a:rPr>
              <a:t>The decomposition of the organic matter in this soil is blocked by the acidity of the soil. </a:t>
            </a:r>
          </a:p>
          <a:p>
            <a:pPr algn="just">
              <a:buNone/>
            </a:pPr>
            <a:r>
              <a:rPr lang="en-US" dirty="0" smtClean="0">
                <a:solidFill>
                  <a:schemeClr val="bg1"/>
                </a:solidFill>
                <a:latin typeface="Arial" panose="020B0604020202020204" pitchFamily="34" charset="0"/>
                <a:cs typeface="Arial" panose="020B0604020202020204" pitchFamily="34" charset="0"/>
              </a:rPr>
              <a:t>    This kind of soil is formed in wet climate.</a:t>
            </a:r>
            <a:endParaRPr lang="en-US" dirty="0">
              <a:solidFill>
                <a:schemeClr val="bg1"/>
              </a:solidFill>
              <a:latin typeface="Arial" panose="020B0604020202020204" pitchFamily="34" charset="0"/>
              <a:cs typeface="Arial" panose="020B0604020202020204" pitchFamily="34" charset="0"/>
            </a:endParaRPr>
          </a:p>
        </p:txBody>
      </p:sp>
      <p:sp>
        <p:nvSpPr>
          <p:cNvPr id="90114" name="AutoShape 2" descr="data:image/jpeg;base64,/9j/4AAQSkZJRgABAQAAAQABAAD/2wCEAAkGBhQSERQUExQWFBQWGBwYGBcYGBoYGBcYGRcYFxoaHhgdGyYeGBkjHBUXHy8gIycpLCwsGB4xNTAqNScrLCkBCQoKDgwOGg8PGiwkHyQsLCwsKSwsLCwsKSwsLCksLCwsLCwsLCwsLCkpKSwpLCwsLCwsLCwpLCwsLCksLCwpLP/AABEIAMsA8AMBIgACEQEDEQH/xAAcAAACAwEBAQEAAAAAAAAAAAADBAIFBgEHAAj/xABAEAACAQMDAgQEAgcHBAEFAAABAhEAAyEEEjFBUQUiYYEGEzJxkaEjQlKx0eHwBxQVU5KiwRZDcoJiMzRjc/H/xAAZAQADAQEBAAAAAAAAAAAAAAAAAQIDBAX/xAAjEQACAgIDAAMBAAMAAAAAAAAAAQIREiEDMUETMlFhFCJx/9oADAMBAAIRAxEAPwD1FtG5/VJzORGe/wB64+mfsfXHEcAYFID4xu/sp+f8amvxi/7C/iaWIrLEaQkCQee3/FTyDEH79fwiq4fGD/sL+Jro+MG/yx+JoxHZYG4QIyI9KFcukd/TpS6/F5/yx/q/lU1+Lv8A8f8Au/lSxCwakwQDA7fx9DXSvefXqP660UfFi/5Z/wBX8q7/ANUr/ln8R/CjEeQpfXGeOnM/h2P8KDb3TmSPvM57e3arL/qW2ebZ/wBpqQ+IrX7B/BaWAZFG6bYIjHriZngDOfUVEaxmxmPQf8k1ff49ZPNs/wCla7/jVj/L/wBopYDyRTpaAAyAc+sUs4ggqfXA/qa0P+Lac/8Ab/2iuHxDTf5f+0UYBkUqWtwyW/dNMadCvlC+UcGZ/r71ZnW6Y8p/tqq+J/HLVqxNsBWJwdkwBk446VEo4q2VF5OkM9PMOBx/OjWrkDFZ/wAO+PEe2v6DJOT9K7V+rEzuA6cetaDTePaV2CrAZj5Vbyl47T71KlF+lOL/AAkwM483fvS12yR6ZxImmv8AHdJLS4XbzMgcx75ximhb07DBBGRg+ufvVafoqa8Ke3BOY/r91FsXD1z7RR9Te0aMAWhiYgEz7jsKet6Oycgk/Ymir6YWVt22GHr0NJaTQGzf+da3Cf8A6iT5bnYwf1h0PtWhOltDlvzrg0tr9s/6hTxfaDJejWj1i3FlT9x1H3FHYSKrk0KBgy3CG65GfuKfVx3Far+mRwAcVOldb4cl0eYfYjke9D03hWwgh2x06UbAeob2lPIBoTaAFp3uJ6BjH4Ujf+GLDOXIbe2S25p/fFGxmGFdFcFdmtDMmK+JrimvjSsAi1ICoKakDRYExUhUBXRQMnNdBqMV0UgJV1a+FEtWGb6QT+6ix03pDGh0u8+YhVHJr7xC7YtMqlstMCZJAEk+nFVfimqa0BmJxBn2OKzQ8QS4bjEAmTEt0HQH9UHkz69Jnk5eZp0jt4+OKim1se8Z+NLNsHbkBgpzmD1A56A4maom8UZd3zDuJ8yl28sGQMcQZ46DtVNq3fet1YSGJQMoEhcHMQf38ezHhtq69t21O8ySgVRlu8YOJbpk55Arnk3LcmWkl0g2l1hvXWtqnlUE3Lg3AQqyu0giB1AFMHxez8wQdxztETDGAJU9YPQ9eaZ0mpTGwyFlfp8ghJ9CMCJJ7xSH93R13MqAllG4wFLRwIMRkQMjrUaKAP8AEN/5iBVcgEcLKkztPK/lI4962XhXxK4322tqEAKq0r5WYSQI+oCORJ4xWH2ahdQgQXfkcQVwybfw5795pzWtdIAtkIo7eUyOvmkweJH3quugR6D4X8Oq7h3u744UjIkgnPXiK2mjQBQowB0rxzw/xK+/y/PFwNtjckHMGSDEDme1ev6DyqBMnqe5rfiab6Fy7Wg17T7hmq27pyv2q9XNBv28V0VW0cqalplOopnSJumMxXH0/au+GsVcr70RkmRLjcS0tLtUDtSvi/iRsoGC7gWC8xE8dDTN25BHY/jPSPzpbX6U3bLoY3EHaYwD+rPvH51ZBUv8UN+yo/E0pd+JrhnzgfYVi/8ABPEXYg3bVqDB2AHPXpXz/A1xj+m1l5vRfL/zisXJ/pqolkDUqgtSroMAgNcNcWumlYySmpzQlNTFAExUgagK7RYBJqQoF1JEURPxpAFFEb4jW2u0Rjp6/wAaAXAEnAHM9B3qt1/hNq8C0w0fUhB/EcH+s1E9+nTwTjB/7Ir/AIh8eW6VMDB/AE9up9KotPdOoF4m4zhQ2xB5QwkLJGZ/Hg+lc1GhClwRvAgBmYIpkmYXJkfcUbQ2lUMwO6HBiAFAAjaATEDLZnOfvwTcfDsm03aM/Ztfp1AtfMTcBuMnbxgKRG2QYJ5nvV34h4mhlFddyCG+YIAExAUCSCD6mJpu5cuuFe2cFgpRj5VH7UggMxx9u9U+g+HZvzeYOgJZQdyks3Ge2PqJ6Ci0+zPYxf1JN35draJB3J0bygLn9kdgJzXU8LTYm1ghUL51kou2cDce4Y4kz9qImhVXJVDLn5afKwXBA7Tt4+rt70t4ooQLbC7wPKwGBvOQOu7pmeIEd1fiHRH5LWwRbKuu2ZJJcysfSJx3Ofaj2LPybY8xYMyloVmAJkKijdyTIzVZd+JNQCyAbFEiFWIAPOMnjr2intLqlvoCAqsD5io2tuPLKf1Z4+1On6Fgb2gvwbg8qxuVI84CmYMCJBgwOe0CvVfgnxo3dKhJkr5TmZgYJPU15+dadkW7ZVAJFwGAfqIBmTA71Y+A+N3LVtwyhGbJ6bTgGB17+9OM62y410z1ldTxFMi/I4rDfDvxA7wt0AYkMYE5ECJInI61rtM1dUOTIwnxqrO3Vik9QjbkZSQQfxHB9qsnUcUK70A60pIUZEUvMYLAcZj8uabtaoEcGft/OgfM5FTS8OgNCk16ZSivwrdb4UXcsBtBzEQZ6moDwQ/rHmrwP6VIfahxvYlOvDy5TRA1BU1MGukwCA1KaGtTApDOrU5oQqdABBUgagKlQIkxrqmvrVosQBkmieIaf5IBc89B27/bFTKSj2XGDl0Z34u8RC2/lsMEgtJIBXqJHWYxms4NT8kExcVmheMwQZCgZMdJHrV947c+ZAW58sjkYmJjk4HtMTVDa0DW3a8pSSsLuYs3Xc5E5gHpyJiuCc8mzshHFCOp8eC/LO11U7vNC7R2wR9WBn75ovgXiDXnuO7KmnTauwY3Fh+134nuYoaa0Xb4W5YN5Y8pBLsqgeYsMHtyBjvVnr9OpC27QFoL5jtiFUiDtIP1EnpxBFJ0lVFdsC/ioN+0lo7MwRwpwVjocRJPJ6RRLmoJYQ+3YsOjQdwJJEZAbkz94qPh3g62hcvs/wA25JK7pAEZkTlmJHX0xmiXtXbXYpbzsPNulpAHEcLungTwMRmpddIoJZ8QBRUDskbmgqdpgkkADKjuR1M0LV6baxYXWUBcIGLAHaGjzSZgCRFVep8TW4foK3gT5xI5nAExtER2gGlNPrrrfNYLuYiSwHWAMDpA4701FistLXi5s2WcbBgKS0KWLAyAFPmAkmT5RjrSy+Mb2gIpMHadqr5z0hcFcAR0AFM6/SWn+SlwXBdCxtAAbAwTtzJaABA5akbD21TcifpTIRsGNzAKPljIfBz1mqVCZPW+Lwny/mMGZVtxtKjB/MdABkzTfhivcKkfWIRi8kwCSSdwnqY4mINNafTi1bsi+3nUyOHILCcHhcA54HQmMd1XijQ7Wpa5uI2NukEmRE8fSxjmCam/EVQlc1t1NSULM6LtkgRugTIGYk4nsK9w+HdQbtlHiNyg14h4T4yXYyFB3DylgDA/OBgR7V7podT+jTG3yjHbHFb8emTO3HQ29sDNCFuWnsKEdTXBqY+5rZshQlRMEgmM1y1qHJgJHqaTRN7ZMCnrGmAwCY65qBySXYW3qTMQT6jij/NHc11IzXS9Wjne30eULcqfzaw9j44DKStu6SDEBCfz4qs1Xxjqy5CIyA4Cm2ZHvHNbNpGKjJ+Hp6XKLvryhPjHWo20iT0Bt5M5xHIp/wAK/tIcGNQgI/aXB/09aSkmNxaPR91EBqg8P+JbV0BlcfaYI9qtrWqByDVUSNg1INS4u1MXaVDG7Ws+Ud2Md8fn0rMfGGufU3LZ07DevKkxunAInBGYJ6VoNd4S13TlkYh1ysRBA+offGK8+vaoWLoZhDLvjEQrCF3DjcDPEc1ycrblSO7iTUBrU3isB2V7jEkhZCpiAJJ+mSRuH50BdTc+ZbtpDOwYH9ZV4DAOBK8ZPHArOa3xZjd3DcRgCTuUAAYg4MxMDFWngd93VyWgeXzdTmAFSBJkQeprFwpWylK9F1q9ebNsqsKwiYBBbcZxBhF8pMGcSTyaoL/jrswYA7+31bu0D9UATVpq7DhTaH0kdXD/AKpMbeQYBnP2pHTeE7T/AHhmwDAV/LJVR6EKZGAf50o0lsbvwb+IfFGS3bR22s5DNsyeCRtMjy54npSHh+xhuEyp8pfzR5fOSpO6CYI4/Wompb5y21ifmmdzFfmnzcwOh29R0kzTFixaZ2SdrTG4EyoYcBRz1jMdcU1pC9EbCi5tUMsZYnJbIAOP1sHExH51Z6X4ahw1zUEKAFiCCP2RPABkD3NVXhHwszXT8zCWoGTO/OAIaYAE96vWd3IAd9hP/wBRTKmFJYbemQCXJkQPtRJ+JggviPg1uWYs58q/Qdr+UTPr9J4JoOhuW9pcMNOoLG3KkiRA3A83MdZMk9Iik7+vBLbXCuOSWZjgAEkRMD6sdTR9LrVu2wty3uVQD5GUAlepHaZ49ZpU62PRWeKWXI3fNVpxAA2lc+aOMjcfal9czbhbkhlzBjt+1IJHb7/arx9SBaPy7ZKKfLAyog7mOP6gzVPct3r6ylrAJDMsKCd0xPLN79461UWDLf4a8MQMGuyG8uWEDzYnJmZmQfSvYU1QVQOwivF/CLbrcKFsJgAyRO6SRP4+9bez4mxHNaxs344prZrjrxQH1q7gZ4BrNf3z1oF3VmOapsukbGz4mqlZMmnE8VGcgVgRqYIzxRBro60GUopm7TxXHI/o1BvFxmsd/iR718fFSOtMzcV+GDiFUIzLbElpH1SDOTLbjPPSKmNQqwm8gAZ3N0ciBJPmJ7VPSsHY9CCMlQe4BAPr1MHBNSTTqSI822IlgVLA5O0eWRPJzXF/0QHVIOQX8x4CmCCYmA2TjieKR1HhCklru0gDEJtMR1Y5PH2+9W96wV8xKgZnHPSJOcHP50tqPKY+YLZYzLAueMAQJng49aE/wGjLeI+AMo3AGTkW44GZzJmI/Oo+C/Et7TE7fp6o8xPT7e1aIatre/dqDdxKhQA47yMk9cVJmt3GfaqkCJleFImWJE/h3rePK4mT40wS/wBpzBc2Ru4ndA/CJoT/ANpV8Kf0SA9ORHseaa03hdhAHtW0diuGEEEcnbuMBj37fauXvBLmpKC8gClSd85B6LwDH7/StP8AI2R8CLr4R/tP3XBavKEngzI3dvSa1XjXhVrU7ThW7jtXnn/S2n2kKG55mX6cRx9oq70eva15QSUUASWkjpHrxU/NFs6+J4rFmd8b+H2tO2CIxOYM4/GrbwnSoiL8xWY7YHmG1MmXDQRJ3FpHoAea3mmvWr1kKYYe3J5rE63T3zeYbillZg5AMHIMRIzJmlyb0E4VtCtnxBWuqLQDH9YAYRRA+r6maIzifaj+KgXGfzAmPpBLAS+AV4P2HrWf0LfLvsd/RghySSfLIGe89asbXw6xLN8wANJ3N/5SCQDE8CMRNZtJGSbGtTqAik2bQUhfKRAliCDMiRjEfT9pkm1/ig07KXtrubJVTtjAjjsRxHSeRSOs1JS2EUAHC/rZMYyex/gao/FdpdXWSWE8qc94AgDPHrSjGymx/WfETXQVZF/055JEnGOnrSthSxJW5kuuD+sRBIiYyYEemY4qvLHgxu6mc5kx2prwu3cEusMQYUdREkwOkATWuNLRF2M/3lWdg36MZBYxuDbjM5gd8TEVaW9ZZtWlWV3cnasheu3fjcZksRjMD0zvymdwqqdzEEYnmDnnHqenNaHw7w+0DN0ByoHSbYCsCRIiD1kzOJ4FKVJbKV2K+I+LFwEDnKnkxicA9AfUdfxq58K1i2dMkssmeY2gliWkqfwPpUdN8KXNW/6C2FtggF2hYnt1K4+n1zW50v8AZrpraoL9xmI6Eqqbj2xPoATScLRXT2Ufwv4XY1l1xdksoi26uwMDseozwZq18Q+ErtkTbb5iDkGFYf8AB/Kr8fD40qzp1JbrMEx6D8Kt2tkgbgI2+YR1/hzVpVopyXaPJ73iKo2xztI9D1nExE4OPtTukVHyQ2eMz9j6/YVrfF/gy1eO8IiXMQY5jiR1FZm+jWbgW6mzJIY5AUYkEYk9BzFYTyQ7s3vgHw7p209p2sJvKjdyRPXn1qyHw9p/8i3/AKRVZ8B6vfp2H7F1gPsYYR6eatJXocdOKZ5021JqxAeA6f8Aybf+gfwo1vw20v020H2UfwpmvquiLZ+dTrmbcoB3SCd24wpMemPxod7UwHRWDPA7AZMyRHlHAnqagb1xDl7a2lEEKTvJI6kjmSe9NWfDgCNgguQXZgSzQJknAA7D8q8qkj0ALvsCqJYkxCnAY8+cgiZmvrY2puKqrCQSSGbdORPEjv8AlU9batm4oNzjJXpgHA6DnqKX1atsdYZlERndu6nHt9U+1AHNpYy1uTjzKQcRuiYkZA+9BF9AwtRAdt0NO59o5ZiRPHBFQ0puAt8+4EE4UyvMMFmOATJoHh+mU3WZGJLBsk/MCJiScwCeg5q6EW66lN2xEWR9RAgnEDjC+lMvZuuXO7HCoCAVGDMzjFD0mwq2yRJIn6QOx+/2g805pbG1fL5ljp1Ygczz35rJlC9rTEyxZt0nk5ORgSJiR15qepYv5CkrOSWA9+Dme1d+YBugwSYLbhiBnJxgHgV9YuDhVAgk4E7u0sZg9T1z0oGMaa8bbBl4JyCY9hP9Zq91OvS7ZZViWHHHTIP7qzJ8oZy+4gnyoDBMARzJP4TVt4N4HcvfRbO0iGJJUTAMc8/Y+9aRk6opS8M1a+HgtzfcO1UaFyQDtgzmfKvBETzS3impbBnaSZVtuwseQ7D1WInvTfxHc+VdIe0wZJULuz1gz1xn1NV2u1XzVQqJMBQJkghRkfw7j8bV9swbQBbNx2W024k5xgiTknMACJM9atm8ND7Y3XE83JGAn0iBmTBwe5pzSeFGyGuaiAdvH1M33mMQIwOs1PU2rFp4yPq3hfLsKkhjMmYODn+SlL8GkV1jw603lChWcYG+BbHWCQZJ5HPWrr4f+AV1DwrnasF7g5HMIvcmJJjE1Vai7ZdwyqWYsrEop3FiIAPE5J6e5r174R8Ca3YUXFCAiSq4yerHqY6CBTipNjbUVYPwr4D0tmNloFgI3sdzfnxjtTej+DrCLHyUzzOevr14/CtEFAr57grpwRz/ADSfRU2/DltH9HbUAiTAAyIj/mhazw0OF3Med2c+32yRVlcvCkb16plRtDJ7GhG0f1x60O20kk8Til7DTim7VjO2cD+oqbsTSj2EFkmvm0wghlBB5ByD7cU1athRA4rvvWmJzubK/wAP8Ot2N/ykCbzuYDgmImOBgDin1ueldK1yqWiW7JfM9Ki2pUEAmCeJ61zdXGUYPankxUfnv5amSW/R24YnZkkScNxPPA60x/eS4P8A2wYguAd/OInoAvrmk7t1921bZKqQQTAEiYMnJjHFVfjWpRm2MPmsFmFLea4ZkCDwOpzXnqNujuuhzUpvDqWQKQYAMGCc56zEYxg1M3YOxHgAAkydoMYkcdOnaqzR2zbTb9NwjjdLICMZI7Sfcjk0xavEWlll3MB9QIMHBJydxjoO9U0Fg2N25d/TKpSJVpBHby4OepHoKstKqeYKgVUgbdu18DdBxznOevWl0vW0XahUbjtBU5k4xgRwf5xVrpASFVW2gZIB3EiJPIjOJqZMEE02nYpkkgSApgAyTILR5VyPw9aa+X5SSoSIMLET2GJ4jp0ig6Z+4gZjzAgHoAOCevapXVk5PGYEMx4iTMAD05rMsBYsbwxdlVfXcMbvMZMQQKbsWkhQoWDiBxt+4HJPr3pVbAdS9xrhDN9LfSRM/SBwR3omqElD9Kr/ANsNtnt5Y4HYUxE7w25UwT2zyciT1P4Vpv8Aqb5VpbdrAVQPWesx61k18RhoYbCW2gQScdTGB/Oh6jUDIVCxHBUbpjBMSJHFXCWLKUqHvE7q6g77sE8fag6LwkATbkuskEAAEwRO45ETIgTQG0UrP6x4VSAAOm4kc4mp6Z7yZtncuO8nmfuBW3yxeiXvbK3V6XUNdBAiAQCD5R/A+tNWdNcCnyDdBUEZncSSSWEEkx+FFHiuZIInv/Grfw/xy2I3AEeveqxjQq2aH4D+D/kxqLuXKwFGAo6f161s7GqOZJ9FP6o4569/espo/jJIjFL+I/F4jB9qE66CULezXX/EwnWqjW/Eo6c1gtb8Tsx5quu+LmmUopHoLfEMCSR+NJXfikTAOKwTeIM3WuLejJNSWetaHxVQvMtj3J4FXOl1yxA6DzH1614xo/FGXzTnn7dBWz8B1b+VWPlADOe5PC1N4ifHGRvhqaJbudTVJb8TDGKYXVjvVqdmD4Gi2F3Ga++YOtU93XAc11PEAafyEf47LgsKhumq06qetdOqjij5A+FngaqLW1na4WMEgbSuQQAOYzGZpi5rgqBxa2zInhgv2J3GSeIpF7Nz5gLNaboZ8xUckbogR6xXy6tzcOwEhRAEKXYkzMkQF54rnaNQdrU7i727QuOeMgYABAg53SSaHpdC12yQUBklSdwH22HrCge80wdJef5Zbglt84K7hAJPEc4nHvRdNo/0aozXDMHyMDC8rMfTIgDvVWkhErPheVBtlQg3B28wECAcCOs1Z6CxsQqHN240sW+8e0+nWoWbS7mO8N+rEnavqYOSI5JFTtHpMSJJ5JQ+45zxWTdlk3uNwAGVZkmOeBA78k/cUN0GZUvIwm4yesEiB/KaklzcqwAgJgbiIEe+WIqOqZU2qxAkQAuWdiSInnnr60kAPUK7EMu1WLAfURAEZiSGgHqOgqPiNpiVKlQoEbyDjzZIUDJgHkY96P8ALFtFkBCIJG6esfVPm9x74qKlmcs27YFOSfq3Y8o6gRzHMUxDOlsbc7hJk+ZuATiROBQGtDylSFUSWCgQxHUtOBPTPFJ6qzvw+5QMZdcyPMTg+gmltBpdieS421v12G0RBJCzAjqSR7U6AvNdcfOzMD1kz0Ec4pZG8oDMwO4BiTxAmFgAADiaDbsb0tMjADduw58wGDyOJHcCkdNdc74T9Irx1KgE95gn+FKh2WxZUUkSeIJEgyfSc9KgLVu4u7aFaSNq4Jg856ev41C/qlUoCtz6hDZZhP8A48SfuTkU2bsxAImYBBAAyTIGVPvS2gBN4URJD7ByA3pzM55/o0rdsXB9QP8A65/MU6CDAO1YMTExAnjPafajXFPK7iAZJ2+YgxmAfLnpzFWptAUxYAxtyeO5pkeGXD02/cjPXEU/aB4ZN2YnjygZHJOZJpgXFUYAGegOenHtFN8rGUv+HGTsaSphpGOn05lufQU//gaxBc7uokY9vSmA7pIRANxiZPbkxzJJ7c0TT3oUq2cZb6c+0kD+FZub/Rlf/g20A/M+0jHbmjrq7tpSBJzMiT6c/wBRTOoQAKSp7ADIE9dpGePzr4NbZ9ozcAmJYcGCT2z3prkfo1onpvi0qBI/j705Y+MMjP8ACqzVeHBhLCGEZjk5kAdvvVde0T21BBHqCc/b1rROI836bS18Qm4cn+sU8niU9fWOa89/vzpyrD7iPz/nU18dPTBj1n99FFqaPSU1w61M+Ir3FefWfGXOOf6696asa9ye2c0NMq0Y75vlG5SoO7yxBMDrIMxTN3VlVYuGICyCRJJJwAJG4jAiIrrX2uFWBUAEwG8wJ6sIk4if+abtsiuq83CTkhiQFy2eBz0/GkcgF/D1Ntd28Sd05B3HPuc/bPApzTqLcSGEQqjlicBZMD3HSp23jLHczEAkAiewP259aWuvB2r8uTJaGPlHMxAk4qbsYx/e1lUQEdysY9SeJMUzaETmJPJjvgQSaXWQNu7anUIp3Et0DDjpP76iLyKDxM8Ek5OdpPBx0+9IZO6ilhkkgHaZB5yY7mMTHFDVBu+YwJg+U7pK4Insv58ma+SSwMAkDKgSJ4ADRlQAeCB0qd7STCghc5XH09BHWZ9qQAJQqxnPBwWPEx0MyT1qNssThxLEE+UrGJCAk/UQTjpRNfqGCkIC0Mu8gqDM4EHnA496X063LjEyybLn0FpVpgSdvUkDg8A00I6pfYF+qX83mGQGzBMg8cYop0huNPzM8QG2COTiSOwPoK+fQ7QsspMqCAuxT5gYgTIJPB5jNM6e2W3sYMQMAEDvMLgxz7U7AUv2XUgAEW5mARmBGCM9I2x71zSMbaxaCloJ2bgW3seS3A7fcU3aguwg4G3kGOTHEiZ55qFnTFMhdnlgTniT9QGSY/qaV6AOlx0UAhS/JYAlZmOpnt6UEhy07UKCdu1vqPAUiB+VfW7j20YkKWLE5JCx5RGRJMLMRQb63SQVBI7YVfqzk4X+ppDC6LSnzFrQtgkeUGdzRknEe3pn1MEIbdtGDMyBAHrxJqVtAFCgwD0Bz6+pGTn3ocmdoWQOFjd28xYwCeO8UDArqjduwdyheZBEmCYHAIECT9qsQ4ULDQo6Hng/89MVHVDEFgAB0MkNBgbYjHrihLsRYO0nMsDLkwJJPvxSYBTfG4hWBwMAwcyOYiJHWp6XVwT+qDgQZHBmABG3mM96Q8PUFrhVGiRLbcPg/TkZBJPWKatWzIE9OuffbMR/LvQ0Mkzb2YQQsDzN5QBPE8jvNNWrcAsA0cAgSTHWQZb0qQbyiTuBJHG4nqBtGBQEgsFV2EEE4wD1HbjEdOaQETa3qBvPOJzjgjPecY/GKFqtDDoxut8tAAtvgE8TuicfarLUWQBuQieJJnnnqBjNBOl84P1EAEzwoOMQufSnYALTIBJg9FzMk8E+nr2+9E0nw9avlAylSxyyHOfaMe9EIQGCwHXJzH/Kx39KLa1KsZCztwPMcxmR1waE2tioh4v/AGdanTS1ofPQdsNGT9HXjofaqbSeJAA7lg8RxB9a930F/wCbaRyI3orEHpImPzqo8e+CNNqQSyQ+YdfK0+p/W95rvfFatHLHnadSPGvIcD9YHupjGeMCfxoVl4lbcq0SC+ZntEnoamLu0TcJZv2JG0TiIB48xzQtReuEgoUFpTLlpluOPTpXGdAe+XLBNpCxhw+ZngIBj70JNXt37bhuEkSVSYkkBRH5iZ5oGr+aQSqrvMQdwODnEcYnBPtTeh03y12qFAkEtPLBerDkyM+hijwD5dRdNwIi7VGS7RJPeJ8pPTp6UdNMVME7jkwYPMdfxHOaCLZg8oWB/wDkuSQDjIOJgZzU7GhIhtxZuS7fSPLjyzAP50gCoxBVmaJEHywx54g+2BjvU0tyZQBB0JwZ4kYkc9aTNsDa11RcaCoIDc9cSdq8ffmvrniT79mxlBiCAF3GJOIMKO7HqKKAFr7N8KEswWySSRMmCOeScUS3aNuyq3GRXA8x67mk8gHJ7+v2rticttCZxLwT0lRwPtxxRbunS5cAeH2gEqZjsD5TG6eB6U/4AK3dRHIULuiXYZYA/wDx546jFCvm7cVxadkIMBcbs4kkcd45xVhqGKA8DdIUL0jie5x1quuXGVYUgs+ADmJ6T1bJJHNL+gSLfISC4aMMxVQXacgTwf51K3dM8FYUsxkjHTrGTIEdu1KLbZSAygxhRuG0DmSe4z71z/FFUZbcXMywx9JgbRyMc8U6Aa0nigbLLG2SktEgHvyTI4qb+LM4ZbFlmucNuXCj74DE9u1VltzcB+sI2dpjoT2EjoYx0zVr4PFlQmVBMnc0tniARg8CO9DpDDW9O6gn5dq2uQDJwoB6EYHp1qVrQMASXJLYLEHrkwvUflTAKhst3wTz0wOTk9aPa252bgZAkkbjGBzkAZwBUWMrdV4aYkMSRHkjEzzMk96ZtW2CqIZjMMd0x1O7bxAxRNrCAj+YCTuXgHpIHfvyaJYO1QWMtzuiMY8u3pRYAWvklFYbdxjZmADnt0AwPvQ7upKMQts3XMmN/k2z1bBDZ7UxpnYs25RtbO6ZLH1XoB7cCm7WmPIKiTukDPSYkCKAE0u3IMqoaBgyVHBmIk5xij6Ulhua2xAxDLtGD0kxmOe1C1t1SwUv5mYyQRgxukx9IHpQE1rEgkwiycncpxAH5T70hliyboBWABJODzIGTgRznmh/NJkKwMj6sMDHCxM7hzPFJajbcQhi2w8lG2rHrBniBAFfNcCJgBLW2AwWfKMDHIngc/nToAty1tJZ8gDLAAkrjyQMwD370nYNz6rYCE+Y7hgBiZ6SOeP50wmsCrcO0gDAPLNz5iBImV/KpeF6wXFDbgEIMg5G4iSSVACwMdjPrVCPXfhHVG5o7LEFfLEHBgEqPyFXNUvwg4OjswIAWPwJFXVepx/VHnS+zPzZY0jW2c/NljBEgzkHkdpM+1TBYsvzLm5nOIEDA6dqNfUoJLAKQv0wGbkY9/3zRbTfLIyfMCIzKiegmAOfMc8V5l2dxD5IRSGZ5+/r+6epFcs6km55VwPKvmmRAkDoaJf1CZ2iWPIiSQDO2TyeB6VHSIC3zLtsW24UdQojJIGDBgD/APtIYVtOgcXXjfwAP1V6kmMHJ5zxX13VT5luKgmcATJn3J/j1oj3d2EV8CVIHl9IkxI/KgNdYnaxYEfTiMZP2IAEdhFAEbl0qrBVCKvJZoGTmT68ccmkdRCklQr/ADMYgAycHfuOAB06xip6zUhWVflrcDFZYKCZzysZgDk96l4fpCjtcuASRl22iZyNqiQTA5gVS0gG/wDDywBYgoMhFBiSZMkiSPURntR007Anaqies7cxgbjlo/4oN4ypuM3kWDugGMxI2wCBz7Gg37I1OxVJKAgkhhMdo5BxJqQDWtKpeS25h5lJcHZMZAGBx171m/FL7/PW2gDbWMEZwJJIHP0nOZPpWh1Iu24S0pG4iWKkwD1gc4EVV6jw0Je2b22gBthB3gtJLDIhTI/dVxaW2DFdNqyHW3J3N9W1SSuAYgjEmft2q1sXJEQTDbQQQeQO8d496XTTtsI+bKkjkNuOc5Pp2/LNPadlaVUwMztiQB745HHFKTsaOtohIdkHPlBghfYEbmMR/WZpr1clfMCsMxiPY8gDIEUFNIqkNBYhgdm4kYMqc4HcxUwWXdcJG5d21UwNx6/f+NQMnN4k/NVGz5VByCD1YQf402t9t+5mG0Y2AHDfUWLckAY7Vn/FPGnlEmX4KqCVggbsnqeZPE8UbT3Z8stuYFypEgCZMd4J9ZkRVYvsVmhGv3LhgRP1ZA7YBMtGT27Vy5sYedz0MnjcByR07+3FUbae67AKNgROSSFA+pjzJJJjI4xTCTdb5YYErjaMKCYnyjn7iPvmlQFv/eF2Day39uQCcy3cyY6fj7Ujf09xVYgi2M5ZoyZk8ebPApJVbYReKMpYoCpje2ck/qgDAApe58Mm6ZNzaY8ywWj9mDwAB++ikvQLaxbmDtDwIUt5mYDBMgQOv1Ac1L+4NcRRuKR0WIEgeWCImPwofhibBgnYJkFRkLHmI3Tkj2oOo1VxlK2/JeJgGGgKRzJHPXHFL0Z9dsujbQQ1vzCJAP4jpj8RFOWLoVhyQg2qq4mIye+cAR0Jqs0TCwq2nZnuMYJZTEkgADOV/n9qsTpl2k2yFxJIyCfbjpiJ+9NiPtQg1IZCjR5SwYFB1glsH8Pfmo+I3iBFjfCEbwgUxumYnG0QKWvam4CLbSrbNxuA7gT5ZEbeJ/PrTfh2j3kszM1zkgQAD08gMZHM54o6A9d+BEYaDT753FZM55JI/KKv5qn+ErhOi05KlT8sAqcEEYIj2q5r1IfVHnS7Z+dtknzNKnzKe2DJB4+2KAq27jENbNtB9LM43tzJ6lemaFbaGx+yTwOeB+VOW1BRDAkkKT6QxgdsgcV5vR6APTqoCWkTO0E7swD3Y4PHSjXktIo3nzZJE+YyM4nI+3FRu3SL20HylZI/9o/dQvErxRLpXBG0AwJEsJg9KKsDoui6rwWCyArEFMAfUPQEx6xTen8LULJZ4BVmlp3QIiIxkiZ/4qs8K1TGylyfO7wzdSIUf0amqb4RvpJWQCRMkTJEE0VuhDt5wqlZ22yCWYCIk5HcycGp/wBzt3FRiC5EEEtEnsFnGOp7Uv48gtWm+X5YBGO3lpgNG0Dg7ZHeTmpGT1N9V2jY7MVgACZA448oGRgelK6bWJvYC55lYeUqJjiCeSTIye3FAckXmAJAIVeTxu4Gce1T0PhduGO3JcyZM4cgde1NJCuh+9eTYVbmB5d4GeRLAyJrL2Lz3773A3yyg2hsRgwQTu6AnjBirC/bBVVjyvdCsO6icTyBjpTPiOgt2SgtoqgtkAczTTUUHbJ27TBR5rZRZmJzj0AkZnvULOslQttfMSRAGJLcyR9OPehXGPMmdvMnpu/OlNRr3XTIVbaSygwAOS04A5Pfmpouy0uXChLGD/4gjaAMSB9jVF4il24wKuoQtjcGBnJgiAI6+461C1qWbVBSxiYjuI696vgg3tjh8dh5J445zVfViexWzori5uPkcBAJAI82W6nHmPSo617duS5IkL0MzztmD2k8UbxHUMW2k4IkiBzvUfuNMW7IZwGEjbMdPqNSmPorvCdVcuBmdZtwSuTPoOR0k/hTGk0m8yzFFAwEQbvMYC7u54I9eac+SHF7cJ2YUdFGwHA45NdbyW0C4EA/v/hQ5fgkC1aFsB7a2xwACd8S0n8D3Jpe295dxwU2+Vd8FuxA/UHcHtFJ626Uu+UxC/fjImeferzRDdayAZCyYycDk9aG6QFVr9W0oFuqXAHlLbUGIxnB+/4UXw/R37hZ7xDACFBG7IjIHBjvVJ43plRjsG2FLCJ53xP3itN4Of0NtjklVOc58wmDxgD8KuWo6EtssLlth9asMiBzyT5mJPJ59JilB4aACiO1pB2O8EGcExjiZHU0PTXSWBJJOxm/9t5WfUwAKt9KOucx1P8AXWs7ooU03hSgEqxDPG7eZJB4kE/fAoxKBwuFjMhc9pKnlZAMxVf40xW8oBIBOc+hqfgD/PDm75yuBIGMDtR2B65/Z+R/ckAf5kM43RH6xPHTFaSsd/ZX/wDYn/8Aa/8AwK2Nenx/RHnz+zP/2Q=="/>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0116" name="Picture 4" descr="peat soil"/>
          <p:cNvPicPr>
            <a:picLocks noChangeAspect="1" noChangeArrowheads="1"/>
          </p:cNvPicPr>
          <p:nvPr/>
        </p:nvPicPr>
        <p:blipFill>
          <a:blip r:embed="rId2" cstate="print"/>
          <a:srcRect/>
          <a:stretch>
            <a:fillRect/>
          </a:stretch>
        </p:blipFill>
        <p:spPr bwMode="auto">
          <a:xfrm>
            <a:off x="8052837" y="1947461"/>
            <a:ext cx="3204116" cy="2420889"/>
          </a:xfrm>
          <a:prstGeom prst="rect">
            <a:avLst/>
          </a:prstGeom>
          <a:noFill/>
          <a:ln w="19050">
            <a:solidFill>
              <a:schemeClr val="tx1"/>
            </a:solidFill>
          </a:ln>
        </p:spPr>
      </p:pic>
    </p:spTree>
    <p:extLst>
      <p:ext uri="{BB962C8B-B14F-4D97-AF65-F5344CB8AC3E}">
        <p14:creationId xmlns:p14="http://schemas.microsoft.com/office/powerpoint/2010/main" val="9098471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0959" y="281991"/>
            <a:ext cx="7498080" cy="1143000"/>
          </a:xfrm>
        </p:spPr>
        <p:txBody>
          <a:bodyPr/>
          <a:lstStyle/>
          <a:p>
            <a:r>
              <a:rPr lang="en-US" dirty="0" smtClean="0">
                <a:solidFill>
                  <a:schemeClr val="bg1"/>
                </a:solidFill>
                <a:latin typeface="Arial" panose="020B0604020202020204" pitchFamily="34" charset="0"/>
                <a:cs typeface="Arial" panose="020B0604020202020204" pitchFamily="34" charset="0"/>
              </a:rPr>
              <a:t>6. </a:t>
            </a:r>
            <a:r>
              <a:rPr lang="en-US" b="1" dirty="0" smtClean="0">
                <a:solidFill>
                  <a:schemeClr val="bg1"/>
                </a:solidFill>
                <a:latin typeface="Arial" panose="020B0604020202020204" pitchFamily="34" charset="0"/>
                <a:cs typeface="Arial" panose="020B0604020202020204" pitchFamily="34" charset="0"/>
              </a:rPr>
              <a:t>Chalky Soil</a:t>
            </a:r>
            <a:endParaRPr lang="en-US" dirty="0">
              <a:solidFill>
                <a:schemeClr val="bg1"/>
              </a:solidFill>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370073" y="1587640"/>
            <a:ext cx="7272808" cy="2729330"/>
          </a:xfrm>
        </p:spPr>
        <p:txBody>
          <a:bodyPr/>
          <a:lstStyle/>
          <a:p>
            <a:pPr algn="just">
              <a:buNone/>
            </a:pPr>
            <a:r>
              <a:rPr lang="en-US" b="1" dirty="0" smtClean="0"/>
              <a:t>	</a:t>
            </a:r>
            <a:r>
              <a:rPr lang="en-US" dirty="0" smtClean="0">
                <a:solidFill>
                  <a:schemeClr val="bg1"/>
                </a:solidFill>
                <a:latin typeface="Arial" panose="020B0604020202020204" pitchFamily="34" charset="0"/>
                <a:cs typeface="Arial" panose="020B0604020202020204" pitchFamily="34" charset="0"/>
              </a:rPr>
              <a:t>Unlike peaty soil, chalky soil is very alkaline in nature, pale in colour and consists of a large number of stones, predominated by limestone pebble and calcium carbonates.</a:t>
            </a:r>
          </a:p>
          <a:p>
            <a:pPr algn="just">
              <a:buNone/>
            </a:pPr>
            <a:endParaRPr lang="en-US" dirty="0" smtClean="0">
              <a:solidFill>
                <a:schemeClr val="bg1"/>
              </a:solidFill>
              <a:latin typeface="Arial" panose="020B0604020202020204" pitchFamily="34" charset="0"/>
              <a:cs typeface="Arial" panose="020B0604020202020204" pitchFamily="34" charset="0"/>
            </a:endParaRPr>
          </a:p>
          <a:p>
            <a:pPr algn="just">
              <a:buNone/>
            </a:pPr>
            <a:r>
              <a:rPr lang="en-US" dirty="0" smtClean="0">
                <a:solidFill>
                  <a:schemeClr val="bg1"/>
                </a:solidFill>
                <a:latin typeface="Arial" panose="020B0604020202020204" pitchFamily="34" charset="0"/>
                <a:cs typeface="Arial" panose="020B0604020202020204" pitchFamily="34" charset="0"/>
              </a:rPr>
              <a:t>    The fertility of this kind of soil depends on the depth of the soil that is on the bed of chalk.</a:t>
            </a:r>
            <a:endParaRPr lang="en-US" dirty="0">
              <a:solidFill>
                <a:schemeClr val="bg1"/>
              </a:solidFill>
              <a:latin typeface="Arial" panose="020B0604020202020204" pitchFamily="34" charset="0"/>
              <a:cs typeface="Arial" panose="020B0604020202020204" pitchFamily="34" charset="0"/>
            </a:endParaRPr>
          </a:p>
        </p:txBody>
      </p:sp>
      <p:pic>
        <p:nvPicPr>
          <p:cNvPr id="89090" name="Picture 2" descr="chalk soil"/>
          <p:cNvPicPr>
            <a:picLocks noChangeAspect="1" noChangeArrowheads="1"/>
          </p:cNvPicPr>
          <p:nvPr/>
        </p:nvPicPr>
        <p:blipFill>
          <a:blip r:embed="rId2" cstate="print"/>
          <a:srcRect/>
          <a:stretch>
            <a:fillRect/>
          </a:stretch>
        </p:blipFill>
        <p:spPr bwMode="auto">
          <a:xfrm>
            <a:off x="8109039" y="1491934"/>
            <a:ext cx="3563888" cy="2729330"/>
          </a:xfrm>
          <a:prstGeom prst="rect">
            <a:avLst/>
          </a:prstGeom>
          <a:noFill/>
          <a:ln w="19050">
            <a:solidFill>
              <a:schemeClr val="tx1"/>
            </a:solidFill>
          </a:ln>
        </p:spPr>
      </p:pic>
    </p:spTree>
    <p:extLst>
      <p:ext uri="{BB962C8B-B14F-4D97-AF65-F5344CB8AC3E}">
        <p14:creationId xmlns:p14="http://schemas.microsoft.com/office/powerpoint/2010/main" val="16950914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96470" y="774797"/>
            <a:ext cx="9712264" cy="4154984"/>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WHAT IS THE SIGNIFICANCE OF SOIL TEXTURE THEN ??</a:t>
            </a:r>
          </a:p>
          <a:p>
            <a:endParaRPr lang="en-GB" sz="2400" dirty="0">
              <a:latin typeface="Arial" panose="020B0604020202020204" pitchFamily="34" charset="0"/>
              <a:cs typeface="Arial" panose="020B0604020202020204" pitchFamily="34" charset="0"/>
            </a:endParaRPr>
          </a:p>
          <a:p>
            <a:pPr marL="457200" indent="-457200">
              <a:buAutoNum type="arabicPeriod"/>
            </a:pPr>
            <a:r>
              <a:rPr lang="en-GB" sz="2400" dirty="0" smtClean="0">
                <a:latin typeface="Arial" panose="020B0604020202020204" pitchFamily="34" charset="0"/>
                <a:cs typeface="Arial" panose="020B0604020202020204" pitchFamily="34" charset="0"/>
              </a:rPr>
              <a:t>Affects it’s characteristics….</a:t>
            </a:r>
          </a:p>
          <a:p>
            <a:pPr marL="457200" indent="-457200">
              <a:buAutoNum type="arabicPeriod"/>
            </a:pPr>
            <a:endParaRPr lang="en-GB" sz="2400" dirty="0">
              <a:latin typeface="Arial" panose="020B0604020202020204" pitchFamily="34" charset="0"/>
              <a:cs typeface="Arial" panose="020B0604020202020204" pitchFamily="34" charset="0"/>
            </a:endParaRPr>
          </a:p>
          <a:p>
            <a:pPr marL="457200" indent="-457200">
              <a:buAutoNum type="arabicPeriod"/>
            </a:pPr>
            <a:r>
              <a:rPr lang="en-GB" sz="2400" dirty="0" smtClean="0">
                <a:latin typeface="Arial" panose="020B0604020202020204" pitchFamily="34" charset="0"/>
                <a:cs typeface="Arial" panose="020B0604020202020204" pitchFamily="34" charset="0"/>
              </a:rPr>
              <a:t>Structure directly correlates to pore space (Porosity)</a:t>
            </a:r>
          </a:p>
          <a:p>
            <a:pPr marL="457200" indent="-457200">
              <a:buAutoNum type="arabicPeriod"/>
            </a:pPr>
            <a:endParaRPr lang="en-GB" sz="2400" dirty="0">
              <a:latin typeface="Arial" panose="020B0604020202020204" pitchFamily="34" charset="0"/>
              <a:cs typeface="Arial" panose="020B0604020202020204" pitchFamily="34" charset="0"/>
            </a:endParaRPr>
          </a:p>
          <a:p>
            <a:pPr marL="457200" indent="-457200">
              <a:buAutoNum type="arabicPeriod"/>
            </a:pPr>
            <a:r>
              <a:rPr lang="en-GB" sz="2400" dirty="0" smtClean="0">
                <a:latin typeface="Arial" panose="020B0604020202020204" pitchFamily="34" charset="0"/>
                <a:cs typeface="Arial" panose="020B0604020202020204" pitchFamily="34" charset="0"/>
              </a:rPr>
              <a:t>Pore space directly correlates to compaction / potential for settlement</a:t>
            </a:r>
          </a:p>
          <a:p>
            <a:pPr marL="457200" indent="-457200">
              <a:buAutoNum type="arabicPeriod"/>
            </a:pPr>
            <a:endParaRPr lang="en-GB" sz="2400" dirty="0">
              <a:latin typeface="Arial" panose="020B0604020202020204" pitchFamily="34" charset="0"/>
              <a:cs typeface="Arial" panose="020B0604020202020204" pitchFamily="34" charset="0"/>
            </a:endParaRPr>
          </a:p>
          <a:p>
            <a:pPr marL="457200" indent="-457200">
              <a:buAutoNum type="arabicPeriod"/>
            </a:pPr>
            <a:r>
              <a:rPr lang="en-GB" sz="2400" dirty="0" smtClean="0">
                <a:latin typeface="Arial" panose="020B0604020202020204" pitchFamily="34" charset="0"/>
                <a:cs typeface="Arial" panose="020B0604020202020204" pitchFamily="34" charset="0"/>
              </a:rPr>
              <a:t>Composition directly relates to permeability </a:t>
            </a:r>
          </a:p>
          <a:p>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    (draining or retentive, potential for saturation)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3167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9" end="9"/>
                                            </p:txEl>
                                          </p:spTgt>
                                        </p:tgtEl>
                                        <p:attrNameLst>
                                          <p:attrName>style.visibility</p:attrName>
                                        </p:attrNameLst>
                                      </p:cBhvr>
                                      <p:to>
                                        <p:strVal val="visible"/>
                                      </p:to>
                                    </p:set>
                                    <p:anim calcmode="lin" valueType="num">
                                      <p:cBhvr additive="base">
                                        <p:cTn id="2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44" y="674637"/>
            <a:ext cx="5839580" cy="440871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7724" y="674637"/>
            <a:ext cx="6357257" cy="4408715"/>
          </a:xfrm>
          <a:prstGeom prst="rect">
            <a:avLst/>
          </a:prstGeom>
        </p:spPr>
      </p:pic>
      <p:sp>
        <p:nvSpPr>
          <p:cNvPr id="9" name="TextBox 8"/>
          <p:cNvSpPr txBox="1"/>
          <p:nvPr/>
        </p:nvSpPr>
        <p:spPr>
          <a:xfrm>
            <a:off x="865538" y="746877"/>
            <a:ext cx="984202" cy="369332"/>
          </a:xfrm>
          <a:prstGeom prst="rect">
            <a:avLst/>
          </a:prstGeom>
          <a:solidFill>
            <a:schemeClr val="tx1"/>
          </a:solidFill>
        </p:spPr>
        <p:txBody>
          <a:bodyPr wrap="square" rtlCol="0">
            <a:spAutoFit/>
          </a:bodyPr>
          <a:lstStyle/>
          <a:p>
            <a:endParaRPr lang="en-GB" dirty="0"/>
          </a:p>
        </p:txBody>
      </p:sp>
      <p:sp>
        <p:nvSpPr>
          <p:cNvPr id="4" name="TextBox 3"/>
          <p:cNvSpPr txBox="1"/>
          <p:nvPr/>
        </p:nvSpPr>
        <p:spPr>
          <a:xfrm>
            <a:off x="3427255" y="5563182"/>
            <a:ext cx="7308220" cy="369332"/>
          </a:xfrm>
          <a:prstGeom prst="rect">
            <a:avLst/>
          </a:prstGeom>
          <a:noFill/>
        </p:spPr>
        <p:txBody>
          <a:bodyPr wrap="square" rtlCol="0">
            <a:spAutoFit/>
          </a:bodyPr>
          <a:lstStyle/>
          <a:p>
            <a:r>
              <a:rPr lang="en-GB" dirty="0" smtClean="0"/>
              <a:t>We will come back to these classification again….</a:t>
            </a:r>
            <a:endParaRPr lang="en-GB" dirty="0"/>
          </a:p>
        </p:txBody>
      </p:sp>
    </p:spTree>
    <p:extLst>
      <p:ext uri="{BB962C8B-B14F-4D97-AF65-F5344CB8AC3E}">
        <p14:creationId xmlns:p14="http://schemas.microsoft.com/office/powerpoint/2010/main" val="760857561"/>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3" descr="soiltriangle_large"/>
          <p:cNvPicPr>
            <a:picLocks noChangeAspect="1" noChangeArrowheads="1"/>
          </p:cNvPicPr>
          <p:nvPr/>
        </p:nvPicPr>
        <p:blipFill>
          <a:blip r:embed="rId3" cstate="print"/>
          <a:srcRect/>
          <a:stretch>
            <a:fillRect/>
          </a:stretch>
        </p:blipFill>
        <p:spPr bwMode="auto">
          <a:xfrm>
            <a:off x="3287688" y="908721"/>
            <a:ext cx="5581650" cy="4981575"/>
          </a:xfrm>
          <a:prstGeom prst="rect">
            <a:avLst/>
          </a:prstGeom>
          <a:noFill/>
          <a:ln w="9525">
            <a:noFill/>
            <a:miter lim="800000"/>
            <a:headEnd/>
            <a:tailEnd/>
          </a:ln>
        </p:spPr>
      </p:pic>
      <p:sp>
        <p:nvSpPr>
          <p:cNvPr id="44034" name="Rectangle 2"/>
          <p:cNvSpPr>
            <a:spLocks noGrp="1" noChangeArrowheads="1"/>
          </p:cNvSpPr>
          <p:nvPr>
            <p:ph type="title"/>
          </p:nvPr>
        </p:nvSpPr>
        <p:spPr>
          <a:xfrm>
            <a:off x="1524000" y="0"/>
            <a:ext cx="9144000" cy="762000"/>
          </a:xfrm>
        </p:spPr>
        <p:txBody>
          <a:bodyPr>
            <a:normAutofit/>
          </a:bodyPr>
          <a:lstStyle/>
          <a:p>
            <a:pPr algn="ctr"/>
            <a:r>
              <a:rPr lang="en-US" sz="4000" dirty="0">
                <a:solidFill>
                  <a:srgbClr val="0070C0"/>
                </a:solidFill>
                <a:latin typeface="Calibri" pitchFamily="34" charset="0"/>
              </a:rPr>
              <a:t>Triangular graph of </a:t>
            </a:r>
            <a:r>
              <a:rPr lang="en-US" sz="4000" b="1" u="sng" dirty="0">
                <a:solidFill>
                  <a:srgbClr val="0070C0"/>
                </a:solidFill>
                <a:latin typeface="Calibri" pitchFamily="34" charset="0"/>
              </a:rPr>
              <a:t>Soil Texture</a:t>
            </a:r>
          </a:p>
        </p:txBody>
      </p:sp>
    </p:spTree>
    <p:extLst>
      <p:ext uri="{BB962C8B-B14F-4D97-AF65-F5344CB8AC3E}">
        <p14:creationId xmlns:p14="http://schemas.microsoft.com/office/powerpoint/2010/main" val="22236853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dissolve">
                                      <p:cBhvr>
                                        <p:cTn id="7" dur="5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3" descr="soiltriangle_large"/>
          <p:cNvPicPr>
            <a:picLocks noChangeAspect="1" noChangeArrowheads="1"/>
          </p:cNvPicPr>
          <p:nvPr/>
        </p:nvPicPr>
        <p:blipFill>
          <a:blip r:embed="rId3" cstate="print"/>
          <a:srcRect/>
          <a:stretch>
            <a:fillRect/>
          </a:stretch>
        </p:blipFill>
        <p:spPr bwMode="auto">
          <a:xfrm>
            <a:off x="3287688" y="908721"/>
            <a:ext cx="5581650" cy="4981575"/>
          </a:xfrm>
          <a:prstGeom prst="rect">
            <a:avLst/>
          </a:prstGeom>
          <a:noFill/>
          <a:ln w="9525">
            <a:noFill/>
            <a:miter lim="800000"/>
            <a:headEnd/>
            <a:tailEnd/>
          </a:ln>
        </p:spPr>
      </p:pic>
      <p:sp>
        <p:nvSpPr>
          <p:cNvPr id="44034" name="Rectangle 2"/>
          <p:cNvSpPr>
            <a:spLocks noGrp="1" noChangeArrowheads="1"/>
          </p:cNvSpPr>
          <p:nvPr>
            <p:ph type="title"/>
          </p:nvPr>
        </p:nvSpPr>
        <p:spPr>
          <a:xfrm>
            <a:off x="1524000" y="0"/>
            <a:ext cx="9144000" cy="762000"/>
          </a:xfrm>
        </p:spPr>
        <p:txBody>
          <a:bodyPr>
            <a:normAutofit/>
          </a:bodyPr>
          <a:lstStyle/>
          <a:p>
            <a:pPr algn="ctr"/>
            <a:r>
              <a:rPr lang="en-US" sz="4000" dirty="0">
                <a:solidFill>
                  <a:srgbClr val="0070C0"/>
                </a:solidFill>
                <a:latin typeface="Calibri" pitchFamily="34" charset="0"/>
              </a:rPr>
              <a:t>Triangular graph of </a:t>
            </a:r>
            <a:r>
              <a:rPr lang="en-US" sz="4000" b="1" u="sng" dirty="0">
                <a:solidFill>
                  <a:srgbClr val="0070C0"/>
                </a:solidFill>
                <a:latin typeface="Calibri" pitchFamily="34" charset="0"/>
              </a:rPr>
              <a:t>Soil Texture</a:t>
            </a:r>
          </a:p>
        </p:txBody>
      </p:sp>
      <p:sp>
        <p:nvSpPr>
          <p:cNvPr id="44037" name="Line 5"/>
          <p:cNvSpPr>
            <a:spLocks noChangeShapeType="1"/>
          </p:cNvSpPr>
          <p:nvPr/>
        </p:nvSpPr>
        <p:spPr bwMode="auto">
          <a:xfrm flipH="1">
            <a:off x="3359696" y="5949280"/>
            <a:ext cx="5715000" cy="0"/>
          </a:xfrm>
          <a:prstGeom prst="line">
            <a:avLst/>
          </a:prstGeom>
          <a:noFill/>
          <a:ln w="63500">
            <a:solidFill>
              <a:srgbClr val="FF0000"/>
            </a:solidFill>
            <a:round/>
            <a:headEnd/>
            <a:tailEnd type="triangle" w="med" len="med"/>
          </a:ln>
        </p:spPr>
        <p:txBody>
          <a:bodyPr/>
          <a:lstStyle/>
          <a:p>
            <a:endParaRPr lang="en-GB">
              <a:solidFill>
                <a:prstClr val="black"/>
              </a:solidFill>
            </a:endParaRPr>
          </a:p>
        </p:txBody>
      </p:sp>
      <p:sp>
        <p:nvSpPr>
          <p:cNvPr id="44038" name="Line 6"/>
          <p:cNvSpPr>
            <a:spLocks noChangeShapeType="1"/>
          </p:cNvSpPr>
          <p:nvPr/>
        </p:nvSpPr>
        <p:spPr bwMode="auto">
          <a:xfrm flipV="1">
            <a:off x="2855640" y="1196752"/>
            <a:ext cx="2438400" cy="4038600"/>
          </a:xfrm>
          <a:prstGeom prst="line">
            <a:avLst/>
          </a:prstGeom>
          <a:noFill/>
          <a:ln w="63500">
            <a:solidFill>
              <a:srgbClr val="FF0000"/>
            </a:solidFill>
            <a:round/>
            <a:headEnd/>
            <a:tailEnd type="triangle" w="med" len="med"/>
          </a:ln>
        </p:spPr>
        <p:txBody>
          <a:bodyPr/>
          <a:lstStyle/>
          <a:p>
            <a:endParaRPr lang="en-GB">
              <a:solidFill>
                <a:prstClr val="black"/>
              </a:solidFill>
            </a:endParaRPr>
          </a:p>
        </p:txBody>
      </p:sp>
      <p:sp>
        <p:nvSpPr>
          <p:cNvPr id="44039" name="Line 7"/>
          <p:cNvSpPr>
            <a:spLocks noChangeShapeType="1"/>
          </p:cNvSpPr>
          <p:nvPr/>
        </p:nvSpPr>
        <p:spPr bwMode="auto">
          <a:xfrm>
            <a:off x="6888088" y="1124744"/>
            <a:ext cx="2286000" cy="4114800"/>
          </a:xfrm>
          <a:prstGeom prst="line">
            <a:avLst/>
          </a:prstGeom>
          <a:noFill/>
          <a:ln w="63500">
            <a:solidFill>
              <a:srgbClr val="FF0000"/>
            </a:solidFill>
            <a:round/>
            <a:headEnd/>
            <a:tailEnd type="triangle" w="med" len="med"/>
          </a:ln>
        </p:spPr>
        <p:txBody>
          <a:bodyPr/>
          <a:lstStyle/>
          <a:p>
            <a:endParaRPr lang="en-GB">
              <a:solidFill>
                <a:prstClr val="black"/>
              </a:solidFill>
            </a:endParaRPr>
          </a:p>
        </p:txBody>
      </p:sp>
      <p:sp>
        <p:nvSpPr>
          <p:cNvPr id="44043" name="AutoShape 11"/>
          <p:cNvSpPr>
            <a:spLocks noChangeArrowheads="1"/>
          </p:cNvSpPr>
          <p:nvPr/>
        </p:nvSpPr>
        <p:spPr bwMode="auto">
          <a:xfrm>
            <a:off x="5591944" y="3140968"/>
            <a:ext cx="304800" cy="228600"/>
          </a:xfrm>
          <a:prstGeom prst="star5">
            <a:avLst/>
          </a:prstGeom>
          <a:solidFill>
            <a:srgbClr val="FF0000"/>
          </a:solidFill>
          <a:ln w="9525">
            <a:solidFill>
              <a:schemeClr val="tx1"/>
            </a:solidFill>
            <a:miter lim="800000"/>
            <a:headEnd/>
            <a:tailEnd/>
          </a:ln>
          <a:effectLst/>
          <a:extLst/>
        </p:spPr>
        <p:txBody>
          <a:bodyPr wrap="none" anchor="ctr"/>
          <a:lstStyle/>
          <a:p>
            <a:pPr>
              <a:defRPr/>
            </a:pPr>
            <a:endParaRPr lang="en-US">
              <a:solidFill>
                <a:prstClr val="black"/>
              </a:solidFill>
            </a:endParaRPr>
          </a:p>
        </p:txBody>
      </p:sp>
      <p:sp>
        <p:nvSpPr>
          <p:cNvPr id="10" name="TextBox 9"/>
          <p:cNvSpPr txBox="1"/>
          <p:nvPr/>
        </p:nvSpPr>
        <p:spPr>
          <a:xfrm>
            <a:off x="1703512" y="692697"/>
            <a:ext cx="2411760" cy="2292935"/>
          </a:xfrm>
          <a:prstGeom prst="rect">
            <a:avLst/>
          </a:prstGeom>
          <a:solidFill>
            <a:schemeClr val="bg1"/>
          </a:solidFill>
          <a:ln>
            <a:noFill/>
          </a:ln>
        </p:spPr>
        <p:txBody>
          <a:bodyPr wrap="square" rtlCol="0">
            <a:spAutoFit/>
          </a:bodyPr>
          <a:lstStyle/>
          <a:p>
            <a:pPr algn="just"/>
            <a:r>
              <a:rPr lang="en-US" sz="1300" dirty="0">
                <a:solidFill>
                  <a:prstClr val="black"/>
                </a:solidFill>
              </a:rPr>
              <a:t>1. Spaces vertically upward starting from zero at the bottom represent clay percentage.</a:t>
            </a:r>
          </a:p>
          <a:p>
            <a:pPr algn="just"/>
            <a:r>
              <a:rPr lang="en-US" sz="1300" dirty="0">
                <a:solidFill>
                  <a:prstClr val="black"/>
                </a:solidFill>
              </a:rPr>
              <a:t>2. Spaces from left to right diagonally downward starting with zero at the left, represents silts.</a:t>
            </a:r>
          </a:p>
          <a:p>
            <a:pPr algn="just"/>
            <a:r>
              <a:rPr lang="en-US" sz="1300" dirty="0">
                <a:solidFill>
                  <a:prstClr val="black"/>
                </a:solidFill>
              </a:rPr>
              <a:t>3. Spaces from right to left diagonally downward starting with zero at the left, represents sand.</a:t>
            </a:r>
            <a:endParaRPr lang="en-US" dirty="0">
              <a:solidFill>
                <a:prstClr val="black"/>
              </a:solidFill>
            </a:endParaRPr>
          </a:p>
        </p:txBody>
      </p:sp>
      <p:grpSp>
        <p:nvGrpSpPr>
          <p:cNvPr id="28" name="Group 27"/>
          <p:cNvGrpSpPr/>
          <p:nvPr/>
        </p:nvGrpSpPr>
        <p:grpSpPr>
          <a:xfrm>
            <a:off x="8503204" y="1209328"/>
            <a:ext cx="2133600" cy="2708434"/>
            <a:chOff x="6979204" y="1209328"/>
            <a:chExt cx="2133600" cy="2708434"/>
          </a:xfrm>
        </p:grpSpPr>
        <p:sp>
          <p:nvSpPr>
            <p:cNvPr id="44040" name="Text Box 8"/>
            <p:cNvSpPr txBox="1">
              <a:spLocks noChangeArrowheads="1"/>
            </p:cNvSpPr>
            <p:nvPr/>
          </p:nvSpPr>
          <p:spPr bwMode="auto">
            <a:xfrm>
              <a:off x="6979204" y="1209328"/>
              <a:ext cx="2133600" cy="2708434"/>
            </a:xfrm>
            <a:prstGeom prst="rect">
              <a:avLst/>
            </a:prstGeom>
            <a:noFill/>
            <a:ln w="9525">
              <a:noFill/>
              <a:miter lim="800000"/>
              <a:headEnd/>
              <a:tailEnd/>
            </a:ln>
          </p:spPr>
          <p:txBody>
            <a:bodyPr wrap="square">
              <a:spAutoFit/>
            </a:bodyPr>
            <a:lstStyle/>
            <a:p>
              <a:pPr>
                <a:spcBef>
                  <a:spcPct val="50000"/>
                </a:spcBef>
              </a:pPr>
              <a:endParaRPr lang="en-US" sz="2000" b="1" dirty="0">
                <a:solidFill>
                  <a:srgbClr val="8DC765"/>
                </a:solidFill>
                <a:latin typeface="Arial" charset="0"/>
              </a:endParaRPr>
            </a:p>
            <a:p>
              <a:pPr>
                <a:spcBef>
                  <a:spcPct val="50000"/>
                </a:spcBef>
              </a:pPr>
              <a:endParaRPr lang="en-US" sz="2000" b="1" dirty="0">
                <a:solidFill>
                  <a:srgbClr val="8DC765"/>
                </a:solidFill>
                <a:latin typeface="Arial" charset="0"/>
              </a:endParaRPr>
            </a:p>
            <a:p>
              <a:pPr>
                <a:spcBef>
                  <a:spcPct val="50000"/>
                </a:spcBef>
              </a:pPr>
              <a:r>
                <a:rPr lang="en-US" sz="2000" b="1" dirty="0">
                  <a:solidFill>
                    <a:srgbClr val="8DC765"/>
                  </a:solidFill>
                  <a:latin typeface="Arial" charset="0"/>
                </a:rPr>
                <a:t>     Indicates …</a:t>
              </a:r>
            </a:p>
            <a:p>
              <a:pPr>
                <a:spcBef>
                  <a:spcPct val="50000"/>
                </a:spcBef>
              </a:pPr>
              <a:r>
                <a:rPr lang="en-US" sz="2000" b="1" dirty="0">
                  <a:solidFill>
                    <a:srgbClr val="8DC765"/>
                  </a:solidFill>
                  <a:latin typeface="Arial" charset="0"/>
                </a:rPr>
                <a:t>30% sand</a:t>
              </a:r>
            </a:p>
            <a:p>
              <a:pPr>
                <a:spcBef>
                  <a:spcPct val="50000"/>
                </a:spcBef>
              </a:pPr>
              <a:r>
                <a:rPr lang="en-US" sz="2000" b="1" dirty="0">
                  <a:solidFill>
                    <a:srgbClr val="8DC765"/>
                  </a:solidFill>
                  <a:latin typeface="Arial" charset="0"/>
                </a:rPr>
                <a:t>50% clay</a:t>
              </a:r>
            </a:p>
            <a:p>
              <a:pPr>
                <a:spcBef>
                  <a:spcPct val="50000"/>
                </a:spcBef>
              </a:pPr>
              <a:r>
                <a:rPr lang="en-US" sz="2000" b="1" dirty="0">
                  <a:solidFill>
                    <a:srgbClr val="8DC765"/>
                  </a:solidFill>
                  <a:latin typeface="Arial" charset="0"/>
                </a:rPr>
                <a:t>20% silt</a:t>
              </a:r>
            </a:p>
          </p:txBody>
        </p:sp>
        <p:sp>
          <p:nvSpPr>
            <p:cNvPr id="11" name="AutoShape 11"/>
            <p:cNvSpPr>
              <a:spLocks noChangeArrowheads="1"/>
            </p:cNvSpPr>
            <p:nvPr/>
          </p:nvSpPr>
          <p:spPr bwMode="auto">
            <a:xfrm>
              <a:off x="6979204" y="2204864"/>
              <a:ext cx="304800" cy="228600"/>
            </a:xfrm>
            <a:prstGeom prst="star5">
              <a:avLst/>
            </a:prstGeom>
            <a:solidFill>
              <a:srgbClr val="FF0000"/>
            </a:solidFill>
            <a:ln w="9525">
              <a:noFill/>
              <a:miter lim="800000"/>
              <a:headEnd/>
              <a:tailEnd/>
            </a:ln>
            <a:effectLst/>
            <a:extLst/>
          </p:spPr>
          <p:txBody>
            <a:bodyPr wrap="none" anchor="ctr"/>
            <a:lstStyle/>
            <a:p>
              <a:pPr>
                <a:defRPr/>
              </a:pPr>
              <a:endParaRPr lang="en-US">
                <a:solidFill>
                  <a:prstClr val="black"/>
                </a:solidFill>
              </a:endParaRPr>
            </a:p>
          </p:txBody>
        </p:sp>
      </p:grpSp>
      <p:cxnSp>
        <p:nvCxnSpPr>
          <p:cNvPr id="14" name="Straight Connector 13"/>
          <p:cNvCxnSpPr/>
          <p:nvPr/>
        </p:nvCxnSpPr>
        <p:spPr>
          <a:xfrm flipH="1" flipV="1">
            <a:off x="5879976" y="3429000"/>
            <a:ext cx="1080120" cy="1944216"/>
          </a:xfrm>
          <a:prstGeom prst="line">
            <a:avLst/>
          </a:prstGeom>
          <a:effectLst>
            <a:glow rad="1016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cxnSp>
        <p:nvCxnSpPr>
          <p:cNvPr id="19" name="Straight Connector 18"/>
          <p:cNvCxnSpPr/>
          <p:nvPr/>
        </p:nvCxnSpPr>
        <p:spPr>
          <a:xfrm flipH="1">
            <a:off x="5807968" y="1916832"/>
            <a:ext cx="720080" cy="1265312"/>
          </a:xfrm>
          <a:prstGeom prst="line">
            <a:avLst/>
          </a:prstGeom>
          <a:effectLst>
            <a:glow rad="1397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cxnSp>
        <p:nvCxnSpPr>
          <p:cNvPr id="22" name="Straight Connector 21"/>
          <p:cNvCxnSpPr>
            <a:endCxn id="44043" idx="1"/>
          </p:cNvCxnSpPr>
          <p:nvPr/>
        </p:nvCxnSpPr>
        <p:spPr>
          <a:xfrm flipV="1">
            <a:off x="4799856" y="3228285"/>
            <a:ext cx="792088" cy="41390"/>
          </a:xfrm>
          <a:prstGeom prst="line">
            <a:avLst/>
          </a:prstGeom>
          <a:effectLst>
            <a:glow rad="1397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sp>
        <p:nvSpPr>
          <p:cNvPr id="4" name="TextBox 3"/>
          <p:cNvSpPr txBox="1"/>
          <p:nvPr/>
        </p:nvSpPr>
        <p:spPr>
          <a:xfrm>
            <a:off x="7392144" y="836713"/>
            <a:ext cx="3024336" cy="830997"/>
          </a:xfrm>
          <a:prstGeom prst="rect">
            <a:avLst/>
          </a:prstGeom>
          <a:noFill/>
        </p:spPr>
        <p:txBody>
          <a:bodyPr wrap="square" rtlCol="0">
            <a:spAutoFit/>
          </a:bodyPr>
          <a:lstStyle/>
          <a:p>
            <a:r>
              <a:rPr lang="en-GB" sz="1600" dirty="0">
                <a:solidFill>
                  <a:prstClr val="black"/>
                </a:solidFill>
              </a:rPr>
              <a:t>Mark on your graph a soil sample  with:</a:t>
            </a:r>
          </a:p>
          <a:p>
            <a:r>
              <a:rPr lang="en-GB" sz="1600" dirty="0">
                <a:solidFill>
                  <a:prstClr val="black"/>
                </a:solidFill>
              </a:rPr>
              <a:t>30% Sand, 50% Clay and 20% Silt.</a:t>
            </a:r>
          </a:p>
        </p:txBody>
      </p:sp>
      <p:sp>
        <p:nvSpPr>
          <p:cNvPr id="16" name="Rectangle 15"/>
          <p:cNvSpPr/>
          <p:nvPr/>
        </p:nvSpPr>
        <p:spPr>
          <a:xfrm>
            <a:off x="1524000" y="5903894"/>
            <a:ext cx="3851920" cy="954107"/>
          </a:xfrm>
          <a:prstGeom prst="rect">
            <a:avLst/>
          </a:prstGeom>
        </p:spPr>
        <p:txBody>
          <a:bodyPr wrap="square">
            <a:spAutoFit/>
          </a:bodyPr>
          <a:lstStyle/>
          <a:p>
            <a:pPr algn="just"/>
            <a:r>
              <a:rPr lang="en-US" sz="1400" b="1" dirty="0">
                <a:solidFill>
                  <a:prstClr val="black"/>
                </a:solidFill>
              </a:rPr>
              <a:t>Particles are:</a:t>
            </a:r>
          </a:p>
          <a:p>
            <a:pPr lvl="1" algn="just"/>
            <a:r>
              <a:rPr lang="en-US" sz="1400" b="1" dirty="0">
                <a:solidFill>
                  <a:srgbClr val="0070C0"/>
                </a:solidFill>
              </a:rPr>
              <a:t>Clay: less than 0.002mm</a:t>
            </a:r>
          </a:p>
          <a:p>
            <a:pPr lvl="1" algn="just"/>
            <a:r>
              <a:rPr lang="en-US" sz="1400" b="1" dirty="0">
                <a:solidFill>
                  <a:srgbClr val="0070C0"/>
                </a:solidFill>
              </a:rPr>
              <a:t>Silt: 0.002mm – 0.063mm</a:t>
            </a:r>
          </a:p>
          <a:p>
            <a:pPr lvl="1" algn="just"/>
            <a:r>
              <a:rPr lang="en-US" sz="1400" b="1" dirty="0">
                <a:solidFill>
                  <a:srgbClr val="0070C0"/>
                </a:solidFill>
              </a:rPr>
              <a:t>Sand: 0.063mm – 2mm</a:t>
            </a:r>
          </a:p>
        </p:txBody>
      </p:sp>
      <p:sp>
        <p:nvSpPr>
          <p:cNvPr id="2" name="TextBox 1"/>
          <p:cNvSpPr txBox="1"/>
          <p:nvPr/>
        </p:nvSpPr>
        <p:spPr>
          <a:xfrm>
            <a:off x="6047354" y="6337624"/>
            <a:ext cx="5999143" cy="369332"/>
          </a:xfrm>
          <a:prstGeom prst="rect">
            <a:avLst/>
          </a:prstGeom>
          <a:noFill/>
        </p:spPr>
        <p:txBody>
          <a:bodyPr wrap="none" rtlCol="0">
            <a:spAutoFit/>
          </a:bodyPr>
          <a:lstStyle/>
          <a:p>
            <a:r>
              <a:rPr lang="en-GB" dirty="0" smtClean="0"/>
              <a:t>Important as we take definitions through to the Borehole Log.</a:t>
            </a:r>
            <a:endParaRPr lang="en-GB" dirty="0"/>
          </a:p>
        </p:txBody>
      </p:sp>
    </p:spTree>
    <p:extLst>
      <p:ext uri="{BB962C8B-B14F-4D97-AF65-F5344CB8AC3E}">
        <p14:creationId xmlns:p14="http://schemas.microsoft.com/office/powerpoint/2010/main" val="9878346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dissolve">
                                      <p:cBhvr>
                                        <p:cTn id="7" dur="500"/>
                                        <p:tgtEl>
                                          <p:spTgt spid="440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44037"/>
                                        </p:tgtEl>
                                        <p:attrNameLst>
                                          <p:attrName>style.visibility</p:attrName>
                                        </p:attrNameLst>
                                      </p:cBhvr>
                                      <p:to>
                                        <p:strVal val="visible"/>
                                      </p:to>
                                    </p:set>
                                    <p:anim calcmode="lin" valueType="num">
                                      <p:cBhvr additive="base">
                                        <p:cTn id="12" dur="500" fill="hold"/>
                                        <p:tgtEl>
                                          <p:spTgt spid="44037"/>
                                        </p:tgtEl>
                                        <p:attrNameLst>
                                          <p:attrName>ppt_x</p:attrName>
                                        </p:attrNameLst>
                                      </p:cBhvr>
                                      <p:tavLst>
                                        <p:tav tm="0">
                                          <p:val>
                                            <p:strVal val="1+#ppt_w/2"/>
                                          </p:val>
                                        </p:tav>
                                        <p:tav tm="100000">
                                          <p:val>
                                            <p:strVal val="#ppt_x"/>
                                          </p:val>
                                        </p:tav>
                                      </p:tavLst>
                                    </p:anim>
                                    <p:anim calcmode="lin" valueType="num">
                                      <p:cBhvr additive="base">
                                        <p:cTn id="13" dur="500" fill="hold"/>
                                        <p:tgtEl>
                                          <p:spTgt spid="44037"/>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44038"/>
                                        </p:tgtEl>
                                        <p:attrNameLst>
                                          <p:attrName>style.visibility</p:attrName>
                                        </p:attrNameLst>
                                      </p:cBhvr>
                                      <p:to>
                                        <p:strVal val="visible"/>
                                      </p:to>
                                    </p:set>
                                    <p:anim calcmode="lin" valueType="num">
                                      <p:cBhvr additive="base">
                                        <p:cTn id="18" dur="500" fill="hold"/>
                                        <p:tgtEl>
                                          <p:spTgt spid="44038"/>
                                        </p:tgtEl>
                                        <p:attrNameLst>
                                          <p:attrName>ppt_x</p:attrName>
                                        </p:attrNameLst>
                                      </p:cBhvr>
                                      <p:tavLst>
                                        <p:tav tm="0">
                                          <p:val>
                                            <p:strVal val="0-#ppt_w/2"/>
                                          </p:val>
                                        </p:tav>
                                        <p:tav tm="100000">
                                          <p:val>
                                            <p:strVal val="#ppt_x"/>
                                          </p:val>
                                        </p:tav>
                                      </p:tavLst>
                                    </p:anim>
                                    <p:anim calcmode="lin" valueType="num">
                                      <p:cBhvr additive="base">
                                        <p:cTn id="19" dur="500" fill="hold"/>
                                        <p:tgtEl>
                                          <p:spTgt spid="44038"/>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44039"/>
                                        </p:tgtEl>
                                        <p:attrNameLst>
                                          <p:attrName>style.visibility</p:attrName>
                                        </p:attrNameLst>
                                      </p:cBhvr>
                                      <p:to>
                                        <p:strVal val="visible"/>
                                      </p:to>
                                    </p:set>
                                    <p:anim calcmode="lin" valueType="num">
                                      <p:cBhvr additive="base">
                                        <p:cTn id="24" dur="500" fill="hold"/>
                                        <p:tgtEl>
                                          <p:spTgt spid="44039"/>
                                        </p:tgtEl>
                                        <p:attrNameLst>
                                          <p:attrName>ppt_x</p:attrName>
                                        </p:attrNameLst>
                                      </p:cBhvr>
                                      <p:tavLst>
                                        <p:tav tm="0">
                                          <p:val>
                                            <p:strVal val="0-#ppt_w/2"/>
                                          </p:val>
                                        </p:tav>
                                        <p:tav tm="100000">
                                          <p:val>
                                            <p:strVal val="#ppt_x"/>
                                          </p:val>
                                        </p:tav>
                                      </p:tavLst>
                                    </p:anim>
                                    <p:anim calcmode="lin" valueType="num">
                                      <p:cBhvr additive="base">
                                        <p:cTn id="25" dur="500" fill="hold"/>
                                        <p:tgtEl>
                                          <p:spTgt spid="44039"/>
                                        </p:tgtEl>
                                        <p:attrNameLst>
                                          <p:attrName>ppt_y</p:attrName>
                                        </p:attrNameLst>
                                      </p:cBhvr>
                                      <p:tavLst>
                                        <p:tav tm="0">
                                          <p:val>
                                            <p:strVal val="0-#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55" presetClass="entr" presetSubtype="0" fill="hold" nodeType="clickEffect">
                                  <p:stCondLst>
                                    <p:cond delay="0"/>
                                  </p:stCondLst>
                                  <p:childTnLst>
                                    <p:set>
                                      <p:cBhvr>
                                        <p:cTn id="29" dur="1" fill="hold">
                                          <p:stCondLst>
                                            <p:cond delay="0"/>
                                          </p:stCondLst>
                                        </p:cTn>
                                        <p:tgtEl>
                                          <p:spTgt spid="44043"/>
                                        </p:tgtEl>
                                        <p:attrNameLst>
                                          <p:attrName>style.visibility</p:attrName>
                                        </p:attrNameLst>
                                      </p:cBhvr>
                                      <p:to>
                                        <p:strVal val="visible"/>
                                      </p:to>
                                    </p:set>
                                    <p:anim calcmode="lin" valueType="num">
                                      <p:cBhvr>
                                        <p:cTn id="30" dur="2000" fill="hold"/>
                                        <p:tgtEl>
                                          <p:spTgt spid="44043"/>
                                        </p:tgtEl>
                                        <p:attrNameLst>
                                          <p:attrName>ppt_w</p:attrName>
                                        </p:attrNameLst>
                                      </p:cBhvr>
                                      <p:tavLst>
                                        <p:tav tm="0">
                                          <p:val>
                                            <p:strVal val="#ppt_w*0.70"/>
                                          </p:val>
                                        </p:tav>
                                        <p:tav tm="100000">
                                          <p:val>
                                            <p:strVal val="#ppt_w"/>
                                          </p:val>
                                        </p:tav>
                                      </p:tavLst>
                                    </p:anim>
                                    <p:anim calcmode="lin" valueType="num">
                                      <p:cBhvr>
                                        <p:cTn id="31" dur="2000" fill="hold"/>
                                        <p:tgtEl>
                                          <p:spTgt spid="44043"/>
                                        </p:tgtEl>
                                        <p:attrNameLst>
                                          <p:attrName>ppt_h</p:attrName>
                                        </p:attrNameLst>
                                      </p:cBhvr>
                                      <p:tavLst>
                                        <p:tav tm="0">
                                          <p:val>
                                            <p:strVal val="#ppt_h"/>
                                          </p:val>
                                        </p:tav>
                                        <p:tav tm="100000">
                                          <p:val>
                                            <p:strVal val="#ppt_h"/>
                                          </p:val>
                                        </p:tav>
                                      </p:tavLst>
                                    </p:anim>
                                    <p:animEffect transition="in" filter="fade">
                                      <p:cBhvr>
                                        <p:cTn id="32" dur="2000"/>
                                        <p:tgtEl>
                                          <p:spTgt spid="44043"/>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2"/>
                                        </p:tgtEl>
                                        <p:attrNameLst>
                                          <p:attrName>style.visibility</p:attrName>
                                        </p:attrNameLst>
                                      </p:cBhvr>
                                      <p:to>
                                        <p:strVal val="visible"/>
                                      </p:to>
                                    </p:set>
                                    <p:anim calcmode="lin" valueType="num">
                                      <p:cBhvr additive="base">
                                        <p:cTn id="43" dur="500" fill="hold"/>
                                        <p:tgtEl>
                                          <p:spTgt spid="22"/>
                                        </p:tgtEl>
                                        <p:attrNameLst>
                                          <p:attrName>ppt_x</p:attrName>
                                        </p:attrNameLst>
                                      </p:cBhvr>
                                      <p:tavLst>
                                        <p:tav tm="0">
                                          <p:val>
                                            <p:strVal val="#ppt_x"/>
                                          </p:val>
                                        </p:tav>
                                        <p:tav tm="100000">
                                          <p:val>
                                            <p:strVal val="#ppt_x"/>
                                          </p:val>
                                        </p:tav>
                                      </p:tavLst>
                                    </p:anim>
                                    <p:anim calcmode="lin" valueType="num">
                                      <p:cBhvr additive="base">
                                        <p:cTn id="4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8"/>
                                        </p:tgtEl>
                                        <p:attrNameLst>
                                          <p:attrName>style.visibility</p:attrName>
                                        </p:attrNameLst>
                                      </p:cBhvr>
                                      <p:to>
                                        <p:strVal val="visible"/>
                                      </p:to>
                                    </p:set>
                                    <p:anim calcmode="lin" valueType="num">
                                      <p:cBhvr additive="base">
                                        <p:cTn id="55" dur="500" fill="hold"/>
                                        <p:tgtEl>
                                          <p:spTgt spid="28"/>
                                        </p:tgtEl>
                                        <p:attrNameLst>
                                          <p:attrName>ppt_x</p:attrName>
                                        </p:attrNameLst>
                                      </p:cBhvr>
                                      <p:tavLst>
                                        <p:tav tm="0">
                                          <p:val>
                                            <p:strVal val="#ppt_x"/>
                                          </p:val>
                                        </p:tav>
                                        <p:tav tm="100000">
                                          <p:val>
                                            <p:strVal val="#ppt_x"/>
                                          </p:val>
                                        </p:tav>
                                      </p:tavLst>
                                    </p:anim>
                                    <p:anim calcmode="lin" valueType="num">
                                      <p:cBhvr additive="base">
                                        <p:cTn id="5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tgtEl>
                                        <p:attrNameLst>
                                          <p:attrName>style.visibility</p:attrName>
                                        </p:attrNameLst>
                                      </p:cBhvr>
                                      <p:to>
                                        <p:strVal val="visible"/>
                                      </p:to>
                                    </p:set>
                                    <p:anim calcmode="lin" valueType="num">
                                      <p:cBhvr additive="base">
                                        <p:cTn id="61" dur="500" fill="hold"/>
                                        <p:tgtEl>
                                          <p:spTgt spid="2"/>
                                        </p:tgtEl>
                                        <p:attrNameLst>
                                          <p:attrName>ppt_x</p:attrName>
                                        </p:attrNameLst>
                                      </p:cBhvr>
                                      <p:tavLst>
                                        <p:tav tm="0">
                                          <p:val>
                                            <p:strVal val="#ppt_x"/>
                                          </p:val>
                                        </p:tav>
                                        <p:tav tm="100000">
                                          <p:val>
                                            <p:strVal val="#ppt_x"/>
                                          </p:val>
                                        </p:tav>
                                      </p:tavLst>
                                    </p:anim>
                                    <p:anim calcmode="lin" valueType="num">
                                      <p:cBhvr additive="base">
                                        <p:cTn id="6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7" grpId="0" animBg="1"/>
      <p:bldP spid="44038" grpId="0" animBg="1"/>
      <p:bldP spid="44039" grpId="0" animBg="1"/>
      <p:bldP spid="2" grpId="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r>
              <a:rPr lang="en-US" dirty="0" smtClean="0">
                <a:solidFill>
                  <a:sysClr val="windowText" lastClr="000000"/>
                </a:solidFill>
                <a:latin typeface="+mn-lt"/>
              </a:rPr>
              <a:t>Sandy Soils</a:t>
            </a:r>
            <a:br>
              <a:rPr lang="en-US" dirty="0" smtClean="0">
                <a:solidFill>
                  <a:sysClr val="windowText" lastClr="000000"/>
                </a:solidFill>
                <a:latin typeface="+mn-lt"/>
              </a:rPr>
            </a:br>
            <a:r>
              <a:rPr lang="en-US" dirty="0" smtClean="0">
                <a:solidFill>
                  <a:sysClr val="windowText" lastClr="000000"/>
                </a:solidFill>
                <a:latin typeface="+mn-lt"/>
              </a:rPr>
              <a:t>‘TYPE C’</a:t>
            </a:r>
          </a:p>
        </p:txBody>
      </p:sp>
      <p:sp>
        <p:nvSpPr>
          <p:cNvPr id="37891" name="Rectangle 3"/>
          <p:cNvSpPr>
            <a:spLocks noGrp="1" noChangeArrowheads="1"/>
          </p:cNvSpPr>
          <p:nvPr>
            <p:ph idx="1"/>
          </p:nvPr>
        </p:nvSpPr>
        <p:spPr>
          <a:xfrm>
            <a:off x="1623175" y="1968361"/>
            <a:ext cx="3124200" cy="4114800"/>
          </a:xfrm>
        </p:spPr>
        <p:txBody>
          <a:bodyPr/>
          <a:lstStyle/>
          <a:p>
            <a:pPr>
              <a:defRPr/>
            </a:pPr>
            <a:r>
              <a:rPr lang="en-US" sz="2400" dirty="0" smtClean="0">
                <a:solidFill>
                  <a:sysClr val="windowText" lastClr="000000"/>
                </a:solidFill>
                <a:latin typeface="Arial" panose="020B0604020202020204" pitchFamily="34" charset="0"/>
                <a:cs typeface="Arial" panose="020B0604020202020204" pitchFamily="34" charset="0"/>
              </a:rPr>
              <a:t>Coarse texture</a:t>
            </a:r>
          </a:p>
          <a:p>
            <a:pPr lvl="1">
              <a:defRPr/>
            </a:pPr>
            <a:r>
              <a:rPr lang="en-US" sz="2400" dirty="0" smtClean="0">
                <a:solidFill>
                  <a:sysClr val="windowText" lastClr="000000"/>
                </a:solidFill>
                <a:latin typeface="Arial" panose="020B0604020202020204" pitchFamily="34" charset="0"/>
                <a:cs typeface="Arial" panose="020B0604020202020204" pitchFamily="34" charset="0"/>
              </a:rPr>
              <a:t>Sands</a:t>
            </a:r>
          </a:p>
          <a:p>
            <a:pPr lvl="1">
              <a:defRPr/>
            </a:pPr>
            <a:r>
              <a:rPr lang="en-US" sz="2400" dirty="0" smtClean="0">
                <a:solidFill>
                  <a:sysClr val="windowText" lastClr="000000"/>
                </a:solidFill>
                <a:latin typeface="Arial" panose="020B0604020202020204" pitchFamily="34" charset="0"/>
                <a:cs typeface="Arial" panose="020B0604020202020204" pitchFamily="34" charset="0"/>
              </a:rPr>
              <a:t>Loamy sands</a:t>
            </a:r>
          </a:p>
        </p:txBody>
      </p:sp>
      <p:pic>
        <p:nvPicPr>
          <p:cNvPr id="17412" name="Picture 4" descr="Texture_sand"/>
          <p:cNvPicPr>
            <a:picLocks noChangeAspect="1" noChangeArrowheads="1"/>
          </p:cNvPicPr>
          <p:nvPr/>
        </p:nvPicPr>
        <p:blipFill>
          <a:blip r:embed="rId3" cstate="print"/>
          <a:srcRect/>
          <a:stretch>
            <a:fillRect/>
          </a:stretch>
        </p:blipFill>
        <p:spPr bwMode="auto">
          <a:xfrm>
            <a:off x="4456405" y="825361"/>
            <a:ext cx="5167230" cy="4492352"/>
          </a:xfrm>
          <a:prstGeom prst="rect">
            <a:avLst/>
          </a:prstGeom>
          <a:noFill/>
          <a:ln w="9525">
            <a:noFill/>
            <a:miter lim="800000"/>
            <a:headEnd/>
            <a:tailEnd/>
          </a:ln>
        </p:spPr>
      </p:pic>
    </p:spTree>
    <p:extLst>
      <p:ext uri="{BB962C8B-B14F-4D97-AF65-F5344CB8AC3E}">
        <p14:creationId xmlns:p14="http://schemas.microsoft.com/office/powerpoint/2010/main" val="1113777884"/>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270678" y="3459163"/>
            <a:ext cx="8739823" cy="1524000"/>
          </a:xfrm>
        </p:spPr>
        <p:txBody>
          <a:bodyPr>
            <a:normAutofit fontScale="90000"/>
          </a:bodyPr>
          <a:lstStyle/>
          <a:p>
            <a:r>
              <a:rPr lang="en-US" dirty="0" smtClean="0">
                <a:solidFill>
                  <a:sysClr val="windowText" lastClr="000000"/>
                </a:solidFill>
                <a:latin typeface="+mn-lt"/>
              </a:rPr>
              <a:t>Loam / Silt Soils </a:t>
            </a:r>
            <a:br>
              <a:rPr lang="en-US" dirty="0" smtClean="0">
                <a:solidFill>
                  <a:sysClr val="windowText" lastClr="000000"/>
                </a:solidFill>
                <a:latin typeface="+mn-lt"/>
              </a:rPr>
            </a:br>
            <a:r>
              <a:rPr lang="en-US" dirty="0" smtClean="0">
                <a:solidFill>
                  <a:sysClr val="windowText" lastClr="000000"/>
                </a:solidFill>
                <a:latin typeface="+mn-lt"/>
              </a:rPr>
              <a:t>Medium</a:t>
            </a:r>
            <a:br>
              <a:rPr lang="en-US" dirty="0" smtClean="0">
                <a:solidFill>
                  <a:sysClr val="windowText" lastClr="000000"/>
                </a:solidFill>
                <a:latin typeface="+mn-lt"/>
              </a:rPr>
            </a:br>
            <a:r>
              <a:rPr lang="en-US" dirty="0" smtClean="0">
                <a:solidFill>
                  <a:sysClr val="windowText" lastClr="000000"/>
                </a:solidFill>
                <a:latin typeface="+mn-lt"/>
              </a:rPr>
              <a:t>‘TYPE c/B’</a:t>
            </a:r>
          </a:p>
        </p:txBody>
      </p:sp>
      <p:sp>
        <p:nvSpPr>
          <p:cNvPr id="39939" name="Rectangle 3"/>
          <p:cNvSpPr>
            <a:spLocks noGrp="1" noChangeArrowheads="1"/>
          </p:cNvSpPr>
          <p:nvPr>
            <p:ph idx="1"/>
          </p:nvPr>
        </p:nvSpPr>
        <p:spPr>
          <a:xfrm>
            <a:off x="1270678" y="455953"/>
            <a:ext cx="5257800" cy="4114800"/>
          </a:xfrm>
        </p:spPr>
        <p:txBody>
          <a:bodyPr/>
          <a:lstStyle/>
          <a:p>
            <a:pPr>
              <a:defRPr/>
            </a:pPr>
            <a:r>
              <a:rPr lang="en-US" sz="2800" dirty="0">
                <a:solidFill>
                  <a:sysClr val="windowText" lastClr="000000"/>
                </a:solidFill>
                <a:latin typeface="Arial" panose="020B0604020202020204" pitchFamily="34" charset="0"/>
                <a:cs typeface="Arial" panose="020B0604020202020204" pitchFamily="34" charset="0"/>
              </a:rPr>
              <a:t>Medium texture</a:t>
            </a:r>
          </a:p>
          <a:p>
            <a:pPr lvl="1">
              <a:defRPr/>
            </a:pPr>
            <a:r>
              <a:rPr lang="en-US" sz="2400" dirty="0">
                <a:solidFill>
                  <a:sysClr val="windowText" lastClr="000000"/>
                </a:solidFill>
                <a:latin typeface="Arial" panose="020B0604020202020204" pitchFamily="34" charset="0"/>
                <a:cs typeface="Arial" panose="020B0604020202020204" pitchFamily="34" charset="0"/>
              </a:rPr>
              <a:t>Very fine</a:t>
            </a:r>
            <a:br>
              <a:rPr lang="en-US" sz="2400" dirty="0">
                <a:solidFill>
                  <a:sysClr val="windowText" lastClr="000000"/>
                </a:solidFill>
                <a:latin typeface="Arial" panose="020B0604020202020204" pitchFamily="34" charset="0"/>
                <a:cs typeface="Arial" panose="020B0604020202020204" pitchFamily="34" charset="0"/>
              </a:rPr>
            </a:br>
            <a:r>
              <a:rPr lang="en-US" sz="2400" dirty="0">
                <a:solidFill>
                  <a:sysClr val="windowText" lastClr="000000"/>
                </a:solidFill>
                <a:latin typeface="Arial" panose="020B0604020202020204" pitchFamily="34" charset="0"/>
                <a:cs typeface="Arial" panose="020B0604020202020204" pitchFamily="34" charset="0"/>
              </a:rPr>
              <a:t> sandy loam</a:t>
            </a:r>
          </a:p>
          <a:p>
            <a:pPr lvl="1">
              <a:defRPr/>
            </a:pPr>
            <a:r>
              <a:rPr lang="en-US" sz="2400" dirty="0">
                <a:solidFill>
                  <a:sysClr val="windowText" lastClr="000000"/>
                </a:solidFill>
                <a:latin typeface="Arial" panose="020B0604020202020204" pitchFamily="34" charset="0"/>
                <a:cs typeface="Arial" panose="020B0604020202020204" pitchFamily="34" charset="0"/>
              </a:rPr>
              <a:t>Loam</a:t>
            </a:r>
          </a:p>
          <a:p>
            <a:pPr lvl="1">
              <a:defRPr/>
            </a:pPr>
            <a:r>
              <a:rPr lang="en-US" sz="2400" dirty="0">
                <a:solidFill>
                  <a:sysClr val="windowText" lastClr="000000"/>
                </a:solidFill>
                <a:latin typeface="Arial" panose="020B0604020202020204" pitchFamily="34" charset="0"/>
                <a:cs typeface="Arial" panose="020B0604020202020204" pitchFamily="34" charset="0"/>
              </a:rPr>
              <a:t>Silt loam</a:t>
            </a:r>
          </a:p>
          <a:p>
            <a:pPr lvl="1">
              <a:defRPr/>
            </a:pPr>
            <a:r>
              <a:rPr lang="en-US" sz="2400" dirty="0">
                <a:solidFill>
                  <a:sysClr val="windowText" lastClr="000000"/>
                </a:solidFill>
                <a:latin typeface="Arial" panose="020B0604020202020204" pitchFamily="34" charset="0"/>
                <a:cs typeface="Arial" panose="020B0604020202020204" pitchFamily="34" charset="0"/>
              </a:rPr>
              <a:t>Silt</a:t>
            </a:r>
          </a:p>
        </p:txBody>
      </p:sp>
      <p:pic>
        <p:nvPicPr>
          <p:cNvPr id="19460" name="Picture 4" descr="Texture_Loamy_Medium"/>
          <p:cNvPicPr>
            <a:picLocks noChangeAspect="1" noChangeArrowheads="1"/>
          </p:cNvPicPr>
          <p:nvPr/>
        </p:nvPicPr>
        <p:blipFill>
          <a:blip r:embed="rId3" cstate="print"/>
          <a:srcRect/>
          <a:stretch>
            <a:fillRect/>
          </a:stretch>
        </p:blipFill>
        <p:spPr bwMode="auto">
          <a:xfrm>
            <a:off x="4648200" y="1905001"/>
            <a:ext cx="5715000" cy="4632325"/>
          </a:xfrm>
          <a:prstGeom prst="rect">
            <a:avLst/>
          </a:prstGeom>
          <a:noFill/>
          <a:ln w="9525">
            <a:noFill/>
            <a:miter lim="800000"/>
            <a:headEnd/>
            <a:tailEnd/>
          </a:ln>
        </p:spPr>
      </p:pic>
    </p:spTree>
    <p:extLst>
      <p:ext uri="{BB962C8B-B14F-4D97-AF65-F5344CB8AC3E}">
        <p14:creationId xmlns:p14="http://schemas.microsoft.com/office/powerpoint/2010/main" val="3171608199"/>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439742" y="3467973"/>
            <a:ext cx="4265646" cy="1524000"/>
          </a:xfrm>
        </p:spPr>
        <p:txBody>
          <a:bodyPr/>
          <a:lstStyle/>
          <a:p>
            <a:r>
              <a:rPr lang="en-US" dirty="0" smtClean="0">
                <a:solidFill>
                  <a:sysClr val="windowText" lastClr="000000"/>
                </a:solidFill>
                <a:latin typeface="+mn-lt"/>
              </a:rPr>
              <a:t>Loam - Silt Soils – </a:t>
            </a:r>
            <a:br>
              <a:rPr lang="en-US" dirty="0" smtClean="0">
                <a:solidFill>
                  <a:sysClr val="windowText" lastClr="000000"/>
                </a:solidFill>
                <a:latin typeface="+mn-lt"/>
              </a:rPr>
            </a:br>
            <a:endParaRPr lang="en-US" dirty="0" smtClean="0">
              <a:solidFill>
                <a:sysClr val="windowText" lastClr="000000"/>
              </a:solidFill>
              <a:latin typeface="+mn-lt"/>
            </a:endParaRPr>
          </a:p>
        </p:txBody>
      </p:sp>
      <p:sp>
        <p:nvSpPr>
          <p:cNvPr id="40963" name="Rectangle 3"/>
          <p:cNvSpPr>
            <a:spLocks noGrp="1" noChangeArrowheads="1"/>
          </p:cNvSpPr>
          <p:nvPr>
            <p:ph idx="1"/>
          </p:nvPr>
        </p:nvSpPr>
        <p:spPr>
          <a:xfrm>
            <a:off x="1439742" y="381000"/>
            <a:ext cx="5257800" cy="4114800"/>
          </a:xfrm>
        </p:spPr>
        <p:txBody>
          <a:bodyPr/>
          <a:lstStyle/>
          <a:p>
            <a:pPr>
              <a:defRPr/>
            </a:pPr>
            <a:r>
              <a:rPr lang="en-US" sz="2800" dirty="0">
                <a:solidFill>
                  <a:sysClr val="windowText" lastClr="000000"/>
                </a:solidFill>
                <a:latin typeface="Arial" panose="020B0604020202020204" pitchFamily="34" charset="0"/>
                <a:cs typeface="Arial" panose="020B0604020202020204" pitchFamily="34" charset="0"/>
              </a:rPr>
              <a:t>Moderately </a:t>
            </a:r>
            <a:br>
              <a:rPr lang="en-US" sz="2800" dirty="0">
                <a:solidFill>
                  <a:sysClr val="windowText" lastClr="000000"/>
                </a:solidFill>
                <a:latin typeface="Arial" panose="020B0604020202020204" pitchFamily="34" charset="0"/>
                <a:cs typeface="Arial" panose="020B0604020202020204" pitchFamily="34" charset="0"/>
              </a:rPr>
            </a:br>
            <a:r>
              <a:rPr lang="en-US" sz="2800" dirty="0">
                <a:solidFill>
                  <a:sysClr val="windowText" lastClr="000000"/>
                </a:solidFill>
                <a:latin typeface="Arial" panose="020B0604020202020204" pitchFamily="34" charset="0"/>
                <a:cs typeface="Arial" panose="020B0604020202020204" pitchFamily="34" charset="0"/>
              </a:rPr>
              <a:t>fine texture</a:t>
            </a:r>
          </a:p>
          <a:p>
            <a:pPr lvl="1">
              <a:defRPr/>
            </a:pPr>
            <a:r>
              <a:rPr lang="en-US" sz="2400" dirty="0">
                <a:solidFill>
                  <a:sysClr val="windowText" lastClr="000000"/>
                </a:solidFill>
                <a:latin typeface="Arial" panose="020B0604020202020204" pitchFamily="34" charset="0"/>
                <a:cs typeface="Arial" panose="020B0604020202020204" pitchFamily="34" charset="0"/>
              </a:rPr>
              <a:t>Sandy </a:t>
            </a:r>
            <a:br>
              <a:rPr lang="en-US" sz="2400" dirty="0">
                <a:solidFill>
                  <a:sysClr val="windowText" lastClr="000000"/>
                </a:solidFill>
                <a:latin typeface="Arial" panose="020B0604020202020204" pitchFamily="34" charset="0"/>
                <a:cs typeface="Arial" panose="020B0604020202020204" pitchFamily="34" charset="0"/>
              </a:rPr>
            </a:br>
            <a:r>
              <a:rPr lang="en-US" sz="2400" dirty="0">
                <a:solidFill>
                  <a:sysClr val="windowText" lastClr="000000"/>
                </a:solidFill>
                <a:latin typeface="Arial" panose="020B0604020202020204" pitchFamily="34" charset="0"/>
                <a:cs typeface="Arial" panose="020B0604020202020204" pitchFamily="34" charset="0"/>
              </a:rPr>
              <a:t>clay loam</a:t>
            </a:r>
          </a:p>
          <a:p>
            <a:pPr lvl="1">
              <a:defRPr/>
            </a:pPr>
            <a:r>
              <a:rPr lang="en-US" sz="2400" dirty="0">
                <a:solidFill>
                  <a:sysClr val="windowText" lastClr="000000"/>
                </a:solidFill>
                <a:latin typeface="Arial" panose="020B0604020202020204" pitchFamily="34" charset="0"/>
                <a:cs typeface="Arial" panose="020B0604020202020204" pitchFamily="34" charset="0"/>
              </a:rPr>
              <a:t>Clay loam</a:t>
            </a:r>
          </a:p>
          <a:p>
            <a:pPr lvl="1">
              <a:defRPr/>
            </a:pPr>
            <a:r>
              <a:rPr lang="en-US" sz="2400" dirty="0">
                <a:solidFill>
                  <a:sysClr val="windowText" lastClr="000000"/>
                </a:solidFill>
                <a:latin typeface="Arial" panose="020B0604020202020204" pitchFamily="34" charset="0"/>
                <a:cs typeface="Arial" panose="020B0604020202020204" pitchFamily="34" charset="0"/>
              </a:rPr>
              <a:t>Silty </a:t>
            </a:r>
            <a:br>
              <a:rPr lang="en-US" sz="2400" dirty="0">
                <a:solidFill>
                  <a:sysClr val="windowText" lastClr="000000"/>
                </a:solidFill>
                <a:latin typeface="Arial" panose="020B0604020202020204" pitchFamily="34" charset="0"/>
                <a:cs typeface="Arial" panose="020B0604020202020204" pitchFamily="34" charset="0"/>
              </a:rPr>
            </a:br>
            <a:r>
              <a:rPr lang="en-US" sz="2400" dirty="0">
                <a:solidFill>
                  <a:sysClr val="windowText" lastClr="000000"/>
                </a:solidFill>
                <a:latin typeface="Arial" panose="020B0604020202020204" pitchFamily="34" charset="0"/>
                <a:cs typeface="Arial" panose="020B0604020202020204" pitchFamily="34" charset="0"/>
              </a:rPr>
              <a:t>clay loam</a:t>
            </a:r>
          </a:p>
          <a:p>
            <a:pPr lvl="1">
              <a:defRPr/>
            </a:pPr>
            <a:endParaRPr lang="en-US" sz="2400" dirty="0">
              <a:solidFill>
                <a:sysClr val="windowText" lastClr="000000"/>
              </a:solidFill>
              <a:latin typeface="Arial" panose="020B0604020202020204" pitchFamily="34" charset="0"/>
              <a:cs typeface="Arial" panose="020B0604020202020204" pitchFamily="34" charset="0"/>
            </a:endParaRPr>
          </a:p>
        </p:txBody>
      </p:sp>
      <p:pic>
        <p:nvPicPr>
          <p:cNvPr id="20484" name="Picture 4" descr="Texture_Loamy_Fine"/>
          <p:cNvPicPr>
            <a:picLocks noChangeAspect="1" noChangeArrowheads="1"/>
          </p:cNvPicPr>
          <p:nvPr/>
        </p:nvPicPr>
        <p:blipFill>
          <a:blip r:embed="rId3" cstate="print"/>
          <a:srcRect/>
          <a:stretch>
            <a:fillRect/>
          </a:stretch>
        </p:blipFill>
        <p:spPr bwMode="auto">
          <a:xfrm>
            <a:off x="5530789" y="1067802"/>
            <a:ext cx="5293682" cy="4420344"/>
          </a:xfrm>
          <a:prstGeom prst="rect">
            <a:avLst/>
          </a:prstGeom>
          <a:noFill/>
          <a:ln w="9525">
            <a:noFill/>
            <a:miter lim="800000"/>
            <a:headEnd/>
            <a:tailEnd/>
          </a:ln>
        </p:spPr>
      </p:pic>
      <p:sp>
        <p:nvSpPr>
          <p:cNvPr id="2" name="Rectangle 1"/>
          <p:cNvSpPr/>
          <p:nvPr/>
        </p:nvSpPr>
        <p:spPr>
          <a:xfrm>
            <a:off x="1495583" y="4362897"/>
            <a:ext cx="3648789" cy="707886"/>
          </a:xfrm>
          <a:prstGeom prst="rect">
            <a:avLst/>
          </a:prstGeom>
        </p:spPr>
        <p:txBody>
          <a:bodyPr wrap="square">
            <a:spAutoFit/>
          </a:bodyPr>
          <a:lstStyle/>
          <a:p>
            <a:r>
              <a:rPr lang="en-US" sz="4000" dirty="0">
                <a:solidFill>
                  <a:sysClr val="windowText" lastClr="000000"/>
                </a:solidFill>
              </a:rPr>
              <a:t>‘</a:t>
            </a:r>
            <a:r>
              <a:rPr lang="en-US" sz="4000" dirty="0" smtClean="0">
                <a:solidFill>
                  <a:sysClr val="windowText" lastClr="000000"/>
                </a:solidFill>
              </a:rPr>
              <a:t>TYPE B/</a:t>
            </a:r>
            <a:r>
              <a:rPr lang="en-US" sz="4000" dirty="0" err="1" smtClean="0">
                <a:solidFill>
                  <a:sysClr val="windowText" lastClr="000000"/>
                </a:solidFill>
              </a:rPr>
              <a:t>c’</a:t>
            </a:r>
            <a:r>
              <a:rPr lang="en-US" sz="4000" dirty="0" err="1" smtClean="0">
                <a:solidFill>
                  <a:schemeClr val="bg1"/>
                </a:solidFill>
              </a:rPr>
              <a:t>B</a:t>
            </a:r>
            <a:r>
              <a:rPr lang="en-US" sz="3200" dirty="0">
                <a:solidFill>
                  <a:schemeClr val="bg1"/>
                </a:solidFill>
              </a:rPr>
              <a:t>’</a:t>
            </a:r>
            <a:endParaRPr lang="en-GB" sz="3200" dirty="0"/>
          </a:p>
        </p:txBody>
      </p:sp>
    </p:spTree>
    <p:extLst>
      <p:ext uri="{BB962C8B-B14F-4D97-AF65-F5344CB8AC3E}">
        <p14:creationId xmlns:p14="http://schemas.microsoft.com/office/powerpoint/2010/main" val="3358332845"/>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r>
              <a:rPr lang="en-US" dirty="0" smtClean="0">
                <a:solidFill>
                  <a:schemeClr val="tx1"/>
                </a:solidFill>
                <a:latin typeface="+mn-lt"/>
              </a:rPr>
              <a:t>Clay Soils</a:t>
            </a:r>
            <a:br>
              <a:rPr lang="en-US" dirty="0" smtClean="0">
                <a:solidFill>
                  <a:schemeClr val="tx1"/>
                </a:solidFill>
                <a:latin typeface="+mn-lt"/>
              </a:rPr>
            </a:br>
            <a:r>
              <a:rPr lang="en-US" dirty="0" smtClean="0">
                <a:solidFill>
                  <a:schemeClr val="tx1"/>
                </a:solidFill>
                <a:latin typeface="+mn-lt"/>
              </a:rPr>
              <a:t>‘TYPE A’</a:t>
            </a:r>
          </a:p>
        </p:txBody>
      </p:sp>
      <p:sp>
        <p:nvSpPr>
          <p:cNvPr id="41987" name="Rectangle 3"/>
          <p:cNvSpPr>
            <a:spLocks noGrp="1" noChangeArrowheads="1"/>
          </p:cNvSpPr>
          <p:nvPr>
            <p:ph idx="1"/>
          </p:nvPr>
        </p:nvSpPr>
        <p:spPr>
          <a:xfrm>
            <a:off x="1674462" y="2063217"/>
            <a:ext cx="3097483" cy="4114800"/>
          </a:xfrm>
        </p:spPr>
        <p:txBody>
          <a:bodyPr/>
          <a:lstStyle/>
          <a:p>
            <a:pPr>
              <a:defRPr/>
            </a:pPr>
            <a:r>
              <a:rPr lang="en-US" sz="2400" dirty="0" smtClean="0">
                <a:solidFill>
                  <a:sysClr val="windowText" lastClr="000000"/>
                </a:solidFill>
                <a:latin typeface="Arial" panose="020B0604020202020204" pitchFamily="34" charset="0"/>
                <a:cs typeface="Arial" panose="020B0604020202020204" pitchFamily="34" charset="0"/>
              </a:rPr>
              <a:t>Fine texture</a:t>
            </a:r>
          </a:p>
          <a:p>
            <a:pPr lvl="1">
              <a:defRPr/>
            </a:pPr>
            <a:r>
              <a:rPr lang="en-US" sz="2400" dirty="0" smtClean="0">
                <a:solidFill>
                  <a:sysClr val="windowText" lastClr="000000"/>
                </a:solidFill>
                <a:latin typeface="Arial" panose="020B0604020202020204" pitchFamily="34" charset="0"/>
                <a:cs typeface="Arial" panose="020B0604020202020204" pitchFamily="34" charset="0"/>
              </a:rPr>
              <a:t>Silty clay</a:t>
            </a:r>
          </a:p>
          <a:p>
            <a:pPr lvl="1">
              <a:defRPr/>
            </a:pPr>
            <a:r>
              <a:rPr lang="en-US" sz="2400" dirty="0" smtClean="0">
                <a:solidFill>
                  <a:sysClr val="windowText" lastClr="000000"/>
                </a:solidFill>
                <a:latin typeface="Arial" panose="020B0604020202020204" pitchFamily="34" charset="0"/>
                <a:cs typeface="Arial" panose="020B0604020202020204" pitchFamily="34" charset="0"/>
              </a:rPr>
              <a:t>Clay</a:t>
            </a:r>
          </a:p>
          <a:p>
            <a:pPr lvl="1">
              <a:defRPr/>
            </a:pPr>
            <a:r>
              <a:rPr lang="en-US" sz="2400" dirty="0" smtClean="0">
                <a:solidFill>
                  <a:sysClr val="windowText" lastClr="000000"/>
                </a:solidFill>
                <a:latin typeface="Arial" panose="020B0604020202020204" pitchFamily="34" charset="0"/>
                <a:cs typeface="Arial" panose="020B0604020202020204" pitchFamily="34" charset="0"/>
              </a:rPr>
              <a:t>Sandy clay</a:t>
            </a:r>
          </a:p>
        </p:txBody>
      </p:sp>
      <p:pic>
        <p:nvPicPr>
          <p:cNvPr id="21508" name="Picture 4" descr="Texture_Fine"/>
          <p:cNvPicPr>
            <a:picLocks noChangeAspect="1" noChangeArrowheads="1"/>
          </p:cNvPicPr>
          <p:nvPr/>
        </p:nvPicPr>
        <p:blipFill>
          <a:blip r:embed="rId3" cstate="print"/>
          <a:srcRect/>
          <a:stretch>
            <a:fillRect/>
          </a:stretch>
        </p:blipFill>
        <p:spPr bwMode="auto">
          <a:xfrm>
            <a:off x="4910159" y="1772817"/>
            <a:ext cx="5333582" cy="4119637"/>
          </a:xfrm>
          <a:prstGeom prst="rect">
            <a:avLst/>
          </a:prstGeom>
          <a:noFill/>
          <a:ln w="9525">
            <a:noFill/>
            <a:miter lim="800000"/>
            <a:headEnd/>
            <a:tailEnd/>
          </a:ln>
        </p:spPr>
      </p:pic>
    </p:spTree>
    <p:extLst>
      <p:ext uri="{BB962C8B-B14F-4D97-AF65-F5344CB8AC3E}">
        <p14:creationId xmlns:p14="http://schemas.microsoft.com/office/powerpoint/2010/main" val="2269357176"/>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4829" y="1682073"/>
            <a:ext cx="9859030" cy="4493538"/>
          </a:xfrm>
          <a:prstGeom prst="rect">
            <a:avLst/>
          </a:prstGeom>
        </p:spPr>
        <p:txBody>
          <a:bodyPr wrap="square">
            <a:spAutoFit/>
          </a:bodyPr>
          <a:lstStyle/>
          <a:p>
            <a:pPr algn="just"/>
            <a:r>
              <a:rPr lang="en-GB" sz="2000" b="1" dirty="0">
                <a:solidFill>
                  <a:schemeClr val="bg1"/>
                </a:solidFill>
                <a:latin typeface="Arial" panose="020B0604020202020204" pitchFamily="34" charset="0"/>
                <a:cs typeface="Arial" panose="020B0604020202020204" pitchFamily="34" charset="0"/>
              </a:rPr>
              <a:t>For engineering purposes, soils can also be divided into:</a:t>
            </a:r>
          </a:p>
          <a:p>
            <a:pPr algn="just"/>
            <a:endParaRPr lang="en-GB" sz="2000" b="1" dirty="0">
              <a:solidFill>
                <a:schemeClr val="bg1"/>
              </a:solidFill>
              <a:latin typeface="Arial" panose="020B0604020202020204" pitchFamily="34" charset="0"/>
              <a:cs typeface="Arial" panose="020B0604020202020204" pitchFamily="34" charset="0"/>
            </a:endParaRPr>
          </a:p>
          <a:p>
            <a:pPr algn="just"/>
            <a:r>
              <a:rPr lang="en-GB" sz="2400" b="1" dirty="0">
                <a:solidFill>
                  <a:schemeClr val="bg1"/>
                </a:solidFill>
                <a:latin typeface="Arial" panose="020B0604020202020204" pitchFamily="34" charset="0"/>
                <a:cs typeface="Arial" panose="020B0604020202020204" pitchFamily="34" charset="0"/>
              </a:rPr>
              <a:t>Cohesive and Non-Cohesive soils. </a:t>
            </a:r>
          </a:p>
          <a:p>
            <a:pPr algn="just"/>
            <a:endParaRPr lang="en-GB" sz="2400" b="1" dirty="0">
              <a:solidFill>
                <a:schemeClr val="bg1"/>
              </a:solidFill>
              <a:latin typeface="Arial" panose="020B0604020202020204" pitchFamily="34" charset="0"/>
              <a:cs typeface="Arial" panose="020B0604020202020204" pitchFamily="34" charset="0"/>
            </a:endParaRPr>
          </a:p>
          <a:p>
            <a:pPr algn="just"/>
            <a:r>
              <a:rPr lang="en-GB" b="1" dirty="0">
                <a:solidFill>
                  <a:schemeClr val="bg1"/>
                </a:solidFill>
                <a:latin typeface="Arial" panose="020B0604020202020204" pitchFamily="34" charset="0"/>
                <a:cs typeface="Arial" panose="020B0604020202020204" pitchFamily="34" charset="0"/>
              </a:rPr>
              <a:t>Cohesive soil contains high clay minerals % and posses plasticity.</a:t>
            </a:r>
          </a:p>
          <a:p>
            <a:pPr algn="just"/>
            <a:endParaRPr lang="en-GB" b="1" dirty="0">
              <a:solidFill>
                <a:schemeClr val="bg1"/>
              </a:solidFill>
              <a:latin typeface="Arial" panose="020B0604020202020204" pitchFamily="34" charset="0"/>
              <a:cs typeface="Arial" panose="020B0604020202020204" pitchFamily="34" charset="0"/>
            </a:endParaRPr>
          </a:p>
          <a:p>
            <a:pPr algn="just"/>
            <a:r>
              <a:rPr lang="en-GB" b="1" dirty="0">
                <a:solidFill>
                  <a:schemeClr val="bg1"/>
                </a:solidFill>
                <a:latin typeface="Arial" panose="020B0604020202020204" pitchFamily="34" charset="0"/>
                <a:cs typeface="Arial" panose="020B0604020202020204" pitchFamily="34" charset="0"/>
              </a:rPr>
              <a:t>Non-cohesive (sand) means the soil has ‘no shear strength if no confinement</a:t>
            </a:r>
            <a:r>
              <a:rPr lang="en-GB" b="1" dirty="0" smtClean="0">
                <a:solidFill>
                  <a:schemeClr val="bg1"/>
                </a:solidFill>
                <a:latin typeface="Arial" panose="020B0604020202020204" pitchFamily="34" charset="0"/>
                <a:cs typeface="Arial" panose="020B0604020202020204" pitchFamily="34" charset="0"/>
              </a:rPr>
              <a:t>’.</a:t>
            </a:r>
          </a:p>
          <a:p>
            <a:pPr algn="just"/>
            <a:r>
              <a:rPr lang="en-GB" b="1" dirty="0" smtClean="0">
                <a:solidFill>
                  <a:schemeClr val="bg1"/>
                </a:solidFill>
                <a:latin typeface="Arial" panose="020B0604020202020204" pitchFamily="34" charset="0"/>
                <a:cs typeface="Arial" panose="020B0604020202020204" pitchFamily="34" charset="0"/>
              </a:rPr>
              <a:t>(Retaining Walls and Beach examples)</a:t>
            </a:r>
          </a:p>
          <a:p>
            <a:pPr algn="just"/>
            <a:endParaRPr lang="en-GB" b="1" dirty="0">
              <a:solidFill>
                <a:schemeClr val="bg1"/>
              </a:solidFill>
              <a:latin typeface="Arial" panose="020B0604020202020204" pitchFamily="34" charset="0"/>
              <a:cs typeface="Arial" panose="020B0604020202020204" pitchFamily="34" charset="0"/>
            </a:endParaRPr>
          </a:p>
          <a:p>
            <a:pPr algn="just"/>
            <a:endParaRPr lang="en-GB" b="1" dirty="0">
              <a:solidFill>
                <a:schemeClr val="bg1"/>
              </a:solidFill>
              <a:latin typeface="Arial" panose="020B0604020202020204" pitchFamily="34" charset="0"/>
              <a:cs typeface="Arial" panose="020B0604020202020204" pitchFamily="34" charset="0"/>
            </a:endParaRPr>
          </a:p>
          <a:p>
            <a:pPr algn="just"/>
            <a:r>
              <a:rPr lang="en-GB" b="1" dirty="0">
                <a:solidFill>
                  <a:schemeClr val="bg1"/>
                </a:solidFill>
                <a:latin typeface="Arial" panose="020B0604020202020204" pitchFamily="34" charset="0"/>
                <a:cs typeface="Arial" panose="020B0604020202020204" pitchFamily="34" charset="0"/>
              </a:rPr>
              <a:t>In soil engineering practice, plasticity is defined as the ability of the soil  to be rolled into thin threads before breaking into pieces (Atterburg)</a:t>
            </a:r>
          </a:p>
          <a:p>
            <a:pPr algn="just"/>
            <a:endParaRPr lang="en-GB" b="1" dirty="0">
              <a:solidFill>
                <a:schemeClr val="bg1"/>
              </a:solidFill>
              <a:latin typeface="Arial" panose="020B0604020202020204" pitchFamily="34" charset="0"/>
              <a:cs typeface="Arial" panose="020B0604020202020204" pitchFamily="34" charset="0"/>
            </a:endParaRPr>
          </a:p>
          <a:p>
            <a:pPr algn="just"/>
            <a:r>
              <a:rPr lang="en-GB" b="1" dirty="0">
                <a:solidFill>
                  <a:schemeClr val="bg1"/>
                </a:solidFill>
                <a:latin typeface="Arial" panose="020B0604020202020204" pitchFamily="34" charset="0"/>
                <a:cs typeface="Arial" panose="020B0604020202020204" pitchFamily="34" charset="0"/>
              </a:rPr>
              <a:t>Clay is cohesive and plastic.</a:t>
            </a:r>
          </a:p>
          <a:p>
            <a:pPr algn="just"/>
            <a:r>
              <a:rPr lang="en-GB" b="1" dirty="0">
                <a:solidFill>
                  <a:schemeClr val="bg1"/>
                </a:solidFill>
                <a:latin typeface="Arial" panose="020B0604020202020204" pitchFamily="34" charset="0"/>
                <a:cs typeface="Arial" panose="020B0604020202020204" pitchFamily="34" charset="0"/>
              </a:rPr>
              <a:t>Sand on the other hand is non-cohesive and non-plastic. </a:t>
            </a:r>
          </a:p>
        </p:txBody>
      </p:sp>
      <p:sp>
        <p:nvSpPr>
          <p:cNvPr id="3" name="Rectangle 2"/>
          <p:cNvSpPr/>
          <p:nvPr/>
        </p:nvSpPr>
        <p:spPr>
          <a:xfrm>
            <a:off x="838988" y="0"/>
            <a:ext cx="7920880" cy="1661993"/>
          </a:xfrm>
          <a:prstGeom prst="rect">
            <a:avLst/>
          </a:prstGeom>
        </p:spPr>
        <p:txBody>
          <a:bodyPr wrap="square">
            <a:spAutoFit/>
          </a:bodyPr>
          <a:lstStyle/>
          <a:p>
            <a:endParaRPr lang="en-GB" dirty="0"/>
          </a:p>
          <a:p>
            <a:pPr algn="just"/>
            <a:r>
              <a:rPr lang="en-GB" sz="4400" b="1" dirty="0" smtClean="0">
                <a:solidFill>
                  <a:schemeClr val="bg1"/>
                </a:solidFill>
                <a:latin typeface="Calibri" pitchFamily="34" charset="0"/>
              </a:rPr>
              <a:t>2</a:t>
            </a:r>
            <a:r>
              <a:rPr lang="en-GB" sz="3600" b="1" dirty="0" smtClean="0">
                <a:solidFill>
                  <a:schemeClr val="bg1"/>
                </a:solidFill>
                <a:latin typeface="Calibri" pitchFamily="34" charset="0"/>
              </a:rPr>
              <a:t>. Soil </a:t>
            </a:r>
            <a:r>
              <a:rPr lang="en-GB" sz="3600" b="1" dirty="0">
                <a:solidFill>
                  <a:schemeClr val="bg1"/>
                </a:solidFill>
                <a:latin typeface="Calibri" pitchFamily="34" charset="0"/>
              </a:rPr>
              <a:t>Consistency – </a:t>
            </a:r>
          </a:p>
          <a:p>
            <a:pPr algn="just"/>
            <a:r>
              <a:rPr lang="en-GB" sz="2000" b="1" dirty="0" smtClean="0">
                <a:solidFill>
                  <a:schemeClr val="bg1"/>
                </a:solidFill>
                <a:latin typeface="Calibri" pitchFamily="34" charset="0"/>
              </a:rPr>
              <a:t>Largely </a:t>
            </a:r>
            <a:r>
              <a:rPr lang="en-GB" sz="2000" b="1" dirty="0">
                <a:solidFill>
                  <a:schemeClr val="bg1"/>
                </a:solidFill>
                <a:latin typeface="Calibri" pitchFamily="34" charset="0"/>
              </a:rPr>
              <a:t>depends on soil minerals and the water content</a:t>
            </a:r>
            <a:r>
              <a:rPr lang="en-GB" sz="2000" b="1" dirty="0">
                <a:latin typeface="Calibri" pitchFamily="34" charset="0"/>
              </a:rPr>
              <a:t>. </a:t>
            </a:r>
          </a:p>
          <a:p>
            <a:pPr algn="just"/>
            <a:endParaRPr lang="en-GB" sz="2000" b="1" dirty="0">
              <a:latin typeface="Calibri" pitchFamily="34" charset="0"/>
            </a:endParaRPr>
          </a:p>
        </p:txBody>
      </p:sp>
    </p:spTree>
    <p:extLst>
      <p:ext uri="{BB962C8B-B14F-4D97-AF65-F5344CB8AC3E}">
        <p14:creationId xmlns:p14="http://schemas.microsoft.com/office/powerpoint/2010/main" val="4083874599"/>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02695" y="1928802"/>
            <a:ext cx="3143272" cy="12858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latin typeface="Arial" pitchFamily="34" charset="0"/>
              <a:cs typeface="Arial" pitchFamily="34" charset="0"/>
            </a:endParaRPr>
          </a:p>
          <a:p>
            <a:pPr algn="ctr"/>
            <a:endParaRPr lang="en-US" b="1" dirty="0">
              <a:solidFill>
                <a:prstClr val="black"/>
              </a:solidFill>
              <a:latin typeface="Arial" pitchFamily="34" charset="0"/>
              <a:cs typeface="Arial" pitchFamily="34" charset="0"/>
            </a:endParaRPr>
          </a:p>
          <a:p>
            <a:pPr algn="ctr"/>
            <a:r>
              <a:rPr lang="en-US" sz="2800" b="1" dirty="0">
                <a:solidFill>
                  <a:prstClr val="black"/>
                </a:solidFill>
                <a:latin typeface="Arial" pitchFamily="34" charset="0"/>
                <a:cs typeface="Arial" pitchFamily="34" charset="0"/>
              </a:rPr>
              <a:t>Compressibility.</a:t>
            </a:r>
          </a:p>
          <a:p>
            <a:pPr algn="ctr"/>
            <a:endParaRPr lang="en-US" b="1" dirty="0">
              <a:solidFill>
                <a:prstClr val="black"/>
              </a:solidFill>
              <a:latin typeface="Arial" pitchFamily="34" charset="0"/>
              <a:cs typeface="Arial" pitchFamily="34" charset="0"/>
            </a:endParaRPr>
          </a:p>
          <a:p>
            <a:pPr algn="ctr">
              <a:buFont typeface="Wingdings" pitchFamily="2" charset="2"/>
              <a:buChar char="Ø"/>
            </a:pPr>
            <a:r>
              <a:rPr lang="en-US" dirty="0">
                <a:solidFill>
                  <a:prstClr val="black"/>
                </a:solidFill>
                <a:latin typeface="Arial" pitchFamily="34" charset="0"/>
                <a:cs typeface="Arial" pitchFamily="34" charset="0"/>
              </a:rPr>
              <a:t>Volume change when under load.</a:t>
            </a:r>
          </a:p>
          <a:p>
            <a:pPr algn="ctr"/>
            <a:endParaRPr lang="en-US" dirty="0">
              <a:solidFill>
                <a:prstClr val="black"/>
              </a:solidFill>
              <a:latin typeface="Arial" pitchFamily="34" charset="0"/>
              <a:cs typeface="Arial" pitchFamily="34" charset="0"/>
            </a:endParaRPr>
          </a:p>
          <a:p>
            <a:pPr algn="ctr"/>
            <a:endParaRPr lang="en-MY" dirty="0">
              <a:solidFill>
                <a:prstClr val="black"/>
              </a:solidFill>
              <a:latin typeface="Arial" pitchFamily="34" charset="0"/>
              <a:cs typeface="Arial" pitchFamily="34" charset="0"/>
            </a:endParaRPr>
          </a:p>
        </p:txBody>
      </p:sp>
      <p:sp>
        <p:nvSpPr>
          <p:cNvPr id="5" name="Rectangle 4"/>
          <p:cNvSpPr/>
          <p:nvPr/>
        </p:nvSpPr>
        <p:spPr>
          <a:xfrm>
            <a:off x="4930575" y="214290"/>
            <a:ext cx="4214842" cy="121444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black"/>
              </a:solidFill>
              <a:latin typeface="Arial" pitchFamily="34" charset="0"/>
              <a:cs typeface="Arial" pitchFamily="34" charset="0"/>
            </a:endParaRPr>
          </a:p>
          <a:p>
            <a:pPr algn="ctr"/>
            <a:endParaRPr lang="en-US" dirty="0">
              <a:solidFill>
                <a:prstClr val="black"/>
              </a:solidFill>
              <a:latin typeface="Arial" pitchFamily="34" charset="0"/>
              <a:cs typeface="Arial" pitchFamily="34" charset="0"/>
            </a:endParaRPr>
          </a:p>
          <a:p>
            <a:pPr algn="ctr"/>
            <a:r>
              <a:rPr lang="en-US" sz="2000" b="1" dirty="0">
                <a:solidFill>
                  <a:srgbClr val="FF0000"/>
                </a:solidFill>
                <a:latin typeface="Arial" pitchFamily="34" charset="0"/>
                <a:cs typeface="Arial" pitchFamily="34" charset="0"/>
              </a:rPr>
              <a:t>Engineering Properties of soil</a:t>
            </a:r>
          </a:p>
          <a:p>
            <a:pPr algn="ctr">
              <a:buFont typeface="Wingdings" pitchFamily="2" charset="2"/>
              <a:buChar char="Ø"/>
            </a:pPr>
            <a:r>
              <a:rPr lang="en-US" dirty="0">
                <a:solidFill>
                  <a:prstClr val="black"/>
                </a:solidFill>
                <a:latin typeface="Arial" pitchFamily="34" charset="0"/>
                <a:cs typeface="Arial" pitchFamily="34" charset="0"/>
              </a:rPr>
              <a:t>Will </a:t>
            </a:r>
            <a:r>
              <a:rPr lang="en-US" dirty="0" smtClean="0">
                <a:solidFill>
                  <a:prstClr val="black"/>
                </a:solidFill>
                <a:latin typeface="Arial" pitchFamily="34" charset="0"/>
                <a:cs typeface="Arial" pitchFamily="34" charset="0"/>
              </a:rPr>
              <a:t>determine </a:t>
            </a:r>
            <a:r>
              <a:rPr lang="en-US" dirty="0">
                <a:solidFill>
                  <a:prstClr val="black"/>
                </a:solidFill>
                <a:latin typeface="Arial" pitchFamily="34" charset="0"/>
                <a:cs typeface="Arial" pitchFamily="34" charset="0"/>
              </a:rPr>
              <a:t>the suitability of soil under loaded conditions</a:t>
            </a:r>
          </a:p>
          <a:p>
            <a:pPr algn="ctr"/>
            <a:endParaRPr lang="en-US" dirty="0">
              <a:solidFill>
                <a:prstClr val="black"/>
              </a:solidFill>
              <a:latin typeface="Arial" pitchFamily="34" charset="0"/>
              <a:cs typeface="Arial" pitchFamily="34" charset="0"/>
            </a:endParaRPr>
          </a:p>
          <a:p>
            <a:pPr algn="ctr"/>
            <a:endParaRPr lang="en-MY" dirty="0">
              <a:solidFill>
                <a:prstClr val="black"/>
              </a:solidFill>
              <a:latin typeface="Arial" pitchFamily="34" charset="0"/>
              <a:cs typeface="Arial" pitchFamily="34" charset="0"/>
            </a:endParaRPr>
          </a:p>
        </p:txBody>
      </p:sp>
      <p:sp>
        <p:nvSpPr>
          <p:cNvPr id="6" name="Rectangle 5"/>
          <p:cNvSpPr/>
          <p:nvPr/>
        </p:nvSpPr>
        <p:spPr>
          <a:xfrm>
            <a:off x="3024166" y="3571876"/>
            <a:ext cx="3857652" cy="300039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MY" dirty="0">
                <a:solidFill>
                  <a:prstClr val="black"/>
                </a:solidFill>
                <a:latin typeface="Arial" pitchFamily="34" charset="0"/>
                <a:cs typeface="Arial" pitchFamily="34" charset="0"/>
              </a:rPr>
              <a:t> </a:t>
            </a:r>
            <a:endParaRPr lang="en-MY" dirty="0">
              <a:solidFill>
                <a:prstClr val="black"/>
              </a:solidFill>
              <a:latin typeface="Arial" pitchFamily="34" charset="0"/>
              <a:cs typeface="Arial" pitchFamily="34" charset="0"/>
              <a:sym typeface="Wingdings" pitchFamily="2" charset="2"/>
            </a:endParaRPr>
          </a:p>
          <a:p>
            <a:pPr>
              <a:buFont typeface="Wingdings" pitchFamily="2" charset="2"/>
              <a:buChar char="Ø"/>
            </a:pPr>
            <a:r>
              <a:rPr lang="en-MY" dirty="0">
                <a:solidFill>
                  <a:prstClr val="black"/>
                </a:solidFill>
                <a:latin typeface="Arial" pitchFamily="34" charset="0"/>
                <a:cs typeface="Arial" pitchFamily="34" charset="0"/>
                <a:sym typeface="Wingdings" pitchFamily="2" charset="2"/>
              </a:rPr>
              <a:t> Total consolidation </a:t>
            </a:r>
          </a:p>
          <a:p>
            <a:r>
              <a:rPr lang="en-MY" dirty="0">
                <a:solidFill>
                  <a:prstClr val="black"/>
                </a:solidFill>
                <a:latin typeface="Arial" pitchFamily="34" charset="0"/>
                <a:cs typeface="Arial" pitchFamily="34" charset="0"/>
                <a:sym typeface="Wingdings" pitchFamily="2" charset="2"/>
              </a:rPr>
              <a:t>    (max vertical displacement )</a:t>
            </a:r>
          </a:p>
          <a:p>
            <a:endParaRPr lang="en-MY" dirty="0">
              <a:solidFill>
                <a:prstClr val="black"/>
              </a:solidFill>
              <a:latin typeface="Arial" pitchFamily="34" charset="0"/>
              <a:cs typeface="Arial" pitchFamily="34" charset="0"/>
            </a:endParaRPr>
          </a:p>
          <a:p>
            <a:pPr>
              <a:buFont typeface="Wingdings" pitchFamily="2" charset="2"/>
              <a:buChar char="Ø"/>
            </a:pPr>
            <a:r>
              <a:rPr lang="en-US" dirty="0">
                <a:solidFill>
                  <a:prstClr val="black"/>
                </a:solidFill>
                <a:latin typeface="Arial" pitchFamily="34" charset="0"/>
                <a:cs typeface="Arial" pitchFamily="34" charset="0"/>
              </a:rPr>
              <a:t>‘</a:t>
            </a:r>
            <a:r>
              <a:rPr lang="en-US" b="1" dirty="0">
                <a:solidFill>
                  <a:srgbClr val="0070C0"/>
                </a:solidFill>
                <a:latin typeface="Arial" pitchFamily="34" charset="0"/>
                <a:cs typeface="Arial" pitchFamily="34" charset="0"/>
              </a:rPr>
              <a:t>Compaction Testing</a:t>
            </a:r>
            <a:r>
              <a:rPr lang="en-US" dirty="0">
                <a:solidFill>
                  <a:prstClr val="black"/>
                </a:solidFill>
                <a:latin typeface="Arial" pitchFamily="34" charset="0"/>
                <a:cs typeface="Arial" pitchFamily="34" charset="0"/>
              </a:rPr>
              <a:t>’</a:t>
            </a:r>
            <a:endParaRPr lang="en-MY" dirty="0">
              <a:solidFill>
                <a:prstClr val="black"/>
              </a:solidFill>
              <a:latin typeface="Arial" pitchFamily="34" charset="0"/>
              <a:cs typeface="Arial" pitchFamily="34" charset="0"/>
            </a:endParaRPr>
          </a:p>
        </p:txBody>
      </p:sp>
      <p:sp>
        <p:nvSpPr>
          <p:cNvPr id="7" name="Rectangle 6"/>
          <p:cNvSpPr/>
          <p:nvPr/>
        </p:nvSpPr>
        <p:spPr>
          <a:xfrm>
            <a:off x="7239008" y="2071678"/>
            <a:ext cx="3033456" cy="292895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prstClr val="black"/>
              </a:solidFill>
              <a:latin typeface="Arial" pitchFamily="34" charset="0"/>
              <a:cs typeface="Arial" pitchFamily="34" charset="0"/>
            </a:endParaRPr>
          </a:p>
          <a:p>
            <a:pPr algn="ctr"/>
            <a:r>
              <a:rPr lang="en-US" sz="2800" b="1" dirty="0">
                <a:solidFill>
                  <a:prstClr val="black"/>
                </a:solidFill>
                <a:latin typeface="Arial" pitchFamily="34" charset="0"/>
                <a:cs typeface="Arial" pitchFamily="34" charset="0"/>
              </a:rPr>
              <a:t>Shear strength</a:t>
            </a:r>
          </a:p>
          <a:p>
            <a:pPr algn="ctr"/>
            <a:endParaRPr lang="en-US" b="1" dirty="0">
              <a:solidFill>
                <a:prstClr val="black"/>
              </a:solidFill>
              <a:latin typeface="Arial" pitchFamily="34" charset="0"/>
              <a:cs typeface="Arial" pitchFamily="34" charset="0"/>
            </a:endParaRPr>
          </a:p>
          <a:p>
            <a:pPr>
              <a:buFont typeface="Wingdings" pitchFamily="2" charset="2"/>
              <a:buChar char="Ø"/>
            </a:pPr>
            <a:r>
              <a:rPr lang="en-US" dirty="0">
                <a:solidFill>
                  <a:prstClr val="black"/>
                </a:solidFill>
                <a:latin typeface="Arial" pitchFamily="34" charset="0"/>
                <a:cs typeface="Arial" pitchFamily="34" charset="0"/>
              </a:rPr>
              <a:t>Resistance of soil to</a:t>
            </a:r>
          </a:p>
          <a:p>
            <a:r>
              <a:rPr lang="en-US" dirty="0">
                <a:solidFill>
                  <a:prstClr val="black"/>
                </a:solidFill>
                <a:latin typeface="Arial" pitchFamily="34" charset="0"/>
                <a:cs typeface="Arial" pitchFamily="34" charset="0"/>
              </a:rPr>
              <a:t>                 ‘sliding’.</a:t>
            </a:r>
          </a:p>
          <a:p>
            <a:endParaRPr lang="en-US" dirty="0">
              <a:solidFill>
                <a:prstClr val="black"/>
              </a:solidFill>
              <a:latin typeface="Arial" pitchFamily="34" charset="0"/>
              <a:cs typeface="Arial" pitchFamily="34" charset="0"/>
            </a:endParaRPr>
          </a:p>
          <a:p>
            <a:pPr>
              <a:buFont typeface="Wingdings" pitchFamily="2" charset="2"/>
              <a:buChar char="Ø"/>
            </a:pPr>
            <a:r>
              <a:rPr lang="en-US" dirty="0">
                <a:solidFill>
                  <a:prstClr val="black"/>
                </a:solidFill>
                <a:latin typeface="Arial" pitchFamily="34" charset="0"/>
                <a:cs typeface="Arial" pitchFamily="34" charset="0"/>
              </a:rPr>
              <a:t>Measurement </a:t>
            </a:r>
            <a:r>
              <a:rPr lang="en-US" dirty="0">
                <a:solidFill>
                  <a:prstClr val="black"/>
                </a:solidFill>
                <a:latin typeface="Arial" pitchFamily="34" charset="0"/>
                <a:cs typeface="Arial" pitchFamily="34" charset="0"/>
                <a:sym typeface="Wingdings" pitchFamily="2" charset="2"/>
              </a:rPr>
              <a:t> </a:t>
            </a:r>
          </a:p>
          <a:p>
            <a:r>
              <a:rPr lang="en-US" dirty="0">
                <a:solidFill>
                  <a:prstClr val="black"/>
                </a:solidFill>
                <a:latin typeface="Arial" pitchFamily="34" charset="0"/>
                <a:cs typeface="Arial" pitchFamily="34" charset="0"/>
                <a:sym typeface="Wingdings" pitchFamily="2" charset="2"/>
              </a:rPr>
              <a:t>  ‘</a:t>
            </a:r>
            <a:r>
              <a:rPr lang="en-US" b="1" dirty="0">
                <a:solidFill>
                  <a:srgbClr val="0070C0"/>
                </a:solidFill>
                <a:latin typeface="Arial" pitchFamily="34" charset="0"/>
                <a:cs typeface="Arial" pitchFamily="34" charset="0"/>
                <a:sym typeface="Wingdings" pitchFamily="2" charset="2"/>
              </a:rPr>
              <a:t>Direct Shear Box Test</a:t>
            </a:r>
            <a:r>
              <a:rPr lang="en-US" dirty="0">
                <a:solidFill>
                  <a:prstClr val="black"/>
                </a:solidFill>
                <a:latin typeface="Arial" pitchFamily="34" charset="0"/>
                <a:cs typeface="Arial" pitchFamily="34" charset="0"/>
                <a:sym typeface="Wingdings" pitchFamily="2" charset="2"/>
              </a:rPr>
              <a:t>’  </a:t>
            </a:r>
          </a:p>
          <a:p>
            <a:r>
              <a:rPr lang="en-US" dirty="0">
                <a:solidFill>
                  <a:prstClr val="black"/>
                </a:solidFill>
                <a:latin typeface="Arial" pitchFamily="34" charset="0"/>
                <a:cs typeface="Arial" pitchFamily="34" charset="0"/>
                <a:sym typeface="Wingdings" pitchFamily="2" charset="2"/>
              </a:rPr>
              <a:t>   and </a:t>
            </a:r>
          </a:p>
          <a:p>
            <a:r>
              <a:rPr lang="en-US" dirty="0">
                <a:solidFill>
                  <a:prstClr val="black"/>
                </a:solidFill>
                <a:latin typeface="Arial" pitchFamily="34" charset="0"/>
                <a:cs typeface="Arial" pitchFamily="34" charset="0"/>
                <a:sym typeface="Wingdings" pitchFamily="2" charset="2"/>
              </a:rPr>
              <a:t>  ‘</a:t>
            </a:r>
            <a:r>
              <a:rPr lang="en-US" b="1" dirty="0">
                <a:solidFill>
                  <a:srgbClr val="0070C0"/>
                </a:solidFill>
                <a:latin typeface="Arial" pitchFamily="34" charset="0"/>
                <a:cs typeface="Arial" pitchFamily="34" charset="0"/>
                <a:sym typeface="Wingdings" pitchFamily="2" charset="2"/>
              </a:rPr>
              <a:t>Tri-Axial testing</a:t>
            </a:r>
            <a:r>
              <a:rPr lang="en-US" dirty="0">
                <a:solidFill>
                  <a:prstClr val="black"/>
                </a:solidFill>
                <a:latin typeface="Arial" pitchFamily="34" charset="0"/>
                <a:cs typeface="Arial" pitchFamily="34" charset="0"/>
                <a:sym typeface="Wingdings" pitchFamily="2" charset="2"/>
              </a:rPr>
              <a:t>’</a:t>
            </a:r>
            <a:endParaRPr lang="en-MY" dirty="0">
              <a:solidFill>
                <a:prstClr val="black"/>
              </a:solidFill>
              <a:latin typeface="Arial" pitchFamily="34" charset="0"/>
              <a:cs typeface="Arial" pitchFamily="34" charset="0"/>
            </a:endParaRPr>
          </a:p>
          <a:p>
            <a:pPr algn="ctr"/>
            <a:endParaRPr lang="en-MY" dirty="0">
              <a:solidFill>
                <a:prstClr val="black"/>
              </a:solidFill>
              <a:latin typeface="Arial" pitchFamily="34" charset="0"/>
              <a:cs typeface="Arial" pitchFamily="34" charset="0"/>
            </a:endParaRPr>
          </a:p>
        </p:txBody>
      </p:sp>
      <p:cxnSp>
        <p:nvCxnSpPr>
          <p:cNvPr id="9" name="Straight Arrow Connector 8"/>
          <p:cNvCxnSpPr/>
          <p:nvPr/>
        </p:nvCxnSpPr>
        <p:spPr>
          <a:xfrm>
            <a:off x="8953520" y="1428736"/>
            <a:ext cx="0" cy="642942"/>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3215680" y="1106842"/>
            <a:ext cx="1737312" cy="82196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5735960" y="3214686"/>
            <a:ext cx="0" cy="35719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3215680" y="3789040"/>
            <a:ext cx="3666138" cy="523220"/>
          </a:xfrm>
          <a:prstGeom prst="rect">
            <a:avLst/>
          </a:prstGeom>
          <a:noFill/>
        </p:spPr>
        <p:txBody>
          <a:bodyPr wrap="square" rtlCol="0">
            <a:spAutoFit/>
          </a:bodyPr>
          <a:lstStyle/>
          <a:p>
            <a:r>
              <a:rPr lang="en-GB" sz="2800" b="1" dirty="0">
                <a:solidFill>
                  <a:prstClr val="black"/>
                </a:solidFill>
                <a:latin typeface="Arial" panose="020B0604020202020204" pitchFamily="34" charset="0"/>
                <a:cs typeface="Arial" panose="020B0604020202020204" pitchFamily="34" charset="0"/>
              </a:rPr>
              <a:t>Consolidation</a:t>
            </a:r>
          </a:p>
        </p:txBody>
      </p:sp>
      <p:sp>
        <p:nvSpPr>
          <p:cNvPr id="8" name="Rectangle 7"/>
          <p:cNvSpPr/>
          <p:nvPr/>
        </p:nvSpPr>
        <p:spPr>
          <a:xfrm>
            <a:off x="1553808" y="234646"/>
            <a:ext cx="2603598" cy="1077218"/>
          </a:xfrm>
          <a:prstGeom prst="rect">
            <a:avLst/>
          </a:prstGeom>
          <a:solidFill>
            <a:schemeClr val="bg1">
              <a:lumMod val="95000"/>
            </a:schemeClr>
          </a:solidFill>
          <a:ln w="12700">
            <a:solidFill>
              <a:schemeClr val="tx1"/>
            </a:solidFill>
          </a:ln>
        </p:spPr>
        <p:txBody>
          <a:bodyPr wrap="none">
            <a:spAutoFit/>
          </a:bodyPr>
          <a:lstStyle/>
          <a:p>
            <a:pPr algn="ctr"/>
            <a:r>
              <a:rPr lang="en-US" sz="3200" b="1" dirty="0">
                <a:solidFill>
                  <a:srgbClr val="0070C0"/>
                </a:solidFill>
                <a:cs typeface="Arial" pitchFamily="34" charset="0"/>
              </a:rPr>
              <a:t>Soil </a:t>
            </a:r>
          </a:p>
          <a:p>
            <a:pPr algn="ctr"/>
            <a:r>
              <a:rPr lang="en-US" sz="3200" b="1" dirty="0">
                <a:solidFill>
                  <a:srgbClr val="0070C0"/>
                </a:solidFill>
                <a:cs typeface="Arial" pitchFamily="34" charset="0"/>
              </a:rPr>
              <a:t>Consistency </a:t>
            </a:r>
          </a:p>
        </p:txBody>
      </p:sp>
    </p:spTree>
    <p:extLst>
      <p:ext uri="{BB962C8B-B14F-4D97-AF65-F5344CB8AC3E}">
        <p14:creationId xmlns:p14="http://schemas.microsoft.com/office/powerpoint/2010/main" val="2879623838"/>
      </p:ext>
    </p:extLst>
  </p:cSld>
  <p:clrMapOvr>
    <a:masterClrMapping/>
  </p:clrMapOvr>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83342" y="2426915"/>
            <a:ext cx="8033994" cy="800219"/>
          </a:xfrm>
          <a:prstGeom prst="rect">
            <a:avLst/>
          </a:prstGeom>
        </p:spPr>
        <p:txBody>
          <a:bodyPr wrap="none">
            <a:spAutoFit/>
          </a:bodyPr>
          <a:lstStyle/>
          <a:p>
            <a:r>
              <a:rPr lang="en-GB" sz="2800" b="1"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https://</a:t>
            </a:r>
            <a:r>
              <a:rPr lang="en-GB" sz="2800" b="1" u="sng" dirty="0" smtClean="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www.youtube.com/watch?v=GmPSW2cx6n8</a:t>
            </a:r>
            <a:endParaRPr lang="en-GB" sz="2800" b="1" u="sng" dirty="0" smtClean="0">
              <a:solidFill>
                <a:srgbClr val="0000FF"/>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p:cNvSpPr txBox="1"/>
          <p:nvPr/>
        </p:nvSpPr>
        <p:spPr>
          <a:xfrm>
            <a:off x="1039091" y="914400"/>
            <a:ext cx="7495309" cy="369332"/>
          </a:xfrm>
          <a:prstGeom prst="rect">
            <a:avLst/>
          </a:prstGeom>
          <a:noFill/>
        </p:spPr>
        <p:txBody>
          <a:bodyPr wrap="square" rtlCol="0">
            <a:spAutoFit/>
          </a:bodyPr>
          <a:lstStyle/>
          <a:p>
            <a:r>
              <a:rPr lang="en-GB" dirty="0" smtClean="0"/>
              <a:t>VIDEO – SOILS / SAFETY</a:t>
            </a:r>
            <a:endParaRPr lang="en-GB" dirty="0"/>
          </a:p>
        </p:txBody>
      </p:sp>
    </p:spTree>
    <p:extLst>
      <p:ext uri="{BB962C8B-B14F-4D97-AF65-F5344CB8AC3E}">
        <p14:creationId xmlns:p14="http://schemas.microsoft.com/office/powerpoint/2010/main" val="2814962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3.xml><?xml version="1.0" encoding="utf-8"?>
<a:theme xmlns:a="http://schemas.openxmlformats.org/drawingml/2006/main" name="4_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4.xml><?xml version="1.0" encoding="utf-8"?>
<a:theme xmlns:a="http://schemas.openxmlformats.org/drawingml/2006/main" name="3_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979</TotalTime>
  <Words>5559</Words>
  <Application>Microsoft Office PowerPoint</Application>
  <PresentationFormat>Widescreen</PresentationFormat>
  <Paragraphs>886</Paragraphs>
  <Slides>103</Slides>
  <Notes>7</Notes>
  <HiddenSlides>5</HiddenSlides>
  <MMClips>0</MMClips>
  <ScaleCrop>false</ScaleCrop>
  <HeadingPairs>
    <vt:vector size="8" baseType="variant">
      <vt:variant>
        <vt:lpstr>Fonts Used</vt:lpstr>
      </vt:variant>
      <vt:variant>
        <vt:i4>12</vt:i4>
      </vt:variant>
      <vt:variant>
        <vt:lpstr>Theme</vt:lpstr>
      </vt:variant>
      <vt:variant>
        <vt:i4>4</vt:i4>
      </vt:variant>
      <vt:variant>
        <vt:lpstr>Embedded OLE Servers</vt:lpstr>
      </vt:variant>
      <vt:variant>
        <vt:i4>1</vt:i4>
      </vt:variant>
      <vt:variant>
        <vt:lpstr>Slide Titles</vt:lpstr>
      </vt:variant>
      <vt:variant>
        <vt:i4>103</vt:i4>
      </vt:variant>
    </vt:vector>
  </HeadingPairs>
  <TitlesOfParts>
    <vt:vector size="120" baseType="lpstr">
      <vt:lpstr>Arial</vt:lpstr>
      <vt:lpstr>Calibri</vt:lpstr>
      <vt:lpstr>Century Gothic</vt:lpstr>
      <vt:lpstr>Gill Sans MT</vt:lpstr>
      <vt:lpstr>Lucida Sans Unicode</vt:lpstr>
      <vt:lpstr>Monotype Sorts</vt:lpstr>
      <vt:lpstr>Tahoma</vt:lpstr>
      <vt:lpstr>Times New Roman</vt:lpstr>
      <vt:lpstr>Verdana</vt:lpstr>
      <vt:lpstr>Wingdings</vt:lpstr>
      <vt:lpstr>Wingdings 2</vt:lpstr>
      <vt:lpstr>Wingdings 3</vt:lpstr>
      <vt:lpstr>Slice</vt:lpstr>
      <vt:lpstr>Solstice</vt:lpstr>
      <vt:lpstr>4_Solstice</vt:lpstr>
      <vt:lpstr>3_Solstice</vt:lpstr>
      <vt:lpstr>Slide</vt:lpstr>
      <vt:lpstr>CODE OF PRACTICE FOR GROUND INVESTIGATION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READING THE MAP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Soil Characteristics </vt:lpstr>
      <vt:lpstr>Characteristics of soil</vt:lpstr>
      <vt:lpstr>PowerPoint Presentation</vt:lpstr>
      <vt:lpstr>PowerPoint Presentation</vt:lpstr>
      <vt:lpstr>PowerPoint Presentation</vt:lpstr>
      <vt:lpstr>Formation of Soil</vt:lpstr>
      <vt:lpstr>How is Soil Produced?</vt:lpstr>
      <vt:lpstr>PowerPoint Presentation</vt:lpstr>
      <vt:lpstr>Weathering of Rock</vt:lpstr>
      <vt:lpstr>PowerPoint Presentation</vt:lpstr>
      <vt:lpstr>1. Mechanical Weathering</vt:lpstr>
      <vt:lpstr>Exfoliation</vt:lpstr>
      <vt:lpstr>Ice Wedging</vt:lpstr>
      <vt:lpstr>Abrasion</vt:lpstr>
      <vt:lpstr>Plant &amp; Animal Activity</vt:lpstr>
      <vt:lpstr>2. Chemical Weathering</vt:lpstr>
      <vt:lpstr>Oxidation</vt:lpstr>
      <vt:lpstr>Hydrolysis</vt:lpstr>
      <vt:lpstr>Carbonation</vt:lpstr>
      <vt:lpstr>Organic Acids</vt:lpstr>
      <vt:lpstr>Formation of Soil</vt:lpstr>
      <vt:lpstr>Soil Horizons</vt:lpstr>
      <vt:lpstr>Soil Horizons</vt:lpstr>
      <vt:lpstr>Soil Horizons</vt:lpstr>
      <vt:lpstr>Soil Horizons</vt:lpstr>
      <vt:lpstr>Soil Horizons</vt:lpstr>
      <vt:lpstr>PowerPoint Presentation</vt:lpstr>
      <vt:lpstr>What changes a Soil Profile?</vt:lpstr>
      <vt:lpstr>Soil Characteristics</vt:lpstr>
      <vt:lpstr>Soil Characteristics</vt:lpstr>
      <vt:lpstr>PowerPoint Presentation</vt:lpstr>
      <vt:lpstr>Particle Diameter Size</vt:lpstr>
      <vt:lpstr>Grading </vt:lpstr>
      <vt:lpstr>Sieve Analyses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SOIL TYPES</vt:lpstr>
      <vt:lpstr>Soil Types </vt:lpstr>
      <vt:lpstr>2. Silty Soil</vt:lpstr>
      <vt:lpstr>3. Clay Soil</vt:lpstr>
      <vt:lpstr>4. Loamy Soil</vt:lpstr>
      <vt:lpstr>5. Peaty Soil</vt:lpstr>
      <vt:lpstr>6. Chalky Soil</vt:lpstr>
      <vt:lpstr>PowerPoint Presentation</vt:lpstr>
      <vt:lpstr>PowerPoint Presentation</vt:lpstr>
      <vt:lpstr>Triangular graph of Soil Texture</vt:lpstr>
      <vt:lpstr>Triangular graph of Soil Texture</vt:lpstr>
      <vt:lpstr>Sandy Soils ‘TYPE C’</vt:lpstr>
      <vt:lpstr>Loam / Silt Soils  Medium ‘TYPE c/B’</vt:lpstr>
      <vt:lpstr>Loam - Silt Soils –  </vt:lpstr>
      <vt:lpstr>Clay Soils ‘TYPE A’</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OF PRACTICE FOR GROUND INVESTIGATION 2</dc:title>
  <dc:creator>Alan Nantel</dc:creator>
  <cp:lastModifiedBy>Alan Nantel</cp:lastModifiedBy>
  <cp:revision>99</cp:revision>
  <dcterms:created xsi:type="dcterms:W3CDTF">2019-08-29T08:51:41Z</dcterms:created>
  <dcterms:modified xsi:type="dcterms:W3CDTF">2020-10-20T07:27:48Z</dcterms:modified>
</cp:coreProperties>
</file>