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9" r:id="rId4"/>
    <p:sldId id="276" r:id="rId5"/>
    <p:sldId id="277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70" r:id="rId14"/>
    <p:sldId id="278" r:id="rId15"/>
    <p:sldId id="272" r:id="rId16"/>
    <p:sldId id="279" r:id="rId17"/>
    <p:sldId id="280" r:id="rId18"/>
    <p:sldId id="281" r:id="rId19"/>
    <p:sldId id="282" r:id="rId20"/>
    <p:sldId id="283" r:id="rId21"/>
    <p:sldId id="284" r:id="rId22"/>
    <p:sldId id="273" r:id="rId23"/>
    <p:sldId id="274" r:id="rId24"/>
    <p:sldId id="285" r:id="rId25"/>
    <p:sldId id="286" r:id="rId26"/>
    <p:sldId id="287" r:id="rId27"/>
    <p:sldId id="288" r:id="rId28"/>
    <p:sldId id="275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77510" autoAdjust="0"/>
  </p:normalViewPr>
  <p:slideViewPr>
    <p:cSldViewPr snapToGrid="0">
      <p:cViewPr varScale="1">
        <p:scale>
          <a:sx n="76" d="100"/>
          <a:sy n="76" d="100"/>
        </p:scale>
        <p:origin x="12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7B941-59E6-4A84-8891-D096B45B1350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24FEEB-76F1-45DF-8A31-85FBA2D09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32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377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10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26781-E958-4AFA-8F8D-2F63F3BD07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035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4504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586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26781-E958-4AFA-8F8D-2F63F3BD075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360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218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26781-E958-4AFA-8F8D-2F63F3BD07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267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26781-E958-4AFA-8F8D-2F63F3BD075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64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4915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26781-E958-4AFA-8F8D-2F63F3BD075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2819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26781-E958-4AFA-8F8D-2F63F3BD075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910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775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0623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696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686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BAEBA-C1D9-413C-B004-37A20A76121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848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BAEBA-C1D9-413C-B004-37A20A76121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0190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083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7893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BAEBA-C1D9-413C-B004-37A20A76121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6777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6375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596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4457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2253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85671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6831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4FEEB-76F1-45DF-8A31-85FBA2D09E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51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39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81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704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93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050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68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94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482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9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951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9DAC48-83FB-466E-A3A2-50D0164B843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9DA2EB-B958-497F-9ED7-4A52ABAB0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1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blFhq-HPZE&amp;t=80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H_vqCvC3DE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kHyLMmPMlj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ECCH7001: Contemporary Discourses in Professional Practice </a:t>
            </a:r>
            <a:br>
              <a:rPr lang="en-GB" sz="4000" dirty="0" smtClean="0"/>
            </a:br>
            <a:r>
              <a:rPr lang="en-GB" sz="4000" i="1" dirty="0" smtClean="0"/>
              <a:t>Session 5  </a:t>
            </a:r>
            <a:endParaRPr lang="en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i="1" dirty="0" smtClean="0"/>
              <a:t>Ideologies in Education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90685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fontAlgn="base" hangingPunct="0"/>
            <a:r>
              <a:rPr lang="en-GB" dirty="0"/>
              <a:t>Engage critically with the theory of contemporary social policy as it applies to children and young people.</a:t>
            </a:r>
          </a:p>
          <a:p>
            <a:pPr lvl="0"/>
            <a:r>
              <a:rPr lang="en-GB" dirty="0"/>
              <a:t>Critically analyse ideologies which influence the position of children and young people in contemporary society exploring the topic ‘what is the purpose of childhood.’ </a:t>
            </a:r>
          </a:p>
          <a:p>
            <a:pPr lvl="0"/>
            <a:r>
              <a:rPr lang="en-GB" dirty="0"/>
              <a:t>Demonstrate a critical understanding of personal Values, Attitudes, Beliefs and Inequalities when working with children and young people and the importance of identifying personal strengths and resources for professional practice. </a:t>
            </a:r>
          </a:p>
          <a:p>
            <a:pPr lvl="0"/>
            <a:r>
              <a:rPr lang="en-GB" dirty="0"/>
              <a:t>Critically analyse the evidence for different approaches, the relative merits of </a:t>
            </a:r>
            <a:r>
              <a:rPr lang="en-GB" dirty="0" err="1"/>
              <a:t>eg</a:t>
            </a:r>
            <a:r>
              <a:rPr lang="en-GB" dirty="0"/>
              <a:t> ‘tackling’ undesirable behaviours or fostering pro-social behaviours and how vision and strategy for transformation can be fostered in helping organisations.</a:t>
            </a:r>
          </a:p>
          <a:p>
            <a:pPr lvl="0" fontAlgn="base" hangingPunct="0"/>
            <a:r>
              <a:rPr lang="en-GB" dirty="0"/>
              <a:t>Present their work appropriately, with an understanding of the requirements of critical thinking.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271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What is an ideology?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A potentially ambiguous and elusive term? False consciousness VS world view</a:t>
            </a:r>
          </a:p>
          <a:p>
            <a:endParaRPr lang="en-GB" dirty="0"/>
          </a:p>
          <a:p>
            <a:r>
              <a:rPr lang="en-GB" dirty="0" smtClean="0"/>
              <a:t>“Systems of broad beliefs and values about the nature of the world are termed ‘ideologies’.” </a:t>
            </a:r>
          </a:p>
          <a:p>
            <a:pPr marL="0" indent="0" algn="r">
              <a:buNone/>
            </a:pPr>
            <a:r>
              <a:rPr lang="en-GB" sz="2000" dirty="0" smtClean="0"/>
              <a:t>(Bartlett and Burton, 2016, p. 22)</a:t>
            </a:r>
          </a:p>
          <a:p>
            <a:endParaRPr lang="en-GB" sz="2000" dirty="0" smtClean="0"/>
          </a:p>
          <a:p>
            <a:r>
              <a:rPr lang="en-GB" dirty="0" smtClean="0"/>
              <a:t>Ideology can be defined as a broad, interlocked set of ideas and beliefs about the world held by a group of people operating at various levels and contexts in society (Matheson, 2015).</a:t>
            </a: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02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an ideology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Particular ideologies – specific groups</a:t>
            </a:r>
          </a:p>
          <a:p>
            <a:r>
              <a:rPr lang="en-GB" dirty="0" smtClean="0"/>
              <a:t>Total ideologies – total commitment to a way of life.</a:t>
            </a:r>
          </a:p>
          <a:p>
            <a:endParaRPr lang="en-GB" dirty="0"/>
          </a:p>
          <a:p>
            <a:r>
              <a:rPr lang="en-GB" dirty="0" smtClean="0"/>
              <a:t>Ideologies </a:t>
            </a:r>
            <a:r>
              <a:rPr lang="en-GB" dirty="0"/>
              <a:t>may compete – domination / incorporation / legitimation (Matheson, 2015)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Every ideology is comprised of three ingredients:</a:t>
            </a:r>
          </a:p>
          <a:p>
            <a:pPr lvl="1"/>
            <a:r>
              <a:rPr lang="en-GB" dirty="0" smtClean="0"/>
              <a:t>An invariable mythological structure</a:t>
            </a:r>
          </a:p>
          <a:p>
            <a:pPr lvl="1"/>
            <a:r>
              <a:rPr lang="en-GB" dirty="0" smtClean="0"/>
              <a:t>An alternating set of philosophical beliefs</a:t>
            </a:r>
          </a:p>
          <a:p>
            <a:pPr lvl="1"/>
            <a:r>
              <a:rPr lang="en-GB" dirty="0" smtClean="0"/>
              <a:t>Historically determined chosen group of people</a:t>
            </a:r>
          </a:p>
          <a:p>
            <a:pPr marL="457200" lvl="1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Feuer</a:t>
            </a:r>
            <a:r>
              <a:rPr lang="en-GB" dirty="0" smtClean="0"/>
              <a:t>, 1975 cited in Matheson, 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323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Hegemony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365501"/>
            <a:ext cx="10515600" cy="28114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>
                <a:hlinkClick r:id="rId3"/>
              </a:rPr>
              <a:t>Gramsci’s theory of cultural hegemony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Reflect:</a:t>
            </a:r>
          </a:p>
          <a:p>
            <a:pPr lvl="1"/>
            <a:r>
              <a:rPr lang="en-GB" dirty="0" smtClean="0"/>
              <a:t>What part do/might schools play in maintaining a cultural hegemony? </a:t>
            </a:r>
          </a:p>
          <a:p>
            <a:pPr lvl="1"/>
            <a:r>
              <a:rPr lang="en-GB" dirty="0" smtClean="0"/>
              <a:t>Is this to be desired? 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1162050" y="1690688"/>
            <a:ext cx="9867900" cy="13700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The dominance of one group over another, often supported by a set of ideas which are seen as the ‘legitimate’ and ‘normal’ view. Derives from the Greek term for ‘dominance over’.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35243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(Radical) Ideologies </a:t>
            </a:r>
            <a:br>
              <a:rPr lang="en-GB" dirty="0" smtClean="0"/>
            </a:b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i="1" dirty="0" smtClean="0"/>
              <a:t>Ideologies can reflect the beliefs of a group of people. </a:t>
            </a:r>
          </a:p>
          <a:p>
            <a:r>
              <a:rPr lang="en-GB" sz="3200" i="1" dirty="0" smtClean="0"/>
              <a:t>Some groups of people can be more powerful than others.</a:t>
            </a:r>
          </a:p>
          <a:p>
            <a:pPr lvl="1"/>
            <a:r>
              <a:rPr lang="en-GB" sz="2800" i="1" dirty="0" smtClean="0"/>
              <a:t>Examples? </a:t>
            </a:r>
          </a:p>
          <a:p>
            <a:pPr lvl="1"/>
            <a:endParaRPr lang="en-GB" sz="2800" i="1" dirty="0"/>
          </a:p>
          <a:p>
            <a:r>
              <a:rPr lang="en-GB" sz="3200" i="1" dirty="0" smtClean="0"/>
              <a:t>Exploring ideologies can unmask “relationships of power and domination implicit in culturally dominant forms of theoretical and social discourse.” </a:t>
            </a:r>
          </a:p>
          <a:p>
            <a:pPr marL="0" indent="0" algn="r">
              <a:buNone/>
            </a:pPr>
            <a:r>
              <a:rPr lang="en-GB" sz="1900" dirty="0" smtClean="0"/>
              <a:t>(Dancy and Sosa, 1993 cited in Matheson, 2015). 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57438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Critical Pedagogies</a:t>
            </a:r>
            <a:endParaRPr lang="en-US" sz="40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275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US" sz="3400" i="1" dirty="0"/>
              <a:t>Theory which challenges social injustice via revolutionary transformation within society. </a:t>
            </a:r>
          </a:p>
          <a:p>
            <a:r>
              <a:rPr lang="en-US" sz="3400" i="1" dirty="0"/>
              <a:t>Who has the power? How can </a:t>
            </a:r>
            <a:r>
              <a:rPr lang="en-US" sz="3400" i="1" dirty="0" err="1"/>
              <a:t>marginalised</a:t>
            </a:r>
            <a:r>
              <a:rPr lang="en-US" sz="3400" i="1" dirty="0"/>
              <a:t> groups reclaim power and identity? </a:t>
            </a:r>
          </a:p>
          <a:p>
            <a:r>
              <a:rPr lang="en-US" sz="3400" i="1" dirty="0"/>
              <a:t>In schools:</a:t>
            </a:r>
          </a:p>
          <a:p>
            <a:pPr lvl="1"/>
            <a:r>
              <a:rPr lang="en-US" sz="2600" i="1" dirty="0"/>
              <a:t>Who is in charge of education? Government or teachers?</a:t>
            </a:r>
          </a:p>
          <a:p>
            <a:pPr lvl="1"/>
            <a:r>
              <a:rPr lang="en-US" sz="2600" i="1" dirty="0"/>
              <a:t>Who designs school structures?</a:t>
            </a:r>
          </a:p>
          <a:p>
            <a:pPr lvl="1"/>
            <a:r>
              <a:rPr lang="en-US" sz="2600" i="1" dirty="0"/>
              <a:t>Who decides the curriculum?</a:t>
            </a:r>
          </a:p>
          <a:p>
            <a:pPr lvl="1"/>
            <a:r>
              <a:rPr lang="en-US" sz="2600" i="1" dirty="0"/>
              <a:t>Who has the ‘power’ in schools? Teachers or pupils?</a:t>
            </a:r>
          </a:p>
          <a:p>
            <a:pPr lvl="1"/>
            <a:r>
              <a:rPr lang="en-US" sz="2600" i="1" dirty="0"/>
              <a:t>Who decides how children should learn?</a:t>
            </a:r>
          </a:p>
          <a:p>
            <a:r>
              <a:rPr lang="en-US" sz="3400" i="1" dirty="0"/>
              <a:t>Education has the power to bring about change when one locates the moral purpose of </a:t>
            </a:r>
            <a:r>
              <a:rPr lang="en-US" sz="3400" i="1" dirty="0" smtClean="0"/>
              <a:t>education</a:t>
            </a:r>
          </a:p>
          <a:p>
            <a:pPr marL="0" indent="0" algn="r">
              <a:buNone/>
            </a:pPr>
            <a:r>
              <a:rPr lang="en-GB" sz="2900" dirty="0" err="1" smtClean="0"/>
              <a:t>Boronski</a:t>
            </a:r>
            <a:r>
              <a:rPr lang="en-GB" sz="2900" dirty="0" smtClean="0"/>
              <a:t> </a:t>
            </a:r>
            <a:r>
              <a:rPr lang="en-GB" sz="2900" dirty="0"/>
              <a:t>and Hassan, 2015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3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sz="4900" dirty="0" smtClean="0"/>
              <a:t>Typologies of </a:t>
            </a:r>
            <a:r>
              <a:rPr lang="en-GB" sz="4900" dirty="0"/>
              <a:t>Ideologies</a:t>
            </a:r>
            <a:br>
              <a:rPr lang="en-GB" sz="4900" dirty="0"/>
            </a:br>
            <a:endParaRPr lang="en-GB" sz="49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 smtClean="0"/>
              <a:t>A typology is a way to group ideas together under a certain heading or </a:t>
            </a:r>
            <a:r>
              <a:rPr lang="en-GB" b="1" i="1" dirty="0" smtClean="0"/>
              <a:t>to classify </a:t>
            </a:r>
            <a:r>
              <a:rPr lang="en-GB" i="1" dirty="0" smtClean="0"/>
              <a:t>them. </a:t>
            </a:r>
          </a:p>
          <a:p>
            <a:endParaRPr lang="en-GB" i="1" dirty="0"/>
          </a:p>
          <a:p>
            <a:r>
              <a:rPr lang="en-GB" i="1" dirty="0" smtClean="0"/>
              <a:t>Conservative or elitist?</a:t>
            </a:r>
          </a:p>
          <a:p>
            <a:r>
              <a:rPr lang="en-GB" i="1" dirty="0" smtClean="0"/>
              <a:t>Revisionist or technocratic?</a:t>
            </a:r>
          </a:p>
          <a:p>
            <a:r>
              <a:rPr lang="en-GB" i="1" dirty="0" smtClean="0"/>
              <a:t>Romantic, individualist or psychological?</a:t>
            </a:r>
          </a:p>
          <a:p>
            <a:r>
              <a:rPr lang="en-GB" i="1" dirty="0" smtClean="0"/>
              <a:t>Democratic, liberal tradition or egalitarian? </a:t>
            </a:r>
          </a:p>
          <a:p>
            <a:pPr algn="r"/>
            <a:r>
              <a:rPr lang="en-GB" sz="1600" dirty="0" smtClean="0"/>
              <a:t>Davies (1969) and </a:t>
            </a:r>
            <a:r>
              <a:rPr lang="en-GB" sz="1600" dirty="0" err="1" smtClean="0"/>
              <a:t>Cosin</a:t>
            </a:r>
            <a:r>
              <a:rPr lang="en-GB" sz="1600" dirty="0" smtClean="0"/>
              <a:t> (1972) in Matheson, 2015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59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Morrison and Ridley’s Typology</a:t>
            </a:r>
            <a:br>
              <a:rPr lang="en-GB" dirty="0" smtClean="0"/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600" i="1" dirty="0"/>
              <a:t>Morrison and Ridley (1989) use three headings to summarise educational ideologies:</a:t>
            </a:r>
          </a:p>
          <a:p>
            <a:pPr lvl="1"/>
            <a:r>
              <a:rPr lang="en-GB" sz="3200" i="1" dirty="0"/>
              <a:t>Ideologies which emphasise the individual </a:t>
            </a:r>
          </a:p>
          <a:p>
            <a:pPr lvl="1"/>
            <a:r>
              <a:rPr lang="en-GB" sz="3200" i="1" dirty="0"/>
              <a:t>Ideologies which emphasise knowledge</a:t>
            </a:r>
          </a:p>
          <a:p>
            <a:pPr lvl="1"/>
            <a:r>
              <a:rPr lang="en-GB" sz="3200" i="1" dirty="0"/>
              <a:t>Ideologies which emphasise society </a:t>
            </a:r>
            <a:endParaRPr lang="en-GB" sz="3200" i="1" dirty="0" smtClean="0"/>
          </a:p>
          <a:p>
            <a:pPr marL="457200" lvl="1" indent="0" algn="r">
              <a:buNone/>
            </a:pPr>
            <a:r>
              <a:rPr lang="en-GB" i="1" dirty="0"/>
              <a:t>Cited in Bartlett and Burton, 2016</a:t>
            </a:r>
          </a:p>
          <a:p>
            <a:pPr lvl="1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01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Ideologies which emphasise the </a:t>
            </a:r>
            <a:r>
              <a:rPr lang="en-GB" dirty="0"/>
              <a:t>individual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/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sz="3500" i="1" dirty="0" smtClean="0"/>
              <a:t>Place an emphasis on individual development with a central focus on the needs and interests of the learner </a:t>
            </a:r>
          </a:p>
          <a:p>
            <a:r>
              <a:rPr lang="en-GB" sz="3500" i="1" dirty="0" smtClean="0"/>
              <a:t>Learning takes place through discovery and experimentation</a:t>
            </a:r>
          </a:p>
          <a:p>
            <a:r>
              <a:rPr lang="en-GB" sz="3500" i="1" dirty="0" smtClean="0"/>
              <a:t>It is accepted that learners’ learn at their own pace, following their own interests</a:t>
            </a:r>
          </a:p>
          <a:p>
            <a:r>
              <a:rPr lang="en-GB" sz="3500" i="1" dirty="0" smtClean="0"/>
              <a:t>Concept of ‘failure’ is not appropriate – it only applies to set courses and fixed parameters</a:t>
            </a:r>
          </a:p>
          <a:p>
            <a:r>
              <a:rPr lang="en-GB" sz="3500" i="1" dirty="0" smtClean="0"/>
              <a:t>Favours formative assessment approaches</a:t>
            </a:r>
          </a:p>
          <a:p>
            <a:r>
              <a:rPr lang="en-GB" sz="3500" i="1" dirty="0" smtClean="0"/>
              <a:t>Generally progressive in approach </a:t>
            </a:r>
          </a:p>
          <a:p>
            <a:pPr marL="0" indent="0" algn="r">
              <a:buNone/>
            </a:pPr>
            <a:r>
              <a:rPr lang="en-GB" dirty="0" smtClean="0"/>
              <a:t>Bartlett and Burton, 2016</a:t>
            </a:r>
          </a:p>
        </p:txBody>
      </p:sp>
    </p:spTree>
    <p:extLst>
      <p:ext uri="{BB962C8B-B14F-4D97-AF65-F5344CB8AC3E}">
        <p14:creationId xmlns:p14="http://schemas.microsoft.com/office/powerpoint/2010/main" val="191204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Ideologies which emphasise </a:t>
            </a:r>
            <a:r>
              <a:rPr lang="en-GB" dirty="0"/>
              <a:t>knowledge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i="1" dirty="0" smtClean="0"/>
              <a:t>Respect for ‘high-status’ knowledge.</a:t>
            </a:r>
          </a:p>
          <a:p>
            <a:r>
              <a:rPr lang="en-GB" sz="3200" i="1" dirty="0" smtClean="0"/>
              <a:t>Learning starts with basic facts and progresses in complexity</a:t>
            </a:r>
          </a:p>
          <a:p>
            <a:r>
              <a:rPr lang="en-GB" sz="3200" i="1" dirty="0" smtClean="0"/>
              <a:t>Formal, traditional, tried and tested methods are favoured</a:t>
            </a:r>
          </a:p>
          <a:p>
            <a:r>
              <a:rPr lang="en-GB" sz="3200" i="1" dirty="0" smtClean="0"/>
              <a:t>Assessment is formal and is viewed as indicating success and enables selection of elite</a:t>
            </a:r>
          </a:p>
          <a:p>
            <a:r>
              <a:rPr lang="en-GB" sz="3200" i="1" dirty="0" smtClean="0"/>
              <a:t>Discipline is important – autonomy only allowed at high levels of study</a:t>
            </a:r>
          </a:p>
          <a:p>
            <a:pPr marL="0" indent="0" algn="r">
              <a:buNone/>
            </a:pPr>
            <a:r>
              <a:rPr lang="en-GB" sz="3200" dirty="0"/>
              <a:t>Bartlett and Burton, 2016</a:t>
            </a:r>
          </a:p>
          <a:p>
            <a:pPr algn="r"/>
            <a:endParaRPr lang="en-GB" sz="32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00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Ideologies which emphasise </a:t>
            </a:r>
            <a:r>
              <a:rPr lang="en-GB" dirty="0"/>
              <a:t>society</a:t>
            </a:r>
            <a:br>
              <a:rPr lang="en-GB" dirty="0"/>
            </a:br>
            <a:r>
              <a:rPr lang="en-GB" dirty="0" smtClean="0">
                <a:solidFill>
                  <a:schemeClr val="accent1"/>
                </a:solidFill>
              </a:rPr>
              <a:t> </a:t>
            </a:r>
            <a:br>
              <a:rPr lang="en-GB" dirty="0" smtClean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b="1" i="1" dirty="0" smtClean="0">
                <a:solidFill>
                  <a:schemeClr val="tx1"/>
                </a:solidFill>
              </a:rPr>
              <a:t>Aspect 1: 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Places emphasis on economic renewal through producing workers who are adaptable, thinking and problem solving individuals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Education has a practical purpose – strong vocational element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Individualised programmes but with strong external direction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Personalised learning through use of Web 2.0 technology, for example. </a:t>
            </a:r>
          </a:p>
          <a:p>
            <a:pPr marL="0" indent="0" algn="r">
              <a:buNone/>
            </a:pPr>
            <a:r>
              <a:rPr lang="en-GB" dirty="0" smtClean="0"/>
              <a:t>Bartlett </a:t>
            </a:r>
            <a:r>
              <a:rPr lang="en-GB" dirty="0"/>
              <a:t>and Burton, 2016</a:t>
            </a:r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18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Ideologies which emphasise society</a:t>
            </a:r>
            <a:br>
              <a:rPr lang="en-GB" dirty="0" smtClean="0"/>
            </a:br>
            <a:r>
              <a:rPr lang="en-GB" dirty="0">
                <a:solidFill>
                  <a:schemeClr val="accent1"/>
                </a:solidFill>
              </a:rPr>
              <a:t/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i="1" dirty="0" smtClean="0"/>
              <a:t>Aspect 2:</a:t>
            </a:r>
          </a:p>
          <a:p>
            <a:r>
              <a:rPr lang="en-GB" sz="3200" i="1" dirty="0" smtClean="0"/>
              <a:t>Democratic socialism – education can challenge power structures in society and lead to equal opportunity for all</a:t>
            </a:r>
          </a:p>
          <a:p>
            <a:r>
              <a:rPr lang="en-GB" sz="3200" i="1" dirty="0" smtClean="0"/>
              <a:t>Aims to reform or even reconstruct society through education </a:t>
            </a:r>
          </a:p>
          <a:p>
            <a:r>
              <a:rPr lang="en-GB" sz="3200" i="1" dirty="0" smtClean="0"/>
              <a:t>Education is a revolutionary force </a:t>
            </a:r>
          </a:p>
          <a:p>
            <a:pPr marL="0" indent="0" algn="r">
              <a:buNone/>
            </a:pPr>
            <a:r>
              <a:rPr lang="en-GB" sz="3200" dirty="0"/>
              <a:t>Bartlett and Burton, 2016</a:t>
            </a:r>
          </a:p>
          <a:p>
            <a:pPr marL="0" indent="0" algn="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881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Reflect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3797299"/>
            <a:ext cx="10515600" cy="23796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How does discourse relating to health and wellbeing relate to each of the typologies considered?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How does discourse relating to children’s rights relate to each of the typologies considered?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098" y="1498599"/>
            <a:ext cx="3173803" cy="193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27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60500"/>
          </a:xfrm>
        </p:spPr>
        <p:txBody>
          <a:bodyPr/>
          <a:lstStyle/>
          <a:p>
            <a:pPr algn="ctr"/>
            <a:r>
              <a:rPr lang="en-GB" dirty="0" smtClean="0"/>
              <a:t>TASK</a:t>
            </a:r>
            <a:br>
              <a:rPr lang="en-GB" dirty="0" smtClean="0"/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127499"/>
            <a:ext cx="10515600" cy="20494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 smtClean="0"/>
              <a:t>In pairs:</a:t>
            </a:r>
          </a:p>
          <a:p>
            <a:pPr lvl="1"/>
            <a:r>
              <a:rPr lang="en-GB" i="1" dirty="0" smtClean="0"/>
              <a:t>In order of priority, write a list of the 10 most important things a school should include in the education of its pupils. </a:t>
            </a:r>
          </a:p>
          <a:p>
            <a:pPr lvl="1"/>
            <a:r>
              <a:rPr lang="en-GB" i="1" dirty="0" smtClean="0"/>
              <a:t>Compare your list with that of another pair. </a:t>
            </a:r>
          </a:p>
          <a:p>
            <a:pPr lvl="1"/>
            <a:r>
              <a:rPr lang="en-GB" i="1" dirty="0" smtClean="0"/>
              <a:t>Reflect: does your list fit into one or more of the typologies explored? How so?</a:t>
            </a:r>
            <a:endParaRPr lang="en-GB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791" y="1346200"/>
            <a:ext cx="2394417" cy="258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6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Education is a Political Act…?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Politics is to do with power and the distribution of power. </a:t>
            </a:r>
          </a:p>
          <a:p>
            <a:r>
              <a:rPr lang="en-GB" dirty="0" smtClean="0"/>
              <a:t>Education is knowledge.</a:t>
            </a:r>
          </a:p>
          <a:p>
            <a:r>
              <a:rPr lang="en-GB" dirty="0" smtClean="0"/>
              <a:t>If knowledge = power, education is political. </a:t>
            </a:r>
          </a:p>
          <a:p>
            <a:pPr marL="0" indent="0" algn="r">
              <a:buNone/>
            </a:pPr>
            <a:r>
              <a:rPr lang="en-GB" dirty="0" smtClean="0"/>
              <a:t>(Matheson, 2015)</a:t>
            </a:r>
          </a:p>
          <a:p>
            <a:endParaRPr lang="en-GB" dirty="0"/>
          </a:p>
          <a:p>
            <a:r>
              <a:rPr lang="en-GB" dirty="0" smtClean="0"/>
              <a:t>There are also </a:t>
            </a:r>
            <a:r>
              <a:rPr lang="en-GB" i="1" dirty="0" smtClean="0"/>
              <a:t>political ideologies</a:t>
            </a:r>
            <a:r>
              <a:rPr lang="en-GB" dirty="0" smtClean="0"/>
              <a:t> within education – how?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94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Knowledge, Power and Foucault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“Ask not what the world is made of but rather why we view it in the way we do” </a:t>
            </a:r>
          </a:p>
          <a:p>
            <a:pPr marL="0" indent="0" algn="r">
              <a:buNone/>
            </a:pPr>
            <a:r>
              <a:rPr lang="en-GB" sz="2000" dirty="0" smtClean="0"/>
              <a:t>(Kant cited in </a:t>
            </a:r>
            <a:r>
              <a:rPr lang="en-GB" sz="2000" dirty="0" err="1" smtClean="0"/>
              <a:t>MacBlain</a:t>
            </a:r>
            <a:r>
              <a:rPr lang="en-GB" sz="2000" dirty="0" smtClean="0"/>
              <a:t>, 2014, p5).</a:t>
            </a:r>
          </a:p>
          <a:p>
            <a:pPr marL="0" indent="0" algn="r">
              <a:buNone/>
            </a:pPr>
            <a:endParaRPr lang="en-GB" sz="2000" dirty="0"/>
          </a:p>
          <a:p>
            <a:r>
              <a:rPr lang="en-GB" dirty="0" err="1" smtClean="0"/>
              <a:t>Nietzche</a:t>
            </a:r>
            <a:r>
              <a:rPr lang="en-GB" dirty="0" smtClean="0"/>
              <a:t> argued that knowledge and truth is created by, and between, establishments and professional disciplines are offered as though they are timeless and complete. </a:t>
            </a:r>
          </a:p>
          <a:p>
            <a:pPr marL="0" indent="0" algn="r">
              <a:buNone/>
            </a:pPr>
            <a:r>
              <a:rPr lang="en-GB" sz="2000" dirty="0" smtClean="0"/>
              <a:t>(Cited in Aubrey and Riley, 2017). </a:t>
            </a:r>
          </a:p>
        </p:txBody>
      </p:sp>
    </p:spTree>
    <p:extLst>
      <p:ext uri="{BB962C8B-B14F-4D97-AF65-F5344CB8AC3E}">
        <p14:creationId xmlns:p14="http://schemas.microsoft.com/office/powerpoint/2010/main" val="4098277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Foucault’s Ideas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904999"/>
            <a:ext cx="10515600" cy="4271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sz="3500" dirty="0" smtClean="0"/>
              <a:t>The power of discourse</a:t>
            </a:r>
          </a:p>
          <a:p>
            <a:endParaRPr lang="en-GB" sz="3500" dirty="0"/>
          </a:p>
          <a:p>
            <a:r>
              <a:rPr lang="en-GB" sz="3500" dirty="0" smtClean="0"/>
              <a:t>Discipline </a:t>
            </a:r>
          </a:p>
          <a:p>
            <a:pPr lvl="1"/>
            <a:r>
              <a:rPr lang="en-GB" sz="3000" dirty="0" smtClean="0"/>
              <a:t>Docile bodies</a:t>
            </a:r>
          </a:p>
          <a:p>
            <a:pPr lvl="1"/>
            <a:r>
              <a:rPr lang="en-GB" sz="3000" dirty="0" smtClean="0"/>
              <a:t>Hierarchical observation </a:t>
            </a:r>
          </a:p>
          <a:p>
            <a:pPr lvl="1"/>
            <a:r>
              <a:rPr lang="en-GB" sz="3000" dirty="0" smtClean="0"/>
              <a:t>Normalisation </a:t>
            </a:r>
          </a:p>
          <a:p>
            <a:pPr lvl="1"/>
            <a:r>
              <a:rPr lang="en-GB" sz="3000" dirty="0" smtClean="0"/>
              <a:t>Examination </a:t>
            </a:r>
          </a:p>
          <a:p>
            <a:pPr marL="457200" lvl="1" indent="0">
              <a:buNone/>
            </a:pPr>
            <a:endParaRPr lang="en-GB" sz="3000" dirty="0"/>
          </a:p>
          <a:p>
            <a:r>
              <a:rPr lang="en-GB" sz="3500" dirty="0" smtClean="0"/>
              <a:t> </a:t>
            </a:r>
            <a:r>
              <a:rPr lang="en-GB" sz="3500" dirty="0" err="1" smtClean="0"/>
              <a:t>Panopticon</a:t>
            </a:r>
            <a:r>
              <a:rPr lang="en-GB" sz="3500" dirty="0" smtClean="0"/>
              <a:t> </a:t>
            </a:r>
          </a:p>
          <a:p>
            <a:pPr marL="0" indent="0" algn="r">
              <a:buNone/>
            </a:pPr>
            <a:endParaRPr lang="en-GB" sz="3500" dirty="0" smtClean="0"/>
          </a:p>
          <a:p>
            <a:pPr marL="0" indent="0" algn="r">
              <a:buNone/>
            </a:pPr>
            <a:r>
              <a:rPr lang="en-GB" dirty="0" smtClean="0"/>
              <a:t>Aubrey and Riley,2017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448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Argument against Schools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Schools are state mechanisms for control:</a:t>
            </a:r>
          </a:p>
          <a:p>
            <a:pPr lvl="1"/>
            <a:r>
              <a:rPr lang="en-GB" dirty="0" smtClean="0"/>
              <a:t>“Education systems within capitalist societies are a form of ‘ideological state apparatus’ designed as a means of social control” (Althusser, 1971 cited in Pollard et al, 2008).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/>
              <a:t>Emphasis in schools on ‘classroom management’ is more about discipline and less about learning. It’s a way of getting students to conform to society’s expectations.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91752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0" y="551146"/>
            <a:ext cx="10515600" cy="39081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Hierarchical power </a:t>
            </a:r>
            <a:r>
              <a:rPr lang="en-GB" dirty="0" smtClean="0"/>
              <a:t>structures</a:t>
            </a:r>
          </a:p>
          <a:p>
            <a:endParaRPr lang="en-GB" dirty="0"/>
          </a:p>
          <a:p>
            <a:r>
              <a:rPr lang="en-GB" dirty="0" smtClean="0"/>
              <a:t>Each aspect of the school day can be observed in minute detail</a:t>
            </a:r>
          </a:p>
          <a:p>
            <a:endParaRPr lang="en-GB" dirty="0" smtClean="0"/>
          </a:p>
          <a:p>
            <a:r>
              <a:rPr lang="en-GB" dirty="0"/>
              <a:t>School buildings are built to create ‘space in ways that allow for </a:t>
            </a:r>
            <a:r>
              <a:rPr lang="en-GB" dirty="0" smtClean="0"/>
              <a:t>total </a:t>
            </a:r>
            <a:r>
              <a:rPr lang="en-GB" dirty="0"/>
              <a:t>supervision’ (Schwan and Shapiro, 2011 cited in Aubrey and Riley, 2017). </a:t>
            </a: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838200" y="4563302"/>
            <a:ext cx="10509336" cy="214195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000" dirty="0" smtClean="0"/>
              <a:t>“Schools are broken down into houses, the school day into a timetable and a curriculum (a serial space of serial knowledges) and into specialist locations; pupil movements are broken down within and into lessons, they are allocated to seats, organised onto tables or in rows, labelled, tested, measured and calculated by the techniques of examination”</a:t>
            </a:r>
          </a:p>
          <a:p>
            <a:pPr algn="r"/>
            <a:r>
              <a:rPr lang="en-GB" sz="2000" dirty="0" smtClean="0"/>
              <a:t> (Ball, 2013, p46 cited in Aubrey and Riley, 2017).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82903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Knowledge and the Curriculum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Curriculum – prescribed knowledge which is the accepted ‘truth’ of a subject</a:t>
            </a:r>
          </a:p>
          <a:p>
            <a:pPr lvl="1"/>
            <a:r>
              <a:rPr lang="en-GB" dirty="0" smtClean="0"/>
              <a:t>Who decides what should be included? </a:t>
            </a:r>
          </a:p>
          <a:p>
            <a:r>
              <a:rPr lang="en-GB" dirty="0" smtClean="0"/>
              <a:t>The ‘hidden curriculum’ – reproducing social conformity?</a:t>
            </a:r>
          </a:p>
          <a:p>
            <a:r>
              <a:rPr lang="en-GB" dirty="0" smtClean="0"/>
              <a:t>Bowles and </a:t>
            </a:r>
            <a:r>
              <a:rPr lang="en-GB" dirty="0" err="1" smtClean="0"/>
              <a:t>Gintis</a:t>
            </a:r>
            <a:r>
              <a:rPr lang="en-GB" dirty="0" smtClean="0"/>
              <a:t> (1976) argued school processes tend to induce passivity and the acceptance of authority.</a:t>
            </a:r>
          </a:p>
          <a:p>
            <a:r>
              <a:rPr lang="en-GB" dirty="0" smtClean="0"/>
              <a:t>They also argued that there’s more of a concern about the quantity and quality of work irrespective of purpose.</a:t>
            </a:r>
          </a:p>
          <a:p>
            <a:pPr marL="0" indent="0" algn="r">
              <a:buNone/>
            </a:pPr>
            <a:r>
              <a:rPr lang="en-GB" dirty="0" smtClean="0"/>
              <a:t>Pollard et al, 2008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6093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Ideology and the Curriculum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smtClean="0"/>
              <a:t>The schooling pupils receive is a result of the decisions and actions of many individuals and groups (Marsh, 2009). </a:t>
            </a:r>
          </a:p>
          <a:p>
            <a:endParaRPr lang="en-GB" sz="3200" dirty="0" smtClean="0"/>
          </a:p>
          <a:p>
            <a:r>
              <a:rPr lang="en-GB" sz="3200" dirty="0" smtClean="0"/>
              <a:t>The curriculum may reflect varying ideologies e.g. </a:t>
            </a:r>
          </a:p>
          <a:p>
            <a:pPr lvl="1"/>
            <a:r>
              <a:rPr lang="en-GB" sz="2800" dirty="0" smtClean="0"/>
              <a:t>The national </a:t>
            </a:r>
            <a:r>
              <a:rPr lang="en-GB" sz="2800" dirty="0"/>
              <a:t>c</a:t>
            </a:r>
            <a:r>
              <a:rPr lang="en-GB" sz="2800" dirty="0" smtClean="0"/>
              <a:t>urriculum v the teacher’s approaches to pedagogy</a:t>
            </a:r>
          </a:p>
          <a:p>
            <a:pPr marL="457200" lvl="1" indent="0">
              <a:buNone/>
            </a:pPr>
            <a:endParaRPr lang="en-GB" sz="2800" dirty="0" smtClean="0"/>
          </a:p>
          <a:p>
            <a:r>
              <a:rPr lang="en-GB" sz="3200" dirty="0" smtClean="0"/>
              <a:t>Therefore, it can reflect competing sets of beliefs: politicians, parents, teachers, employers, taxpayers, pupils…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5558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Ideology and Curriculum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Curriculum in Wales 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Curriculum in England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Watch the two videos exploring approaches to the curriculum in Wales and England. </a:t>
            </a:r>
          </a:p>
          <a:p>
            <a:pPr lvl="1"/>
            <a:r>
              <a:rPr lang="en-GB" dirty="0" smtClean="0"/>
              <a:t>How has each curriculum been influenced by ideology?</a:t>
            </a:r>
          </a:p>
          <a:p>
            <a:pPr lvl="1"/>
            <a:r>
              <a:rPr lang="en-GB" dirty="0" smtClean="0"/>
              <a:t>Are there any tensions between ideologies in each curriculum?</a:t>
            </a:r>
          </a:p>
          <a:p>
            <a:pPr lvl="1"/>
            <a:r>
              <a:rPr lang="en-GB" dirty="0" smtClean="0"/>
              <a:t>What are the similarities/differences in ideology between the two curriculums?</a:t>
            </a:r>
          </a:p>
          <a:p>
            <a:pPr lvl="1"/>
            <a:r>
              <a:rPr lang="en-GB" dirty="0" smtClean="0"/>
              <a:t>What are the implications of curriculum approaches for h &amp; w/b and children’s rights?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44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Reflection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406899"/>
            <a:ext cx="10515600" cy="17700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What are the implications of this for health and wellbeing in schools?</a:t>
            </a:r>
          </a:p>
          <a:p>
            <a:endParaRPr lang="en-GB" dirty="0"/>
          </a:p>
          <a:p>
            <a:r>
              <a:rPr lang="en-GB" dirty="0" smtClean="0"/>
              <a:t>What are the implications of this for children’s rights in schools?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400" y="1485900"/>
            <a:ext cx="2673350" cy="267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8598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Possible Implications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Children’s learning and their mental health have become inter-related (</a:t>
            </a:r>
            <a:r>
              <a:rPr lang="en-GB" dirty="0" err="1" smtClean="0"/>
              <a:t>Wigelsworth</a:t>
            </a:r>
            <a:r>
              <a:rPr lang="en-GB" dirty="0" smtClean="0"/>
              <a:t>, 2016).</a:t>
            </a:r>
          </a:p>
          <a:p>
            <a:endParaRPr lang="en-GB" dirty="0" smtClean="0"/>
          </a:p>
          <a:p>
            <a:r>
              <a:rPr lang="en-GB" dirty="0" smtClean="0"/>
              <a:t>Ideologically, people define wellbeing differently – there are many ways of conceptualising it depending on the nature of the discourse. </a:t>
            </a:r>
          </a:p>
          <a:p>
            <a:pPr lvl="1"/>
            <a:r>
              <a:rPr lang="en-GB" dirty="0" smtClean="0"/>
              <a:t>Craig (in Watson et al, 2012) argues that public health ideologies have been allowed to dominate what we understand as wellbeing in a way that is not appropriate within the context of learning and development e.g. it is natural and healthy for children to experience a range of emotions.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6756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The ideological purposes of schooling – should wellbeing of children be an educational goal in itself? If yes, how does allowing the emotional imperative to lead the academic </a:t>
            </a:r>
            <a:r>
              <a:rPr lang="en-GB" dirty="0" smtClean="0"/>
              <a:t>affect </a:t>
            </a:r>
            <a:r>
              <a:rPr lang="en-GB" dirty="0"/>
              <a:t>outcomes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What effect does a children’s right approach have on the power dynamic within a school/wider society?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Others?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Possible Implications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2799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Hicks, D. (N.D.) ‘Radical Education’ in Ward, S. (ed.) (2004) </a:t>
            </a:r>
            <a:r>
              <a:rPr lang="en-GB" i="1" dirty="0" smtClean="0"/>
              <a:t>Education Studies: A Student Guide</a:t>
            </a:r>
            <a:r>
              <a:rPr lang="en-GB" dirty="0" smtClean="0"/>
              <a:t>, Routledge </a:t>
            </a:r>
            <a:r>
              <a:rPr lang="en-GB" dirty="0" err="1" smtClean="0"/>
              <a:t>Falmer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Chapter 7 – ‘Michel Foucault: Power, surveillance, discipline and control’ in </a:t>
            </a:r>
            <a:r>
              <a:rPr lang="en-GB" dirty="0"/>
              <a:t>Aubrey, K. &amp; Riley, A. ( 2017) </a:t>
            </a:r>
            <a:r>
              <a:rPr lang="en-GB" i="1" dirty="0"/>
              <a:t>Understanding and Using Challenging Educational Theories, </a:t>
            </a:r>
            <a:r>
              <a:rPr lang="en-GB" dirty="0"/>
              <a:t>London: SAGE.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Children’s rights group – you may wish to consider how Foucault’s ideas play out within the concept of children’s participation as part of your wider thinking in this area:</a:t>
            </a:r>
          </a:p>
          <a:p>
            <a:pPr lvl="1"/>
            <a:r>
              <a:rPr lang="en-GB" dirty="0" smtClean="0"/>
              <a:t>Raby, R. (2014) ‘Children's</a:t>
            </a:r>
            <a:r>
              <a:rPr lang="en-GB" dirty="0"/>
              <a:t> Participation as Neo-Liberal Governance</a:t>
            </a:r>
            <a:r>
              <a:rPr lang="en-GB" dirty="0" smtClean="0"/>
              <a:t>?’, </a:t>
            </a:r>
            <a:r>
              <a:rPr lang="en-GB" i="1" dirty="0"/>
              <a:t>Discourse: Studies in the Cultural Politics of Education, </a:t>
            </a:r>
            <a:r>
              <a:rPr lang="en-GB" i="1" dirty="0" smtClean="0"/>
              <a:t>Vol.35(1</a:t>
            </a:r>
            <a:r>
              <a:rPr lang="en-GB" i="1" dirty="0"/>
              <a:t>), </a:t>
            </a:r>
            <a:r>
              <a:rPr lang="en-GB" i="1" dirty="0" smtClean="0"/>
              <a:t>p.77-89.</a:t>
            </a:r>
          </a:p>
          <a:p>
            <a:pPr lvl="1"/>
            <a:r>
              <a:rPr lang="en-GB" dirty="0" smtClean="0"/>
              <a:t>Gallagher, M. (2008) </a:t>
            </a:r>
            <a:r>
              <a:rPr lang="en-GB" i="1" dirty="0" smtClean="0"/>
              <a:t>‘</a:t>
            </a:r>
            <a:r>
              <a:rPr lang="en-GB" dirty="0" smtClean="0"/>
              <a:t>Foucault</a:t>
            </a:r>
            <a:r>
              <a:rPr lang="en-GB" dirty="0"/>
              <a:t>, Power and </a:t>
            </a:r>
            <a:r>
              <a:rPr lang="en-GB" dirty="0" smtClean="0"/>
              <a:t>Participation’, </a:t>
            </a:r>
            <a:r>
              <a:rPr lang="en-GB" i="1" dirty="0"/>
              <a:t>The International Journal of Children's Rights, </a:t>
            </a:r>
            <a:r>
              <a:rPr lang="en-GB" i="1" dirty="0" smtClean="0"/>
              <a:t>Vol.16(3</a:t>
            </a:r>
            <a:r>
              <a:rPr lang="en-GB" i="1" dirty="0"/>
              <a:t>), </a:t>
            </a:r>
            <a:r>
              <a:rPr lang="en-GB" i="1" dirty="0" smtClean="0"/>
              <a:t>pp.395-406.   </a:t>
            </a:r>
            <a:endParaRPr lang="en-GB" i="1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1195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smtClean="0"/>
              <a:t>Bibliography</a:t>
            </a:r>
            <a:br>
              <a:rPr lang="en-GB" dirty="0" smtClean="0"/>
            </a:br>
            <a:r>
              <a:rPr lang="en-GB" dirty="0" err="1" smtClean="0">
                <a:solidFill>
                  <a:schemeClr val="accent1"/>
                </a:solidFill>
              </a:rPr>
              <a:t>Llyfryddiaeth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Aubrey, K. &amp; Riley, A. ( 2017) </a:t>
            </a:r>
            <a:r>
              <a:rPr lang="en-GB" i="1" dirty="0"/>
              <a:t>Understanding and Using Challenging Educational Theories, </a:t>
            </a:r>
            <a:r>
              <a:rPr lang="en-GB" dirty="0"/>
              <a:t>London: SAGE. </a:t>
            </a:r>
          </a:p>
          <a:p>
            <a:r>
              <a:rPr lang="en-GB" dirty="0" smtClean="0"/>
              <a:t>Bartlett, S. &amp; Burton, D. (2016) </a:t>
            </a:r>
            <a:r>
              <a:rPr lang="en-GB" i="1" dirty="0" smtClean="0"/>
              <a:t>Introduction to Education Studies, </a:t>
            </a:r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Ed. Sage: London. </a:t>
            </a:r>
          </a:p>
          <a:p>
            <a:r>
              <a:rPr lang="en-GB" dirty="0" err="1" smtClean="0"/>
              <a:t>Boronski</a:t>
            </a:r>
            <a:r>
              <a:rPr lang="en-GB" dirty="0" smtClean="0"/>
              <a:t>, T. &amp; Hassan, N. (2015) </a:t>
            </a:r>
            <a:r>
              <a:rPr lang="en-GB" i="1" dirty="0" smtClean="0"/>
              <a:t>Sociology of Education, </a:t>
            </a:r>
            <a:r>
              <a:rPr lang="en-GB" dirty="0" smtClean="0"/>
              <a:t>Sage: London. </a:t>
            </a:r>
          </a:p>
          <a:p>
            <a:r>
              <a:rPr lang="en-GB" dirty="0" smtClean="0"/>
              <a:t>Matheson, D. (2015) </a:t>
            </a:r>
            <a:r>
              <a:rPr lang="en-GB" i="1" dirty="0" smtClean="0"/>
              <a:t>An Introduction to the Study of Education, </a:t>
            </a:r>
            <a:r>
              <a:rPr lang="en-GB" dirty="0" smtClean="0"/>
              <a:t>Routledge: London. </a:t>
            </a:r>
          </a:p>
          <a:p>
            <a:r>
              <a:rPr lang="en-GB" dirty="0"/>
              <a:t>Pollard, A., Anderson, J., </a:t>
            </a:r>
            <a:r>
              <a:rPr lang="en-GB" dirty="0" err="1"/>
              <a:t>Swaffield</a:t>
            </a:r>
            <a:r>
              <a:rPr lang="en-GB" dirty="0"/>
              <a:t>, S., Swann, M., </a:t>
            </a:r>
            <a:r>
              <a:rPr lang="en-GB" dirty="0" err="1"/>
              <a:t>Warin</a:t>
            </a:r>
            <a:r>
              <a:rPr lang="en-GB" dirty="0"/>
              <a:t>, J. &amp; Warwick, P. (2008) </a:t>
            </a:r>
            <a:r>
              <a:rPr lang="en-GB" i="1" dirty="0"/>
              <a:t>Reflective Teaching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ed.), London: Continuum. </a:t>
            </a:r>
            <a:endParaRPr lang="en-GB" dirty="0" smtClean="0"/>
          </a:p>
          <a:p>
            <a:r>
              <a:rPr lang="en-GB" dirty="0" smtClean="0"/>
              <a:t>Watson, D. (ed.) (2012) </a:t>
            </a:r>
            <a:r>
              <a:rPr lang="en-GB" i="1" dirty="0" smtClean="0"/>
              <a:t>Children’s Social and Emotional Wellbeing in Schools, </a:t>
            </a:r>
            <a:r>
              <a:rPr lang="en-GB" dirty="0" smtClean="0"/>
              <a:t>Bristol: Policy Press. </a:t>
            </a:r>
          </a:p>
        </p:txBody>
      </p:sp>
    </p:spTree>
    <p:extLst>
      <p:ext uri="{BB962C8B-B14F-4D97-AF65-F5344CB8AC3E}">
        <p14:creationId xmlns:p14="http://schemas.microsoft.com/office/powerpoint/2010/main" val="122045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1908</Words>
  <Application>Microsoft Office PowerPoint</Application>
  <PresentationFormat>Widescreen</PresentationFormat>
  <Paragraphs>223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ECCH7001: Contemporary Discourses in Professional Practice  Session 5  </vt:lpstr>
      <vt:lpstr>Learning Outcomes </vt:lpstr>
      <vt:lpstr>What is an ideology?</vt:lpstr>
      <vt:lpstr>What is an ideology?</vt:lpstr>
      <vt:lpstr>Hegemony </vt:lpstr>
      <vt:lpstr> (Radical) Ideologies  </vt:lpstr>
      <vt:lpstr>Critical Pedagogies</vt:lpstr>
      <vt:lpstr> Typologies of Ideologies </vt:lpstr>
      <vt:lpstr> Morrison and Ridley’s Typology </vt:lpstr>
      <vt:lpstr>   Ideologies which emphasise the individual    </vt:lpstr>
      <vt:lpstr>  Ideologies which emphasise knowledge  </vt:lpstr>
      <vt:lpstr>  Ideologies which emphasise society   </vt:lpstr>
      <vt:lpstr>   Ideologies which emphasise society    </vt:lpstr>
      <vt:lpstr>Reflect</vt:lpstr>
      <vt:lpstr>TASK </vt:lpstr>
      <vt:lpstr>Education is a Political Act…? </vt:lpstr>
      <vt:lpstr>Knowledge, Power and Foucault  </vt:lpstr>
      <vt:lpstr>Foucault’s Ideas </vt:lpstr>
      <vt:lpstr>The Argument against Schools </vt:lpstr>
      <vt:lpstr>PowerPoint Presentation</vt:lpstr>
      <vt:lpstr>Knowledge and the Curriculum </vt:lpstr>
      <vt:lpstr>Ideology and the Curriculum </vt:lpstr>
      <vt:lpstr>Ideology and Curriculum</vt:lpstr>
      <vt:lpstr>Reflection </vt:lpstr>
      <vt:lpstr>Possible Implications </vt:lpstr>
      <vt:lpstr>Possible Implications </vt:lpstr>
      <vt:lpstr>Further Reading</vt:lpstr>
      <vt:lpstr>Bibliography Llyfryddiaeth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Stewart</dc:creator>
  <cp:lastModifiedBy>Sarah Stewart</cp:lastModifiedBy>
  <cp:revision>11</cp:revision>
  <cp:lastPrinted>2018-11-06T12:39:11Z</cp:lastPrinted>
  <dcterms:created xsi:type="dcterms:W3CDTF">2018-09-20T14:40:50Z</dcterms:created>
  <dcterms:modified xsi:type="dcterms:W3CDTF">2018-11-06T12:39:36Z</dcterms:modified>
</cp:coreProperties>
</file>