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73" r:id="rId2"/>
    <p:sldId id="258" r:id="rId3"/>
    <p:sldId id="260" r:id="rId4"/>
    <p:sldId id="262" r:id="rId5"/>
    <p:sldId id="271" r:id="rId6"/>
    <p:sldId id="257" r:id="rId7"/>
    <p:sldId id="272" r:id="rId8"/>
    <p:sldId id="265" r:id="rId9"/>
    <p:sldId id="263" r:id="rId10"/>
    <p:sldId id="264" r:id="rId11"/>
    <p:sldId id="270"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8" d="100"/>
          <a:sy n="78" d="100"/>
        </p:scale>
        <p:origin x="74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612CA6-DA2F-4573-9040-A743F0A91561}" type="datetimeFigureOut">
              <a:rPr lang="en-GB" smtClean="0"/>
              <a:t>03/11/2024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1B41A0-82D9-441D-A6C2-BB2058D66F28}" type="slidenum">
              <a:rPr lang="en-GB" smtClean="0"/>
              <a:t>‹#›</a:t>
            </a:fld>
            <a:endParaRPr lang="en-GB" dirty="0"/>
          </a:p>
        </p:txBody>
      </p:sp>
    </p:spTree>
    <p:extLst>
      <p:ext uri="{BB962C8B-B14F-4D97-AF65-F5344CB8AC3E}">
        <p14:creationId xmlns:p14="http://schemas.microsoft.com/office/powerpoint/2010/main" val="664852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1B41A0-82D9-441D-A6C2-BB2058D66F28}" type="slidenum">
              <a:rPr lang="en-GB" smtClean="0"/>
              <a:t>3</a:t>
            </a:fld>
            <a:endParaRPr lang="en-GB" dirty="0"/>
          </a:p>
        </p:txBody>
      </p:sp>
    </p:spTree>
    <p:extLst>
      <p:ext uri="{BB962C8B-B14F-4D97-AF65-F5344CB8AC3E}">
        <p14:creationId xmlns:p14="http://schemas.microsoft.com/office/powerpoint/2010/main" val="1701730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1B41A0-82D9-441D-A6C2-BB2058D66F28}" type="slidenum">
              <a:rPr lang="en-GB" smtClean="0"/>
              <a:t>4</a:t>
            </a:fld>
            <a:endParaRPr lang="en-GB" dirty="0"/>
          </a:p>
        </p:txBody>
      </p:sp>
    </p:spTree>
    <p:extLst>
      <p:ext uri="{BB962C8B-B14F-4D97-AF65-F5344CB8AC3E}">
        <p14:creationId xmlns:p14="http://schemas.microsoft.com/office/powerpoint/2010/main" val="35774036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114C02F-14A9-4E2C-8FD7-10363A7238CA}" type="datetimeFigureOut">
              <a:rPr lang="en-GB" smtClean="0"/>
              <a:t>03/11/2024</a:t>
            </a:fld>
            <a:endParaRPr lang="en-GB"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B04C6B0-9749-4570-A206-0F345A2CACF2}" type="slidenum">
              <a:rPr lang="en-GB" smtClean="0"/>
              <a:t>‹#›</a:t>
            </a:fld>
            <a:endParaRPr lang="en-GB" dirty="0"/>
          </a:p>
        </p:txBody>
      </p:sp>
    </p:spTree>
    <p:extLst>
      <p:ext uri="{BB962C8B-B14F-4D97-AF65-F5344CB8AC3E}">
        <p14:creationId xmlns:p14="http://schemas.microsoft.com/office/powerpoint/2010/main" val="179185715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438651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E114C02F-14A9-4E2C-8FD7-10363A7238CA}" type="datetimeFigureOut">
              <a:rPr lang="en-GB" smtClean="0"/>
              <a:t>03/11/2024</a:t>
            </a:fld>
            <a:endParaRPr lang="en-GB"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dirty="0"/>
          </a:p>
        </p:txBody>
      </p:sp>
      <p:sp>
        <p:nvSpPr>
          <p:cNvPr id="6" name="Slide Number Placeholder 5"/>
          <p:cNvSpPr>
            <a:spLocks noGrp="1"/>
          </p:cNvSpPr>
          <p:nvPr>
            <p:ph type="sldNum" sz="quarter" idx="12"/>
          </p:nvPr>
        </p:nvSpPr>
        <p:spPr>
          <a:xfrm>
            <a:off x="8604504" y="5211060"/>
            <a:ext cx="2112264" cy="228600"/>
          </a:xfrm>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42247546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1686194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2349563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1085708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109692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9" name="Footer Placeholder 8"/>
          <p:cNvSpPr>
            <a:spLocks noGrp="1"/>
          </p:cNvSpPr>
          <p:nvPr>
            <p:ph type="ftr" sz="quarter" idx="11"/>
          </p:nvPr>
        </p:nvSpPr>
        <p:spPr/>
        <p:txBody>
          <a:bodyPr/>
          <a:lstStyle>
            <a:lvl1pPr algn="r">
              <a:defRPr/>
            </a:lvl1pPr>
          </a:lstStyle>
          <a:p>
            <a:endParaRPr lang="en-GB"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B04C6B0-9749-4570-A206-0F345A2CACF2}" type="slidenum">
              <a:rPr lang="en-GB" smtClean="0"/>
              <a:t>‹#›</a:t>
            </a:fld>
            <a:endParaRPr lang="en-GB"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68073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114C02F-14A9-4E2C-8FD7-10363A7238CA}" type="datetimeFigureOut">
              <a:rPr lang="en-GB" smtClean="0"/>
              <a:t>03/11/2024</a:t>
            </a:fld>
            <a:endParaRPr lang="en-GB"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B04C6B0-9749-4570-A206-0F345A2CACF2}" type="slidenum">
              <a:rPr lang="en-GB" smtClean="0"/>
              <a:t>‹#›</a:t>
            </a:fld>
            <a:endParaRPr lang="en-GB"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0104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64763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4C02F-14A9-4E2C-8FD7-10363A7238CA}" type="datetimeFigureOut">
              <a:rPr lang="en-GB" smtClean="0"/>
              <a:t>03/11/2024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122025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114C02F-14A9-4E2C-8FD7-10363A7238CA}" type="datetimeFigureOut">
              <a:rPr lang="en-GB" smtClean="0"/>
              <a:t>03/11/2024</a:t>
            </a:fld>
            <a:endParaRPr lang="en-GB"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B04C6B0-9749-4570-A206-0F345A2CACF2}" type="slidenum">
              <a:rPr lang="en-GB" smtClean="0"/>
              <a:t>‹#›</a:t>
            </a:fld>
            <a:endParaRPr lang="en-GB" dirty="0"/>
          </a:p>
        </p:txBody>
      </p:sp>
    </p:spTree>
    <p:extLst>
      <p:ext uri="{BB962C8B-B14F-4D97-AF65-F5344CB8AC3E}">
        <p14:creationId xmlns:p14="http://schemas.microsoft.com/office/powerpoint/2010/main" val="2915403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swansea.gov.uk/article/32074/Wales-20mph-speed-limit---update-on-WG-guidance" TargetMode="External"/><Relationship Id="rId3" Type="http://schemas.openxmlformats.org/officeDocument/2006/relationships/hyperlink" Target="https://www.sciencedirect.com/science/article/pii/S2214140519301859?casa_token=OAwzadYHBakAAAAA:Cw2yKuwzSR-Z_zcdFHuxbhOOfm_TXCqZuIKdGjIkAl5I8klBZyp7jjLK7jj68zU7Wsj-Aci3WIM" TargetMode="External"/><Relationship Id="rId7" Type="http://schemas.openxmlformats.org/officeDocument/2006/relationships/hyperlink" Target="https://nation.cymru/news/new-data-confirms-positive-impact-of-20mph-speed-limit/" TargetMode="External"/><Relationship Id="rId12" Type="http://schemas.openxmlformats.org/officeDocument/2006/relationships/hyperlink" Target="https://www.gov.wales/written-statement-20mph-early-speed-data" TargetMode="External"/><Relationship Id="rId2" Type="http://schemas.openxmlformats.org/officeDocument/2006/relationships/hyperlink" Target="https://www.broughtonschoolofmotoring.com/the-fatal-four" TargetMode="External"/><Relationship Id="rId1" Type="http://schemas.openxmlformats.org/officeDocument/2006/relationships/slideLayout" Target="../slideLayouts/slideLayout7.xml"/><Relationship Id="rId6" Type="http://schemas.openxmlformats.org/officeDocument/2006/relationships/hyperlink" Target="https://news.npcc.police.uk/releases/fatal-4-behaviours-drive-up-road-collisions-by-20-percent-in-july" TargetMode="External"/><Relationship Id="rId11" Type="http://schemas.openxmlformats.org/officeDocument/2006/relationships/hyperlink" Target="https://www.gov.wales/new-data-shows-benefits-driving-20mph-wales-prepares-lower-default-speed-limit" TargetMode="External"/><Relationship Id="rId5" Type="http://schemas.openxmlformats.org/officeDocument/2006/relationships/hyperlink" Target="https://www.gov.uk/government/statistics/reported-road-casualties-great-britain-fatal-4-factsheet-2023/reported-road-casualties-great-britain-fatal-4-factsheet-2023--2" TargetMode="External"/><Relationship Id="rId10" Type="http://schemas.openxmlformats.org/officeDocument/2006/relationships/hyperlink" Target="https://www.gov.wales/introducing-20mph-speed-limits-frequently-asked-questions" TargetMode="External"/><Relationship Id="rId4" Type="http://schemas.openxmlformats.org/officeDocument/2006/relationships/hyperlink" Target="https://www.canva.com/calendars/templates/october/" TargetMode="External"/><Relationship Id="rId9" Type="http://schemas.openxmlformats.org/officeDocument/2006/relationships/hyperlink" Target="https://www.gov.wales/introducing-default-20mph-speed-lim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7DF5D1-43AF-A698-0269-39FD5AFE86F0}"/>
              </a:ext>
            </a:extLst>
          </p:cNvPr>
          <p:cNvSpPr txBox="1"/>
          <p:nvPr/>
        </p:nvSpPr>
        <p:spPr>
          <a:xfrm>
            <a:off x="816078" y="769063"/>
            <a:ext cx="6096000" cy="707886"/>
          </a:xfrm>
          <a:prstGeom prst="rect">
            <a:avLst/>
          </a:prstGeom>
          <a:noFill/>
        </p:spPr>
        <p:txBody>
          <a:bodyPr wrap="square">
            <a:spAutoFit/>
          </a:bodyPr>
          <a:lstStyle/>
          <a:p>
            <a:r>
              <a:rPr lang="en-GB" sz="4000" b="1" dirty="0">
                <a:latin typeface="Calibri" panose="020F0502020204030204" pitchFamily="34" charset="0"/>
                <a:ea typeface="Calibri" panose="020F0502020204030204" pitchFamily="34" charset="0"/>
                <a:cs typeface="Calibri" panose="020F0502020204030204" pitchFamily="34" charset="0"/>
              </a:rPr>
              <a:t>Response and Road Policing </a:t>
            </a:r>
          </a:p>
        </p:txBody>
      </p:sp>
      <p:sp>
        <p:nvSpPr>
          <p:cNvPr id="7" name="TextBox 6">
            <a:extLst>
              <a:ext uri="{FF2B5EF4-FFF2-40B4-BE49-F238E27FC236}">
                <a16:creationId xmlns:a16="http://schemas.microsoft.com/office/drawing/2014/main" id="{EF90A8A8-2610-B6A1-B7FA-5632B3CD7C1A}"/>
              </a:ext>
            </a:extLst>
          </p:cNvPr>
          <p:cNvSpPr txBox="1"/>
          <p:nvPr/>
        </p:nvSpPr>
        <p:spPr>
          <a:xfrm>
            <a:off x="10156723" y="5161540"/>
            <a:ext cx="1795305" cy="1200329"/>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Megan Goodier </a:t>
            </a:r>
          </a:p>
          <a:p>
            <a:r>
              <a:rPr lang="en-GB" b="1" dirty="0">
                <a:latin typeface="Calibri" panose="020F0502020204030204" pitchFamily="34" charset="0"/>
                <a:ea typeface="Calibri" panose="020F0502020204030204" pitchFamily="34" charset="0"/>
                <a:cs typeface="Calibri" panose="020F0502020204030204" pitchFamily="34" charset="0"/>
              </a:rPr>
              <a:t>2304938</a:t>
            </a:r>
          </a:p>
          <a:p>
            <a:r>
              <a:rPr lang="en-GB" b="1" dirty="0">
                <a:latin typeface="Calibri" panose="020F0502020204030204" pitchFamily="34" charset="0"/>
                <a:ea typeface="Calibri" panose="020F0502020204030204" pitchFamily="34" charset="0"/>
                <a:cs typeface="Calibri" panose="020F0502020204030204" pitchFamily="34" charset="0"/>
              </a:rPr>
              <a:t>BMCP5008</a:t>
            </a:r>
          </a:p>
          <a:p>
            <a:r>
              <a:rPr lang="en-GB" b="1" dirty="0">
                <a:latin typeface="Calibri" panose="020F0502020204030204" pitchFamily="34" charset="0"/>
                <a:ea typeface="Calibri" panose="020F0502020204030204" pitchFamily="34" charset="0"/>
                <a:cs typeface="Calibri" panose="020F0502020204030204" pitchFamily="34" charset="0"/>
              </a:rPr>
              <a:t>Melanie Thomas </a:t>
            </a:r>
          </a:p>
        </p:txBody>
      </p:sp>
      <p:pic>
        <p:nvPicPr>
          <p:cNvPr id="8" name="Picture 7">
            <a:extLst>
              <a:ext uri="{FF2B5EF4-FFF2-40B4-BE49-F238E27FC236}">
                <a16:creationId xmlns:a16="http://schemas.microsoft.com/office/drawing/2014/main" id="{89A81F24-2235-E994-7B76-31A1F243906E}"/>
              </a:ext>
            </a:extLst>
          </p:cNvPr>
          <p:cNvPicPr>
            <a:picLocks noChangeAspect="1"/>
          </p:cNvPicPr>
          <p:nvPr/>
        </p:nvPicPr>
        <p:blipFill>
          <a:blip r:embed="rId2"/>
          <a:stretch>
            <a:fillRect/>
          </a:stretch>
        </p:blipFill>
        <p:spPr>
          <a:xfrm>
            <a:off x="430672" y="2369771"/>
            <a:ext cx="6579728" cy="3697043"/>
          </a:xfrm>
          <a:prstGeom prst="rect">
            <a:avLst/>
          </a:prstGeom>
        </p:spPr>
      </p:pic>
      <p:sp>
        <p:nvSpPr>
          <p:cNvPr id="10" name="TextBox 9">
            <a:extLst>
              <a:ext uri="{FF2B5EF4-FFF2-40B4-BE49-F238E27FC236}">
                <a16:creationId xmlns:a16="http://schemas.microsoft.com/office/drawing/2014/main" id="{7D0E278C-D17F-3DA0-9F02-2ADC2AE56783}"/>
              </a:ext>
            </a:extLst>
          </p:cNvPr>
          <p:cNvSpPr txBox="1"/>
          <p:nvPr/>
        </p:nvSpPr>
        <p:spPr>
          <a:xfrm>
            <a:off x="403123" y="6177203"/>
            <a:ext cx="6096000" cy="369332"/>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(NPCC, 2024). </a:t>
            </a:r>
          </a:p>
        </p:txBody>
      </p:sp>
    </p:spTree>
    <p:extLst>
      <p:ext uri="{BB962C8B-B14F-4D97-AF65-F5344CB8AC3E}">
        <p14:creationId xmlns:p14="http://schemas.microsoft.com/office/powerpoint/2010/main" val="117224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7AB-1E54-55CD-41D2-9F3E84F61BCF}"/>
              </a:ext>
            </a:extLst>
          </p:cNvPr>
          <p:cNvSpPr>
            <a:spLocks noGrp="1"/>
          </p:cNvSpPr>
          <p:nvPr>
            <p:ph type="title"/>
          </p:nvPr>
        </p:nvSpPr>
        <p:spPr>
          <a:xfrm>
            <a:off x="761800" y="762001"/>
            <a:ext cx="5334197" cy="1708242"/>
          </a:xfrm>
        </p:spPr>
        <p:txBody>
          <a:bodyPr vert="horz" lIns="91440" tIns="45720" rIns="91440" bIns="45720" rtlCol="0" anchor="ctr">
            <a:normAutofit/>
          </a:bodyPr>
          <a:lstStyle/>
          <a:p>
            <a:r>
              <a:rPr lang="en-US" sz="4000" b="1"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3" name="TextBox 2">
            <a:extLst>
              <a:ext uri="{FF2B5EF4-FFF2-40B4-BE49-F238E27FC236}">
                <a16:creationId xmlns:a16="http://schemas.microsoft.com/office/drawing/2014/main" id="{AA5DBF38-633E-4A1D-5A0D-82E3B875F547}"/>
              </a:ext>
            </a:extLst>
          </p:cNvPr>
          <p:cNvSpPr txBox="1"/>
          <p:nvPr/>
        </p:nvSpPr>
        <p:spPr>
          <a:xfrm>
            <a:off x="599240" y="1944722"/>
            <a:ext cx="4902197" cy="3769835"/>
          </a:xfrm>
          <a:prstGeom prst="rect">
            <a:avLst/>
          </a:prstGeom>
        </p:spPr>
        <p:txBody>
          <a:bodyPr vert="horz" lIns="91440" tIns="45720" rIns="91440" bIns="45720" rtlCol="0" anchor="ctr">
            <a:normAutofit/>
          </a:bodyPr>
          <a:lstStyle/>
          <a:p>
            <a:pPr>
              <a:lnSpc>
                <a:spcPct val="90000"/>
              </a:lnSpc>
              <a:spcAft>
                <a:spcPts val="600"/>
              </a:spcAft>
            </a:pPr>
            <a:endParaRPr lang="en-US" sz="2000" dirty="0"/>
          </a:p>
        </p:txBody>
      </p:sp>
      <p:sp>
        <p:nvSpPr>
          <p:cNvPr id="5" name="TextBox 4">
            <a:extLst>
              <a:ext uri="{FF2B5EF4-FFF2-40B4-BE49-F238E27FC236}">
                <a16:creationId xmlns:a16="http://schemas.microsoft.com/office/drawing/2014/main" id="{6E234977-327A-9F8C-D32C-8050CF82EC64}"/>
              </a:ext>
            </a:extLst>
          </p:cNvPr>
          <p:cNvSpPr txBox="1"/>
          <p:nvPr/>
        </p:nvSpPr>
        <p:spPr>
          <a:xfrm>
            <a:off x="360579" y="2355081"/>
            <a:ext cx="11733098" cy="1477328"/>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The purpose of this presentation is to analyse the impact of the 20-mph speed limit in Wales on driver behaviour, particularly in terms of reducing incidences of the National Police Chief Council's Fatal Four offenses.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Additionally, it will examine the statistical changes in injury-related road traffic collisions since and will consider both supporting and opposing arguments regarding its effectiveness.</a:t>
            </a:r>
          </a:p>
        </p:txBody>
      </p:sp>
    </p:spTree>
    <p:extLst>
      <p:ext uri="{BB962C8B-B14F-4D97-AF65-F5344CB8AC3E}">
        <p14:creationId xmlns:p14="http://schemas.microsoft.com/office/powerpoint/2010/main" val="1737591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F1C696B-47B7-5A23-2E5C-2DE6D1D7DF00}"/>
              </a:ext>
            </a:extLst>
          </p:cNvPr>
          <p:cNvSpPr>
            <a:spLocks noGrp="1"/>
          </p:cNvSpPr>
          <p:nvPr>
            <p:ph type="title"/>
          </p:nvPr>
        </p:nvSpPr>
        <p:spPr>
          <a:xfrm>
            <a:off x="868680" y="408561"/>
            <a:ext cx="6281928" cy="1513235"/>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The Aim of 20mph Speeding Limit </a:t>
            </a:r>
          </a:p>
        </p:txBody>
      </p:sp>
      <p:sp>
        <p:nvSpPr>
          <p:cNvPr id="3" name="Content Placeholder 2">
            <a:extLst>
              <a:ext uri="{FF2B5EF4-FFF2-40B4-BE49-F238E27FC236}">
                <a16:creationId xmlns:a16="http://schemas.microsoft.com/office/drawing/2014/main" id="{B2CC06A1-958C-3B43-3C2B-C77237E38515}"/>
              </a:ext>
            </a:extLst>
          </p:cNvPr>
          <p:cNvSpPr>
            <a:spLocks noGrp="1"/>
          </p:cNvSpPr>
          <p:nvPr>
            <p:ph idx="1"/>
          </p:nvPr>
        </p:nvSpPr>
        <p:spPr>
          <a:xfrm>
            <a:off x="408562" y="2159540"/>
            <a:ext cx="7266561" cy="4289899"/>
          </a:xfrm>
        </p:spPr>
        <p:txBody>
          <a:bodyPr>
            <a:noAutofit/>
          </a:bodyPr>
          <a:lstStyle/>
          <a:p>
            <a:pPr marL="0" indent="0">
              <a:lnSpc>
                <a:spcPct val="90000"/>
              </a:lnSpc>
              <a:spcAft>
                <a:spcPts val="800"/>
              </a:spcAft>
              <a:buNone/>
            </a:pPr>
            <a:r>
              <a:rPr lang="en-GB" sz="1600" kern="100" dirty="0">
                <a:latin typeface="Calibri" panose="020F0502020204030204" pitchFamily="34" charset="0"/>
                <a:ea typeface="Calibri" panose="020F0502020204030204" pitchFamily="34" charset="0"/>
                <a:cs typeface="Calibri" panose="020F0502020204030204" pitchFamily="34" charset="0"/>
              </a:rPr>
              <a:t>In 2022, the Senedd voted to establish Wales as the first nation in the UK to set a default speed limit of 20 mph on restricted roads. This change took effect on 17 September 2023, applying to all restricted roads—defined as those with lampposts spaced no more than 200 yards apart (Bryan and Grice, 2024)</a:t>
            </a:r>
          </a:p>
          <a:p>
            <a:pPr marL="0" indent="0">
              <a:lnSpc>
                <a:spcPct val="90000"/>
              </a:lnSpc>
              <a:spcAft>
                <a:spcPts val="800"/>
              </a:spcAft>
              <a:buNone/>
            </a:pPr>
            <a:r>
              <a:rPr lang="en-GB" sz="1600" kern="100" dirty="0">
                <a:effectLst/>
                <a:latin typeface="Calibri" panose="020F0502020204030204" pitchFamily="34" charset="0"/>
                <a:ea typeface="Calibri" panose="020F0502020204030204" pitchFamily="34" charset="0"/>
                <a:cs typeface="Calibri" panose="020F0502020204030204" pitchFamily="34" charset="0"/>
              </a:rPr>
              <a:t>The Welsh Government believed making the changes to the speeding limit would hel</a:t>
            </a:r>
            <a:r>
              <a:rPr lang="en-GB" sz="1600" kern="100" dirty="0">
                <a:latin typeface="Calibri" panose="020F0502020204030204" pitchFamily="34" charset="0"/>
                <a:ea typeface="Calibri" panose="020F0502020204030204" pitchFamily="34" charset="0"/>
                <a:cs typeface="Calibri" panose="020F0502020204030204" pitchFamily="34" charset="0"/>
              </a:rPr>
              <a:t>p:</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GB" sz="1600" kern="100" dirty="0">
                <a:latin typeface="Calibri" panose="020F0502020204030204" pitchFamily="34" charset="0"/>
                <a:ea typeface="Calibri" panose="020F0502020204030204" pitchFamily="34" charset="0"/>
                <a:cs typeface="Calibri" panose="020F0502020204030204" pitchFamily="34" charset="0"/>
              </a:rPr>
              <a:t>R</a:t>
            </a:r>
            <a:r>
              <a:rPr lang="en-GB" sz="1600" kern="100" dirty="0">
                <a:effectLst/>
                <a:latin typeface="Calibri" panose="020F0502020204030204" pitchFamily="34" charset="0"/>
                <a:ea typeface="Calibri" panose="020F0502020204030204" pitchFamily="34" charset="0"/>
                <a:cs typeface="Calibri" panose="020F0502020204030204" pitchFamily="34" charset="0"/>
              </a:rPr>
              <a:t>educe the number of crash and injuries, thereby lessening the strain on the NHS.</a:t>
            </a:r>
          </a:p>
          <a:p>
            <a:pPr>
              <a:lnSpc>
                <a:spcPct val="90000"/>
              </a:lnSpc>
              <a:spcAft>
                <a:spcPts val="800"/>
              </a:spcAft>
            </a:pPr>
            <a:r>
              <a:rPr lang="en-GB" sz="1600" kern="100" dirty="0">
                <a:effectLst/>
                <a:latin typeface="Calibri" panose="020F0502020204030204" pitchFamily="34" charset="0"/>
                <a:ea typeface="Calibri" panose="020F0502020204030204" pitchFamily="34" charset="0"/>
                <a:cs typeface="Calibri" panose="020F0502020204030204" pitchFamily="34" charset="0"/>
              </a:rPr>
              <a:t>Encourage more individuals to walk, ride bicycle or take another form of transport to work. </a:t>
            </a:r>
          </a:p>
          <a:p>
            <a:pPr>
              <a:lnSpc>
                <a:spcPct val="90000"/>
              </a:lnSpc>
              <a:spcAft>
                <a:spcPts val="800"/>
              </a:spcAft>
            </a:pPr>
            <a:r>
              <a:rPr lang="en-GB" sz="1600" kern="100" dirty="0">
                <a:latin typeface="Calibri" panose="020F0502020204030204" pitchFamily="34" charset="0"/>
                <a:ea typeface="Calibri" panose="020F0502020204030204" pitchFamily="34" charset="0"/>
                <a:cs typeface="Calibri" panose="020F0502020204030204" pitchFamily="34" charset="0"/>
              </a:rPr>
              <a:t>C</a:t>
            </a:r>
            <a:r>
              <a:rPr lang="en-GB" sz="1600" kern="100" dirty="0">
                <a:effectLst/>
                <a:latin typeface="Calibri" panose="020F0502020204030204" pitchFamily="34" charset="0"/>
                <a:ea typeface="Calibri" panose="020F0502020204030204" pitchFamily="34" charset="0"/>
                <a:cs typeface="Calibri" panose="020F0502020204030204" pitchFamily="34" charset="0"/>
              </a:rPr>
              <a:t>ontribute to making the streets safer and enhancing people’s health and wellbeing. </a:t>
            </a:r>
          </a:p>
          <a:p>
            <a:pPr marL="0" indent="0">
              <a:lnSpc>
                <a:spcPct val="90000"/>
              </a:lnSpc>
              <a:spcAft>
                <a:spcPts val="800"/>
              </a:spcAft>
              <a:buNone/>
            </a:pPr>
            <a:r>
              <a:rPr lang="en-GB" sz="1600" kern="100" dirty="0">
                <a:latin typeface="Calibri" panose="020F0502020204030204" pitchFamily="34" charset="0"/>
                <a:ea typeface="Calibri" panose="020F0502020204030204" pitchFamily="34" charset="0"/>
                <a:cs typeface="Calibri" panose="020F0502020204030204" pitchFamily="34" charset="0"/>
              </a:rPr>
              <a:t>(Wales Government, 2021).</a:t>
            </a: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useBgFill="1">
        <p:nvSpPr>
          <p:cNvPr id="11" name="Rectangle 10">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d and black sign with a number 20&#10;&#10;Description automatically generated">
            <a:extLst>
              <a:ext uri="{FF2B5EF4-FFF2-40B4-BE49-F238E27FC236}">
                <a16:creationId xmlns:a16="http://schemas.microsoft.com/office/drawing/2014/main" id="{FF1A938A-E683-2EF8-DC8D-DEB4B8F080F7}"/>
              </a:ext>
            </a:extLst>
          </p:cNvPr>
          <p:cNvPicPr>
            <a:picLocks noChangeAspect="1"/>
          </p:cNvPicPr>
          <p:nvPr/>
        </p:nvPicPr>
        <p:blipFill>
          <a:blip r:embed="rId3"/>
          <a:stretch>
            <a:fillRect/>
          </a:stretch>
        </p:blipFill>
        <p:spPr>
          <a:xfrm>
            <a:off x="8319528" y="1770177"/>
            <a:ext cx="3318836" cy="3318836"/>
          </a:xfrm>
          <a:prstGeom prst="rect">
            <a:avLst/>
          </a:prstGeom>
        </p:spPr>
      </p:pic>
      <p:sp>
        <p:nvSpPr>
          <p:cNvPr id="6" name="TextBox 5">
            <a:extLst>
              <a:ext uri="{FF2B5EF4-FFF2-40B4-BE49-F238E27FC236}">
                <a16:creationId xmlns:a16="http://schemas.microsoft.com/office/drawing/2014/main" id="{DF7436A9-67AF-6577-9446-634900839037}"/>
              </a:ext>
            </a:extLst>
          </p:cNvPr>
          <p:cNvSpPr txBox="1"/>
          <p:nvPr/>
        </p:nvSpPr>
        <p:spPr>
          <a:xfrm>
            <a:off x="9399639" y="6351639"/>
            <a:ext cx="3215148" cy="369332"/>
          </a:xfrm>
          <a:prstGeom prst="rect">
            <a:avLst/>
          </a:prstGeom>
          <a:noFill/>
        </p:spPr>
        <p:txBody>
          <a:bodyPr wrap="square" rtlCol="0">
            <a:spAutoFit/>
          </a:bodyPr>
          <a:lstStyle/>
          <a:p>
            <a:r>
              <a:rPr lang="en-GB" sz="1800" dirty="0">
                <a:effectLst/>
                <a:latin typeface="Calibri" panose="020F0502020204030204" pitchFamily="34" charset="0"/>
                <a:ea typeface="Aptos" panose="020B0004020202020204" pitchFamily="34" charset="0"/>
              </a:rPr>
              <a:t>(Swansea Council, 2024).</a:t>
            </a:r>
            <a:endParaRPr lang="en-GB" dirty="0"/>
          </a:p>
        </p:txBody>
      </p:sp>
    </p:spTree>
    <p:extLst>
      <p:ext uri="{BB962C8B-B14F-4D97-AF65-F5344CB8AC3E}">
        <p14:creationId xmlns:p14="http://schemas.microsoft.com/office/powerpoint/2010/main" val="196985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FB00-9A0E-221D-B3DB-EFC938BDCDEA}"/>
              </a:ext>
            </a:extLst>
          </p:cNvPr>
          <p:cNvSpPr>
            <a:spLocks noGrp="1"/>
          </p:cNvSpPr>
          <p:nvPr>
            <p:ph type="title"/>
          </p:nvPr>
        </p:nvSpPr>
        <p:spPr>
          <a:xfrm>
            <a:off x="376084" y="188144"/>
            <a:ext cx="7696200" cy="1325563"/>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The Fatal Four</a:t>
            </a:r>
          </a:p>
        </p:txBody>
      </p:sp>
      <p:sp>
        <p:nvSpPr>
          <p:cNvPr id="4" name="TextBox 3">
            <a:extLst>
              <a:ext uri="{FF2B5EF4-FFF2-40B4-BE49-F238E27FC236}">
                <a16:creationId xmlns:a16="http://schemas.microsoft.com/office/drawing/2014/main" id="{83E832F3-0218-57F3-CE4A-83869DC7CF22}"/>
              </a:ext>
            </a:extLst>
          </p:cNvPr>
          <p:cNvSpPr txBox="1"/>
          <p:nvPr/>
        </p:nvSpPr>
        <p:spPr>
          <a:xfrm>
            <a:off x="117988" y="1405552"/>
            <a:ext cx="10933471" cy="5355633"/>
          </a:xfrm>
          <a:prstGeom prst="rect">
            <a:avLst/>
          </a:prstGeom>
          <a:noFill/>
        </p:spPr>
        <p:txBody>
          <a:bodyPr wrap="square" rtlCol="0">
            <a:spAutoFit/>
          </a:bodyPr>
          <a:lstStyle/>
          <a:p>
            <a:pPr>
              <a:lnSpc>
                <a:spcPct val="107000"/>
              </a:lnSpc>
              <a:spcAft>
                <a:spcPts val="800"/>
              </a:spcAft>
            </a:pPr>
            <a:r>
              <a:rPr lang="en-GB" sz="2000" kern="100" dirty="0">
                <a:effectLst/>
                <a:latin typeface="Calibri" panose="020F0502020204030204" pitchFamily="34" charset="0"/>
                <a:ea typeface="Calibri" panose="020F0502020204030204" pitchFamily="34" charset="0"/>
                <a:cs typeface="Calibri" panose="020F0502020204030204" pitchFamily="34" charset="0"/>
              </a:rPr>
              <a:t>The "Fatal Four" refers to four key types of dangerous driving behaviours that are major contributors to serious injuries and fatalities on the road. These include:</a:t>
            </a:r>
          </a:p>
          <a:p>
            <a:pPr marL="342900" indent="-342900">
              <a:lnSpc>
                <a:spcPct val="107000"/>
              </a:lnSpc>
              <a:spcAft>
                <a:spcPts val="800"/>
              </a:spcAft>
              <a:buFont typeface="Arial" panose="020B0604020202020204" pitchFamily="34" charset="0"/>
              <a:buChar char="•"/>
            </a:pPr>
            <a:r>
              <a:rPr lang="en-GB" sz="2000" kern="100" dirty="0">
                <a:latin typeface="Calibri" panose="020F0502020204030204" pitchFamily="34" charset="0"/>
                <a:ea typeface="Calibri" panose="020F0502020204030204" pitchFamily="34" charset="0"/>
                <a:cs typeface="Calibri" panose="020F0502020204030204" pitchFamily="34" charset="0"/>
              </a:rPr>
              <a:t>S</a:t>
            </a:r>
            <a:r>
              <a:rPr lang="en-GB" sz="2000" kern="100" dirty="0">
                <a:effectLst/>
                <a:latin typeface="Calibri" panose="020F0502020204030204" pitchFamily="34" charset="0"/>
                <a:ea typeface="Calibri" panose="020F0502020204030204" pitchFamily="34" charset="0"/>
                <a:cs typeface="Calibri" panose="020F0502020204030204" pitchFamily="34" charset="0"/>
              </a:rPr>
              <a:t>peeding</a:t>
            </a:r>
          </a:p>
          <a:p>
            <a:pPr marL="342900" indent="-342900">
              <a:lnSpc>
                <a:spcPct val="107000"/>
              </a:lnSpc>
              <a:spcAft>
                <a:spcPts val="800"/>
              </a:spcAft>
              <a:buFont typeface="Arial" panose="020B0604020202020204" pitchFamily="34" charset="0"/>
              <a:buChar char="•"/>
            </a:pPr>
            <a:r>
              <a:rPr lang="en-GB" sz="2000" kern="100" dirty="0">
                <a:latin typeface="Calibri" panose="020F0502020204030204" pitchFamily="34" charset="0"/>
                <a:ea typeface="Calibri" panose="020F0502020204030204" pitchFamily="34" charset="0"/>
                <a:cs typeface="Calibri" panose="020F0502020204030204" pitchFamily="34" charset="0"/>
              </a:rPr>
              <a:t>D</a:t>
            </a:r>
            <a:r>
              <a:rPr lang="en-GB" sz="2000" kern="100" dirty="0">
                <a:effectLst/>
                <a:latin typeface="Calibri" panose="020F0502020204030204" pitchFamily="34" charset="0"/>
                <a:ea typeface="Calibri" panose="020F0502020204030204" pitchFamily="34" charset="0"/>
                <a:cs typeface="Calibri" panose="020F0502020204030204" pitchFamily="34" charset="0"/>
              </a:rPr>
              <a:t>riving while intoxicated or under the influence of narcotics</a:t>
            </a:r>
          </a:p>
          <a:p>
            <a:pPr marL="342900" indent="-342900">
              <a:lnSpc>
                <a:spcPct val="107000"/>
              </a:lnSpc>
              <a:spcAft>
                <a:spcPts val="800"/>
              </a:spcAft>
              <a:buFont typeface="Arial" panose="020B0604020202020204" pitchFamily="34" charset="0"/>
              <a:buChar char="•"/>
            </a:pPr>
            <a:r>
              <a:rPr lang="en-GB" sz="2000" kern="100" dirty="0">
                <a:latin typeface="Calibri" panose="020F0502020204030204" pitchFamily="34" charset="0"/>
                <a:ea typeface="Calibri" panose="020F0502020204030204" pitchFamily="34" charset="0"/>
                <a:cs typeface="Calibri" panose="020F0502020204030204" pitchFamily="34" charset="0"/>
              </a:rPr>
              <a:t>F</a:t>
            </a:r>
            <a:r>
              <a:rPr lang="en-GB" sz="2000" kern="100" dirty="0">
                <a:effectLst/>
                <a:latin typeface="Calibri" panose="020F0502020204030204" pitchFamily="34" charset="0"/>
                <a:ea typeface="Calibri" panose="020F0502020204030204" pitchFamily="34" charset="0"/>
                <a:cs typeface="Calibri" panose="020F0502020204030204" pitchFamily="34" charset="0"/>
              </a:rPr>
              <a:t>ailing to </a:t>
            </a:r>
            <a:r>
              <a:rPr lang="en-GB" sz="2000" kern="100" dirty="0">
                <a:latin typeface="Calibri" panose="020F0502020204030204" pitchFamily="34" charset="0"/>
                <a:ea typeface="Calibri" panose="020F0502020204030204" pitchFamily="34" charset="0"/>
                <a:cs typeface="Calibri" panose="020F0502020204030204" pitchFamily="34" charset="0"/>
              </a:rPr>
              <a:t>wear</a:t>
            </a:r>
            <a:r>
              <a:rPr lang="en-GB" sz="2000" kern="100" dirty="0">
                <a:effectLst/>
                <a:latin typeface="Calibri" panose="020F0502020204030204" pitchFamily="34" charset="0"/>
                <a:ea typeface="Calibri" panose="020F0502020204030204" pitchFamily="34" charset="0"/>
                <a:cs typeface="Calibri" panose="020F0502020204030204" pitchFamily="34" charset="0"/>
              </a:rPr>
              <a:t> a seatbelt</a:t>
            </a:r>
          </a:p>
          <a:p>
            <a:pPr marL="342900" indent="-342900">
              <a:lnSpc>
                <a:spcPct val="107000"/>
              </a:lnSpc>
              <a:spcAft>
                <a:spcPts val="800"/>
              </a:spcAft>
              <a:buFont typeface="Arial" panose="020B0604020202020204" pitchFamily="34" charset="0"/>
              <a:buChar char="•"/>
            </a:pPr>
            <a:r>
              <a:rPr lang="en-GB" sz="2000" kern="100" dirty="0">
                <a:latin typeface="Calibri" panose="020F0502020204030204" pitchFamily="34" charset="0"/>
                <a:ea typeface="Calibri" panose="020F0502020204030204" pitchFamily="34" charset="0"/>
                <a:cs typeface="Calibri" panose="020F0502020204030204" pitchFamily="34" charset="0"/>
              </a:rPr>
              <a:t>U</a:t>
            </a:r>
            <a:r>
              <a:rPr lang="en-GB" sz="2000" kern="100" dirty="0">
                <a:effectLst/>
                <a:latin typeface="Calibri" panose="020F0502020204030204" pitchFamily="34" charset="0"/>
                <a:ea typeface="Calibri" panose="020F0502020204030204" pitchFamily="34" charset="0"/>
                <a:cs typeface="Calibri" panose="020F0502020204030204" pitchFamily="34" charset="0"/>
              </a:rPr>
              <a:t>sing a mobile device</a:t>
            </a:r>
          </a:p>
          <a:p>
            <a:pPr>
              <a:lnSpc>
                <a:spcPct val="107000"/>
              </a:lnSpc>
              <a:spcAft>
                <a:spcPts val="800"/>
              </a:spcAft>
            </a:pPr>
            <a:endParaRPr lang="en-GB" sz="2000" kern="1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Calibri" panose="020F0502020204030204" pitchFamily="34" charset="0"/>
              </a:rPr>
              <a:t>The National Police Chiefs' Council (NPCC) focuses on these offenses in its road policing plan, prioritising the "Fatal Four" violations to reduce the number of fatalities in traffic accidents.</a:t>
            </a:r>
          </a:p>
          <a:p>
            <a:pPr>
              <a:lnSpc>
                <a:spcPct val="107000"/>
              </a:lnSpc>
              <a:spcAft>
                <a:spcPts val="800"/>
              </a:spcAft>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Calibri" panose="020F0502020204030204" pitchFamily="34" charset="0"/>
              </a:rPr>
              <a:t>(</a:t>
            </a:r>
            <a:r>
              <a:rPr lang="en-GB" sz="2000" kern="100" dirty="0">
                <a:effectLst/>
                <a:latin typeface="Calibri" panose="020F0502020204030204" pitchFamily="34" charset="0"/>
                <a:ea typeface="Calibri" panose="020F0502020204030204" pitchFamily="34" charset="0"/>
                <a:cs typeface="Calibri" panose="020F0502020204030204" pitchFamily="34" charset="0"/>
              </a:rPr>
              <a:t>NPCC, 2024). </a:t>
            </a:r>
          </a:p>
          <a:p>
            <a:pPr>
              <a:lnSpc>
                <a:spcPct val="107000"/>
              </a:lnSpc>
              <a:spcAft>
                <a:spcPts val="800"/>
              </a:spcAf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b="1" dirty="0"/>
          </a:p>
        </p:txBody>
      </p:sp>
      <p:pic>
        <p:nvPicPr>
          <p:cNvPr id="3" name="Picture 2">
            <a:extLst>
              <a:ext uri="{FF2B5EF4-FFF2-40B4-BE49-F238E27FC236}">
                <a16:creationId xmlns:a16="http://schemas.microsoft.com/office/drawing/2014/main" id="{8994FA26-FFDD-BD42-6D00-41FB2720FEF7}"/>
              </a:ext>
            </a:extLst>
          </p:cNvPr>
          <p:cNvPicPr>
            <a:picLocks noChangeAspect="1"/>
          </p:cNvPicPr>
          <p:nvPr/>
        </p:nvPicPr>
        <p:blipFill>
          <a:blip r:embed="rId3"/>
          <a:stretch>
            <a:fillRect/>
          </a:stretch>
        </p:blipFill>
        <p:spPr>
          <a:xfrm>
            <a:off x="7945142" y="4977854"/>
            <a:ext cx="3896964" cy="1350998"/>
          </a:xfrm>
          <a:prstGeom prst="rect">
            <a:avLst/>
          </a:prstGeom>
        </p:spPr>
      </p:pic>
      <p:sp>
        <p:nvSpPr>
          <p:cNvPr id="5" name="TextBox 4">
            <a:extLst>
              <a:ext uri="{FF2B5EF4-FFF2-40B4-BE49-F238E27FC236}">
                <a16:creationId xmlns:a16="http://schemas.microsoft.com/office/drawing/2014/main" id="{B38AA4CA-67AD-4A36-19A4-A1F7B37A41DF}"/>
              </a:ext>
            </a:extLst>
          </p:cNvPr>
          <p:cNvSpPr txBox="1"/>
          <p:nvPr/>
        </p:nvSpPr>
        <p:spPr>
          <a:xfrm>
            <a:off x="7914967" y="6300524"/>
            <a:ext cx="4277033" cy="369332"/>
          </a:xfrm>
          <a:prstGeom prst="rect">
            <a:avLst/>
          </a:prstGeom>
          <a:noFill/>
        </p:spPr>
        <p:txBody>
          <a:bodyPr wrap="square" rtlCol="0">
            <a:spAutoFit/>
          </a:bodyPr>
          <a:lstStyle/>
          <a:p>
            <a:r>
              <a:rPr lang="en-GB" sz="1800" dirty="0">
                <a:effectLst/>
                <a:latin typeface="Calibri" panose="020F0502020204030204" pitchFamily="34" charset="0"/>
                <a:ea typeface="Aptos" panose="020B0004020202020204" pitchFamily="34" charset="0"/>
              </a:rPr>
              <a:t>(Broughton school of motoring, 2024)</a:t>
            </a:r>
            <a:endParaRPr lang="en-GB" dirty="0"/>
          </a:p>
        </p:txBody>
      </p:sp>
    </p:spTree>
    <p:extLst>
      <p:ext uri="{BB962C8B-B14F-4D97-AF65-F5344CB8AC3E}">
        <p14:creationId xmlns:p14="http://schemas.microsoft.com/office/powerpoint/2010/main" val="113747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1000"/>
                                        <p:tgtEl>
                                          <p:spTgt spid="4">
                                            <p:txEl>
                                              <p:pRg st="1" end="1"/>
                                            </p:txEl>
                                          </p:spTgt>
                                        </p:tgtEl>
                                      </p:cBhvr>
                                    </p:animEffect>
                                    <p:anim calcmode="lin" valueType="num">
                                      <p:cBhvr>
                                        <p:cTn id="1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1000"/>
                                        <p:tgtEl>
                                          <p:spTgt spid="4">
                                            <p:txEl>
                                              <p:pRg st="2" end="2"/>
                                            </p:txEl>
                                          </p:spTgt>
                                        </p:tgtEl>
                                      </p:cBhvr>
                                    </p:animEffect>
                                    <p:anim calcmode="lin" valueType="num">
                                      <p:cBhvr>
                                        <p:cTn id="2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1000"/>
                                        <p:tgtEl>
                                          <p:spTgt spid="4">
                                            <p:txEl>
                                              <p:pRg st="3" end="3"/>
                                            </p:txEl>
                                          </p:spTgt>
                                        </p:tgtEl>
                                      </p:cBhvr>
                                    </p:animEffect>
                                    <p:anim calcmode="lin" valueType="num">
                                      <p:cBhvr>
                                        <p:cTn id="2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
                                            <p:txEl>
                                              <p:pRg st="8" end="8"/>
                                            </p:txEl>
                                          </p:spTgt>
                                        </p:tgtEl>
                                        <p:attrNameLst>
                                          <p:attrName>style.visibility</p:attrName>
                                        </p:attrNameLst>
                                      </p:cBhvr>
                                      <p:to>
                                        <p:strVal val="visible"/>
                                      </p:to>
                                    </p:set>
                                    <p:anim calcmode="lin" valueType="num">
                                      <p:cBhvr additive="base">
                                        <p:cTn id="4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2F22C4-C1D7-A0EA-0D69-2489B5B4ED44}"/>
              </a:ext>
            </a:extLst>
          </p:cNvPr>
          <p:cNvSpPr>
            <a:spLocks noGrp="1"/>
          </p:cNvSpPr>
          <p:nvPr>
            <p:ph idx="1"/>
          </p:nvPr>
        </p:nvSpPr>
        <p:spPr>
          <a:xfrm>
            <a:off x="218768" y="732934"/>
            <a:ext cx="10515600" cy="4351338"/>
          </a:xfrm>
        </p:spPr>
        <p:txBody>
          <a:bodyPr>
            <a:normAutofit/>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Calibri" panose="020F0502020204030204" pitchFamily="34" charset="0"/>
              </a:rPr>
              <a:t>According to Chief Constable Jo Shiner, the </a:t>
            </a:r>
            <a:r>
              <a:rPr lang="en-GB" sz="2400" b="0" i="0" dirty="0">
                <a:solidFill>
                  <a:srgbClr val="1F2025"/>
                </a:solidFill>
                <a:effectLst/>
                <a:latin typeface="Calibri" panose="020F0502020204030204" pitchFamily="34" charset="0"/>
                <a:ea typeface="Calibri" panose="020F0502020204030204" pitchFamily="34" charset="0"/>
                <a:cs typeface="Calibri" panose="020F0502020204030204" pitchFamily="34" charset="0"/>
              </a:rPr>
              <a:t>NPCC Lead:</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Calibri" panose="020F0502020204030204" pitchFamily="34" charset="0"/>
              </a:rPr>
              <a:t>“Driving beyond the speed limit, driving or travelling without a seatbelt, driving while intoxicated or under the influence of drugs, and using a cell phone while operating a motor vehicle are all examples of conscious choices. Numerous lives can be saved if you decide not to perform these things. We all have an obligation to keep one another safe on the roads because one casualty is too many” (</a:t>
            </a:r>
            <a:r>
              <a:rPr lang="en-GB" sz="2400" dirty="0">
                <a:effectLst/>
                <a:latin typeface="Calibri" panose="020F0502020204030204" pitchFamily="34" charset="0"/>
                <a:ea typeface="Calibri" panose="020F0502020204030204" pitchFamily="34" charset="0"/>
                <a:cs typeface="Calibri" panose="020F0502020204030204" pitchFamily="34" charset="0"/>
              </a:rPr>
              <a:t>National Police Chiefs Council, 2024, para. 12).</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3814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2357-FE83-0D46-620D-D957BDA27964}"/>
              </a:ext>
            </a:extLst>
          </p:cNvPr>
          <p:cNvSpPr>
            <a:spLocks noGrp="1"/>
          </p:cNvSpPr>
          <p:nvPr>
            <p:ph type="title"/>
          </p:nvPr>
        </p:nvSpPr>
        <p:spPr>
          <a:xfrm>
            <a:off x="255638" y="0"/>
            <a:ext cx="10259961" cy="1167319"/>
          </a:xfrm>
        </p:spPr>
        <p:txBody>
          <a:bodyPr/>
          <a:lstStyle/>
          <a:p>
            <a:r>
              <a:rPr lang="en-GB" b="1" dirty="0">
                <a:latin typeface="Calibri "/>
              </a:rPr>
              <a:t>Statistics</a:t>
            </a:r>
          </a:p>
        </p:txBody>
      </p:sp>
      <p:sp>
        <p:nvSpPr>
          <p:cNvPr id="3" name="TextBox 2">
            <a:extLst>
              <a:ext uri="{FF2B5EF4-FFF2-40B4-BE49-F238E27FC236}">
                <a16:creationId xmlns:a16="http://schemas.microsoft.com/office/drawing/2014/main" id="{31AB623F-BCE5-5A8C-A483-FDF6DBFD639B}"/>
              </a:ext>
            </a:extLst>
          </p:cNvPr>
          <p:cNvSpPr txBox="1"/>
          <p:nvPr/>
        </p:nvSpPr>
        <p:spPr>
          <a:xfrm>
            <a:off x="125361" y="983228"/>
            <a:ext cx="11941278" cy="5409558"/>
          </a:xfrm>
          <a:prstGeom prst="rect">
            <a:avLst/>
          </a:prstGeom>
          <a:noFill/>
        </p:spPr>
        <p:txBody>
          <a:bodyPr wrap="square" rtlCol="0">
            <a:spAutoFit/>
          </a:bodyPr>
          <a:lstStyle/>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The speed limit is producing results that ministers had hoped for prior to the policy's easing in April. The insurance company esure reports a 20% decrease in vehicle damage claims in Wales.</a:t>
            </a:r>
            <a:endParaRPr lang="en-GB" sz="1500" kern="150" dirty="0">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There has been a noticeable decrease in car damage claims in Wales, according to Rob Clark, head of motor underwriting. </a:t>
            </a:r>
          </a:p>
          <a:p>
            <a:pPr>
              <a:lnSpc>
                <a:spcPct val="106000"/>
              </a:lnSpc>
              <a:spcAft>
                <a:spcPts val="800"/>
              </a:spcAft>
            </a:pPr>
            <a:endParaRPr lang="en-GB" sz="1500" kern="15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In the first quarter of 2024, these claims decreased and have remained low during a period when they often increase. </a:t>
            </a:r>
          </a:p>
          <a:p>
            <a:pPr>
              <a:lnSpc>
                <a:spcPct val="106000"/>
              </a:lnSpc>
              <a:spcAft>
                <a:spcPts val="800"/>
              </a:spcAft>
            </a:pPr>
            <a:endParaRPr lang="en-GB" sz="1500" kern="150" dirty="0">
              <a:solidFill>
                <a:srgbClr val="FF0000"/>
              </a:solidFill>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Road injuries on 20 mph and 30 mph highways decreased by 218 in the last quarter of 2023 (October to December), from 681 in 2022 to 463 in 2023, according to data on traffic collisions released on June 6.</a:t>
            </a:r>
          </a:p>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 The fourth quarter's total number of casualties on 20 mph and 30 mph roads was the lowest quarterly total ever recorded outside of the COVID                                          pandemic. </a:t>
            </a:r>
            <a:endParaRPr lang="en-GB" sz="1500" kern="150" dirty="0">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500" kern="150" dirty="0">
                <a:effectLst/>
                <a:latin typeface="Calibri" panose="020F0502020204030204" pitchFamily="34" charset="0"/>
                <a:ea typeface="Aptos" panose="020B0004020202020204" pitchFamily="34" charset="0"/>
                <a:cs typeface="Times New Roman" panose="02020603050405020304" pitchFamily="18" charset="0"/>
              </a:rPr>
              <a:t>Overall, 3,262 traffic accidents were reported by Wales police in 2023, a 1.6% drop from 2022 and a 24.7% drop from 2019 (before the COVID epidemic) (Price,2024)</a:t>
            </a:r>
            <a:r>
              <a:rPr lang="en-GB" sz="1500" kern="150" dirty="0">
                <a:latin typeface="Aptos" panose="020B0004020202020204" pitchFamily="34" charset="0"/>
                <a:ea typeface="Aptos" panose="020B0004020202020204" pitchFamily="34" charset="0"/>
                <a:cs typeface="Times New Roman" panose="02020603050405020304" pitchFamily="18" charset="0"/>
              </a:rPr>
              <a:t>.</a:t>
            </a:r>
          </a:p>
          <a:p>
            <a:pPr marL="285750" indent="-285750">
              <a:lnSpc>
                <a:spcPct val="106000"/>
              </a:lnSpc>
              <a:spcAft>
                <a:spcPts val="800"/>
              </a:spcAft>
              <a:buFont typeface="Arial" panose="020B0604020202020204" pitchFamily="34" charset="0"/>
              <a:buChar char="•"/>
            </a:pPr>
            <a:endParaRPr lang="en-GB" sz="1500" kern="15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5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50" dirty="0">
                <a:effectLst/>
                <a:latin typeface="Calibri" panose="020F0502020204030204" pitchFamily="34" charset="0"/>
                <a:ea typeface="Aptos" panose="020B0004020202020204" pitchFamily="34" charset="0"/>
                <a:cs typeface="Times New Roman" panose="02020603050405020304" pitchFamily="18" charset="0"/>
              </a:rPr>
              <a:t>As stated by Positive preliminary national speed data released  (February 20, 2024). Weighted means speeds on a sample of Wales major restricted routes decreased by an average of 4 mph over the three months following the implementation of the default speed limit, according to a 2020 Task Force Group report: "There is constant evidence that imposing 20 mph restrictions reduces casualties, and there is overwhelming evidence that lower speeds lead to fewer collisions and less severe injuries. It should be mentioned that these advantages are realised even if average speeds do not decrease to 20 mph; any decrease in speed has a beneficial effect</a:t>
            </a:r>
            <a:r>
              <a:rPr lang="en-GB" sz="1500" kern="150" dirty="0">
                <a:latin typeface="Calibri" panose="020F0502020204030204" pitchFamily="34" charset="0"/>
                <a:ea typeface="Aptos" panose="020B0004020202020204" pitchFamily="34" charset="0"/>
                <a:cs typeface="Times New Roman" panose="02020603050405020304" pitchFamily="18" charset="0"/>
              </a:rPr>
              <a:t>,</a:t>
            </a:r>
            <a:r>
              <a:rPr lang="en-GB" sz="1500" kern="150" dirty="0">
                <a:effectLst/>
                <a:latin typeface="Calibri" panose="020F0502020204030204" pitchFamily="34" charset="0"/>
                <a:ea typeface="Calibri" panose="020F0502020204030204" pitchFamily="34" charset="0"/>
                <a:cs typeface="Calibri" panose="020F0502020204030204" pitchFamily="34" charset="0"/>
              </a:rPr>
              <a:t>(</a:t>
            </a:r>
            <a:r>
              <a:rPr lang="en-GB" sz="1500" dirty="0">
                <a:effectLst/>
                <a:latin typeface="Calibri" panose="020F0502020204030204" pitchFamily="34" charset="0"/>
                <a:ea typeface="Calibri" panose="020F0502020204030204" pitchFamily="34" charset="0"/>
                <a:cs typeface="Calibri" panose="020F0502020204030204" pitchFamily="34" charset="0"/>
              </a:rPr>
              <a:t>Waters,2024). </a:t>
            </a:r>
            <a:endParaRPr lang="en-GB" sz="1500" kern="15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5370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 calcmode="lin" valueType="num">
                                      <p:cBhvr>
                                        <p:cTn id="3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6" dur="1000"/>
                                        <p:tgtEl>
                                          <p:spTgt spid="3">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p:cTn id="4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4" dur="1000"/>
                                        <p:tgtEl>
                                          <p:spTgt spid="3">
                                            <p:txEl>
                                              <p:pRg st="3" end="3"/>
                                            </p:txEl>
                                          </p:spTgt>
                                        </p:tgtEl>
                                      </p:cBhvr>
                                    </p:animEffect>
                                  </p:childTnLst>
                                </p:cTn>
                              </p:par>
                              <p:par>
                                <p:cTn id="45" presetID="31" presetClass="entr" presetSubtype="0" fill="hold"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par>
                                <p:cTn id="51" presetID="31" presetClass="entr" presetSubtype="0" fill="hold" nodeType="with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p:cTn id="53"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4"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5"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6" dur="1000"/>
                                        <p:tgtEl>
                                          <p:spTgt spid="3">
                                            <p:txEl>
                                              <p:pRg st="6" end="6"/>
                                            </p:txEl>
                                          </p:spTgt>
                                        </p:tgtEl>
                                      </p:cBhvr>
                                    </p:animEffect>
                                  </p:childTnLst>
                                </p:cTn>
                              </p:par>
                              <p:par>
                                <p:cTn id="57" presetID="31" presetClass="entr" presetSubtype="0" fill="hold" nodeType="with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p:cTn id="5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2" dur="1000"/>
                                        <p:tgtEl>
                                          <p:spTgt spid="3">
                                            <p:txEl>
                                              <p:pRg st="7" end="7"/>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p:cTn id="67"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13119-993A-B177-88BF-F0BE9402443D}"/>
              </a:ext>
            </a:extLst>
          </p:cNvPr>
          <p:cNvSpPr txBox="1"/>
          <p:nvPr/>
        </p:nvSpPr>
        <p:spPr>
          <a:xfrm>
            <a:off x="2084439" y="904568"/>
            <a:ext cx="4876800" cy="1661651"/>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9D39169A-9627-8427-BA4D-4B6F1D2DD51F}"/>
              </a:ext>
            </a:extLst>
          </p:cNvPr>
          <p:cNvSpPr txBox="1"/>
          <p:nvPr/>
        </p:nvSpPr>
        <p:spPr>
          <a:xfrm>
            <a:off x="442450" y="517325"/>
            <a:ext cx="10550013" cy="5300554"/>
          </a:xfrm>
          <a:prstGeom prst="rect">
            <a:avLst/>
          </a:prstGeom>
          <a:noFill/>
        </p:spPr>
        <p:txBody>
          <a:bodyPr wrap="square" rtlCol="0">
            <a:spAutoFit/>
          </a:bodyPr>
          <a:lstStyle/>
          <a:p>
            <a:pPr marL="285750" indent="-285750">
              <a:lnSpc>
                <a:spcPct val="106000"/>
              </a:lnSpc>
              <a:spcAft>
                <a:spcPts val="800"/>
              </a:spcAft>
              <a:buFont typeface="Arial" panose="020B0604020202020204" pitchFamily="34" charset="0"/>
              <a:buChar char="•"/>
            </a:pPr>
            <a:endParaRPr lang="en-GB" sz="1800" kern="150" dirty="0">
              <a:effectLst/>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The majority of cars are operating below the current enforcement threshold, according to feedback from Operation Ugain, the police-led motorist engagement initiative that was also released this month. </a:t>
            </a:r>
          </a:p>
          <a:p>
            <a:pPr>
              <a:lnSpc>
                <a:spcPct val="106000"/>
              </a:lnSpc>
              <a:spcAft>
                <a:spcPts val="800"/>
              </a:spcAft>
            </a:pPr>
            <a:endParaRPr lang="en-GB" kern="150" dirty="0">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kern="150" dirty="0">
                <a:latin typeface="Calibri" panose="020F0502020204030204" pitchFamily="34" charset="0"/>
                <a:ea typeface="Aptos" panose="020B0004020202020204" pitchFamily="34" charset="0"/>
                <a:cs typeface="Times New Roman" panose="02020603050405020304" pitchFamily="18" charset="0"/>
              </a:rPr>
              <a:t>L</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ast monitoring report from the initial 20 mph implementation regions before the nationwide roll-out - According to  statistics, 65% of the cars under observation were moving at 24 mph or less, </a:t>
            </a:r>
            <a:r>
              <a:rPr lang="en-GB" kern="150" dirty="0">
                <a:latin typeface="Calibri" panose="020F0502020204030204" pitchFamily="34" charset="0"/>
                <a:ea typeface="Aptos" panose="020B0004020202020204" pitchFamily="34" charset="0"/>
                <a:cs typeface="Times New Roman" panose="02020603050405020304" pitchFamily="18" charset="0"/>
              </a:rPr>
              <a:t>down </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from 50% before the 20-mph limit was implemented. The fastest drivers also slowed by an average of three miles per hour.</a:t>
            </a:r>
          </a:p>
          <a:p>
            <a:pPr>
              <a:lnSpc>
                <a:spcPct val="106000"/>
              </a:lnSpc>
              <a:spcAft>
                <a:spcPts val="800"/>
              </a:spcAft>
            </a:pP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kern="150" dirty="0">
                <a:latin typeface="Calibri" panose="020F0502020204030204" pitchFamily="34" charset="0"/>
                <a:ea typeface="Aptos" panose="020B0004020202020204" pitchFamily="34" charset="0"/>
                <a:cs typeface="Times New Roman" panose="02020603050405020304" pitchFamily="18" charset="0"/>
              </a:rPr>
              <a:t>I</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n order to keep everyone safe, the default 20 mph policy aims to create a broader change in conduct over time: slower speeds in areas where people and cars mix.</a:t>
            </a:r>
          </a:p>
          <a:p>
            <a:pPr>
              <a:lnSpc>
                <a:spcPct val="106000"/>
              </a:lnSpc>
              <a:spcAft>
                <a:spcPts val="800"/>
              </a:spcAft>
            </a:pPr>
            <a:endParaRPr lang="en-GB" kern="150" dirty="0">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6000"/>
              </a:lnSpc>
              <a:spcAft>
                <a:spcPts val="800"/>
              </a:spcAft>
              <a:buFont typeface="Arial" panose="020B0604020202020204" pitchFamily="34" charset="0"/>
              <a:buChar char="•"/>
            </a:pPr>
            <a:r>
              <a:rPr lang="en-GB" kern="150" dirty="0">
                <a:latin typeface="Calibri" panose="020F0502020204030204" pitchFamily="34" charset="0"/>
                <a:ea typeface="Aptos" panose="020B0004020202020204" pitchFamily="34" charset="0"/>
                <a:cs typeface="Times New Roman" panose="02020603050405020304" pitchFamily="18" charset="0"/>
              </a:rPr>
              <a:t>A</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nticipate fewer crashes, fewer fatalities, and fewer serious injuries as a result. Minimising damage and the effect on emergency services, including the NHS </a:t>
            </a:r>
            <a:r>
              <a:rPr lang="en-GB" sz="1800" kern="150" dirty="0">
                <a:effectLst/>
                <a:latin typeface="Calibri" panose="020F0502020204030204" pitchFamily="34" charset="0"/>
                <a:ea typeface="Calibri" panose="020F0502020204030204" pitchFamily="34" charset="0"/>
                <a:cs typeface="Calibri" panose="020F0502020204030204" pitchFamily="34" charset="0"/>
              </a:rPr>
              <a:t>(</a:t>
            </a:r>
            <a:r>
              <a:rPr lang="en-GB" sz="1800" dirty="0">
                <a:effectLst/>
                <a:latin typeface="Calibri" panose="020F0502020204030204" pitchFamily="34" charset="0"/>
                <a:ea typeface="Calibri" panose="020F0502020204030204" pitchFamily="34" charset="0"/>
                <a:cs typeface="Calibri" panose="020F0502020204030204" pitchFamily="34" charset="0"/>
              </a:rPr>
              <a:t>Waters,2024).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7532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p:cTn id="1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p:cTn id="2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p:cTn id="31"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6EE6-76DB-BAA6-469A-B3C5D9932331}"/>
              </a:ext>
            </a:extLst>
          </p:cNvPr>
          <p:cNvSpPr>
            <a:spLocks noGrp="1"/>
          </p:cNvSpPr>
          <p:nvPr>
            <p:ph type="title"/>
          </p:nvPr>
        </p:nvSpPr>
        <p:spPr>
          <a:xfrm>
            <a:off x="287593" y="365125"/>
            <a:ext cx="10515600" cy="1325563"/>
          </a:xfrm>
        </p:spPr>
        <p:txBody>
          <a:bodyPr/>
          <a:lstStyle/>
          <a:p>
            <a:r>
              <a:rPr lang="en-GB" b="1" dirty="0">
                <a:latin typeface="Calibri "/>
              </a:rPr>
              <a:t>Does it work?</a:t>
            </a:r>
          </a:p>
        </p:txBody>
      </p:sp>
      <p:sp>
        <p:nvSpPr>
          <p:cNvPr id="4" name="TextBox 3">
            <a:extLst>
              <a:ext uri="{FF2B5EF4-FFF2-40B4-BE49-F238E27FC236}">
                <a16:creationId xmlns:a16="http://schemas.microsoft.com/office/drawing/2014/main" id="{848C17BB-7A92-A53C-0A3B-A816FFD6B6C3}"/>
              </a:ext>
            </a:extLst>
          </p:cNvPr>
          <p:cNvSpPr txBox="1"/>
          <p:nvPr/>
        </p:nvSpPr>
        <p:spPr>
          <a:xfrm>
            <a:off x="444515" y="1698857"/>
            <a:ext cx="11159614" cy="4727063"/>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Research indicates that lowering the default speed limit from 30 mph to 20 mph will have several advantages</a:t>
            </a:r>
            <a:endParaRPr lang="en-GB" kern="100" dirty="0">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 decrease in traffic accidents and severe injuries, </a:t>
            </a:r>
          </a:p>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r>
              <a:rPr lang="en-GB" kern="100" dirty="0">
                <a:latin typeface="Calibri" panose="020F0502020204030204" pitchFamily="34" charset="0"/>
                <a:ea typeface="Aptos" panose="020B0004020202020204" pitchFamily="34" charset="0"/>
                <a:cs typeface="Times New Roman" panose="02020603050405020304" pitchFamily="18" charset="0"/>
              </a:rPr>
              <a:t>I</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ncrease in number of persons walking and bicycling, </a:t>
            </a:r>
            <a:endParaRPr lang="en-GB" kern="100" dirty="0">
              <a:latin typeface="Calibri" panose="020F050202020403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  Enhancements to people's health and well-being.</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With an average speed drop of 3 mph seen in all eight communities, the survey discovered that drivers are already generally driving more slowly in the first phase locations. Two of the first phase sites to be implemented, St Brides Major and St Dogmaels, have seen significant changes in behaviour, with the percentage of drivers travelling at or below 24 mph rising from 23% to 45% and from 54% to 84%, respectively ( </a:t>
            </a:r>
            <a:r>
              <a:rPr lang="en-GB" kern="100" dirty="0">
                <a:latin typeface="Calibri" panose="020F0502020204030204" pitchFamily="34" charset="0"/>
                <a:ea typeface="Aptos" panose="020B0004020202020204" pitchFamily="34" charset="0"/>
                <a:cs typeface="Times New Roman" panose="02020603050405020304" pitchFamily="18" charset="0"/>
              </a:rPr>
              <a:t>W</a:t>
            </a:r>
            <a:r>
              <a:rPr lang="en-GB" sz="1800" dirty="0">
                <a:effectLst/>
                <a:latin typeface="Calibri" panose="020F0502020204030204" pitchFamily="34" charset="0"/>
                <a:ea typeface="Aptos" panose="020B0004020202020204" pitchFamily="34" charset="0"/>
              </a:rPr>
              <a:t>ales Government,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latin typeface="Calibri "/>
            </a:endParaRPr>
          </a:p>
          <a:p>
            <a:endParaRPr lang="en-GB" dirty="0">
              <a:latin typeface="Calibri "/>
            </a:endParaRPr>
          </a:p>
        </p:txBody>
      </p:sp>
    </p:spTree>
    <p:extLst>
      <p:ext uri="{BB962C8B-B14F-4D97-AF65-F5344CB8AC3E}">
        <p14:creationId xmlns:p14="http://schemas.microsoft.com/office/powerpoint/2010/main" val="217737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circle(in)">
                                      <p:cBhvr>
                                        <p:cTn id="27" dur="20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circle(in)">
                                      <p:cBhvr>
                                        <p:cTn id="32" dur="20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711DC-D199-2CE9-A227-AF696D2D0CC2}"/>
              </a:ext>
            </a:extLst>
          </p:cNvPr>
          <p:cNvSpPr>
            <a:spLocks noGrp="1"/>
          </p:cNvSpPr>
          <p:nvPr>
            <p:ph type="title"/>
          </p:nvPr>
        </p:nvSpPr>
        <p:spPr>
          <a:xfrm>
            <a:off x="838200" y="318510"/>
            <a:ext cx="10515600" cy="1325563"/>
          </a:xfrm>
        </p:spPr>
        <p:txBody>
          <a:bodyPr/>
          <a:lstStyle/>
          <a:p>
            <a:r>
              <a:rPr lang="en-GB" b="1" dirty="0">
                <a:latin typeface="Calibri "/>
              </a:rPr>
              <a:t>Critique</a:t>
            </a:r>
          </a:p>
        </p:txBody>
      </p:sp>
      <p:sp>
        <p:nvSpPr>
          <p:cNvPr id="4" name="TextBox 3">
            <a:extLst>
              <a:ext uri="{FF2B5EF4-FFF2-40B4-BE49-F238E27FC236}">
                <a16:creationId xmlns:a16="http://schemas.microsoft.com/office/drawing/2014/main" id="{FFAFEDC1-E2DB-1744-5BE6-37914F81B1B5}"/>
              </a:ext>
            </a:extLst>
          </p:cNvPr>
          <p:cNvSpPr txBox="1"/>
          <p:nvPr/>
        </p:nvSpPr>
        <p:spPr>
          <a:xfrm>
            <a:off x="469490" y="1288026"/>
            <a:ext cx="10884310" cy="5391091"/>
          </a:xfrm>
          <a:prstGeom prst="rect">
            <a:avLst/>
          </a:prstGeom>
          <a:noFill/>
        </p:spPr>
        <p:txBody>
          <a:bodyPr wrap="square" rtlCol="0">
            <a:spAutoFit/>
          </a:bodyPr>
          <a:lstStyle/>
          <a:p>
            <a:pPr>
              <a:lnSpc>
                <a:spcPct val="106000"/>
              </a:lnSpc>
              <a:spcAft>
                <a:spcPts val="800"/>
              </a:spcAft>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According to this analysis, 20 mph "zones" seem to be beneficial, especially when it comes to lowering the frequency and seriousness of collisions and fatalities. It does not, however, offer enough data to make firm judgements about how 20 mph "zones" or "limits" affect these public health outcomes or how they affect liveability, air quality, and inequality.</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Therefore, when comparing the effects of 20 mph "zones" versus 20 mph "limits," "zones" seem to be more effective. However, because there is a lack of control/comparison sites and time frames in most of the current research, more work is needed to determine a direct comparison with speed limits.</a:t>
            </a:r>
          </a:p>
          <a:p>
            <a:pPr>
              <a:lnSpc>
                <a:spcPct val="106000"/>
              </a:lnSpc>
              <a:spcAft>
                <a:spcPts val="800"/>
              </a:spcAft>
            </a:pP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Implementing 20 mph "zones" in practice seems promising, yet one review suggests that they might only be available in towns and cities in wealthier nations. To determine the extent of their usefulness, more research is needed. Furthermore, in those contexts where they have previously been extensively used, their potential for future and ongoing benefit may also be constrained (Grundy et al., 2009; Steinbach et al., 2011), (</a:t>
            </a:r>
            <a:r>
              <a:rPr lang="en-GB" sz="1800" dirty="0">
                <a:effectLst/>
                <a:latin typeface="Calibri" panose="020F0502020204030204" pitchFamily="34" charset="0"/>
                <a:ea typeface="Aptos" panose="020B0004020202020204" pitchFamily="34" charset="0"/>
              </a:rPr>
              <a:t>Cleland et al,2020).</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50" dirty="0">
                <a:effectLst/>
                <a:latin typeface="Calibri" panose="020F0502020204030204" pitchFamily="34" charset="0"/>
                <a:ea typeface="Aptos" panose="020B000402020202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84109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heel(1)">
                                      <p:cBhvr>
                                        <p:cTn id="12" dur="2000"/>
                                        <p:tgtEl>
                                          <p:spTgt spid="4">
                                            <p:txEl>
                                              <p:pRg st="1" end="1"/>
                                            </p:txEl>
                                          </p:spTgt>
                                        </p:tgtEl>
                                      </p:cBhvr>
                                    </p:animEffect>
                                  </p:childTnLst>
                                </p:cTn>
                              </p:par>
                              <p:par>
                                <p:cTn id="13" presetID="21" presetClass="entr" presetSubtype="1"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wheel(1)">
                                      <p:cBhvr>
                                        <p:cTn id="15" dur="2000"/>
                                        <p:tgtEl>
                                          <p:spTgt spid="4">
                                            <p:txEl>
                                              <p:pRg st="3" end="3"/>
                                            </p:txEl>
                                          </p:spTgt>
                                        </p:tgtEl>
                                      </p:cBhvr>
                                    </p:animEffect>
                                  </p:childTnLst>
                                </p:cTn>
                              </p:par>
                              <p:par>
                                <p:cTn id="16" presetID="21" presetClass="entr" presetSubtype="1" fill="hold" nodeType="withEffect">
                                  <p:stCondLst>
                                    <p:cond delay="0"/>
                                  </p:stCondLst>
                                  <p:childTnLst>
                                    <p:set>
                                      <p:cBhvr>
                                        <p:cTn id="17" dur="1" fill="hold">
                                          <p:stCondLst>
                                            <p:cond delay="0"/>
                                          </p:stCondLst>
                                        </p:cTn>
                                        <p:tgtEl>
                                          <p:spTgt spid="4">
                                            <p:txEl>
                                              <p:pRg st="5" end="5"/>
                                            </p:txEl>
                                          </p:spTgt>
                                        </p:tgtEl>
                                        <p:attrNameLst>
                                          <p:attrName>style.visibility</p:attrName>
                                        </p:attrNameLst>
                                      </p:cBhvr>
                                      <p:to>
                                        <p:strVal val="visible"/>
                                      </p:to>
                                    </p:set>
                                    <p:animEffect transition="in" filter="wheel(1)">
                                      <p:cBhvr>
                                        <p:cTn id="1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D209-910A-9CFE-E071-10BB52286175}"/>
              </a:ext>
            </a:extLst>
          </p:cNvPr>
          <p:cNvSpPr>
            <a:spLocks noGrp="1"/>
          </p:cNvSpPr>
          <p:nvPr>
            <p:ph type="title"/>
          </p:nvPr>
        </p:nvSpPr>
        <p:spPr>
          <a:xfrm>
            <a:off x="285135" y="383458"/>
            <a:ext cx="10331246" cy="1140083"/>
          </a:xfrm>
        </p:spPr>
        <p:txBody>
          <a:bodyPr/>
          <a:lstStyle/>
          <a:p>
            <a:r>
              <a:rPr lang="en-GB" b="1" dirty="0">
                <a:latin typeface="Calibri "/>
              </a:rPr>
              <a:t>Conclusion</a:t>
            </a:r>
          </a:p>
        </p:txBody>
      </p:sp>
      <p:sp>
        <p:nvSpPr>
          <p:cNvPr id="3" name="TextBox 2">
            <a:extLst>
              <a:ext uri="{FF2B5EF4-FFF2-40B4-BE49-F238E27FC236}">
                <a16:creationId xmlns:a16="http://schemas.microsoft.com/office/drawing/2014/main" id="{6CC9D568-D401-86B5-95A4-67221652B4F1}"/>
              </a:ext>
            </a:extLst>
          </p:cNvPr>
          <p:cNvSpPr txBox="1"/>
          <p:nvPr/>
        </p:nvSpPr>
        <p:spPr>
          <a:xfrm>
            <a:off x="186812" y="1691149"/>
            <a:ext cx="10903974" cy="2283767"/>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Overall, the 20mph speed limit has help decreased </a:t>
            </a:r>
            <a:r>
              <a:rPr lang="en-GB" sz="1800" kern="100" dirty="0">
                <a:effectLst/>
                <a:latin typeface="Calibri" panose="020F0502020204030204" pitchFamily="34" charset="0"/>
                <a:ea typeface="Calibri" panose="020F0502020204030204" pitchFamily="34" charset="0"/>
                <a:cs typeface="Calibri" panose="020F0502020204030204" pitchFamily="34" charset="0"/>
              </a:rPr>
              <a:t>major contributors to serious injuries and fatalities on the road by reducing the speed limit, there are some advantages on the speeding limit by changing it to 20mph has it has dropped  serious injuries and fatalities on the roads, but also there are some disadvantages to reducing the speedin</a:t>
            </a:r>
            <a:r>
              <a:rPr lang="en-GB" kern="100" dirty="0">
                <a:latin typeface="Calibri" panose="020F0502020204030204" pitchFamily="34" charset="0"/>
                <a:ea typeface="Calibri" panose="020F0502020204030204" pitchFamily="34" charset="0"/>
                <a:cs typeface="Calibri" panose="020F0502020204030204" pitchFamily="34" charset="0"/>
              </a:rPr>
              <a:t>g limit i</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t does not, offer enough data to make firm judgements about how 20 mph limits</a:t>
            </a:r>
            <a:r>
              <a:rPr lang="en-GB" kern="150" dirty="0">
                <a:latin typeface="Calibri" panose="020F0502020204030204" pitchFamily="34" charset="0"/>
                <a:ea typeface="Aptos" panose="020B0004020202020204" pitchFamily="34" charset="0"/>
                <a:cs typeface="Times New Roman" panose="02020603050405020304" pitchFamily="18" charset="0"/>
              </a:rPr>
              <a:t>. </a:t>
            </a:r>
            <a:endParaRPr lang="en-GB" sz="18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kern="1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a:t>
            </a:r>
            <a:r>
              <a:rPr lang="en-GB" sz="1800" kern="100" dirty="0">
                <a:effectLst/>
                <a:latin typeface="Calibri" panose="020F0502020204030204" pitchFamily="34" charset="0"/>
                <a:ea typeface="Calibri" panose="020F0502020204030204" pitchFamily="34" charset="0"/>
                <a:cs typeface="Calibri" panose="020F0502020204030204" pitchFamily="34" charset="0"/>
              </a:rPr>
              <a:t>NPCC, 2024) and </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a:t>
            </a:r>
            <a:r>
              <a:rPr lang="en-GB" sz="1800" dirty="0">
                <a:effectLst/>
                <a:latin typeface="Calibri" panose="020F0502020204030204" pitchFamily="34" charset="0"/>
                <a:ea typeface="Aptos" panose="020B0004020202020204" pitchFamily="34" charset="0"/>
              </a:rPr>
              <a:t>Cleland et al,2020).</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6566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7AFAFE-6952-D4B6-0C86-2D5FD6A29A53}"/>
              </a:ext>
            </a:extLst>
          </p:cNvPr>
          <p:cNvSpPr txBox="1"/>
          <p:nvPr/>
        </p:nvSpPr>
        <p:spPr>
          <a:xfrm>
            <a:off x="268020" y="136922"/>
            <a:ext cx="4060359" cy="707886"/>
          </a:xfrm>
          <a:prstGeom prst="rect">
            <a:avLst/>
          </a:prstGeom>
          <a:noFill/>
        </p:spPr>
        <p:txBody>
          <a:bodyPr wrap="square" rtlCol="0">
            <a:spAutoFit/>
          </a:bodyPr>
          <a:lstStyle/>
          <a:p>
            <a:r>
              <a:rPr lang="en-GB" sz="4000" b="1" dirty="0">
                <a:latin typeface="Calibri "/>
              </a:rPr>
              <a:t>Research Timeline</a:t>
            </a:r>
            <a:r>
              <a:rPr lang="en-GB" sz="4000" b="1" dirty="0"/>
              <a:t> </a:t>
            </a:r>
          </a:p>
        </p:txBody>
      </p:sp>
      <p:cxnSp>
        <p:nvCxnSpPr>
          <p:cNvPr id="4" name="Straight Connector 3">
            <a:extLst>
              <a:ext uri="{FF2B5EF4-FFF2-40B4-BE49-F238E27FC236}">
                <a16:creationId xmlns:a16="http://schemas.microsoft.com/office/drawing/2014/main" id="{05F0061C-1E04-515E-AF81-FF7407207A21}"/>
              </a:ext>
            </a:extLst>
          </p:cNvPr>
          <p:cNvCxnSpPr>
            <a:cxnSpLocks/>
          </p:cNvCxnSpPr>
          <p:nvPr/>
        </p:nvCxnSpPr>
        <p:spPr>
          <a:xfrm>
            <a:off x="75979" y="1081548"/>
            <a:ext cx="0" cy="5574891"/>
          </a:xfrm>
          <a:prstGeom prst="line">
            <a:avLst/>
          </a:prstGeom>
        </p:spPr>
        <p:style>
          <a:lnRef idx="2">
            <a:schemeClr val="dk1"/>
          </a:lnRef>
          <a:fillRef idx="0">
            <a:schemeClr val="dk1"/>
          </a:fillRef>
          <a:effectRef idx="1">
            <a:schemeClr val="dk1"/>
          </a:effectRef>
          <a:fontRef idx="minor">
            <a:schemeClr val="tx1"/>
          </a:fontRef>
        </p:style>
      </p:cxnSp>
      <p:pic>
        <p:nvPicPr>
          <p:cNvPr id="6" name="Picture 5">
            <a:extLst>
              <a:ext uri="{FF2B5EF4-FFF2-40B4-BE49-F238E27FC236}">
                <a16:creationId xmlns:a16="http://schemas.microsoft.com/office/drawing/2014/main" id="{B5A66136-E3F2-4A7A-66BB-926935FD234B}"/>
              </a:ext>
            </a:extLst>
          </p:cNvPr>
          <p:cNvPicPr>
            <a:picLocks noChangeAspect="1"/>
          </p:cNvPicPr>
          <p:nvPr/>
        </p:nvPicPr>
        <p:blipFill>
          <a:blip r:embed="rId2"/>
          <a:stretch>
            <a:fillRect/>
          </a:stretch>
        </p:blipFill>
        <p:spPr>
          <a:xfrm>
            <a:off x="-116061" y="1081548"/>
            <a:ext cx="384081" cy="390178"/>
          </a:xfrm>
          <a:prstGeom prst="rect">
            <a:avLst/>
          </a:prstGeom>
        </p:spPr>
      </p:pic>
      <p:pic>
        <p:nvPicPr>
          <p:cNvPr id="8" name="Picture 7">
            <a:extLst>
              <a:ext uri="{FF2B5EF4-FFF2-40B4-BE49-F238E27FC236}">
                <a16:creationId xmlns:a16="http://schemas.microsoft.com/office/drawing/2014/main" id="{B3B87396-598F-E622-033B-BAB61496E300}"/>
              </a:ext>
            </a:extLst>
          </p:cNvPr>
          <p:cNvPicPr>
            <a:picLocks noChangeAspect="1"/>
          </p:cNvPicPr>
          <p:nvPr/>
        </p:nvPicPr>
        <p:blipFill>
          <a:blip r:embed="rId2"/>
          <a:stretch>
            <a:fillRect/>
          </a:stretch>
        </p:blipFill>
        <p:spPr>
          <a:xfrm>
            <a:off x="-74183" y="2742617"/>
            <a:ext cx="384081" cy="390178"/>
          </a:xfrm>
          <a:prstGeom prst="rect">
            <a:avLst/>
          </a:prstGeom>
        </p:spPr>
      </p:pic>
      <p:pic>
        <p:nvPicPr>
          <p:cNvPr id="9" name="Picture 8">
            <a:extLst>
              <a:ext uri="{FF2B5EF4-FFF2-40B4-BE49-F238E27FC236}">
                <a16:creationId xmlns:a16="http://schemas.microsoft.com/office/drawing/2014/main" id="{2C975C56-9BE1-36D2-8DED-55B9891C40C3}"/>
              </a:ext>
            </a:extLst>
          </p:cNvPr>
          <p:cNvPicPr>
            <a:picLocks noChangeAspect="1"/>
          </p:cNvPicPr>
          <p:nvPr/>
        </p:nvPicPr>
        <p:blipFill>
          <a:blip r:embed="rId2"/>
          <a:stretch>
            <a:fillRect/>
          </a:stretch>
        </p:blipFill>
        <p:spPr>
          <a:xfrm>
            <a:off x="-86565" y="4354539"/>
            <a:ext cx="384081" cy="390178"/>
          </a:xfrm>
          <a:prstGeom prst="rect">
            <a:avLst/>
          </a:prstGeom>
        </p:spPr>
      </p:pic>
      <p:pic>
        <p:nvPicPr>
          <p:cNvPr id="10" name="Picture 9">
            <a:extLst>
              <a:ext uri="{FF2B5EF4-FFF2-40B4-BE49-F238E27FC236}">
                <a16:creationId xmlns:a16="http://schemas.microsoft.com/office/drawing/2014/main" id="{A310188B-EE74-41CB-4978-13E7280E8F32}"/>
              </a:ext>
            </a:extLst>
          </p:cNvPr>
          <p:cNvPicPr>
            <a:picLocks noChangeAspect="1"/>
          </p:cNvPicPr>
          <p:nvPr/>
        </p:nvPicPr>
        <p:blipFill>
          <a:blip r:embed="rId2"/>
          <a:stretch>
            <a:fillRect/>
          </a:stretch>
        </p:blipFill>
        <p:spPr>
          <a:xfrm>
            <a:off x="-86565" y="5816469"/>
            <a:ext cx="384081" cy="390178"/>
          </a:xfrm>
          <a:prstGeom prst="rect">
            <a:avLst/>
          </a:prstGeom>
        </p:spPr>
      </p:pic>
      <p:sp>
        <p:nvSpPr>
          <p:cNvPr id="12" name="TextBox 11">
            <a:extLst>
              <a:ext uri="{FF2B5EF4-FFF2-40B4-BE49-F238E27FC236}">
                <a16:creationId xmlns:a16="http://schemas.microsoft.com/office/drawing/2014/main" id="{92215890-91C0-ECCE-210C-7ADCC829E291}"/>
              </a:ext>
            </a:extLst>
          </p:cNvPr>
          <p:cNvSpPr txBox="1"/>
          <p:nvPr/>
        </p:nvSpPr>
        <p:spPr>
          <a:xfrm>
            <a:off x="226142" y="1137425"/>
            <a:ext cx="11417307" cy="646331"/>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WC 7/10/2024 – Started to read around </a:t>
            </a:r>
            <a:r>
              <a:rPr lang="en-GB" sz="1800" dirty="0">
                <a:latin typeface="Calibri" panose="020F0502020204030204" pitchFamily="34" charset="0"/>
                <a:ea typeface="Calibri" panose="020F0502020204030204" pitchFamily="34" charset="0"/>
                <a:cs typeface="Calibri" panose="020F0502020204030204" pitchFamily="34" charset="0"/>
              </a:rPr>
              <a:t>Response and Road Policing from the lectur</a:t>
            </a:r>
            <a:r>
              <a:rPr lang="en-GB" dirty="0">
                <a:latin typeface="Calibri" panose="020F0502020204030204" pitchFamily="34" charset="0"/>
                <a:ea typeface="Calibri" panose="020F0502020204030204" pitchFamily="34" charset="0"/>
                <a:cs typeface="Calibri" panose="020F0502020204030204" pitchFamily="34" charset="0"/>
              </a:rPr>
              <a:t>e notes. </a:t>
            </a:r>
            <a:r>
              <a:rPr lang="en-GB" sz="1800" dirty="0">
                <a:latin typeface="Calibri" panose="020F0502020204030204" pitchFamily="34" charset="0"/>
                <a:ea typeface="Calibri" panose="020F0502020204030204" pitchFamily="34" charset="0"/>
                <a:cs typeface="Calibri" panose="020F0502020204030204" pitchFamily="34" charset="0"/>
              </a:rPr>
              <a:t> </a:t>
            </a:r>
          </a:p>
          <a:p>
            <a:r>
              <a:rPr lang="en-GB" dirty="0">
                <a:latin typeface="Calibri" panose="020F0502020204030204" pitchFamily="34" charset="0"/>
                <a:ea typeface="Calibri" panose="020F0502020204030204" pitchFamily="34" charset="0"/>
                <a:cs typeface="Calibri" panose="020F0502020204030204" pitchFamily="34" charset="0"/>
              </a:rPr>
              <a:t> </a:t>
            </a:r>
          </a:p>
        </p:txBody>
      </p:sp>
      <p:sp>
        <p:nvSpPr>
          <p:cNvPr id="14" name="TextBox 13">
            <a:extLst>
              <a:ext uri="{FF2B5EF4-FFF2-40B4-BE49-F238E27FC236}">
                <a16:creationId xmlns:a16="http://schemas.microsoft.com/office/drawing/2014/main" id="{0B62713A-6B3A-716A-2C9F-94494744CCE8}"/>
              </a:ext>
            </a:extLst>
          </p:cNvPr>
          <p:cNvSpPr txBox="1"/>
          <p:nvPr/>
        </p:nvSpPr>
        <p:spPr>
          <a:xfrm>
            <a:off x="309898" y="2742034"/>
            <a:ext cx="11488811" cy="646331"/>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WC 13/10/2024 – Stated to gather  information around the assessment content  and started to put the presentation together. </a:t>
            </a:r>
          </a:p>
        </p:txBody>
      </p:sp>
      <p:sp>
        <p:nvSpPr>
          <p:cNvPr id="16" name="TextBox 15">
            <a:extLst>
              <a:ext uri="{FF2B5EF4-FFF2-40B4-BE49-F238E27FC236}">
                <a16:creationId xmlns:a16="http://schemas.microsoft.com/office/drawing/2014/main" id="{DF52424D-033F-8C52-EB4C-E958895C929A}"/>
              </a:ext>
            </a:extLst>
          </p:cNvPr>
          <p:cNvSpPr txBox="1"/>
          <p:nvPr/>
        </p:nvSpPr>
        <p:spPr>
          <a:xfrm>
            <a:off x="238524" y="4375385"/>
            <a:ext cx="11505795" cy="369332"/>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WC 23 /10/2024 – Started to add my information together on the </a:t>
            </a:r>
            <a:r>
              <a:rPr lang="en-GB" dirty="0" err="1">
                <a:latin typeface="Calibri" panose="020F0502020204030204" pitchFamily="34" charset="0"/>
                <a:ea typeface="Calibri" panose="020F0502020204030204" pitchFamily="34" charset="0"/>
                <a:cs typeface="Calibri" panose="020F0502020204030204" pitchFamily="34" charset="0"/>
              </a:rPr>
              <a:t>powerpoint</a:t>
            </a:r>
            <a:r>
              <a:rPr lang="en-GB" dirty="0">
                <a:latin typeface="Calibri" panose="020F0502020204030204" pitchFamily="34" charset="0"/>
                <a:ea typeface="Calibri" panose="020F0502020204030204" pitchFamily="34" charset="0"/>
                <a:cs typeface="Calibri" panose="020F0502020204030204" pitchFamily="34" charset="0"/>
              </a:rPr>
              <a:t> slides.   </a:t>
            </a:r>
          </a:p>
        </p:txBody>
      </p:sp>
      <p:sp>
        <p:nvSpPr>
          <p:cNvPr id="18" name="TextBox 17">
            <a:extLst>
              <a:ext uri="{FF2B5EF4-FFF2-40B4-BE49-F238E27FC236}">
                <a16:creationId xmlns:a16="http://schemas.microsoft.com/office/drawing/2014/main" id="{88C92F8A-FE2B-566E-CE1A-2D79C39CAF90}"/>
              </a:ext>
            </a:extLst>
          </p:cNvPr>
          <p:cNvSpPr txBox="1"/>
          <p:nvPr/>
        </p:nvSpPr>
        <p:spPr>
          <a:xfrm>
            <a:off x="238524" y="5797748"/>
            <a:ext cx="11748925" cy="923330"/>
          </a:xfrm>
          <a:prstGeom prst="rect">
            <a:avLst/>
          </a:prstGeom>
          <a:noFill/>
        </p:spPr>
        <p:txBody>
          <a:bodyPr wrap="square">
            <a:spAutoFit/>
          </a:bodyPr>
          <a:lstStyle/>
          <a:p>
            <a:r>
              <a:rPr lang="en-GB" sz="1800" b="0" i="0" u="none" strike="noStrike" kern="1200" cap="none" spc="0" baseline="0" dirty="0">
                <a:solidFill>
                  <a:srgbClr val="000000"/>
                </a:solidFill>
                <a:uFillTx/>
                <a:latin typeface="Calibri" pitchFamily="34"/>
                <a:ea typeface="Calibri" pitchFamily="34"/>
                <a:cs typeface="Calibri" pitchFamily="34"/>
              </a:rPr>
              <a:t>WC 28/10/2024 – Face some challenges when it came to the research as it was difficult to find appropriate websites and finding statics.  Finalised content and presentation.    </a:t>
            </a:r>
          </a:p>
          <a:p>
            <a:endParaRPr lang="en-GB" dirty="0"/>
          </a:p>
        </p:txBody>
      </p:sp>
      <p:pic>
        <p:nvPicPr>
          <p:cNvPr id="3" name="Picture 2">
            <a:extLst>
              <a:ext uri="{FF2B5EF4-FFF2-40B4-BE49-F238E27FC236}">
                <a16:creationId xmlns:a16="http://schemas.microsoft.com/office/drawing/2014/main" id="{2DAC1C16-00E2-DB44-CD06-06C3F867C707}"/>
              </a:ext>
            </a:extLst>
          </p:cNvPr>
          <p:cNvPicPr>
            <a:picLocks noChangeAspect="1"/>
          </p:cNvPicPr>
          <p:nvPr/>
        </p:nvPicPr>
        <p:blipFill>
          <a:blip r:embed="rId3"/>
          <a:stretch>
            <a:fillRect/>
          </a:stretch>
        </p:blipFill>
        <p:spPr>
          <a:xfrm>
            <a:off x="9463989" y="299244"/>
            <a:ext cx="2459991" cy="1383745"/>
          </a:xfrm>
          <a:prstGeom prst="rect">
            <a:avLst/>
          </a:prstGeom>
        </p:spPr>
      </p:pic>
    </p:spTree>
    <p:extLst>
      <p:ext uri="{BB962C8B-B14F-4D97-AF65-F5344CB8AC3E}">
        <p14:creationId xmlns:p14="http://schemas.microsoft.com/office/powerpoint/2010/main" val="169975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par>
                                <p:cTn id="13" presetID="6" presetClass="entr" presetSubtype="16"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par>
                                <p:cTn id="16" presetID="6"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circle(in)">
                                      <p:cBhvr>
                                        <p:cTn id="18" dur="2000"/>
                                        <p:tgtEl>
                                          <p:spTgt spid="8"/>
                                        </p:tgtEl>
                                      </p:cBhvr>
                                    </p:animEffect>
                                  </p:childTnLst>
                                </p:cTn>
                              </p:par>
                              <p:par>
                                <p:cTn id="19" presetID="6" presetClass="entr" presetSubtype="16"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circle(in)">
                                      <p:cBhvr>
                                        <p:cTn id="24" dur="2000"/>
                                        <p:tgtEl>
                                          <p:spTgt spid="10"/>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circle(in)">
                                      <p:cBhvr>
                                        <p:cTn id="30" dur="2000"/>
                                        <p:tgtEl>
                                          <p:spTgt spid="14"/>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circle(in)">
                                      <p:cBhvr>
                                        <p:cTn id="33" dur="2000"/>
                                        <p:tgtEl>
                                          <p:spTgt spid="16"/>
                                        </p:tgtEl>
                                      </p:cBhvr>
                                    </p:animEffect>
                                  </p:childTnLst>
                                </p:cTn>
                              </p:par>
                              <p:par>
                                <p:cTn id="34" presetID="6" presetClass="entr" presetSubtype="16"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circle(in)">
                                      <p:cBhvr>
                                        <p:cTn id="36"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6"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6BCF93-F9C5-9AC5-7DEF-C44F51EE2E0F}"/>
              </a:ext>
            </a:extLst>
          </p:cNvPr>
          <p:cNvSpPr txBox="1"/>
          <p:nvPr/>
        </p:nvSpPr>
        <p:spPr>
          <a:xfrm>
            <a:off x="4129548" y="379739"/>
            <a:ext cx="2615380" cy="707886"/>
          </a:xfrm>
          <a:prstGeom prst="rect">
            <a:avLst/>
          </a:prstGeom>
          <a:noFill/>
        </p:spPr>
        <p:txBody>
          <a:bodyPr wrap="square" rtlCol="0">
            <a:spAutoFit/>
          </a:bodyPr>
          <a:lstStyle/>
          <a:p>
            <a:r>
              <a:rPr lang="en-GB" sz="4000" b="1" dirty="0">
                <a:latin typeface="Calibri "/>
              </a:rPr>
              <a:t>References</a:t>
            </a:r>
            <a:r>
              <a:rPr lang="en-GB" dirty="0"/>
              <a:t> </a:t>
            </a:r>
          </a:p>
        </p:txBody>
      </p:sp>
      <p:sp>
        <p:nvSpPr>
          <p:cNvPr id="3" name="TextBox 2">
            <a:extLst>
              <a:ext uri="{FF2B5EF4-FFF2-40B4-BE49-F238E27FC236}">
                <a16:creationId xmlns:a16="http://schemas.microsoft.com/office/drawing/2014/main" id="{7AC23982-EBFB-05BC-2847-5FDF0CF4EB6E}"/>
              </a:ext>
            </a:extLst>
          </p:cNvPr>
          <p:cNvSpPr txBox="1"/>
          <p:nvPr/>
        </p:nvSpPr>
        <p:spPr>
          <a:xfrm>
            <a:off x="248354" y="1196622"/>
            <a:ext cx="11805994" cy="5549340"/>
          </a:xfrm>
          <a:prstGeom prst="rect">
            <a:avLst/>
          </a:prstGeom>
          <a:noFill/>
        </p:spPr>
        <p:txBody>
          <a:bodyPr wrap="square" rtlCol="0">
            <a:spAutoFit/>
          </a:bodyPr>
          <a:lstStyle/>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Broughton school of motoring, (2024),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2"/>
              </a:rPr>
              <a:t>https://www.broughtonschoolofmotoring.com/the-fatal-four</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03 November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Cleland. C et al, (2020), Effects of 20 mph interventions on a range of public health outcome: A meta narrative evidence,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3"/>
              </a:rPr>
              <a:t>https://www.sciencedirect.com/science/article/pii/S2214140519301859?casa_token=OAwzadYHBakAAAAA:Cw2yKuwzSR-Z_zcdFHuxbhOOfm_TXCqZuIKdGjIkAl5I8klBZyp7jjLK7jj68zU7Wsj-Aci3WIM#sec1</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31 October 2024)</a:t>
            </a:r>
          </a:p>
          <a:p>
            <a:pPr>
              <a:lnSpc>
                <a:spcPct val="107000"/>
              </a:lnSpc>
              <a:spcAft>
                <a:spcPts val="800"/>
              </a:spcAft>
            </a:pPr>
            <a:r>
              <a:rPr lang="en-GB" sz="1200" kern="100" dirty="0">
                <a:latin typeface="Calibri" panose="020F0502020204030204" pitchFamily="34" charset="0"/>
                <a:ea typeface="Calibri" panose="020F0502020204030204" pitchFamily="34" charset="0"/>
                <a:cs typeface="Calibri" panose="020F0502020204030204" pitchFamily="34" charset="0"/>
              </a:rPr>
              <a:t>Canva,(2024), Available at: </a:t>
            </a:r>
            <a:r>
              <a:rPr lang="en-GB" sz="1200" kern="100" dirty="0">
                <a:effectLst/>
                <a:latin typeface="Calibri" panose="020F0502020204030204" pitchFamily="34" charset="0"/>
                <a:ea typeface="Calibri" panose="020F0502020204030204" pitchFamily="34" charset="0"/>
                <a:cs typeface="Calibri" panose="020F0502020204030204" pitchFamily="34" charset="0"/>
                <a:hlinkClick r:id="rId4"/>
              </a:rPr>
              <a:t>https://www.canva.com/calendars/templates/october/</a:t>
            </a:r>
            <a:r>
              <a:rPr lang="en-GB" sz="1200" kern="100" dirty="0">
                <a:latin typeface="Calibri" panose="020F0502020204030204" pitchFamily="34" charset="0"/>
                <a:ea typeface="Calibri" panose="020F0502020204030204" pitchFamily="34" charset="0"/>
                <a:cs typeface="Calibri" panose="020F0502020204030204" pitchFamily="34" charset="0"/>
              </a:rPr>
              <a:t> (Accessed 03 November 2024) </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Government UK (2024), Reported road casualties Great Britain: fatal 4 factsheet, 2023, Available at: </a:t>
            </a:r>
          </a:p>
          <a:p>
            <a:pPr>
              <a:lnSpc>
                <a:spcPct val="107000"/>
              </a:lnSpc>
              <a:spcAft>
                <a:spcPts val="800"/>
              </a:spcAft>
            </a:pP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5"/>
              </a:rPr>
              <a:t>https://www.gov.uk/government/statistics/reported-road-casualties-great-britain-fatal-4-factsheet-2023/reported-road-casualties-great-britain-fatal-4-factsheet-2023--2#:~:text=The%20term%20fatal%204%20refers,Police%20Chiefs%20Council%20(%20NPCC%20)</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28 October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National Police Chiefs Council, (2024), ‘Fetal 4’ behaviour drive up road collisions by 20% in July,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6"/>
              </a:rPr>
              <a:t>https://news.npcc.police.uk/releases/fatal-4-behaviours-drive-up-road-collisions-by-20-percent-in-july</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13 October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Price. E, (2024), New data confirms positive impact of 20moh speed limit,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7"/>
              </a:rPr>
              <a:t>https://nation.cymru/news/new-data-confirms-positive-impact-of-20mph-speed-limit/</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30 October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Swansea Council, (2024),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8"/>
              </a:rPr>
              <a:t>https://www.swansea.gov.uk/article/32074/Wales-20mph-speed-limit---update-on-WG-guidance</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(Accessed:03 November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Wales Gov (2021), Introducing default 20mph speed limits,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9"/>
              </a:rPr>
              <a:t>https://www.gov.wales/introducing-default-20mph-speed-limits</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18 October 2024)</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 Wales Government (2024),Introducing 20mph speed limits: frequently asked questions,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0"/>
              </a:rPr>
              <a:t>https://www.gov.wales/introducing-20mph-speed-limits-frequently-asked-questions#:~:text=on%20the%20roads.-,Why%20did%20you%20introduce%20a%2020mph%20speed%20limit%3F,local%20communities%20safer%20for%20all</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16 October 2024)</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Wales Government, (2023), New data shows benefit of driving at 20mph Wales prepares to lower default speed limit,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1"/>
              </a:rPr>
              <a:t>https://www.gov.wales/new-data-shows-benefits-driving-20mph-wales-prepares-lower-default-speed-limit</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2</a:t>
            </a:r>
            <a:r>
              <a:rPr lang="en-GB" sz="1200" kern="1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200" kern="100" dirty="0">
                <a:effectLst/>
                <a:latin typeface="Calibri" panose="020F0502020204030204" pitchFamily="34" charset="0"/>
                <a:ea typeface="Calibri" panose="020F0502020204030204" pitchFamily="34" charset="0"/>
                <a:cs typeface="Calibri" panose="020F0502020204030204" pitchFamily="34" charset="0"/>
              </a:rPr>
              <a:t> November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Calibri" panose="020F0502020204030204" pitchFamily="34" charset="0"/>
              </a:rPr>
              <a:t>Waters. L, (2024), Written statement: 20mph early speed data, Available at: </a:t>
            </a:r>
            <a:r>
              <a:rPr lang="en-GB" sz="12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2"/>
              </a:rPr>
              <a:t>https://www.gov.wales/written-statement-20mph-early-speed-data</a:t>
            </a:r>
            <a:r>
              <a:rPr lang="en-GB" sz="1200" kern="100" dirty="0">
                <a:effectLst/>
                <a:latin typeface="Calibri" panose="020F0502020204030204" pitchFamily="34" charset="0"/>
                <a:ea typeface="Calibri" panose="020F0502020204030204" pitchFamily="34" charset="0"/>
                <a:cs typeface="Calibri" panose="020F0502020204030204" pitchFamily="34" charset="0"/>
              </a:rPr>
              <a:t> (Accessed 30 October 2024)</a:t>
            </a:r>
          </a:p>
          <a:p>
            <a:pPr>
              <a:lnSpc>
                <a:spcPct val="107000"/>
              </a:lnSpc>
              <a:spcAft>
                <a:spcPts val="800"/>
              </a:spcAft>
            </a:pPr>
            <a:endParaRPr lang="en-GB" dirty="0"/>
          </a:p>
        </p:txBody>
      </p:sp>
    </p:spTree>
    <p:extLst>
      <p:ext uri="{BB962C8B-B14F-4D97-AF65-F5344CB8AC3E}">
        <p14:creationId xmlns:p14="http://schemas.microsoft.com/office/powerpoint/2010/main" val="1285664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811</TotalTime>
  <Words>1890</Words>
  <Application>Microsoft Office PowerPoint</Application>
  <PresentationFormat>Widescreen</PresentationFormat>
  <Paragraphs>95</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Calibri</vt:lpstr>
      <vt:lpstr>Calibri </vt:lpstr>
      <vt:lpstr>Century Gothic</vt:lpstr>
      <vt:lpstr>Garamond</vt:lpstr>
      <vt:lpstr>Wingdings</vt:lpstr>
      <vt:lpstr>Savon</vt:lpstr>
      <vt:lpstr>PowerPoint Presentation</vt:lpstr>
      <vt:lpstr>Introduction</vt:lpstr>
      <vt:lpstr>The Aim of 20mph Speeding Limit </vt:lpstr>
      <vt:lpstr>The Fatal Four</vt:lpstr>
      <vt:lpstr>PowerPoint Presentation</vt:lpstr>
      <vt:lpstr>Statistics</vt:lpstr>
      <vt:lpstr>PowerPoint Presentation</vt:lpstr>
      <vt:lpstr>Does it work?</vt:lpstr>
      <vt:lpstr>Critique</vt:lpstr>
      <vt:lpstr>Conclusion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Afifa Zaman</dc:creator>
  <cp:lastModifiedBy>Megan Goodier (2304938)</cp:lastModifiedBy>
  <cp:revision>43</cp:revision>
  <dcterms:created xsi:type="dcterms:W3CDTF">2024-10-18T09:02:47Z</dcterms:created>
  <dcterms:modified xsi:type="dcterms:W3CDTF">2024-11-03T20:19:40Z</dcterms:modified>
</cp:coreProperties>
</file>