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5"/>
  </p:notesMasterIdLst>
  <p:handoutMasterIdLst>
    <p:handoutMasterId r:id="rId16"/>
  </p:handoutMasterIdLst>
  <p:sldIdLst>
    <p:sldId id="317" r:id="rId5"/>
    <p:sldId id="318" r:id="rId6"/>
    <p:sldId id="319" r:id="rId7"/>
    <p:sldId id="278" r:id="rId8"/>
    <p:sldId id="320" r:id="rId9"/>
    <p:sldId id="309" r:id="rId10"/>
    <p:sldId id="263" r:id="rId11"/>
    <p:sldId id="310" r:id="rId12"/>
    <p:sldId id="311" r:id="rId13"/>
    <p:sldId id="312"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8/10/relationships/authors" Target="author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2/25/26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2/25/26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9</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r>
              <a:rPr lang="en-GB"/>
              <a:t>Click to edit Master title style</a:t>
            </a:r>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r>
              <a:rPr lang="en-GB"/>
              <a:t>Click icon to add table</a:t>
            </a:r>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6E1E018F-66C0-5CEB-6115-50E65CEE92D8}"/>
              </a:ext>
            </a:extLst>
          </p:cNvPr>
          <p:cNvSpPr>
            <a:spLocks noGrp="1"/>
          </p:cNvSpPr>
          <p:nvPr>
            <p:ph type="ctrTitle"/>
          </p:nvPr>
        </p:nvSpPr>
        <p:spPr/>
        <p:txBody>
          <a:bodyPr/>
          <a:lstStyle/>
          <a:p>
            <a:br>
              <a:rPr lang="en-GB" b="0" i="0" u="none" strike="noStrike" dirty="0">
                <a:solidFill>
                  <a:srgbClr val="000000"/>
                </a:solidFill>
                <a:effectLst/>
                <a:latin typeface="Aptos" panose="020B0004020202020204" pitchFamily="34" charset="0"/>
              </a:rPr>
            </a:br>
            <a:r>
              <a:rPr lang="en-GB" b="0" i="0" u="none" strike="noStrike" dirty="0">
                <a:solidFill>
                  <a:srgbClr val="222222"/>
                </a:solidFill>
                <a:effectLst/>
                <a:latin typeface="Arial" panose="020B0604020202020204" pitchFamily="34" charset="0"/>
              </a:rPr>
              <a:t> (LCHS4001 - January 2026 Term) - Task 3 Report</a:t>
            </a:r>
            <a:br>
              <a:rPr lang="en-GB" b="0" i="0" u="none" strike="noStrike" dirty="0">
                <a:solidFill>
                  <a:srgbClr val="222222"/>
                </a:solidFill>
                <a:effectLst/>
                <a:latin typeface="Arial" panose="020B0604020202020204" pitchFamily="34" charset="0"/>
              </a:rPr>
            </a:br>
            <a:br>
              <a:rPr lang="en-GB" b="0" i="0" u="none" strike="noStrike" dirty="0">
                <a:solidFill>
                  <a:srgbClr val="222222"/>
                </a:solidFill>
                <a:effectLst/>
                <a:latin typeface="Arial" panose="020B0604020202020204" pitchFamily="34" charset="0"/>
              </a:rPr>
            </a:br>
            <a:r>
              <a:rPr lang="en-GB" b="0" i="0" u="none" strike="noStrike" dirty="0">
                <a:solidFill>
                  <a:srgbClr val="000000"/>
                </a:solidFill>
                <a:effectLst/>
                <a:latin typeface="Aptos" panose="020B0004020202020204" pitchFamily="34" charset="0"/>
              </a:rPr>
              <a:t>Izam sheraz 2526205</a:t>
            </a:r>
            <a:endParaRPr lang="en-US" dirty="0"/>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6825D-0634-D180-C6D5-0A5052083F40}"/>
              </a:ext>
            </a:extLst>
          </p:cNvPr>
          <p:cNvSpPr>
            <a:spLocks noGrp="1"/>
          </p:cNvSpPr>
          <p:nvPr>
            <p:ph type="title"/>
          </p:nvPr>
        </p:nvSpPr>
        <p:spPr>
          <a:xfrm>
            <a:off x="531628" y="648585"/>
            <a:ext cx="4849627" cy="4874437"/>
          </a:xfrm>
        </p:spPr>
        <p:txBody>
          <a:bodyPr/>
          <a:lstStyle/>
          <a:p>
            <a:r>
              <a:rPr lang="en-GB" dirty="0"/>
              <a:t>Role; Paramedic</a:t>
            </a:r>
            <a:endParaRPr lang="en-US" dirty="0"/>
          </a:p>
        </p:txBody>
      </p:sp>
      <p:sp>
        <p:nvSpPr>
          <p:cNvPr id="7" name="TextBox 6">
            <a:extLst>
              <a:ext uri="{FF2B5EF4-FFF2-40B4-BE49-F238E27FC236}">
                <a16:creationId xmlns:a16="http://schemas.microsoft.com/office/drawing/2014/main" id="{CE17BAB3-139B-0975-18F7-6EC2E3E0C60E}"/>
              </a:ext>
            </a:extLst>
          </p:cNvPr>
          <p:cNvSpPr txBox="1"/>
          <p:nvPr/>
        </p:nvSpPr>
        <p:spPr>
          <a:xfrm>
            <a:off x="6096000" y="295349"/>
            <a:ext cx="6086219" cy="2308324"/>
          </a:xfrm>
          <a:prstGeom prst="rect">
            <a:avLst/>
          </a:prstGeom>
          <a:noFill/>
        </p:spPr>
        <p:txBody>
          <a:bodyPr wrap="square" rtlCol="0">
            <a:spAutoFit/>
          </a:bodyPr>
          <a:lstStyle/>
          <a:p>
            <a:r>
              <a:rPr lang="en-GB" b="0" i="0" dirty="0">
                <a:effectLst/>
                <a:latin typeface="UICTFontTextStyleBody"/>
              </a:rPr>
              <a:t>A Paramedic is a healthcare professional who provides advanced pre-hospital emergency care in unpredictable and high-risk environments. In the UK, paramedics are regulated by the </a:t>
            </a:r>
            <a:r>
              <a:rPr lang="en-GB" b="0" i="0" u="sng" dirty="0">
                <a:effectLst/>
                <a:latin typeface="UICTFontTextStyleBody"/>
              </a:rPr>
              <a:t>Health and Care Professions Council</a:t>
            </a:r>
            <a:r>
              <a:rPr lang="en-GB" b="0" i="0" dirty="0">
                <a:effectLst/>
                <a:latin typeface="UICTFontTextStyleBody"/>
              </a:rPr>
              <a:t> (HCPC), which sets the Standards of treatment that govern safe and effective practice. Paramedics must assess, diagnose, treat, and refer patients across a wide range of clinical presentations, often with limited information and under significant time pressure. </a:t>
            </a:r>
            <a:endParaRPr lang="en-GB" dirty="0">
              <a:effectLst/>
              <a:latin typeface=".AppleSystemUIFont"/>
            </a:endParaRPr>
          </a:p>
        </p:txBody>
      </p:sp>
      <p:sp>
        <p:nvSpPr>
          <p:cNvPr id="10" name="TextBox 9">
            <a:extLst>
              <a:ext uri="{FF2B5EF4-FFF2-40B4-BE49-F238E27FC236}">
                <a16:creationId xmlns:a16="http://schemas.microsoft.com/office/drawing/2014/main" id="{37FFA7D0-F013-D4BC-A100-5B0A44440FE7}"/>
              </a:ext>
            </a:extLst>
          </p:cNvPr>
          <p:cNvSpPr txBox="1"/>
          <p:nvPr/>
        </p:nvSpPr>
        <p:spPr>
          <a:xfrm>
            <a:off x="6096000" y="2872700"/>
            <a:ext cx="4849626" cy="341632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b="0" i="0" dirty="0">
                <a:effectLst/>
                <a:latin typeface="UICTFontTextStyleBody"/>
              </a:rPr>
              <a:t>Their role goes beyond emergency response to include safeguarding, health promotion, and multi-agency collaboration.</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0" i="0" dirty="0">
                <a:effectLst/>
                <a:latin typeface="UICTFontTextStyleBody"/>
              </a:rPr>
              <a:t>For example, when attending a suspected stroke patient in the community, a paramedic must undertake a rapid neurological assessment, determine eligibility for </a:t>
            </a:r>
            <a:r>
              <a:rPr lang="en-GB" b="0" i="0" dirty="0" err="1">
                <a:effectLst/>
                <a:latin typeface="UICTFontTextStyleBody"/>
              </a:rPr>
              <a:t>thrombolysis</a:t>
            </a:r>
            <a:r>
              <a:rPr lang="en-GB" b="0" i="0" dirty="0">
                <a:effectLst/>
                <a:latin typeface="UICTFontTextStyleBody"/>
              </a:rPr>
              <a:t> pathways, provide pre-alert communication to a specialist stroke unit, and ensure safe transfer — all while offering reassurance to the patient and family.</a:t>
            </a:r>
            <a:endParaRPr lang="en-GB" dirty="0">
              <a:effectLst/>
              <a:latin typeface=".AppleSystemUIFont"/>
            </a:endParaRPr>
          </a:p>
        </p:txBody>
      </p:sp>
    </p:spTree>
    <p:extLst>
      <p:ext uri="{BB962C8B-B14F-4D97-AF65-F5344CB8AC3E}">
        <p14:creationId xmlns:p14="http://schemas.microsoft.com/office/powerpoint/2010/main" val="606167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85E83-F1F7-D3E1-2C73-14DBC55769BB}"/>
              </a:ext>
            </a:extLst>
          </p:cNvPr>
          <p:cNvSpPr>
            <a:spLocks noGrp="1"/>
          </p:cNvSpPr>
          <p:nvPr>
            <p:ph type="title"/>
          </p:nvPr>
        </p:nvSpPr>
        <p:spPr>
          <a:xfrm>
            <a:off x="255301" y="86537"/>
            <a:ext cx="5141788" cy="1655726"/>
          </a:xfrm>
        </p:spPr>
        <p:txBody>
          <a:bodyPr/>
          <a:lstStyle/>
          <a:p>
            <a:r>
              <a:rPr lang="en-GB" b="1" i="0" dirty="0">
                <a:effectLst/>
                <a:latin typeface="UICTFontTextStyleEmphasizedBody"/>
              </a:rPr>
              <a:t>Clinical Decision-Making and Importance of the Skill</a:t>
            </a:r>
            <a:br>
              <a:rPr lang="en-GB" dirty="0">
                <a:effectLst/>
                <a:latin typeface=".AppleSystemUIFont"/>
              </a:rPr>
            </a:br>
            <a:endParaRPr lang="en-US" dirty="0"/>
          </a:p>
        </p:txBody>
      </p:sp>
      <p:sp>
        <p:nvSpPr>
          <p:cNvPr id="7" name="TextBox 6">
            <a:extLst>
              <a:ext uri="{FF2B5EF4-FFF2-40B4-BE49-F238E27FC236}">
                <a16:creationId xmlns:a16="http://schemas.microsoft.com/office/drawing/2014/main" id="{3281B810-975B-8C52-8AFE-B0A190AC376B}"/>
              </a:ext>
            </a:extLst>
          </p:cNvPr>
          <p:cNvSpPr txBox="1"/>
          <p:nvPr/>
        </p:nvSpPr>
        <p:spPr>
          <a:xfrm>
            <a:off x="5397089" y="323702"/>
            <a:ext cx="6794911" cy="3416320"/>
          </a:xfrm>
          <a:prstGeom prst="rect">
            <a:avLst/>
          </a:prstGeom>
          <a:noFill/>
        </p:spPr>
        <p:txBody>
          <a:bodyPr wrap="square" rtlCol="0">
            <a:spAutoFit/>
          </a:bodyPr>
          <a:lstStyle/>
          <a:p>
            <a:r>
              <a:rPr lang="en-GB" b="0" i="0">
                <a:effectLst/>
                <a:latin typeface="UICTFontTextStyleBody"/>
              </a:rPr>
              <a:t>Clinical decision-making is central to paramedic autonomy. Unlike many hospital-based professionals, paramedics often work without immediate supervision, meaning their judgement directly influences patient outcomes. The </a:t>
            </a:r>
            <a:r>
              <a:rPr lang="en-GB" b="0" i="0" u="sng">
                <a:effectLst/>
                <a:latin typeface="UICTFontTextStyleBody"/>
              </a:rPr>
              <a:t>College of Paramedics</a:t>
            </a:r>
            <a:r>
              <a:rPr lang="en-GB" b="0" i="0">
                <a:effectLst/>
                <a:latin typeface="UICTFontTextStyleBody"/>
              </a:rPr>
              <a:t> (2019) emphasises that paramedics must integrate assessment findings, clinical guidelines, patient history, and situational awareness to make safe, evidence-based decisions.</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Poor clinical reasoning can result in inappropriate non-conveyance decisions, delayed treatment, or failure to recognise life-threatening deterioration.</a:t>
            </a:r>
            <a:endParaRPr lang="en-GB">
              <a:effectLst/>
              <a:latin typeface=".AppleSystemUIFont"/>
            </a:endParaRPr>
          </a:p>
        </p:txBody>
      </p:sp>
      <p:sp>
        <p:nvSpPr>
          <p:cNvPr id="8" name="TextBox 7">
            <a:extLst>
              <a:ext uri="{FF2B5EF4-FFF2-40B4-BE49-F238E27FC236}">
                <a16:creationId xmlns:a16="http://schemas.microsoft.com/office/drawing/2014/main" id="{223242EC-CE0C-DFEE-93AC-268B5F6CE442}"/>
              </a:ext>
            </a:extLst>
          </p:cNvPr>
          <p:cNvSpPr txBox="1"/>
          <p:nvPr/>
        </p:nvSpPr>
        <p:spPr>
          <a:xfrm>
            <a:off x="255301" y="3911738"/>
            <a:ext cx="5141788" cy="2859725"/>
          </a:xfrm>
          <a:prstGeom prst="rect">
            <a:avLst/>
          </a:prstGeom>
          <a:noFill/>
        </p:spPr>
        <p:txBody>
          <a:bodyPr wrap="square" rtlCol="0">
            <a:spAutoFit/>
          </a:bodyPr>
          <a:lstStyle/>
          <a:p>
            <a:pPr algn="l"/>
            <a:endParaRPr lang="en-US" dirty="0"/>
          </a:p>
        </p:txBody>
      </p:sp>
      <p:sp>
        <p:nvSpPr>
          <p:cNvPr id="11" name="Title 1">
            <a:extLst>
              <a:ext uri="{FF2B5EF4-FFF2-40B4-BE49-F238E27FC236}">
                <a16:creationId xmlns:a16="http://schemas.microsoft.com/office/drawing/2014/main" id="{60C974A6-9F9E-23CA-6B68-D972F7212AA2}"/>
              </a:ext>
            </a:extLst>
          </p:cNvPr>
          <p:cNvSpPr>
            <a:spLocks noGrp="1"/>
          </p:cNvSpPr>
          <p:nvPr/>
        </p:nvSpPr>
        <p:spPr>
          <a:xfrm>
            <a:off x="424716" y="4248809"/>
            <a:ext cx="3573721" cy="1754325"/>
          </a:xfrm>
          <a:prstGeom prst="rect">
            <a:avLst/>
          </a:prstGeom>
        </p:spPr>
        <p:txBody>
          <a:bodyPr vert="horz" lIns="91440" tIns="45720" rIns="91440" bIns="45720" rtlCol="0" anchor="ctr">
            <a:noAutofit/>
          </a:bodyPr>
          <a:lstStyle>
            <a:lvl1pPr algn="l" defTabSz="914400" rtl="0" eaLnBrk="1" latinLnBrk="0" hangingPunct="1">
              <a:lnSpc>
                <a:spcPct val="75000"/>
              </a:lnSpc>
              <a:spcBef>
                <a:spcPct val="0"/>
              </a:spcBef>
              <a:buNone/>
              <a:defRPr sz="4800" kern="1200">
                <a:solidFill>
                  <a:schemeClr val="tx1"/>
                </a:solidFill>
                <a:latin typeface="+mj-lt"/>
                <a:ea typeface="+mj-ea"/>
                <a:cs typeface="+mj-cs"/>
              </a:defRPr>
            </a:lvl1pPr>
          </a:lstStyle>
          <a:p>
            <a:r>
              <a:rPr lang="en-GB" b="1" i="0" dirty="0">
                <a:effectLst/>
                <a:latin typeface="UICTFontTextStyleEmphasizedBody"/>
              </a:rPr>
              <a:t>Role-specific example:</a:t>
            </a:r>
            <a:br>
              <a:rPr lang="en-GB" dirty="0">
                <a:effectLst/>
                <a:latin typeface=".AppleSystemUIFont"/>
              </a:rPr>
            </a:br>
            <a:endParaRPr lang="en-US" dirty="0"/>
          </a:p>
        </p:txBody>
      </p:sp>
      <p:sp>
        <p:nvSpPr>
          <p:cNvPr id="12" name="TextBox 11">
            <a:extLst>
              <a:ext uri="{FF2B5EF4-FFF2-40B4-BE49-F238E27FC236}">
                <a16:creationId xmlns:a16="http://schemas.microsoft.com/office/drawing/2014/main" id="{4636DB1E-BC23-EA9C-EE02-62C5152ACEE2}"/>
              </a:ext>
            </a:extLst>
          </p:cNvPr>
          <p:cNvSpPr txBox="1"/>
          <p:nvPr/>
        </p:nvSpPr>
        <p:spPr>
          <a:xfrm>
            <a:off x="5566504" y="4248808"/>
            <a:ext cx="6200780" cy="2285489"/>
          </a:xfrm>
          <a:prstGeom prst="rect">
            <a:avLst/>
          </a:prstGeom>
          <a:noFill/>
        </p:spPr>
        <p:txBody>
          <a:bodyPr wrap="square" rtlCol="0">
            <a:spAutoFit/>
          </a:bodyPr>
          <a:lstStyle/>
          <a:p>
            <a:pPr algn="l"/>
            <a:endParaRPr lang="en-US" dirty="0"/>
          </a:p>
        </p:txBody>
      </p:sp>
      <p:sp>
        <p:nvSpPr>
          <p:cNvPr id="14" name="TextBox 13">
            <a:extLst>
              <a:ext uri="{FF2B5EF4-FFF2-40B4-BE49-F238E27FC236}">
                <a16:creationId xmlns:a16="http://schemas.microsoft.com/office/drawing/2014/main" id="{1C120FBC-5A5B-8334-F7BE-41B1A857E94D}"/>
              </a:ext>
            </a:extLst>
          </p:cNvPr>
          <p:cNvSpPr txBox="1"/>
          <p:nvPr/>
        </p:nvSpPr>
        <p:spPr>
          <a:xfrm>
            <a:off x="5255434" y="4248808"/>
            <a:ext cx="5876261" cy="1754326"/>
          </a:xfrm>
          <a:prstGeom prst="rect">
            <a:avLst/>
          </a:prstGeom>
          <a:noFill/>
        </p:spPr>
        <p:txBody>
          <a:bodyPr wrap="square" rtlCol="0">
            <a:spAutoFit/>
          </a:bodyPr>
          <a:lstStyle/>
          <a:p>
            <a:r>
              <a:rPr lang="en-GB" b="0" i="0" dirty="0">
                <a:effectLst/>
                <a:latin typeface="UICTFontTextStyleBody"/>
              </a:rPr>
              <a:t>When assessing an elderly patient who has fallen, a paramedic must decide whether injuries are minor or indicative of underlying pathology such as sepsis or intracranial bleeding. This requires critical analysis rather than reliance on surface-level symptoms.</a:t>
            </a:r>
            <a:endParaRPr lang="en-GB" dirty="0">
              <a:effectLst/>
              <a:latin typeface=".AppleSystemUIFont"/>
            </a:endParaRPr>
          </a:p>
          <a:p>
            <a:pPr algn="l"/>
            <a:endParaRPr lang="en-US" dirty="0"/>
          </a:p>
        </p:txBody>
      </p:sp>
    </p:spTree>
    <p:extLst>
      <p:ext uri="{BB962C8B-B14F-4D97-AF65-F5344CB8AC3E}">
        <p14:creationId xmlns:p14="http://schemas.microsoft.com/office/powerpoint/2010/main" val="3465820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98A76D9-68A0-0744-A02F-4A6D04DE23E1}"/>
              </a:ext>
            </a:extLst>
          </p:cNvPr>
          <p:cNvSpPr>
            <a:spLocks noGrp="1"/>
          </p:cNvSpPr>
          <p:nvPr>
            <p:ph type="title"/>
          </p:nvPr>
        </p:nvSpPr>
        <p:spPr>
          <a:xfrm>
            <a:off x="708837" y="-2276855"/>
            <a:ext cx="7083076" cy="3832895"/>
          </a:xfrm>
        </p:spPr>
        <p:txBody>
          <a:bodyPr/>
          <a:lstStyle/>
          <a:p>
            <a:r>
              <a:rPr lang="en-GB" b="1" i="0">
                <a:effectLst/>
                <a:latin typeface="UICTFontTextStyleEmphasizedBody"/>
              </a:rPr>
              <a:t>Strategies to Develop Clinical Decision-Making</a:t>
            </a:r>
            <a:endParaRPr lang="en-GB">
              <a:effectLst/>
              <a:latin typeface=".AppleSystemUIFont"/>
            </a:endParaRPr>
          </a:p>
        </p:txBody>
      </p:sp>
      <p:sp>
        <p:nvSpPr>
          <p:cNvPr id="12" name="TextBox 11">
            <a:extLst>
              <a:ext uri="{FF2B5EF4-FFF2-40B4-BE49-F238E27FC236}">
                <a16:creationId xmlns:a16="http://schemas.microsoft.com/office/drawing/2014/main" id="{15C7AB9D-83B1-5548-B348-C9753E8C87DE}"/>
              </a:ext>
            </a:extLst>
          </p:cNvPr>
          <p:cNvSpPr txBox="1"/>
          <p:nvPr/>
        </p:nvSpPr>
        <p:spPr>
          <a:xfrm>
            <a:off x="413488" y="1899702"/>
            <a:ext cx="10160001" cy="4801314"/>
          </a:xfrm>
          <a:prstGeom prst="rect">
            <a:avLst/>
          </a:prstGeom>
          <a:noFill/>
        </p:spPr>
        <p:txBody>
          <a:bodyPr wrap="square" rtlCol="0">
            <a:spAutoFit/>
          </a:bodyPr>
          <a:lstStyle/>
          <a:p>
            <a:r>
              <a:rPr lang="en-GB" b="1" i="0">
                <a:effectLst/>
                <a:latin typeface="UICTFontTextStyleEmphasizedBody"/>
              </a:rPr>
              <a:t>1. Simulation-Based Learning</a:t>
            </a:r>
            <a:endParaRPr lang="en-GB">
              <a:effectLst/>
              <a:latin typeface=".AppleSystemUIFont"/>
            </a:endParaRPr>
          </a:p>
          <a:p>
            <a:r>
              <a:rPr lang="en-GB" b="0" i="0">
                <a:effectLst/>
                <a:latin typeface="UICTFontTextStyleBody"/>
              </a:rPr>
              <a:t>High-fidelity simulation replicates complex emergencies such as polytrauma or cardiac arrest. Kolb’s (1984) experiential learning theory suggests that learning through experience, reflection, and application enhances deeper understanding. Simulation allows paramedics to practise diagnostic reasoning without risk to patients.</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2. Structured Reflective Practice</a:t>
            </a:r>
            <a:endParaRPr lang="en-GB">
              <a:effectLst/>
              <a:latin typeface=".AppleSystemUIFont"/>
            </a:endParaRPr>
          </a:p>
          <a:p>
            <a:r>
              <a:rPr lang="en-GB" b="0" i="0">
                <a:effectLst/>
                <a:latin typeface="UICTFontTextStyleBody"/>
              </a:rPr>
              <a:t>Schön (1983) identifies reflection-on-action as essential for professional competence. Writing reflective accounts after complex cases enables paramedics to critically evaluate decision pathways and identify cognitive biases.</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3. Engagement in Evidence-Based Practice (EBP)</a:t>
            </a:r>
            <a:endParaRPr lang="en-GB">
              <a:effectLst/>
              <a:latin typeface=".AppleSystemUIFont"/>
            </a:endParaRPr>
          </a:p>
          <a:p>
            <a:r>
              <a:rPr lang="en-GB" b="0" i="0">
                <a:effectLst/>
                <a:latin typeface="UICTFontTextStyleBody"/>
              </a:rPr>
              <a:t>Regular review of clinical guidelines and research strengthens analytical skills. The HCPC (2023) requires registrants to maintain CPD. For example, reviewing updated sepsis pathways improves the paramedic’s ability to recognise subtle clinical signs.</a:t>
            </a:r>
            <a:endParaRPr lang="en-GB">
              <a:effectLst/>
              <a:latin typeface=".AppleSystemUIFont"/>
            </a:endParaRPr>
          </a:p>
        </p:txBody>
      </p:sp>
    </p:spTree>
    <p:extLst>
      <p:ext uri="{BB962C8B-B14F-4D97-AF65-F5344CB8AC3E}">
        <p14:creationId xmlns:p14="http://schemas.microsoft.com/office/powerpoint/2010/main" val="520000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C703E-497D-53E2-61CB-087465B91AEC}"/>
              </a:ext>
            </a:extLst>
          </p:cNvPr>
          <p:cNvSpPr>
            <a:spLocks noGrp="1"/>
          </p:cNvSpPr>
          <p:nvPr>
            <p:ph type="title"/>
          </p:nvPr>
        </p:nvSpPr>
        <p:spPr>
          <a:xfrm>
            <a:off x="865344" y="469888"/>
            <a:ext cx="6075353" cy="1951972"/>
          </a:xfrm>
        </p:spPr>
        <p:txBody>
          <a:bodyPr/>
          <a:lstStyle/>
          <a:p>
            <a:r>
              <a:rPr lang="en-GB" b="1" i="0">
                <a:effectLst/>
                <a:latin typeface="UICTFontTextStyleEmphasizedBody"/>
              </a:rPr>
              <a:t>Role-specific example:</a:t>
            </a:r>
            <a:endParaRPr lang="en-GB">
              <a:effectLst/>
              <a:latin typeface=".AppleSystemUIFont"/>
            </a:endParaRPr>
          </a:p>
        </p:txBody>
      </p:sp>
      <p:sp>
        <p:nvSpPr>
          <p:cNvPr id="5" name="TextBox 4">
            <a:extLst>
              <a:ext uri="{FF2B5EF4-FFF2-40B4-BE49-F238E27FC236}">
                <a16:creationId xmlns:a16="http://schemas.microsoft.com/office/drawing/2014/main" id="{B9C374C2-AABE-4E80-9C90-DE597D0AD370}"/>
              </a:ext>
            </a:extLst>
          </p:cNvPr>
          <p:cNvSpPr txBox="1"/>
          <p:nvPr/>
        </p:nvSpPr>
        <p:spPr>
          <a:xfrm>
            <a:off x="865345" y="2457894"/>
            <a:ext cx="5230656" cy="1754326"/>
          </a:xfrm>
          <a:prstGeom prst="rect">
            <a:avLst/>
          </a:prstGeom>
          <a:noFill/>
        </p:spPr>
        <p:txBody>
          <a:bodyPr wrap="square" rtlCol="0">
            <a:spAutoFit/>
          </a:bodyPr>
          <a:lstStyle/>
          <a:p>
            <a:r>
              <a:rPr lang="en-GB" b="0" i="0">
                <a:effectLst/>
                <a:latin typeface="UICTFontTextStyleBody"/>
              </a:rPr>
              <a:t>When managing a patient experiencing a mental health emergency, a paramedic must use de-escalation techniques, demonstrate empathy, and avoid language that could increase agitation. Simultaneously, they must communicate risk information clearly to mental health teams.</a:t>
            </a:r>
            <a:endParaRPr lang="en-GB">
              <a:effectLst/>
              <a:latin typeface=".AppleSystemUIFont"/>
            </a:endParaRPr>
          </a:p>
        </p:txBody>
      </p:sp>
    </p:spTree>
    <p:extLst>
      <p:ext uri="{BB962C8B-B14F-4D97-AF65-F5344CB8AC3E}">
        <p14:creationId xmlns:p14="http://schemas.microsoft.com/office/powerpoint/2010/main" val="14504514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a:extLst>
              <a:ext uri="{FF2B5EF4-FFF2-40B4-BE49-F238E27FC236}">
                <a16:creationId xmlns:a16="http://schemas.microsoft.com/office/drawing/2014/main" id="{A7BE12AD-D808-BDE0-3EB8-5BC50B1D8474}"/>
              </a:ext>
            </a:extLst>
          </p:cNvPr>
          <p:cNvSpPr>
            <a:spLocks noGrp="1"/>
          </p:cNvSpPr>
          <p:nvPr>
            <p:ph type="title"/>
          </p:nvPr>
        </p:nvSpPr>
        <p:spPr>
          <a:xfrm>
            <a:off x="1122325" y="265814"/>
            <a:ext cx="7856279" cy="767907"/>
          </a:xfrm>
        </p:spPr>
        <p:txBody>
          <a:bodyPr/>
          <a:lstStyle/>
          <a:p>
            <a:r>
              <a:rPr lang="en-GB" b="1" i="0" dirty="0">
                <a:effectLst/>
                <a:latin typeface="UICTFontTextStyleEmphasizedBody"/>
              </a:rPr>
              <a:t>Strategies to Develop Communication Skills</a:t>
            </a:r>
            <a:br>
              <a:rPr lang="en-GB" dirty="0">
                <a:effectLst/>
                <a:latin typeface=".AppleSystemUIFont"/>
              </a:rPr>
            </a:br>
            <a:endParaRPr lang="en-US" dirty="0"/>
          </a:p>
        </p:txBody>
      </p:sp>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6</a:t>
            </a:fld>
            <a:endParaRPr lang="en-US" dirty="0"/>
          </a:p>
        </p:txBody>
      </p:sp>
      <p:sp>
        <p:nvSpPr>
          <p:cNvPr id="6" name="TextBox 5">
            <a:extLst>
              <a:ext uri="{FF2B5EF4-FFF2-40B4-BE49-F238E27FC236}">
                <a16:creationId xmlns:a16="http://schemas.microsoft.com/office/drawing/2014/main" id="{62A0EDA0-09D3-62A3-A96D-9023ADDFCAF7}"/>
              </a:ext>
            </a:extLst>
          </p:cNvPr>
          <p:cNvSpPr txBox="1"/>
          <p:nvPr/>
        </p:nvSpPr>
        <p:spPr>
          <a:xfrm>
            <a:off x="584366" y="649767"/>
            <a:ext cx="11607634" cy="6463308"/>
          </a:xfrm>
          <a:prstGeom prst="rect">
            <a:avLst/>
          </a:prstGeom>
          <a:noFill/>
        </p:spPr>
        <p:txBody>
          <a:bodyPr wrap="square" rtlCol="0">
            <a:spAutoFit/>
          </a:bodyPr>
          <a:lstStyle/>
          <a:p>
            <a:r>
              <a:rPr lang="en-GB" b="1" i="0" dirty="0">
                <a:effectLst/>
                <a:latin typeface="UICTFontTextStyleEmphasizedBody"/>
              </a:rPr>
              <a:t>1. Active Listening Techniques</a:t>
            </a:r>
            <a:endParaRPr lang="en-GB" dirty="0">
              <a:effectLst/>
              <a:latin typeface=".AppleSystemUIFont"/>
            </a:endParaRPr>
          </a:p>
          <a:p>
            <a:r>
              <a:rPr lang="en-GB" b="0" i="0" dirty="0">
                <a:effectLst/>
                <a:latin typeface="UICTFontTextStyleBody"/>
              </a:rPr>
              <a:t>Active listening improves patient trust and reduces misunderstandings (Rogers, 1957).</a:t>
            </a:r>
            <a:endParaRPr lang="en-GB" dirty="0">
              <a:effectLst/>
              <a:latin typeface=".AppleSystemUIFont"/>
            </a:endParaRPr>
          </a:p>
          <a:p>
            <a:br>
              <a:rPr lang="en-GB" dirty="0">
                <a:effectLst/>
                <a:latin typeface=".AppleSystemUIFont"/>
              </a:rPr>
            </a:br>
            <a:endParaRPr lang="en-GB" dirty="0">
              <a:effectLst/>
              <a:latin typeface=".AppleSystemUIFont"/>
            </a:endParaRPr>
          </a:p>
          <a:p>
            <a:r>
              <a:rPr lang="en-GB" b="1" i="0" dirty="0">
                <a:effectLst/>
                <a:latin typeface="UICTFontTextStyleEmphasizedBody"/>
              </a:rPr>
              <a:t> 2. Use of Structured Communication Frameworks (SBAR)</a:t>
            </a:r>
            <a:endParaRPr lang="en-GB" dirty="0">
              <a:effectLst/>
              <a:latin typeface=".AppleSystemUIFont"/>
            </a:endParaRPr>
          </a:p>
          <a:p>
            <a:r>
              <a:rPr lang="en-GB" b="0" i="0" dirty="0">
                <a:effectLst/>
                <a:latin typeface="UICTFontTextStyleBody"/>
              </a:rPr>
              <a:t>SBAR (Situation, Background, Assessment, Recommendation) standardises handovers and reduces omission of critical information (NHS, 2019). Practising this tool enhances clarity and professional confidence.</a:t>
            </a:r>
            <a:endParaRPr lang="en-GB" dirty="0">
              <a:effectLst/>
              <a:latin typeface=".AppleSystemUIFont"/>
            </a:endParaRPr>
          </a:p>
          <a:p>
            <a:br>
              <a:rPr lang="en-GB" dirty="0">
                <a:effectLst/>
                <a:latin typeface=".AppleSystemUIFont"/>
              </a:rPr>
            </a:br>
            <a:r>
              <a:rPr lang="en-GB" b="1" i="0" dirty="0">
                <a:effectLst/>
                <a:latin typeface="UICTFontTextStyleEmphasizedBody"/>
              </a:rPr>
              <a:t>3. Emotional Intelligence and Resilience</a:t>
            </a:r>
            <a:endParaRPr lang="en-GB" dirty="0">
              <a:effectLst/>
              <a:latin typeface=".AppleSystemUIFont"/>
            </a:endParaRPr>
          </a:p>
          <a:p>
            <a:br>
              <a:rPr lang="en-GB" dirty="0">
                <a:effectLst/>
                <a:latin typeface=".AppleSystemUIFont"/>
              </a:rPr>
            </a:br>
            <a:r>
              <a:rPr lang="en-GB" b="1" i="0" dirty="0">
                <a:effectLst/>
                <a:latin typeface="UICTFontTextStyleEmphasizedBody"/>
              </a:rPr>
              <a:t>Importance of the Skill</a:t>
            </a:r>
            <a:endParaRPr lang="en-GB" dirty="0">
              <a:effectLst/>
              <a:latin typeface=".AppleSystemUIFont"/>
            </a:endParaRPr>
          </a:p>
          <a:p>
            <a:br>
              <a:rPr lang="en-GB" dirty="0">
                <a:effectLst/>
                <a:latin typeface=".AppleSystemUIFont"/>
              </a:rPr>
            </a:br>
            <a:r>
              <a:rPr lang="en-GB" b="0" i="0" dirty="0">
                <a:effectLst/>
                <a:latin typeface="UICTFontTextStyleBody"/>
              </a:rPr>
              <a:t>Paramedics are routinely exposed to trauma, sudden death, and emotionally complex situations. Emotional resilience enables paramedics to maintain clinical effectiveness under stress. McFarlane (2004) highlights the psychological risks associated with repeated trauma exposure among emergency responders.</a:t>
            </a:r>
            <a:endParaRPr lang="en-GB" dirty="0">
              <a:effectLst/>
              <a:latin typeface=".AppleSystemUIFont"/>
            </a:endParaRPr>
          </a:p>
          <a:p>
            <a:br>
              <a:rPr lang="en-GB" dirty="0">
                <a:effectLst/>
                <a:latin typeface=".AppleSystemUIFont"/>
              </a:rPr>
            </a:br>
            <a:r>
              <a:rPr lang="en-GB" b="0" i="0" dirty="0">
                <a:effectLst/>
                <a:latin typeface="UICTFontTextStyleBody"/>
              </a:rPr>
              <a:t>Emotional intelligence — the ability to recognise, understand, and regulate emotions — supports compassionate care while preventing burnout.</a:t>
            </a:r>
            <a:endParaRPr lang="en-GB" dirty="0">
              <a:effectLst/>
              <a:latin typeface=".AppleSystemUIFont"/>
            </a:endParaRPr>
          </a:p>
          <a:p>
            <a:br>
              <a:rPr lang="en-GB" dirty="0">
                <a:effectLst/>
                <a:latin typeface=".AppleSystemUIFont"/>
              </a:rPr>
            </a:br>
            <a:r>
              <a:rPr lang="en-GB" b="1" i="0" dirty="0">
                <a:effectLst/>
                <a:latin typeface="UICTFontTextStyleEmphasizedBody"/>
              </a:rPr>
              <a:t>Role-specific example:</a:t>
            </a:r>
            <a:endParaRPr lang="en-GB" dirty="0">
              <a:effectLst/>
              <a:latin typeface=".AppleSystemUIFont"/>
            </a:endParaRPr>
          </a:p>
          <a:p>
            <a:r>
              <a:rPr lang="en-GB" b="0" i="0" dirty="0">
                <a:effectLst/>
                <a:latin typeface="UICTFontTextStyleBody"/>
              </a:rPr>
              <a:t>When attending a paediatric cardiac arrest, a paramedic must maintain composure to perform CPR effectively while supporting grieving family members. Failure to regulate emotions may impair performance.</a:t>
            </a:r>
            <a:endParaRPr lang="en-GB" dirty="0">
              <a:effectLst/>
              <a:latin typeface=".AppleSystemUIFont"/>
            </a:endParaRPr>
          </a:p>
          <a:p>
            <a:endParaRPr lang="en-GB" dirty="0">
              <a:effectLst/>
              <a:latin typeface=".AppleSystemUIFont"/>
            </a:endParaRPr>
          </a:p>
        </p:txBody>
      </p:sp>
    </p:spTree>
    <p:extLst>
      <p:ext uri="{BB962C8B-B14F-4D97-AF65-F5344CB8AC3E}">
        <p14:creationId xmlns:p14="http://schemas.microsoft.com/office/powerpoint/2010/main" val="1966913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a:xfrm>
            <a:off x="915924" y="-739554"/>
            <a:ext cx="10360152" cy="2843784"/>
          </a:xfrm>
        </p:spPr>
        <p:txBody>
          <a:bodyPr anchor="b"/>
          <a:lstStyle/>
          <a:p>
            <a:r>
              <a:rPr lang="en-GB" b="1" i="0" dirty="0">
                <a:effectLst/>
                <a:latin typeface="UICTFontTextStyleEmphasizedBody"/>
              </a:rPr>
              <a:t>Strategies to Develop Emotional Intelligence and Resilience</a:t>
            </a:r>
            <a:br>
              <a:rPr lang="en-GB" dirty="0">
                <a:effectLst/>
                <a:latin typeface=".AppleSystemUIFont"/>
              </a:rPr>
            </a:br>
            <a:endParaRPr lang="en-US" dirty="0"/>
          </a:p>
        </p:txBody>
      </p:sp>
      <p:sp>
        <p:nvSpPr>
          <p:cNvPr id="2" name="TextBox 1">
            <a:extLst>
              <a:ext uri="{FF2B5EF4-FFF2-40B4-BE49-F238E27FC236}">
                <a16:creationId xmlns:a16="http://schemas.microsoft.com/office/drawing/2014/main" id="{C2DEDBE9-F456-4D16-4BF4-E60435BA906F}"/>
              </a:ext>
            </a:extLst>
          </p:cNvPr>
          <p:cNvSpPr txBox="1"/>
          <p:nvPr/>
        </p:nvSpPr>
        <p:spPr>
          <a:xfrm>
            <a:off x="324883" y="2253623"/>
            <a:ext cx="11867117" cy="3693319"/>
          </a:xfrm>
          <a:prstGeom prst="rect">
            <a:avLst/>
          </a:prstGeom>
          <a:noFill/>
        </p:spPr>
        <p:txBody>
          <a:bodyPr wrap="square" rtlCol="0">
            <a:spAutoFit/>
          </a:bodyPr>
          <a:lstStyle/>
          <a:p>
            <a:r>
              <a:rPr lang="en-GB" b="1" i="0">
                <a:effectLst/>
                <a:latin typeface="UICTFontTextStyleEmphasizedBody"/>
              </a:rPr>
              <a:t>1. Mindfulness and Stress-Reduction Techniques</a:t>
            </a:r>
            <a:endParaRPr lang="en-GB">
              <a:effectLst/>
              <a:latin typeface=".AppleSystemUIFont"/>
            </a:endParaRPr>
          </a:p>
          <a:p>
            <a:r>
              <a:rPr lang="en-GB" b="0" i="0">
                <a:effectLst/>
                <a:latin typeface="UICTFontTextStyleBody"/>
              </a:rPr>
              <a:t>Kabat-Zinn (1990) demonstrates that mindfulness-based approaches improve emotional regulation and reduce stress. Regular practice can enhance focus during high-pressure incidents.</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2. Clinical Supervision and Debriefing</a:t>
            </a:r>
            <a:endParaRPr lang="en-GB">
              <a:effectLst/>
              <a:latin typeface=".AppleSystemUIFont"/>
            </a:endParaRPr>
          </a:p>
          <a:p>
            <a:r>
              <a:rPr lang="en-GB" b="0" i="0">
                <a:effectLst/>
                <a:latin typeface="UICTFontTextStyleBody"/>
              </a:rPr>
              <a:t>Structured debriefs following traumatic events allow emotional processing and reduce cumulative stress effects (McFarlane, 2004). This promotes long-term psychological wellbeing.</a:t>
            </a:r>
            <a:endParaRPr lang="en-GB">
              <a:effectLst/>
              <a:latin typeface=".AppleSystemUIFont"/>
            </a:endParaRPr>
          </a:p>
          <a:p>
            <a:br>
              <a:rPr lang="en-GB">
                <a:effectLst/>
                <a:latin typeface=".AppleSystemUIFont"/>
              </a:rPr>
            </a:br>
            <a:endParaRPr lang="en-GB">
              <a:effectLst/>
              <a:latin typeface=".AppleSystemUIFont"/>
            </a:endParaRPr>
          </a:p>
          <a:p>
            <a:r>
              <a:rPr lang="en-GB" b="1" i="0">
                <a:effectLst/>
                <a:latin typeface="UICTFontTextStyleEmphasizedBody"/>
              </a:rPr>
              <a:t>3. Development of Self-Awareness through Reflective Journaling</a:t>
            </a:r>
            <a:endParaRPr lang="en-GB">
              <a:effectLst/>
              <a:latin typeface=".AppleSystemUIFont"/>
            </a:endParaRPr>
          </a:p>
          <a:p>
            <a:r>
              <a:rPr lang="en-GB" b="0" i="0">
                <a:effectLst/>
                <a:latin typeface="UICTFontTextStyleBody"/>
              </a:rPr>
              <a:t>Reflective journaling increases insight into emotional triggers and coping strategies, strengthening emotional regulation skills over time.</a:t>
            </a:r>
            <a:endParaRPr lang="en-GB">
              <a:effectLst/>
              <a:latin typeface=".AppleSystemUIFont"/>
            </a:endParaRPr>
          </a:p>
        </p:txBody>
      </p:sp>
    </p:spTree>
    <p:extLst>
      <p:ext uri="{BB962C8B-B14F-4D97-AF65-F5344CB8AC3E}">
        <p14:creationId xmlns:p14="http://schemas.microsoft.com/office/powerpoint/2010/main" val="109671749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914401" y="484633"/>
            <a:ext cx="4047460" cy="1051182"/>
          </a:xfrm>
        </p:spPr>
        <p:txBody>
          <a:bodyPr/>
          <a:lstStyle/>
          <a:p>
            <a:r>
              <a:rPr lang="en-GB" b="1" i="0" dirty="0">
                <a:effectLst/>
                <a:latin typeface="UICTFontTextStyleEmphasizedBody"/>
              </a:rPr>
              <a:t>Critical Evaluation</a:t>
            </a:r>
            <a:br>
              <a:rPr lang="en-GB" dirty="0">
                <a:effectLst/>
                <a:latin typeface=".AppleSystemUIFont"/>
              </a:rPr>
            </a:br>
            <a:endParaRPr lang="en-US" dirty="0"/>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8</a:t>
            </a:fld>
            <a:endParaRPr lang="en-US" dirty="0"/>
          </a:p>
        </p:txBody>
      </p:sp>
      <p:sp>
        <p:nvSpPr>
          <p:cNvPr id="7" name="TextBox 6">
            <a:extLst>
              <a:ext uri="{FF2B5EF4-FFF2-40B4-BE49-F238E27FC236}">
                <a16:creationId xmlns:a16="http://schemas.microsoft.com/office/drawing/2014/main" id="{7FBD5EE0-EA92-607E-5027-E04BDEB34955}"/>
              </a:ext>
            </a:extLst>
          </p:cNvPr>
          <p:cNvSpPr txBox="1"/>
          <p:nvPr/>
        </p:nvSpPr>
        <p:spPr>
          <a:xfrm>
            <a:off x="914400" y="1535814"/>
            <a:ext cx="9924901" cy="1477328"/>
          </a:xfrm>
          <a:prstGeom prst="rect">
            <a:avLst/>
          </a:prstGeom>
          <a:noFill/>
        </p:spPr>
        <p:txBody>
          <a:bodyPr wrap="square" rtlCol="0">
            <a:spAutoFit/>
          </a:bodyPr>
          <a:lstStyle/>
          <a:p>
            <a:r>
              <a:rPr lang="en-GB" b="0" i="0">
                <a:effectLst/>
                <a:latin typeface="UICTFontTextStyleBody"/>
              </a:rPr>
              <a:t>It is important to recognise that these skills are interdependent rather than isolated. Effective decision-making relies on clear communication and emotional regulation. For instance, stress can impair cognitive processing, while poor communication can undermine otherwise sound clinical decisions. Therefore, professional competence in paramedic practice requires a holistic development approach aligned with HCPC standards and evidence-based frameworks.</a:t>
            </a:r>
            <a:endParaRPr lang="en-GB">
              <a:effectLst/>
              <a:latin typeface=".AppleSystemUIFont"/>
            </a:endParaRPr>
          </a:p>
        </p:txBody>
      </p:sp>
    </p:spTree>
    <p:extLst>
      <p:ext uri="{BB962C8B-B14F-4D97-AF65-F5344CB8AC3E}">
        <p14:creationId xmlns:p14="http://schemas.microsoft.com/office/powerpoint/2010/main" val="42301069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9</a:t>
            </a:fld>
            <a:endParaRPr lang="en-US" dirty="0"/>
          </a:p>
        </p:txBody>
      </p:sp>
      <p:sp>
        <p:nvSpPr>
          <p:cNvPr id="3" name="Title 2">
            <a:extLst>
              <a:ext uri="{FF2B5EF4-FFF2-40B4-BE49-F238E27FC236}">
                <a16:creationId xmlns:a16="http://schemas.microsoft.com/office/drawing/2014/main" id="{B57B0325-A62B-3922-17DC-158C86946309}"/>
              </a:ext>
            </a:extLst>
          </p:cNvPr>
          <p:cNvSpPr>
            <a:spLocks noGrp="1"/>
          </p:cNvSpPr>
          <p:nvPr>
            <p:ph type="title"/>
          </p:nvPr>
        </p:nvSpPr>
        <p:spPr>
          <a:xfrm>
            <a:off x="4413504" y="470786"/>
            <a:ext cx="3364991" cy="887228"/>
          </a:xfrm>
        </p:spPr>
        <p:txBody>
          <a:bodyPr/>
          <a:lstStyle/>
          <a:p>
            <a:r>
              <a:rPr lang="en-GB" b="1" i="0">
                <a:effectLst/>
                <a:latin typeface="UICTFontTextStyleEmphasizedBody"/>
              </a:rPr>
              <a:t>Conclusion</a:t>
            </a:r>
            <a:endParaRPr lang="en-GB">
              <a:effectLst/>
              <a:latin typeface=".AppleSystemUIFont"/>
            </a:endParaRPr>
          </a:p>
        </p:txBody>
      </p:sp>
      <p:sp>
        <p:nvSpPr>
          <p:cNvPr id="9" name="TextBox 8">
            <a:extLst>
              <a:ext uri="{FF2B5EF4-FFF2-40B4-BE49-F238E27FC236}">
                <a16:creationId xmlns:a16="http://schemas.microsoft.com/office/drawing/2014/main" id="{EA0F5167-65C0-5F33-C769-F99F1B18C26C}"/>
              </a:ext>
            </a:extLst>
          </p:cNvPr>
          <p:cNvSpPr txBox="1"/>
          <p:nvPr/>
        </p:nvSpPr>
        <p:spPr>
          <a:xfrm>
            <a:off x="176784" y="1358013"/>
            <a:ext cx="5919216" cy="2585323"/>
          </a:xfrm>
          <a:prstGeom prst="rect">
            <a:avLst/>
          </a:prstGeom>
          <a:noFill/>
        </p:spPr>
        <p:txBody>
          <a:bodyPr wrap="square" rtlCol="0">
            <a:spAutoFit/>
          </a:bodyPr>
          <a:lstStyle/>
          <a:p>
            <a:r>
              <a:rPr lang="en-GB" b="0" i="0">
                <a:effectLst/>
                <a:latin typeface="UICTFontTextStyleBody"/>
              </a:rPr>
              <a:t>The role of a Paramedic demands advanced clinical reasoning, adaptable communication, and emotional resilience. These competencies ensure safe, ethical, and person-centred care in high-pressure environments. Through simulation training, reflective practice, engagement with research, structured communication tools, and resilience-building strategies, paramedics can critically develop their professional capability in line with regulatory and professional expectations.</a:t>
            </a:r>
            <a:endParaRPr lang="en-GB">
              <a:effectLst/>
              <a:latin typeface=".AppleSystemUIFont"/>
            </a:endParaRPr>
          </a:p>
        </p:txBody>
      </p:sp>
    </p:spTree>
    <p:extLst>
      <p:ext uri="{BB962C8B-B14F-4D97-AF65-F5344CB8AC3E}">
        <p14:creationId xmlns:p14="http://schemas.microsoft.com/office/powerpoint/2010/main" val="3748348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5044F7-BD97-2FDE-4E33-A565BCF0EFEC}"/>
              </a:ext>
            </a:extLst>
          </p:cNvPr>
          <p:cNvSpPr>
            <a:spLocks noGrp="1"/>
          </p:cNvSpPr>
          <p:nvPr>
            <p:ph type="title"/>
          </p:nvPr>
        </p:nvSpPr>
        <p:spPr>
          <a:xfrm>
            <a:off x="3987209" y="-914401"/>
            <a:ext cx="4575993" cy="2007191"/>
          </a:xfrm>
        </p:spPr>
        <p:txBody>
          <a:bodyPr/>
          <a:lstStyle/>
          <a:p>
            <a:r>
              <a:rPr lang="en-GB" b="1" i="0" dirty="0">
                <a:effectLst/>
                <a:latin typeface="UICTFontTextStyleEmphasizedBody"/>
              </a:rPr>
              <a:t>References;</a:t>
            </a:r>
            <a:br>
              <a:rPr lang="en-GB" dirty="0">
                <a:effectLst/>
                <a:latin typeface=".AppleSystemUIFont"/>
              </a:rPr>
            </a:br>
            <a:endParaRPr lang="en-US" dirty="0"/>
          </a:p>
        </p:txBody>
      </p:sp>
      <p:sp>
        <p:nvSpPr>
          <p:cNvPr id="6" name="TextBox 5">
            <a:extLst>
              <a:ext uri="{FF2B5EF4-FFF2-40B4-BE49-F238E27FC236}">
                <a16:creationId xmlns:a16="http://schemas.microsoft.com/office/drawing/2014/main" id="{AE5A4E84-643A-9D0D-F2A0-E1BC211305E9}"/>
              </a:ext>
            </a:extLst>
          </p:cNvPr>
          <p:cNvSpPr txBox="1"/>
          <p:nvPr/>
        </p:nvSpPr>
        <p:spPr>
          <a:xfrm>
            <a:off x="708837" y="767908"/>
            <a:ext cx="11046048" cy="6740307"/>
          </a:xfrm>
          <a:prstGeom prst="rect">
            <a:avLst/>
          </a:prstGeom>
          <a:noFill/>
        </p:spPr>
        <p:txBody>
          <a:bodyPr wrap="square" rtlCol="0">
            <a:spAutoFit/>
          </a:bodyPr>
          <a:lstStyle/>
          <a:p>
            <a:r>
              <a:rPr lang="en-GB" b="0" i="0">
                <a:effectLst/>
                <a:latin typeface="UICTFontTextStyleBody"/>
              </a:rPr>
              <a:t>College of Paramedics (2019) </a:t>
            </a:r>
            <a:r>
              <a:rPr lang="en-GB" b="0" i="1">
                <a:effectLst/>
                <a:latin typeface="UICTFontTextStyleItalicBody"/>
              </a:rPr>
              <a:t>Paramedic curriculum guidance</a:t>
            </a:r>
            <a:r>
              <a:rPr lang="en-GB" b="0" i="0">
                <a:effectLst/>
                <a:latin typeface="UICTFontTextStyleBody"/>
              </a:rPr>
              <a:t>. Bridgwater: College of Paramedics.</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Health and Care Professions Council (2023) </a:t>
            </a:r>
            <a:r>
              <a:rPr lang="en-GB" b="0" i="1">
                <a:effectLst/>
                <a:latin typeface="UICTFontTextStyleItalicBody"/>
              </a:rPr>
              <a:t>Standards of proficiency: Paramedics</a:t>
            </a:r>
            <a:r>
              <a:rPr lang="en-GB" b="0" i="0">
                <a:effectLst/>
                <a:latin typeface="UICTFontTextStyleBody"/>
              </a:rPr>
              <a:t>. London: HCPC.</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Kabat-Zinn, J. (1990) </a:t>
            </a:r>
            <a:r>
              <a:rPr lang="en-GB" b="0" i="1">
                <a:effectLst/>
                <a:latin typeface="UICTFontTextStyleItalicBody"/>
              </a:rPr>
              <a:t>Full catastrophe living</a:t>
            </a:r>
            <a:r>
              <a:rPr lang="en-GB" b="0" i="0">
                <a:effectLst/>
                <a:latin typeface="UICTFontTextStyleBody"/>
              </a:rPr>
              <a:t>. New York: Delacorte.</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Kolb, D.A. (1984) </a:t>
            </a:r>
            <a:r>
              <a:rPr lang="en-GB" b="0" i="1">
                <a:effectLst/>
                <a:latin typeface="UICTFontTextStyleItalicBody"/>
              </a:rPr>
              <a:t>Experiential learning: Experience as the source of learning and development</a:t>
            </a:r>
            <a:r>
              <a:rPr lang="en-GB" b="0" i="0">
                <a:effectLst/>
                <a:latin typeface="UICTFontTextStyleBody"/>
              </a:rPr>
              <a:t>. Englewood Cliffs, NJ: Prentice Hall.</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McFarlane, A.C. (2004) ‘The contribution of epidemiology to the study of traumatic stress’, </a:t>
            </a:r>
            <a:r>
              <a:rPr lang="en-GB" b="0" i="1">
                <a:effectLst/>
                <a:latin typeface="UICTFontTextStyleItalicBody"/>
              </a:rPr>
              <a:t>Social Psychiatry and Psychiatric Epidemiology</a:t>
            </a:r>
            <a:r>
              <a:rPr lang="en-GB" b="0" i="0">
                <a:effectLst/>
                <a:latin typeface="UICTFontTextStyleBody"/>
              </a:rPr>
              <a:t>, 39(11), pp. 874–882.</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National Health Service (2019) </a:t>
            </a:r>
            <a:r>
              <a:rPr lang="en-GB" b="0" i="1">
                <a:effectLst/>
                <a:latin typeface="UICTFontTextStyleItalicBody"/>
              </a:rPr>
              <a:t>SBAR communication tool</a:t>
            </a:r>
            <a:r>
              <a:rPr lang="en-GB" b="0" i="0">
                <a:effectLst/>
                <a:latin typeface="UICTFontTextStyleBody"/>
              </a:rPr>
              <a:t>. London: NHS.</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Schön, D.A. (1983) </a:t>
            </a:r>
            <a:r>
              <a:rPr lang="en-GB" b="0" i="1">
                <a:effectLst/>
                <a:latin typeface="UICTFontTextStyleItalicBody"/>
              </a:rPr>
              <a:t>The reflective practitioner</a:t>
            </a:r>
            <a:r>
              <a:rPr lang="en-GB" b="0" i="0">
                <a:effectLst/>
                <a:latin typeface="UICTFontTextStyleBody"/>
              </a:rPr>
              <a:t>. New York: Basic Books.</a:t>
            </a:r>
            <a:endParaRPr lang="en-GB">
              <a:effectLst/>
              <a:latin typeface=".AppleSystemUIFont"/>
            </a:endParaRPr>
          </a:p>
          <a:p>
            <a:br>
              <a:rPr lang="en-GB">
                <a:effectLst/>
                <a:latin typeface=".AppleSystemUIFont"/>
              </a:rPr>
            </a:br>
            <a:endParaRPr lang="en-GB">
              <a:effectLst/>
              <a:latin typeface=".AppleSystemUIFont"/>
            </a:endParaRPr>
          </a:p>
          <a:p>
            <a:r>
              <a:rPr lang="en-GB" b="0" i="0">
                <a:effectLst/>
                <a:latin typeface="UICTFontTextStyleBody"/>
              </a:rPr>
              <a:t>(Rogers, 1957).</a:t>
            </a:r>
            <a:endParaRPr lang="en-GB">
              <a:effectLst/>
              <a:latin typeface=".AppleSystemUIFont"/>
            </a:endParaRPr>
          </a:p>
        </p:txBody>
      </p:sp>
    </p:spTree>
    <p:extLst>
      <p:ext uri="{BB962C8B-B14F-4D97-AF65-F5344CB8AC3E}">
        <p14:creationId xmlns:p14="http://schemas.microsoft.com/office/powerpoint/2010/main" val="859909800"/>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5DF9CEC-52C2-4D14-B2F5-11176002A8B6}">
  <ds:schemaRefs>
    <ds:schemaRef ds:uri="http://schemas.microsoft.com/office/2006/metadata/properties"/>
    <ds:schemaRef ds:uri="http://www.w3.org/2000/xmlns/"/>
    <ds:schemaRef ds:uri="http://schemas.microsoft.com/sharepoint/v3"/>
    <ds:schemaRef ds:uri="http://www.w3.org/2001/XMLSchema-instance"/>
    <ds:schemaRef ds:uri="71af3243-3dd4-4a8d-8c0d-dd76da1f02a5"/>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3.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10</Slides>
  <Notes>7</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Custom</vt:lpstr>
      <vt:lpstr>  (LCHS4001 - January 2026 Term) - Task 3 Report  Izam sheraz 2526205</vt:lpstr>
      <vt:lpstr>Role; Paramedic</vt:lpstr>
      <vt:lpstr>Clinical Decision-Making and Importance of the Skill </vt:lpstr>
      <vt:lpstr>Strategies to Develop Clinical Decision-Making</vt:lpstr>
      <vt:lpstr>Role-specific example:</vt:lpstr>
      <vt:lpstr>Strategies to Develop Communication Skills </vt:lpstr>
      <vt:lpstr>Strategies to Develop Emotional Intelligence and Resilience </vt:lpstr>
      <vt:lpstr>Critical Evaluation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(LCHS4001 - January 2026 Term) - Task 3 Report  Izam sheraz 2526205</dc:title>
  <dc:creator>Izam Sheriz</dc:creator>
  <cp:lastModifiedBy>Izam Sheriz</cp:lastModifiedBy>
  <cp:revision>2</cp:revision>
  <dcterms:created xsi:type="dcterms:W3CDTF">2026-02-25T16:07:36Z</dcterms:created>
  <dcterms:modified xsi:type="dcterms:W3CDTF">2026-02-25T17:14:20Z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