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3" r:id="rId5"/>
    <p:sldId id="262" r:id="rId6"/>
    <p:sldId id="261" r:id="rId7"/>
    <p:sldId id="258" r:id="rId8"/>
    <p:sldId id="260"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0063" autoAdjust="0"/>
  </p:normalViewPr>
  <p:slideViewPr>
    <p:cSldViewPr snapToGrid="0">
      <p:cViewPr varScale="1">
        <p:scale>
          <a:sx n="90" d="100"/>
          <a:sy n="90" d="100"/>
        </p:scale>
        <p:origin x="28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8CCB1A-A2E7-4D22-9398-8F7839011EAC}"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2507104294"/>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8CCB1A-A2E7-4D22-9398-8F7839011EAC}"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609525536"/>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8CCB1A-A2E7-4D22-9398-8F7839011EAC}"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3279477155"/>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8CCB1A-A2E7-4D22-9398-8F7839011EAC}"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3189425581"/>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8CCB1A-A2E7-4D22-9398-8F7839011EAC}" type="datetimeFigureOut">
              <a:rPr lang="en-GB" smtClean="0"/>
              <a:t>06/02/2021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2679856277"/>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8CCB1A-A2E7-4D22-9398-8F7839011EAC}" type="datetimeFigureOut">
              <a:rPr lang="en-GB" smtClean="0"/>
              <a:t>06/02/2021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802776564"/>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8CCB1A-A2E7-4D22-9398-8F7839011EAC}" type="datetimeFigureOut">
              <a:rPr lang="en-GB" smtClean="0"/>
              <a:t>06/02/2021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4078381384"/>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CCB1A-A2E7-4D22-9398-8F7839011EAC}"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1780341094"/>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8CCB1A-A2E7-4D22-9398-8F7839011EAC}"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1721350552"/>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8CCB1A-A2E7-4D22-9398-8F7839011EAC}"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3372134938"/>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8CCB1A-A2E7-4D22-9398-8F7839011EAC}"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2B1CE4-E09E-40D5-838A-859CF1BE2A90}" type="slidenum">
              <a:rPr lang="en-GB" smtClean="0"/>
              <a:t>‹#›</a:t>
            </a:fld>
            <a:endParaRPr lang="en-GB"/>
          </a:p>
        </p:txBody>
      </p:sp>
    </p:spTree>
    <p:extLst>
      <p:ext uri="{BB962C8B-B14F-4D97-AF65-F5344CB8AC3E}">
        <p14:creationId xmlns:p14="http://schemas.microsoft.com/office/powerpoint/2010/main" val="83681020"/>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8CCB1A-A2E7-4D22-9398-8F7839011EAC}" type="datetimeFigureOut">
              <a:rPr lang="en-GB" smtClean="0"/>
              <a:t>06/02/2021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2B1CE4-E09E-40D5-838A-859CF1BE2A90}" type="slidenum">
              <a:rPr lang="en-GB" smtClean="0"/>
              <a:t>‹#›</a:t>
            </a:fld>
            <a:endParaRPr lang="en-GB"/>
          </a:p>
        </p:txBody>
      </p:sp>
    </p:spTree>
    <p:extLst>
      <p:ext uri="{BB962C8B-B14F-4D97-AF65-F5344CB8AC3E}">
        <p14:creationId xmlns:p14="http://schemas.microsoft.com/office/powerpoint/2010/main" val="2600657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2"/>
            <a:ext cx="2660822" cy="5385529"/>
          </a:xfrm>
        </p:spPr>
        <p:txBody>
          <a:bodyPr/>
          <a:lstStyle/>
          <a:p>
            <a:r>
              <a:rPr lang="en-GB" dirty="0"/>
              <a:t>1</a:t>
            </a:r>
          </a:p>
        </p:txBody>
      </p:sp>
      <p:sp>
        <p:nvSpPr>
          <p:cNvPr id="3" name="Subtitle 2"/>
          <p:cNvSpPr>
            <a:spLocks noGrp="1"/>
          </p:cNvSpPr>
          <p:nvPr>
            <p:ph type="subTitle" idx="1"/>
          </p:nvPr>
        </p:nvSpPr>
        <p:spPr>
          <a:xfrm>
            <a:off x="2590800" y="117433"/>
            <a:ext cx="7010400" cy="739303"/>
          </a:xfrm>
        </p:spPr>
        <p:txBody>
          <a:bodyPr/>
          <a:lstStyle/>
          <a:p>
            <a:r>
              <a:rPr lang="en-GB" dirty="0"/>
              <a:t>Strategic Formulation Framework of Ryanair</a:t>
            </a:r>
          </a:p>
        </p:txBody>
      </p:sp>
      <p:pic>
        <p:nvPicPr>
          <p:cNvPr id="5" name="Picture 4" descr="1336136605.jpg"/>
          <p:cNvPicPr>
            <a:picLocks noChangeAspect="1"/>
          </p:cNvPicPr>
          <p:nvPr/>
        </p:nvPicPr>
        <p:blipFill>
          <a:blip r:embed="rId2" cstate="print"/>
          <a:stretch>
            <a:fillRect/>
          </a:stretch>
        </p:blipFill>
        <p:spPr>
          <a:xfrm>
            <a:off x="848498" y="117433"/>
            <a:ext cx="1309816" cy="1300213"/>
          </a:xfrm>
          <a:prstGeom prst="rect">
            <a:avLst/>
          </a:prstGeom>
          <a:effectLst>
            <a:softEdge rad="139700"/>
          </a:effectLst>
        </p:spPr>
      </p:pic>
      <p:sp>
        <p:nvSpPr>
          <p:cNvPr id="6" name="TextBox 5"/>
          <p:cNvSpPr txBox="1"/>
          <p:nvPr/>
        </p:nvSpPr>
        <p:spPr>
          <a:xfrm>
            <a:off x="4621427" y="1122362"/>
            <a:ext cx="7166919" cy="3970318"/>
          </a:xfrm>
          <a:prstGeom prst="rect">
            <a:avLst/>
          </a:prstGeom>
          <a:noFill/>
        </p:spPr>
        <p:txBody>
          <a:bodyPr wrap="square" rtlCol="0">
            <a:spAutoFit/>
          </a:bodyPr>
          <a:lstStyle/>
          <a:p>
            <a:pPr algn="ctr"/>
            <a:r>
              <a:rPr lang="en-GB" dirty="0"/>
              <a:t>Stage 1 – THE INPUT STAGE</a:t>
            </a:r>
          </a:p>
          <a:p>
            <a:endParaRPr lang="en-GB" dirty="0"/>
          </a:p>
          <a:p>
            <a:endParaRPr lang="en-GB" dirty="0"/>
          </a:p>
          <a:p>
            <a:endParaRPr lang="en-GB" dirty="0"/>
          </a:p>
          <a:p>
            <a:endParaRPr lang="en-GB" dirty="0"/>
          </a:p>
          <a:p>
            <a:pPr algn="ctr"/>
            <a:r>
              <a:rPr lang="en-GB" dirty="0"/>
              <a:t>Stage 2 – THE MATCHING STAGE</a:t>
            </a:r>
          </a:p>
          <a:p>
            <a:pPr algn="ctr"/>
            <a:endParaRPr lang="en-GB" dirty="0"/>
          </a:p>
          <a:p>
            <a:pPr algn="ctr"/>
            <a:endParaRPr lang="en-GB" dirty="0"/>
          </a:p>
          <a:p>
            <a:pPr algn="ctr"/>
            <a:endParaRPr lang="en-GB" dirty="0"/>
          </a:p>
          <a:p>
            <a:pPr algn="ctr"/>
            <a:endParaRPr lang="en-GB" dirty="0"/>
          </a:p>
          <a:p>
            <a:pPr algn="ctr"/>
            <a:endParaRPr lang="en-GB" dirty="0"/>
          </a:p>
          <a:p>
            <a:pPr algn="ctr"/>
            <a:r>
              <a:rPr lang="en-GB" dirty="0"/>
              <a:t>Stage 3 – THE DECISION STAGE</a:t>
            </a:r>
          </a:p>
          <a:p>
            <a:pPr algn="ctr"/>
            <a:endParaRPr lang="en-GB" dirty="0"/>
          </a:p>
          <a:p>
            <a:pPr algn="ctr"/>
            <a:endParaRPr lang="en-GB" dirty="0"/>
          </a:p>
        </p:txBody>
      </p:sp>
      <p:sp>
        <p:nvSpPr>
          <p:cNvPr id="7" name="Rounded Rectangle 6"/>
          <p:cNvSpPr/>
          <p:nvPr/>
        </p:nvSpPr>
        <p:spPr>
          <a:xfrm>
            <a:off x="5164094" y="1565183"/>
            <a:ext cx="1276865" cy="4942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External</a:t>
            </a:r>
            <a:r>
              <a:rPr lang="en-GB" dirty="0"/>
              <a:t> </a:t>
            </a:r>
            <a:r>
              <a:rPr lang="en-GB" sz="1200" dirty="0"/>
              <a:t>Factor Evaluation (EFE)</a:t>
            </a:r>
          </a:p>
        </p:txBody>
      </p:sp>
      <p:sp>
        <p:nvSpPr>
          <p:cNvPr id="8" name="Rounded Rectangle 7"/>
          <p:cNvSpPr/>
          <p:nvPr/>
        </p:nvSpPr>
        <p:spPr>
          <a:xfrm>
            <a:off x="7687962" y="1540477"/>
            <a:ext cx="1289221" cy="5557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Competitive Profile Matrix (CPM)</a:t>
            </a:r>
          </a:p>
        </p:txBody>
      </p:sp>
      <p:sp>
        <p:nvSpPr>
          <p:cNvPr id="9" name="Rounded Rectangle 8"/>
          <p:cNvSpPr/>
          <p:nvPr/>
        </p:nvSpPr>
        <p:spPr>
          <a:xfrm>
            <a:off x="10194324" y="1565183"/>
            <a:ext cx="1276865" cy="4942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Internal Factor Evaluation (IFE)</a:t>
            </a:r>
          </a:p>
        </p:txBody>
      </p:sp>
      <p:cxnSp>
        <p:nvCxnSpPr>
          <p:cNvPr id="11" name="Straight Connector 10"/>
          <p:cNvCxnSpPr/>
          <p:nvPr/>
        </p:nvCxnSpPr>
        <p:spPr>
          <a:xfrm>
            <a:off x="5412258" y="2395190"/>
            <a:ext cx="5840627" cy="16476"/>
          </a:xfrm>
          <a:prstGeom prst="line">
            <a:avLst/>
          </a:prstGeom>
        </p:spPr>
        <p:style>
          <a:lnRef idx="1">
            <a:schemeClr val="accent1"/>
          </a:lnRef>
          <a:fillRef idx="0">
            <a:schemeClr val="accent1"/>
          </a:fillRef>
          <a:effectRef idx="0">
            <a:schemeClr val="accent1"/>
          </a:effectRef>
          <a:fontRef idx="minor">
            <a:schemeClr val="tx1"/>
          </a:fontRef>
        </p:style>
      </p:cxnSp>
      <p:sp>
        <p:nvSpPr>
          <p:cNvPr id="12" name="Rounded Rectangle 11"/>
          <p:cNvSpPr/>
          <p:nvPr/>
        </p:nvSpPr>
        <p:spPr>
          <a:xfrm>
            <a:off x="4860324" y="3121884"/>
            <a:ext cx="1276865" cy="4942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SWOT Matrix</a:t>
            </a:r>
          </a:p>
        </p:txBody>
      </p:sp>
      <p:sp>
        <p:nvSpPr>
          <p:cNvPr id="13" name="Rounded Rectangle 12"/>
          <p:cNvSpPr/>
          <p:nvPr/>
        </p:nvSpPr>
        <p:spPr>
          <a:xfrm>
            <a:off x="6231924" y="3121884"/>
            <a:ext cx="1276865" cy="4942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Strategic position and action Evaluation (SPACE)</a:t>
            </a:r>
          </a:p>
        </p:txBody>
      </p:sp>
      <p:sp>
        <p:nvSpPr>
          <p:cNvPr id="14" name="Rounded Rectangle 13"/>
          <p:cNvSpPr/>
          <p:nvPr/>
        </p:nvSpPr>
        <p:spPr>
          <a:xfrm>
            <a:off x="7607641" y="3121884"/>
            <a:ext cx="1276865" cy="4942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Boston Consulting Group (BCG)</a:t>
            </a:r>
          </a:p>
        </p:txBody>
      </p:sp>
      <p:sp>
        <p:nvSpPr>
          <p:cNvPr id="15" name="Rounded Rectangle 14"/>
          <p:cNvSpPr/>
          <p:nvPr/>
        </p:nvSpPr>
        <p:spPr>
          <a:xfrm>
            <a:off x="8977183" y="3121884"/>
            <a:ext cx="1276865" cy="4942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Internal-external (IE) Matrix</a:t>
            </a:r>
          </a:p>
        </p:txBody>
      </p:sp>
      <p:sp>
        <p:nvSpPr>
          <p:cNvPr id="16" name="Rounded Rectangle 15"/>
          <p:cNvSpPr/>
          <p:nvPr/>
        </p:nvSpPr>
        <p:spPr>
          <a:xfrm>
            <a:off x="10378645" y="3121884"/>
            <a:ext cx="1276865" cy="4942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Grand Strategy Matrix</a:t>
            </a:r>
          </a:p>
        </p:txBody>
      </p:sp>
      <p:cxnSp>
        <p:nvCxnSpPr>
          <p:cNvPr id="17" name="Straight Connector 16"/>
          <p:cNvCxnSpPr/>
          <p:nvPr/>
        </p:nvCxnSpPr>
        <p:spPr>
          <a:xfrm>
            <a:off x="5412258" y="4042500"/>
            <a:ext cx="5840627" cy="16476"/>
          </a:xfrm>
          <a:prstGeom prst="line">
            <a:avLst/>
          </a:prstGeom>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7700318" y="4845544"/>
            <a:ext cx="1276865" cy="84426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Quantitative Strategic Planning Matrix (QSPM)</a:t>
            </a:r>
          </a:p>
        </p:txBody>
      </p:sp>
      <p:sp>
        <p:nvSpPr>
          <p:cNvPr id="19" name="Rounded Rectangle 18"/>
          <p:cNvSpPr/>
          <p:nvPr/>
        </p:nvSpPr>
        <p:spPr>
          <a:xfrm>
            <a:off x="383059" y="1683272"/>
            <a:ext cx="4160108" cy="48932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dirty="0"/>
              <a:t>Founded 1985</a:t>
            </a:r>
          </a:p>
          <a:p>
            <a:pPr marL="285750" indent="-285750" algn="ctr">
              <a:buFont typeface="Arial" panose="020B0604020202020204" pitchFamily="34" charset="0"/>
              <a:buChar char="•"/>
            </a:pPr>
            <a:r>
              <a:rPr lang="en-GB" dirty="0"/>
              <a:t>1990 rapid growth and vast losses</a:t>
            </a:r>
          </a:p>
          <a:p>
            <a:pPr marL="285750" indent="-285750" algn="ctr">
              <a:buFont typeface="Arial" panose="020B0604020202020204" pitchFamily="34" charset="0"/>
              <a:buChar char="•"/>
            </a:pPr>
            <a:r>
              <a:rPr lang="en-GB" dirty="0"/>
              <a:t>Low cost approach wins!</a:t>
            </a:r>
          </a:p>
          <a:p>
            <a:pPr marL="285750" indent="-285750" algn="ctr">
              <a:buFont typeface="Arial" panose="020B0604020202020204" pitchFamily="34" charset="0"/>
              <a:buChar char="•"/>
            </a:pPr>
            <a:r>
              <a:rPr lang="en-GB" dirty="0"/>
              <a:t>2004 Most popular airline for online Booking</a:t>
            </a:r>
          </a:p>
          <a:p>
            <a:pPr marL="285750" indent="-285750" algn="ctr">
              <a:buFont typeface="Arial" panose="020B0604020202020204" pitchFamily="34" charset="0"/>
              <a:buChar char="•"/>
            </a:pPr>
            <a:r>
              <a:rPr lang="en-GB" dirty="0"/>
              <a:t>Average aircraft age 2.94yrs</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algn="ctr"/>
            <a:endParaRPr lang="en-GB" dirty="0"/>
          </a:p>
        </p:txBody>
      </p:sp>
      <p:pic>
        <p:nvPicPr>
          <p:cNvPr id="20" name="Picture 19" descr="1336136605.jpg"/>
          <p:cNvPicPr>
            <a:picLocks noChangeAspect="1"/>
          </p:cNvPicPr>
          <p:nvPr/>
        </p:nvPicPr>
        <p:blipFill>
          <a:blip r:embed="rId2" cstate="print"/>
          <a:stretch>
            <a:fillRect/>
          </a:stretch>
        </p:blipFill>
        <p:spPr>
          <a:xfrm>
            <a:off x="763360" y="1722023"/>
            <a:ext cx="694737" cy="689643"/>
          </a:xfrm>
          <a:prstGeom prst="rect">
            <a:avLst/>
          </a:prstGeom>
          <a:effectLst>
            <a:softEdge rad="139700"/>
          </a:effectLst>
        </p:spPr>
      </p:pic>
      <p:sp>
        <p:nvSpPr>
          <p:cNvPr id="21" name="TextBox 20"/>
          <p:cNvSpPr txBox="1"/>
          <p:nvPr/>
        </p:nvSpPr>
        <p:spPr>
          <a:xfrm>
            <a:off x="1746935" y="1812318"/>
            <a:ext cx="2057401" cy="461665"/>
          </a:xfrm>
          <a:prstGeom prst="rect">
            <a:avLst/>
          </a:prstGeom>
          <a:noFill/>
        </p:spPr>
        <p:txBody>
          <a:bodyPr wrap="square" rtlCol="0">
            <a:spAutoFit/>
          </a:bodyPr>
          <a:lstStyle/>
          <a:p>
            <a:r>
              <a:rPr lang="en-GB" sz="2400" dirty="0"/>
              <a:t>Ryanair</a:t>
            </a:r>
          </a:p>
        </p:txBody>
      </p:sp>
      <p:sp>
        <p:nvSpPr>
          <p:cNvPr id="22" name="Rounded Rectangle 21"/>
          <p:cNvSpPr/>
          <p:nvPr/>
        </p:nvSpPr>
        <p:spPr>
          <a:xfrm>
            <a:off x="667265" y="4646141"/>
            <a:ext cx="3402227" cy="1655806"/>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a:t>Vision 2011 to become the most efficient low cost carrier in Europe</a:t>
            </a:r>
          </a:p>
        </p:txBody>
      </p:sp>
    </p:spTree>
    <p:extLst>
      <p:ext uri="{BB962C8B-B14F-4D97-AF65-F5344CB8AC3E}">
        <p14:creationId xmlns:p14="http://schemas.microsoft.com/office/powerpoint/2010/main" val="163893436"/>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64708" y="1"/>
            <a:ext cx="6312243" cy="889686"/>
          </a:xfrm>
        </p:spPr>
        <p:txBody>
          <a:bodyPr/>
          <a:lstStyle/>
          <a:p>
            <a:pPr algn="ctr"/>
            <a:r>
              <a:rPr lang="en-GB" dirty="0"/>
              <a:t>The Input Stage</a:t>
            </a:r>
          </a:p>
        </p:txBody>
      </p:sp>
      <p:pic>
        <p:nvPicPr>
          <p:cNvPr id="4" name="Content Placeholder 3"/>
          <p:cNvPicPr>
            <a:picLocks noGrp="1"/>
          </p:cNvPicPr>
          <p:nvPr>
            <p:ph idx="1"/>
          </p:nvPr>
        </p:nvPicPr>
        <p:blipFill rotWithShape="1">
          <a:blip r:embed="rId2"/>
          <a:srcRect l="29083" t="15069" r="14414" b="11364"/>
          <a:stretch/>
        </p:blipFill>
        <p:spPr bwMode="auto">
          <a:xfrm>
            <a:off x="154601" y="1128584"/>
            <a:ext cx="5941399" cy="5387546"/>
          </a:xfrm>
          <a:prstGeom prst="rect">
            <a:avLst/>
          </a:prstGeom>
          <a:ln>
            <a:noFill/>
          </a:ln>
          <a:extLst>
            <a:ext uri="{53640926-AAD7-44D8-BBD7-CCE9431645EC}">
              <a14:shadowObscured xmlns:a14="http://schemas.microsoft.com/office/drawing/2010/main"/>
            </a:ext>
          </a:extLst>
        </p:spPr>
      </p:pic>
      <p:cxnSp>
        <p:nvCxnSpPr>
          <p:cNvPr id="8" name="Straight Arrow Connector 7"/>
          <p:cNvCxnSpPr/>
          <p:nvPr/>
        </p:nvCxnSpPr>
        <p:spPr>
          <a:xfrm flipH="1">
            <a:off x="5725297" y="1861751"/>
            <a:ext cx="1441622" cy="2125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7249297" y="1070919"/>
            <a:ext cx="4407244" cy="3785652"/>
          </a:xfrm>
          <a:prstGeom prst="rect">
            <a:avLst/>
          </a:prstGeom>
          <a:noFill/>
        </p:spPr>
        <p:txBody>
          <a:bodyPr wrap="square" rtlCol="0">
            <a:spAutoFit/>
          </a:bodyPr>
          <a:lstStyle/>
          <a:p>
            <a:r>
              <a:rPr lang="en-GB" sz="2400" dirty="0"/>
              <a:t>In 2011 The highest weighted threat  was the unpredictability and uncontrollable of fuel prices.  In 2016 Ryanair still recognise their biggest threat as the changes in fuel costs and availability (Ryanair, 2016). </a:t>
            </a:r>
          </a:p>
          <a:p>
            <a:r>
              <a:rPr lang="en-GB" sz="2400" dirty="0"/>
              <a:t>However, they have had some success in hedging so have gained knowledge.</a:t>
            </a:r>
          </a:p>
        </p:txBody>
      </p:sp>
      <p:sp>
        <p:nvSpPr>
          <p:cNvPr id="10" name="TextBox 9"/>
          <p:cNvSpPr txBox="1"/>
          <p:nvPr/>
        </p:nvSpPr>
        <p:spPr>
          <a:xfrm>
            <a:off x="154601" y="792204"/>
            <a:ext cx="2026508" cy="369332"/>
          </a:xfrm>
          <a:prstGeom prst="rect">
            <a:avLst/>
          </a:prstGeom>
          <a:noFill/>
        </p:spPr>
        <p:txBody>
          <a:bodyPr wrap="square" rtlCol="0">
            <a:spAutoFit/>
          </a:bodyPr>
          <a:lstStyle/>
          <a:p>
            <a:r>
              <a:rPr lang="en-GB" dirty="0"/>
              <a:t>2011</a:t>
            </a:r>
          </a:p>
        </p:txBody>
      </p:sp>
    </p:spTree>
    <p:extLst>
      <p:ext uri="{BB962C8B-B14F-4D97-AF65-F5344CB8AC3E}">
        <p14:creationId xmlns:p14="http://schemas.microsoft.com/office/powerpoint/2010/main" val="2469261387"/>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535" y="76802"/>
            <a:ext cx="10515600" cy="590464"/>
          </a:xfrm>
        </p:spPr>
        <p:txBody>
          <a:bodyPr>
            <a:normAutofit fontScale="90000"/>
          </a:bodyPr>
          <a:lstStyle/>
          <a:p>
            <a:pPr algn="ctr"/>
            <a:r>
              <a:rPr lang="en-GB" dirty="0"/>
              <a:t>The Input Stage</a:t>
            </a:r>
          </a:p>
        </p:txBody>
      </p:sp>
      <p:sp>
        <p:nvSpPr>
          <p:cNvPr id="3" name="Content Placeholder 2"/>
          <p:cNvSpPr>
            <a:spLocks noGrp="1"/>
          </p:cNvSpPr>
          <p:nvPr>
            <p:ph idx="1"/>
          </p:nvPr>
        </p:nvSpPr>
        <p:spPr/>
        <p:txBody>
          <a:bodyPr/>
          <a:lstStyle/>
          <a:p>
            <a:r>
              <a:rPr lang="en-GB" dirty="0"/>
              <a:t>3</a:t>
            </a:r>
          </a:p>
        </p:txBody>
      </p:sp>
      <p:pic>
        <p:nvPicPr>
          <p:cNvPr id="5" name="Picture 4"/>
          <p:cNvPicPr/>
          <p:nvPr/>
        </p:nvPicPr>
        <p:blipFill rotWithShape="1">
          <a:blip r:embed="rId2"/>
          <a:srcRect l="28251" t="15658" r="14580" b="11957"/>
          <a:stretch/>
        </p:blipFill>
        <p:spPr bwMode="auto">
          <a:xfrm>
            <a:off x="0" y="1227437"/>
            <a:ext cx="4720281" cy="5039111"/>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29582" t="13296" r="14746" b="11069"/>
          <a:stretch/>
        </p:blipFill>
        <p:spPr bwMode="auto">
          <a:xfrm>
            <a:off x="7471719" y="601362"/>
            <a:ext cx="4435208" cy="6087762"/>
          </a:xfrm>
          <a:prstGeom prst="rect">
            <a:avLst/>
          </a:prstGeom>
          <a:ln>
            <a:noFill/>
          </a:ln>
          <a:extLst>
            <a:ext uri="{53640926-AAD7-44D8-BBD7-CCE9431645EC}">
              <a14:shadowObscured xmlns:a14="http://schemas.microsoft.com/office/drawing/2010/main"/>
            </a:ext>
          </a:extLst>
        </p:spPr>
      </p:pic>
      <p:cxnSp>
        <p:nvCxnSpPr>
          <p:cNvPr id="8" name="Straight Arrow Connector 7"/>
          <p:cNvCxnSpPr/>
          <p:nvPr/>
        </p:nvCxnSpPr>
        <p:spPr>
          <a:xfrm flipH="1" flipV="1">
            <a:off x="2809103" y="5298668"/>
            <a:ext cx="2463113" cy="6078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Rounded Rectangle 17"/>
          <p:cNvSpPr/>
          <p:nvPr/>
        </p:nvSpPr>
        <p:spPr>
          <a:xfrm>
            <a:off x="4868562" y="4184822"/>
            <a:ext cx="2374557" cy="25043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 2011 poor employee morale is shown.  Efforts have been made to improve these figures including new pay deals and benefits packages (Ryanair, 2016).  However, it is publically accepted it has been less than successful (The Irish times, 2015).  If scoring themselves, they may recognise their efforts rather than the results.</a:t>
            </a:r>
          </a:p>
        </p:txBody>
      </p:sp>
      <p:cxnSp>
        <p:nvCxnSpPr>
          <p:cNvPr id="20" name="Straight Arrow Connector 19"/>
          <p:cNvCxnSpPr/>
          <p:nvPr/>
        </p:nvCxnSpPr>
        <p:spPr>
          <a:xfrm>
            <a:off x="6730314" y="2817341"/>
            <a:ext cx="4623486" cy="1515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Rounded Rectangle 20"/>
          <p:cNvSpPr/>
          <p:nvPr/>
        </p:nvSpPr>
        <p:spPr>
          <a:xfrm>
            <a:off x="5033319" y="1313464"/>
            <a:ext cx="2092411" cy="227823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Poor public image had a low weighting in 2011, this rating would still apply in 2016.</a:t>
            </a:r>
          </a:p>
        </p:txBody>
      </p:sp>
    </p:spTree>
    <p:extLst>
      <p:ext uri="{BB962C8B-B14F-4D97-AF65-F5344CB8AC3E}">
        <p14:creationId xmlns:p14="http://schemas.microsoft.com/office/powerpoint/2010/main" val="1620918687"/>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6367"/>
          </a:xfrm>
        </p:spPr>
        <p:txBody>
          <a:bodyPr>
            <a:normAutofit fontScale="90000"/>
          </a:bodyPr>
          <a:lstStyle/>
          <a:p>
            <a:pPr algn="ctr"/>
            <a:r>
              <a:rPr lang="en-GB" dirty="0"/>
              <a:t>The Matching Stage</a:t>
            </a:r>
          </a:p>
        </p:txBody>
      </p:sp>
      <p:sp>
        <p:nvSpPr>
          <p:cNvPr id="3" name="Content Placeholder 2"/>
          <p:cNvSpPr>
            <a:spLocks noGrp="1"/>
          </p:cNvSpPr>
          <p:nvPr>
            <p:ph idx="1"/>
          </p:nvPr>
        </p:nvSpPr>
        <p:spPr/>
        <p:txBody>
          <a:bodyPr/>
          <a:lstStyle/>
          <a:p>
            <a:r>
              <a:rPr lang="en-GB" dirty="0"/>
              <a:t>4</a:t>
            </a:r>
          </a:p>
        </p:txBody>
      </p:sp>
      <p:graphicFrame>
        <p:nvGraphicFramePr>
          <p:cNvPr id="4" name="Table 3"/>
          <p:cNvGraphicFramePr>
            <a:graphicFrameLocks noGrp="1"/>
          </p:cNvGraphicFramePr>
          <p:nvPr>
            <p:extLst>
              <p:ext uri="{D42A27DB-BD31-4B8C-83A1-F6EECF244321}">
                <p14:modId xmlns:p14="http://schemas.microsoft.com/office/powerpoint/2010/main" val="3376255741"/>
              </p:ext>
            </p:extLst>
          </p:nvPr>
        </p:nvGraphicFramePr>
        <p:xfrm>
          <a:off x="7680409" y="1825625"/>
          <a:ext cx="3783918" cy="4351338"/>
        </p:xfrm>
        <a:graphic>
          <a:graphicData uri="http://schemas.openxmlformats.org/drawingml/2006/table">
            <a:tbl>
              <a:tblPr firstRow="1" firstCol="1" bandRow="1">
                <a:tableStyleId>{5C22544A-7EE6-4342-B048-85BDC9FD1C3A}</a:tableStyleId>
              </a:tblPr>
              <a:tblGrid>
                <a:gridCol w="3783918">
                  <a:extLst>
                    <a:ext uri="{9D8B030D-6E8A-4147-A177-3AD203B41FA5}">
                      <a16:colId xmlns:a16="http://schemas.microsoft.com/office/drawing/2014/main" val="20000"/>
                    </a:ext>
                  </a:extLst>
                </a:gridCol>
              </a:tblGrid>
              <a:tr h="181306">
                <a:tc>
                  <a:txBody>
                    <a:bodyPr/>
                    <a:lstStyle/>
                    <a:p>
                      <a:pPr>
                        <a:lnSpc>
                          <a:spcPct val="150000"/>
                        </a:lnSpc>
                        <a:spcAft>
                          <a:spcPts val="0"/>
                        </a:spcAft>
                      </a:pPr>
                      <a:r>
                        <a:rPr lang="en-GB" sz="800">
                          <a:effectLst/>
                        </a:rPr>
                        <a:t>Strengths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0"/>
                  </a:ext>
                </a:extLst>
              </a:tr>
              <a:tr h="1269140">
                <a:tc>
                  <a:txBody>
                    <a:bodyPr/>
                    <a:lstStyle/>
                    <a:p>
                      <a:pPr marL="342900" lvl="0" indent="-342900">
                        <a:lnSpc>
                          <a:spcPct val="150000"/>
                        </a:lnSpc>
                        <a:spcAft>
                          <a:spcPts val="0"/>
                        </a:spcAft>
                        <a:buFont typeface="Symbol" panose="05050102010706020507" pitchFamily="18" charset="2"/>
                        <a:buChar char=""/>
                      </a:pPr>
                      <a:r>
                        <a:rPr lang="en-GB" sz="800">
                          <a:effectLst/>
                        </a:rPr>
                        <a:t>Growth in traffic</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Delivery of Always Getting Better customer experience programme</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Growing fleet of modern aircraft</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Agreement 5 year pay deal with employees</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Effective hedging of the cost of fuel</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Europe’s greenist and cleanest airline</a:t>
                      </a:r>
                      <a:endParaRPr lang="en-GB" sz="700">
                        <a:effectLst/>
                      </a:endParaRPr>
                    </a:p>
                    <a:p>
                      <a:pPr>
                        <a:lnSpc>
                          <a:spcPct val="150000"/>
                        </a:lnSpc>
                        <a:spcAft>
                          <a:spcPts val="0"/>
                        </a:spcAft>
                      </a:pPr>
                      <a:r>
                        <a:rPr lang="en-GB" sz="800">
                          <a:effectLst/>
                        </a:rPr>
                        <a:t> </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1"/>
                  </a:ext>
                </a:extLst>
              </a:tr>
              <a:tr h="181306">
                <a:tc>
                  <a:txBody>
                    <a:bodyPr/>
                    <a:lstStyle/>
                    <a:p>
                      <a:pPr>
                        <a:lnSpc>
                          <a:spcPct val="150000"/>
                        </a:lnSpc>
                        <a:spcAft>
                          <a:spcPts val="0"/>
                        </a:spcAft>
                      </a:pPr>
                      <a:r>
                        <a:rPr lang="en-GB" sz="800">
                          <a:effectLst/>
                        </a:rPr>
                        <a:t>Weeknesses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2"/>
                  </a:ext>
                </a:extLst>
              </a:tr>
              <a:tr h="543917">
                <a:tc>
                  <a:txBody>
                    <a:bodyPr/>
                    <a:lstStyle/>
                    <a:p>
                      <a:pPr marL="342900" lvl="0" indent="-342900">
                        <a:lnSpc>
                          <a:spcPct val="150000"/>
                        </a:lnSpc>
                        <a:spcAft>
                          <a:spcPts val="0"/>
                        </a:spcAft>
                        <a:buFont typeface="Symbol" panose="05050102010706020507" pitchFamily="18" charset="2"/>
                        <a:buChar char=""/>
                      </a:pPr>
                      <a:r>
                        <a:rPr lang="en-GB" sz="800">
                          <a:effectLst/>
                        </a:rPr>
                        <a:t>Cost of Fuel</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Poor public reputation</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Low staff morale</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3"/>
                  </a:ext>
                </a:extLst>
              </a:tr>
              <a:tr h="181306">
                <a:tc>
                  <a:txBody>
                    <a:bodyPr/>
                    <a:lstStyle/>
                    <a:p>
                      <a:pPr>
                        <a:lnSpc>
                          <a:spcPct val="150000"/>
                        </a:lnSpc>
                        <a:spcAft>
                          <a:spcPts val="0"/>
                        </a:spcAft>
                      </a:pPr>
                      <a:r>
                        <a:rPr lang="en-GB" sz="800">
                          <a:effectLst/>
                        </a:rPr>
                        <a:t>Opportunities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4"/>
                  </a:ext>
                </a:extLst>
              </a:tr>
              <a:tr h="543917">
                <a:tc>
                  <a:txBody>
                    <a:bodyPr/>
                    <a:lstStyle/>
                    <a:p>
                      <a:pPr marL="342900" lvl="0" indent="-342900">
                        <a:lnSpc>
                          <a:spcPct val="150000"/>
                        </a:lnSpc>
                        <a:spcAft>
                          <a:spcPts val="0"/>
                        </a:spcAft>
                        <a:buFont typeface="Symbol" panose="05050102010706020507" pitchFamily="18" charset="2"/>
                        <a:buChar char=""/>
                      </a:pPr>
                      <a:r>
                        <a:rPr lang="en-GB" sz="800">
                          <a:effectLst/>
                        </a:rPr>
                        <a:t>Strong market share</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New routes and expanded operations</a:t>
                      </a:r>
                      <a:endParaRPr lang="en-GB" sz="700">
                        <a:effectLst/>
                      </a:endParaRPr>
                    </a:p>
                    <a:p>
                      <a:pPr marL="342900" lvl="0" indent="-342900">
                        <a:lnSpc>
                          <a:spcPct val="150000"/>
                        </a:lnSpc>
                        <a:spcAft>
                          <a:spcPts val="0"/>
                        </a:spcAft>
                        <a:buFont typeface="Symbol" panose="05050102010706020507" pitchFamily="18" charset="2"/>
                        <a:buChar char=""/>
                      </a:pPr>
                      <a:r>
                        <a:rPr lang="en-GB" sz="800">
                          <a:effectLst/>
                        </a:rPr>
                        <a:t>Continued use of mobile app and internet booking arrangements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5"/>
                  </a:ext>
                </a:extLst>
              </a:tr>
              <a:tr h="181306">
                <a:tc>
                  <a:txBody>
                    <a:bodyPr/>
                    <a:lstStyle/>
                    <a:p>
                      <a:pPr>
                        <a:lnSpc>
                          <a:spcPct val="150000"/>
                        </a:lnSpc>
                        <a:spcAft>
                          <a:spcPts val="0"/>
                        </a:spcAft>
                      </a:pPr>
                      <a:r>
                        <a:rPr lang="en-GB" sz="800">
                          <a:effectLst/>
                        </a:rPr>
                        <a:t>Threats</a:t>
                      </a:r>
                      <a:endParaRPr lang="en-GB" sz="70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6"/>
                  </a:ext>
                </a:extLst>
              </a:tr>
              <a:tr h="1269140">
                <a:tc>
                  <a:txBody>
                    <a:bodyPr/>
                    <a:lstStyle/>
                    <a:p>
                      <a:pPr marL="342900" lvl="0" indent="-342900">
                        <a:lnSpc>
                          <a:spcPct val="150000"/>
                        </a:lnSpc>
                        <a:spcAft>
                          <a:spcPts val="0"/>
                        </a:spcAft>
                        <a:buFont typeface="Symbol" panose="05050102010706020507" pitchFamily="18" charset="2"/>
                        <a:buChar char=""/>
                      </a:pPr>
                      <a:r>
                        <a:rPr lang="en-GB" sz="800" dirty="0">
                          <a:effectLst/>
                        </a:rPr>
                        <a:t>Brexit vote</a:t>
                      </a:r>
                      <a:endParaRPr lang="en-GB" sz="700" dirty="0">
                        <a:effectLst/>
                      </a:endParaRPr>
                    </a:p>
                    <a:p>
                      <a:pPr marL="342900" lvl="0" indent="-342900">
                        <a:lnSpc>
                          <a:spcPct val="150000"/>
                        </a:lnSpc>
                        <a:spcAft>
                          <a:spcPts val="0"/>
                        </a:spcAft>
                        <a:buFont typeface="Symbol" panose="05050102010706020507" pitchFamily="18" charset="2"/>
                        <a:buChar char=""/>
                      </a:pPr>
                      <a:r>
                        <a:rPr lang="en-GB" sz="800" dirty="0">
                          <a:effectLst/>
                        </a:rPr>
                        <a:t>Subject to Irish Corporation tax</a:t>
                      </a:r>
                      <a:endParaRPr lang="en-GB" sz="700" dirty="0">
                        <a:effectLst/>
                      </a:endParaRPr>
                    </a:p>
                    <a:p>
                      <a:pPr marL="342900" lvl="0" indent="-342900">
                        <a:lnSpc>
                          <a:spcPct val="150000"/>
                        </a:lnSpc>
                        <a:spcAft>
                          <a:spcPts val="0"/>
                        </a:spcAft>
                        <a:buFont typeface="Symbol" panose="05050102010706020507" pitchFamily="18" charset="2"/>
                        <a:buChar char=""/>
                      </a:pPr>
                      <a:r>
                        <a:rPr lang="en-GB" sz="800" dirty="0">
                          <a:effectLst/>
                        </a:rPr>
                        <a:t>Inability to control the cost of fuel</a:t>
                      </a:r>
                      <a:endParaRPr lang="en-GB" sz="700" dirty="0">
                        <a:effectLst/>
                      </a:endParaRPr>
                    </a:p>
                    <a:p>
                      <a:pPr marL="342900" lvl="0" indent="-342900">
                        <a:lnSpc>
                          <a:spcPct val="150000"/>
                        </a:lnSpc>
                        <a:spcAft>
                          <a:spcPts val="0"/>
                        </a:spcAft>
                        <a:buFont typeface="Symbol" panose="05050102010706020507" pitchFamily="18" charset="2"/>
                        <a:buChar char=""/>
                      </a:pPr>
                      <a:r>
                        <a:rPr lang="en-GB" sz="800" dirty="0">
                          <a:effectLst/>
                        </a:rPr>
                        <a:t>Rising costs to be reflected in rise in fare cost</a:t>
                      </a:r>
                      <a:endParaRPr lang="en-GB" sz="700" dirty="0">
                        <a:effectLst/>
                      </a:endParaRPr>
                    </a:p>
                    <a:p>
                      <a:pPr marL="342900" lvl="0" indent="-342900">
                        <a:lnSpc>
                          <a:spcPct val="150000"/>
                        </a:lnSpc>
                        <a:spcAft>
                          <a:spcPts val="0"/>
                        </a:spcAft>
                        <a:buFont typeface="Symbol" panose="05050102010706020507" pitchFamily="18" charset="2"/>
                        <a:buChar char=""/>
                      </a:pPr>
                      <a:r>
                        <a:rPr lang="en-GB" sz="800" dirty="0">
                          <a:effectLst/>
                        </a:rPr>
                        <a:t>Competitor pressures on pricing</a:t>
                      </a:r>
                      <a:endParaRPr lang="en-GB" sz="700" dirty="0">
                        <a:effectLst/>
                      </a:endParaRPr>
                    </a:p>
                    <a:p>
                      <a:pPr marL="342900" lvl="0" indent="-342900">
                        <a:lnSpc>
                          <a:spcPct val="150000"/>
                        </a:lnSpc>
                        <a:spcAft>
                          <a:spcPts val="0"/>
                        </a:spcAft>
                        <a:buFont typeface="Symbol" panose="05050102010706020507" pitchFamily="18" charset="2"/>
                        <a:buChar char=""/>
                      </a:pPr>
                      <a:r>
                        <a:rPr lang="en-GB" sz="800" dirty="0">
                          <a:effectLst/>
                        </a:rPr>
                        <a:t>The continued level of growth could pose additional risks</a:t>
                      </a:r>
                      <a:endParaRPr lang="en-GB" sz="700" dirty="0">
                        <a:effectLst/>
                      </a:endParaRPr>
                    </a:p>
                    <a:p>
                      <a:pPr>
                        <a:lnSpc>
                          <a:spcPct val="150000"/>
                        </a:lnSpc>
                        <a:spcAft>
                          <a:spcPts val="0"/>
                        </a:spcAft>
                      </a:pPr>
                      <a:r>
                        <a:rPr lang="en-GB" sz="800" dirty="0">
                          <a:effectLst/>
                        </a:rPr>
                        <a:t>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txBody>
                  <a:tcPr marL="45326" marR="45326" marT="0" marB="0"/>
                </a:tc>
                <a:extLst>
                  <a:ext uri="{0D108BD9-81ED-4DB2-BD59-A6C34878D82A}">
                    <a16:rowId xmlns:a16="http://schemas.microsoft.com/office/drawing/2014/main" val="10007"/>
                  </a:ext>
                </a:extLst>
              </a:tr>
            </a:tbl>
          </a:graphicData>
        </a:graphic>
      </p:graphicFrame>
      <p:sp>
        <p:nvSpPr>
          <p:cNvPr id="5" name="TextBox 4"/>
          <p:cNvSpPr txBox="1"/>
          <p:nvPr/>
        </p:nvSpPr>
        <p:spPr>
          <a:xfrm>
            <a:off x="7680409" y="1456293"/>
            <a:ext cx="3783918" cy="338554"/>
          </a:xfrm>
          <a:prstGeom prst="rect">
            <a:avLst/>
          </a:prstGeom>
          <a:noFill/>
        </p:spPr>
        <p:txBody>
          <a:bodyPr wrap="square" rtlCol="0">
            <a:spAutoFit/>
          </a:bodyPr>
          <a:lstStyle/>
          <a:p>
            <a:r>
              <a:rPr lang="en-GB" sz="1600" dirty="0"/>
              <a:t>2016 SWOT adapted from Ryanair (2016)</a:t>
            </a:r>
          </a:p>
        </p:txBody>
      </p:sp>
      <p:graphicFrame>
        <p:nvGraphicFramePr>
          <p:cNvPr id="10" name="Table 9"/>
          <p:cNvGraphicFramePr>
            <a:graphicFrameLocks noGrp="1"/>
          </p:cNvGraphicFramePr>
          <p:nvPr>
            <p:extLst>
              <p:ext uri="{D42A27DB-BD31-4B8C-83A1-F6EECF244321}">
                <p14:modId xmlns:p14="http://schemas.microsoft.com/office/powerpoint/2010/main" val="199889846"/>
              </p:ext>
            </p:extLst>
          </p:nvPr>
        </p:nvGraphicFramePr>
        <p:xfrm>
          <a:off x="288324" y="1625570"/>
          <a:ext cx="6137189" cy="4572000"/>
        </p:xfrm>
        <a:graphic>
          <a:graphicData uri="http://schemas.openxmlformats.org/drawingml/2006/table">
            <a:tbl>
              <a:tblPr firstRow="1" bandRow="1">
                <a:tableStyleId>{5C22544A-7EE6-4342-B048-85BDC9FD1C3A}</a:tableStyleId>
              </a:tblPr>
              <a:tblGrid>
                <a:gridCol w="3023287">
                  <a:extLst>
                    <a:ext uri="{9D8B030D-6E8A-4147-A177-3AD203B41FA5}">
                      <a16:colId xmlns:a16="http://schemas.microsoft.com/office/drawing/2014/main" val="20000"/>
                    </a:ext>
                  </a:extLst>
                </a:gridCol>
                <a:gridCol w="3113902">
                  <a:extLst>
                    <a:ext uri="{9D8B030D-6E8A-4147-A177-3AD203B41FA5}">
                      <a16:colId xmlns:a16="http://schemas.microsoft.com/office/drawing/2014/main" val="20001"/>
                    </a:ext>
                  </a:extLst>
                </a:gridCol>
              </a:tblGrid>
              <a:tr h="370840">
                <a:tc>
                  <a:txBody>
                    <a:bodyPr/>
                    <a:lstStyle/>
                    <a:p>
                      <a:r>
                        <a:rPr lang="en-GB" dirty="0"/>
                        <a:t>Strengths</a:t>
                      </a:r>
                    </a:p>
                    <a:p>
                      <a:pPr marL="285750" indent="-285750">
                        <a:buFont typeface="Arial" panose="020B0604020202020204" pitchFamily="34" charset="0"/>
                        <a:buChar char="•"/>
                      </a:pPr>
                      <a:r>
                        <a:rPr lang="en-GB" dirty="0"/>
                        <a:t>Modern Low cost fleet</a:t>
                      </a:r>
                    </a:p>
                    <a:p>
                      <a:pPr marL="285750" indent="-285750">
                        <a:buFont typeface="Arial" panose="020B0604020202020204" pitchFamily="34" charset="0"/>
                        <a:buChar char="•"/>
                      </a:pPr>
                      <a:r>
                        <a:rPr lang="en-GB" dirty="0"/>
                        <a:t>Profits and traffic increase</a:t>
                      </a:r>
                    </a:p>
                    <a:p>
                      <a:pPr marL="285750" indent="-285750">
                        <a:buFont typeface="Arial" panose="020B0604020202020204" pitchFamily="34" charset="0"/>
                        <a:buChar char="•"/>
                      </a:pPr>
                      <a:r>
                        <a:rPr lang="en-GB" dirty="0"/>
                        <a:t>Dividend</a:t>
                      </a:r>
                      <a:r>
                        <a:rPr lang="en-GB" baseline="0" dirty="0"/>
                        <a:t> increase</a:t>
                      </a:r>
                    </a:p>
                    <a:p>
                      <a:pPr marL="285750" indent="-285750">
                        <a:buFont typeface="Arial" panose="020B0604020202020204" pitchFamily="34" charset="0"/>
                        <a:buChar char="•"/>
                      </a:pPr>
                      <a:r>
                        <a:rPr lang="en-GB" baseline="0" dirty="0"/>
                        <a:t>328 new routes added</a:t>
                      </a:r>
                    </a:p>
                    <a:p>
                      <a:pPr marL="285750" indent="-285750">
                        <a:buFont typeface="Arial" panose="020B0604020202020204" pitchFamily="34" charset="0"/>
                        <a:buChar char="•"/>
                      </a:pPr>
                      <a:r>
                        <a:rPr lang="en-GB" baseline="0" dirty="0"/>
                        <a:t>Successful fuel hedging of 90% of fuel requirement</a:t>
                      </a:r>
                      <a:endParaRPr lang="en-GB" dirty="0"/>
                    </a:p>
                    <a:p>
                      <a:endParaRPr lang="en-GB" dirty="0"/>
                    </a:p>
                  </a:txBody>
                  <a:tcPr/>
                </a:tc>
                <a:tc>
                  <a:txBody>
                    <a:bodyPr/>
                    <a:lstStyle/>
                    <a:p>
                      <a:r>
                        <a:rPr lang="en-GB" dirty="0"/>
                        <a:t>Weaknesses</a:t>
                      </a:r>
                    </a:p>
                    <a:p>
                      <a:pPr marL="285750" indent="-285750">
                        <a:buFont typeface="Arial" panose="020B0604020202020204" pitchFamily="34" charset="0"/>
                        <a:buChar char="•"/>
                      </a:pPr>
                      <a:r>
                        <a:rPr lang="en-GB" dirty="0"/>
                        <a:t>Poor</a:t>
                      </a:r>
                      <a:r>
                        <a:rPr lang="en-GB" baseline="0" dirty="0"/>
                        <a:t> public image</a:t>
                      </a:r>
                    </a:p>
                    <a:p>
                      <a:pPr marL="285750" indent="-285750">
                        <a:buFont typeface="Arial" panose="020B0604020202020204" pitchFamily="34" charset="0"/>
                        <a:buChar char="•"/>
                      </a:pPr>
                      <a:r>
                        <a:rPr lang="en-GB" baseline="0" dirty="0"/>
                        <a:t>Only secondary airports</a:t>
                      </a:r>
                    </a:p>
                    <a:p>
                      <a:pPr marL="285750" indent="-285750">
                        <a:buFont typeface="Arial" panose="020B0604020202020204" pitchFamily="34" charset="0"/>
                        <a:buChar char="•"/>
                      </a:pPr>
                      <a:r>
                        <a:rPr lang="en-GB" baseline="0" dirty="0"/>
                        <a:t>Poor employee morale</a:t>
                      </a:r>
                    </a:p>
                    <a:p>
                      <a:pPr marL="285750" indent="-285750">
                        <a:buFont typeface="Arial" panose="020B0604020202020204" pitchFamily="34" charset="0"/>
                        <a:buChar char="•"/>
                      </a:pPr>
                      <a:r>
                        <a:rPr lang="en-GB" baseline="0" dirty="0"/>
                        <a:t>Complex fee system</a:t>
                      </a:r>
                    </a:p>
                    <a:p>
                      <a:pPr marL="285750" indent="-285750">
                        <a:buFont typeface="Arial" panose="020B0604020202020204" pitchFamily="34" charset="0"/>
                        <a:buChar char="•"/>
                      </a:pPr>
                      <a:r>
                        <a:rPr lang="en-GB" baseline="0" dirty="0"/>
                        <a:t>Losses occurred through Air Lingus</a:t>
                      </a:r>
                      <a:endParaRPr lang="en-GB" dirty="0"/>
                    </a:p>
                  </a:txBody>
                  <a:tcPr/>
                </a:tc>
                <a:extLst>
                  <a:ext uri="{0D108BD9-81ED-4DB2-BD59-A6C34878D82A}">
                    <a16:rowId xmlns:a16="http://schemas.microsoft.com/office/drawing/2014/main" val="10000"/>
                  </a:ext>
                </a:extLst>
              </a:tr>
              <a:tr h="370840">
                <a:tc>
                  <a:txBody>
                    <a:bodyPr/>
                    <a:lstStyle/>
                    <a:p>
                      <a:r>
                        <a:rPr lang="en-GB" dirty="0"/>
                        <a:t>Opportunities</a:t>
                      </a:r>
                      <a:r>
                        <a:rPr lang="en-GB" baseline="0" dirty="0"/>
                        <a:t> </a:t>
                      </a:r>
                    </a:p>
                    <a:p>
                      <a:r>
                        <a:rPr lang="en-GB" baseline="0" dirty="0"/>
                        <a:t>Ancillary Service growth</a:t>
                      </a:r>
                    </a:p>
                    <a:p>
                      <a:r>
                        <a:rPr lang="en-GB" baseline="0" dirty="0"/>
                        <a:t>Diversification within group</a:t>
                      </a:r>
                    </a:p>
                    <a:p>
                      <a:r>
                        <a:rPr lang="en-GB" baseline="0" dirty="0"/>
                        <a:t>Growth in customer base</a:t>
                      </a:r>
                    </a:p>
                    <a:p>
                      <a:r>
                        <a:rPr lang="en-GB" baseline="0" dirty="0"/>
                        <a:t>10-12 primary airports</a:t>
                      </a:r>
                    </a:p>
                    <a:p>
                      <a:r>
                        <a:rPr lang="en-GB" baseline="0" dirty="0"/>
                        <a:t>More political influence</a:t>
                      </a:r>
                    </a:p>
                    <a:p>
                      <a:r>
                        <a:rPr lang="en-GB" baseline="0" dirty="0" err="1"/>
                        <a:t>Utilitise</a:t>
                      </a:r>
                      <a:r>
                        <a:rPr lang="en-GB" baseline="0" dirty="0"/>
                        <a:t> cheaper flights in times of hardship</a:t>
                      </a:r>
                      <a:endParaRPr lang="en-GB" dirty="0"/>
                    </a:p>
                  </a:txBody>
                  <a:tcPr/>
                </a:tc>
                <a:tc>
                  <a:txBody>
                    <a:bodyPr/>
                    <a:lstStyle/>
                    <a:p>
                      <a:r>
                        <a:rPr lang="en-GB" dirty="0"/>
                        <a:t>Threats</a:t>
                      </a:r>
                    </a:p>
                    <a:p>
                      <a:r>
                        <a:rPr lang="en-GB" dirty="0"/>
                        <a:t>New IAA flight</a:t>
                      </a:r>
                      <a:r>
                        <a:rPr lang="en-GB" baseline="0" dirty="0"/>
                        <a:t> regulations</a:t>
                      </a:r>
                    </a:p>
                    <a:p>
                      <a:r>
                        <a:rPr lang="en-GB" baseline="0" dirty="0"/>
                        <a:t>Rising fuel costs</a:t>
                      </a:r>
                    </a:p>
                    <a:p>
                      <a:r>
                        <a:rPr lang="en-GB" baseline="0" dirty="0" err="1"/>
                        <a:t>Unastable</a:t>
                      </a:r>
                      <a:r>
                        <a:rPr lang="en-GB" baseline="0" dirty="0"/>
                        <a:t> economy</a:t>
                      </a:r>
                    </a:p>
                    <a:p>
                      <a:r>
                        <a:rPr lang="en-GB" baseline="0" dirty="0"/>
                        <a:t>Diverse weather conditions</a:t>
                      </a:r>
                    </a:p>
                    <a:p>
                      <a:r>
                        <a:rPr lang="en-GB" baseline="0" dirty="0"/>
                        <a:t>Irish corporation tax</a:t>
                      </a:r>
                    </a:p>
                    <a:p>
                      <a:r>
                        <a:rPr lang="en-GB" baseline="0" dirty="0"/>
                        <a:t>High claim payments</a:t>
                      </a:r>
                      <a:endParaRPr lang="en-GB" dirty="0"/>
                    </a:p>
                  </a:txBody>
                  <a:tcPr/>
                </a:tc>
                <a:extLst>
                  <a:ext uri="{0D108BD9-81ED-4DB2-BD59-A6C34878D82A}">
                    <a16:rowId xmlns:a16="http://schemas.microsoft.com/office/drawing/2014/main" val="10001"/>
                  </a:ext>
                </a:extLst>
              </a:tr>
            </a:tbl>
          </a:graphicData>
        </a:graphic>
      </p:graphicFrame>
      <p:sp>
        <p:nvSpPr>
          <p:cNvPr id="11" name="TextBox 10"/>
          <p:cNvSpPr txBox="1"/>
          <p:nvPr/>
        </p:nvSpPr>
        <p:spPr>
          <a:xfrm>
            <a:off x="510745" y="1238892"/>
            <a:ext cx="2669059" cy="369332"/>
          </a:xfrm>
          <a:prstGeom prst="rect">
            <a:avLst/>
          </a:prstGeom>
          <a:noFill/>
        </p:spPr>
        <p:txBody>
          <a:bodyPr wrap="square" rtlCol="0">
            <a:spAutoFit/>
          </a:bodyPr>
          <a:lstStyle/>
          <a:p>
            <a:r>
              <a:rPr lang="en-GB" dirty="0"/>
              <a:t>2011 SWOT key themes</a:t>
            </a:r>
          </a:p>
        </p:txBody>
      </p:sp>
    </p:spTree>
    <p:extLst>
      <p:ext uri="{BB962C8B-B14F-4D97-AF65-F5344CB8AC3E}">
        <p14:creationId xmlns:p14="http://schemas.microsoft.com/office/powerpoint/2010/main" val="1107283787"/>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5</a:t>
            </a:r>
          </a:p>
        </p:txBody>
      </p:sp>
      <p:pic>
        <p:nvPicPr>
          <p:cNvPr id="4" name="Picture 3"/>
          <p:cNvPicPr/>
          <p:nvPr/>
        </p:nvPicPr>
        <p:blipFill rotWithShape="1">
          <a:blip r:embed="rId2"/>
          <a:srcRect l="29249" t="14182" r="15411" b="11365"/>
          <a:stretch/>
        </p:blipFill>
        <p:spPr bwMode="auto">
          <a:xfrm>
            <a:off x="176599" y="95679"/>
            <a:ext cx="3925845" cy="4609327"/>
          </a:xfrm>
          <a:prstGeom prst="rect">
            <a:avLst/>
          </a:prstGeom>
          <a:ln>
            <a:noFill/>
          </a:ln>
          <a:extLst>
            <a:ext uri="{53640926-AAD7-44D8-BBD7-CCE9431645EC}">
              <a14:shadowObscured xmlns:a14="http://schemas.microsoft.com/office/drawing/2010/main"/>
            </a:ext>
          </a:extLst>
        </p:spPr>
      </p:pic>
      <p:pic>
        <p:nvPicPr>
          <p:cNvPr id="5" name="Picture 4"/>
          <p:cNvPicPr/>
          <p:nvPr/>
        </p:nvPicPr>
        <p:blipFill rotWithShape="1">
          <a:blip r:embed="rId3"/>
          <a:srcRect l="29216" t="14159" r="14357" b="11799"/>
          <a:stretch/>
        </p:blipFill>
        <p:spPr bwMode="auto">
          <a:xfrm>
            <a:off x="4555525" y="219246"/>
            <a:ext cx="7101016" cy="3486150"/>
          </a:xfrm>
          <a:prstGeom prst="rect">
            <a:avLst/>
          </a:prstGeom>
          <a:ln>
            <a:noFill/>
          </a:ln>
          <a:extLst>
            <a:ext uri="{53640926-AAD7-44D8-BBD7-CCE9431645EC}">
              <a14:shadowObscured xmlns:a14="http://schemas.microsoft.com/office/drawing/2010/main"/>
            </a:ext>
          </a:extLst>
        </p:spPr>
      </p:pic>
      <p:sp>
        <p:nvSpPr>
          <p:cNvPr id="8" name="Rounded Rectangle 7"/>
          <p:cNvSpPr/>
          <p:nvPr/>
        </p:nvSpPr>
        <p:spPr>
          <a:xfrm>
            <a:off x="4555525" y="4160108"/>
            <a:ext cx="7018637" cy="22571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Many of the criteria for the space matrix will be the same in 2016 as 2011.  Although the weightings may change, the focus of the 2016 report follows a similar line to that of its earlier counterpart.  Although a definitive comparison will not be possible until the weightings are released, their position is likely to stay within the same quartile.</a:t>
            </a:r>
          </a:p>
        </p:txBody>
      </p:sp>
    </p:spTree>
    <p:extLst>
      <p:ext uri="{BB962C8B-B14F-4D97-AF65-F5344CB8AC3E}">
        <p14:creationId xmlns:p14="http://schemas.microsoft.com/office/powerpoint/2010/main" val="2293255158"/>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ounded Rectangle 28"/>
          <p:cNvSpPr/>
          <p:nvPr/>
        </p:nvSpPr>
        <p:spPr>
          <a:xfrm>
            <a:off x="10722893" y="650818"/>
            <a:ext cx="994090" cy="6476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ounded Rectangle 27"/>
          <p:cNvSpPr/>
          <p:nvPr/>
        </p:nvSpPr>
        <p:spPr>
          <a:xfrm>
            <a:off x="9210261" y="675389"/>
            <a:ext cx="1073022" cy="62307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a:cxnSpLocks/>
          </p:cNvCxnSpPr>
          <p:nvPr/>
        </p:nvCxnSpPr>
        <p:spPr>
          <a:xfrm>
            <a:off x="8977094" y="332947"/>
            <a:ext cx="0" cy="3113007"/>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a:cxnSpLocks/>
          </p:cNvCxnSpPr>
          <p:nvPr/>
        </p:nvCxnSpPr>
        <p:spPr>
          <a:xfrm flipV="1">
            <a:off x="6780351" y="1849458"/>
            <a:ext cx="5225314" cy="34163"/>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10184869" y="3252718"/>
            <a:ext cx="1729946" cy="276999"/>
          </a:xfrm>
          <a:prstGeom prst="rect">
            <a:avLst/>
          </a:prstGeom>
          <a:noFill/>
        </p:spPr>
        <p:txBody>
          <a:bodyPr wrap="square" rtlCol="0">
            <a:spAutoFit/>
          </a:bodyPr>
          <a:lstStyle/>
          <a:p>
            <a:r>
              <a:rPr lang="en-GB" sz="1200" dirty="0"/>
              <a:t>Quadrant IV</a:t>
            </a:r>
          </a:p>
        </p:txBody>
      </p:sp>
      <p:sp>
        <p:nvSpPr>
          <p:cNvPr id="15" name="TextBox 14"/>
          <p:cNvSpPr txBox="1"/>
          <p:nvPr/>
        </p:nvSpPr>
        <p:spPr>
          <a:xfrm>
            <a:off x="9987037" y="212362"/>
            <a:ext cx="1729946" cy="276999"/>
          </a:xfrm>
          <a:prstGeom prst="rect">
            <a:avLst/>
          </a:prstGeom>
          <a:noFill/>
        </p:spPr>
        <p:txBody>
          <a:bodyPr wrap="square" rtlCol="0">
            <a:spAutoFit/>
          </a:bodyPr>
          <a:lstStyle/>
          <a:p>
            <a:r>
              <a:rPr lang="en-GB" sz="1200" dirty="0"/>
              <a:t>Quadrant 1</a:t>
            </a:r>
          </a:p>
        </p:txBody>
      </p:sp>
      <p:sp>
        <p:nvSpPr>
          <p:cNvPr id="16" name="TextBox 15"/>
          <p:cNvSpPr txBox="1"/>
          <p:nvPr/>
        </p:nvSpPr>
        <p:spPr>
          <a:xfrm>
            <a:off x="10780690" y="1618625"/>
            <a:ext cx="1729946" cy="461665"/>
          </a:xfrm>
          <a:prstGeom prst="rect">
            <a:avLst/>
          </a:prstGeom>
          <a:noFill/>
        </p:spPr>
        <p:txBody>
          <a:bodyPr wrap="square" rtlCol="0">
            <a:spAutoFit/>
          </a:bodyPr>
          <a:lstStyle/>
          <a:p>
            <a:r>
              <a:rPr lang="en-GB" sz="1200" dirty="0"/>
              <a:t>Strong Competitive Position</a:t>
            </a:r>
          </a:p>
        </p:txBody>
      </p:sp>
      <p:sp>
        <p:nvSpPr>
          <p:cNvPr id="17" name="TextBox 16"/>
          <p:cNvSpPr txBox="1"/>
          <p:nvPr/>
        </p:nvSpPr>
        <p:spPr>
          <a:xfrm>
            <a:off x="8112121" y="-8308"/>
            <a:ext cx="1729946" cy="276999"/>
          </a:xfrm>
          <a:prstGeom prst="rect">
            <a:avLst/>
          </a:prstGeom>
          <a:noFill/>
        </p:spPr>
        <p:txBody>
          <a:bodyPr wrap="square" rtlCol="0">
            <a:spAutoFit/>
          </a:bodyPr>
          <a:lstStyle/>
          <a:p>
            <a:r>
              <a:rPr lang="en-GB" sz="1200" dirty="0"/>
              <a:t>Rapid Market Growth</a:t>
            </a:r>
          </a:p>
        </p:txBody>
      </p:sp>
      <p:sp>
        <p:nvSpPr>
          <p:cNvPr id="18" name="TextBox 17"/>
          <p:cNvSpPr txBox="1"/>
          <p:nvPr/>
        </p:nvSpPr>
        <p:spPr>
          <a:xfrm>
            <a:off x="8257091" y="3480940"/>
            <a:ext cx="1729946" cy="276999"/>
          </a:xfrm>
          <a:prstGeom prst="rect">
            <a:avLst/>
          </a:prstGeom>
          <a:noFill/>
        </p:spPr>
        <p:txBody>
          <a:bodyPr wrap="square" rtlCol="0">
            <a:spAutoFit/>
          </a:bodyPr>
          <a:lstStyle/>
          <a:p>
            <a:r>
              <a:rPr lang="en-GB" sz="1200" dirty="0"/>
              <a:t>Slow Market Growth</a:t>
            </a:r>
          </a:p>
        </p:txBody>
      </p:sp>
      <p:sp>
        <p:nvSpPr>
          <p:cNvPr id="19" name="TextBox 18"/>
          <p:cNvSpPr txBox="1"/>
          <p:nvPr/>
        </p:nvSpPr>
        <p:spPr>
          <a:xfrm>
            <a:off x="6325403" y="3307454"/>
            <a:ext cx="1729946" cy="276999"/>
          </a:xfrm>
          <a:prstGeom prst="rect">
            <a:avLst/>
          </a:prstGeom>
          <a:noFill/>
        </p:spPr>
        <p:txBody>
          <a:bodyPr wrap="square" rtlCol="0">
            <a:spAutoFit/>
          </a:bodyPr>
          <a:lstStyle/>
          <a:p>
            <a:r>
              <a:rPr lang="en-GB" sz="1200" dirty="0"/>
              <a:t>Quadrant III</a:t>
            </a:r>
          </a:p>
        </p:txBody>
      </p:sp>
      <p:sp>
        <p:nvSpPr>
          <p:cNvPr id="20" name="TextBox 19"/>
          <p:cNvSpPr txBox="1"/>
          <p:nvPr/>
        </p:nvSpPr>
        <p:spPr>
          <a:xfrm>
            <a:off x="6237206" y="1652789"/>
            <a:ext cx="1729946" cy="461665"/>
          </a:xfrm>
          <a:prstGeom prst="rect">
            <a:avLst/>
          </a:prstGeom>
          <a:noFill/>
        </p:spPr>
        <p:txBody>
          <a:bodyPr wrap="square" rtlCol="0">
            <a:spAutoFit/>
          </a:bodyPr>
          <a:lstStyle/>
          <a:p>
            <a:r>
              <a:rPr lang="en-GB" sz="1200" dirty="0"/>
              <a:t>Weak Competitive Position</a:t>
            </a:r>
          </a:p>
        </p:txBody>
      </p:sp>
      <p:sp>
        <p:nvSpPr>
          <p:cNvPr id="22" name="TextBox 21"/>
          <p:cNvSpPr txBox="1"/>
          <p:nvPr/>
        </p:nvSpPr>
        <p:spPr>
          <a:xfrm>
            <a:off x="6296486" y="252139"/>
            <a:ext cx="1729946" cy="276999"/>
          </a:xfrm>
          <a:prstGeom prst="rect">
            <a:avLst/>
          </a:prstGeom>
          <a:noFill/>
        </p:spPr>
        <p:txBody>
          <a:bodyPr wrap="square" rtlCol="0">
            <a:spAutoFit/>
          </a:bodyPr>
          <a:lstStyle/>
          <a:p>
            <a:r>
              <a:rPr lang="en-GB" sz="1200" dirty="0"/>
              <a:t>Quadrant II</a:t>
            </a:r>
          </a:p>
        </p:txBody>
      </p:sp>
      <p:pic>
        <p:nvPicPr>
          <p:cNvPr id="24" name="Picture 2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2169" y="617144"/>
            <a:ext cx="696993" cy="456664"/>
          </a:xfrm>
          <a:prstGeom prst="rect">
            <a:avLst/>
          </a:prstGeom>
        </p:spPr>
      </p:pic>
      <p:pic>
        <p:nvPicPr>
          <p:cNvPr id="25" name="Picture 2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88962" y="650818"/>
            <a:ext cx="661952" cy="422990"/>
          </a:xfrm>
          <a:prstGeom prst="rect">
            <a:avLst/>
          </a:prstGeom>
        </p:spPr>
      </p:pic>
      <p:sp>
        <p:nvSpPr>
          <p:cNvPr id="26" name="TextBox 25"/>
          <p:cNvSpPr txBox="1"/>
          <p:nvPr/>
        </p:nvSpPr>
        <p:spPr>
          <a:xfrm>
            <a:off x="9442169" y="987374"/>
            <a:ext cx="1145059" cy="369332"/>
          </a:xfrm>
          <a:prstGeom prst="rect">
            <a:avLst/>
          </a:prstGeom>
          <a:noFill/>
        </p:spPr>
        <p:txBody>
          <a:bodyPr wrap="square" rtlCol="0">
            <a:spAutoFit/>
          </a:bodyPr>
          <a:lstStyle/>
          <a:p>
            <a:r>
              <a:rPr lang="en-GB" dirty="0"/>
              <a:t>2011</a:t>
            </a:r>
          </a:p>
        </p:txBody>
      </p:sp>
      <p:sp>
        <p:nvSpPr>
          <p:cNvPr id="27" name="TextBox 26"/>
          <p:cNvSpPr txBox="1"/>
          <p:nvPr/>
        </p:nvSpPr>
        <p:spPr>
          <a:xfrm>
            <a:off x="10852010" y="1001469"/>
            <a:ext cx="1161535" cy="369332"/>
          </a:xfrm>
          <a:prstGeom prst="rect">
            <a:avLst/>
          </a:prstGeom>
          <a:noFill/>
        </p:spPr>
        <p:txBody>
          <a:bodyPr wrap="square" rtlCol="0">
            <a:spAutoFit/>
          </a:bodyPr>
          <a:lstStyle/>
          <a:p>
            <a:r>
              <a:rPr lang="en-GB" dirty="0"/>
              <a:t>2016</a:t>
            </a:r>
          </a:p>
        </p:txBody>
      </p:sp>
      <p:sp>
        <p:nvSpPr>
          <p:cNvPr id="30" name="TextBox 29"/>
          <p:cNvSpPr txBox="1"/>
          <p:nvPr/>
        </p:nvSpPr>
        <p:spPr>
          <a:xfrm>
            <a:off x="8026432" y="4335864"/>
            <a:ext cx="3690551" cy="369332"/>
          </a:xfrm>
          <a:prstGeom prst="rect">
            <a:avLst/>
          </a:prstGeom>
          <a:noFill/>
        </p:spPr>
        <p:txBody>
          <a:bodyPr wrap="square" rtlCol="0">
            <a:spAutoFit/>
          </a:bodyPr>
          <a:lstStyle/>
          <a:p>
            <a:r>
              <a:rPr lang="en-GB" dirty="0"/>
              <a:t>Grand Strategy Matrix</a:t>
            </a:r>
          </a:p>
        </p:txBody>
      </p:sp>
      <p:sp>
        <p:nvSpPr>
          <p:cNvPr id="21" name="Rectangle: Rounded Corners 20"/>
          <p:cNvSpPr/>
          <p:nvPr/>
        </p:nvSpPr>
        <p:spPr>
          <a:xfrm>
            <a:off x="198784" y="2478157"/>
            <a:ext cx="5804452" cy="39756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1" name="Straight Connector 30"/>
          <p:cNvCxnSpPr>
            <a:cxnSpLocks/>
            <a:stCxn id="21" idx="0"/>
            <a:endCxn id="21" idx="2"/>
          </p:cNvCxnSpPr>
          <p:nvPr/>
        </p:nvCxnSpPr>
        <p:spPr>
          <a:xfrm>
            <a:off x="3101010" y="2478157"/>
            <a:ext cx="0" cy="3975652"/>
          </a:xfrm>
          <a:prstGeom prst="line">
            <a:avLst/>
          </a:prstGeom>
        </p:spPr>
        <p:style>
          <a:lnRef idx="1">
            <a:schemeClr val="dk1"/>
          </a:lnRef>
          <a:fillRef idx="0">
            <a:schemeClr val="dk1"/>
          </a:fillRef>
          <a:effectRef idx="0">
            <a:schemeClr val="dk1"/>
          </a:effectRef>
          <a:fontRef idx="minor">
            <a:schemeClr val="tx1"/>
          </a:fontRef>
        </p:style>
      </p:cxnSp>
      <p:cxnSp>
        <p:nvCxnSpPr>
          <p:cNvPr id="34" name="Straight Connector 33"/>
          <p:cNvCxnSpPr>
            <a:stCxn id="21" idx="1"/>
            <a:endCxn id="21" idx="3"/>
          </p:cNvCxnSpPr>
          <p:nvPr/>
        </p:nvCxnSpPr>
        <p:spPr>
          <a:xfrm>
            <a:off x="198784" y="4465983"/>
            <a:ext cx="5804452" cy="0"/>
          </a:xfrm>
          <a:prstGeom prst="line">
            <a:avLst/>
          </a:prstGeom>
        </p:spPr>
        <p:style>
          <a:lnRef idx="1">
            <a:schemeClr val="dk1"/>
          </a:lnRef>
          <a:fillRef idx="0">
            <a:schemeClr val="dk1"/>
          </a:fillRef>
          <a:effectRef idx="0">
            <a:schemeClr val="dk1"/>
          </a:effectRef>
          <a:fontRef idx="minor">
            <a:schemeClr val="tx1"/>
          </a:fontRef>
        </p:style>
      </p:cxnSp>
      <p:sp>
        <p:nvSpPr>
          <p:cNvPr id="35" name="TextBox 34"/>
          <p:cNvSpPr txBox="1"/>
          <p:nvPr/>
        </p:nvSpPr>
        <p:spPr>
          <a:xfrm>
            <a:off x="1020418" y="2080290"/>
            <a:ext cx="4161183" cy="369332"/>
          </a:xfrm>
          <a:prstGeom prst="rect">
            <a:avLst/>
          </a:prstGeom>
          <a:noFill/>
        </p:spPr>
        <p:txBody>
          <a:bodyPr wrap="square" rtlCol="0">
            <a:spAutoFit/>
          </a:bodyPr>
          <a:lstStyle/>
          <a:p>
            <a:pPr algn="ctr"/>
            <a:r>
              <a:rPr lang="en-GB" dirty="0"/>
              <a:t>Relative Market Share Position</a:t>
            </a:r>
          </a:p>
        </p:txBody>
      </p:sp>
      <p:sp>
        <p:nvSpPr>
          <p:cNvPr id="36" name="TextBox 35"/>
          <p:cNvSpPr txBox="1"/>
          <p:nvPr/>
        </p:nvSpPr>
        <p:spPr>
          <a:xfrm>
            <a:off x="6003144" y="3252718"/>
            <a:ext cx="461665" cy="3108325"/>
          </a:xfrm>
          <a:prstGeom prst="rect">
            <a:avLst/>
          </a:prstGeom>
          <a:noFill/>
        </p:spPr>
        <p:txBody>
          <a:bodyPr vert="vert270" wrap="square" rtlCol="0">
            <a:spAutoFit/>
          </a:bodyPr>
          <a:lstStyle/>
          <a:p>
            <a:r>
              <a:rPr lang="en-GB" dirty="0"/>
              <a:t>Industry Sales Growth Rate</a:t>
            </a:r>
          </a:p>
        </p:txBody>
      </p:sp>
      <p:sp>
        <p:nvSpPr>
          <p:cNvPr id="37" name="TextBox 36"/>
          <p:cNvSpPr txBox="1"/>
          <p:nvPr/>
        </p:nvSpPr>
        <p:spPr>
          <a:xfrm>
            <a:off x="93034" y="2662823"/>
            <a:ext cx="821634" cy="369332"/>
          </a:xfrm>
          <a:prstGeom prst="rect">
            <a:avLst/>
          </a:prstGeom>
          <a:noFill/>
        </p:spPr>
        <p:txBody>
          <a:bodyPr wrap="square" rtlCol="0">
            <a:spAutoFit/>
          </a:bodyPr>
          <a:lstStyle/>
          <a:p>
            <a:r>
              <a:rPr lang="en-GB" dirty="0"/>
              <a:t>High</a:t>
            </a:r>
          </a:p>
        </p:txBody>
      </p:sp>
      <p:sp>
        <p:nvSpPr>
          <p:cNvPr id="38" name="TextBox 37"/>
          <p:cNvSpPr txBox="1"/>
          <p:nvPr/>
        </p:nvSpPr>
        <p:spPr>
          <a:xfrm>
            <a:off x="603242" y="2201592"/>
            <a:ext cx="622853" cy="369332"/>
          </a:xfrm>
          <a:prstGeom prst="rect">
            <a:avLst/>
          </a:prstGeom>
          <a:noFill/>
        </p:spPr>
        <p:txBody>
          <a:bodyPr wrap="square" rtlCol="0">
            <a:spAutoFit/>
          </a:bodyPr>
          <a:lstStyle/>
          <a:p>
            <a:r>
              <a:rPr lang="en-GB" dirty="0"/>
              <a:t>High</a:t>
            </a:r>
          </a:p>
        </p:txBody>
      </p:sp>
      <p:sp>
        <p:nvSpPr>
          <p:cNvPr id="39" name="TextBox 38"/>
          <p:cNvSpPr txBox="1"/>
          <p:nvPr/>
        </p:nvSpPr>
        <p:spPr>
          <a:xfrm>
            <a:off x="2583815" y="2449622"/>
            <a:ext cx="1080052" cy="369332"/>
          </a:xfrm>
          <a:prstGeom prst="rect">
            <a:avLst/>
          </a:prstGeom>
          <a:noFill/>
        </p:spPr>
        <p:txBody>
          <a:bodyPr wrap="square" rtlCol="0">
            <a:spAutoFit/>
          </a:bodyPr>
          <a:lstStyle/>
          <a:p>
            <a:r>
              <a:rPr lang="en-GB" dirty="0"/>
              <a:t>Medium</a:t>
            </a:r>
          </a:p>
        </p:txBody>
      </p:sp>
      <p:sp>
        <p:nvSpPr>
          <p:cNvPr id="40" name="TextBox 39"/>
          <p:cNvSpPr txBox="1"/>
          <p:nvPr/>
        </p:nvSpPr>
        <p:spPr>
          <a:xfrm>
            <a:off x="0" y="4281317"/>
            <a:ext cx="1059815" cy="369332"/>
          </a:xfrm>
          <a:prstGeom prst="rect">
            <a:avLst/>
          </a:prstGeom>
          <a:noFill/>
        </p:spPr>
        <p:txBody>
          <a:bodyPr wrap="square" rtlCol="0">
            <a:spAutoFit/>
          </a:bodyPr>
          <a:lstStyle/>
          <a:p>
            <a:r>
              <a:rPr lang="en-GB" dirty="0"/>
              <a:t>Medium</a:t>
            </a:r>
          </a:p>
        </p:txBody>
      </p:sp>
      <p:sp>
        <p:nvSpPr>
          <p:cNvPr id="43" name="TextBox 42"/>
          <p:cNvSpPr txBox="1"/>
          <p:nvPr/>
        </p:nvSpPr>
        <p:spPr>
          <a:xfrm>
            <a:off x="5253907" y="2496106"/>
            <a:ext cx="1080052" cy="369332"/>
          </a:xfrm>
          <a:prstGeom prst="rect">
            <a:avLst/>
          </a:prstGeom>
          <a:noFill/>
        </p:spPr>
        <p:txBody>
          <a:bodyPr wrap="square" rtlCol="0">
            <a:spAutoFit/>
          </a:bodyPr>
          <a:lstStyle/>
          <a:p>
            <a:r>
              <a:rPr lang="en-GB" dirty="0"/>
              <a:t>Low</a:t>
            </a:r>
          </a:p>
        </p:txBody>
      </p:sp>
      <p:sp>
        <p:nvSpPr>
          <p:cNvPr id="44" name="TextBox 43"/>
          <p:cNvSpPr txBox="1"/>
          <p:nvPr/>
        </p:nvSpPr>
        <p:spPr>
          <a:xfrm>
            <a:off x="-36175" y="6134893"/>
            <a:ext cx="1080052" cy="369332"/>
          </a:xfrm>
          <a:prstGeom prst="rect">
            <a:avLst/>
          </a:prstGeom>
          <a:noFill/>
        </p:spPr>
        <p:txBody>
          <a:bodyPr wrap="square" rtlCol="0">
            <a:spAutoFit/>
          </a:bodyPr>
          <a:lstStyle/>
          <a:p>
            <a:r>
              <a:rPr lang="en-GB" dirty="0"/>
              <a:t>Low</a:t>
            </a:r>
          </a:p>
        </p:txBody>
      </p:sp>
      <p:sp>
        <p:nvSpPr>
          <p:cNvPr id="45" name="TextBox 44"/>
          <p:cNvSpPr txBox="1"/>
          <p:nvPr/>
        </p:nvSpPr>
        <p:spPr>
          <a:xfrm>
            <a:off x="766564" y="3757939"/>
            <a:ext cx="1591853" cy="369332"/>
          </a:xfrm>
          <a:prstGeom prst="rect">
            <a:avLst/>
          </a:prstGeom>
          <a:noFill/>
        </p:spPr>
        <p:txBody>
          <a:bodyPr wrap="square" rtlCol="0">
            <a:spAutoFit/>
          </a:bodyPr>
          <a:lstStyle/>
          <a:p>
            <a:r>
              <a:rPr lang="en-GB" dirty="0"/>
              <a:t>Stars</a:t>
            </a:r>
          </a:p>
        </p:txBody>
      </p:sp>
      <p:sp>
        <p:nvSpPr>
          <p:cNvPr id="46" name="TextBox 45"/>
          <p:cNvSpPr txBox="1"/>
          <p:nvPr/>
        </p:nvSpPr>
        <p:spPr>
          <a:xfrm>
            <a:off x="714543" y="5774300"/>
            <a:ext cx="1591853" cy="369332"/>
          </a:xfrm>
          <a:prstGeom prst="rect">
            <a:avLst/>
          </a:prstGeom>
          <a:noFill/>
        </p:spPr>
        <p:txBody>
          <a:bodyPr wrap="square" rtlCol="0">
            <a:spAutoFit/>
          </a:bodyPr>
          <a:lstStyle/>
          <a:p>
            <a:r>
              <a:rPr lang="en-GB" dirty="0"/>
              <a:t>Cash Cows</a:t>
            </a:r>
          </a:p>
        </p:txBody>
      </p:sp>
      <p:sp>
        <p:nvSpPr>
          <p:cNvPr id="47" name="TextBox 46"/>
          <p:cNvSpPr txBox="1"/>
          <p:nvPr/>
        </p:nvSpPr>
        <p:spPr>
          <a:xfrm>
            <a:off x="3414935" y="3819652"/>
            <a:ext cx="1872418" cy="369332"/>
          </a:xfrm>
          <a:prstGeom prst="rect">
            <a:avLst/>
          </a:prstGeom>
          <a:noFill/>
        </p:spPr>
        <p:txBody>
          <a:bodyPr wrap="square" rtlCol="0">
            <a:spAutoFit/>
          </a:bodyPr>
          <a:lstStyle/>
          <a:p>
            <a:r>
              <a:rPr lang="en-GB" dirty="0"/>
              <a:t>Question Marks</a:t>
            </a:r>
          </a:p>
        </p:txBody>
      </p:sp>
      <p:sp>
        <p:nvSpPr>
          <p:cNvPr id="48" name="TextBox 47"/>
          <p:cNvSpPr txBox="1"/>
          <p:nvPr/>
        </p:nvSpPr>
        <p:spPr>
          <a:xfrm>
            <a:off x="3414935" y="5807478"/>
            <a:ext cx="1591853" cy="369332"/>
          </a:xfrm>
          <a:prstGeom prst="rect">
            <a:avLst/>
          </a:prstGeom>
          <a:noFill/>
        </p:spPr>
        <p:txBody>
          <a:bodyPr wrap="square" rtlCol="0">
            <a:spAutoFit/>
          </a:bodyPr>
          <a:lstStyle/>
          <a:p>
            <a:r>
              <a:rPr lang="en-GB" dirty="0"/>
              <a:t>Dogs</a:t>
            </a:r>
          </a:p>
        </p:txBody>
      </p:sp>
      <p:pic>
        <p:nvPicPr>
          <p:cNvPr id="49" name="Picture 4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2439" y="2869754"/>
            <a:ext cx="696993" cy="456664"/>
          </a:xfrm>
          <a:prstGeom prst="rect">
            <a:avLst/>
          </a:prstGeom>
        </p:spPr>
      </p:pic>
      <p:sp>
        <p:nvSpPr>
          <p:cNvPr id="50" name="TextBox 49"/>
          <p:cNvSpPr txBox="1"/>
          <p:nvPr/>
        </p:nvSpPr>
        <p:spPr>
          <a:xfrm>
            <a:off x="1392439" y="3111608"/>
            <a:ext cx="1161535" cy="369332"/>
          </a:xfrm>
          <a:prstGeom prst="rect">
            <a:avLst/>
          </a:prstGeom>
          <a:noFill/>
        </p:spPr>
        <p:txBody>
          <a:bodyPr wrap="square" rtlCol="0">
            <a:spAutoFit/>
          </a:bodyPr>
          <a:lstStyle/>
          <a:p>
            <a:r>
              <a:rPr lang="en-GB" dirty="0"/>
              <a:t>2016</a:t>
            </a:r>
          </a:p>
        </p:txBody>
      </p:sp>
      <p:pic>
        <p:nvPicPr>
          <p:cNvPr id="51" name="Picture 5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77183" y="3196141"/>
            <a:ext cx="696993" cy="456664"/>
          </a:xfrm>
          <a:prstGeom prst="rect">
            <a:avLst/>
          </a:prstGeom>
        </p:spPr>
      </p:pic>
      <p:sp>
        <p:nvSpPr>
          <p:cNvPr id="52" name="TextBox 51"/>
          <p:cNvSpPr txBox="1"/>
          <p:nvPr/>
        </p:nvSpPr>
        <p:spPr>
          <a:xfrm>
            <a:off x="2278117" y="3453660"/>
            <a:ext cx="1145059" cy="369332"/>
          </a:xfrm>
          <a:prstGeom prst="rect">
            <a:avLst/>
          </a:prstGeom>
          <a:noFill/>
        </p:spPr>
        <p:txBody>
          <a:bodyPr wrap="square" rtlCol="0">
            <a:spAutoFit/>
          </a:bodyPr>
          <a:lstStyle/>
          <a:p>
            <a:r>
              <a:rPr lang="en-GB" dirty="0"/>
              <a:t>2011</a:t>
            </a:r>
          </a:p>
        </p:txBody>
      </p:sp>
      <p:sp>
        <p:nvSpPr>
          <p:cNvPr id="53" name="TextBox 52"/>
          <p:cNvSpPr txBox="1"/>
          <p:nvPr/>
        </p:nvSpPr>
        <p:spPr>
          <a:xfrm>
            <a:off x="714543" y="390638"/>
            <a:ext cx="4086057" cy="369332"/>
          </a:xfrm>
          <a:prstGeom prst="rect">
            <a:avLst/>
          </a:prstGeom>
          <a:noFill/>
        </p:spPr>
        <p:txBody>
          <a:bodyPr wrap="square" rtlCol="0">
            <a:spAutoFit/>
          </a:bodyPr>
          <a:lstStyle/>
          <a:p>
            <a:r>
              <a:rPr lang="en-GB" dirty="0"/>
              <a:t>Boston Consulting Group Matrix (BCG)</a:t>
            </a:r>
          </a:p>
        </p:txBody>
      </p:sp>
    </p:spTree>
    <p:extLst>
      <p:ext uri="{BB962C8B-B14F-4D97-AF65-F5344CB8AC3E}">
        <p14:creationId xmlns:p14="http://schemas.microsoft.com/office/powerpoint/2010/main" val="2595340802"/>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rotWithShape="1">
          <a:blip r:embed="rId2"/>
          <a:srcRect l="29415" t="14181" r="15078" b="12251"/>
          <a:stretch/>
        </p:blipFill>
        <p:spPr bwMode="auto">
          <a:xfrm>
            <a:off x="352128" y="337751"/>
            <a:ext cx="5836588" cy="5789785"/>
          </a:xfrm>
          <a:prstGeom prst="rect">
            <a:avLst/>
          </a:prstGeom>
          <a:ln>
            <a:noFill/>
          </a:ln>
          <a:extLst>
            <a:ext uri="{53640926-AAD7-44D8-BBD7-CCE9431645EC}">
              <a14:shadowObscured xmlns:a14="http://schemas.microsoft.com/office/drawing/2010/main"/>
            </a:ext>
          </a:extLst>
        </p:spPr>
      </p:pic>
      <p:cxnSp>
        <p:nvCxnSpPr>
          <p:cNvPr id="6" name="Straight Arrow Connector 5"/>
          <p:cNvCxnSpPr/>
          <p:nvPr/>
        </p:nvCxnSpPr>
        <p:spPr>
          <a:xfrm flipH="1">
            <a:off x="4901514" y="3805881"/>
            <a:ext cx="3459893" cy="20347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flipV="1">
            <a:off x="4794423" y="1309817"/>
            <a:ext cx="3525793" cy="100501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9" name="Rounded Rectangle 8"/>
          <p:cNvSpPr/>
          <p:nvPr/>
        </p:nvSpPr>
        <p:spPr>
          <a:xfrm>
            <a:off x="8501449" y="1441622"/>
            <a:ext cx="3220994" cy="44813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 2011 the highest weighted weaknesses were related to the management of the organisation and its bad public image.  With strengths lying in Ancillary revenue increases.  This indicated that strategy 1 an increase in advertising was required.</a:t>
            </a:r>
          </a:p>
          <a:p>
            <a:pPr algn="ctr"/>
            <a:r>
              <a:rPr lang="en-GB" dirty="0"/>
              <a:t>In 2016 the organisation still has a poor public image, but they claim to have resolved their structure issues (Ryanair, 2016).</a:t>
            </a:r>
          </a:p>
        </p:txBody>
      </p:sp>
    </p:spTree>
    <p:extLst>
      <p:ext uri="{BB962C8B-B14F-4D97-AF65-F5344CB8AC3E}">
        <p14:creationId xmlns:p14="http://schemas.microsoft.com/office/powerpoint/2010/main" val="2547187724"/>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 and Disadvantages of SFF</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25525075"/>
              </p:ext>
            </p:extLst>
          </p:nvPr>
        </p:nvGraphicFramePr>
        <p:xfrm>
          <a:off x="838200" y="1566545"/>
          <a:ext cx="10515600" cy="229108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370840">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10000"/>
                  </a:ext>
                </a:extLst>
              </a:tr>
              <a:tr h="370840">
                <a:tc>
                  <a:txBody>
                    <a:bodyPr/>
                    <a:lstStyle/>
                    <a:p>
                      <a:r>
                        <a:rPr lang="en-GB" baseline="0" dirty="0"/>
                        <a:t>Identify and prioritise the means by which you will achieve the organisations goals (</a:t>
                      </a:r>
                      <a:r>
                        <a:rPr lang="en-GB" baseline="0" dirty="0" err="1"/>
                        <a:t>Simerson</a:t>
                      </a:r>
                      <a:r>
                        <a:rPr lang="en-GB" baseline="0" dirty="0"/>
                        <a:t>, 2011)</a:t>
                      </a:r>
                    </a:p>
                  </a:txBody>
                  <a:tcPr/>
                </a:tc>
                <a:tc>
                  <a:txBody>
                    <a:bodyPr/>
                    <a:lstStyle/>
                    <a:p>
                      <a:r>
                        <a:rPr lang="en-GB" dirty="0"/>
                        <a:t>Lack of qualitative data</a:t>
                      </a:r>
                    </a:p>
                  </a:txBody>
                  <a:tcPr/>
                </a:tc>
                <a:extLst>
                  <a:ext uri="{0D108BD9-81ED-4DB2-BD59-A6C34878D82A}">
                    <a16:rowId xmlns:a16="http://schemas.microsoft.com/office/drawing/2014/main" val="10001"/>
                  </a:ext>
                </a:extLst>
              </a:tr>
              <a:tr h="370840">
                <a:tc>
                  <a:txBody>
                    <a:bodyPr/>
                    <a:lstStyle/>
                    <a:p>
                      <a:r>
                        <a:rPr lang="en-GB" dirty="0"/>
                        <a:t>Structured </a:t>
                      </a:r>
                    </a:p>
                  </a:txBody>
                  <a:tcPr/>
                </a:tc>
                <a:tc>
                  <a:txBody>
                    <a:bodyPr/>
                    <a:lstStyle/>
                    <a:p>
                      <a:r>
                        <a:rPr lang="en-GB" dirty="0"/>
                        <a:t>Varied output available from other forms of strategy </a:t>
                      </a:r>
                      <a:r>
                        <a:rPr lang="en-GB" dirty="0" err="1"/>
                        <a:t>ie</a:t>
                      </a:r>
                      <a:r>
                        <a:rPr lang="en-GB" dirty="0"/>
                        <a:t>. Balanced Scorecard</a:t>
                      </a:r>
                    </a:p>
                  </a:txBody>
                  <a:tcPr/>
                </a:tc>
                <a:extLst>
                  <a:ext uri="{0D108BD9-81ED-4DB2-BD59-A6C34878D82A}">
                    <a16:rowId xmlns:a16="http://schemas.microsoft.com/office/drawing/2014/main" val="10002"/>
                  </a:ext>
                </a:extLst>
              </a:tr>
              <a:tr h="370840">
                <a:tc>
                  <a:txBody>
                    <a:bodyPr/>
                    <a:lstStyle/>
                    <a:p>
                      <a:r>
                        <a:rPr lang="en-GB" dirty="0"/>
                        <a:t>Highlights the weaknesses of the organisation to correct with strategy </a:t>
                      </a:r>
                    </a:p>
                  </a:txBody>
                  <a:tcPr/>
                </a:tc>
                <a:tc>
                  <a:txBody>
                    <a:bodyPr/>
                    <a:lstStyle/>
                    <a:p>
                      <a:r>
                        <a:rPr lang="en-GB" dirty="0"/>
                        <a:t>Not widely used in organisations</a:t>
                      </a:r>
                      <a:r>
                        <a:rPr lang="en-GB" baseline="0" dirty="0"/>
                        <a:t> (Meredith </a:t>
                      </a:r>
                      <a:r>
                        <a:rPr lang="en-GB" i="1" baseline="0" dirty="0"/>
                        <a:t>et al</a:t>
                      </a:r>
                      <a:r>
                        <a:rPr lang="en-GB" baseline="0" dirty="0"/>
                        <a:t>, 2009)</a:t>
                      </a:r>
                      <a:endParaRPr lang="en-GB" dirty="0"/>
                    </a:p>
                  </a:txBody>
                  <a:tcPr/>
                </a:tc>
                <a:extLst>
                  <a:ext uri="{0D108BD9-81ED-4DB2-BD59-A6C34878D82A}">
                    <a16:rowId xmlns:a16="http://schemas.microsoft.com/office/drawing/2014/main" val="10003"/>
                  </a:ext>
                </a:extLst>
              </a:tr>
            </a:tbl>
          </a:graphicData>
        </a:graphic>
      </p:graphicFrame>
      <p:graphicFrame>
        <p:nvGraphicFramePr>
          <p:cNvPr id="5" name="Content Placeholder 3"/>
          <p:cNvGraphicFramePr>
            <a:graphicFrameLocks/>
          </p:cNvGraphicFramePr>
          <p:nvPr>
            <p:extLst>
              <p:ext uri="{D42A27DB-BD31-4B8C-83A1-F6EECF244321}">
                <p14:modId xmlns:p14="http://schemas.microsoft.com/office/powerpoint/2010/main" val="3869948514"/>
              </p:ext>
            </p:extLst>
          </p:nvPr>
        </p:nvGraphicFramePr>
        <p:xfrm>
          <a:off x="838200" y="3857625"/>
          <a:ext cx="10515600" cy="2286000"/>
        </p:xfrm>
        <a:graphic>
          <a:graphicData uri="http://schemas.openxmlformats.org/drawingml/2006/table">
            <a:tbl>
              <a:tblPr bandRow="1">
                <a:tableStyleId>{5C22544A-7EE6-4342-B048-85BDC9FD1C3A}</a:tableStyleId>
              </a:tblPr>
              <a:tblGrid>
                <a:gridCol w="5257800">
                  <a:extLst>
                    <a:ext uri="{9D8B030D-6E8A-4147-A177-3AD203B41FA5}">
                      <a16:colId xmlns:a16="http://schemas.microsoft.com/office/drawing/2014/main" val="20000"/>
                    </a:ext>
                  </a:extLst>
                </a:gridCol>
                <a:gridCol w="5257800">
                  <a:extLst>
                    <a:ext uri="{9D8B030D-6E8A-4147-A177-3AD203B41FA5}">
                      <a16:colId xmlns:a16="http://schemas.microsoft.com/office/drawing/2014/main" val="20001"/>
                    </a:ext>
                  </a:extLst>
                </a:gridCol>
              </a:tblGrid>
              <a:tr h="56753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Quantitative</a:t>
                      </a:r>
                      <a:r>
                        <a:rPr lang="en-GB" baseline="0" dirty="0"/>
                        <a:t> score and weighting of each element</a:t>
                      </a:r>
                    </a:p>
                    <a:p>
                      <a:endParaRPr lang="en-GB" dirty="0"/>
                    </a:p>
                  </a:txBody>
                  <a:tcPr/>
                </a:tc>
                <a:tc>
                  <a:txBody>
                    <a:bodyPr/>
                    <a:lstStyle/>
                    <a:p>
                      <a:endParaRPr lang="en-GB" dirty="0"/>
                    </a:p>
                  </a:txBody>
                  <a:tcPr/>
                </a:tc>
                <a:extLst>
                  <a:ext uri="{0D108BD9-81ED-4DB2-BD59-A6C34878D82A}">
                    <a16:rowId xmlns:a16="http://schemas.microsoft.com/office/drawing/2014/main" val="10000"/>
                  </a:ext>
                </a:extLst>
              </a:tr>
              <a:tr h="810768">
                <a:tc>
                  <a:txBody>
                    <a:bodyPr/>
                    <a:lstStyle/>
                    <a:p>
                      <a:r>
                        <a:rPr lang="en-GB" baseline="0" dirty="0"/>
                        <a:t>Using the SWOT analysis combines and analytical view of the internal and external factors affecting the organisation (Sai on </a:t>
                      </a:r>
                      <a:r>
                        <a:rPr lang="en-GB" baseline="0" dirty="0" err="1"/>
                        <a:t>Ko</a:t>
                      </a:r>
                      <a:r>
                        <a:rPr lang="en-GB" baseline="0" dirty="0"/>
                        <a:t> &amp; Lee, 2000)</a:t>
                      </a:r>
                    </a:p>
                  </a:txBody>
                  <a:tcPr/>
                </a:tc>
                <a:tc>
                  <a:txBody>
                    <a:bodyPr/>
                    <a:lstStyle/>
                    <a:p>
                      <a:endParaRPr lang="en-GB" dirty="0"/>
                    </a:p>
                  </a:txBody>
                  <a:tcPr/>
                </a:tc>
                <a:extLst>
                  <a:ext uri="{0D108BD9-81ED-4DB2-BD59-A6C34878D82A}">
                    <a16:rowId xmlns:a16="http://schemas.microsoft.com/office/drawing/2014/main" val="10001"/>
                  </a:ext>
                </a:extLst>
              </a:tr>
              <a:tr h="32430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2"/>
                  </a:ext>
                </a:extLst>
              </a:tr>
              <a:tr h="324307">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756045079"/>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3157" y="291548"/>
            <a:ext cx="10515600" cy="6268278"/>
          </a:xfrm>
        </p:spPr>
        <p:txBody>
          <a:bodyPr>
            <a:normAutofit/>
          </a:bodyPr>
          <a:lstStyle/>
          <a:p>
            <a:r>
              <a:rPr lang="en-GB" sz="2400" dirty="0"/>
              <a:t>Was the SFF effective to help determine the strategic direction?</a:t>
            </a:r>
          </a:p>
          <a:p>
            <a:r>
              <a:rPr lang="en-GB" sz="2400" dirty="0"/>
              <a:t>Ryanair are financially driven, as a result their financial results have exceeded expectation.  Their focus on financial matters was highlighted perfectly throughout this quantitative method, enabling them to effectively put a strategy in place to continue the anticipated level of growth.</a:t>
            </a:r>
          </a:p>
          <a:p>
            <a:r>
              <a:rPr lang="en-GB" sz="2400" dirty="0"/>
              <a:t>The other non financial aspects of their business, the areas better suited to qualitative methods scored less favourably were overlooked and as a result these areas have not been addressed.  </a:t>
            </a:r>
            <a:r>
              <a:rPr lang="en-GB" sz="2400" dirty="0" err="1"/>
              <a:t>Eg</a:t>
            </a:r>
            <a:r>
              <a:rPr lang="en-GB" sz="2400" dirty="0"/>
              <a:t>. Poor customer service levels</a:t>
            </a:r>
          </a:p>
          <a:p>
            <a:r>
              <a:rPr lang="en-GB" sz="2400" dirty="0"/>
              <a:t>What does this mean? </a:t>
            </a:r>
          </a:p>
          <a:p>
            <a:r>
              <a:rPr lang="en-GB" sz="2400" dirty="0"/>
              <a:t>Reputation damage created from their poor customer experience standards, could eventually effect their financial output and they could loose market share.</a:t>
            </a:r>
          </a:p>
          <a:p>
            <a:r>
              <a:rPr lang="en-GB" sz="2400" dirty="0"/>
              <a:t>Solution…</a:t>
            </a:r>
          </a:p>
          <a:p>
            <a:r>
              <a:rPr lang="en-GB" sz="2400" dirty="0"/>
              <a:t>A solution could be to add a balanced scorecard element to the SFF to capture those quantitative detail that may be overlooked in the original SFF (</a:t>
            </a:r>
            <a:r>
              <a:rPr lang="en-GB" sz="2400" dirty="0" err="1"/>
              <a:t>Ip</a:t>
            </a:r>
            <a:r>
              <a:rPr lang="en-GB" sz="2400" dirty="0"/>
              <a:t> &amp; Koo, 2004).</a:t>
            </a:r>
          </a:p>
        </p:txBody>
      </p:sp>
    </p:spTree>
    <p:extLst>
      <p:ext uri="{BB962C8B-B14F-4D97-AF65-F5344CB8AC3E}">
        <p14:creationId xmlns:p14="http://schemas.microsoft.com/office/powerpoint/2010/main" val="1764150636"/>
      </p:ext>
    </p:extLst>
  </p:cSld>
  <p:clrMapOvr>
    <a:masterClrMapping/>
  </p:clrMapOvr>
  <mc:AlternateContent xmlns:mc="http://schemas.openxmlformats.org/markup-compatibility/2006" xmlns:p14="http://schemas.microsoft.com/office/powerpoint/2010/main">
    <mc:Choice Requires="p14">
      <p:transition spd="slow" p14:dur="2000" advClick="0" advTm="45000"/>
    </mc:Choice>
    <mc:Fallback xmlns="">
      <p:transition spd="slow" advClick="0" advTm="45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220</TotalTime>
  <Words>891</Words>
  <Application>Microsoft Office PowerPoint</Application>
  <PresentationFormat>Widescreen</PresentationFormat>
  <Paragraphs>144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Symbol</vt:lpstr>
      <vt:lpstr>Office Theme</vt:lpstr>
      <vt:lpstr>1</vt:lpstr>
      <vt:lpstr>The Input Stage</vt:lpstr>
      <vt:lpstr>The Input Stage</vt:lpstr>
      <vt:lpstr>The Matching Stage</vt:lpstr>
      <vt:lpstr>PowerPoint Presentation</vt:lpstr>
      <vt:lpstr>PowerPoint Presentation</vt:lpstr>
      <vt:lpstr>PowerPoint Presentation</vt:lpstr>
      <vt:lpstr>Advantages and Disadvantages of SFF</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dc:title>
  <dc:creator>Laura James (1401873)</dc:creator>
  <cp:lastModifiedBy>Roisin Mullins</cp:lastModifiedBy>
  <cp:revision>13</cp:revision>
  <dcterms:created xsi:type="dcterms:W3CDTF">2017-03-23T11:35:19Z</dcterms:created>
  <dcterms:modified xsi:type="dcterms:W3CDTF">2021-02-06T17:11:15Z</dcterms:modified>
</cp:coreProperties>
</file>