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59" d="100"/>
          <a:sy n="159" d="100"/>
        </p:scale>
        <p:origin x="33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0980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the presentation and explain that citations are included directly in slide content. The focus is the UK, mainly England, with wider WHO and UN frameworks.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the presentation and explain that citations are included directly in slide content. The focus is the UK, mainly England, with wider WHO and UN frameworks.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7690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Outline the structure. Say that each section links back to service delivery and effectiveness.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Define the terms and add critical thinking: broad definitions are useful, but services must decide how to measure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why integration is practical, not just theoretical. The NHS must treat illness, improve outcomes and reduce environmental harm.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that SDG 3 is central, but health is also affected by other goals such as inequality and climate action.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Compare the models. The biomedical model is still important, but not enough for complex health and social care needs.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that holistic care is practical: assessment, plans and community support. Health in All Policies widens responsibility beyond the NHS.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Link models to policy. Explain that policy language is strong, but delivery can be limited by funding, staffing and organisational boundaries.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that service delivery changes include wellness programmes, telehealth and community support. Make clear that digital and community approaches are not automatically equal.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the difference between giving information and creating healthy conditions. Public health is more effective when the environment supports healthy choices.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equality versus equity. A fair service recognises that some people need additional support to get the same outcome.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Emphasise that sustainability is not just recycling. It is about care pathways, prevention and reducing unnecessary demand while protecting access.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main critical slide. Present a balanced judgement: integration is valuable, but implementation is the difficult part.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Give practical recommendations. These show how theory can influence real service improvement.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Close confidently. Return to the main argument and invite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Reference list slide. These sources support the in-text citations used throughout the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B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BFC"/>
          </a:solidFill>
          <a:ln w="12700">
            <a:solidFill>
              <a:srgbClr val="F7FBFC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" name="Shape 1"/>
          <p:cNvSpPr/>
          <p:nvPr/>
        </p:nvSpPr>
        <p:spPr>
          <a:xfrm>
            <a:off x="8915400" y="868680"/>
            <a:ext cx="2240280" cy="2240280"/>
          </a:xfrm>
          <a:prstGeom prst="ellipse">
            <a:avLst/>
          </a:prstGeom>
          <a:solidFill>
            <a:srgbClr val="E1F2F3">
              <a:alpha val="96000"/>
            </a:srgbClr>
          </a:solidFill>
          <a:ln w="12700">
            <a:solidFill>
              <a:srgbClr val="B8DEE2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9921240" y="4480560"/>
            <a:ext cx="1325880" cy="1325880"/>
          </a:xfrm>
          <a:prstGeom prst="ellipse">
            <a:avLst/>
          </a:prstGeom>
          <a:solidFill>
            <a:srgbClr val="E4F2E6">
              <a:alpha val="96000"/>
            </a:srgbClr>
          </a:solidFill>
          <a:ln w="12700">
            <a:solidFill>
              <a:srgbClr val="B9D9BF"/>
            </a:solidFill>
            <a:prstDash val="solid"/>
          </a:ln>
        </p:spPr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C5C8E44-F8FE-1E88-2BD7-4FE7B25BFDC8}"/>
              </a:ext>
            </a:extLst>
          </p:cNvPr>
          <p:cNvSpPr/>
          <p:nvPr/>
        </p:nvSpPr>
        <p:spPr>
          <a:xfrm>
            <a:off x="438912" y="466344"/>
            <a:ext cx="8427061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Student Name: Syeda Sadaf Jabeen 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DA28F40-92F0-68E7-F763-3BFA5A6567BD}"/>
              </a:ext>
            </a:extLst>
          </p:cNvPr>
          <p:cNvSpPr/>
          <p:nvPr/>
        </p:nvSpPr>
        <p:spPr>
          <a:xfrm>
            <a:off x="438912" y="1395984"/>
            <a:ext cx="8427061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Student Number: 2310935  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D8B802F-CD71-2A89-A70E-655CFE4A2DB0}"/>
              </a:ext>
            </a:extLst>
          </p:cNvPr>
          <p:cNvSpPr/>
          <p:nvPr/>
        </p:nvSpPr>
        <p:spPr>
          <a:xfrm>
            <a:off x="438912" y="2325624"/>
            <a:ext cx="8427061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Arial" panose="020B0604020202020204" pitchFamily="34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89DC4431-95AB-8970-A45B-74EB7B2E5578}"/>
              </a:ext>
            </a:extLst>
          </p:cNvPr>
          <p:cNvSpPr/>
          <p:nvPr/>
        </p:nvSpPr>
        <p:spPr>
          <a:xfrm>
            <a:off x="438912" y="3255264"/>
            <a:ext cx="8427061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06BE4EB-6786-4F28-59AF-1514B23E009A}"/>
              </a:ext>
            </a:extLst>
          </p:cNvPr>
          <p:cNvSpPr txBox="1"/>
          <p:nvPr/>
        </p:nvSpPr>
        <p:spPr>
          <a:xfrm>
            <a:off x="488092" y="3429000"/>
            <a:ext cx="8113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Lecturer name: Philip Jones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9A1D702-108A-DB6D-580A-3CBC017B7CF3}"/>
              </a:ext>
            </a:extLst>
          </p:cNvPr>
          <p:cNvSpPr txBox="1"/>
          <p:nvPr/>
        </p:nvSpPr>
        <p:spPr>
          <a:xfrm>
            <a:off x="488092" y="2415746"/>
            <a:ext cx="82357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code: BMHP6030 -  Health Wellbeing Sustainable Development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B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F7FBFC"/>
          </a:solidFill>
          <a:ln w="12700">
            <a:solidFill>
              <a:srgbClr val="F7FBFC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8915400" y="868680"/>
            <a:ext cx="2240280" cy="2240280"/>
          </a:xfrm>
          <a:prstGeom prst="ellipse">
            <a:avLst/>
          </a:prstGeom>
          <a:solidFill>
            <a:srgbClr val="E1F2F3">
              <a:alpha val="96000"/>
            </a:srgbClr>
          </a:solidFill>
          <a:ln w="12700">
            <a:solidFill>
              <a:srgbClr val="B8DEE2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9921240" y="4480560"/>
            <a:ext cx="1325880" cy="1325880"/>
          </a:xfrm>
          <a:prstGeom prst="ellipse">
            <a:avLst/>
          </a:prstGeom>
          <a:solidFill>
            <a:srgbClr val="E4F2E6">
              <a:alpha val="96000"/>
            </a:srgbClr>
          </a:solidFill>
          <a:ln w="12700">
            <a:solidFill>
              <a:srgbClr val="B9D9BF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731520" y="777240"/>
            <a:ext cx="4937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8C95"/>
                </a:solidFill>
              </a:rPr>
              <a:t>Component 1 Presentation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731520" y="1234440"/>
            <a:ext cx="758952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18375E"/>
                </a:solidFill>
              </a:rPr>
              <a:t>Integrating health, wellbeing and sustainable development in health and social care</a:t>
            </a:r>
            <a:endParaRPr lang="en-US" sz="3100" dirty="0"/>
          </a:p>
        </p:txBody>
      </p:sp>
      <p:sp>
        <p:nvSpPr>
          <p:cNvPr id="7" name="Text 5"/>
          <p:cNvSpPr/>
          <p:nvPr/>
        </p:nvSpPr>
        <p:spPr>
          <a:xfrm>
            <a:off x="749808" y="2578608"/>
            <a:ext cx="7680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5F6C78"/>
                </a:solidFill>
              </a:rPr>
              <a:t>Critical discussion of concepts, models, policy and service delivery in the UK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5327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Presentation roadmap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685800" y="1508760"/>
            <a:ext cx="23317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822960" y="1655064"/>
            <a:ext cx="310896" cy="310896"/>
          </a:xfrm>
          <a:prstGeom prst="rect">
            <a:avLst/>
          </a:prstGeom>
          <a:solidFill>
            <a:srgbClr val="2E7D32"/>
          </a:solidFill>
          <a:ln>
            <a:solidFill>
              <a:srgbClr val="2E7D32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1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1252728" y="1755648"/>
            <a:ext cx="1508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8375E"/>
                </a:solidFill>
              </a:rPr>
              <a:t>Key concepts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3474720" y="1508760"/>
            <a:ext cx="2331720" cy="1051560"/>
          </a:xfrm>
          <a:prstGeom prst="roundRect">
            <a:avLst/>
          </a:prstGeom>
          <a:solidFill>
            <a:srgbClr val="E6F1F3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611880" y="1655064"/>
            <a:ext cx="310896" cy="310896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2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041648" y="1755648"/>
            <a:ext cx="1508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8375E"/>
                </a:solidFill>
              </a:rPr>
              <a:t>Integration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6263640" y="1508760"/>
            <a:ext cx="23317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400800" y="1655064"/>
            <a:ext cx="310896" cy="310896"/>
          </a:xfrm>
          <a:prstGeom prst="rect">
            <a:avLst/>
          </a:prstGeom>
          <a:solidFill>
            <a:srgbClr val="2E7D32"/>
          </a:solidFill>
          <a:ln>
            <a:solidFill>
              <a:srgbClr val="2E7D32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3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6830568" y="1755648"/>
            <a:ext cx="1508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8375E"/>
                </a:solidFill>
              </a:rPr>
              <a:t>Models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9052560" y="1508760"/>
            <a:ext cx="2331720" cy="1051560"/>
          </a:xfrm>
          <a:prstGeom prst="roundRect">
            <a:avLst/>
          </a:prstGeom>
          <a:solidFill>
            <a:srgbClr val="E6F1F3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9189720" y="1655064"/>
            <a:ext cx="310896" cy="310896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4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9619488" y="1755648"/>
            <a:ext cx="1508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8375E"/>
                </a:solidFill>
              </a:rPr>
              <a:t>Policy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685800" y="3200400"/>
            <a:ext cx="23317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822960" y="3346704"/>
            <a:ext cx="310896" cy="310896"/>
          </a:xfrm>
          <a:prstGeom prst="rect">
            <a:avLst/>
          </a:prstGeom>
          <a:solidFill>
            <a:srgbClr val="2E7D32"/>
          </a:solidFill>
          <a:ln>
            <a:solidFill>
              <a:srgbClr val="2E7D32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5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1252728" y="3447288"/>
            <a:ext cx="1508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8375E"/>
                </a:solidFill>
              </a:rPr>
              <a:t>Service delivery</a:t>
            </a:r>
            <a:endParaRPr lang="en-US" sz="1400" dirty="0"/>
          </a:p>
        </p:txBody>
      </p:sp>
      <p:sp>
        <p:nvSpPr>
          <p:cNvPr id="21" name="Shape 19"/>
          <p:cNvSpPr/>
          <p:nvPr/>
        </p:nvSpPr>
        <p:spPr>
          <a:xfrm>
            <a:off x="3474720" y="3200400"/>
            <a:ext cx="2331720" cy="1051560"/>
          </a:xfrm>
          <a:prstGeom prst="roundRect">
            <a:avLst/>
          </a:prstGeom>
          <a:solidFill>
            <a:srgbClr val="E6F1F3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3611880" y="3346704"/>
            <a:ext cx="310896" cy="310896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6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4041648" y="3447288"/>
            <a:ext cx="1508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8375E"/>
                </a:solidFill>
              </a:rPr>
              <a:t>Public health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6263640" y="3200400"/>
            <a:ext cx="2331720" cy="1051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6400800" y="3346704"/>
            <a:ext cx="310896" cy="310896"/>
          </a:xfrm>
          <a:prstGeom prst="rect">
            <a:avLst/>
          </a:prstGeom>
          <a:solidFill>
            <a:srgbClr val="2E7D32"/>
          </a:solidFill>
          <a:ln>
            <a:solidFill>
              <a:srgbClr val="2E7D32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7</a:t>
            </a:r>
            <a:endParaRPr lang="en-US" sz="1500" dirty="0"/>
          </a:p>
        </p:txBody>
      </p:sp>
      <p:sp>
        <p:nvSpPr>
          <p:cNvPr id="26" name="Text 24"/>
          <p:cNvSpPr/>
          <p:nvPr/>
        </p:nvSpPr>
        <p:spPr>
          <a:xfrm>
            <a:off x="6830568" y="3447288"/>
            <a:ext cx="1508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8375E"/>
                </a:solidFill>
              </a:rPr>
              <a:t>Equity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>
            <a:off x="9052560" y="3200400"/>
            <a:ext cx="2331720" cy="1051560"/>
          </a:xfrm>
          <a:prstGeom prst="roundRect">
            <a:avLst/>
          </a:prstGeom>
          <a:solidFill>
            <a:srgbClr val="E6F1F3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9189720" y="3346704"/>
            <a:ext cx="310896" cy="310896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8</a:t>
            </a:r>
            <a:endParaRPr lang="en-US" sz="1500" dirty="0"/>
          </a:p>
        </p:txBody>
      </p:sp>
      <p:sp>
        <p:nvSpPr>
          <p:cNvPr id="29" name="Text 27"/>
          <p:cNvSpPr/>
          <p:nvPr/>
        </p:nvSpPr>
        <p:spPr>
          <a:xfrm>
            <a:off x="9619488" y="3447288"/>
            <a:ext cx="15087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8375E"/>
                </a:solidFill>
              </a:rPr>
              <a:t>Critical view</a:t>
            </a:r>
            <a:endParaRPr lang="en-US" sz="1400" dirty="0"/>
          </a:p>
        </p:txBody>
      </p:sp>
      <p:sp>
        <p:nvSpPr>
          <p:cNvPr id="30" name="Text 28"/>
          <p:cNvSpPr/>
          <p:nvPr/>
        </p:nvSpPr>
        <p:spPr>
          <a:xfrm>
            <a:off x="1005840" y="5257800"/>
            <a:ext cx="10058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8375E"/>
                </a:solidFill>
              </a:rPr>
              <a:t>Main argument: better services need whole-person care, fair access and lower environmental impact - not separate agendas.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Key concepts: what do the terms mean?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594360" y="1325880"/>
            <a:ext cx="3520440" cy="1874520"/>
          </a:xfrm>
          <a:prstGeom prst="roundRect">
            <a:avLst>
              <a:gd name="adj" fmla="val 2927"/>
            </a:avLst>
          </a:prstGeom>
          <a:solidFill>
            <a:srgbClr val="FFFFFF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58952" y="1463040"/>
            <a:ext cx="31912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08C95"/>
                </a:solidFill>
              </a:rPr>
              <a:t>Health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758952" y="1828800"/>
            <a:ext cx="3191256" cy="12527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Physical, mental and social wellbeing, not only the absence of disease (WHO, 1948).</a:t>
            </a:r>
            <a:endParaRPr lang="en-US" sz="1240" dirty="0"/>
          </a:p>
        </p:txBody>
      </p:sp>
      <p:sp>
        <p:nvSpPr>
          <p:cNvPr id="9" name="Shape 7"/>
          <p:cNvSpPr/>
          <p:nvPr/>
        </p:nvSpPr>
        <p:spPr>
          <a:xfrm>
            <a:off x="4343400" y="1325880"/>
            <a:ext cx="3520440" cy="1874520"/>
          </a:xfrm>
          <a:prstGeom prst="roundRect">
            <a:avLst>
              <a:gd name="adj" fmla="val 2927"/>
            </a:avLst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507992" y="1463040"/>
            <a:ext cx="31912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2E7D32"/>
                </a:solidFill>
              </a:rPr>
              <a:t>Wellbeing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507992" y="1828800"/>
            <a:ext cx="3191256" cy="12527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A holistic balance between a person’s resources and the challenges they face (Dodge et al., 2012).</a:t>
            </a:r>
            <a:endParaRPr lang="en-US" sz="1240" dirty="0"/>
          </a:p>
        </p:txBody>
      </p:sp>
      <p:sp>
        <p:nvSpPr>
          <p:cNvPr id="12" name="Shape 10"/>
          <p:cNvSpPr/>
          <p:nvPr/>
        </p:nvSpPr>
        <p:spPr>
          <a:xfrm>
            <a:off x="8092440" y="1325880"/>
            <a:ext cx="3520440" cy="1874520"/>
          </a:xfrm>
          <a:prstGeom prst="roundRect">
            <a:avLst>
              <a:gd name="adj" fmla="val 2927"/>
            </a:avLst>
          </a:prstGeom>
          <a:solidFill>
            <a:srgbClr val="FFFFFF"/>
          </a:solidFill>
          <a:ln w="12700">
            <a:solidFill>
              <a:srgbClr val="F0B323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257032" y="1463040"/>
            <a:ext cx="31912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0B323"/>
                </a:solidFill>
              </a:rPr>
              <a:t>Sustainable development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257032" y="1828800"/>
            <a:ext cx="3191256" cy="12527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Meeting present needs without damaging future generations’ ability to meet theirs (WCED, 1987).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841248" y="3730752"/>
            <a:ext cx="10561320" cy="17373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These concepts are broader than illness, so services need to look at quality of life, relationships and independence (WHO, 1948; Dodge et al., 2012).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A weakness is that “wellbeing” can be hard to measure consistently across health and social care services (Dodge et al., 2012).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Sustainable development adds a duty to protect future health, not only meet current demand (WCED, 1987).</a:t>
            </a:r>
            <a:endParaRPr lang="en-US" sz="15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Why integration matters in modern care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731520" y="1325880"/>
            <a:ext cx="2737184" cy="1005840"/>
          </a:xfrm>
          <a:prstGeom prst="chevron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170432" y="1627632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Complex needs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3703320" y="1325880"/>
            <a:ext cx="2703496" cy="1005840"/>
          </a:xfrm>
          <a:prstGeom prst="chevron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4023360" y="1627632"/>
            <a:ext cx="2148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System pressure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675120" y="1325880"/>
            <a:ext cx="2514600" cy="1005840"/>
          </a:xfrm>
          <a:prstGeom prst="chevron">
            <a:avLst/>
          </a:prstGeom>
          <a:solidFill>
            <a:srgbClr val="F0B323"/>
          </a:solidFill>
          <a:ln w="12700">
            <a:solidFill>
              <a:srgbClr val="F0B323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7150608" y="1627632"/>
            <a:ext cx="1645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E252B"/>
                </a:solidFill>
              </a:rPr>
              <a:t>Climate risk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9458024" y="1325880"/>
            <a:ext cx="2258327" cy="1005840"/>
          </a:xfrm>
          <a:prstGeom prst="chevron">
            <a:avLst/>
          </a:prstGeom>
          <a:solidFill>
            <a:srgbClr val="18375E"/>
          </a:solidFill>
          <a:ln w="12700">
            <a:solidFill>
              <a:srgbClr val="18375E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10076688" y="1627632"/>
            <a:ext cx="1325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Change care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22960" y="2880360"/>
            <a:ext cx="10607040" cy="21945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Long-term conditions, mental health needs and social problems often overlap, so single-issue services can miss need (Marmot et al., 2020).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The SDGs frame health as linked to poverty, inequality, cities and climate action (UN, 2015).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The NHS Long Term Plan promotes prevention, personalised care and joined-up services (NHS England, 2019).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The Greener NHS plan links healthcare delivery to net zero and future population health (NHS England, 2020).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Sustainable development and WHO/UN goals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777240" y="1234440"/>
            <a:ext cx="49377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2E7D32"/>
                </a:solidFill>
              </a:rPr>
              <a:t>SDG 3: Good health and wellbeing</a:t>
            </a:r>
            <a:endParaRPr lang="en-US" sz="2300" dirty="0"/>
          </a:p>
        </p:txBody>
      </p:sp>
      <p:sp>
        <p:nvSpPr>
          <p:cNvPr id="7" name="Text 5"/>
          <p:cNvSpPr/>
          <p:nvPr/>
        </p:nvSpPr>
        <p:spPr>
          <a:xfrm>
            <a:off x="868680" y="1883664"/>
            <a:ext cx="5440680" cy="278892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SDG 3 focuses on healthy lives and wellbeing for all ages (UN, 2015).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Health also depends on poverty, education, equality, housing, transport and climate action (UN, 2015; WHO, 2024).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Universal health coverage is important because access to care is part of sustainable development (WHO, 2024).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The NHS can influence sustainability through estates, procurement, medicines, food and travel (NHS England, 2020).</a:t>
            </a:r>
            <a:endParaRPr lang="en-US" sz="1550" dirty="0"/>
          </a:p>
        </p:txBody>
      </p:sp>
      <p:sp>
        <p:nvSpPr>
          <p:cNvPr id="8" name="Shape 6"/>
          <p:cNvSpPr/>
          <p:nvPr/>
        </p:nvSpPr>
        <p:spPr>
          <a:xfrm>
            <a:off x="6720840" y="1417320"/>
            <a:ext cx="594360" cy="594360"/>
          </a:xfrm>
          <a:prstGeom prst="ellipse">
            <a:avLst/>
          </a:prstGeom>
          <a:solidFill>
            <a:srgbClr val="008C95">
              <a:alpha val="90000"/>
            </a:srgbClr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589520" y="1581912"/>
            <a:ext cx="2011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8C95"/>
                </a:solidFill>
              </a:rPr>
              <a:t>Social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6720840" y="2560320"/>
            <a:ext cx="594360" cy="594360"/>
          </a:xfrm>
          <a:prstGeom prst="ellipse">
            <a:avLst/>
          </a:prstGeom>
          <a:solidFill>
            <a:srgbClr val="2E7D32">
              <a:alpha val="90000"/>
            </a:srgbClr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7589520" y="2724912"/>
            <a:ext cx="2011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2E7D32"/>
                </a:solidFill>
              </a:rPr>
              <a:t>Economic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6720840" y="3703320"/>
            <a:ext cx="594360" cy="594360"/>
          </a:xfrm>
          <a:prstGeom prst="ellipse">
            <a:avLst/>
          </a:prstGeom>
          <a:solidFill>
            <a:srgbClr val="F0B323">
              <a:alpha val="90000"/>
            </a:srgbClr>
          </a:solidFill>
          <a:ln w="12700">
            <a:solidFill>
              <a:srgbClr val="F0B323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7589520" y="3867912"/>
            <a:ext cx="2011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0B323"/>
                </a:solidFill>
              </a:rPr>
              <a:t>Environment</a:t>
            </a:r>
            <a:endParaRPr lang="en-US" sz="1500" dirty="0"/>
          </a:p>
        </p:txBody>
      </p:sp>
      <p:sp>
        <p:nvSpPr>
          <p:cNvPr id="14" name="Shape 12"/>
          <p:cNvSpPr/>
          <p:nvPr/>
        </p:nvSpPr>
        <p:spPr>
          <a:xfrm>
            <a:off x="8869680" y="4114800"/>
            <a:ext cx="1965960" cy="6858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9006840" y="4325112"/>
            <a:ext cx="1691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18375E"/>
                </a:solidFill>
              </a:rPr>
              <a:t>Health services connect all three aims.</a:t>
            </a:r>
            <a:endParaRPr lang="en-US" sz="12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Theoretical perspectives: comparing models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658368" y="1417320"/>
            <a:ext cx="3337560" cy="2788920"/>
          </a:xfrm>
          <a:prstGeom prst="roundRect">
            <a:avLst>
              <a:gd name="adj" fmla="val 1967"/>
            </a:avLst>
          </a:prstGeom>
          <a:solidFill>
            <a:srgbClr val="FFFFFF"/>
          </a:solidFill>
          <a:ln w="12700">
            <a:solidFill>
              <a:srgbClr val="B13A2B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822960" y="1554480"/>
            <a:ext cx="30083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B13A2B"/>
                </a:solidFill>
              </a:rPr>
              <a:t>Biomedical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22960" y="1920240"/>
            <a:ext cx="3008376" cy="21671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Focus: disease, diagnosis and treatment. Strong for acute care, but can ignore social causes of illness (Engel, 1977).</a:t>
            </a:r>
            <a:endParaRPr lang="en-US" sz="1240" dirty="0"/>
          </a:p>
        </p:txBody>
      </p:sp>
      <p:sp>
        <p:nvSpPr>
          <p:cNvPr id="9" name="Shape 7"/>
          <p:cNvSpPr/>
          <p:nvPr/>
        </p:nvSpPr>
        <p:spPr>
          <a:xfrm>
            <a:off x="4453128" y="1417320"/>
            <a:ext cx="3337560" cy="2788920"/>
          </a:xfrm>
          <a:prstGeom prst="roundRect">
            <a:avLst>
              <a:gd name="adj" fmla="val 1967"/>
            </a:avLst>
          </a:prstGeom>
          <a:solidFill>
            <a:srgbClr val="FFFFFF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617720" y="1554480"/>
            <a:ext cx="30083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08C95"/>
                </a:solidFill>
              </a:rPr>
              <a:t>Biopsychosocial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617720" y="1920240"/>
            <a:ext cx="3008376" cy="21671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Focus: body, mind and social context. Supports whole-person care, but can be harder to fund and measure (Engel, 1977).</a:t>
            </a:r>
            <a:endParaRPr lang="en-US" sz="1240" dirty="0"/>
          </a:p>
        </p:txBody>
      </p:sp>
      <p:sp>
        <p:nvSpPr>
          <p:cNvPr id="12" name="Shape 10"/>
          <p:cNvSpPr/>
          <p:nvPr/>
        </p:nvSpPr>
        <p:spPr>
          <a:xfrm>
            <a:off x="8247888" y="1417320"/>
            <a:ext cx="3337560" cy="2788920"/>
          </a:xfrm>
          <a:prstGeom prst="roundRect">
            <a:avLst>
              <a:gd name="adj" fmla="val 1967"/>
            </a:avLst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412480" y="1554480"/>
            <a:ext cx="30083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2E7D32"/>
                </a:solidFill>
              </a:rPr>
              <a:t>Social determinants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412480" y="1920240"/>
            <a:ext cx="3008376" cy="21671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Focus: conditions in which people are born, live, work and age. Strong for inequality, but needs action beyond healthcare (Marmot et al., 2020; WHO, 2025).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914400" y="4892040"/>
            <a:ext cx="10287000" cy="585216"/>
          </a:xfrm>
          <a:prstGeom prst="rect">
            <a:avLst/>
          </a:prstGeom>
          <a:solidFill>
            <a:srgbClr val="E6F1F3"/>
          </a:solidFill>
          <a:ln>
            <a:solidFill>
              <a:srgbClr val="D2E5E8"/>
            </a:solidFill>
          </a:ln>
        </p:spPr>
        <p:txBody>
          <a:bodyPr wrap="square" lIns="1016" tIns="1016" rIns="1016" bIns="1016" rtlCol="0" anchor="ctr"/>
          <a:lstStyle/>
          <a:p>
            <a:pPr marL="0" indent="0" algn="ctr">
              <a:buNone/>
            </a:pPr>
            <a:r>
              <a:rPr lang="en-US" sz="1750" b="1" dirty="0">
                <a:solidFill>
                  <a:srgbClr val="18375E"/>
                </a:solidFill>
              </a:rPr>
              <a:t>Critical comparison: effective health and social care needs all three - clinical treatment, psychological support and action on wider determinants (Engel, 1977; Marmot et al., 2020).</a:t>
            </a:r>
            <a:endParaRPr lang="en-US" sz="17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Integrating health and wellbeing approaches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685800" y="1371600"/>
            <a:ext cx="3429000" cy="2377440"/>
          </a:xfrm>
          <a:prstGeom prst="roundRect">
            <a:avLst>
              <a:gd name="adj" fmla="val 2308"/>
            </a:avLst>
          </a:prstGeom>
          <a:solidFill>
            <a:srgbClr val="FFFFFF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850392" y="1508760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08C95"/>
                </a:solidFill>
              </a:rPr>
              <a:t>Whole-person assessment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50392" y="1874520"/>
            <a:ext cx="3099816" cy="17556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Assessment should include physical health, mental health, daily living, social support, housing and money worries (Care Act 2014; NHS England, 2019).</a:t>
            </a:r>
            <a:endParaRPr lang="en-US" sz="1240" dirty="0"/>
          </a:p>
        </p:txBody>
      </p:sp>
      <p:sp>
        <p:nvSpPr>
          <p:cNvPr id="9" name="Shape 7"/>
          <p:cNvSpPr/>
          <p:nvPr/>
        </p:nvSpPr>
        <p:spPr>
          <a:xfrm>
            <a:off x="4370832" y="1371600"/>
            <a:ext cx="3429000" cy="2377440"/>
          </a:xfrm>
          <a:prstGeom prst="roundRect">
            <a:avLst>
              <a:gd name="adj" fmla="val 2308"/>
            </a:avLst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535424" y="1508760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2E7D32"/>
                </a:solidFill>
              </a:rPr>
              <a:t>Personalised care plan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535424" y="1874520"/>
            <a:ext cx="3099816" cy="17556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Care should reflect the person’s goals, choices and strengths, not only professional priorities (NHS England, 2019).</a:t>
            </a:r>
            <a:endParaRPr lang="en-US" sz="1240" dirty="0"/>
          </a:p>
        </p:txBody>
      </p:sp>
      <p:sp>
        <p:nvSpPr>
          <p:cNvPr id="12" name="Shape 10"/>
          <p:cNvSpPr/>
          <p:nvPr/>
        </p:nvSpPr>
        <p:spPr>
          <a:xfrm>
            <a:off x="8055864" y="1371600"/>
            <a:ext cx="3429000" cy="2377440"/>
          </a:xfrm>
          <a:prstGeom prst="roundRect">
            <a:avLst>
              <a:gd name="adj" fmla="val 2308"/>
            </a:avLst>
          </a:prstGeom>
          <a:solidFill>
            <a:srgbClr val="FFFFFF"/>
          </a:solidFill>
          <a:ln w="12700">
            <a:solidFill>
              <a:srgbClr val="F0B323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220456" y="1508760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0B323"/>
                </a:solidFill>
              </a:rPr>
              <a:t>Community support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220456" y="1874520"/>
            <a:ext cx="3099816" cy="17556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Social prescribing can link people to local groups, advice, exercise and befriending (NHS England, 2024a).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896112" y="4343400"/>
            <a:ext cx="10378440" cy="11430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580" dirty="0">
                <a:solidFill>
                  <a:srgbClr val="1E252B"/>
                </a:solidFill>
              </a:rPr>
              <a:t>Health in All Policies means all sectors should consider health impacts, including housing, transport and education (WHO, 2014).</a:t>
            </a:r>
            <a:endParaRPr lang="en-US" sz="1580" dirty="0"/>
          </a:p>
          <a:p>
            <a:pPr marL="152400" indent="-152400">
              <a:buSzPct val="100000"/>
              <a:buChar char="•"/>
            </a:pPr>
            <a:r>
              <a:rPr lang="en-US" sz="1580" dirty="0">
                <a:solidFill>
                  <a:srgbClr val="1E252B"/>
                </a:solidFill>
              </a:rPr>
              <a:t>Integration is strongest when services share information, budgets and goals across NHS, social care and voluntary organisations (NHS England, 2019).</a:t>
            </a:r>
            <a:endParaRPr lang="en-US" sz="15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Policy and governance in the UK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777240" y="1325880"/>
            <a:ext cx="5486400" cy="361188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The Care Act 2014 places individual wellbeing at the centre of adult social care decisions (Care Act 2014).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The NHS Long Term Plan supports prevention, mental health, personalised care and integrated community services (NHS England, 2019).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Delivering a Net Zero NHS sets targets for emissions the NHS controls by 2040 and influences by 2045 (NHS England, 2020).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Integrated Care Systems aim to join up NHS, local authority and community partners, but governance and accountability can still be complex (NHS England, 2019).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6629400" y="1508760"/>
            <a:ext cx="4480560" cy="20574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>
            <a:solidFill>
              <a:srgbClr val="B13A2B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6793992" y="1645920"/>
            <a:ext cx="41513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B13A2B"/>
                </a:solidFill>
              </a:rPr>
              <a:t>Main challenge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6793992" y="2011680"/>
            <a:ext cx="4151376" cy="1435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Separate budgets, short-term targets, workforce pressure and regulatory duties can make prevention and joined-up care difficult to deliver in practice (NHS England, 2019; The Health Foundation, 2023).</a:t>
            </a:r>
            <a:endParaRPr lang="en-US" sz="1240" dirty="0"/>
          </a:p>
        </p:txBody>
      </p:sp>
      <p:sp>
        <p:nvSpPr>
          <p:cNvPr id="10" name="Shape 8"/>
          <p:cNvSpPr/>
          <p:nvPr/>
        </p:nvSpPr>
        <p:spPr>
          <a:xfrm>
            <a:off x="6629400" y="3858768"/>
            <a:ext cx="4480560" cy="1691640"/>
          </a:xfrm>
          <a:prstGeom prst="roundRect">
            <a:avLst>
              <a:gd name="adj" fmla="val 3243"/>
            </a:avLst>
          </a:prstGeom>
          <a:solidFill>
            <a:srgbClr val="FFFFFF"/>
          </a:solidFill>
          <a:ln w="12700">
            <a:solidFill>
              <a:srgbClr val="18375E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793992" y="3995928"/>
            <a:ext cx="415137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8375E"/>
                </a:solidFill>
              </a:rPr>
              <a:t>Critical point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6793992" y="4361688"/>
            <a:ext cx="4151376" cy="10698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Policy supports holistic care, but implementation depends on funding, staff capacity and local partnerships (Marmot et al., 2020; The Health Foundation, 2023).</a:t>
            </a:r>
            <a:endParaRPr lang="en-US" sz="12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Service delivery: what changes in practice?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640080" y="1325880"/>
            <a:ext cx="3429000" cy="20574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804672" y="1463040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2E7D32"/>
                </a:solidFill>
              </a:rPr>
              <a:t>Wellness programmes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04672" y="1828800"/>
            <a:ext cx="3099816" cy="1435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Smoking support, physical activity, diet advice and mental wellbeing programmes focus on prevention (Public Health England, 2015).</a:t>
            </a:r>
            <a:endParaRPr lang="en-US" sz="1240" dirty="0"/>
          </a:p>
        </p:txBody>
      </p:sp>
      <p:sp>
        <p:nvSpPr>
          <p:cNvPr id="9" name="Shape 7"/>
          <p:cNvSpPr/>
          <p:nvPr/>
        </p:nvSpPr>
        <p:spPr>
          <a:xfrm>
            <a:off x="4389120" y="1325880"/>
            <a:ext cx="3429000" cy="20574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553712" y="1463040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08C95"/>
                </a:solidFill>
              </a:rPr>
              <a:t>Telehealth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553712" y="1828800"/>
            <a:ext cx="3099816" cy="1435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Remote consultations and monitoring can improve convenience, but digital exclusion can widen inequality (NHS England, 2019; Marmot et al., 2020).</a:t>
            </a:r>
            <a:endParaRPr lang="en-US" sz="1240" dirty="0"/>
          </a:p>
        </p:txBody>
      </p:sp>
      <p:sp>
        <p:nvSpPr>
          <p:cNvPr id="12" name="Shape 10"/>
          <p:cNvSpPr/>
          <p:nvPr/>
        </p:nvSpPr>
        <p:spPr>
          <a:xfrm>
            <a:off x="8138160" y="1325880"/>
            <a:ext cx="3429000" cy="20574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>
            <a:solidFill>
              <a:srgbClr val="F0B323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302752" y="1463040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0B323"/>
                </a:solidFill>
              </a:rPr>
              <a:t>Community initiatives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302752" y="1828800"/>
            <a:ext cx="3099816" cy="1435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Social prescribing and peer support can reduce loneliness and connect people to practical help (NHS England, 2024a; NASP, 2024).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868680" y="3886200"/>
            <a:ext cx="10515600" cy="16002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Holistic hospital care can include mental health liaison, discharge planning and links with social care (NHS England, 2019).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Case example: social prescribing may reduce avoidable GP demand, but benefits depend on local voluntary sector capacity (NASP, 2024).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Critical issue: service innovation must be checked for who benefits and who is left out (Marmot et al., 2020).</a:t>
            </a:r>
            <a:endParaRPr lang="en-US" sz="15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Public health initiatives: promoting healthier lives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822960" y="1325880"/>
            <a:ext cx="5715000" cy="32918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Public health aims to prevent illness before people need high-cost treatment (Public Health England, 2015).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Campaigns such as Change4Life and Better Health promote diet, movement, smoking cessation and healthier choices (Public Health England, 2015).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Environmental public health includes air quality, housing, active travel and protection from climate risks (UKHSA, 2024).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Campaigns are weaker if healthy food, safe housing, green space and transport are not accessible or affordable (Marmot et al., 2020).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6995160" y="1353312"/>
            <a:ext cx="0" cy="3703320"/>
          </a:xfrm>
          <a:prstGeom prst="line">
            <a:avLst/>
          </a:prstGeom>
          <a:noFill/>
          <a:ln w="12700">
            <a:solidFill>
              <a:srgbClr val="008C95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6766560" y="1645920"/>
            <a:ext cx="502920" cy="502920"/>
          </a:xfrm>
          <a:prstGeom prst="ellipse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571232" y="1755648"/>
            <a:ext cx="3200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52B"/>
                </a:solidFill>
              </a:rPr>
              <a:t>Awareness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6766560" y="2468880"/>
            <a:ext cx="502920" cy="502920"/>
          </a:xfrm>
          <a:prstGeom prst="ellipse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7571232" y="2578608"/>
            <a:ext cx="3200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52B"/>
                </a:solidFill>
              </a:rPr>
              <a:t>Choice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6766560" y="3291840"/>
            <a:ext cx="502920" cy="502920"/>
          </a:xfrm>
          <a:prstGeom prst="ellipse">
            <a:avLst/>
          </a:prstGeom>
          <a:solidFill>
            <a:srgbClr val="F0B323"/>
          </a:solidFill>
          <a:ln w="12700">
            <a:solidFill>
              <a:srgbClr val="F0B323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7571232" y="3401568"/>
            <a:ext cx="3200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52B"/>
                </a:solidFill>
              </a:rPr>
              <a:t>Behaviour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6766560" y="4114800"/>
            <a:ext cx="502920" cy="502920"/>
          </a:xfrm>
          <a:prstGeom prst="ellipse">
            <a:avLst/>
          </a:prstGeom>
          <a:solidFill>
            <a:srgbClr val="18375E"/>
          </a:solidFill>
          <a:ln w="12700">
            <a:solidFill>
              <a:srgbClr val="18375E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7571232" y="4224528"/>
            <a:ext cx="3200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52B"/>
                </a:solidFill>
              </a:rPr>
              <a:t>Population wellbeing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914400" y="5349240"/>
            <a:ext cx="10241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50" b="1" dirty="0">
                <a:solidFill>
                  <a:srgbClr val="B13A2B"/>
                </a:solidFill>
              </a:rPr>
              <a:t>Critical view: health education must be supported by action on poverty and living conditions (Marmot et al., 2020).</a:t>
            </a:r>
            <a:endParaRPr lang="en-US" sz="16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Equity and access: fairness in service delivery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868680" y="1325880"/>
            <a:ext cx="5715000" cy="333756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Health inequality is not random: people in deprived areas often have worse health and shorter healthy life expectancy (Marmot et al., 2020).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Barriers include poverty, transport, disability, racism, language, digital exclusion and poor housing (Marmot et al., 2020; WHO, 2025).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Core20PLUS5 targets the most deprived 20%, local priority groups and five clinical areas (NHS England, 2024b).</a:t>
            </a:r>
            <a:endParaRPr lang="en-US" sz="1550" dirty="0"/>
          </a:p>
          <a:p>
            <a:pPr marL="152400" indent="-152400">
              <a:buSzPct val="100000"/>
              <a:buChar char="•"/>
            </a:pPr>
            <a:r>
              <a:rPr lang="en-US" sz="1550" dirty="0">
                <a:solidFill>
                  <a:srgbClr val="1E252B"/>
                </a:solidFill>
              </a:rPr>
              <a:t>Equity means extra support where barriers are greater, such as interpreters, outreach, flexible appointments and transport help (NHS England, 2024b).</a:t>
            </a:r>
            <a:endParaRPr lang="en-US" sz="1550" dirty="0"/>
          </a:p>
        </p:txBody>
      </p:sp>
      <p:sp>
        <p:nvSpPr>
          <p:cNvPr id="7" name="Shape 5"/>
          <p:cNvSpPr/>
          <p:nvPr/>
        </p:nvSpPr>
        <p:spPr>
          <a:xfrm>
            <a:off x="6995160" y="1463040"/>
            <a:ext cx="4160520" cy="1828800"/>
          </a:xfrm>
          <a:prstGeom prst="roundRect">
            <a:avLst>
              <a:gd name="adj" fmla="val 3000"/>
            </a:avLst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7159752" y="1600200"/>
            <a:ext cx="38313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2E7D32"/>
                </a:solidFill>
              </a:rPr>
              <a:t>Equity ≠ identical service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7159752" y="1965960"/>
            <a:ext cx="3831336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A service can look equal but still produce unequal outcomes if some groups face more barriers (Marmot et al., 2020).</a:t>
            </a:r>
            <a:endParaRPr lang="en-US" sz="1240" dirty="0"/>
          </a:p>
        </p:txBody>
      </p:sp>
      <p:sp>
        <p:nvSpPr>
          <p:cNvPr id="10" name="Shape 8"/>
          <p:cNvSpPr/>
          <p:nvPr/>
        </p:nvSpPr>
        <p:spPr>
          <a:xfrm>
            <a:off x="6995160" y="3657600"/>
            <a:ext cx="4160520" cy="1417320"/>
          </a:xfrm>
          <a:prstGeom prst="roundRect">
            <a:avLst>
              <a:gd name="adj" fmla="val 3871"/>
            </a:avLst>
          </a:prstGeom>
          <a:solidFill>
            <a:srgbClr val="FFFFFF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7159752" y="3794760"/>
            <a:ext cx="383133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08C95"/>
                </a:solidFill>
              </a:rPr>
              <a:t>Service test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7159752" y="4160520"/>
            <a:ext cx="3831336" cy="7955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Ask: who is not attending, who is not improving, and what needs to change locally? (NHS England, 2024b).</a:t>
            </a:r>
            <a:endParaRPr lang="en-US" sz="12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Sustainable services: lower carbon, better care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685800" y="1325880"/>
            <a:ext cx="3291840" cy="2148840"/>
          </a:xfrm>
          <a:prstGeom prst="roundRect">
            <a:avLst>
              <a:gd name="adj" fmla="val 2553"/>
            </a:avLst>
          </a:prstGeom>
          <a:solidFill>
            <a:srgbClr val="FFFFFF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850392" y="1463040"/>
            <a:ext cx="29626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008C95"/>
                </a:solidFill>
              </a:rPr>
              <a:t>Avoid low-value activity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50392" y="1828800"/>
            <a:ext cx="2962656" cy="1527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Prevention, medicines review and shared decision-making can reduce avoidable demand and waste (NHS England, 2020; The Health Foundation, 2023).</a:t>
            </a:r>
            <a:endParaRPr lang="en-US" sz="1240" dirty="0"/>
          </a:p>
        </p:txBody>
      </p:sp>
      <p:sp>
        <p:nvSpPr>
          <p:cNvPr id="9" name="Shape 7"/>
          <p:cNvSpPr/>
          <p:nvPr/>
        </p:nvSpPr>
        <p:spPr>
          <a:xfrm>
            <a:off x="4434840" y="1325880"/>
            <a:ext cx="3291840" cy="2148840"/>
          </a:xfrm>
          <a:prstGeom prst="roundRect">
            <a:avLst>
              <a:gd name="adj" fmla="val 2553"/>
            </a:avLst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599432" y="1463040"/>
            <a:ext cx="29626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2E7D32"/>
                </a:solidFill>
              </a:rPr>
              <a:t>Change care models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599432" y="1828800"/>
            <a:ext cx="2962656" cy="1527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Care closer to home can reduce travel and improve experience when it is clinically safe (NHS England, 2019; NHS England, 2020).</a:t>
            </a:r>
            <a:endParaRPr lang="en-US" sz="1240" dirty="0"/>
          </a:p>
        </p:txBody>
      </p:sp>
      <p:sp>
        <p:nvSpPr>
          <p:cNvPr id="12" name="Shape 10"/>
          <p:cNvSpPr/>
          <p:nvPr/>
        </p:nvSpPr>
        <p:spPr>
          <a:xfrm>
            <a:off x="8183880" y="1325880"/>
            <a:ext cx="3291840" cy="2148840"/>
          </a:xfrm>
          <a:prstGeom prst="roundRect">
            <a:avLst>
              <a:gd name="adj" fmla="val 2553"/>
            </a:avLst>
          </a:prstGeom>
          <a:solidFill>
            <a:srgbClr val="FFFFFF"/>
          </a:solidFill>
          <a:ln w="12700">
            <a:solidFill>
              <a:srgbClr val="F0B323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348472" y="1463040"/>
            <a:ext cx="29626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0B323"/>
                </a:solidFill>
              </a:rPr>
              <a:t>Green operations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348472" y="1828800"/>
            <a:ext cx="2962656" cy="1527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Energy, estates, procurement, food, waste and medicines all affect healthcare carbon impact (NHS England, 2020).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914400" y="4251960"/>
            <a:ext cx="10287000" cy="11430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Sustainable healthcare should mean better care with less waste, not simply fewer services (The Health Foundation, 2023).</a:t>
            </a:r>
            <a:endParaRPr lang="en-US" sz="1600" dirty="0"/>
          </a:p>
          <a:p>
            <a:pPr marL="152400" indent="-152400">
              <a:buSzPct val="100000"/>
              <a:buChar char="•"/>
            </a:pPr>
            <a:r>
              <a:rPr lang="en-US" sz="1600" dirty="0">
                <a:solidFill>
                  <a:srgbClr val="1E252B"/>
                </a:solidFill>
              </a:rPr>
              <a:t>The tension is that greener care must remain safe, fair and co-designed with patients and staff (WHO, 2024).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Critical evaluation: strengths and weaknesses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685800" y="1298448"/>
            <a:ext cx="3429000" cy="2834640"/>
          </a:xfrm>
          <a:prstGeom prst="roundRect">
            <a:avLst>
              <a:gd name="adj" fmla="val 1935"/>
            </a:avLst>
          </a:prstGeom>
          <a:solidFill>
            <a:srgbClr val="FFFFFF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850392" y="1435608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2E7D32"/>
                </a:solidFill>
              </a:rPr>
              <a:t>Strengths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50392" y="1801368"/>
            <a:ext cx="3099816" cy="22128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Whole-person models can improve experience, prevention and continuity; sustainability can protect future health (Engel, 1977; NHS England, 2020).</a:t>
            </a:r>
            <a:endParaRPr lang="en-US" sz="1240" dirty="0"/>
          </a:p>
        </p:txBody>
      </p:sp>
      <p:sp>
        <p:nvSpPr>
          <p:cNvPr id="9" name="Shape 7"/>
          <p:cNvSpPr/>
          <p:nvPr/>
        </p:nvSpPr>
        <p:spPr>
          <a:xfrm>
            <a:off x="4370832" y="1298448"/>
            <a:ext cx="3429000" cy="2834640"/>
          </a:xfrm>
          <a:prstGeom prst="roundRect">
            <a:avLst>
              <a:gd name="adj" fmla="val 1935"/>
            </a:avLst>
          </a:prstGeom>
          <a:solidFill>
            <a:srgbClr val="FFFFFF"/>
          </a:solidFill>
          <a:ln w="12700">
            <a:solidFill>
              <a:srgbClr val="B13A2B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535424" y="1435608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B13A2B"/>
                </a:solidFill>
              </a:rPr>
              <a:t>Weaknesses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4535424" y="1801368"/>
            <a:ext cx="3099816" cy="22128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Health, wellbeing and sustainability are broad ideas, so they can be difficult to measure and fund (Dodge et al., 2012; The Health Foundation, 2023).</a:t>
            </a:r>
            <a:endParaRPr lang="en-US" sz="1240" dirty="0"/>
          </a:p>
        </p:txBody>
      </p:sp>
      <p:sp>
        <p:nvSpPr>
          <p:cNvPr id="12" name="Shape 10"/>
          <p:cNvSpPr/>
          <p:nvPr/>
        </p:nvSpPr>
        <p:spPr>
          <a:xfrm>
            <a:off x="8055864" y="1298448"/>
            <a:ext cx="3429000" cy="2834640"/>
          </a:xfrm>
          <a:prstGeom prst="roundRect">
            <a:avLst>
              <a:gd name="adj" fmla="val 1935"/>
            </a:avLst>
          </a:prstGeom>
          <a:solidFill>
            <a:srgbClr val="FFFFFF"/>
          </a:solidFill>
          <a:ln w="12700">
            <a:solidFill>
              <a:srgbClr val="F0B323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220456" y="1435608"/>
            <a:ext cx="3099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0B323"/>
                </a:solidFill>
              </a:rPr>
              <a:t>Risks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8220456" y="1801368"/>
            <a:ext cx="3099816" cy="22128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40" dirty="0">
                <a:solidFill>
                  <a:srgbClr val="1E252B"/>
                </a:solidFill>
              </a:rPr>
              <a:t>Digital-first care, campaigns and self-management can widen inequality if barriers are ignored (Marmot et al., 2020; NHS England, 2024b).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914400" y="4892040"/>
            <a:ext cx="10287000" cy="502920"/>
          </a:xfrm>
          <a:prstGeom prst="rect">
            <a:avLst/>
          </a:prstGeom>
          <a:solidFill>
            <a:srgbClr val="E6F1F3"/>
          </a:solidFill>
          <a:ln>
            <a:solidFill>
              <a:srgbClr val="D2E5E8"/>
            </a:solidFill>
          </a:ln>
        </p:spPr>
        <p:txBody>
          <a:bodyPr wrap="square" lIns="1016" tIns="1016" rIns="1016" bIns="1016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18375E"/>
                </a:solidFill>
              </a:rPr>
              <a:t>Judgement: integration is most effective when policy, funding, workforce, data and community partnerships support the same aims (NHS England, 2019; Marmot et al., 2020).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Recommendations for health and social care services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777240" y="1234440"/>
            <a:ext cx="384048" cy="384048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325880" y="1252728"/>
            <a:ext cx="9738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1E252B"/>
                </a:solidFill>
              </a:rPr>
              <a:t>Measure wellbeing, access, prevention and carbon impact, not only activity and waiting times (NHS England, 2020; The Health Foundation, 2023).</a:t>
            </a:r>
            <a:endParaRPr lang="en-US" sz="1420" dirty="0"/>
          </a:p>
        </p:txBody>
      </p:sp>
      <p:sp>
        <p:nvSpPr>
          <p:cNvPr id="8" name="Text 6"/>
          <p:cNvSpPr/>
          <p:nvPr/>
        </p:nvSpPr>
        <p:spPr>
          <a:xfrm>
            <a:off x="777240" y="2075688"/>
            <a:ext cx="384048" cy="384048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2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1325880" y="2093976"/>
            <a:ext cx="9738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1E252B"/>
                </a:solidFill>
              </a:rPr>
              <a:t>Design for equity using Core20PLUS5, outreach and co-production with communities (NHS England, 2024b).</a:t>
            </a:r>
            <a:endParaRPr lang="en-US" sz="1420" dirty="0"/>
          </a:p>
        </p:txBody>
      </p:sp>
      <p:sp>
        <p:nvSpPr>
          <p:cNvPr id="10" name="Text 8"/>
          <p:cNvSpPr/>
          <p:nvPr/>
        </p:nvSpPr>
        <p:spPr>
          <a:xfrm>
            <a:off x="777240" y="2916936"/>
            <a:ext cx="384048" cy="384048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3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325880" y="2935224"/>
            <a:ext cx="9738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1E252B"/>
                </a:solidFill>
              </a:rPr>
              <a:t>Join NHS, local authority and voluntary sector budgets and goals where possible (NHS England, 2019).</a:t>
            </a:r>
            <a:endParaRPr lang="en-US" sz="1420" dirty="0"/>
          </a:p>
        </p:txBody>
      </p:sp>
      <p:sp>
        <p:nvSpPr>
          <p:cNvPr id="12" name="Text 10"/>
          <p:cNvSpPr/>
          <p:nvPr/>
        </p:nvSpPr>
        <p:spPr>
          <a:xfrm>
            <a:off x="777240" y="3758184"/>
            <a:ext cx="384048" cy="384048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4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1325880" y="3776472"/>
            <a:ext cx="9738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1E252B"/>
                </a:solidFill>
              </a:rPr>
              <a:t>Train staff in trauma-informed, culturally safe, digital and green care (WHO, 2014; UKHSA, 2024).</a:t>
            </a:r>
            <a:endParaRPr lang="en-US" sz="1420" dirty="0"/>
          </a:p>
        </p:txBody>
      </p:sp>
      <p:sp>
        <p:nvSpPr>
          <p:cNvPr id="14" name="Text 12"/>
          <p:cNvSpPr/>
          <p:nvPr/>
        </p:nvSpPr>
        <p:spPr>
          <a:xfrm>
            <a:off x="777240" y="4599432"/>
            <a:ext cx="384048" cy="384048"/>
          </a:xfrm>
          <a:prstGeom prst="rect">
            <a:avLst/>
          </a:prstGeom>
          <a:solidFill>
            <a:srgbClr val="008C95"/>
          </a:solidFill>
          <a:ln>
            <a:solidFill>
              <a:srgbClr val="008C9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</a:rPr>
              <a:t>5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1325880" y="4617720"/>
            <a:ext cx="9738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1E252B"/>
                </a:solidFill>
              </a:rPr>
              <a:t>Evaluate who benefits, who is missed and whether interventions are sustainable (Marmot et al., 2020).</a:t>
            </a:r>
            <a:endParaRPr lang="en-US" sz="14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566928"/>
            <a:ext cx="2050181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18375E"/>
                </a:solidFill>
              </a:rPr>
              <a:t>Conclusion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868680" y="1828800"/>
            <a:ext cx="101498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2900" b="1" dirty="0">
                <a:solidFill>
                  <a:srgbClr val="18375E"/>
                </a:solidFill>
              </a:rPr>
              <a:t>Health and social care services are most effective when they treat illness, support wellbeing, reduce inequality and protect future health.</a:t>
            </a:r>
            <a:endParaRPr lang="en-US" sz="2900" dirty="0"/>
          </a:p>
        </p:txBody>
      </p:sp>
      <p:sp>
        <p:nvSpPr>
          <p:cNvPr id="8" name="Text 6"/>
          <p:cNvSpPr/>
          <p:nvPr/>
        </p:nvSpPr>
        <p:spPr>
          <a:xfrm>
            <a:off x="1143000" y="3703320"/>
            <a:ext cx="9692640" cy="137160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152400" indent="-152400">
              <a:buSzPct val="100000"/>
              <a:buChar char="•"/>
            </a:pPr>
            <a:r>
              <a:rPr lang="en-US" sz="1650" dirty="0">
                <a:solidFill>
                  <a:srgbClr val="1E252B"/>
                </a:solidFill>
              </a:rPr>
              <a:t>Biomedical care remains essential for acute need and clinical safety (Engel, 1977).</a:t>
            </a:r>
            <a:endParaRPr lang="en-US" sz="1650" dirty="0"/>
          </a:p>
          <a:p>
            <a:pPr marL="152400" indent="-152400">
              <a:buSzPct val="100000"/>
              <a:buChar char="•"/>
            </a:pPr>
            <a:r>
              <a:rPr lang="en-US" sz="1650" dirty="0">
                <a:solidFill>
                  <a:srgbClr val="1E252B"/>
                </a:solidFill>
              </a:rPr>
              <a:t>Biopsychosocial and social determinants models show why prevention, mental health and partnership matter (Engel, 1977; Marmot et al., 2020).</a:t>
            </a:r>
            <a:endParaRPr lang="en-US" sz="1650" dirty="0"/>
          </a:p>
          <a:p>
            <a:pPr marL="152400" indent="-152400">
              <a:buSzPct val="100000"/>
              <a:buChar char="•"/>
            </a:pPr>
            <a:r>
              <a:rPr lang="en-US" sz="1650" dirty="0">
                <a:solidFill>
                  <a:srgbClr val="1E252B"/>
                </a:solidFill>
              </a:rPr>
              <a:t>Sustainable development adds responsibility to future patients and communities (WCED, 1987; NHS England, 2020).</a:t>
            </a:r>
            <a:endParaRPr lang="en-US" sz="1650" dirty="0"/>
          </a:p>
        </p:txBody>
      </p:sp>
      <p:sp>
        <p:nvSpPr>
          <p:cNvPr id="9" name="Text 7"/>
          <p:cNvSpPr/>
          <p:nvPr/>
        </p:nvSpPr>
        <p:spPr>
          <a:xfrm>
            <a:off x="4343400" y="5742432"/>
            <a:ext cx="3566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08C95"/>
                </a:solidFill>
              </a:rPr>
              <a:t>Thank you - questions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C95"/>
          </a:solidFill>
          <a:ln w="12700">
            <a:solidFill>
              <a:srgbClr val="008C9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48640" y="405464"/>
            <a:ext cx="2284797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rgbClr val="18375E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Reference list </a:t>
            </a: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  <p:sp>
        <p:nvSpPr>
          <p:cNvPr id="6" name="Text 4"/>
          <p:cNvSpPr/>
          <p:nvPr/>
        </p:nvSpPr>
        <p:spPr>
          <a:xfrm>
            <a:off x="548640" y="944960"/>
            <a:ext cx="10835640" cy="256874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Care Act 2014, c.23, s.1. Promoting individual well-being. London: The Stationery Office. Available at: https://www.legislation.gov.uk/ukpga/2014/23/section/1 (Accessed: 12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Dodge, R., Daly, A.P., Huyton, J. and Sanders, L.D. (2012) ‘The challenge of defining wellbeing’, International Journal of Wellbeing, 2(3), pp. 222–235. Available at: https://www.internationaljournalofwellbeing.org/index.php/ijow/article/view/89/238 (Accessed: 2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Engel, G.L. (1977) ‘The need for a new medical model: a challenge for biomedicine’, Science, 196(4286), pp. 129–136. Available at: https://www.urmc.rochester.edu/MediaLibraries/URMCMedia/medical-humanities/documents/Engle-Challenge-to-Biomedicine-Biopsychosicial-Model.pdf (Accessed: 7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Marmot, M., Allen, J., Boyce, T., Goldblatt, P. and Morrison, J. (2020) Health Equity in England: The Marmot Review 10 Years On. London: Institute of Health Equity. Available at: https://www.instituteofhealthequity.org/resources-reports/marmot-review-10-years-on (Accessed: 8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National Academy for Social Prescribing (2024) The impact of social prescribing on health service use and costs: Examples of local evaluations in practice. London: National Academy for Social Prescribing. Available at: https://socialprescribingacademy.org.uk/media/ibtdvgn0/nasp_sp_impactonservice_nov24.pdf (Accessed: 18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NHS England (2019) The NHS Long Term Plan. London: NHS England. Available at: https://www.longtermplan.nhs.uk/publication/nhs-long-term-plan/ (Accessed: 5 June 2026). The NHS England page now directs readers to the archived 2019 plan.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NHS England (2020) Delivering a ‘Net Zero’ National Health Service. London: NHS England. Available at: https://www.england.nhs.uk/greenernhs/wp-content/uploads/sites/51/2020/10/delivering-a-net-zero-national-health-service.pdf (Accessed: 6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NHS England (2024a) Social prescribing. Available at: https://www.england.nhs.uk/personalisedcare/social-prescribing/ (Accessed: 10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NHS England (2024b) Core20PLUS5 (adults): an approach to reducing healthcare inequalities. Available at: https://www.england.nhs.uk/about/equality/equality-hub/national-healthcare-inequalities-improvement-programme/core20plus5/ Accessed: 14 June 2026). </a:t>
            </a:r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86AB8C27-05A3-C470-0ACC-792C51CAF05F}"/>
              </a:ext>
            </a:extLst>
          </p:cNvPr>
          <p:cNvSpPr/>
          <p:nvPr/>
        </p:nvSpPr>
        <p:spPr>
          <a:xfrm>
            <a:off x="548640" y="3429000"/>
            <a:ext cx="10835640" cy="277207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Public Health England (2015) Change4Life Evidence Review: Rapid evidence review on the effect of physical activity participation among children aged 5–11 years. London: Public Health England. Available at: https://assets.publishing.service.gov.uk/media/5c4f2a12ed915d7d4b571929/Change4Life_Evidence_review_26062015.pdf (Accessed: 13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The Health Foundation (2023) Net zero care: what will it take? London: The Health Foundation. Available at: https://www.health.org.uk/reports-and-analysis/briefings/net-zero-care-what-will-it-take (Accessed: 15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UK Health Security Agency (2024) UKHSA Health Equity for Health Security Strategy 2023 to 2026. London: UKHSA. Available at: https://assets.publishing.service.gov.uk/media/6752d62c20bcf083762a6c9c/Health_Equity_for_Health_Security__Strategy__2023_to_2026.pdf (Accessed: 14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United Nations (2015) Transforming our world: the 2030 Agenda for Sustainable Development. New York: United Nations. Available at: https://sdgs.un.org/2030agenda (Accessed: 4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World Commission on Environment and Development (1987) Our Common Future. Oxford: Oxford University Press. Available at: https://digitallibrary.un.org/record/139811?v=pdf (Accessed: 3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World Health Organization (1948) Constitution of the World Health Organization. Geneva: World Health Organization. Available at: https://www.who.int/about/governance/constitution (Accessed: 1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World Health Organization (2014) Health in All Policies: Helsinki Statement. Framework for Country Action. Geneva: World Health Organization. Available at: https://www.who.int/publications/i/item/9789241506908 (Accessed: 11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World Health Organization (2024) World Health Statistics 2024: Monitoring health for the Sustainable Development Goals. Geneva: World Health Organization. Available at: https://www.who.int/publications/i/item/9789240094703 (Accessed: 14 June 2026). </a:t>
            </a:r>
          </a:p>
          <a:p>
            <a:pPr marL="114300" marR="0" lvl="0" indent="-1143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1E252B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World Health Organization (2025) Social determinants of health. Geneva: World Health Organization. Available at: https://www.who.int/news-room/fact-sheets/detail/social-determinants-of-health (Accessed: 9 June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3100</Words>
  <Application>Microsoft Office PowerPoint</Application>
  <PresentationFormat>Widescreen</PresentationFormat>
  <Paragraphs>196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Aptos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Health, wellbeing and sustainable development</dc:title>
  <dc:subject>Health, wellbeing and sustainable development in health and social care</dc:subject>
  <dc:creator>OpenAI</dc:creator>
  <cp:lastModifiedBy>Shazad Shah</cp:lastModifiedBy>
  <cp:revision>4</cp:revision>
  <dcterms:created xsi:type="dcterms:W3CDTF">2026-06-06T20:47:33Z</dcterms:created>
  <dcterms:modified xsi:type="dcterms:W3CDTF">2026-06-20T14:35:57Z</dcterms:modified>
</cp:coreProperties>
</file>