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72" r:id="rId4"/>
  </p:sldMasterIdLst>
  <p:notesMasterIdLst>
    <p:notesMasterId r:id="rId63"/>
  </p:notesMasterIdLst>
  <p:handoutMasterIdLst>
    <p:handoutMasterId r:id="rId64"/>
  </p:handoutMasterIdLst>
  <p:sldIdLst>
    <p:sldId id="269" r:id="rId5"/>
    <p:sldId id="958" r:id="rId6"/>
    <p:sldId id="1022" r:id="rId7"/>
    <p:sldId id="323" r:id="rId8"/>
    <p:sldId id="957" r:id="rId9"/>
    <p:sldId id="671" r:id="rId10"/>
    <p:sldId id="950" r:id="rId11"/>
    <p:sldId id="685" r:id="rId12"/>
    <p:sldId id="686" r:id="rId13"/>
    <p:sldId id="1003" r:id="rId14"/>
    <p:sldId id="1002" r:id="rId15"/>
    <p:sldId id="657" r:id="rId16"/>
    <p:sldId id="256" r:id="rId17"/>
    <p:sldId id="908" r:id="rId18"/>
    <p:sldId id="656" r:id="rId19"/>
    <p:sldId id="652" r:id="rId20"/>
    <p:sldId id="910" r:id="rId21"/>
    <p:sldId id="683" r:id="rId22"/>
    <p:sldId id="634" r:id="rId23"/>
    <p:sldId id="635" r:id="rId24"/>
    <p:sldId id="951" r:id="rId25"/>
    <p:sldId id="939" r:id="rId26"/>
    <p:sldId id="941" r:id="rId27"/>
    <p:sldId id="1013" r:id="rId28"/>
    <p:sldId id="936" r:id="rId29"/>
    <p:sldId id="1005" r:id="rId30"/>
    <p:sldId id="690" r:id="rId31"/>
    <p:sldId id="659" r:id="rId32"/>
    <p:sldId id="692" r:id="rId33"/>
    <p:sldId id="703" r:id="rId34"/>
    <p:sldId id="1014" r:id="rId35"/>
    <p:sldId id="947" r:id="rId36"/>
    <p:sldId id="1015" r:id="rId37"/>
    <p:sldId id="948" r:id="rId38"/>
    <p:sldId id="952" r:id="rId39"/>
    <p:sldId id="1007" r:id="rId40"/>
    <p:sldId id="1016" r:id="rId41"/>
    <p:sldId id="1008" r:id="rId42"/>
    <p:sldId id="1017" r:id="rId43"/>
    <p:sldId id="258" r:id="rId44"/>
    <p:sldId id="998" r:id="rId45"/>
    <p:sldId id="601" r:id="rId46"/>
    <p:sldId id="1010" r:id="rId47"/>
    <p:sldId id="1011" r:id="rId48"/>
    <p:sldId id="1012" r:id="rId49"/>
    <p:sldId id="906" r:id="rId50"/>
    <p:sldId id="938" r:id="rId51"/>
    <p:sldId id="257" r:id="rId52"/>
    <p:sldId id="1021" r:id="rId53"/>
    <p:sldId id="259" r:id="rId54"/>
    <p:sldId id="260" r:id="rId55"/>
    <p:sldId id="261" r:id="rId56"/>
    <p:sldId id="943" r:id="rId57"/>
    <p:sldId id="680" r:id="rId58"/>
    <p:sldId id="1023" r:id="rId59"/>
    <p:sldId id="928" r:id="rId60"/>
    <p:sldId id="871" r:id="rId61"/>
    <p:sldId id="289" r:id="rId62"/>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958"/>
            <p14:sldId id="1022"/>
            <p14:sldId id="323"/>
            <p14:sldId id="957"/>
            <p14:sldId id="671"/>
            <p14:sldId id="950"/>
            <p14:sldId id="685"/>
            <p14:sldId id="686"/>
            <p14:sldId id="1003"/>
            <p14:sldId id="1002"/>
            <p14:sldId id="657"/>
            <p14:sldId id="256"/>
            <p14:sldId id="908"/>
            <p14:sldId id="656"/>
            <p14:sldId id="652"/>
            <p14:sldId id="910"/>
            <p14:sldId id="683"/>
            <p14:sldId id="634"/>
            <p14:sldId id="635"/>
            <p14:sldId id="951"/>
            <p14:sldId id="939"/>
            <p14:sldId id="941"/>
            <p14:sldId id="1013"/>
            <p14:sldId id="936"/>
            <p14:sldId id="1005"/>
            <p14:sldId id="690"/>
            <p14:sldId id="659"/>
            <p14:sldId id="692"/>
            <p14:sldId id="703"/>
            <p14:sldId id="1014"/>
            <p14:sldId id="947"/>
            <p14:sldId id="1015"/>
            <p14:sldId id="948"/>
            <p14:sldId id="952"/>
            <p14:sldId id="1007"/>
            <p14:sldId id="1016"/>
            <p14:sldId id="1008"/>
            <p14:sldId id="1017"/>
            <p14:sldId id="258"/>
            <p14:sldId id="998"/>
            <p14:sldId id="601"/>
            <p14:sldId id="1010"/>
            <p14:sldId id="1011"/>
            <p14:sldId id="1012"/>
            <p14:sldId id="906"/>
            <p14:sldId id="938"/>
            <p14:sldId id="257"/>
            <p14:sldId id="1021"/>
            <p14:sldId id="259"/>
            <p14:sldId id="260"/>
            <p14:sldId id="261"/>
            <p14:sldId id="943"/>
            <p14:sldId id="680"/>
            <p14:sldId id="1023"/>
            <p14:sldId id="928"/>
            <p14:sldId id="871"/>
            <p14:sldId id="28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a:srgbClr val="0563C1"/>
    <a:srgbClr val="0A99F4"/>
    <a:srgbClr val="FFC000"/>
    <a:srgbClr val="E7E7E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200" autoAdjust="0"/>
    <p:restoredTop sz="65364" autoAdjust="0"/>
  </p:normalViewPr>
  <p:slideViewPr>
    <p:cSldViewPr snapToGrid="0">
      <p:cViewPr varScale="1">
        <p:scale>
          <a:sx n="74" d="100"/>
          <a:sy n="74" d="100"/>
        </p:scale>
        <p:origin x="495" y="45"/>
      </p:cViewPr>
      <p:guideLst/>
    </p:cSldViewPr>
  </p:slideViewPr>
  <p:notesTextViewPr>
    <p:cViewPr>
      <p:scale>
        <a:sx n="1" d="1"/>
        <a:sy n="1" d="1"/>
      </p:scale>
      <p:origin x="0" y="0"/>
    </p:cViewPr>
  </p:notesTextViewPr>
  <p:sorterViewPr>
    <p:cViewPr>
      <p:scale>
        <a:sx n="110" d="100"/>
        <a:sy n="110" d="100"/>
      </p:scale>
      <p:origin x="0" y="0"/>
    </p:cViewPr>
  </p:sorterViewPr>
  <p:notesViewPr>
    <p:cSldViewPr snapToGrid="0" showGuides="1">
      <p:cViewPr varScale="1">
        <p:scale>
          <a:sx n="199" d="100"/>
          <a:sy n="199" d="100"/>
        </p:scale>
        <p:origin x="87" y="1605"/>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69"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016A4A70-3767-48AA-8DA5-9CCA0F9E8C42}"/>
    <pc:docChg chg="modSld sldOrd">
      <pc:chgData name="Ewa Kazimierska" userId="8edb7084-dccb-4d8f-9cfb-38098ea1d667" providerId="ADAL" clId="{016A4A70-3767-48AA-8DA5-9CCA0F9E8C42}" dt="2026-07-14T00:07:55.971" v="57" actId="6549"/>
      <pc:docMkLst>
        <pc:docMk/>
      </pc:docMkLst>
      <pc:sldChg chg="modNotesTx">
        <pc:chgData name="Ewa Kazimierska" userId="8edb7084-dccb-4d8f-9cfb-38098ea1d667" providerId="ADAL" clId="{016A4A70-3767-48AA-8DA5-9CCA0F9E8C42}" dt="2026-07-14T00:02:53.062" v="12" actId="6549"/>
        <pc:sldMkLst>
          <pc:docMk/>
          <pc:sldMk cId="0" sldId="256"/>
        </pc:sldMkLst>
      </pc:sldChg>
      <pc:sldChg chg="modNotesTx">
        <pc:chgData name="Ewa Kazimierska" userId="8edb7084-dccb-4d8f-9cfb-38098ea1d667" providerId="ADAL" clId="{016A4A70-3767-48AA-8DA5-9CCA0F9E8C42}" dt="2026-07-14T00:06:02.381" v="47" actId="6549"/>
        <pc:sldMkLst>
          <pc:docMk/>
          <pc:sldMk cId="0" sldId="257"/>
        </pc:sldMkLst>
      </pc:sldChg>
      <pc:sldChg chg="modNotesTx">
        <pc:chgData name="Ewa Kazimierska" userId="8edb7084-dccb-4d8f-9cfb-38098ea1d667" providerId="ADAL" clId="{016A4A70-3767-48AA-8DA5-9CCA0F9E8C42}" dt="2026-07-14T00:04:42.274" v="39" actId="6549"/>
        <pc:sldMkLst>
          <pc:docMk/>
          <pc:sldMk cId="3499089668" sldId="258"/>
        </pc:sldMkLst>
      </pc:sldChg>
      <pc:sldChg chg="modNotesTx">
        <pc:chgData name="Ewa Kazimierska" userId="8edb7084-dccb-4d8f-9cfb-38098ea1d667" providerId="ADAL" clId="{016A4A70-3767-48AA-8DA5-9CCA0F9E8C42}" dt="2026-07-14T00:06:08.634" v="49" actId="6549"/>
        <pc:sldMkLst>
          <pc:docMk/>
          <pc:sldMk cId="0" sldId="259"/>
        </pc:sldMkLst>
      </pc:sldChg>
      <pc:sldChg chg="modNotesTx">
        <pc:chgData name="Ewa Kazimierska" userId="8edb7084-dccb-4d8f-9cfb-38098ea1d667" providerId="ADAL" clId="{016A4A70-3767-48AA-8DA5-9CCA0F9E8C42}" dt="2026-07-14T00:06:12.273" v="50" actId="6549"/>
        <pc:sldMkLst>
          <pc:docMk/>
          <pc:sldMk cId="0" sldId="260"/>
        </pc:sldMkLst>
      </pc:sldChg>
      <pc:sldChg chg="modNotesTx">
        <pc:chgData name="Ewa Kazimierska" userId="8edb7084-dccb-4d8f-9cfb-38098ea1d667" providerId="ADAL" clId="{016A4A70-3767-48AA-8DA5-9CCA0F9E8C42}" dt="2026-07-14T00:06:15.312" v="51" actId="6549"/>
        <pc:sldMkLst>
          <pc:docMk/>
          <pc:sldMk cId="0" sldId="261"/>
        </pc:sldMkLst>
      </pc:sldChg>
      <pc:sldChg chg="modNotesTx">
        <pc:chgData name="Ewa Kazimierska" userId="8edb7084-dccb-4d8f-9cfb-38098ea1d667" providerId="ADAL" clId="{016A4A70-3767-48AA-8DA5-9CCA0F9E8C42}" dt="2026-07-14T00:02:09.276" v="0" actId="6549"/>
        <pc:sldMkLst>
          <pc:docMk/>
          <pc:sldMk cId="395640300" sldId="269"/>
        </pc:sldMkLst>
      </pc:sldChg>
      <pc:sldChg chg="modNotesTx">
        <pc:chgData name="Ewa Kazimierska" userId="8edb7084-dccb-4d8f-9cfb-38098ea1d667" providerId="ADAL" clId="{016A4A70-3767-48AA-8DA5-9CCA0F9E8C42}" dt="2026-07-14T00:06:40.076" v="55" actId="6549"/>
        <pc:sldMkLst>
          <pc:docMk/>
          <pc:sldMk cId="378194486" sldId="289"/>
        </pc:sldMkLst>
      </pc:sldChg>
      <pc:sldChg chg="modNotesTx">
        <pc:chgData name="Ewa Kazimierska" userId="8edb7084-dccb-4d8f-9cfb-38098ea1d667" providerId="ADAL" clId="{016A4A70-3767-48AA-8DA5-9CCA0F9E8C42}" dt="2026-07-14T00:02:17.737" v="3" actId="6549"/>
        <pc:sldMkLst>
          <pc:docMk/>
          <pc:sldMk cId="435546528" sldId="323"/>
        </pc:sldMkLst>
      </pc:sldChg>
      <pc:sldChg chg="modNotesTx">
        <pc:chgData name="Ewa Kazimierska" userId="8edb7084-dccb-4d8f-9cfb-38098ea1d667" providerId="ADAL" clId="{016A4A70-3767-48AA-8DA5-9CCA0F9E8C42}" dt="2026-07-14T00:04:49.416" v="41" actId="6549"/>
        <pc:sldMkLst>
          <pc:docMk/>
          <pc:sldMk cId="4098691512" sldId="601"/>
        </pc:sldMkLst>
      </pc:sldChg>
      <pc:sldChg chg="modNotesTx">
        <pc:chgData name="Ewa Kazimierska" userId="8edb7084-dccb-4d8f-9cfb-38098ea1d667" providerId="ADAL" clId="{016A4A70-3767-48AA-8DA5-9CCA0F9E8C42}" dt="2026-07-14T00:03:18.948" v="18" actId="6549"/>
        <pc:sldMkLst>
          <pc:docMk/>
          <pc:sldMk cId="2898379011" sldId="634"/>
        </pc:sldMkLst>
      </pc:sldChg>
      <pc:sldChg chg="modNotesTx">
        <pc:chgData name="Ewa Kazimierska" userId="8edb7084-dccb-4d8f-9cfb-38098ea1d667" providerId="ADAL" clId="{016A4A70-3767-48AA-8DA5-9CCA0F9E8C42}" dt="2026-07-14T00:03:21.767" v="19" actId="6549"/>
        <pc:sldMkLst>
          <pc:docMk/>
          <pc:sldMk cId="4225962185" sldId="635"/>
        </pc:sldMkLst>
      </pc:sldChg>
      <pc:sldChg chg="modNotesTx">
        <pc:chgData name="Ewa Kazimierska" userId="8edb7084-dccb-4d8f-9cfb-38098ea1d667" providerId="ADAL" clId="{016A4A70-3767-48AA-8DA5-9CCA0F9E8C42}" dt="2026-07-14T00:03:07.712" v="15" actId="6549"/>
        <pc:sldMkLst>
          <pc:docMk/>
          <pc:sldMk cId="603162793" sldId="652"/>
        </pc:sldMkLst>
      </pc:sldChg>
      <pc:sldChg chg="modNotesTx">
        <pc:chgData name="Ewa Kazimierska" userId="8edb7084-dccb-4d8f-9cfb-38098ea1d667" providerId="ADAL" clId="{016A4A70-3767-48AA-8DA5-9CCA0F9E8C42}" dt="2026-07-14T00:03:04.609" v="14" actId="6549"/>
        <pc:sldMkLst>
          <pc:docMk/>
          <pc:sldMk cId="3390659899" sldId="656"/>
        </pc:sldMkLst>
      </pc:sldChg>
      <pc:sldChg chg="modNotesTx">
        <pc:chgData name="Ewa Kazimierska" userId="8edb7084-dccb-4d8f-9cfb-38098ea1d667" providerId="ADAL" clId="{016A4A70-3767-48AA-8DA5-9CCA0F9E8C42}" dt="2026-07-14T00:02:49.918" v="11" actId="6549"/>
        <pc:sldMkLst>
          <pc:docMk/>
          <pc:sldMk cId="3491119389" sldId="657"/>
        </pc:sldMkLst>
      </pc:sldChg>
      <pc:sldChg chg="modNotesTx">
        <pc:chgData name="Ewa Kazimierska" userId="8edb7084-dccb-4d8f-9cfb-38098ea1d667" providerId="ADAL" clId="{016A4A70-3767-48AA-8DA5-9CCA0F9E8C42}" dt="2026-07-14T00:03:53.419" v="27" actId="6549"/>
        <pc:sldMkLst>
          <pc:docMk/>
          <pc:sldMk cId="3246447677" sldId="659"/>
        </pc:sldMkLst>
      </pc:sldChg>
      <pc:sldChg chg="modNotesTx">
        <pc:chgData name="Ewa Kazimierska" userId="8edb7084-dccb-4d8f-9cfb-38098ea1d667" providerId="ADAL" clId="{016A4A70-3767-48AA-8DA5-9CCA0F9E8C42}" dt="2026-07-14T00:02:23.899" v="5" actId="6549"/>
        <pc:sldMkLst>
          <pc:docMk/>
          <pc:sldMk cId="669627953" sldId="671"/>
        </pc:sldMkLst>
      </pc:sldChg>
      <pc:sldChg chg="modNotesTx">
        <pc:chgData name="Ewa Kazimierska" userId="8edb7084-dccb-4d8f-9cfb-38098ea1d667" providerId="ADAL" clId="{016A4A70-3767-48AA-8DA5-9CCA0F9E8C42}" dt="2026-07-14T00:03:14.559" v="17" actId="6549"/>
        <pc:sldMkLst>
          <pc:docMk/>
          <pc:sldMk cId="3214200667" sldId="683"/>
        </pc:sldMkLst>
      </pc:sldChg>
      <pc:sldChg chg="modNotesTx">
        <pc:chgData name="Ewa Kazimierska" userId="8edb7084-dccb-4d8f-9cfb-38098ea1d667" providerId="ADAL" clId="{016A4A70-3767-48AA-8DA5-9CCA0F9E8C42}" dt="2026-07-14T00:02:36.704" v="7" actId="6549"/>
        <pc:sldMkLst>
          <pc:docMk/>
          <pc:sldMk cId="65197784" sldId="685"/>
        </pc:sldMkLst>
      </pc:sldChg>
      <pc:sldChg chg="modNotesTx">
        <pc:chgData name="Ewa Kazimierska" userId="8edb7084-dccb-4d8f-9cfb-38098ea1d667" providerId="ADAL" clId="{016A4A70-3767-48AA-8DA5-9CCA0F9E8C42}" dt="2026-07-14T00:02:40.828" v="8" actId="6549"/>
        <pc:sldMkLst>
          <pc:docMk/>
          <pc:sldMk cId="4274398430" sldId="686"/>
        </pc:sldMkLst>
      </pc:sldChg>
      <pc:sldChg chg="modNotesTx">
        <pc:chgData name="Ewa Kazimierska" userId="8edb7084-dccb-4d8f-9cfb-38098ea1d667" providerId="ADAL" clId="{016A4A70-3767-48AA-8DA5-9CCA0F9E8C42}" dt="2026-07-14T00:03:47.808" v="26" actId="6549"/>
        <pc:sldMkLst>
          <pc:docMk/>
          <pc:sldMk cId="892152791" sldId="690"/>
        </pc:sldMkLst>
      </pc:sldChg>
      <pc:sldChg chg="modNotesTx">
        <pc:chgData name="Ewa Kazimierska" userId="8edb7084-dccb-4d8f-9cfb-38098ea1d667" providerId="ADAL" clId="{016A4A70-3767-48AA-8DA5-9CCA0F9E8C42}" dt="2026-07-14T00:03:59.848" v="28" actId="6549"/>
        <pc:sldMkLst>
          <pc:docMk/>
          <pc:sldMk cId="3405698730" sldId="703"/>
        </pc:sldMkLst>
      </pc:sldChg>
      <pc:sldChg chg="modNotesTx">
        <pc:chgData name="Ewa Kazimierska" userId="8edb7084-dccb-4d8f-9cfb-38098ea1d667" providerId="ADAL" clId="{016A4A70-3767-48AA-8DA5-9CCA0F9E8C42}" dt="2026-07-14T00:07:55.971" v="57" actId="6549"/>
        <pc:sldMkLst>
          <pc:docMk/>
          <pc:sldMk cId="2171981741" sldId="871"/>
        </pc:sldMkLst>
      </pc:sldChg>
      <pc:sldChg chg="modNotesTx">
        <pc:chgData name="Ewa Kazimierska" userId="8edb7084-dccb-4d8f-9cfb-38098ea1d667" providerId="ADAL" clId="{016A4A70-3767-48AA-8DA5-9CCA0F9E8C42}" dt="2026-07-14T00:05:52.059" v="45" actId="6549"/>
        <pc:sldMkLst>
          <pc:docMk/>
          <pc:sldMk cId="3371131196" sldId="906"/>
        </pc:sldMkLst>
      </pc:sldChg>
      <pc:sldChg chg="modNotesTx">
        <pc:chgData name="Ewa Kazimierska" userId="8edb7084-dccb-4d8f-9cfb-38098ea1d667" providerId="ADAL" clId="{016A4A70-3767-48AA-8DA5-9CCA0F9E8C42}" dt="2026-07-14T00:03:00.726" v="13" actId="6549"/>
        <pc:sldMkLst>
          <pc:docMk/>
          <pc:sldMk cId="2287506688" sldId="908"/>
        </pc:sldMkLst>
      </pc:sldChg>
      <pc:sldChg chg="modNotesTx">
        <pc:chgData name="Ewa Kazimierska" userId="8edb7084-dccb-4d8f-9cfb-38098ea1d667" providerId="ADAL" clId="{016A4A70-3767-48AA-8DA5-9CCA0F9E8C42}" dt="2026-07-14T00:03:10.905" v="16" actId="6549"/>
        <pc:sldMkLst>
          <pc:docMk/>
          <pc:sldMk cId="1096445522" sldId="910"/>
        </pc:sldMkLst>
      </pc:sldChg>
      <pc:sldChg chg="modNotesTx">
        <pc:chgData name="Ewa Kazimierska" userId="8edb7084-dccb-4d8f-9cfb-38098ea1d667" providerId="ADAL" clId="{016A4A70-3767-48AA-8DA5-9CCA0F9E8C42}" dt="2026-07-14T00:06:24.846" v="54" actId="6549"/>
        <pc:sldMkLst>
          <pc:docMk/>
          <pc:sldMk cId="2022768803" sldId="928"/>
        </pc:sldMkLst>
      </pc:sldChg>
      <pc:sldChg chg="modNotesTx">
        <pc:chgData name="Ewa Kazimierska" userId="8edb7084-dccb-4d8f-9cfb-38098ea1d667" providerId="ADAL" clId="{016A4A70-3767-48AA-8DA5-9CCA0F9E8C42}" dt="2026-07-14T00:03:40.121" v="24" actId="6549"/>
        <pc:sldMkLst>
          <pc:docMk/>
          <pc:sldMk cId="1192821836" sldId="936"/>
        </pc:sldMkLst>
      </pc:sldChg>
      <pc:sldChg chg="modNotesTx">
        <pc:chgData name="Ewa Kazimierska" userId="8edb7084-dccb-4d8f-9cfb-38098ea1d667" providerId="ADAL" clId="{016A4A70-3767-48AA-8DA5-9CCA0F9E8C42}" dt="2026-07-14T00:05:55.972" v="46" actId="6549"/>
        <pc:sldMkLst>
          <pc:docMk/>
          <pc:sldMk cId="674050263" sldId="938"/>
        </pc:sldMkLst>
      </pc:sldChg>
      <pc:sldChg chg="modNotesTx">
        <pc:chgData name="Ewa Kazimierska" userId="8edb7084-dccb-4d8f-9cfb-38098ea1d667" providerId="ADAL" clId="{016A4A70-3767-48AA-8DA5-9CCA0F9E8C42}" dt="2026-07-14T00:03:28.613" v="21" actId="6549"/>
        <pc:sldMkLst>
          <pc:docMk/>
          <pc:sldMk cId="3960129554" sldId="939"/>
        </pc:sldMkLst>
      </pc:sldChg>
      <pc:sldChg chg="modNotesTx">
        <pc:chgData name="Ewa Kazimierska" userId="8edb7084-dccb-4d8f-9cfb-38098ea1d667" providerId="ADAL" clId="{016A4A70-3767-48AA-8DA5-9CCA0F9E8C42}" dt="2026-07-14T00:03:33.142" v="22" actId="6549"/>
        <pc:sldMkLst>
          <pc:docMk/>
          <pc:sldMk cId="947523641" sldId="941"/>
        </pc:sldMkLst>
      </pc:sldChg>
      <pc:sldChg chg="modNotesTx">
        <pc:chgData name="Ewa Kazimierska" userId="8edb7084-dccb-4d8f-9cfb-38098ea1d667" providerId="ADAL" clId="{016A4A70-3767-48AA-8DA5-9CCA0F9E8C42}" dt="2026-07-14T00:07:29.897" v="56" actId="6549"/>
        <pc:sldMkLst>
          <pc:docMk/>
          <pc:sldMk cId="241227215" sldId="943"/>
        </pc:sldMkLst>
      </pc:sldChg>
      <pc:sldChg chg="modNotesTx">
        <pc:chgData name="Ewa Kazimierska" userId="8edb7084-dccb-4d8f-9cfb-38098ea1d667" providerId="ADAL" clId="{016A4A70-3767-48AA-8DA5-9CCA0F9E8C42}" dt="2026-07-14T00:04:07.739" v="30" actId="6549"/>
        <pc:sldMkLst>
          <pc:docMk/>
          <pc:sldMk cId="2198845667" sldId="947"/>
        </pc:sldMkLst>
      </pc:sldChg>
      <pc:sldChg chg="modNotesTx">
        <pc:chgData name="Ewa Kazimierska" userId="8edb7084-dccb-4d8f-9cfb-38098ea1d667" providerId="ADAL" clId="{016A4A70-3767-48AA-8DA5-9CCA0F9E8C42}" dt="2026-07-14T00:04:16.130" v="33" actId="6549"/>
        <pc:sldMkLst>
          <pc:docMk/>
          <pc:sldMk cId="4141922606" sldId="948"/>
        </pc:sldMkLst>
      </pc:sldChg>
      <pc:sldChg chg="modNotesTx">
        <pc:chgData name="Ewa Kazimierska" userId="8edb7084-dccb-4d8f-9cfb-38098ea1d667" providerId="ADAL" clId="{016A4A70-3767-48AA-8DA5-9CCA0F9E8C42}" dt="2026-07-14T00:02:28.154" v="6" actId="6549"/>
        <pc:sldMkLst>
          <pc:docMk/>
          <pc:sldMk cId="960765527" sldId="950"/>
        </pc:sldMkLst>
      </pc:sldChg>
      <pc:sldChg chg="modNotesTx">
        <pc:chgData name="Ewa Kazimierska" userId="8edb7084-dccb-4d8f-9cfb-38098ea1d667" providerId="ADAL" clId="{016A4A70-3767-48AA-8DA5-9CCA0F9E8C42}" dt="2026-07-14T00:03:25.205" v="20" actId="6549"/>
        <pc:sldMkLst>
          <pc:docMk/>
          <pc:sldMk cId="1943463444" sldId="951"/>
        </pc:sldMkLst>
      </pc:sldChg>
      <pc:sldChg chg="modNotesTx">
        <pc:chgData name="Ewa Kazimierska" userId="8edb7084-dccb-4d8f-9cfb-38098ea1d667" providerId="ADAL" clId="{016A4A70-3767-48AA-8DA5-9CCA0F9E8C42}" dt="2026-07-14T00:04:20.714" v="34" actId="6549"/>
        <pc:sldMkLst>
          <pc:docMk/>
          <pc:sldMk cId="3947879816" sldId="952"/>
        </pc:sldMkLst>
      </pc:sldChg>
      <pc:sldChg chg="modNotesTx">
        <pc:chgData name="Ewa Kazimierska" userId="8edb7084-dccb-4d8f-9cfb-38098ea1d667" providerId="ADAL" clId="{016A4A70-3767-48AA-8DA5-9CCA0F9E8C42}" dt="2026-07-14T00:02:20.919" v="4" actId="6549"/>
        <pc:sldMkLst>
          <pc:docMk/>
          <pc:sldMk cId="1498102414" sldId="957"/>
        </pc:sldMkLst>
      </pc:sldChg>
      <pc:sldChg chg="modNotesTx">
        <pc:chgData name="Ewa Kazimierska" userId="8edb7084-dccb-4d8f-9cfb-38098ea1d667" providerId="ADAL" clId="{016A4A70-3767-48AA-8DA5-9CCA0F9E8C42}" dt="2026-07-14T00:02:12.319" v="1" actId="6549"/>
        <pc:sldMkLst>
          <pc:docMk/>
          <pc:sldMk cId="1942905290" sldId="958"/>
        </pc:sldMkLst>
      </pc:sldChg>
      <pc:sldChg chg="modNotesTx">
        <pc:chgData name="Ewa Kazimierska" userId="8edb7084-dccb-4d8f-9cfb-38098ea1d667" providerId="ADAL" clId="{016A4A70-3767-48AA-8DA5-9CCA0F9E8C42}" dt="2026-07-14T00:04:45.816" v="40" actId="6549"/>
        <pc:sldMkLst>
          <pc:docMk/>
          <pc:sldMk cId="2842921844" sldId="998"/>
        </pc:sldMkLst>
      </pc:sldChg>
      <pc:sldChg chg="modNotesTx">
        <pc:chgData name="Ewa Kazimierska" userId="8edb7084-dccb-4d8f-9cfb-38098ea1d667" providerId="ADAL" clId="{016A4A70-3767-48AA-8DA5-9CCA0F9E8C42}" dt="2026-07-14T00:02:47.122" v="10" actId="6549"/>
        <pc:sldMkLst>
          <pc:docMk/>
          <pc:sldMk cId="704568591" sldId="1002"/>
        </pc:sldMkLst>
      </pc:sldChg>
      <pc:sldChg chg="modNotesTx">
        <pc:chgData name="Ewa Kazimierska" userId="8edb7084-dccb-4d8f-9cfb-38098ea1d667" providerId="ADAL" clId="{016A4A70-3767-48AA-8DA5-9CCA0F9E8C42}" dt="2026-07-14T00:02:43.716" v="9" actId="6549"/>
        <pc:sldMkLst>
          <pc:docMk/>
          <pc:sldMk cId="0" sldId="1003"/>
        </pc:sldMkLst>
      </pc:sldChg>
      <pc:sldChg chg="modNotesTx">
        <pc:chgData name="Ewa Kazimierska" userId="8edb7084-dccb-4d8f-9cfb-38098ea1d667" providerId="ADAL" clId="{016A4A70-3767-48AA-8DA5-9CCA0F9E8C42}" dt="2026-07-14T00:03:44.297" v="25" actId="6549"/>
        <pc:sldMkLst>
          <pc:docMk/>
          <pc:sldMk cId="0" sldId="1005"/>
        </pc:sldMkLst>
      </pc:sldChg>
      <pc:sldChg chg="modNotesTx">
        <pc:chgData name="Ewa Kazimierska" userId="8edb7084-dccb-4d8f-9cfb-38098ea1d667" providerId="ADAL" clId="{016A4A70-3767-48AA-8DA5-9CCA0F9E8C42}" dt="2026-07-14T00:04:25.889" v="35" actId="6549"/>
        <pc:sldMkLst>
          <pc:docMk/>
          <pc:sldMk cId="574904058" sldId="1007"/>
        </pc:sldMkLst>
      </pc:sldChg>
      <pc:sldChg chg="modNotesTx">
        <pc:chgData name="Ewa Kazimierska" userId="8edb7084-dccb-4d8f-9cfb-38098ea1d667" providerId="ADAL" clId="{016A4A70-3767-48AA-8DA5-9CCA0F9E8C42}" dt="2026-07-14T00:04:32.344" v="37" actId="6549"/>
        <pc:sldMkLst>
          <pc:docMk/>
          <pc:sldMk cId="477316187" sldId="1008"/>
        </pc:sldMkLst>
      </pc:sldChg>
      <pc:sldChg chg="modNotesTx">
        <pc:chgData name="Ewa Kazimierska" userId="8edb7084-dccb-4d8f-9cfb-38098ea1d667" providerId="ADAL" clId="{016A4A70-3767-48AA-8DA5-9CCA0F9E8C42}" dt="2026-07-14T00:04:52.413" v="42" actId="6549"/>
        <pc:sldMkLst>
          <pc:docMk/>
          <pc:sldMk cId="1965725673" sldId="1010"/>
        </pc:sldMkLst>
      </pc:sldChg>
      <pc:sldChg chg="modNotesTx">
        <pc:chgData name="Ewa Kazimierska" userId="8edb7084-dccb-4d8f-9cfb-38098ea1d667" providerId="ADAL" clId="{016A4A70-3767-48AA-8DA5-9CCA0F9E8C42}" dt="2026-07-14T00:04:55.761" v="43" actId="6549"/>
        <pc:sldMkLst>
          <pc:docMk/>
          <pc:sldMk cId="3367190642" sldId="1011"/>
        </pc:sldMkLst>
      </pc:sldChg>
      <pc:sldChg chg="modNotesTx">
        <pc:chgData name="Ewa Kazimierska" userId="8edb7084-dccb-4d8f-9cfb-38098ea1d667" providerId="ADAL" clId="{016A4A70-3767-48AA-8DA5-9CCA0F9E8C42}" dt="2026-07-14T00:04:58.488" v="44" actId="6549"/>
        <pc:sldMkLst>
          <pc:docMk/>
          <pc:sldMk cId="3488995629" sldId="1012"/>
        </pc:sldMkLst>
      </pc:sldChg>
      <pc:sldChg chg="modNotesTx">
        <pc:chgData name="Ewa Kazimierska" userId="8edb7084-dccb-4d8f-9cfb-38098ea1d667" providerId="ADAL" clId="{016A4A70-3767-48AA-8DA5-9CCA0F9E8C42}" dt="2026-07-14T00:03:36.575" v="23" actId="6549"/>
        <pc:sldMkLst>
          <pc:docMk/>
          <pc:sldMk cId="0" sldId="1013"/>
        </pc:sldMkLst>
      </pc:sldChg>
      <pc:sldChg chg="modNotesTx">
        <pc:chgData name="Ewa Kazimierska" userId="8edb7084-dccb-4d8f-9cfb-38098ea1d667" providerId="ADAL" clId="{016A4A70-3767-48AA-8DA5-9CCA0F9E8C42}" dt="2026-07-14T00:04:03.409" v="29" actId="6549"/>
        <pc:sldMkLst>
          <pc:docMk/>
          <pc:sldMk cId="0" sldId="1014"/>
        </pc:sldMkLst>
      </pc:sldChg>
      <pc:sldChg chg="modNotesTx">
        <pc:chgData name="Ewa Kazimierska" userId="8edb7084-dccb-4d8f-9cfb-38098ea1d667" providerId="ADAL" clId="{016A4A70-3767-48AA-8DA5-9CCA0F9E8C42}" dt="2026-07-14T00:04:13.577" v="32" actId="6549"/>
        <pc:sldMkLst>
          <pc:docMk/>
          <pc:sldMk cId="0" sldId="1015"/>
        </pc:sldMkLst>
      </pc:sldChg>
      <pc:sldChg chg="modNotesTx">
        <pc:chgData name="Ewa Kazimierska" userId="8edb7084-dccb-4d8f-9cfb-38098ea1d667" providerId="ADAL" clId="{016A4A70-3767-48AA-8DA5-9CCA0F9E8C42}" dt="2026-07-14T00:04:28.769" v="36" actId="6549"/>
        <pc:sldMkLst>
          <pc:docMk/>
          <pc:sldMk cId="3501826728" sldId="1016"/>
        </pc:sldMkLst>
      </pc:sldChg>
      <pc:sldChg chg="modNotesTx">
        <pc:chgData name="Ewa Kazimierska" userId="8edb7084-dccb-4d8f-9cfb-38098ea1d667" providerId="ADAL" clId="{016A4A70-3767-48AA-8DA5-9CCA0F9E8C42}" dt="2026-07-14T00:04:38.810" v="38" actId="6549"/>
        <pc:sldMkLst>
          <pc:docMk/>
          <pc:sldMk cId="2901604427" sldId="1017"/>
        </pc:sldMkLst>
      </pc:sldChg>
      <pc:sldChg chg="modNotesTx">
        <pc:chgData name="Ewa Kazimierska" userId="8edb7084-dccb-4d8f-9cfb-38098ea1d667" providerId="ADAL" clId="{016A4A70-3767-48AA-8DA5-9CCA0F9E8C42}" dt="2026-07-14T00:06:05.546" v="48" actId="6549"/>
        <pc:sldMkLst>
          <pc:docMk/>
          <pc:sldMk cId="0" sldId="1021"/>
        </pc:sldMkLst>
      </pc:sldChg>
      <pc:sldChg chg="modNotesTx">
        <pc:chgData name="Ewa Kazimierska" userId="8edb7084-dccb-4d8f-9cfb-38098ea1d667" providerId="ADAL" clId="{016A4A70-3767-48AA-8DA5-9CCA0F9E8C42}" dt="2026-07-14T00:02:14.824" v="2" actId="6549"/>
        <pc:sldMkLst>
          <pc:docMk/>
          <pc:sldMk cId="0" sldId="1022"/>
        </pc:sldMkLst>
      </pc:sldChg>
      <pc:sldChg chg="ord">
        <pc:chgData name="Ewa Kazimierska" userId="8edb7084-dccb-4d8f-9cfb-38098ea1d667" providerId="ADAL" clId="{016A4A70-3767-48AA-8DA5-9CCA0F9E8C42}" dt="2026-07-14T00:06:18.769" v="53"/>
        <pc:sldMkLst>
          <pc:docMk/>
          <pc:sldMk cId="1399545419" sldId="1023"/>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B9E41A8-87A1-45AA-8059-210FA03CFE1D}"/>
              </a:ext>
            </a:extLst>
          </p:cNvPr>
          <p:cNvSpPr>
            <a:spLocks noGrp="1"/>
          </p:cNvSpPr>
          <p:nvPr>
            <p:ph type="hdr" sz="quarter"/>
          </p:nvPr>
        </p:nvSpPr>
        <p:spPr>
          <a:xfrm>
            <a:off x="0" y="0"/>
            <a:ext cx="2971800" cy="523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941A38D-AA32-445F-A6AA-85323E34485E}"/>
              </a:ext>
            </a:extLst>
          </p:cNvPr>
          <p:cNvSpPr>
            <a:spLocks noGrp="1"/>
          </p:cNvSpPr>
          <p:nvPr>
            <p:ph type="dt" sz="quarter" idx="1"/>
          </p:nvPr>
        </p:nvSpPr>
        <p:spPr>
          <a:xfrm>
            <a:off x="3884613" y="0"/>
            <a:ext cx="2971800" cy="52388"/>
          </a:xfrm>
          <a:prstGeom prst="rect">
            <a:avLst/>
          </a:prstGeom>
        </p:spPr>
        <p:txBody>
          <a:bodyPr vert="horz" lIns="91440" tIns="45720" rIns="91440" bIns="45720" rtlCol="0"/>
          <a:lstStyle>
            <a:lvl1pPr algn="r">
              <a:defRPr sz="1200"/>
            </a:lvl1pPr>
          </a:lstStyle>
          <a:p>
            <a:fld id="{ACA0FEEC-61FA-4E80-85D9-B3FAA62A14A0}" type="datetimeFigureOut">
              <a:rPr lang="en-GB" smtClean="0"/>
              <a:t>13/07/2026</a:t>
            </a:fld>
            <a:endParaRPr lang="en-GB"/>
          </a:p>
        </p:txBody>
      </p:sp>
      <p:sp>
        <p:nvSpPr>
          <p:cNvPr id="4" name="Footer Placeholder 3">
            <a:extLst>
              <a:ext uri="{FF2B5EF4-FFF2-40B4-BE49-F238E27FC236}">
                <a16:creationId xmlns:a16="http://schemas.microsoft.com/office/drawing/2014/main" id="{DDCC02CF-7116-4C43-ACE5-325C10D2AF50}"/>
              </a:ext>
            </a:extLst>
          </p:cNvPr>
          <p:cNvSpPr>
            <a:spLocks noGrp="1"/>
          </p:cNvSpPr>
          <p:nvPr>
            <p:ph type="ftr" sz="quarter" idx="2"/>
          </p:nvPr>
        </p:nvSpPr>
        <p:spPr>
          <a:xfrm>
            <a:off x="0" y="1004888"/>
            <a:ext cx="2971800" cy="523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47EBB6CF-6F60-4649-83A0-FF2C166B1C58}"/>
              </a:ext>
            </a:extLst>
          </p:cNvPr>
          <p:cNvSpPr>
            <a:spLocks noGrp="1"/>
          </p:cNvSpPr>
          <p:nvPr>
            <p:ph type="sldNum" sz="quarter" idx="3"/>
          </p:nvPr>
        </p:nvSpPr>
        <p:spPr>
          <a:xfrm>
            <a:off x="3884613" y="1004888"/>
            <a:ext cx="2971800" cy="52387"/>
          </a:xfrm>
          <a:prstGeom prst="rect">
            <a:avLst/>
          </a:prstGeom>
        </p:spPr>
        <p:txBody>
          <a:bodyPr vert="horz" lIns="91440" tIns="45720" rIns="91440" bIns="45720" rtlCol="0" anchor="b"/>
          <a:lstStyle>
            <a:lvl1pPr algn="r">
              <a:defRPr sz="1200"/>
            </a:lvl1pPr>
          </a:lstStyle>
          <a:p>
            <a:fld id="{D55731DA-B9D9-48DB-B346-3E94B9A92BF1}" type="slidenum">
              <a:rPr lang="en-GB" smtClean="0"/>
              <a:t>‹#›</a:t>
            </a:fld>
            <a:endParaRPr lang="en-GB"/>
          </a:p>
        </p:txBody>
      </p:sp>
    </p:spTree>
    <p:extLst>
      <p:ext uri="{BB962C8B-B14F-4D97-AF65-F5344CB8AC3E}">
        <p14:creationId xmlns:p14="http://schemas.microsoft.com/office/powerpoint/2010/main" val="29783561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youtube.com/watch?v=70eVeqKBgTo"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a:t>
            </a:fld>
            <a:endParaRPr lang="en-GB"/>
          </a:p>
        </p:txBody>
      </p:sp>
    </p:spTree>
    <p:extLst>
      <p:ext uri="{BB962C8B-B14F-4D97-AF65-F5344CB8AC3E}">
        <p14:creationId xmlns:p14="http://schemas.microsoft.com/office/powerpoint/2010/main" val="13876750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a:t>
            </a:fld>
            <a:endParaRPr lang="en-GB"/>
          </a:p>
        </p:txBody>
      </p:sp>
    </p:spTree>
    <p:extLst>
      <p:ext uri="{BB962C8B-B14F-4D97-AF65-F5344CB8AC3E}">
        <p14:creationId xmlns:p14="http://schemas.microsoft.com/office/powerpoint/2010/main" val="442274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07AB4A-24D1-4B24-BC79-7BCCD81CD9AC}" type="slidenum">
              <a:rPr lang="en-GB" smtClean="0"/>
              <a:t>3</a:t>
            </a:fld>
            <a:endParaRPr lang="en-GB"/>
          </a:p>
        </p:txBody>
      </p:sp>
    </p:spTree>
    <p:extLst>
      <p:ext uri="{BB962C8B-B14F-4D97-AF65-F5344CB8AC3E}">
        <p14:creationId xmlns:p14="http://schemas.microsoft.com/office/powerpoint/2010/main" val="2429952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a:t>
            </a:fld>
            <a:endParaRPr lang="en-GB"/>
          </a:p>
        </p:txBody>
      </p:sp>
    </p:spTree>
    <p:extLst>
      <p:ext uri="{BB962C8B-B14F-4D97-AF65-F5344CB8AC3E}">
        <p14:creationId xmlns:p14="http://schemas.microsoft.com/office/powerpoint/2010/main" val="2457688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a:t>
            </a:fld>
            <a:endParaRPr lang="en-GB"/>
          </a:p>
        </p:txBody>
      </p:sp>
    </p:spTree>
    <p:extLst>
      <p:ext uri="{BB962C8B-B14F-4D97-AF65-F5344CB8AC3E}">
        <p14:creationId xmlns:p14="http://schemas.microsoft.com/office/powerpoint/2010/main" val="20558325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6</a:t>
            </a:fld>
            <a:endParaRPr lang="en-GB"/>
          </a:p>
        </p:txBody>
      </p:sp>
    </p:spTree>
    <p:extLst>
      <p:ext uri="{BB962C8B-B14F-4D97-AF65-F5344CB8AC3E}">
        <p14:creationId xmlns:p14="http://schemas.microsoft.com/office/powerpoint/2010/main" val="1117767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7</a:t>
            </a:fld>
            <a:endParaRPr lang="en-GB"/>
          </a:p>
        </p:txBody>
      </p:sp>
    </p:spTree>
    <p:extLst>
      <p:ext uri="{BB962C8B-B14F-4D97-AF65-F5344CB8AC3E}">
        <p14:creationId xmlns:p14="http://schemas.microsoft.com/office/powerpoint/2010/main" val="1771567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D7B26E-FC8D-86BE-B44F-6209F59645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337B6D-5FD2-AAF6-0C46-1BE1329023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FF7A4E-AB2A-2FA4-98A2-25F6AB8E5E7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GitHub in VSC: Click </a:t>
            </a:r>
            <a:r>
              <a:rPr lang="en-US" dirty="0"/>
              <a:t>on the Extensions icon in the Activity Bar on the side of VS.</a:t>
            </a:r>
            <a:br>
              <a:rPr lang="en-US" dirty="0"/>
            </a:br>
            <a:r>
              <a:rPr lang="en-US" dirty="0"/>
              <a:t>* </a:t>
            </a:r>
            <a:r>
              <a:rPr lang="en-GB" dirty="0"/>
              <a:t>We can also deploy applications on GitHub using </a:t>
            </a:r>
            <a:r>
              <a:rPr lang="en-GB" dirty="0" err="1"/>
              <a:t>Github</a:t>
            </a:r>
            <a:r>
              <a:rPr lang="en-GB" dirty="0"/>
              <a:t> pages.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86C26A29-EDF0-D857-73C1-1DBE902A3C5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84532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B478DA-6D23-51ED-4AAA-479E897236B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A7D996-EB5B-5A8F-DAF7-C602245E0E4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106A915-2962-4395-EB9B-D9305831C3B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03E154A-BA05-E670-3876-438544F9358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139046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11</a:t>
            </a:fld>
            <a:endParaRPr lang="en-GB"/>
          </a:p>
        </p:txBody>
      </p:sp>
    </p:spTree>
    <p:extLst>
      <p:ext uri="{BB962C8B-B14F-4D97-AF65-F5344CB8AC3E}">
        <p14:creationId xmlns:p14="http://schemas.microsoft.com/office/powerpoint/2010/main" val="30557709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12</a:t>
            </a:fld>
            <a:endParaRPr lang="en-GB"/>
          </a:p>
        </p:txBody>
      </p:sp>
    </p:spTree>
    <p:extLst>
      <p:ext uri="{BB962C8B-B14F-4D97-AF65-F5344CB8AC3E}">
        <p14:creationId xmlns:p14="http://schemas.microsoft.com/office/powerpoint/2010/main" val="3725114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72507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15</a:t>
            </a:fld>
            <a:endParaRPr lang="en-GB"/>
          </a:p>
        </p:txBody>
      </p:sp>
    </p:spTree>
    <p:extLst>
      <p:ext uri="{BB962C8B-B14F-4D97-AF65-F5344CB8AC3E}">
        <p14:creationId xmlns:p14="http://schemas.microsoft.com/office/powerpoint/2010/main" val="1736958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16</a:t>
            </a:fld>
            <a:endParaRPr lang="en-GB"/>
          </a:p>
        </p:txBody>
      </p:sp>
    </p:spTree>
    <p:extLst>
      <p:ext uri="{BB962C8B-B14F-4D97-AF65-F5344CB8AC3E}">
        <p14:creationId xmlns:p14="http://schemas.microsoft.com/office/powerpoint/2010/main" val="26398552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17</a:t>
            </a:fld>
            <a:endParaRPr lang="en-GB"/>
          </a:p>
        </p:txBody>
      </p:sp>
    </p:spTree>
    <p:extLst>
      <p:ext uri="{BB962C8B-B14F-4D97-AF65-F5344CB8AC3E}">
        <p14:creationId xmlns:p14="http://schemas.microsoft.com/office/powerpoint/2010/main" val="24268943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18</a:t>
            </a:fld>
            <a:endParaRPr lang="en-GB"/>
          </a:p>
        </p:txBody>
      </p:sp>
    </p:spTree>
    <p:extLst>
      <p:ext uri="{BB962C8B-B14F-4D97-AF65-F5344CB8AC3E}">
        <p14:creationId xmlns:p14="http://schemas.microsoft.com/office/powerpoint/2010/main" val="28182796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19</a:t>
            </a:fld>
            <a:endParaRPr lang="en-GB"/>
          </a:p>
        </p:txBody>
      </p:sp>
    </p:spTree>
    <p:extLst>
      <p:ext uri="{BB962C8B-B14F-4D97-AF65-F5344CB8AC3E}">
        <p14:creationId xmlns:p14="http://schemas.microsoft.com/office/powerpoint/2010/main" val="22614552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20</a:t>
            </a:fld>
            <a:endParaRPr lang="en-GB"/>
          </a:p>
        </p:txBody>
      </p:sp>
    </p:spTree>
    <p:extLst>
      <p:ext uri="{BB962C8B-B14F-4D97-AF65-F5344CB8AC3E}">
        <p14:creationId xmlns:p14="http://schemas.microsoft.com/office/powerpoint/2010/main" val="26675013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21</a:t>
            </a:fld>
            <a:endParaRPr lang="en-GB"/>
          </a:p>
        </p:txBody>
      </p:sp>
    </p:spTree>
    <p:extLst>
      <p:ext uri="{BB962C8B-B14F-4D97-AF65-F5344CB8AC3E}">
        <p14:creationId xmlns:p14="http://schemas.microsoft.com/office/powerpoint/2010/main" val="2887544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22</a:t>
            </a:fld>
            <a:endParaRPr lang="en-GB"/>
          </a:p>
        </p:txBody>
      </p:sp>
    </p:spTree>
    <p:extLst>
      <p:ext uri="{BB962C8B-B14F-4D97-AF65-F5344CB8AC3E}">
        <p14:creationId xmlns:p14="http://schemas.microsoft.com/office/powerpoint/2010/main" val="4855565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23</a:t>
            </a:fld>
            <a:endParaRPr lang="en-GB"/>
          </a:p>
        </p:txBody>
      </p:sp>
    </p:spTree>
    <p:extLst>
      <p:ext uri="{BB962C8B-B14F-4D97-AF65-F5344CB8AC3E}">
        <p14:creationId xmlns:p14="http://schemas.microsoft.com/office/powerpoint/2010/main" val="179697201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25</a:t>
            </a:fld>
            <a:endParaRPr lang="en-GB"/>
          </a:p>
        </p:txBody>
      </p:sp>
    </p:spTree>
    <p:extLst>
      <p:ext uri="{BB962C8B-B14F-4D97-AF65-F5344CB8AC3E}">
        <p14:creationId xmlns:p14="http://schemas.microsoft.com/office/powerpoint/2010/main" val="21886799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27</a:t>
            </a:fld>
            <a:endParaRPr lang="en-GB"/>
          </a:p>
        </p:txBody>
      </p:sp>
    </p:spTree>
    <p:extLst>
      <p:ext uri="{BB962C8B-B14F-4D97-AF65-F5344CB8AC3E}">
        <p14:creationId xmlns:p14="http://schemas.microsoft.com/office/powerpoint/2010/main" val="259074871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28</a:t>
            </a:fld>
            <a:endParaRPr lang="en-GB"/>
          </a:p>
        </p:txBody>
      </p:sp>
    </p:spTree>
    <p:extLst>
      <p:ext uri="{BB962C8B-B14F-4D97-AF65-F5344CB8AC3E}">
        <p14:creationId xmlns:p14="http://schemas.microsoft.com/office/powerpoint/2010/main" val="4847708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1" dirty="0">
                <a:solidFill>
                  <a:srgbClr val="0D0D0D"/>
                </a:solidFill>
                <a:effectLst/>
                <a:latin typeface="-apple-system-body"/>
              </a:rPr>
              <a:t>Slide 29 – App Manager: Application Monitoring</a:t>
            </a:r>
          </a:p>
          <a:p>
            <a:r>
              <a:rPr lang="en-GB" b="0" i="1" dirty="0">
                <a:effectLst/>
              </a:rPr>
              <a:t>This screenshot shows an example of App Manager in use.</a:t>
            </a:r>
          </a:p>
          <a:p>
            <a:r>
              <a:rPr lang="en-GB" b="0" i="1" dirty="0">
                <a:effectLst/>
              </a:rPr>
              <a:t>You can see that it provides an overview of system resources and highlights any current alarms or warnings.</a:t>
            </a:r>
          </a:p>
          <a:p>
            <a:r>
              <a:rPr lang="en-GB" b="0" i="1" dirty="0">
                <a:effectLst/>
              </a:rPr>
              <a:t>In this example, it has detected that the </a:t>
            </a:r>
            <a:r>
              <a:rPr lang="en-GB" b="1" i="1" dirty="0">
                <a:effectLst/>
              </a:rPr>
              <a:t>Tomcat server is down</a:t>
            </a:r>
            <a:r>
              <a:rPr lang="en-GB" b="0" i="1" dirty="0">
                <a:effectLst/>
              </a:rPr>
              <a:t>, allowing administrators to investigate the problem immediately.</a:t>
            </a:r>
          </a:p>
          <a:p>
            <a:r>
              <a:rPr lang="en-GB" b="0" i="1" dirty="0">
                <a:effectLst/>
              </a:rPr>
              <a:t>Rather than waiting for users to complain, monitoring tools automatically detect these issues and notify the support team.</a:t>
            </a:r>
          </a:p>
          <a:p>
            <a:r>
              <a:rPr lang="en-GB" b="0" i="1" dirty="0">
                <a:effectLst/>
              </a:rPr>
              <a:t>This helps organisations reduce downtime and improve the reliability of their services, which is particularly important for customer-facing applications.</a:t>
            </a:r>
          </a:p>
          <a:p>
            <a:endParaRPr lang="en-GB" dirty="0"/>
          </a:p>
          <a:p>
            <a:r>
              <a:rPr lang="en-GB" dirty="0"/>
              <a:t>This screenshot shows the type of dashboard that administrators use every day.</a:t>
            </a:r>
          </a:p>
          <a:p>
            <a:r>
              <a:rPr lang="en-GB" dirty="0"/>
              <a:t>It provides a quick overview of system health, performance trends and any active alerts requiring attention.</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29</a:t>
            </a:fld>
            <a:endParaRPr lang="en-GB"/>
          </a:p>
        </p:txBody>
      </p:sp>
    </p:spTree>
    <p:extLst>
      <p:ext uri="{BB962C8B-B14F-4D97-AF65-F5344CB8AC3E}">
        <p14:creationId xmlns:p14="http://schemas.microsoft.com/office/powerpoint/2010/main" val="160846679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Puppet video overview: </a:t>
            </a:r>
            <a:r>
              <a:rPr lang="en-US" dirty="0">
                <a:hlinkClick r:id="rId3"/>
              </a:rPr>
              <a:t>Puppet for Network Engineers (CCNA and CCNP Automation) (youtube.com)</a:t>
            </a:r>
            <a:r>
              <a:rPr lang="en-GB" b="1" i="0" dirty="0">
                <a:solidFill>
                  <a:srgbClr val="0D0D0D"/>
                </a:solidFill>
                <a:effectLst/>
                <a:latin typeface="-apple-system-body"/>
              </a:rPr>
              <a:t> </a:t>
            </a:r>
          </a:p>
          <a:p>
            <a:pPr algn="l"/>
            <a:endParaRPr lang="en-GB" b="1" i="0" dirty="0">
              <a:solidFill>
                <a:srgbClr val="0D0D0D"/>
              </a:solidFill>
              <a:effectLst/>
              <a:latin typeface="-apple-system-body"/>
            </a:endParaRPr>
          </a:p>
          <a:p>
            <a:pPr algn="l"/>
            <a:endParaRPr lang="en-GB" b="0" i="1" dirty="0">
              <a:solidFill>
                <a:srgbClr val="0D0D0D"/>
              </a:solidFill>
              <a:effectLst/>
              <a:latin typeface="-apple-system-body"/>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5513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32</a:t>
            </a:fld>
            <a:endParaRPr lang="en-GB"/>
          </a:p>
        </p:txBody>
      </p:sp>
    </p:spTree>
    <p:extLst>
      <p:ext uri="{BB962C8B-B14F-4D97-AF65-F5344CB8AC3E}">
        <p14:creationId xmlns:p14="http://schemas.microsoft.com/office/powerpoint/2010/main" val="400925735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34</a:t>
            </a:fld>
            <a:endParaRPr lang="en-GB"/>
          </a:p>
        </p:txBody>
      </p:sp>
    </p:spTree>
    <p:extLst>
      <p:ext uri="{BB962C8B-B14F-4D97-AF65-F5344CB8AC3E}">
        <p14:creationId xmlns:p14="http://schemas.microsoft.com/office/powerpoint/2010/main" val="35508216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35</a:t>
            </a:fld>
            <a:endParaRPr lang="en-GB"/>
          </a:p>
        </p:txBody>
      </p:sp>
    </p:spTree>
    <p:extLst>
      <p:ext uri="{BB962C8B-B14F-4D97-AF65-F5344CB8AC3E}">
        <p14:creationId xmlns:p14="http://schemas.microsoft.com/office/powerpoint/2010/main" val="22965695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73009247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34872892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211237567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39</a:t>
            </a:fld>
            <a:endParaRPr lang="en-GB"/>
          </a:p>
        </p:txBody>
      </p:sp>
    </p:spTree>
    <p:extLst>
      <p:ext uri="{BB962C8B-B14F-4D97-AF65-F5344CB8AC3E}">
        <p14:creationId xmlns:p14="http://schemas.microsoft.com/office/powerpoint/2010/main" val="111893819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2738302655"/>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9CAE58-C733-45EA-947E-2D2BD22297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F5665A-0782-4795-CA17-1CB9886B5CE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6DCCEF-9439-5AA7-196E-6603DB33549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DD88AD3-26E2-26D1-6C20-104BF6A5B75B}"/>
              </a:ext>
            </a:extLst>
          </p:cNvPr>
          <p:cNvSpPr>
            <a:spLocks noGrp="1"/>
          </p:cNvSpPr>
          <p:nvPr>
            <p:ph type="sldNum" sz="quarter" idx="5"/>
          </p:nvPr>
        </p:nvSpPr>
        <p:spPr/>
        <p:txBody>
          <a:bodyPr/>
          <a:lstStyle/>
          <a:p>
            <a:fld id="{93445808-0A42-4057-92F6-5314E76B2A59}" type="slidenum">
              <a:rPr lang="en-GB" smtClean="0"/>
              <a:t>41</a:t>
            </a:fld>
            <a:endParaRPr lang="en-GB"/>
          </a:p>
        </p:txBody>
      </p:sp>
    </p:spTree>
    <p:extLst>
      <p:ext uri="{BB962C8B-B14F-4D97-AF65-F5344CB8AC3E}">
        <p14:creationId xmlns:p14="http://schemas.microsoft.com/office/powerpoint/2010/main" val="332365014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5E12015-F104-457C-88D8-201B0CFA3E39}" type="slidenum">
              <a:rPr lang="en-GB" smtClean="0"/>
              <a:t>42</a:t>
            </a:fld>
            <a:endParaRPr lang="en-GB"/>
          </a:p>
        </p:txBody>
      </p:sp>
    </p:spTree>
    <p:extLst>
      <p:ext uri="{BB962C8B-B14F-4D97-AF65-F5344CB8AC3E}">
        <p14:creationId xmlns:p14="http://schemas.microsoft.com/office/powerpoint/2010/main" val="85843230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344135051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27006962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1"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238993920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46</a:t>
            </a:fld>
            <a:endParaRPr lang="en-GB"/>
          </a:p>
        </p:txBody>
      </p:sp>
    </p:spTree>
    <p:extLst>
      <p:ext uri="{BB962C8B-B14F-4D97-AF65-F5344CB8AC3E}">
        <p14:creationId xmlns:p14="http://schemas.microsoft.com/office/powerpoint/2010/main" val="159023700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47</a:t>
            </a:fld>
            <a:endParaRPr lang="en-GB"/>
          </a:p>
        </p:txBody>
      </p:sp>
    </p:spTree>
    <p:extLst>
      <p:ext uri="{BB962C8B-B14F-4D97-AF65-F5344CB8AC3E}">
        <p14:creationId xmlns:p14="http://schemas.microsoft.com/office/powerpoint/2010/main" val="200106277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101DFF-458C-890C-77F5-F7A17141B9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2F45952-9238-36CA-D80D-01D5AC28A7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F7C864-EE46-4FA4-13EA-87A32BF11D22}"/>
              </a:ext>
            </a:extLst>
          </p:cNvPr>
          <p:cNvSpPr>
            <a:spLocks noGrp="1"/>
          </p:cNvSpPr>
          <p:nvPr>
            <p:ph type="body" idx="1"/>
          </p:nvPr>
        </p:nvSpPr>
        <p:spPr/>
        <p:txBody>
          <a:bodyPr/>
          <a:lstStyle/>
          <a:p>
            <a:r>
              <a:rPr lang="en-GB" altLang="en-US" sz="1800" dirty="0"/>
              <a:t>Bg. </a:t>
            </a:r>
            <a:r>
              <a:rPr lang="en-GB" altLang="en-US" u="sng" dirty="0"/>
              <a:t>PEST Extended / Updated</a:t>
            </a:r>
            <a:endParaRPr lang="en-GB" dirty="0"/>
          </a:p>
          <a:p>
            <a:pPr eaLnBrk="1" hangingPunct="1"/>
            <a:r>
              <a:rPr lang="en-GB" altLang="en-US" dirty="0"/>
              <a:t>Some analysts have added </a:t>
            </a:r>
            <a:r>
              <a:rPr lang="en-GB" altLang="en-US" b="1" dirty="0"/>
              <a:t>Legal</a:t>
            </a:r>
            <a:r>
              <a:rPr lang="en-GB" altLang="en-US" dirty="0"/>
              <a:t> and rearranged the acronym to </a:t>
            </a:r>
            <a:r>
              <a:rPr lang="en-GB" altLang="en-US" b="1" dirty="0"/>
              <a:t>SLEPT.</a:t>
            </a:r>
            <a:endParaRPr lang="en-GB" altLang="en-US" baseline="30000" dirty="0"/>
          </a:p>
          <a:p>
            <a:pPr eaLnBrk="1" hangingPunct="1"/>
            <a:r>
              <a:rPr lang="en-GB" altLang="en-US" dirty="0"/>
              <a:t>The PEST model has been extended to include </a:t>
            </a:r>
            <a:r>
              <a:rPr lang="en-GB" altLang="en-US" b="1" u="sng" dirty="0"/>
              <a:t>Environmental &amp; Ethical</a:t>
            </a:r>
            <a:r>
              <a:rPr lang="en-GB" altLang="en-US" b="1" dirty="0"/>
              <a:t> </a:t>
            </a:r>
            <a:r>
              <a:rPr lang="en-GB" altLang="en-US" dirty="0"/>
              <a:t>considerations, and has expanded PEST and SLEPT to </a:t>
            </a:r>
            <a:r>
              <a:rPr lang="en-GB" altLang="en-US" b="1" dirty="0"/>
              <a:t>PESTLE / PEEEST / STEEPLED</a:t>
            </a:r>
            <a:r>
              <a:rPr lang="en-GB" altLang="en-US" dirty="0"/>
              <a:t> which is more popular in the UK.</a:t>
            </a:r>
            <a:endParaRPr lang="en-GB" altLang="en-US" baseline="30000" dirty="0"/>
          </a:p>
          <a:p>
            <a:pPr eaLnBrk="1" hangingPunct="1"/>
            <a:r>
              <a:rPr lang="en-GB" altLang="en-US" b="1" dirty="0"/>
              <a:t>The simple acronym ‘PEST’ is still widely used with </a:t>
            </a:r>
            <a:r>
              <a:rPr lang="en-GB" altLang="en-US" b="1" u="sng" dirty="0"/>
              <a:t>Legal, Ethical &amp; Environmental</a:t>
            </a:r>
            <a:r>
              <a:rPr lang="en-GB" altLang="en-US" b="1" dirty="0"/>
              <a:t> factors included under the Political category.</a:t>
            </a:r>
          </a:p>
          <a:p>
            <a:endParaRPr lang="en-GB" dirty="0"/>
          </a:p>
        </p:txBody>
      </p:sp>
      <p:sp>
        <p:nvSpPr>
          <p:cNvPr id="4" name="Slide Number Placeholder 3">
            <a:extLst>
              <a:ext uri="{FF2B5EF4-FFF2-40B4-BE49-F238E27FC236}">
                <a16:creationId xmlns:a16="http://schemas.microsoft.com/office/drawing/2014/main" id="{7C31AAEA-5EA5-6CB3-71F9-B25E02643D6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34442220"/>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54 – Activity: PEST Analysis</a:t>
            </a:r>
          </a:p>
          <a:p>
            <a:r>
              <a:rPr lang="en-GB" dirty="0"/>
              <a:t>The final question for you to answer on this part of the Innovation section is to use your preferred AI tool to generate and create a PEST analysis for the large tech company of your choice, including some professional, legal and ethical considerations.</a:t>
            </a:r>
          </a:p>
          <a:p>
            <a:r>
              <a:rPr lang="en-GB" dirty="0"/>
              <a:t>This will give you an idea of some of the political, legal, economic, social and technological influences that affect that company.</a:t>
            </a:r>
          </a:p>
          <a:p>
            <a:r>
              <a:rPr lang="en-GB" dirty="0"/>
              <a:t>Depending on your project idea, you can choose any company that you might like to work for — networking company, cyber security company, game company, software development company.</a:t>
            </a:r>
          </a:p>
          <a:p>
            <a:r>
              <a:rPr lang="en-GB" dirty="0"/>
              <a:t>When you answer this question, it will help you understand what wider considerations that company needs to think about.</a:t>
            </a:r>
          </a:p>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54</a:t>
            </a:fld>
            <a:endParaRPr lang="en-GB"/>
          </a:p>
        </p:txBody>
      </p:sp>
    </p:spTree>
    <p:extLst>
      <p:ext uri="{BB962C8B-B14F-4D97-AF65-F5344CB8AC3E}">
        <p14:creationId xmlns:p14="http://schemas.microsoft.com/office/powerpoint/2010/main" val="2947920820"/>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55</a:t>
            </a:fld>
            <a:endParaRPr lang="en-GB"/>
          </a:p>
        </p:txBody>
      </p:sp>
    </p:spTree>
    <p:extLst>
      <p:ext uri="{BB962C8B-B14F-4D97-AF65-F5344CB8AC3E}">
        <p14:creationId xmlns:p14="http://schemas.microsoft.com/office/powerpoint/2010/main" val="713183578"/>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56</a:t>
            </a:fld>
            <a:endParaRPr lang="en-GB"/>
          </a:p>
        </p:txBody>
      </p:sp>
    </p:spTree>
    <p:extLst>
      <p:ext uri="{BB962C8B-B14F-4D97-AF65-F5344CB8AC3E}">
        <p14:creationId xmlns:p14="http://schemas.microsoft.com/office/powerpoint/2010/main" val="4066062073"/>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8F7800-49C0-5D7D-64CD-15DD95F99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668064-62A5-939E-2AC8-2056F7745D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D2B7A9-18C6-1697-58BD-19D846A4F94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1809280-DEDE-AF8B-2956-C8B3B7DC61D3}"/>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139577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445808-0A42-4057-92F6-5314E76B2A59}" type="slidenum">
              <a:rPr lang="en-GB" smtClean="0"/>
              <a:t>58</a:t>
            </a:fld>
            <a:endParaRPr lang="en-GB"/>
          </a:p>
        </p:txBody>
      </p:sp>
    </p:spTree>
    <p:extLst>
      <p:ext uri="{BB962C8B-B14F-4D97-AF65-F5344CB8AC3E}">
        <p14:creationId xmlns:p14="http://schemas.microsoft.com/office/powerpoint/2010/main" val="504522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048911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7/13/2026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olicyoptions.irpp.org/magazines/november-2018/policy-innovation-entrepreneurship/" TargetMode="External"/><Relationship Id="rId3" Type="http://schemas.openxmlformats.org/officeDocument/2006/relationships/image" Target="../media/image1.jpeg"/><Relationship Id="rId7" Type="http://schemas.openxmlformats.org/officeDocument/2006/relationships/image" Target="../media/image3.jpeg"/><Relationship Id="rId12" Type="http://schemas.openxmlformats.org/officeDocument/2006/relationships/hyperlink" Target="https://creativecommons.org/licenses/by-nd/3.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technofaq.org/posts/2020/09/the-fashion-of-the-future-what-will-tech-bring-next/" TargetMode="External"/><Relationship Id="rId11" Type="http://schemas.openxmlformats.org/officeDocument/2006/relationships/hyperlink" Target="https://creativecommons.org/licenses/by-nc-sa/3.0/" TargetMode="External"/><Relationship Id="rId5" Type="http://schemas.openxmlformats.org/officeDocument/2006/relationships/image" Target="../media/image2.jpg"/><Relationship Id="rId10" Type="http://schemas.openxmlformats.org/officeDocument/2006/relationships/hyperlink" Target="https://policyoptions.irpp.org/magazines/january-2017/shifting-the-innovation-conversation-to-prosperity/" TargetMode="External"/><Relationship Id="rId4" Type="http://schemas.openxmlformats.org/officeDocument/2006/relationships/hyperlink" Target="https://policyoptions.irpp.org/magazines/innovation-nation/the-innovation-riddle/" TargetMode="External"/><Relationship Id="rId9"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8.xml.rels><?xml version="1.0" encoding="UTF-8" standalone="yes"?>
<Relationships xmlns="http://schemas.openxmlformats.org/package/2006/relationships"><Relationship Id="rId8" Type="http://schemas.openxmlformats.org/officeDocument/2006/relationships/hyperlink" Target="https://fr.wikipedia.org/wiki/GitHub" TargetMode="External"/><Relationship Id="rId3" Type="http://schemas.openxmlformats.org/officeDocument/2006/relationships/hyperlink" Target="https://education.github.com/pack" TargetMode="External"/><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github.com/" TargetMode="External"/><Relationship Id="rId5" Type="http://schemas.openxmlformats.org/officeDocument/2006/relationships/hyperlink" Target="https://www.youtube.com/watch?v=0fKg7e37bQE" TargetMode="External"/><Relationship Id="rId10" Type="http://schemas.openxmlformats.org/officeDocument/2006/relationships/image" Target="../media/image20.svg"/><Relationship Id="rId4" Type="http://schemas.openxmlformats.org/officeDocument/2006/relationships/hyperlink" Target="https://www.youtube.com/watch?v=SWYqp7iY_Tc" TargetMode="External"/><Relationship Id="rId9" Type="http://schemas.openxmlformats.org/officeDocument/2006/relationships/image" Target="../media/image19.png"/></Relationships>
</file>

<file path=ppt/slides/_rels/slide9.xml.rels><?xml version="1.0" encoding="UTF-8" standalone="yes"?>
<Relationships xmlns="http://schemas.openxmlformats.org/package/2006/relationships"><Relationship Id="rId8" Type="http://schemas.openxmlformats.org/officeDocument/2006/relationships/hyperlink" Target="https://pngimg.com/download/73352" TargetMode="External"/><Relationship Id="rId3" Type="http://schemas.openxmlformats.org/officeDocument/2006/relationships/hyperlink" Target="https://guides.github.com/activities/hello-world/" TargetMode="External"/><Relationship Id="rId7"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youtube.com/watch?v=RGOj5yH7evk" TargetMode="External"/><Relationship Id="rId5" Type="http://schemas.openxmlformats.org/officeDocument/2006/relationships/hyperlink" Target="https://www.youtube.com/watch?v=iv8rSLsi1xo" TargetMode="External"/><Relationship Id="rId4" Type="http://schemas.openxmlformats.org/officeDocument/2006/relationships/hyperlink" Target="https://www.youtube.com/watch?v=PQsJR8ci3J0"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svg"/></Relationships>
</file>

<file path=ppt/slides/_rels/slide12.xml.rels><?xml version="1.0" encoding="UTF-8" standalone="yes"?>
<Relationships xmlns="http://schemas.openxmlformats.org/package/2006/relationships"><Relationship Id="rId8" Type="http://schemas.openxmlformats.org/officeDocument/2006/relationships/hyperlink" Target="https://learn.microsoft.com/en-us/azure/storage/blobs/storage-blob-static-website" TargetMode="External"/><Relationship Id="rId13" Type="http://schemas.openxmlformats.org/officeDocument/2006/relationships/hyperlink" Target="https://codelabs.developers.google.com/codelabs/cloud-webapp-hosting-gcs#0" TargetMode="External"/><Relationship Id="rId18" Type="http://schemas.openxmlformats.org/officeDocument/2006/relationships/image" Target="../media/image25.svg"/><Relationship Id="rId3" Type="http://schemas.openxmlformats.org/officeDocument/2006/relationships/hyperlink" Target="https://docs.aws.amazon.com/codedeploy/latest/userguide/tutorials-windows-deploy-application.html" TargetMode="External"/><Relationship Id="rId7" Type="http://schemas.openxmlformats.org/officeDocument/2006/relationships/hyperlink" Target="https://www.youtube.com/watch?v=ttmEOLKk3Cw" TargetMode="External"/><Relationship Id="rId12" Type="http://schemas.openxmlformats.org/officeDocument/2006/relationships/hyperlink" Target="https://www.youtube.com/watch?v=KC3Ue-1y4Rg" TargetMode="External"/><Relationship Id="rId17" Type="http://schemas.openxmlformats.org/officeDocument/2006/relationships/image" Target="../media/image24.png"/><Relationship Id="rId2" Type="http://schemas.openxmlformats.org/officeDocument/2006/relationships/notesSlide" Target="../notesSlides/notesSlide12.xml"/><Relationship Id="rId16" Type="http://schemas.openxmlformats.org/officeDocument/2006/relationships/image" Target="../media/image23.svg"/><Relationship Id="rId1" Type="http://schemas.openxmlformats.org/officeDocument/2006/relationships/slideLayout" Target="../slideLayouts/slideLayout2.xml"/><Relationship Id="rId6" Type="http://schemas.openxmlformats.org/officeDocument/2006/relationships/hyperlink" Target="https://azure.microsoft.com/en-gb/free/apps/search/?&amp;ef_id=Cj0KCQiApKagBhC1ARIsAFc7Mc5z-D8siZHTqk_fwI6BHdY9qEKvqD58JEyrwriMvuld8Eyz1O151N8aAuVxEALw_wcB:G:s&amp;OCID=AIDcmm3bvqzxp1_SEM_Cj0KCQiApKagBhC1ARIsAFc7Mc5z-D8siZHTqk_fwI6BHdY9qEKvqD58JEyrwriMvuld8Eyz1O151N8aAuVxEALw_wcB:G:s&amp;gclid=Cj0KCQiApKagBhC1ARIsAFc7Mc5z-D8siZHTqk_fwI6BHdY9qEKvqD58JEyrwriMvuld8Eyz1O151N8aAuVxEALw_wcB" TargetMode="External"/><Relationship Id="rId11" Type="http://schemas.openxmlformats.org/officeDocument/2006/relationships/hyperlink" Target="https://www.youtube.com/watch?v=uEVmD6n8Il0" TargetMode="External"/><Relationship Id="rId5" Type="http://schemas.openxmlformats.org/officeDocument/2006/relationships/hyperlink" Target="https://learn.microsoft.com/en-us/azure/cloud-services-extended-support/overview" TargetMode="External"/><Relationship Id="rId15" Type="http://schemas.openxmlformats.org/officeDocument/2006/relationships/image" Target="../media/image22.png"/><Relationship Id="rId10" Type="http://schemas.openxmlformats.org/officeDocument/2006/relationships/hyperlink" Target="https://cloud.google.com/deploy/docs/deploying-application" TargetMode="External"/><Relationship Id="rId4" Type="http://schemas.openxmlformats.org/officeDocument/2006/relationships/hyperlink" Target="https://www.youtube.com/watch?v=H83xYoC3z4A" TargetMode="External"/><Relationship Id="rId9" Type="http://schemas.openxmlformats.org/officeDocument/2006/relationships/hyperlink" Target="https://learn.microsoft.com/en-us/azure/storage/blobs/storage-blob-static-website-host" TargetMode="External"/><Relationship Id="rId14" Type="http://schemas.openxmlformats.org/officeDocument/2006/relationships/hyperlink" Target="https://cloud.google.com/storage/docs/hosting-static-website"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hyperlink" Target="https://firebase.google.com/"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6.png"/><Relationship Id="rId4" Type="http://schemas.openxmlformats.org/officeDocument/2006/relationships/hyperlink" Target="https://www.youtube.com/watch?v=vAoB4VbhRzM&amp;t=137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redhat.com/en/topics/microservices/what-are-microservice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7.svg"/><Relationship Id="rId5" Type="http://schemas.openxmlformats.org/officeDocument/2006/relationships/image" Target="../media/image7.png"/><Relationship Id="rId4" Type="http://schemas.openxmlformats.org/officeDocument/2006/relationships/hyperlink" Target="https://techbeacon.com/app-dev-testing/5-critical-elements-building-next-generation-cloud-native-apps"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hyperlink" Target="https://www.tutorialspoint.com/webservices/what_are_web_services.htm" TargetMode="External"/><Relationship Id="rId7"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techbeacon.com/app-dev-testing/5-critical-elements-building-next-generation-cloud-native-apps" TargetMode="External"/><Relationship Id="rId5" Type="http://schemas.openxmlformats.org/officeDocument/2006/relationships/hyperlink" Target="https://www.redhat.com/en/topics/microservices/what-are-microservices" TargetMode="External"/><Relationship Id="rId10" Type="http://schemas.openxmlformats.org/officeDocument/2006/relationships/image" Target="../media/image29.svg"/><Relationship Id="rId4" Type="http://schemas.openxmlformats.org/officeDocument/2006/relationships/hyperlink" Target="https://www.talend.com/resources/monolithic-architecture/" TargetMode="External"/><Relationship Id="rId9"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9Ik96SBaIvs"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www.youtube.com/watch?v=osz-MT3AxqA" TargetMode="External"/><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gFozhTXOx18"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31.png"/></Relationships>
</file>

<file path=ppt/slides/_rels/slide19.xml.rels><?xml version="1.0" encoding="UTF-8" standalone="yes"?>
<Relationships xmlns="http://schemas.openxmlformats.org/package/2006/relationships"><Relationship Id="rId3" Type="http://schemas.openxmlformats.org/officeDocument/2006/relationships/hyperlink" Target="https://www.docker.com/"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32.png"/></Relationships>
</file>

<file path=ppt/slides/_rels/slide2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hyperlink" Target="https://kubernetes.io/" TargetMode="External"/><Relationship Id="rId7" Type="http://schemas.openxmlformats.org/officeDocument/2006/relationships/image" Target="../media/image19.pn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blog.teracy.com/2017/06/15/how-to-extend-teracy-dev-to-work-with-kubernetes/" TargetMode="External"/><Relationship Id="rId4" Type="http://schemas.openxmlformats.org/officeDocument/2006/relationships/image" Target="../media/image33.png"/><Relationship Id="rId9" Type="http://schemas.openxmlformats.org/officeDocument/2006/relationships/hyperlink" Target="https://kubernetes.io/docs/concepts/overview/"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TlHvYWVUZyc&amp;t=61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2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6.xml"/><Relationship Id="rId1" Type="http://schemas.openxmlformats.org/officeDocument/2006/relationships/slideLayout" Target="../slideLayouts/slideLayout1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7.xml.rels><?xml version="1.0" encoding="UTF-8" standalone="yes"?>
<Relationships xmlns="http://schemas.openxmlformats.org/package/2006/relationships"><Relationship Id="rId3" Type="http://schemas.openxmlformats.org/officeDocument/2006/relationships/hyperlink" Target="https://aws.amazon.com/what-is/application-performance-monitoring/#:~:text=Application%20performance%20monitoring%20(APM)%20is,receive%20a%20positive%20application%20experience." TargetMode="External"/><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manageengine.com/products/applications_manager/"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45.png"/><Relationship Id="rId5" Type="http://schemas.openxmlformats.org/officeDocument/2006/relationships/hyperlink" Target="https://www.youtube.com/watch?v=aRsYwnFaL-U" TargetMode="External"/><Relationship Id="rId4" Type="http://schemas.openxmlformats.org/officeDocument/2006/relationships/hyperlink" Target="https://www.g2.com/software/application-manager" TargetMode="External"/></Relationships>
</file>

<file path=ppt/slides/_rels/slide29.xml.rels><?xml version="1.0" encoding="UTF-8" standalone="yes"?>
<Relationships xmlns="http://schemas.openxmlformats.org/package/2006/relationships"><Relationship Id="rId3" Type="http://schemas.openxmlformats.org/officeDocument/2006/relationships/image" Target="../media/image46.gif"/><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www.microsoft.com/en-us/download/details.aspx?id=108156" TargetMode="External"/><Relationship Id="rId5" Type="http://schemas.openxmlformats.org/officeDocument/2006/relationships/hyperlink" Target="https://learn.microsoft.com/en-us/intune/" TargetMode="External"/><Relationship Id="rId4" Type="http://schemas.openxmlformats.org/officeDocument/2006/relationships/hyperlink" Target="https://intune.microsoft.com/" TargetMode="Externa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4.xml"/><Relationship Id="rId1" Type="http://schemas.openxmlformats.org/officeDocument/2006/relationships/slideLayout" Target="../slideLayouts/slideLayout2.xml"/><Relationship Id="rId5" Type="http://schemas.openxmlformats.org/officeDocument/2006/relationships/image" Target="../media/image52.png"/><Relationship Id="rId4" Type="http://schemas.openxmlformats.org/officeDocument/2006/relationships/hyperlink" Target="https://learn.microsoft.com/en-us/intune/intune-service/fundamentals/tutorial-walkthrough-endpoint-manager"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regale.cloud/microsoft/play/2488/intune-overviews#/1/0"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53.pn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8" Type="http://schemas.openxmlformats.org/officeDocument/2006/relationships/image" Target="../media/image54.png"/><Relationship Id="rId3" Type="http://schemas.openxmlformats.org/officeDocument/2006/relationships/hyperlink" Target="https://aws.amazon.com/devops/what-is-devops/#integration" TargetMode="External"/><Relationship Id="rId7" Type="http://schemas.openxmlformats.org/officeDocument/2006/relationships/hyperlink" Target="https://aws.amazon.com/devops/what-is-devops/#communication" TargetMode="External"/><Relationship Id="rId2" Type="http://schemas.openxmlformats.org/officeDocument/2006/relationships/notesSlide" Target="../notesSlides/notesSlide37.xml"/><Relationship Id="rId1" Type="http://schemas.openxmlformats.org/officeDocument/2006/relationships/slideLayout" Target="../slideLayouts/slideLayout12.xml"/><Relationship Id="rId6" Type="http://schemas.openxmlformats.org/officeDocument/2006/relationships/hyperlink" Target="https://aws.amazon.com/devops/what-is-devops/#monitoring" TargetMode="External"/><Relationship Id="rId5" Type="http://schemas.openxmlformats.org/officeDocument/2006/relationships/hyperlink" Target="https://aws.amazon.com/devops/what-is-devops/#iac" TargetMode="External"/><Relationship Id="rId4" Type="http://schemas.openxmlformats.org/officeDocument/2006/relationships/hyperlink" Target="https://aws.amazon.com/devops/what-is-devops/#cd" TargetMode="External"/><Relationship Id="rId9" Type="http://schemas.openxmlformats.org/officeDocument/2006/relationships/hyperlink" Target="https://devopedia.org/devops"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itil.com/" TargetMode="External"/><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image" Target="../media/image50.svg"/><Relationship Id="rId5" Type="http://schemas.openxmlformats.org/officeDocument/2006/relationships/image" Target="../media/image49.png"/><Relationship Id="rId4" Type="http://schemas.openxmlformats.org/officeDocument/2006/relationships/image" Target="../media/image48.sv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9.xml"/></Relationships>
</file>

<file path=ppt/slides/_rels/slide57.xml.rels><?xml version="1.0" encoding="UTF-8" standalone="yes"?>
<Relationships xmlns="http://schemas.openxmlformats.org/package/2006/relationships"><Relationship Id="rId8" Type="http://schemas.openxmlformats.org/officeDocument/2006/relationships/image" Target="../media/image61.svg"/><Relationship Id="rId3" Type="http://schemas.openxmlformats.org/officeDocument/2006/relationships/image" Target="../media/image56.png"/><Relationship Id="rId7" Type="http://schemas.openxmlformats.org/officeDocument/2006/relationships/image" Target="../media/image60.png"/><Relationship Id="rId2" Type="http://schemas.openxmlformats.org/officeDocument/2006/relationships/notesSlide" Target="../notesSlides/notesSlide57.xml"/><Relationship Id="rId1" Type="http://schemas.openxmlformats.org/officeDocument/2006/relationships/slideLayout" Target="../slideLayouts/slideLayout2.xml"/><Relationship Id="rId6" Type="http://schemas.openxmlformats.org/officeDocument/2006/relationships/image" Target="../media/image59.svg"/><Relationship Id="rId5" Type="http://schemas.openxmlformats.org/officeDocument/2006/relationships/image" Target="../media/image58.png"/><Relationship Id="rId4" Type="http://schemas.openxmlformats.org/officeDocument/2006/relationships/image" Target="../media/image57.svg"/></Relationships>
</file>

<file path=ppt/slides/_rels/slide5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6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9" name="Rectangle 148">
            <a:extLst>
              <a:ext uri="{FF2B5EF4-FFF2-40B4-BE49-F238E27FC236}">
                <a16:creationId xmlns:a16="http://schemas.microsoft.com/office/drawing/2014/main" id="{7C3DB6CE-B855-4AD2-8FB5-3C271542C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54F12BAA-5831-EFD4-E522-F475376EAB93}"/>
              </a:ext>
            </a:extLst>
          </p:cNvPr>
          <p:cNvPicPr>
            <a:picLocks noChangeAspect="1"/>
          </p:cNvPicPr>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387" r="18391" b="1"/>
          <a:stretch/>
        </p:blipFill>
        <p:spPr>
          <a:xfrm>
            <a:off x="-24" y="-3"/>
            <a:ext cx="12192000" cy="6858000"/>
          </a:xfrm>
          <a:prstGeom prst="rect">
            <a:avLst/>
          </a:prstGeom>
        </p:spPr>
      </p:pic>
      <p:sp>
        <p:nvSpPr>
          <p:cNvPr id="14" name="Title 1">
            <a:extLst>
              <a:ext uri="{FF2B5EF4-FFF2-40B4-BE49-F238E27FC236}">
                <a16:creationId xmlns:a16="http://schemas.microsoft.com/office/drawing/2014/main" id="{712AF31E-53D6-43AD-BAD1-1D9DAAF3779D}"/>
              </a:ext>
            </a:extLst>
          </p:cNvPr>
          <p:cNvSpPr txBox="1">
            <a:spLocks/>
          </p:cNvSpPr>
          <p:nvPr/>
        </p:nvSpPr>
        <p:spPr>
          <a:xfrm>
            <a:off x="546206" y="1466622"/>
            <a:ext cx="6000591" cy="2355735"/>
          </a:xfrm>
          <a:prstGeom prst="rect">
            <a:avLst/>
          </a:prstGeom>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4000" b="1" kern="1200" dirty="0">
                <a:solidFill>
                  <a:schemeClr val="tx1"/>
                </a:solidFill>
                <a:latin typeface="+mj-lt"/>
                <a:ea typeface="+mj-ea"/>
                <a:cs typeface="+mj-cs"/>
              </a:rPr>
              <a:t>Changemakers: </a:t>
            </a:r>
          </a:p>
          <a:p>
            <a:pPr algn="l">
              <a:spcAft>
                <a:spcPts val="600"/>
              </a:spcAft>
            </a:pPr>
            <a:r>
              <a:rPr lang="en-US" sz="4000" b="1" kern="1200" dirty="0">
                <a:solidFill>
                  <a:schemeClr val="tx1"/>
                </a:solidFill>
                <a:latin typeface="+mj-lt"/>
                <a:ea typeface="+mj-ea"/>
                <a:cs typeface="+mj-cs"/>
              </a:rPr>
              <a:t>Creativity &amp; Value Creation</a:t>
            </a:r>
            <a:endParaRPr lang="en-US" sz="4000" kern="1200" dirty="0">
              <a:solidFill>
                <a:schemeClr val="tx1"/>
              </a:solidFill>
              <a:latin typeface="+mj-lt"/>
              <a:ea typeface="+mj-ea"/>
              <a:cs typeface="+mj-cs"/>
            </a:endParaRPr>
          </a:p>
        </p:txBody>
      </p:sp>
      <p:pic>
        <p:nvPicPr>
          <p:cNvPr id="5" name="Picture 4" descr="Background pattern&#10;&#10;Description automatically generated">
            <a:extLst>
              <a:ext uri="{FF2B5EF4-FFF2-40B4-BE49-F238E27FC236}">
                <a16:creationId xmlns:a16="http://schemas.microsoft.com/office/drawing/2014/main" id="{166A44D0-5EDE-8A5D-4DE1-B838A569A57B}"/>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1" b="2543"/>
          <a:stretch/>
        </p:blipFill>
        <p:spPr>
          <a:xfrm>
            <a:off x="5710839" y="10"/>
            <a:ext cx="6481158" cy="4216177"/>
          </a:xfrm>
          <a:custGeom>
            <a:avLst/>
            <a:gdLst/>
            <a:ahLst/>
            <a:cxnLst/>
            <a:rect l="l" t="t" r="r" b="b"/>
            <a:pathLst>
              <a:path w="6481158" h="4216187">
                <a:moveTo>
                  <a:pt x="159680" y="0"/>
                </a:moveTo>
                <a:lnTo>
                  <a:pt x="6481158" y="0"/>
                </a:lnTo>
                <a:lnTo>
                  <a:pt x="6481158" y="4216187"/>
                </a:lnTo>
                <a:lnTo>
                  <a:pt x="629980" y="4216187"/>
                </a:lnTo>
                <a:lnTo>
                  <a:pt x="640174" y="4153970"/>
                </a:lnTo>
                <a:cubicBezTo>
                  <a:pt x="646054" y="4115040"/>
                  <a:pt x="652738" y="4076730"/>
                  <a:pt x="663954" y="4042035"/>
                </a:cubicBezTo>
                <a:lnTo>
                  <a:pt x="674575" y="4017890"/>
                </a:lnTo>
                <a:lnTo>
                  <a:pt x="542646" y="3860429"/>
                </a:lnTo>
                <a:cubicBezTo>
                  <a:pt x="583801" y="3777846"/>
                  <a:pt x="628876" y="3834526"/>
                  <a:pt x="664457" y="3800021"/>
                </a:cubicBezTo>
                <a:cubicBezTo>
                  <a:pt x="663366" y="3791627"/>
                  <a:pt x="663436" y="3781009"/>
                  <a:pt x="662932" y="3771718"/>
                </a:cubicBezTo>
                <a:lnTo>
                  <a:pt x="659568" y="3757935"/>
                </a:lnTo>
                <a:lnTo>
                  <a:pt x="653777" y="3747325"/>
                </a:lnTo>
                <a:lnTo>
                  <a:pt x="610074" y="3705028"/>
                </a:lnTo>
                <a:cubicBezTo>
                  <a:pt x="514097" y="3608961"/>
                  <a:pt x="528640" y="3588143"/>
                  <a:pt x="655821" y="3445525"/>
                </a:cubicBezTo>
                <a:cubicBezTo>
                  <a:pt x="668503" y="3431228"/>
                  <a:pt x="677664" y="3418102"/>
                  <a:pt x="683811" y="3405686"/>
                </a:cubicBezTo>
                <a:lnTo>
                  <a:pt x="687152" y="3393684"/>
                </a:lnTo>
                <a:lnTo>
                  <a:pt x="681564" y="3363918"/>
                </a:lnTo>
                <a:lnTo>
                  <a:pt x="658589" y="3279721"/>
                </a:lnTo>
                <a:lnTo>
                  <a:pt x="655534" y="3274732"/>
                </a:lnTo>
                <a:cubicBezTo>
                  <a:pt x="645154" y="3256804"/>
                  <a:pt x="636025" y="3236251"/>
                  <a:pt x="633009" y="3204655"/>
                </a:cubicBezTo>
                <a:lnTo>
                  <a:pt x="633086" y="3198166"/>
                </a:lnTo>
                <a:lnTo>
                  <a:pt x="627259" y="3181568"/>
                </a:lnTo>
                <a:cubicBezTo>
                  <a:pt x="591590" y="3088781"/>
                  <a:pt x="548194" y="3020054"/>
                  <a:pt x="504281" y="3024678"/>
                </a:cubicBezTo>
                <a:cubicBezTo>
                  <a:pt x="548490" y="2798901"/>
                  <a:pt x="548490" y="2798901"/>
                  <a:pt x="381209" y="2810127"/>
                </a:cubicBezTo>
                <a:cubicBezTo>
                  <a:pt x="440862" y="2658988"/>
                  <a:pt x="439766" y="2624324"/>
                  <a:pt x="360893" y="2596949"/>
                </a:cubicBezTo>
                <a:cubicBezTo>
                  <a:pt x="284957" y="2570407"/>
                  <a:pt x="201795" y="2575904"/>
                  <a:pt x="130872" y="2524080"/>
                </a:cubicBezTo>
                <a:cubicBezTo>
                  <a:pt x="188851" y="2335317"/>
                  <a:pt x="200302" y="2130710"/>
                  <a:pt x="328878" y="2014028"/>
                </a:cubicBezTo>
                <a:cubicBezTo>
                  <a:pt x="349137" y="1995898"/>
                  <a:pt x="361422" y="1940125"/>
                  <a:pt x="347033" y="1914129"/>
                </a:cubicBezTo>
                <a:cubicBezTo>
                  <a:pt x="295996" y="1817105"/>
                  <a:pt x="357685" y="1592503"/>
                  <a:pt x="208894" y="1606217"/>
                </a:cubicBezTo>
                <a:cubicBezTo>
                  <a:pt x="190525" y="1607581"/>
                  <a:pt x="173015" y="1590108"/>
                  <a:pt x="186488" y="1556554"/>
                </a:cubicBezTo>
                <a:cubicBezTo>
                  <a:pt x="232768" y="1442049"/>
                  <a:pt x="172886" y="1463610"/>
                  <a:pt x="135933" y="1459414"/>
                </a:cubicBezTo>
                <a:cubicBezTo>
                  <a:pt x="91212" y="1454776"/>
                  <a:pt x="42622" y="1511622"/>
                  <a:pt x="0" y="1466109"/>
                </a:cubicBezTo>
                <a:cubicBezTo>
                  <a:pt x="7764" y="1405223"/>
                  <a:pt x="43366" y="1397333"/>
                  <a:pt x="67782" y="1372761"/>
                </a:cubicBezTo>
                <a:cubicBezTo>
                  <a:pt x="139132" y="1300280"/>
                  <a:pt x="196704" y="1221065"/>
                  <a:pt x="195632" y="1080052"/>
                </a:cubicBezTo>
                <a:cubicBezTo>
                  <a:pt x="194930" y="966113"/>
                  <a:pt x="199455" y="864105"/>
                  <a:pt x="97391" y="854014"/>
                </a:cubicBezTo>
                <a:cubicBezTo>
                  <a:pt x="81355" y="852486"/>
                  <a:pt x="72717" y="839840"/>
                  <a:pt x="69223" y="821285"/>
                </a:cubicBezTo>
                <a:cubicBezTo>
                  <a:pt x="80177" y="799992"/>
                  <a:pt x="90624" y="778040"/>
                  <a:pt x="103649" y="760897"/>
                </a:cubicBezTo>
                <a:cubicBezTo>
                  <a:pt x="147404" y="704450"/>
                  <a:pt x="160670" y="633687"/>
                  <a:pt x="171912" y="560313"/>
                </a:cubicBezTo>
                <a:cubicBezTo>
                  <a:pt x="179151" y="513531"/>
                  <a:pt x="187860" y="467166"/>
                  <a:pt x="206354" y="423850"/>
                </a:cubicBezTo>
                <a:cubicBezTo>
                  <a:pt x="217619" y="397046"/>
                  <a:pt x="231961" y="375704"/>
                  <a:pt x="250397" y="361124"/>
                </a:cubicBezTo>
                <a:cubicBezTo>
                  <a:pt x="266451" y="347903"/>
                  <a:pt x="270868" y="334407"/>
                  <a:pt x="259101" y="314763"/>
                </a:cubicBezTo>
                <a:cubicBezTo>
                  <a:pt x="225826" y="258432"/>
                  <a:pt x="211109" y="191375"/>
                  <a:pt x="229198" y="104693"/>
                </a:cubicBezTo>
                <a:cubicBezTo>
                  <a:pt x="234668" y="78523"/>
                  <a:pt x="229657" y="58007"/>
                  <a:pt x="214459" y="52392"/>
                </a:cubicBezTo>
                <a:cubicBezTo>
                  <a:pt x="198643" y="46345"/>
                  <a:pt x="185640" y="36363"/>
                  <a:pt x="174580" y="23688"/>
                </a:cubicBezTo>
                <a:close/>
              </a:path>
            </a:pathLst>
          </a:custGeom>
        </p:spPr>
      </p:pic>
      <p:pic>
        <p:nvPicPr>
          <p:cNvPr id="16" name="Picture 15" descr="A picture containing night sky&#10;&#10;Description automatically generated">
            <a:extLst>
              <a:ext uri="{FF2B5EF4-FFF2-40B4-BE49-F238E27FC236}">
                <a16:creationId xmlns:a16="http://schemas.microsoft.com/office/drawing/2014/main" id="{D9F7C889-B3DA-17F7-164E-414131BD467B}"/>
              </a:ext>
            </a:extLst>
          </p:cNvPr>
          <p:cNvPicPr>
            <a:picLocks noChangeAspect="1"/>
          </p:cNvPicPr>
          <p:nvPr/>
        </p:nvPicPr>
        <p:blipFill rotWithShape="1">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7292" r="36056" b="1"/>
          <a:stretch/>
        </p:blipFill>
        <p:spPr>
          <a:xfrm>
            <a:off x="5078138" y="4323898"/>
            <a:ext cx="4101827" cy="2534102"/>
          </a:xfrm>
          <a:custGeom>
            <a:avLst/>
            <a:gdLst/>
            <a:ahLst/>
            <a:cxnLst/>
            <a:rect l="l" t="t" r="r" b="b"/>
            <a:pathLst>
              <a:path w="4101827" h="2534102">
                <a:moveTo>
                  <a:pt x="1237396" y="0"/>
                </a:moveTo>
                <a:lnTo>
                  <a:pt x="4101827" y="0"/>
                </a:lnTo>
                <a:lnTo>
                  <a:pt x="4101827" y="2534102"/>
                </a:lnTo>
                <a:lnTo>
                  <a:pt x="0" y="2534102"/>
                </a:lnTo>
                <a:lnTo>
                  <a:pt x="21866" y="2503631"/>
                </a:lnTo>
                <a:cubicBezTo>
                  <a:pt x="198424" y="2253521"/>
                  <a:pt x="293791" y="2086461"/>
                  <a:pt x="295356" y="2078512"/>
                </a:cubicBezTo>
                <a:cubicBezTo>
                  <a:pt x="324070" y="1929470"/>
                  <a:pt x="404358" y="1848602"/>
                  <a:pt x="476494" y="1754977"/>
                </a:cubicBezTo>
                <a:cubicBezTo>
                  <a:pt x="539304" y="1672931"/>
                  <a:pt x="606320" y="1585980"/>
                  <a:pt x="629662" y="1466193"/>
                </a:cubicBezTo>
                <a:cubicBezTo>
                  <a:pt x="660486" y="1307325"/>
                  <a:pt x="563420" y="1455147"/>
                  <a:pt x="542839" y="1401940"/>
                </a:cubicBezTo>
                <a:cubicBezTo>
                  <a:pt x="578841" y="1314777"/>
                  <a:pt x="636193" y="1228627"/>
                  <a:pt x="649254" y="1136180"/>
                </a:cubicBezTo>
                <a:cubicBezTo>
                  <a:pt x="695846" y="801928"/>
                  <a:pt x="810580" y="538800"/>
                  <a:pt x="987553" y="313308"/>
                </a:cubicBezTo>
                <a:cubicBezTo>
                  <a:pt x="1038303" y="248170"/>
                  <a:pt x="1069946" y="145770"/>
                  <a:pt x="1141096" y="112922"/>
                </a:cubicBezTo>
                <a:cubicBezTo>
                  <a:pt x="1175680" y="97203"/>
                  <a:pt x="1199891" y="73126"/>
                  <a:pt x="1217455" y="43683"/>
                </a:cubicBezTo>
                <a:close/>
              </a:path>
            </a:pathLst>
          </a:custGeom>
        </p:spPr>
      </p:pic>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729846" y="3375893"/>
            <a:ext cx="5066270" cy="1341835"/>
          </a:xfrm>
          <a:solidFill>
            <a:schemeClr val="accent1">
              <a:alpha val="77000"/>
            </a:schemeClr>
          </a:solidFill>
          <a:ln w="19050">
            <a:solidFill>
              <a:schemeClr val="tx1"/>
            </a:solidFill>
          </a:ln>
        </p:spPr>
        <p:txBody>
          <a:bodyPr vert="horz" lIns="91440" tIns="45720" rIns="91440" bIns="45720" rtlCol="0">
            <a:normAutofit lnSpcReduction="10000"/>
          </a:bodyPr>
          <a:lstStyle/>
          <a:p>
            <a:pPr algn="l"/>
            <a:r>
              <a:rPr lang="en-US" sz="2800" b="1" u="sng" kern="1200" dirty="0">
                <a:solidFill>
                  <a:schemeClr val="tx1"/>
                </a:solidFill>
                <a:latin typeface="+mn-lt"/>
                <a:ea typeface="+mn-ea"/>
                <a:cs typeface="+mn-cs"/>
              </a:rPr>
              <a:t>Assignment 2:</a:t>
            </a:r>
            <a:r>
              <a:rPr lang="en-US" sz="2800" b="1" kern="1200" dirty="0">
                <a:solidFill>
                  <a:schemeClr val="tx1"/>
                </a:solidFill>
                <a:latin typeface="+mn-lt"/>
                <a:ea typeface="+mn-ea"/>
                <a:cs typeface="+mn-cs"/>
              </a:rPr>
              <a:t> </a:t>
            </a:r>
            <a:r>
              <a:rPr lang="en-US" sz="2800" kern="1200" dirty="0">
                <a:solidFill>
                  <a:schemeClr val="tx1"/>
                </a:solidFill>
                <a:latin typeface="+mn-lt"/>
                <a:ea typeface="+mn-ea"/>
                <a:cs typeface="+mn-cs"/>
              </a:rPr>
              <a:t>Task 2 Section 2: </a:t>
            </a:r>
          </a:p>
          <a:p>
            <a:pPr marL="342900" indent="-342900" algn="l">
              <a:buFont typeface="Arial" panose="020B0604020202020204" pitchFamily="34" charset="0"/>
              <a:buChar char="•"/>
            </a:pPr>
            <a:r>
              <a:rPr lang="en-US" sz="2800" kern="1200" dirty="0">
                <a:solidFill>
                  <a:schemeClr val="tx1"/>
                </a:solidFill>
                <a:latin typeface="+mn-lt"/>
                <a:ea typeface="+mn-ea"/>
                <a:cs typeface="+mn-cs"/>
              </a:rPr>
              <a:t>Deployment &amp; Professional considerations</a:t>
            </a:r>
          </a:p>
        </p:txBody>
      </p:sp>
      <p:pic>
        <p:nvPicPr>
          <p:cNvPr id="12" name="Picture 11" descr="A picture containing person&#10;&#10;Description automatically generated">
            <a:extLst>
              <a:ext uri="{FF2B5EF4-FFF2-40B4-BE49-F238E27FC236}">
                <a16:creationId xmlns:a16="http://schemas.microsoft.com/office/drawing/2014/main" id="{B7E2508A-DA47-DFF3-0AFE-C48074BD8840}"/>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19760" r="40403" b="2"/>
          <a:stretch/>
        </p:blipFill>
        <p:spPr>
          <a:xfrm>
            <a:off x="9307676" y="4323902"/>
            <a:ext cx="2884327" cy="2534101"/>
          </a:xfrm>
          <a:prstGeom prst="rect">
            <a:avLst/>
          </a:prstGeom>
        </p:spPr>
      </p:pic>
      <p:sp>
        <p:nvSpPr>
          <p:cNvPr id="7" name="TextBox 6">
            <a:extLst>
              <a:ext uri="{FF2B5EF4-FFF2-40B4-BE49-F238E27FC236}">
                <a16:creationId xmlns:a16="http://schemas.microsoft.com/office/drawing/2014/main" id="{4BA6394F-D923-8D52-04F3-F597E1366952}"/>
              </a:ext>
            </a:extLst>
          </p:cNvPr>
          <p:cNvSpPr txBox="1"/>
          <p:nvPr/>
        </p:nvSpPr>
        <p:spPr>
          <a:xfrm>
            <a:off x="10521085" y="6854294"/>
            <a:ext cx="1154482" cy="138499"/>
          </a:xfrm>
          <a:prstGeom prst="rect">
            <a:avLst/>
          </a:prstGeom>
          <a:noFill/>
        </p:spPr>
        <p:txBody>
          <a:bodyPr wrap="none" rtlCol="0">
            <a:spAutoFit/>
          </a:bodyPr>
          <a:lstStyle/>
          <a:p>
            <a:pPr algn="r">
              <a:spcAft>
                <a:spcPts val="600"/>
              </a:spcAft>
            </a:pPr>
            <a:r>
              <a:rPr lang="en-GB" sz="300" dirty="0">
                <a:solidFill>
                  <a:srgbClr val="FFFFFF"/>
                </a:solidFill>
                <a:hlinkClick r:id="rId6" tooltip="https://technofaq.org/posts/2020/09/the-fashion-of-the-future-what-will-tech-bring-next/">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1" tooltip="https://creativecommons.org/licenses/by-nc-sa/3.0/">
                  <a:extLst>
                    <a:ext uri="{A12FA001-AC4F-418D-AE19-62706E023703}">
                      <ahyp:hlinkClr xmlns:ahyp="http://schemas.microsoft.com/office/drawing/2018/hyperlinkcolor" val="tx"/>
                    </a:ext>
                  </a:extLst>
                </a:hlinkClick>
              </a:rPr>
              <a:t>CC BY-SA-NC</a:t>
            </a:r>
            <a:endParaRPr lang="en-GB" sz="300" dirty="0">
              <a:solidFill>
                <a:srgbClr val="FFFFFF"/>
              </a:solidFill>
            </a:endParaRPr>
          </a:p>
        </p:txBody>
      </p:sp>
      <p:sp>
        <p:nvSpPr>
          <p:cNvPr id="10" name="TextBox 9">
            <a:extLst>
              <a:ext uri="{FF2B5EF4-FFF2-40B4-BE49-F238E27FC236}">
                <a16:creationId xmlns:a16="http://schemas.microsoft.com/office/drawing/2014/main" id="{4D85FBD0-4EB9-A3C4-7079-B305C3805D93}"/>
              </a:ext>
            </a:extLst>
          </p:cNvPr>
          <p:cNvSpPr txBox="1"/>
          <p:nvPr/>
        </p:nvSpPr>
        <p:spPr>
          <a:xfrm>
            <a:off x="10970324" y="6827213"/>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4" tooltip="https://policyoptions.irpp.org/magazines/innovation-nation/the-innovation-riddle/">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2"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3" name="TextBox 12">
            <a:extLst>
              <a:ext uri="{FF2B5EF4-FFF2-40B4-BE49-F238E27FC236}">
                <a16:creationId xmlns:a16="http://schemas.microsoft.com/office/drawing/2014/main" id="{00FA05B7-5FCF-616E-049C-AACB81932594}"/>
              </a:ext>
            </a:extLst>
          </p:cNvPr>
          <p:cNvSpPr txBox="1"/>
          <p:nvPr/>
        </p:nvSpPr>
        <p:spPr>
          <a:xfrm>
            <a:off x="9232336" y="6850297"/>
            <a:ext cx="1106392" cy="138499"/>
          </a:xfrm>
          <a:prstGeom prst="rect">
            <a:avLst/>
          </a:prstGeom>
          <a:noFill/>
        </p:spPr>
        <p:txBody>
          <a:bodyPr wrap="none" rtlCol="0">
            <a:spAutoFit/>
          </a:bodyPr>
          <a:lstStyle/>
          <a:p>
            <a:pPr algn="r">
              <a:spcAft>
                <a:spcPts val="600"/>
              </a:spcAft>
            </a:pPr>
            <a:r>
              <a:rPr lang="en-GB" sz="300" dirty="0">
                <a:solidFill>
                  <a:srgbClr val="FFFFFF"/>
                </a:solidFill>
                <a:hlinkClick r:id="rId10" tooltip="https://policyoptions.irpp.org/magazines/january-2017/shifting-the-innovation-conversation-to-prosperity/">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2"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
        <p:nvSpPr>
          <p:cNvPr id="17" name="TextBox 16">
            <a:extLst>
              <a:ext uri="{FF2B5EF4-FFF2-40B4-BE49-F238E27FC236}">
                <a16:creationId xmlns:a16="http://schemas.microsoft.com/office/drawing/2014/main" id="{87888FB5-759D-7DF9-2E02-C93D87CA1868}"/>
              </a:ext>
            </a:extLst>
          </p:cNvPr>
          <p:cNvSpPr txBox="1"/>
          <p:nvPr/>
        </p:nvSpPr>
        <p:spPr>
          <a:xfrm>
            <a:off x="8147776" y="6842602"/>
            <a:ext cx="1106392" cy="138499"/>
          </a:xfrm>
          <a:prstGeom prst="rect">
            <a:avLst/>
          </a:prstGeom>
          <a:noFill/>
          <a:ln>
            <a:noFill/>
          </a:ln>
        </p:spPr>
        <p:txBody>
          <a:bodyPr wrap="none" rtlCol="0">
            <a:spAutoFit/>
          </a:bodyPr>
          <a:lstStyle/>
          <a:p>
            <a:pPr algn="r">
              <a:spcAft>
                <a:spcPts val="600"/>
              </a:spcAft>
            </a:pPr>
            <a:r>
              <a:rPr lang="en-GB" sz="300" dirty="0">
                <a:solidFill>
                  <a:srgbClr val="FFFFFF"/>
                </a:solidFill>
                <a:hlinkClick r:id="rId8" tooltip="https://policyoptions.irpp.org/magazines/november-2018/policy-innovation-entrepreneurship/">
                  <a:extLst>
                    <a:ext uri="{A12FA001-AC4F-418D-AE19-62706E023703}">
                      <ahyp:hlinkClr xmlns:ahyp="http://schemas.microsoft.com/office/drawing/2018/hyperlinkcolor" val="tx"/>
                    </a:ext>
                  </a:extLst>
                </a:hlinkClick>
              </a:rPr>
              <a:t>This Photo</a:t>
            </a:r>
            <a:r>
              <a:rPr lang="en-GB" sz="300" dirty="0">
                <a:solidFill>
                  <a:srgbClr val="FFFFFF"/>
                </a:solidFill>
              </a:rPr>
              <a:t> by Unknown Author is licensed under </a:t>
            </a:r>
            <a:r>
              <a:rPr lang="en-GB" sz="300" dirty="0">
                <a:solidFill>
                  <a:srgbClr val="FFFFFF"/>
                </a:solidFill>
                <a:hlinkClick r:id="rId12" tooltip="https://creativecommons.org/licenses/by-nd/3.0/">
                  <a:extLst>
                    <a:ext uri="{A12FA001-AC4F-418D-AE19-62706E023703}">
                      <ahyp:hlinkClr xmlns:ahyp="http://schemas.microsoft.com/office/drawing/2018/hyperlinkcolor" val="tx"/>
                    </a:ext>
                  </a:extLst>
                </a:hlinkClick>
              </a:rPr>
              <a:t>CC BY-ND</a:t>
            </a:r>
            <a:endParaRPr lang="en-GB" sz="300" dirty="0">
              <a:solidFill>
                <a:srgbClr val="FFFFFF"/>
              </a:solidFill>
            </a:endParaRPr>
          </a:p>
        </p:txBody>
      </p:sp>
    </p:spTree>
    <p:extLst>
      <p:ext uri="{BB962C8B-B14F-4D97-AF65-F5344CB8AC3E}">
        <p14:creationId xmlns:p14="http://schemas.microsoft.com/office/powerpoint/2010/main" val="39564030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95D8AD-8650-C7DC-D77E-975930DB266A}"/>
              </a:ext>
            </a:extLst>
          </p:cNvPr>
          <p:cNvSpPr>
            <a:spLocks noGrp="1"/>
          </p:cNvSpPr>
          <p:nvPr>
            <p:ph type="title"/>
          </p:nvPr>
        </p:nvSpPr>
        <p:spPr>
          <a:xfrm>
            <a:off x="474097" y="188649"/>
            <a:ext cx="3201366" cy="1182951"/>
          </a:xfrm>
        </p:spPr>
        <p:txBody>
          <a:bodyPr anchor="b">
            <a:normAutofit/>
          </a:bodyPr>
          <a:lstStyle/>
          <a:p>
            <a:pPr algn="r"/>
            <a:r>
              <a:rPr lang="en-GB" sz="5400" dirty="0">
                <a:solidFill>
                  <a:srgbClr val="FFFFFF"/>
                </a:solidFill>
              </a:rPr>
              <a:t>Overview:</a:t>
            </a:r>
          </a:p>
        </p:txBody>
      </p:sp>
      <p:sp>
        <p:nvSpPr>
          <p:cNvPr id="3" name="Content Placeholder 2">
            <a:extLst>
              <a:ext uri="{FF2B5EF4-FFF2-40B4-BE49-F238E27FC236}">
                <a16:creationId xmlns:a16="http://schemas.microsoft.com/office/drawing/2014/main" id="{9FD3037C-681B-E0A6-CC74-525596EDE9CC}"/>
              </a:ext>
            </a:extLst>
          </p:cNvPr>
          <p:cNvSpPr>
            <a:spLocks noGrp="1"/>
          </p:cNvSpPr>
          <p:nvPr>
            <p:ph idx="1"/>
          </p:nvPr>
        </p:nvSpPr>
        <p:spPr>
          <a:xfrm>
            <a:off x="4417204" y="304980"/>
            <a:ext cx="7580609" cy="4210490"/>
          </a:xfrm>
        </p:spPr>
        <p:txBody>
          <a:bodyPr anchor="ctr">
            <a:normAutofit/>
          </a:bodyPr>
          <a:lstStyle/>
          <a:p>
            <a:pPr marL="0" indent="0">
              <a:buNone/>
            </a:pPr>
            <a:r>
              <a:rPr lang="en-GB" sz="3600" dirty="0"/>
              <a:t>To help you complete the assignment, this deck includes 3 sections:</a:t>
            </a:r>
          </a:p>
          <a:p>
            <a:pPr marL="514350" indent="-514350">
              <a:buFont typeface="+mj-lt"/>
              <a:buAutoNum type="arabicPeriod"/>
            </a:pPr>
            <a:r>
              <a:rPr lang="en-GB" sz="3600" dirty="0"/>
              <a:t>Deployment</a:t>
            </a:r>
          </a:p>
          <a:p>
            <a:pPr marL="514350" indent="-514350">
              <a:buFont typeface="+mj-lt"/>
              <a:buAutoNum type="arabicPeriod"/>
            </a:pPr>
            <a:r>
              <a:rPr lang="en-GB" sz="3600" dirty="0"/>
              <a:t>PEST Analysis for your project within a large organisation</a:t>
            </a:r>
          </a:p>
          <a:p>
            <a:pPr marL="514350" indent="-514350">
              <a:buFont typeface="+mj-lt"/>
              <a:buAutoNum type="arabicPeriod"/>
            </a:pPr>
            <a:r>
              <a:rPr lang="en-GB" sz="3600" dirty="0"/>
              <a:t>Project Review</a:t>
            </a:r>
          </a:p>
        </p:txBody>
      </p:sp>
      <p:pic>
        <p:nvPicPr>
          <p:cNvPr id="4" name="Graphic 3" descr="Server outline">
            <a:extLst>
              <a:ext uri="{FF2B5EF4-FFF2-40B4-BE49-F238E27FC236}">
                <a16:creationId xmlns:a16="http://schemas.microsoft.com/office/drawing/2014/main" id="{63CB9DFB-0104-BA8B-35F3-9DF5EFD4AAD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171233" y="4781767"/>
            <a:ext cx="1809936" cy="1809936"/>
          </a:xfrm>
          <a:prstGeom prst="rect">
            <a:avLst/>
          </a:prstGeom>
        </p:spPr>
      </p:pic>
      <p:pic>
        <p:nvPicPr>
          <p:cNvPr id="6" name="Graphic 5" descr="Cloud Computing with solid fill">
            <a:extLst>
              <a:ext uri="{FF2B5EF4-FFF2-40B4-BE49-F238E27FC236}">
                <a16:creationId xmlns:a16="http://schemas.microsoft.com/office/drawing/2014/main" id="{E38D15C3-CF18-A3A3-AFBE-B140D864A960}"/>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047746" y="4709072"/>
            <a:ext cx="1795867" cy="1795867"/>
          </a:xfrm>
          <a:prstGeom prst="rect">
            <a:avLst/>
          </a:prstGeom>
        </p:spPr>
      </p:pic>
      <p:pic>
        <p:nvPicPr>
          <p:cNvPr id="7" name="Graphic 6" descr="Programmer female with solid fill">
            <a:extLst>
              <a:ext uri="{FF2B5EF4-FFF2-40B4-BE49-F238E27FC236}">
                <a16:creationId xmlns:a16="http://schemas.microsoft.com/office/drawing/2014/main" id="{3A41A380-71C1-433E-B039-FDF6C0B83275}"/>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401829" y="4621633"/>
            <a:ext cx="1962727" cy="1962727"/>
          </a:xfrm>
          <a:prstGeom prst="rect">
            <a:avLst/>
          </a:prstGeom>
        </p:spPr>
      </p:pic>
      <p:pic>
        <p:nvPicPr>
          <p:cNvPr id="11" name="Graphic 10" descr="Online Network with solid fill">
            <a:extLst>
              <a:ext uri="{FF2B5EF4-FFF2-40B4-BE49-F238E27FC236}">
                <a16:creationId xmlns:a16="http://schemas.microsoft.com/office/drawing/2014/main" id="{5F782F4A-25E4-21D7-D6F5-C5ED4820904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793723" y="4792990"/>
            <a:ext cx="1757511" cy="1757511"/>
          </a:xfrm>
          <a:prstGeom prst="rect">
            <a:avLst/>
          </a:prstGeom>
        </p:spPr>
      </p:pic>
    </p:spTree>
    <p:extLst>
      <p:ext uri="{BB962C8B-B14F-4D97-AF65-F5344CB8AC3E}">
        <p14:creationId xmlns:p14="http://schemas.microsoft.com/office/powerpoint/2010/main" val="19429052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5875" y="142432"/>
            <a:ext cx="73152" cy="502920"/>
          </a:xfrm>
          <a:prstGeom prst="rect">
            <a:avLst/>
          </a:prstGeom>
          <a:solidFill>
            <a:srgbClr val="FFF200"/>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8823" y="142432"/>
            <a:ext cx="5303520" cy="502920"/>
          </a:xfrm>
          <a:prstGeom prst="rect">
            <a:avLst/>
          </a:prstGeom>
          <a:noFill/>
        </p:spPr>
        <p:txBody>
          <a:bodyPr wrap="none" lIns="18288" tIns="18288" rIns="18288" bIns="18288">
            <a:spAutoFit/>
          </a:bodyPr>
          <a:lstStyle/>
          <a:p>
            <a:pPr algn="l"/>
            <a:r>
              <a:rPr sz="3200" b="0" dirty="0">
                <a:solidFill>
                  <a:srgbClr val="FFFFFF"/>
                </a:solidFill>
                <a:latin typeface="Aptos"/>
              </a:rPr>
              <a:t>The Software Lifecycle</a:t>
            </a:r>
          </a:p>
        </p:txBody>
      </p:sp>
      <p:sp>
        <p:nvSpPr>
          <p:cNvPr id="4" name="TextBox 3"/>
          <p:cNvSpPr txBox="1"/>
          <p:nvPr/>
        </p:nvSpPr>
        <p:spPr>
          <a:xfrm>
            <a:off x="502920" y="841248"/>
            <a:ext cx="9761426" cy="329321"/>
          </a:xfrm>
          <a:prstGeom prst="rect">
            <a:avLst/>
          </a:prstGeom>
          <a:noFill/>
        </p:spPr>
        <p:txBody>
          <a:bodyPr wrap="square" lIns="18288" tIns="18288" rIns="18288" bIns="18288">
            <a:spAutoFit/>
          </a:bodyPr>
          <a:lstStyle/>
          <a:p>
            <a:pPr algn="l"/>
            <a:r>
              <a:rPr sz="1900" b="0" dirty="0">
                <a:solidFill>
                  <a:srgbClr val="FFFFFF"/>
                </a:solidFill>
                <a:latin typeface="Aptos"/>
              </a:rPr>
              <a:t>A simple lifecycle followed by </a:t>
            </a:r>
            <a:r>
              <a:rPr sz="1900" b="0" dirty="0" err="1">
                <a:solidFill>
                  <a:srgbClr val="FFFFFF"/>
                </a:solidFill>
                <a:latin typeface="Aptos"/>
              </a:rPr>
              <a:t>organisations</a:t>
            </a:r>
            <a:r>
              <a:rPr lang="en-GB" sz="1900" b="0" dirty="0">
                <a:solidFill>
                  <a:srgbClr val="FFFFFF"/>
                </a:solidFill>
                <a:latin typeface="Aptos"/>
              </a:rPr>
              <a:t> </a:t>
            </a:r>
            <a:r>
              <a:rPr sz="1900" b="0" dirty="0">
                <a:solidFill>
                  <a:srgbClr val="FFFFFF"/>
                </a:solidFill>
                <a:latin typeface="Aptos"/>
              </a:rPr>
              <a:t>to </a:t>
            </a:r>
            <a:r>
              <a:rPr sz="1900" b="1" dirty="0">
                <a:solidFill>
                  <a:srgbClr val="FFF200"/>
                </a:solidFill>
                <a:latin typeface="Aptos"/>
              </a:rPr>
              <a:t>deliver, run and improve</a:t>
            </a:r>
            <a:r>
              <a:rPr sz="1900" b="0" dirty="0">
                <a:solidFill>
                  <a:srgbClr val="FFFFFF"/>
                </a:solidFill>
                <a:latin typeface="Aptos"/>
              </a:rPr>
              <a:t> IT solutions.</a:t>
            </a:r>
          </a:p>
        </p:txBody>
      </p:sp>
      <p:sp>
        <p:nvSpPr>
          <p:cNvPr id="5" name="TextBox 4"/>
          <p:cNvSpPr txBox="1"/>
          <p:nvPr/>
        </p:nvSpPr>
        <p:spPr>
          <a:xfrm>
            <a:off x="932712" y="1338454"/>
            <a:ext cx="2223429" cy="590931"/>
          </a:xfrm>
          <a:prstGeom prst="rect">
            <a:avLst/>
          </a:prstGeom>
          <a:noFill/>
        </p:spPr>
        <p:txBody>
          <a:bodyPr wrap="none" lIns="18288" tIns="18288" rIns="18288" bIns="18288">
            <a:spAutoFit/>
          </a:bodyPr>
          <a:lstStyle/>
          <a:p>
            <a:pPr algn="l"/>
            <a:r>
              <a:rPr b="0" dirty="0">
                <a:solidFill>
                  <a:srgbClr val="FFFFFF"/>
                </a:solidFill>
                <a:latin typeface="Aptos"/>
              </a:rPr>
              <a:t>Plan, design and build
the solution.</a:t>
            </a:r>
          </a:p>
        </p:txBody>
      </p:sp>
      <p:sp>
        <p:nvSpPr>
          <p:cNvPr id="6" name="TextBox 5"/>
          <p:cNvSpPr txBox="1"/>
          <p:nvPr/>
        </p:nvSpPr>
        <p:spPr>
          <a:xfrm>
            <a:off x="7596369" y="1354457"/>
            <a:ext cx="2310248" cy="590931"/>
          </a:xfrm>
          <a:prstGeom prst="rect">
            <a:avLst/>
          </a:prstGeom>
          <a:noFill/>
        </p:spPr>
        <p:txBody>
          <a:bodyPr wrap="none" lIns="18288" tIns="18288" rIns="18288" bIns="18288">
            <a:spAutoFit/>
          </a:bodyPr>
          <a:lstStyle/>
          <a:p>
            <a:pPr algn="l"/>
            <a:r>
              <a:rPr b="0" dirty="0">
                <a:solidFill>
                  <a:srgbClr val="FFFFFF"/>
                </a:solidFill>
                <a:latin typeface="Aptos"/>
              </a:rPr>
              <a:t>Code, test and prepare
the software.</a:t>
            </a:r>
          </a:p>
        </p:txBody>
      </p:sp>
      <p:sp>
        <p:nvSpPr>
          <p:cNvPr id="11" name="TextBox 10"/>
          <p:cNvSpPr txBox="1"/>
          <p:nvPr/>
        </p:nvSpPr>
        <p:spPr>
          <a:xfrm>
            <a:off x="932712" y="2259141"/>
            <a:ext cx="1979132" cy="590931"/>
          </a:xfrm>
          <a:prstGeom prst="rect">
            <a:avLst/>
          </a:prstGeom>
          <a:noFill/>
        </p:spPr>
        <p:txBody>
          <a:bodyPr wrap="none" lIns="18288" tIns="18288" rIns="18288" bIns="18288">
            <a:spAutoFit/>
          </a:bodyPr>
          <a:lstStyle/>
          <a:p>
            <a:pPr algn="l"/>
            <a:r>
              <a:rPr b="0" dirty="0">
                <a:solidFill>
                  <a:srgbClr val="FFFFFF"/>
                </a:solidFill>
                <a:latin typeface="Aptos"/>
              </a:rPr>
              <a:t>Release and deploy
the solution.</a:t>
            </a:r>
          </a:p>
        </p:txBody>
      </p:sp>
      <p:sp>
        <p:nvSpPr>
          <p:cNvPr id="12" name="TextBox 11"/>
          <p:cNvSpPr txBox="1"/>
          <p:nvPr/>
        </p:nvSpPr>
        <p:spPr>
          <a:xfrm>
            <a:off x="7596369" y="2264712"/>
            <a:ext cx="2111091" cy="590931"/>
          </a:xfrm>
          <a:prstGeom prst="rect">
            <a:avLst/>
          </a:prstGeom>
          <a:noFill/>
        </p:spPr>
        <p:txBody>
          <a:bodyPr wrap="none" lIns="18288" tIns="18288" rIns="18288" bIns="18288">
            <a:spAutoFit/>
          </a:bodyPr>
          <a:lstStyle/>
          <a:p>
            <a:pPr algn="l"/>
            <a:r>
              <a:rPr b="0" dirty="0">
                <a:solidFill>
                  <a:srgbClr val="FFFFFF"/>
                </a:solidFill>
                <a:latin typeface="Aptos"/>
              </a:rPr>
              <a:t>Put the solution into
the live environment.</a:t>
            </a:r>
          </a:p>
        </p:txBody>
      </p:sp>
      <p:sp>
        <p:nvSpPr>
          <p:cNvPr id="17" name="TextBox 16"/>
          <p:cNvSpPr txBox="1"/>
          <p:nvPr/>
        </p:nvSpPr>
        <p:spPr>
          <a:xfrm>
            <a:off x="923617" y="3239834"/>
            <a:ext cx="2141035" cy="590931"/>
          </a:xfrm>
          <a:prstGeom prst="rect">
            <a:avLst/>
          </a:prstGeom>
          <a:noFill/>
        </p:spPr>
        <p:txBody>
          <a:bodyPr wrap="none" lIns="18288" tIns="18288" rIns="18288" bIns="18288">
            <a:spAutoFit/>
          </a:bodyPr>
          <a:lstStyle/>
          <a:p>
            <a:pPr algn="l"/>
            <a:r>
              <a:rPr b="0" dirty="0">
                <a:solidFill>
                  <a:srgbClr val="FFFFFF"/>
                </a:solidFill>
                <a:latin typeface="Aptos"/>
              </a:rPr>
              <a:t>Monitor performance
and user experience.</a:t>
            </a:r>
          </a:p>
        </p:txBody>
      </p:sp>
      <p:sp>
        <p:nvSpPr>
          <p:cNvPr id="18" name="TextBox 17"/>
          <p:cNvSpPr txBox="1"/>
          <p:nvPr/>
        </p:nvSpPr>
        <p:spPr>
          <a:xfrm>
            <a:off x="7596369" y="3243059"/>
            <a:ext cx="2701830" cy="590931"/>
          </a:xfrm>
          <a:prstGeom prst="rect">
            <a:avLst/>
          </a:prstGeom>
          <a:noFill/>
        </p:spPr>
        <p:txBody>
          <a:bodyPr wrap="none" lIns="18288" tIns="18288" rIns="18288" bIns="18288">
            <a:spAutoFit/>
          </a:bodyPr>
          <a:lstStyle/>
          <a:p>
            <a:pPr algn="l"/>
            <a:r>
              <a:rPr b="0" dirty="0">
                <a:solidFill>
                  <a:srgbClr val="FFFFFF"/>
                </a:solidFill>
                <a:latin typeface="Aptos"/>
              </a:rPr>
              <a:t>Collect data, detect issues
and alert the team.</a:t>
            </a:r>
          </a:p>
        </p:txBody>
      </p:sp>
      <p:sp>
        <p:nvSpPr>
          <p:cNvPr id="23" name="TextBox 22"/>
          <p:cNvSpPr txBox="1"/>
          <p:nvPr/>
        </p:nvSpPr>
        <p:spPr>
          <a:xfrm>
            <a:off x="932712" y="4340027"/>
            <a:ext cx="1763881" cy="590931"/>
          </a:xfrm>
          <a:prstGeom prst="rect">
            <a:avLst/>
          </a:prstGeom>
          <a:noFill/>
        </p:spPr>
        <p:txBody>
          <a:bodyPr wrap="none" lIns="18288" tIns="18288" rIns="18288" bIns="18288">
            <a:spAutoFit/>
          </a:bodyPr>
          <a:lstStyle/>
          <a:p>
            <a:pPr algn="l"/>
            <a:r>
              <a:rPr b="0" dirty="0">
                <a:solidFill>
                  <a:srgbClr val="FFFFFF"/>
                </a:solidFill>
                <a:latin typeface="Aptos"/>
              </a:rPr>
              <a:t>Keep the solution
running reliably.</a:t>
            </a:r>
          </a:p>
        </p:txBody>
      </p:sp>
      <p:sp>
        <p:nvSpPr>
          <p:cNvPr id="24" name="TextBox 23"/>
          <p:cNvSpPr txBox="1"/>
          <p:nvPr/>
        </p:nvSpPr>
        <p:spPr>
          <a:xfrm>
            <a:off x="7570538" y="4340027"/>
            <a:ext cx="2519792" cy="590931"/>
          </a:xfrm>
          <a:prstGeom prst="rect">
            <a:avLst/>
          </a:prstGeom>
          <a:noFill/>
        </p:spPr>
        <p:txBody>
          <a:bodyPr wrap="none" lIns="18288" tIns="18288" rIns="18288" bIns="18288">
            <a:spAutoFit/>
          </a:bodyPr>
          <a:lstStyle/>
          <a:p>
            <a:pPr algn="l"/>
            <a:r>
              <a:rPr b="0" dirty="0">
                <a:solidFill>
                  <a:srgbClr val="FFFFFF"/>
                </a:solidFill>
                <a:latin typeface="Aptos"/>
              </a:rPr>
              <a:t>Fix issues, apply updates
and ensure security.</a:t>
            </a:r>
          </a:p>
        </p:txBody>
      </p:sp>
      <p:sp>
        <p:nvSpPr>
          <p:cNvPr id="29" name="TextBox 28"/>
          <p:cNvSpPr txBox="1"/>
          <p:nvPr/>
        </p:nvSpPr>
        <p:spPr>
          <a:xfrm>
            <a:off x="923617" y="5320237"/>
            <a:ext cx="2215799" cy="590931"/>
          </a:xfrm>
          <a:prstGeom prst="rect">
            <a:avLst/>
          </a:prstGeom>
          <a:noFill/>
        </p:spPr>
        <p:txBody>
          <a:bodyPr wrap="none" lIns="18288" tIns="18288" rIns="18288" bIns="18288">
            <a:spAutoFit/>
          </a:bodyPr>
          <a:lstStyle/>
          <a:p>
            <a:pPr algn="l"/>
            <a:r>
              <a:rPr b="0" dirty="0">
                <a:solidFill>
                  <a:srgbClr val="FFFFFF"/>
                </a:solidFill>
                <a:latin typeface="Aptos"/>
              </a:rPr>
              <a:t>Continuously improve
the solution.</a:t>
            </a:r>
          </a:p>
        </p:txBody>
      </p:sp>
      <p:sp>
        <p:nvSpPr>
          <p:cNvPr id="30" name="TextBox 29"/>
          <p:cNvSpPr txBox="1"/>
          <p:nvPr/>
        </p:nvSpPr>
        <p:spPr>
          <a:xfrm>
            <a:off x="7596369" y="5324657"/>
            <a:ext cx="2624180" cy="590931"/>
          </a:xfrm>
          <a:prstGeom prst="rect">
            <a:avLst/>
          </a:prstGeom>
          <a:noFill/>
        </p:spPr>
        <p:txBody>
          <a:bodyPr wrap="none" lIns="18288" tIns="18288" rIns="18288" bIns="18288">
            <a:spAutoFit/>
          </a:bodyPr>
          <a:lstStyle/>
          <a:p>
            <a:pPr algn="l"/>
            <a:r>
              <a:rPr b="0" dirty="0">
                <a:solidFill>
                  <a:srgbClr val="FFFFFF"/>
                </a:solidFill>
                <a:latin typeface="Aptos"/>
              </a:rPr>
              <a:t>Learn from feedback
and enhance the solution.</a:t>
            </a:r>
          </a:p>
        </p:txBody>
      </p:sp>
      <p:sp>
        <p:nvSpPr>
          <p:cNvPr id="34" name="Rounded Rectangle 33"/>
          <p:cNvSpPr/>
          <p:nvPr/>
        </p:nvSpPr>
        <p:spPr>
          <a:xfrm>
            <a:off x="640080" y="6236208"/>
            <a:ext cx="10927080" cy="411480"/>
          </a:xfrm>
          <a:prstGeom prst="roundRect">
            <a:avLst/>
          </a:prstGeom>
          <a:noFill/>
          <a:ln w="16510">
            <a:solidFill>
              <a:srgbClr val="FFF2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TextBox 34"/>
          <p:cNvSpPr txBox="1"/>
          <p:nvPr/>
        </p:nvSpPr>
        <p:spPr>
          <a:xfrm>
            <a:off x="805180" y="6176879"/>
            <a:ext cx="498855" cy="461665"/>
          </a:xfrm>
          <a:prstGeom prst="rect">
            <a:avLst/>
          </a:prstGeom>
          <a:noFill/>
        </p:spPr>
        <p:txBody>
          <a:bodyPr wrap="none">
            <a:spAutoFit/>
          </a:bodyPr>
          <a:lstStyle/>
          <a:p>
            <a:pPr algn="ctr"/>
            <a:r>
              <a:rPr sz="2400" dirty="0">
                <a:solidFill>
                  <a:srgbClr val="FFF200"/>
                </a:solidFill>
                <a:latin typeface="Segoe UI Emoji"/>
              </a:rPr>
              <a:t>💡</a:t>
            </a:r>
          </a:p>
        </p:txBody>
      </p:sp>
      <p:sp>
        <p:nvSpPr>
          <p:cNvPr id="36" name="TextBox 35"/>
          <p:cNvSpPr txBox="1"/>
          <p:nvPr/>
        </p:nvSpPr>
        <p:spPr>
          <a:xfrm>
            <a:off x="1353312" y="6291072"/>
            <a:ext cx="9784080" cy="292608"/>
          </a:xfrm>
          <a:prstGeom prst="rect">
            <a:avLst/>
          </a:prstGeom>
          <a:noFill/>
        </p:spPr>
        <p:txBody>
          <a:bodyPr wrap="square" lIns="18288" tIns="18288" rIns="18288" bIns="18288">
            <a:spAutoFit/>
          </a:bodyPr>
          <a:lstStyle/>
          <a:p>
            <a:pPr algn="l"/>
            <a:r>
              <a:rPr sz="1700" b="0" dirty="0">
                <a:solidFill>
                  <a:srgbClr val="FFFFFF"/>
                </a:solidFill>
                <a:latin typeface="Aptos"/>
              </a:rPr>
              <a:t>This lifecycle helps </a:t>
            </a:r>
            <a:r>
              <a:rPr sz="1700" b="0" dirty="0" err="1">
                <a:solidFill>
                  <a:srgbClr val="FFFFFF"/>
                </a:solidFill>
                <a:latin typeface="Aptos"/>
              </a:rPr>
              <a:t>organisations</a:t>
            </a:r>
            <a:r>
              <a:rPr sz="1700" b="0" dirty="0">
                <a:solidFill>
                  <a:srgbClr val="FFFFFF"/>
                </a:solidFill>
                <a:latin typeface="Aptos"/>
              </a:rPr>
              <a:t> </a:t>
            </a:r>
            <a:r>
              <a:rPr sz="1700" b="1" dirty="0">
                <a:solidFill>
                  <a:srgbClr val="FFF200"/>
                </a:solidFill>
                <a:latin typeface="Aptos"/>
              </a:rPr>
              <a:t>deliver better solutions</a:t>
            </a:r>
            <a:r>
              <a:rPr sz="1700" b="0" dirty="0">
                <a:solidFill>
                  <a:srgbClr val="FFFFFF"/>
                </a:solidFill>
                <a:latin typeface="Aptos"/>
              </a:rPr>
              <a:t>, faster and more reliably.</a:t>
            </a:r>
          </a:p>
        </p:txBody>
      </p:sp>
      <p:pic>
        <p:nvPicPr>
          <p:cNvPr id="37" name="Picture 36">
            <a:extLst>
              <a:ext uri="{FF2B5EF4-FFF2-40B4-BE49-F238E27FC236}">
                <a16:creationId xmlns:a16="http://schemas.microsoft.com/office/drawing/2014/main" id="{6BE58AC4-A2C4-4085-BC8D-9865FEF78807}"/>
              </a:ext>
            </a:extLst>
          </p:cNvPr>
          <p:cNvPicPr>
            <a:picLocks noChangeAspect="1"/>
          </p:cNvPicPr>
          <p:nvPr/>
        </p:nvPicPr>
        <p:blipFill rotWithShape="1">
          <a:blip r:embed="rId3"/>
          <a:srcRect l="32373" t="21466" r="33206" b="9867"/>
          <a:stretch/>
        </p:blipFill>
        <p:spPr>
          <a:xfrm>
            <a:off x="3456432" y="1280298"/>
            <a:ext cx="3636547" cy="492847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80816F2-EFB0-44E7-94C9-B65CB34DFA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2"/>
          <p:cNvSpPr>
            <a:spLocks noGrp="1"/>
          </p:cNvSpPr>
          <p:nvPr>
            <p:ph type="title"/>
          </p:nvPr>
        </p:nvSpPr>
        <p:spPr>
          <a:xfrm>
            <a:off x="432619" y="157920"/>
            <a:ext cx="11130116" cy="1487960"/>
          </a:xfrm>
          <a:ln>
            <a:solidFill>
              <a:schemeClr val="tx1"/>
            </a:solidFill>
          </a:ln>
        </p:spPr>
        <p:txBody>
          <a:bodyPr anchor="ctr">
            <a:normAutofit/>
          </a:bodyPr>
          <a:lstStyle/>
          <a:p>
            <a:r>
              <a:rPr lang="en-GB" sz="4800" dirty="0">
                <a:latin typeface="+mn-lt"/>
                <a:cs typeface="Arial" panose="020B0604020202020204" pitchFamily="34" charset="0"/>
              </a:rPr>
              <a:t>Open: </a:t>
            </a:r>
            <a:r>
              <a:rPr lang="en-GB" sz="4800" b="1" dirty="0">
                <a:latin typeface="+mn-lt"/>
                <a:cs typeface="Arial" panose="020B0604020202020204" pitchFamily="34" charset="0"/>
              </a:rPr>
              <a:t>Lecture-tutorial document</a:t>
            </a:r>
          </a:p>
        </p:txBody>
      </p:sp>
      <p:sp>
        <p:nvSpPr>
          <p:cNvPr id="2" name="Content Placeholder 1"/>
          <p:cNvSpPr>
            <a:spLocks noGrp="1"/>
          </p:cNvSpPr>
          <p:nvPr>
            <p:ph idx="1"/>
          </p:nvPr>
        </p:nvSpPr>
        <p:spPr>
          <a:xfrm>
            <a:off x="678822" y="1977449"/>
            <a:ext cx="7701116" cy="2254160"/>
          </a:xfrm>
        </p:spPr>
        <p:txBody>
          <a:bodyPr>
            <a:normAutofit/>
          </a:bodyPr>
          <a:lstStyle/>
          <a:p>
            <a:pPr marL="457200" lvl="1" indent="-457200">
              <a:spcBef>
                <a:spcPts val="1000"/>
              </a:spcBef>
              <a:buFont typeface="+mj-lt"/>
              <a:buAutoNum type="arabicPeriod"/>
            </a:pPr>
            <a:r>
              <a:rPr lang="en-GB" sz="3600" dirty="0"/>
              <a:t>Open your CM Lecture-tutorial document.</a:t>
            </a:r>
          </a:p>
          <a:p>
            <a:pPr marL="457200" lvl="1" indent="-457200">
              <a:spcBef>
                <a:spcPts val="1000"/>
              </a:spcBef>
              <a:buFont typeface="+mj-lt"/>
              <a:buAutoNum type="arabicPeriod"/>
            </a:pPr>
            <a:r>
              <a:rPr lang="en-GB" sz="3600" dirty="0"/>
              <a:t>Note down</a:t>
            </a:r>
            <a:r>
              <a:rPr lang="en-GB" sz="3600" b="1" dirty="0"/>
              <a:t> areas that relate to your project &amp; Activity answers</a:t>
            </a:r>
            <a:r>
              <a:rPr lang="en-GB" sz="3600" dirty="0"/>
              <a:t>.</a:t>
            </a:r>
          </a:p>
        </p:txBody>
      </p:sp>
      <p:pic>
        <p:nvPicPr>
          <p:cNvPr id="4" name="Graphic 3" descr="Lightbulb and gear outline">
            <a:extLst>
              <a:ext uri="{FF2B5EF4-FFF2-40B4-BE49-F238E27FC236}">
                <a16:creationId xmlns:a16="http://schemas.microsoft.com/office/drawing/2014/main" id="{F5AF5770-2242-4B49-A444-EAB339707D9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56346" y="1788607"/>
            <a:ext cx="3647664" cy="3647664"/>
          </a:xfrm>
          <a:prstGeom prst="rect">
            <a:avLst/>
          </a:prstGeom>
        </p:spPr>
      </p:pic>
      <p:pic>
        <p:nvPicPr>
          <p:cNvPr id="6" name="Graphic 5" descr="Document with solid fill">
            <a:extLst>
              <a:ext uri="{FF2B5EF4-FFF2-40B4-BE49-F238E27FC236}">
                <a16:creationId xmlns:a16="http://schemas.microsoft.com/office/drawing/2014/main" id="{EC298AFB-63BE-6E81-0E8E-3265711A4F4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484248" y="4180347"/>
            <a:ext cx="2359003" cy="2359003"/>
          </a:xfrm>
          <a:prstGeom prst="rect">
            <a:avLst/>
          </a:prstGeom>
        </p:spPr>
      </p:pic>
    </p:spTree>
    <p:extLst>
      <p:ext uri="{BB962C8B-B14F-4D97-AF65-F5344CB8AC3E}">
        <p14:creationId xmlns:p14="http://schemas.microsoft.com/office/powerpoint/2010/main" val="4355465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F0A203B-85C1-74F0-66C5-322C91685CA9}"/>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AA9D409-615F-E2CC-D3AD-DCFC1057E0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E743512-1D77-73A5-C164-64F79EDCA8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8C0ED4E8-9C07-B2B6-703D-4276174EF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3E9ACEB5-3281-C514-4F7C-17961847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4B47F4D5-DD52-B602-CC69-7EFABBF6B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2FCCC3EC-366A-F80A-BF1B-863E0278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A924F80-DDBA-9111-EB00-AC6BC48B8C12}"/>
              </a:ext>
            </a:extLst>
          </p:cNvPr>
          <p:cNvSpPr txBox="1"/>
          <p:nvPr/>
        </p:nvSpPr>
        <p:spPr>
          <a:xfrm>
            <a:off x="1416233" y="3646039"/>
            <a:ext cx="9667568" cy="1200329"/>
          </a:xfrm>
          <a:prstGeom prst="rect">
            <a:avLst/>
          </a:prstGeom>
          <a:noFill/>
        </p:spPr>
        <p:txBody>
          <a:bodyPr wrap="square">
            <a:spAutoFit/>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7200" b="1" i="0" u="none" strike="noStrike" kern="1200" cap="none" spc="0" normalizeH="0" baseline="0" noProof="0" dirty="0">
                <a:ln>
                  <a:noFill/>
                </a:ln>
                <a:solidFill>
                  <a:srgbClr val="FFFF00"/>
                </a:solidFill>
                <a:effectLst>
                  <a:outerShdw blurRad="31750" dist="25400" dir="5400000" algn="tl" rotWithShape="0">
                    <a:srgbClr val="000000">
                      <a:alpha val="25000"/>
                    </a:srgbClr>
                  </a:outerShdw>
                </a:effectLst>
                <a:highlight>
                  <a:srgbClr val="000080"/>
                </a:highlight>
                <a:uLnTx/>
                <a:uFillTx/>
                <a:latin typeface="Calibri Light" panose="020F0302020204030204"/>
                <a:ea typeface="+mn-ea"/>
                <a:cs typeface="+mn-cs"/>
              </a:rPr>
              <a:t>Deployment</a:t>
            </a:r>
            <a:endParaRPr kumimoji="0" lang="en-GB" sz="5400" b="1" i="0" u="none" strike="noStrike" kern="1200" cap="none" spc="0" normalizeH="0" baseline="0" noProof="0" dirty="0">
              <a:ln>
                <a:noFill/>
              </a:ln>
              <a:solidFill>
                <a:srgbClr val="FF0000"/>
              </a:solidFill>
              <a:effectLst>
                <a:outerShdw blurRad="31750" dist="25400" dir="5400000" algn="tl" rotWithShape="0">
                  <a:srgbClr val="000000">
                    <a:alpha val="25000"/>
                  </a:srgbClr>
                </a:outerShdw>
              </a:effectLst>
              <a:highlight>
                <a:srgbClr val="000080"/>
              </a:highlight>
              <a:uLnTx/>
              <a:uFillTx/>
              <a:latin typeface="Calibri Light" panose="020F0302020204030204"/>
              <a:ea typeface="+mn-ea"/>
              <a:cs typeface="+mn-cs"/>
            </a:endParaRPr>
          </a:p>
        </p:txBody>
      </p:sp>
    </p:spTree>
    <p:extLst>
      <p:ext uri="{BB962C8B-B14F-4D97-AF65-F5344CB8AC3E}">
        <p14:creationId xmlns:p14="http://schemas.microsoft.com/office/powerpoint/2010/main" val="14981024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672426" y="1706642"/>
            <a:ext cx="10807520" cy="4842823"/>
          </a:xfrm>
        </p:spPr>
        <p:txBody>
          <a:bodyPr>
            <a:normAutofit fontScale="92500" lnSpcReduction="10000"/>
          </a:bodyPr>
          <a:lstStyle/>
          <a:p>
            <a:pPr marL="0" indent="0">
              <a:lnSpc>
                <a:spcPct val="120000"/>
              </a:lnSpc>
              <a:spcBef>
                <a:spcPts val="600"/>
              </a:spcBef>
              <a:buNone/>
            </a:pPr>
            <a:r>
              <a:rPr lang="en-GB" sz="3200" dirty="0"/>
              <a:t>Today’s deck will focus on the</a:t>
            </a:r>
            <a:r>
              <a:rPr lang="en-GB" sz="3200" b="1" dirty="0"/>
              <a:t> ‘</a:t>
            </a:r>
            <a:r>
              <a:rPr lang="en-GB" sz="3200" b="1" dirty="0">
                <a:solidFill>
                  <a:schemeClr val="bg1"/>
                </a:solidFill>
                <a:highlight>
                  <a:srgbClr val="FFFF00"/>
                </a:highlight>
              </a:rPr>
              <a:t>T2:Innovation’</a:t>
            </a:r>
            <a:r>
              <a:rPr lang="en-GB" sz="3200" b="1" dirty="0">
                <a:solidFill>
                  <a:schemeClr val="bg1"/>
                </a:solidFill>
              </a:rPr>
              <a:t> </a:t>
            </a:r>
            <a:r>
              <a:rPr lang="en-GB" sz="3200" dirty="0"/>
              <a:t>section &amp; option of Task 2:</a:t>
            </a:r>
          </a:p>
          <a:p>
            <a:pPr marL="0" lvl="0" indent="0">
              <a:lnSpc>
                <a:spcPct val="120000"/>
              </a:lnSpc>
              <a:spcBef>
                <a:spcPts val="600"/>
              </a:spcBef>
              <a:buNone/>
            </a:pPr>
            <a:r>
              <a:rPr lang="en-GB" sz="3200" dirty="0"/>
              <a:t>Q. </a:t>
            </a:r>
            <a:r>
              <a:rPr lang="en-GB" sz="3200" b="1" dirty="0"/>
              <a:t>T2-Innovation:</a:t>
            </a:r>
          </a:p>
          <a:p>
            <a:pPr>
              <a:lnSpc>
                <a:spcPct val="120000"/>
              </a:lnSpc>
              <a:spcBef>
                <a:spcPts val="600"/>
              </a:spcBef>
            </a:pPr>
            <a:r>
              <a:rPr lang="en-GB" sz="3200" dirty="0"/>
              <a:t>Related to your project idea describe the </a:t>
            </a:r>
            <a:r>
              <a:rPr lang="en-GB" sz="3200" dirty="0">
                <a:solidFill>
                  <a:schemeClr val="bg1"/>
                </a:solidFill>
                <a:highlight>
                  <a:srgbClr val="FFFF00"/>
                </a:highlight>
              </a:rPr>
              <a:t>concepts, methods, practices and tools you would use to develop, deploy, maintain and evolve the practical element of your project </a:t>
            </a:r>
            <a:r>
              <a:rPr lang="en-GB" sz="3200" dirty="0"/>
              <a:t>if it was implemented within a large organisation.</a:t>
            </a:r>
          </a:p>
          <a:p>
            <a:pPr marL="342900" lvl="0" indent="-342900">
              <a:lnSpc>
                <a:spcPct val="120000"/>
              </a:lnSpc>
              <a:spcBef>
                <a:spcPts val="600"/>
              </a:spcBef>
              <a:buFont typeface="Symbol" panose="05050102010706020507" pitchFamily="18" charset="2"/>
              <a:buChar char=""/>
            </a:pPr>
            <a:r>
              <a:rPr lang="en-GB" sz="3200" dirty="0"/>
              <a:t>These concepts, methods, practices and tools will be covered on the following slides.</a:t>
            </a:r>
          </a:p>
        </p:txBody>
      </p:sp>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612129" y="308535"/>
            <a:ext cx="8874142" cy="1508760"/>
          </a:xfrm>
        </p:spPr>
        <p:txBody>
          <a:bodyPr/>
          <a:lstStyle/>
          <a:p>
            <a:pPr marL="457200">
              <a:lnSpc>
                <a:spcPct val="120000"/>
              </a:lnSpc>
              <a:spcBef>
                <a:spcPts val="0"/>
              </a:spcBef>
            </a:pPr>
            <a:r>
              <a:rPr lang="en-GB" b="1" u="sng" dirty="0"/>
              <a:t>Session 2: T2-Innovation</a:t>
            </a:r>
          </a:p>
        </p:txBody>
      </p:sp>
      <p:sp>
        <p:nvSpPr>
          <p:cNvPr id="2" name="Rectangle 1">
            <a:extLst>
              <a:ext uri="{FF2B5EF4-FFF2-40B4-BE49-F238E27FC236}">
                <a16:creationId xmlns:a16="http://schemas.microsoft.com/office/drawing/2014/main" id="{4D120597-C97A-991D-86AA-10B98A905D9C}"/>
              </a:ext>
            </a:extLst>
          </p:cNvPr>
          <p:cNvSpPr/>
          <p:nvPr/>
        </p:nvSpPr>
        <p:spPr>
          <a:xfrm>
            <a:off x="612129" y="66042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ACAAFB8F-0B94-EC6E-B4D0-DF9EC7CC4E8D}"/>
              </a:ext>
            </a:extLst>
          </p:cNvPr>
          <p:cNvSpPr/>
          <p:nvPr/>
        </p:nvSpPr>
        <p:spPr>
          <a:xfrm>
            <a:off x="672426" y="506058"/>
            <a:ext cx="10807520"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962795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B6C1-5D7B-8D33-5F97-FC8D1C58C637}"/>
              </a:ext>
            </a:extLst>
          </p:cNvPr>
          <p:cNvSpPr>
            <a:spLocks noGrp="1"/>
          </p:cNvSpPr>
          <p:nvPr>
            <p:ph type="title"/>
          </p:nvPr>
        </p:nvSpPr>
        <p:spPr>
          <a:xfrm>
            <a:off x="615670" y="35177"/>
            <a:ext cx="7279633" cy="1161333"/>
          </a:xfrm>
          <a:ln>
            <a:solidFill>
              <a:schemeClr val="tx1"/>
            </a:solidFill>
          </a:ln>
        </p:spPr>
        <p:txBody>
          <a:bodyPr/>
          <a:lstStyle/>
          <a:p>
            <a:r>
              <a:rPr lang="en-GB" sz="4800" b="1" dirty="0"/>
              <a:t>Development considerations</a:t>
            </a:r>
            <a:endParaRPr lang="en-GB" b="1" dirty="0"/>
          </a:p>
        </p:txBody>
      </p:sp>
      <p:sp>
        <p:nvSpPr>
          <p:cNvPr id="3" name="Content Placeholder 2">
            <a:extLst>
              <a:ext uri="{FF2B5EF4-FFF2-40B4-BE49-F238E27FC236}">
                <a16:creationId xmlns:a16="http://schemas.microsoft.com/office/drawing/2014/main" id="{3E36BD26-9B02-0165-3024-361DCB87D8DA}"/>
              </a:ext>
            </a:extLst>
          </p:cNvPr>
          <p:cNvSpPr>
            <a:spLocks noGrp="1"/>
          </p:cNvSpPr>
          <p:nvPr>
            <p:ph idx="1"/>
          </p:nvPr>
        </p:nvSpPr>
        <p:spPr>
          <a:xfrm>
            <a:off x="615669" y="1385992"/>
            <a:ext cx="10515600" cy="4803793"/>
          </a:xfrm>
        </p:spPr>
        <p:txBody>
          <a:bodyPr>
            <a:normAutofit fontScale="92500"/>
          </a:bodyPr>
          <a:lstStyle/>
          <a:p>
            <a:pPr marL="0" indent="0">
              <a:buNone/>
            </a:pPr>
            <a:r>
              <a:rPr lang="en-GB" b="1" dirty="0"/>
              <a:t>Identify the tools and technologies needed to develop the practical part of your project.</a:t>
            </a:r>
            <a:endParaRPr lang="en-GB" dirty="0"/>
          </a:p>
          <a:p>
            <a:pPr marL="0" indent="0">
              <a:buNone/>
            </a:pPr>
            <a:r>
              <a:rPr lang="en-GB" dirty="0"/>
              <a:t>These will depend on your project, but may include:</a:t>
            </a:r>
          </a:p>
          <a:p>
            <a:pPr>
              <a:buFont typeface="Arial" panose="020B0604020202020204" pitchFamily="34" charset="0"/>
              <a:buChar char="•"/>
            </a:pPr>
            <a:r>
              <a:rPr lang="en-GB" b="1" dirty="0"/>
              <a:t>Development environment</a:t>
            </a:r>
            <a:r>
              <a:rPr lang="en-GB" dirty="0"/>
              <a:t> – IDE, programming language or framework </a:t>
            </a:r>
          </a:p>
          <a:p>
            <a:pPr>
              <a:buFont typeface="Arial" panose="020B0604020202020204" pitchFamily="34" charset="0"/>
              <a:buChar char="•"/>
            </a:pPr>
            <a:r>
              <a:rPr lang="en-GB" b="1" dirty="0"/>
              <a:t>Data storage</a:t>
            </a:r>
            <a:r>
              <a:rPr lang="en-GB" dirty="0"/>
              <a:t> – database platform or cloud storage </a:t>
            </a:r>
          </a:p>
          <a:p>
            <a:pPr>
              <a:buFont typeface="Arial" panose="020B0604020202020204" pitchFamily="34" charset="0"/>
              <a:buChar char="•"/>
            </a:pPr>
            <a:r>
              <a:rPr lang="en-GB" b="1" dirty="0"/>
              <a:t>Version control</a:t>
            </a:r>
            <a:r>
              <a:rPr lang="en-GB" dirty="0"/>
              <a:t> – Git or GitHub </a:t>
            </a:r>
          </a:p>
          <a:p>
            <a:pPr>
              <a:buFont typeface="Arial" panose="020B0604020202020204" pitchFamily="34" charset="0"/>
              <a:buChar char="•"/>
            </a:pPr>
            <a:r>
              <a:rPr lang="en-GB" b="1" dirty="0"/>
              <a:t>Hosting and infrastructure</a:t>
            </a:r>
            <a:r>
              <a:rPr lang="en-GB" dirty="0"/>
              <a:t> – server, web host or cloud platform </a:t>
            </a:r>
          </a:p>
          <a:p>
            <a:pPr>
              <a:buFont typeface="Arial" panose="020B0604020202020204" pitchFamily="34" charset="0"/>
              <a:buChar char="•"/>
            </a:pPr>
            <a:r>
              <a:rPr lang="en-GB" b="1" dirty="0"/>
              <a:t>Testing and monitoring tools</a:t>
            </a:r>
            <a:r>
              <a:rPr lang="en-GB" dirty="0"/>
              <a:t> </a:t>
            </a:r>
          </a:p>
          <a:p>
            <a:pPr>
              <a:buFont typeface="Arial" panose="020B0604020202020204" pitchFamily="34" charset="0"/>
              <a:buChar char="•"/>
            </a:pPr>
            <a:r>
              <a:rPr lang="en-GB" b="1" dirty="0"/>
              <a:t>Publishing or deployment tools</a:t>
            </a:r>
            <a:r>
              <a:rPr lang="en-GB" dirty="0"/>
              <a:t> </a:t>
            </a:r>
          </a:p>
          <a:p>
            <a:pPr>
              <a:buFont typeface="Arial" panose="020B0604020202020204" pitchFamily="34" charset="0"/>
              <a:buChar char="•"/>
            </a:pPr>
            <a:r>
              <a:rPr lang="en-GB" b="1" dirty="0"/>
              <a:t>Tools for maintenance and future updates</a:t>
            </a:r>
            <a:r>
              <a:rPr lang="en-GB" dirty="0"/>
              <a:t> </a:t>
            </a:r>
          </a:p>
          <a:p>
            <a:pPr marL="0" indent="0">
              <a:buNone/>
            </a:pPr>
            <a:endParaRPr lang="en-GB" b="1" dirty="0"/>
          </a:p>
          <a:p>
            <a:pPr lvl="1"/>
            <a:endParaRPr lang="en-GB" sz="2800" dirty="0"/>
          </a:p>
        </p:txBody>
      </p:sp>
      <p:sp>
        <p:nvSpPr>
          <p:cNvPr id="4" name="Rectangle 3">
            <a:extLst>
              <a:ext uri="{FF2B5EF4-FFF2-40B4-BE49-F238E27FC236}">
                <a16:creationId xmlns:a16="http://schemas.microsoft.com/office/drawing/2014/main" id="{7340F903-E41B-8572-64B8-FB26E0F3F8E1}"/>
              </a:ext>
            </a:extLst>
          </p:cNvPr>
          <p:cNvSpPr/>
          <p:nvPr/>
        </p:nvSpPr>
        <p:spPr>
          <a:xfrm>
            <a:off x="555372" y="22465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Programmer female with solid fill">
            <a:extLst>
              <a:ext uri="{FF2B5EF4-FFF2-40B4-BE49-F238E27FC236}">
                <a16:creationId xmlns:a16="http://schemas.microsoft.com/office/drawing/2014/main" id="{582B6B51-BA65-538D-155E-CEC48B3F51B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166502" y="3555307"/>
            <a:ext cx="2634478" cy="2634478"/>
          </a:xfrm>
          <a:prstGeom prst="rect">
            <a:avLst/>
          </a:prstGeom>
        </p:spPr>
      </p:pic>
      <p:sp>
        <p:nvSpPr>
          <p:cNvPr id="7" name="TextBox 6">
            <a:extLst>
              <a:ext uri="{FF2B5EF4-FFF2-40B4-BE49-F238E27FC236}">
                <a16:creationId xmlns:a16="http://schemas.microsoft.com/office/drawing/2014/main" id="{2009AF13-23F1-4DB6-AE72-056B994F8F7C}"/>
              </a:ext>
            </a:extLst>
          </p:cNvPr>
          <p:cNvSpPr txBox="1"/>
          <p:nvPr/>
        </p:nvSpPr>
        <p:spPr>
          <a:xfrm>
            <a:off x="99646" y="6056101"/>
            <a:ext cx="11992708" cy="646331"/>
          </a:xfrm>
          <a:prstGeom prst="rect">
            <a:avLst/>
          </a:prstGeom>
          <a:noFill/>
        </p:spPr>
        <p:txBody>
          <a:bodyPr wrap="square">
            <a:spAutoFit/>
          </a:bodyPr>
          <a:lstStyle/>
          <a:p>
            <a:pPr marL="0" indent="0">
              <a:buNone/>
            </a:pPr>
            <a:r>
              <a:rPr lang="en-GB" b="1" dirty="0">
                <a:solidFill>
                  <a:srgbClr val="FFFF00"/>
                </a:solidFill>
              </a:rPr>
              <a:t>Key question:</a:t>
            </a:r>
            <a:br>
              <a:rPr lang="en-GB" dirty="0">
                <a:solidFill>
                  <a:srgbClr val="FFFF00"/>
                </a:solidFill>
              </a:rPr>
            </a:br>
            <a:r>
              <a:rPr lang="en-GB" i="1" dirty="0">
                <a:solidFill>
                  <a:srgbClr val="FFFF00"/>
                </a:solidFill>
              </a:rPr>
              <a:t>What would you use to build, test and prepare your solution for deployment in a large organisation?</a:t>
            </a:r>
            <a:endParaRPr lang="en-GB" dirty="0">
              <a:solidFill>
                <a:srgbClr val="FFFF00"/>
              </a:solidFill>
            </a:endParaRPr>
          </a:p>
        </p:txBody>
      </p:sp>
      <p:sp>
        <p:nvSpPr>
          <p:cNvPr id="8" name="Shape 2">
            <a:extLst>
              <a:ext uri="{FF2B5EF4-FFF2-40B4-BE49-F238E27FC236}">
                <a16:creationId xmlns:a16="http://schemas.microsoft.com/office/drawing/2014/main" id="{54BE9FA7-BAFA-4EAD-A408-2D8E445158E4}"/>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9" name="Text 3">
            <a:extLst>
              <a:ext uri="{FF2B5EF4-FFF2-40B4-BE49-F238E27FC236}">
                <a16:creationId xmlns:a16="http://schemas.microsoft.com/office/drawing/2014/main" id="{CAEBC0CB-B550-4DAD-B360-D06E68A4107A}"/>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Develop</a:t>
            </a:r>
            <a:endParaRPr lang="en-US" sz="1100" dirty="0"/>
          </a:p>
        </p:txBody>
      </p:sp>
    </p:spTree>
    <p:extLst>
      <p:ext uri="{BB962C8B-B14F-4D97-AF65-F5344CB8AC3E}">
        <p14:creationId xmlns:p14="http://schemas.microsoft.com/office/powerpoint/2010/main" val="9607655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A02158-0A74-A7C9-6A7C-2DC7EC626E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D97C7C-6F39-D5F6-1F09-11B7D7AFF5EA}"/>
              </a:ext>
            </a:extLst>
          </p:cNvPr>
          <p:cNvSpPr>
            <a:spLocks noGrp="1"/>
          </p:cNvSpPr>
          <p:nvPr>
            <p:ph type="title"/>
          </p:nvPr>
        </p:nvSpPr>
        <p:spPr>
          <a:xfrm>
            <a:off x="731685" y="299053"/>
            <a:ext cx="9623612" cy="1033669"/>
          </a:xfrm>
        </p:spPr>
        <p:txBody>
          <a:bodyPr>
            <a:normAutofit/>
          </a:bodyPr>
          <a:lstStyle/>
          <a:p>
            <a:r>
              <a:rPr lang="en-GB" sz="5400" dirty="0"/>
              <a:t>Tool: </a:t>
            </a:r>
            <a:r>
              <a:rPr lang="en-GB" sz="5400" b="1" dirty="0"/>
              <a:t>GitHub.com</a:t>
            </a:r>
          </a:p>
        </p:txBody>
      </p:sp>
      <p:sp>
        <p:nvSpPr>
          <p:cNvPr id="15" name="Content Placeholder 2">
            <a:extLst>
              <a:ext uri="{FF2B5EF4-FFF2-40B4-BE49-F238E27FC236}">
                <a16:creationId xmlns:a16="http://schemas.microsoft.com/office/drawing/2014/main" id="{AB14A530-4231-34E4-F40C-7A46EF871CD4}"/>
              </a:ext>
            </a:extLst>
          </p:cNvPr>
          <p:cNvSpPr>
            <a:spLocks noGrp="1"/>
          </p:cNvSpPr>
          <p:nvPr>
            <p:ph idx="1"/>
          </p:nvPr>
        </p:nvSpPr>
        <p:spPr>
          <a:xfrm>
            <a:off x="298434" y="1332722"/>
            <a:ext cx="11595131" cy="5430070"/>
          </a:xfrm>
        </p:spPr>
        <p:txBody>
          <a:bodyPr>
            <a:normAutofit fontScale="77500" lnSpcReduction="20000"/>
          </a:bodyPr>
          <a:lstStyle/>
          <a:p>
            <a:pPr>
              <a:buClr>
                <a:srgbClr val="FFFF00"/>
              </a:buClr>
            </a:pPr>
            <a:r>
              <a:rPr lang="en-GB" b="1" dirty="0">
                <a:solidFill>
                  <a:schemeClr val="bg1"/>
                </a:solidFill>
                <a:highlight>
                  <a:srgbClr val="FFFF00"/>
                </a:highlight>
              </a:rPr>
              <a:t>GitHub</a:t>
            </a:r>
            <a:r>
              <a:rPr lang="en-GB" dirty="0">
                <a:solidFill>
                  <a:schemeClr val="bg1"/>
                </a:solidFill>
                <a:highlight>
                  <a:srgbClr val="FFFF00"/>
                </a:highlight>
              </a:rPr>
              <a:t> is a great tool to develop and deploy applications.</a:t>
            </a:r>
          </a:p>
          <a:p>
            <a:pPr>
              <a:buClr>
                <a:srgbClr val="FFFF00"/>
              </a:buClr>
            </a:pPr>
            <a:r>
              <a:rPr lang="en-GB" dirty="0">
                <a:solidFill>
                  <a:schemeClr val="bg1"/>
                </a:solidFill>
                <a:highlight>
                  <a:srgbClr val="FFFF00"/>
                </a:highlight>
              </a:rPr>
              <a:t>GitHub.com is an online </a:t>
            </a:r>
            <a:r>
              <a:rPr lang="en-GB" b="1" dirty="0">
                <a:solidFill>
                  <a:schemeClr val="bg1"/>
                </a:solidFill>
                <a:highlight>
                  <a:srgbClr val="FFFF00"/>
                </a:highlight>
              </a:rPr>
              <a:t>version control &amp; software development </a:t>
            </a:r>
            <a:r>
              <a:rPr lang="en-GB" dirty="0">
                <a:solidFill>
                  <a:schemeClr val="bg1"/>
                </a:solidFill>
                <a:highlight>
                  <a:srgbClr val="FFFF00"/>
                </a:highlight>
              </a:rPr>
              <a:t>platform.</a:t>
            </a:r>
          </a:p>
          <a:p>
            <a:pPr>
              <a:buClr>
                <a:srgbClr val="FFFF00"/>
              </a:buClr>
            </a:pPr>
            <a:r>
              <a:rPr lang="en-GB" dirty="0">
                <a:solidFill>
                  <a:schemeClr val="bg1"/>
                </a:solidFill>
                <a:highlight>
                  <a:srgbClr val="FFFF00"/>
                </a:highlight>
              </a:rPr>
              <a:t>It is primarily used for S</a:t>
            </a:r>
            <a:r>
              <a:rPr lang="en-GB" b="1" dirty="0">
                <a:solidFill>
                  <a:schemeClr val="bg1"/>
                </a:solidFill>
                <a:highlight>
                  <a:srgbClr val="FFFF00"/>
                </a:highlight>
              </a:rPr>
              <a:t>ource-code Management (SCM).</a:t>
            </a:r>
          </a:p>
          <a:p>
            <a:pPr>
              <a:buClr>
                <a:srgbClr val="FFFF00"/>
              </a:buClr>
            </a:pPr>
            <a:r>
              <a:rPr lang="en-US" dirty="0">
                <a:solidFill>
                  <a:schemeClr val="bg1"/>
                </a:solidFill>
                <a:highlight>
                  <a:srgbClr val="FFFF00"/>
                </a:highlight>
              </a:rPr>
              <a:t>GitHub can be used to deploy and update production/live applications</a:t>
            </a:r>
          </a:p>
          <a:p>
            <a:pPr>
              <a:buClr>
                <a:srgbClr val="FFFF00"/>
              </a:buClr>
            </a:pPr>
            <a:r>
              <a:rPr lang="en-US" dirty="0">
                <a:solidFill>
                  <a:schemeClr val="bg1"/>
                </a:solidFill>
                <a:highlight>
                  <a:srgbClr val="FFFF00"/>
                </a:highlight>
              </a:rPr>
              <a:t>‘GitHub Actions’ can auto deploy updates to our live hosting platform (Azure, AWS, GCP, on‑prem servers, etc.). = Continuous Integration (CI). Our Apps can also auto check </a:t>
            </a:r>
            <a:r>
              <a:rPr lang="en-US" dirty="0" err="1">
                <a:solidFill>
                  <a:schemeClr val="bg1"/>
                </a:solidFill>
                <a:highlight>
                  <a:srgbClr val="FFFF00"/>
                </a:highlight>
              </a:rPr>
              <a:t>Github</a:t>
            </a:r>
            <a:r>
              <a:rPr lang="en-US" dirty="0">
                <a:solidFill>
                  <a:schemeClr val="bg1"/>
                </a:solidFill>
                <a:highlight>
                  <a:srgbClr val="FFFF00"/>
                </a:highlight>
              </a:rPr>
              <a:t> for updates.</a:t>
            </a:r>
            <a:endParaRPr lang="en-GB" dirty="0">
              <a:solidFill>
                <a:schemeClr val="bg1"/>
              </a:solidFill>
              <a:highlight>
                <a:srgbClr val="FFFF00"/>
              </a:highlight>
            </a:endParaRPr>
          </a:p>
          <a:p>
            <a:r>
              <a:rPr lang="en-GB" sz="2400" dirty="0"/>
              <a:t>Commonly used for </a:t>
            </a:r>
            <a:r>
              <a:rPr lang="en-GB" sz="2400" b="1" dirty="0"/>
              <a:t>collaborative</a:t>
            </a:r>
            <a:r>
              <a:rPr lang="en-GB" sz="2400" dirty="0"/>
              <a:t> software development. </a:t>
            </a:r>
          </a:p>
          <a:p>
            <a:r>
              <a:rPr lang="en-GB" sz="2400" b="1" dirty="0"/>
              <a:t>You can use ‘GitHub pages’ to </a:t>
            </a:r>
            <a:r>
              <a:rPr lang="en-US" sz="2400" b="0" i="0" dirty="0">
                <a:effectLst/>
              </a:rPr>
              <a:t>Host Websites &amp; Web applications directly from a GitHub repository.</a:t>
            </a:r>
          </a:p>
          <a:p>
            <a:pPr lvl="1"/>
            <a:r>
              <a:rPr lang="en-US" sz="2000" b="0" i="0" dirty="0">
                <a:effectLst/>
              </a:rPr>
              <a:t>GitHub Pages is a hosting service that takes HTML, CSS, and JavaScript files straight from a GitHub repository.</a:t>
            </a:r>
            <a:endParaRPr lang="en-GB" sz="2000" b="1" dirty="0"/>
          </a:p>
          <a:p>
            <a:r>
              <a:rPr lang="en-US" sz="2400" dirty="0" err="1"/>
              <a:t>Github</a:t>
            </a:r>
            <a:r>
              <a:rPr lang="en-US" sz="2400" dirty="0"/>
              <a:t> is built into Visual Studio and can be integrated into VSC by installing the ‘</a:t>
            </a:r>
            <a:r>
              <a:rPr lang="en-GB" sz="2400" dirty="0"/>
              <a:t>GitHub extension’ from the VSC Marketplace.</a:t>
            </a:r>
          </a:p>
          <a:p>
            <a:r>
              <a:rPr lang="en-GB" sz="2400" dirty="0"/>
              <a:t>Launched in 2008, today it has nearly 200 million developers making it the largest source code host in the world. </a:t>
            </a:r>
          </a:p>
          <a:p>
            <a:r>
              <a:rPr lang="en-GB" sz="2400" dirty="0"/>
              <a:t>Microsoft acquired GitHub in 2018 for $7.5 billion. GitHub will however continue to operate independently as a community, platform and business.</a:t>
            </a:r>
          </a:p>
          <a:p>
            <a:r>
              <a:rPr lang="en-GB" sz="2400" dirty="0"/>
              <a:t>GitHub is free to use. GitHub also provides a </a:t>
            </a:r>
            <a:r>
              <a:rPr lang="en-GB" sz="2400" dirty="0">
                <a:hlinkClick r:id="rId3"/>
              </a:rPr>
              <a:t>GitHub Student Developer Pack </a:t>
            </a:r>
            <a:r>
              <a:rPr lang="en-GB" sz="2400" dirty="0"/>
              <a:t>to allow students </a:t>
            </a:r>
            <a:r>
              <a:rPr lang="en-GB" sz="2400" b="1" dirty="0"/>
              <a:t>free access </a:t>
            </a:r>
            <a:r>
              <a:rPr lang="en-GB" sz="2400" dirty="0"/>
              <a:t>to developer tools. Check it out.</a:t>
            </a:r>
          </a:p>
          <a:p>
            <a:pPr lvl="1">
              <a:buFont typeface="Courier New" panose="02070309020205020404" pitchFamily="49" charset="0"/>
              <a:buChar char="o"/>
            </a:pPr>
            <a:r>
              <a:rPr lang="en-GB" b="1" dirty="0"/>
              <a:t> </a:t>
            </a:r>
            <a:r>
              <a:rPr lang="en-GB" sz="2000" b="1" dirty="0"/>
              <a:t>How to get started: </a:t>
            </a:r>
            <a:r>
              <a:rPr lang="en-GB" sz="2000" dirty="0" err="1"/>
              <a:t>Github</a:t>
            </a:r>
            <a:r>
              <a:rPr lang="en-GB" sz="2000" dirty="0"/>
              <a:t> for Beginners: Overview </a:t>
            </a:r>
            <a:r>
              <a:rPr lang="en-GB" sz="2000" dirty="0">
                <a:hlinkClick r:id="rId4"/>
              </a:rPr>
              <a:t>Video 1</a:t>
            </a:r>
            <a:r>
              <a:rPr lang="en-GB" sz="2000" dirty="0"/>
              <a:t>, </a:t>
            </a:r>
            <a:r>
              <a:rPr lang="en-GB" sz="2000" dirty="0">
                <a:hlinkClick r:id="rId5"/>
              </a:rPr>
              <a:t>Video 2</a:t>
            </a:r>
            <a:r>
              <a:rPr lang="en-GB" sz="2000" dirty="0"/>
              <a:t>.</a:t>
            </a:r>
            <a:endParaRPr lang="en-GB" dirty="0"/>
          </a:p>
        </p:txBody>
      </p:sp>
      <p:pic>
        <p:nvPicPr>
          <p:cNvPr id="4" name="Picture 3" descr="Icon&#10;&#10;Description automatically generated">
            <a:hlinkClick r:id="rId6"/>
            <a:extLst>
              <a:ext uri="{FF2B5EF4-FFF2-40B4-BE49-F238E27FC236}">
                <a16:creationId xmlns:a16="http://schemas.microsoft.com/office/drawing/2014/main" id="{BD38C27A-C09C-4FCD-1677-5B071091A508}"/>
              </a:ext>
            </a:extLst>
          </p:cNvPr>
          <p:cNvPicPr>
            <a:picLocks noChangeAspect="1"/>
          </p:cNvPicPr>
          <p:nvPr/>
        </p:nvPicPr>
        <p:blipFill>
          <a:blip r:embed="rId7"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460338" y="825104"/>
            <a:ext cx="1541287" cy="1541287"/>
          </a:xfrm>
          <a:prstGeom prst="rect">
            <a:avLst/>
          </a:prstGeom>
        </p:spPr>
      </p:pic>
      <p:sp>
        <p:nvSpPr>
          <p:cNvPr id="3" name="Rectangle 2">
            <a:extLst>
              <a:ext uri="{FF2B5EF4-FFF2-40B4-BE49-F238E27FC236}">
                <a16:creationId xmlns:a16="http://schemas.microsoft.com/office/drawing/2014/main" id="{63E68702-3630-18E1-26E4-45F8BD7EB546}"/>
              </a:ext>
            </a:extLst>
          </p:cNvPr>
          <p:cNvSpPr/>
          <p:nvPr/>
        </p:nvSpPr>
        <p:spPr>
          <a:xfrm>
            <a:off x="611091" y="268907"/>
            <a:ext cx="5484909" cy="93243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43AC01EC-452D-3ED7-8B13-F6272BD1B2D6}"/>
              </a:ext>
            </a:extLst>
          </p:cNvPr>
          <p:cNvSpPr/>
          <p:nvPr/>
        </p:nvSpPr>
        <p:spPr>
          <a:xfrm>
            <a:off x="550793" y="299053"/>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Cursor with solid fill">
            <a:extLst>
              <a:ext uri="{FF2B5EF4-FFF2-40B4-BE49-F238E27FC236}">
                <a16:creationId xmlns:a16="http://schemas.microsoft.com/office/drawing/2014/main" id="{4F6CEC7B-4592-0B0C-B5A6-848B75AD9A6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10628671" y="1329008"/>
            <a:ext cx="1956619" cy="1956619"/>
          </a:xfrm>
          <a:prstGeom prst="rect">
            <a:avLst/>
          </a:prstGeom>
        </p:spPr>
      </p:pic>
      <p:sp>
        <p:nvSpPr>
          <p:cNvPr id="8" name="Shape 2">
            <a:extLst>
              <a:ext uri="{FF2B5EF4-FFF2-40B4-BE49-F238E27FC236}">
                <a16:creationId xmlns:a16="http://schemas.microsoft.com/office/drawing/2014/main" id="{D5F050F3-B510-48EF-85CF-485DDEC67A5B}"/>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9" name="Text 3">
            <a:extLst>
              <a:ext uri="{FF2B5EF4-FFF2-40B4-BE49-F238E27FC236}">
                <a16:creationId xmlns:a16="http://schemas.microsoft.com/office/drawing/2014/main" id="{037FC1FF-FA41-4D17-AA7E-F4F50220DC6A}"/>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Develop</a:t>
            </a:r>
            <a:endParaRPr lang="en-US" sz="1100" dirty="0"/>
          </a:p>
        </p:txBody>
      </p:sp>
    </p:spTree>
    <p:extLst>
      <p:ext uri="{BB962C8B-B14F-4D97-AF65-F5344CB8AC3E}">
        <p14:creationId xmlns:p14="http://schemas.microsoft.com/office/powerpoint/2010/main" val="6519778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E5F0C8-CB0C-0D04-A7E1-B7D68DFDF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7B8CC5-C4D8-0D0F-46C5-5F7FC3792C26}"/>
              </a:ext>
            </a:extLst>
          </p:cNvPr>
          <p:cNvSpPr>
            <a:spLocks noGrp="1"/>
          </p:cNvSpPr>
          <p:nvPr>
            <p:ph type="title"/>
          </p:nvPr>
        </p:nvSpPr>
        <p:spPr>
          <a:xfrm>
            <a:off x="520390" y="281113"/>
            <a:ext cx="5457623" cy="1312644"/>
          </a:xfrm>
          <a:ln>
            <a:solidFill>
              <a:schemeClr val="tx1"/>
            </a:solidFill>
          </a:ln>
        </p:spPr>
        <p:txBody>
          <a:bodyPr>
            <a:normAutofit/>
          </a:bodyPr>
          <a:lstStyle/>
          <a:p>
            <a:r>
              <a:rPr lang="en-GB" sz="6600" dirty="0">
                <a:solidFill>
                  <a:srgbClr val="FFFFFF"/>
                </a:solidFill>
              </a:rPr>
              <a:t>Bg. </a:t>
            </a:r>
            <a:r>
              <a:rPr lang="en-GB" sz="4800" b="1" u="sng" dirty="0">
                <a:solidFill>
                  <a:srgbClr val="FFFFFF"/>
                </a:solidFill>
              </a:rPr>
              <a:t>GitHub Tutorials</a:t>
            </a:r>
          </a:p>
        </p:txBody>
      </p:sp>
      <p:sp>
        <p:nvSpPr>
          <p:cNvPr id="15" name="Content Placeholder 2">
            <a:extLst>
              <a:ext uri="{FF2B5EF4-FFF2-40B4-BE49-F238E27FC236}">
                <a16:creationId xmlns:a16="http://schemas.microsoft.com/office/drawing/2014/main" id="{2014C57F-A090-9FED-7100-C39B96AC5990}"/>
              </a:ext>
            </a:extLst>
          </p:cNvPr>
          <p:cNvSpPr>
            <a:spLocks noGrp="1"/>
          </p:cNvSpPr>
          <p:nvPr>
            <p:ph idx="1"/>
          </p:nvPr>
        </p:nvSpPr>
        <p:spPr>
          <a:xfrm>
            <a:off x="635639" y="1408341"/>
            <a:ext cx="10024123" cy="4689393"/>
          </a:xfrm>
        </p:spPr>
        <p:txBody>
          <a:bodyPr anchor="ctr">
            <a:normAutofit/>
          </a:bodyPr>
          <a:lstStyle/>
          <a:p>
            <a:pPr marL="0" indent="0">
              <a:spcBef>
                <a:spcPts val="600"/>
              </a:spcBef>
              <a:buNone/>
            </a:pPr>
            <a:r>
              <a:rPr lang="en-GB" dirty="0"/>
              <a:t>For information on how to get started with GitHub, click here:</a:t>
            </a:r>
          </a:p>
          <a:p>
            <a:pPr marL="0" indent="0">
              <a:spcBef>
                <a:spcPts val="600"/>
              </a:spcBef>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dirty="0">
                <a:hlinkClick r:id="rId3"/>
              </a:rPr>
              <a:t>Get Started with GitHub </a:t>
            </a:r>
            <a:r>
              <a:rPr lang="en-GB" dirty="0"/>
              <a:t>(15min. read)</a:t>
            </a:r>
          </a:p>
          <a:p>
            <a:pPr marL="0" indent="0">
              <a:spcBef>
                <a:spcPts val="600"/>
              </a:spcBef>
              <a:buNone/>
            </a:pPr>
            <a:r>
              <a:rPr lang="en-GB" sz="2800" b="1" dirty="0">
                <a:effectLst/>
                <a:latin typeface="Calibri" panose="020F0502020204030204" pitchFamily="34" charset="0"/>
                <a:ea typeface="Calibri" panose="020F0502020204030204" pitchFamily="34" charset="0"/>
                <a:cs typeface="Times New Roman" panose="02020603050405020304" pitchFamily="18" charset="0"/>
              </a:rPr>
              <a:t>Video tutorials: </a:t>
            </a:r>
          </a:p>
          <a:p>
            <a:pPr>
              <a:spcBef>
                <a:spcPts val="600"/>
              </a:spcBef>
            </a:pP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4"/>
              </a:rPr>
              <a:t>What is Git and GitHub and how to use GitHub</a:t>
            </a:r>
            <a:r>
              <a:rPr lang="en-GB" sz="2800" dirty="0">
                <a:effectLst/>
                <a:latin typeface="Calibri" panose="020F0502020204030204" pitchFamily="34" charset="0"/>
                <a:ea typeface="Calibri" panose="020F0502020204030204" pitchFamily="34" charset="0"/>
                <a:cs typeface="Times New Roman" panose="02020603050405020304" pitchFamily="18" charset="0"/>
              </a:rPr>
              <a:t> (30mins)</a:t>
            </a:r>
          </a:p>
          <a:p>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Using </a:t>
            </a:r>
            <a:r>
              <a:rPr lang="en-GB" sz="2800" dirty="0" err="1">
                <a:effectLst/>
                <a:latin typeface="Calibri" panose="020F0502020204030204" pitchFamily="34" charset="0"/>
                <a:ea typeface="Calibri" panose="020F0502020204030204" pitchFamily="34" charset="0"/>
                <a:cs typeface="Times New Roman" panose="02020603050405020304" pitchFamily="18" charset="0"/>
                <a:hlinkClick r:id="rId5"/>
              </a:rPr>
              <a:t>Github</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 online with </a:t>
            </a:r>
            <a:r>
              <a:rPr lang="en-GB" sz="2800" dirty="0" err="1">
                <a:effectLst/>
                <a:latin typeface="Calibri" panose="020F0502020204030204" pitchFamily="34" charset="0"/>
                <a:ea typeface="Calibri" panose="020F0502020204030204" pitchFamily="34" charset="0"/>
                <a:cs typeface="Times New Roman" panose="02020603050405020304" pitchFamily="18" charset="0"/>
                <a:hlinkClick r:id="rId5"/>
              </a:rPr>
              <a:t>Github</a:t>
            </a:r>
            <a:r>
              <a:rPr lang="en-GB" sz="2800" dirty="0">
                <a:effectLst/>
                <a:latin typeface="Calibri" panose="020F0502020204030204" pitchFamily="34" charset="0"/>
                <a:ea typeface="Calibri" panose="020F0502020204030204" pitchFamily="34" charset="0"/>
                <a:cs typeface="Times New Roman" panose="02020603050405020304" pitchFamily="18" charset="0"/>
                <a:hlinkClick r:id="rId5"/>
              </a:rPr>
              <a:t> desktop</a:t>
            </a:r>
            <a:r>
              <a:rPr lang="en-GB" dirty="0">
                <a:latin typeface="Calibri" panose="020F0502020204030204" pitchFamily="34" charset="0"/>
                <a:ea typeface="Calibri" panose="020F0502020204030204" pitchFamily="34" charset="0"/>
                <a:cs typeface="Times New Roman" panose="02020603050405020304" pitchFamily="18" charset="0"/>
                <a:hlinkClick r:id="rId5"/>
              </a:rPr>
              <a:t> </a:t>
            </a:r>
            <a:r>
              <a:rPr lang="en-GB" dirty="0">
                <a:latin typeface="Calibri" panose="020F0502020204030204" pitchFamily="34" charset="0"/>
                <a:ea typeface="Calibri" panose="020F0502020204030204" pitchFamily="34" charset="0"/>
                <a:cs typeface="Times New Roman" panose="02020603050405020304" pitchFamily="18" charset="0"/>
              </a:rPr>
              <a:t>(8mins).</a:t>
            </a:r>
          </a:p>
          <a:p>
            <a:pPr marL="0" indent="0">
              <a:buNone/>
            </a:pPr>
            <a:r>
              <a:rPr lang="en-GB" b="1" dirty="0"/>
              <a:t>Additional tutorials:</a:t>
            </a:r>
          </a:p>
          <a:p>
            <a:pPr>
              <a:spcBef>
                <a:spcPts val="600"/>
              </a:spcBef>
            </a:pPr>
            <a:r>
              <a:rPr lang="en-GB" b="0" i="0" dirty="0">
                <a:effectLst/>
                <a:hlinkClick r:id="rId6"/>
              </a:rPr>
              <a:t>Git and GitHub for Beginners - Crash Course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Complete Guide to Open Source - How to Contribute</a:t>
            </a:r>
            <a:r>
              <a:rPr lang="en-GB" b="0" i="0" dirty="0">
                <a:effectLst/>
              </a:rPr>
              <a:t>.</a:t>
            </a:r>
            <a:endParaRPr lang="en-GB" b="0" i="0" dirty="0">
              <a:effectLst/>
              <a:hlinkClick r:id="" action="ppaction://noaction"/>
            </a:endParaRPr>
          </a:p>
          <a:p>
            <a:pPr>
              <a:spcBef>
                <a:spcPts val="600"/>
              </a:spcBef>
            </a:pPr>
            <a:r>
              <a:rPr lang="en-GB" b="0" i="0" dirty="0">
                <a:effectLst/>
                <a:hlinkClick r:id="" action="ppaction://noaction"/>
              </a:rPr>
              <a:t>Git Tutorial for Beginners - Git &amp; GitHub Fundamentals In Depth</a:t>
            </a:r>
            <a:r>
              <a:rPr lang="en-GB" b="0" i="0" dirty="0">
                <a:effectLst/>
              </a:rPr>
              <a:t>.</a:t>
            </a:r>
          </a:p>
        </p:txBody>
      </p:sp>
      <p:pic>
        <p:nvPicPr>
          <p:cNvPr id="3" name="Picture 2" descr="Icon&#10;&#10;Description automatically generated">
            <a:extLst>
              <a:ext uri="{FF2B5EF4-FFF2-40B4-BE49-F238E27FC236}">
                <a16:creationId xmlns:a16="http://schemas.microsoft.com/office/drawing/2014/main" id="{FC69BB49-D714-BBB8-DBAD-DEB6D03CBDE9}"/>
              </a:ext>
            </a:extLst>
          </p:cNvPr>
          <p:cNvPicPr>
            <a:picLocks noChangeAspect="1"/>
          </p:cNvPicPr>
          <p:nvPr/>
        </p:nvPicPr>
        <p:blipFill>
          <a:blip r:embed="rId7"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9261989" y="2206623"/>
            <a:ext cx="2548336" cy="2301465"/>
          </a:xfrm>
          <a:prstGeom prst="rect">
            <a:avLst/>
          </a:prstGeom>
        </p:spPr>
      </p:pic>
      <p:sp>
        <p:nvSpPr>
          <p:cNvPr id="6" name="Shape 2">
            <a:extLst>
              <a:ext uri="{FF2B5EF4-FFF2-40B4-BE49-F238E27FC236}">
                <a16:creationId xmlns:a16="http://schemas.microsoft.com/office/drawing/2014/main" id="{D078F962-2589-4096-B4F7-D23B540EDCF4}"/>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7" name="Text 3">
            <a:extLst>
              <a:ext uri="{FF2B5EF4-FFF2-40B4-BE49-F238E27FC236}">
                <a16:creationId xmlns:a16="http://schemas.microsoft.com/office/drawing/2014/main" id="{8F2C8729-1347-4476-9716-4391172DD9CD}"/>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Develop</a:t>
            </a:r>
            <a:endParaRPr lang="en-US" sz="1100" dirty="0"/>
          </a:p>
        </p:txBody>
      </p:sp>
    </p:spTree>
    <p:extLst>
      <p:ext uri="{BB962C8B-B14F-4D97-AF65-F5344CB8AC3E}">
        <p14:creationId xmlns:p14="http://schemas.microsoft.com/office/powerpoint/2010/main" val="42743984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7" name="Group 46">
            <a:extLst>
              <a:ext uri="{FF2B5EF4-FFF2-40B4-BE49-F238E27FC236}">
                <a16:creationId xmlns:a16="http://schemas.microsoft.com/office/drawing/2014/main" id="{CFE5F8C6-8B22-4A46-AB26-194F018BD2A7}"/>
              </a:ext>
            </a:extLst>
          </p:cNvPr>
          <p:cNvGrpSpPr/>
          <p:nvPr/>
        </p:nvGrpSpPr>
        <p:grpSpPr>
          <a:xfrm>
            <a:off x="422910" y="154276"/>
            <a:ext cx="6366510" cy="846373"/>
            <a:chOff x="422910" y="201168"/>
            <a:chExt cx="6366510" cy="846373"/>
          </a:xfrm>
        </p:grpSpPr>
        <p:sp>
          <p:nvSpPr>
            <p:cNvPr id="2" name="Shape 0"/>
            <p:cNvSpPr/>
            <p:nvPr/>
          </p:nvSpPr>
          <p:spPr>
            <a:xfrm>
              <a:off x="422910" y="429768"/>
              <a:ext cx="64008" cy="420624"/>
            </a:xfrm>
            <a:prstGeom prst="rect">
              <a:avLst/>
            </a:prstGeom>
            <a:solidFill>
              <a:srgbClr val="E6F000"/>
            </a:solidFill>
            <a:ln w="12700">
              <a:solidFill>
                <a:srgbClr val="E6F000"/>
              </a:solidFill>
              <a:prstDash val="solid"/>
            </a:ln>
          </p:spPr>
        </p:sp>
        <p:sp>
          <p:nvSpPr>
            <p:cNvPr id="3" name="Text 1"/>
            <p:cNvSpPr/>
            <p:nvPr/>
          </p:nvSpPr>
          <p:spPr>
            <a:xfrm>
              <a:off x="457962" y="201168"/>
              <a:ext cx="6331458" cy="846373"/>
            </a:xfrm>
            <a:prstGeom prst="rect">
              <a:avLst/>
            </a:prstGeom>
            <a:noFill/>
            <a:ln>
              <a:solidFill>
                <a:schemeClr val="tx1"/>
              </a:solidFill>
            </a:ln>
          </p:spPr>
          <p:txBody>
            <a:bodyPr wrap="square" lIns="254" tIns="254" rIns="254" bIns="254" rtlCol="0" anchor="ctr">
              <a:noAutofit/>
            </a:bodyPr>
            <a:lstStyle/>
            <a:p>
              <a:pPr marL="0" indent="0">
                <a:buNone/>
              </a:pPr>
              <a:r>
                <a:rPr lang="en-US" sz="4000" dirty="0">
                  <a:solidFill>
                    <a:srgbClr val="FFFFFF"/>
                  </a:solidFill>
                  <a:latin typeface="Arial" pitchFamily="34" charset="0"/>
                  <a:ea typeface="Arial" pitchFamily="34" charset="-122"/>
                  <a:cs typeface="Arial" pitchFamily="34" charset="-120"/>
                </a:rPr>
                <a:t>  AI-Assisted </a:t>
              </a:r>
              <a:r>
                <a:rPr lang="en-US" sz="4000" b="1" dirty="0">
                  <a:solidFill>
                    <a:srgbClr val="E6F000"/>
                  </a:solidFill>
                  <a:latin typeface="Arial" pitchFamily="34" charset="0"/>
                  <a:ea typeface="Arial" pitchFamily="34" charset="-122"/>
                  <a:cs typeface="Arial" pitchFamily="34" charset="-120"/>
                </a:rPr>
                <a:t>Prototyping</a:t>
              </a:r>
              <a:endParaRPr lang="en-US" sz="4000" dirty="0"/>
            </a:p>
          </p:txBody>
        </p:sp>
      </p:grpSp>
      <p:grpSp>
        <p:nvGrpSpPr>
          <p:cNvPr id="51" name="Group 50">
            <a:extLst>
              <a:ext uri="{FF2B5EF4-FFF2-40B4-BE49-F238E27FC236}">
                <a16:creationId xmlns:a16="http://schemas.microsoft.com/office/drawing/2014/main" id="{D36B95DF-25D9-411B-B762-D39019390416}"/>
              </a:ext>
            </a:extLst>
          </p:cNvPr>
          <p:cNvGrpSpPr/>
          <p:nvPr/>
        </p:nvGrpSpPr>
        <p:grpSpPr>
          <a:xfrm>
            <a:off x="237792" y="1622232"/>
            <a:ext cx="4579186" cy="4439297"/>
            <a:chOff x="367181" y="1633081"/>
            <a:chExt cx="4579186" cy="4439297"/>
          </a:xfrm>
        </p:grpSpPr>
        <p:sp>
          <p:nvSpPr>
            <p:cNvPr id="4" name="Shape 2"/>
            <p:cNvSpPr/>
            <p:nvPr/>
          </p:nvSpPr>
          <p:spPr>
            <a:xfrm>
              <a:off x="401262" y="1773375"/>
              <a:ext cx="54864" cy="54864"/>
            </a:xfrm>
            <a:prstGeom prst="rect">
              <a:avLst/>
            </a:prstGeom>
            <a:solidFill>
              <a:srgbClr val="E6F000"/>
            </a:solidFill>
            <a:ln w="12700">
              <a:solidFill>
                <a:srgbClr val="E6F000"/>
              </a:solidFill>
              <a:prstDash val="solid"/>
            </a:ln>
          </p:spPr>
        </p:sp>
        <p:sp>
          <p:nvSpPr>
            <p:cNvPr id="5" name="Text 3"/>
            <p:cNvSpPr/>
            <p:nvPr/>
          </p:nvSpPr>
          <p:spPr>
            <a:xfrm>
              <a:off x="601594" y="1633081"/>
              <a:ext cx="3840480" cy="384048"/>
            </a:xfrm>
            <a:prstGeom prst="rect">
              <a:avLst/>
            </a:prstGeom>
            <a:noFill/>
            <a:ln/>
          </p:spPr>
          <p:txBody>
            <a:bodyPr wrap="square" lIns="254" tIns="254" rIns="254" bIns="254" rtlCol="0" anchor="ctr">
              <a:noAutofit/>
            </a:bodyPr>
            <a:lstStyle/>
            <a:p>
              <a:pPr marL="0" indent="0">
                <a:buNone/>
              </a:pPr>
              <a:r>
                <a:rPr lang="en-US" sz="2000" dirty="0">
                  <a:solidFill>
                    <a:srgbClr val="FFFFFF"/>
                  </a:solidFill>
                  <a:latin typeface="Arial" pitchFamily="34" charset="0"/>
                  <a:ea typeface="Arial" pitchFamily="34" charset="-122"/>
                  <a:cs typeface="Arial" pitchFamily="34" charset="-120"/>
                </a:rPr>
                <a:t>AI tools can help you </a:t>
              </a:r>
              <a:r>
                <a:rPr lang="en-US" sz="2000" dirty="0">
                  <a:solidFill>
                    <a:srgbClr val="E6F000"/>
                  </a:solidFill>
                  <a:latin typeface="Arial" pitchFamily="34" charset="0"/>
                  <a:ea typeface="Arial" pitchFamily="34" charset="-122"/>
                  <a:cs typeface="Arial" pitchFamily="34" charset="-120"/>
                </a:rPr>
                <a:t>design, prototype and test ideas </a:t>
              </a:r>
              <a:r>
                <a:rPr lang="en-US" sz="2000" dirty="0">
                  <a:solidFill>
                    <a:srgbClr val="FFFFFF"/>
                  </a:solidFill>
                  <a:latin typeface="Arial" pitchFamily="34" charset="0"/>
                  <a:ea typeface="Arial" pitchFamily="34" charset="-122"/>
                  <a:cs typeface="Arial" pitchFamily="34" charset="-120"/>
                </a:rPr>
                <a:t>more quickly.</a:t>
              </a:r>
              <a:endParaRPr lang="en-US" sz="2000" dirty="0"/>
            </a:p>
          </p:txBody>
        </p:sp>
        <p:sp>
          <p:nvSpPr>
            <p:cNvPr id="6" name="Shape 4"/>
            <p:cNvSpPr/>
            <p:nvPr/>
          </p:nvSpPr>
          <p:spPr>
            <a:xfrm>
              <a:off x="393847" y="2930372"/>
              <a:ext cx="61513" cy="54864"/>
            </a:xfrm>
            <a:prstGeom prst="rect">
              <a:avLst/>
            </a:prstGeom>
            <a:solidFill>
              <a:srgbClr val="E6F000"/>
            </a:solidFill>
            <a:ln w="12700">
              <a:solidFill>
                <a:srgbClr val="E6F000"/>
              </a:solidFill>
              <a:prstDash val="solid"/>
            </a:ln>
          </p:spPr>
        </p:sp>
        <p:sp>
          <p:nvSpPr>
            <p:cNvPr id="7" name="Text 5"/>
            <p:cNvSpPr/>
            <p:nvPr/>
          </p:nvSpPr>
          <p:spPr>
            <a:xfrm>
              <a:off x="640424" y="2788827"/>
              <a:ext cx="4305943" cy="384048"/>
            </a:xfrm>
            <a:prstGeom prst="rect">
              <a:avLst/>
            </a:prstGeom>
            <a:noFill/>
            <a:ln/>
          </p:spPr>
          <p:txBody>
            <a:bodyPr wrap="square" lIns="254" tIns="254" rIns="254" bIns="254" rtlCol="0" anchor="ctr">
              <a:noAutofit/>
            </a:bodyPr>
            <a:lstStyle/>
            <a:p>
              <a:pPr marL="0" indent="0">
                <a:buNone/>
              </a:pPr>
              <a:r>
                <a:rPr lang="en-US" sz="2000" dirty="0">
                  <a:solidFill>
                    <a:srgbClr val="FFFFFF"/>
                  </a:solidFill>
                  <a:latin typeface="Arial" pitchFamily="34" charset="0"/>
                  <a:ea typeface="Arial" pitchFamily="34" charset="-122"/>
                  <a:cs typeface="Arial" pitchFamily="34" charset="-120"/>
                </a:rPr>
                <a:t>Generate </a:t>
              </a:r>
              <a:r>
                <a:rPr lang="en-US" sz="2000" dirty="0">
                  <a:solidFill>
                    <a:srgbClr val="E6F000"/>
                  </a:solidFill>
                  <a:latin typeface="Arial" pitchFamily="34" charset="0"/>
                  <a:ea typeface="Arial" pitchFamily="34" charset="-122"/>
                  <a:cs typeface="Arial" pitchFamily="34" charset="-120"/>
                </a:rPr>
                <a:t>code, UI mock-ups, documentation</a:t>
              </a:r>
              <a:r>
                <a:rPr lang="en-US" sz="2000" dirty="0">
                  <a:solidFill>
                    <a:srgbClr val="FFFFFF"/>
                  </a:solidFill>
                  <a:latin typeface="Arial" pitchFamily="34" charset="0"/>
                  <a:ea typeface="Arial" pitchFamily="34" charset="-122"/>
                  <a:cs typeface="Arial" pitchFamily="34" charset="-120"/>
                </a:rPr>
                <a:t>, test cases and example data.</a:t>
              </a:r>
              <a:endParaRPr lang="en-US" sz="2000" dirty="0"/>
            </a:p>
          </p:txBody>
        </p:sp>
        <p:grpSp>
          <p:nvGrpSpPr>
            <p:cNvPr id="50" name="Group 49">
              <a:extLst>
                <a:ext uri="{FF2B5EF4-FFF2-40B4-BE49-F238E27FC236}">
                  <a16:creationId xmlns:a16="http://schemas.microsoft.com/office/drawing/2014/main" id="{FE0D8BA9-1938-4475-BD38-18DBD4FED9F6}"/>
                </a:ext>
              </a:extLst>
            </p:cNvPr>
            <p:cNvGrpSpPr/>
            <p:nvPr/>
          </p:nvGrpSpPr>
          <p:grpSpPr>
            <a:xfrm>
              <a:off x="391561" y="3822995"/>
              <a:ext cx="4434561" cy="384048"/>
              <a:chOff x="269519" y="3653923"/>
              <a:chExt cx="4057879" cy="384048"/>
            </a:xfrm>
          </p:grpSpPr>
          <p:sp>
            <p:nvSpPr>
              <p:cNvPr id="8" name="Shape 6"/>
              <p:cNvSpPr/>
              <p:nvPr/>
            </p:nvSpPr>
            <p:spPr>
              <a:xfrm>
                <a:off x="269519" y="3791083"/>
                <a:ext cx="54864" cy="54864"/>
              </a:xfrm>
              <a:prstGeom prst="rect">
                <a:avLst/>
              </a:prstGeom>
              <a:solidFill>
                <a:srgbClr val="E6F000"/>
              </a:solidFill>
              <a:ln w="12700">
                <a:solidFill>
                  <a:srgbClr val="E6F000"/>
                </a:solidFill>
                <a:prstDash val="solid"/>
              </a:ln>
            </p:spPr>
          </p:sp>
          <p:sp>
            <p:nvSpPr>
              <p:cNvPr id="9" name="Text 7"/>
              <p:cNvSpPr/>
              <p:nvPr/>
            </p:nvSpPr>
            <p:spPr>
              <a:xfrm>
                <a:off x="486918" y="3653923"/>
                <a:ext cx="3840480" cy="384048"/>
              </a:xfrm>
              <a:prstGeom prst="rect">
                <a:avLst/>
              </a:prstGeom>
              <a:noFill/>
              <a:ln/>
            </p:spPr>
            <p:txBody>
              <a:bodyPr wrap="square" lIns="254" tIns="254" rIns="254" bIns="254" rtlCol="0" anchor="ctr">
                <a:noAutofit/>
              </a:bodyPr>
              <a:lstStyle/>
              <a:p>
                <a:pPr marL="0" indent="0">
                  <a:buNone/>
                </a:pPr>
                <a:r>
                  <a:rPr lang="en-US" sz="2000" dirty="0">
                    <a:solidFill>
                      <a:srgbClr val="FFFFFF"/>
                    </a:solidFill>
                    <a:latin typeface="Arial" pitchFamily="34" charset="0"/>
                    <a:ea typeface="Arial" pitchFamily="34" charset="-122"/>
                    <a:cs typeface="Arial" pitchFamily="34" charset="-120"/>
                  </a:rPr>
                  <a:t>Speeds up early development and helps you </a:t>
                </a:r>
                <a:r>
                  <a:rPr lang="en-US" sz="2000" dirty="0">
                    <a:solidFill>
                      <a:srgbClr val="E6F000"/>
                    </a:solidFill>
                    <a:latin typeface="Arial" pitchFamily="34" charset="0"/>
                    <a:ea typeface="Arial" pitchFamily="34" charset="-122"/>
                    <a:cs typeface="Arial" pitchFamily="34" charset="-120"/>
                  </a:rPr>
                  <a:t>explore more options.</a:t>
                </a:r>
                <a:endParaRPr lang="en-US" sz="2000" dirty="0"/>
              </a:p>
            </p:txBody>
          </p:sp>
        </p:grpSp>
        <p:grpSp>
          <p:nvGrpSpPr>
            <p:cNvPr id="49" name="Group 48">
              <a:extLst>
                <a:ext uri="{FF2B5EF4-FFF2-40B4-BE49-F238E27FC236}">
                  <a16:creationId xmlns:a16="http://schemas.microsoft.com/office/drawing/2014/main" id="{184723C6-9921-453B-A288-B06C45EA4A05}"/>
                </a:ext>
              </a:extLst>
            </p:cNvPr>
            <p:cNvGrpSpPr/>
            <p:nvPr/>
          </p:nvGrpSpPr>
          <p:grpSpPr>
            <a:xfrm>
              <a:off x="367181" y="4775245"/>
              <a:ext cx="4552658" cy="384048"/>
              <a:chOff x="266873" y="4348867"/>
              <a:chExt cx="4060525" cy="384048"/>
            </a:xfrm>
          </p:grpSpPr>
          <p:sp>
            <p:nvSpPr>
              <p:cNvPr id="10" name="Shape 8"/>
              <p:cNvSpPr/>
              <p:nvPr/>
            </p:nvSpPr>
            <p:spPr>
              <a:xfrm>
                <a:off x="266873" y="4486027"/>
                <a:ext cx="54864" cy="54864"/>
              </a:xfrm>
              <a:prstGeom prst="rect">
                <a:avLst/>
              </a:prstGeom>
              <a:solidFill>
                <a:srgbClr val="E6F000"/>
              </a:solidFill>
              <a:ln w="12700">
                <a:solidFill>
                  <a:srgbClr val="E6F000"/>
                </a:solidFill>
                <a:prstDash val="solid"/>
              </a:ln>
            </p:spPr>
          </p:sp>
          <p:sp>
            <p:nvSpPr>
              <p:cNvPr id="11" name="Text 9"/>
              <p:cNvSpPr/>
              <p:nvPr/>
            </p:nvSpPr>
            <p:spPr>
              <a:xfrm>
                <a:off x="486918" y="4348867"/>
                <a:ext cx="3840480" cy="384048"/>
              </a:xfrm>
              <a:prstGeom prst="rect">
                <a:avLst/>
              </a:prstGeom>
              <a:noFill/>
              <a:ln/>
            </p:spPr>
            <p:txBody>
              <a:bodyPr wrap="square" lIns="254" tIns="254" rIns="254" bIns="254" rtlCol="0" anchor="ctr">
                <a:noAutofit/>
              </a:bodyPr>
              <a:lstStyle/>
              <a:p>
                <a:pPr marL="0" indent="0">
                  <a:buNone/>
                </a:pPr>
                <a:r>
                  <a:rPr lang="en-US" sz="2000" dirty="0">
                    <a:solidFill>
                      <a:srgbClr val="FFFFFF"/>
                    </a:solidFill>
                    <a:latin typeface="Arial" pitchFamily="34" charset="0"/>
                    <a:ea typeface="Arial" pitchFamily="34" charset="-122"/>
                    <a:cs typeface="Arial" pitchFamily="34" charset="-120"/>
                  </a:rPr>
                  <a:t>Always </a:t>
                </a:r>
                <a:r>
                  <a:rPr lang="en-US" sz="2000" dirty="0">
                    <a:solidFill>
                      <a:srgbClr val="E6F000"/>
                    </a:solidFill>
                    <a:latin typeface="Arial" pitchFamily="34" charset="0"/>
                    <a:ea typeface="Arial" pitchFamily="34" charset="-122"/>
                    <a:cs typeface="Arial" pitchFamily="34" charset="-120"/>
                  </a:rPr>
                  <a:t>review, test and understand</a:t>
                </a:r>
                <a:r>
                  <a:rPr lang="en-US" sz="2000" dirty="0">
                    <a:solidFill>
                      <a:srgbClr val="FFFFFF"/>
                    </a:solidFill>
                    <a:latin typeface="Arial" pitchFamily="34" charset="0"/>
                    <a:ea typeface="Arial" pitchFamily="34" charset="-122"/>
                    <a:cs typeface="Arial" pitchFamily="34" charset="-120"/>
                  </a:rPr>
                  <a:t> the AI-generated output.</a:t>
                </a:r>
                <a:endParaRPr lang="en-US" sz="2000" dirty="0"/>
              </a:p>
            </p:txBody>
          </p:sp>
        </p:grpSp>
        <p:grpSp>
          <p:nvGrpSpPr>
            <p:cNvPr id="48" name="Group 47">
              <a:extLst>
                <a:ext uri="{FF2B5EF4-FFF2-40B4-BE49-F238E27FC236}">
                  <a16:creationId xmlns:a16="http://schemas.microsoft.com/office/drawing/2014/main" id="{D05FA660-CA81-4D71-9C85-114032F302A1}"/>
                </a:ext>
              </a:extLst>
            </p:cNvPr>
            <p:cNvGrpSpPr/>
            <p:nvPr/>
          </p:nvGrpSpPr>
          <p:grpSpPr>
            <a:xfrm>
              <a:off x="376753" y="5688330"/>
              <a:ext cx="4428183" cy="384048"/>
              <a:chOff x="108390" y="5654021"/>
              <a:chExt cx="4054416" cy="384048"/>
            </a:xfrm>
          </p:grpSpPr>
          <p:sp>
            <p:nvSpPr>
              <p:cNvPr id="12" name="Shape 10"/>
              <p:cNvSpPr/>
              <p:nvPr/>
            </p:nvSpPr>
            <p:spPr>
              <a:xfrm>
                <a:off x="108390" y="5791181"/>
                <a:ext cx="54864" cy="54864"/>
              </a:xfrm>
              <a:prstGeom prst="rect">
                <a:avLst/>
              </a:prstGeom>
              <a:solidFill>
                <a:srgbClr val="E6F000"/>
              </a:solidFill>
              <a:ln w="12700">
                <a:solidFill>
                  <a:srgbClr val="E6F000"/>
                </a:solidFill>
                <a:prstDash val="solid"/>
              </a:ln>
            </p:spPr>
          </p:sp>
          <p:sp>
            <p:nvSpPr>
              <p:cNvPr id="13" name="Text 11"/>
              <p:cNvSpPr/>
              <p:nvPr/>
            </p:nvSpPr>
            <p:spPr>
              <a:xfrm>
                <a:off x="322326" y="5654021"/>
                <a:ext cx="3840480" cy="384048"/>
              </a:xfrm>
              <a:prstGeom prst="rect">
                <a:avLst/>
              </a:prstGeom>
              <a:noFill/>
              <a:ln/>
            </p:spPr>
            <p:txBody>
              <a:bodyPr wrap="square" lIns="254" tIns="254" rIns="254" bIns="254" rtlCol="0" anchor="ctr">
                <a:noAutofit/>
              </a:bodyPr>
              <a:lstStyle/>
              <a:p>
                <a:pPr marL="0" indent="0">
                  <a:buNone/>
                </a:pPr>
                <a:r>
                  <a:rPr lang="en-US" sz="2000" dirty="0">
                    <a:solidFill>
                      <a:srgbClr val="FFFFFF"/>
                    </a:solidFill>
                    <a:latin typeface="Arial" pitchFamily="34" charset="0"/>
                    <a:ea typeface="Arial" pitchFamily="34" charset="-122"/>
                    <a:cs typeface="Arial" pitchFamily="34" charset="-120"/>
                  </a:rPr>
                  <a:t>Use AI to </a:t>
                </a:r>
                <a:r>
                  <a:rPr lang="en-US" sz="2000" dirty="0">
                    <a:solidFill>
                      <a:srgbClr val="E6F000"/>
                    </a:solidFill>
                    <a:latin typeface="Arial" pitchFamily="34" charset="0"/>
                    <a:ea typeface="Arial" pitchFamily="34" charset="-122"/>
                    <a:cs typeface="Arial" pitchFamily="34" charset="-120"/>
                  </a:rPr>
                  <a:t>assist</a:t>
                </a:r>
                <a:r>
                  <a:rPr lang="en-US" sz="2000" dirty="0">
                    <a:solidFill>
                      <a:srgbClr val="FFFFFF"/>
                    </a:solidFill>
                    <a:latin typeface="Arial" pitchFamily="34" charset="0"/>
                    <a:ea typeface="Arial" pitchFamily="34" charset="-122"/>
                    <a:cs typeface="Arial" pitchFamily="34" charset="-120"/>
                  </a:rPr>
                  <a:t>, not to replace your</a:t>
                </a:r>
                <a:endParaRPr lang="en-US" sz="2000" dirty="0"/>
              </a:p>
              <a:p>
                <a:pPr marL="0" indent="0">
                  <a:buNone/>
                </a:pPr>
                <a:r>
                  <a:rPr lang="en-US" sz="2000" dirty="0">
                    <a:solidFill>
                      <a:srgbClr val="FFFFFF"/>
                    </a:solidFill>
                    <a:latin typeface="Arial" pitchFamily="34" charset="0"/>
                    <a:ea typeface="Arial" pitchFamily="34" charset="-122"/>
                    <a:cs typeface="Arial" pitchFamily="34" charset="-120"/>
                  </a:rPr>
                  <a:t>own thinking.</a:t>
                </a:r>
                <a:endParaRPr lang="en-US" sz="2000" dirty="0"/>
              </a:p>
            </p:txBody>
          </p:sp>
        </p:grpSp>
      </p:grpSp>
      <p:grpSp>
        <p:nvGrpSpPr>
          <p:cNvPr id="45" name="Group 44">
            <a:extLst>
              <a:ext uri="{FF2B5EF4-FFF2-40B4-BE49-F238E27FC236}">
                <a16:creationId xmlns:a16="http://schemas.microsoft.com/office/drawing/2014/main" id="{A8FE0F23-2A55-4972-A5A9-3D502A56C4AE}"/>
              </a:ext>
            </a:extLst>
          </p:cNvPr>
          <p:cNvGrpSpPr/>
          <p:nvPr/>
        </p:nvGrpSpPr>
        <p:grpSpPr>
          <a:xfrm>
            <a:off x="4828841" y="1054608"/>
            <a:ext cx="1572768" cy="4901184"/>
            <a:chOff x="4590288" y="658368"/>
            <a:chExt cx="1572768" cy="4160520"/>
          </a:xfrm>
        </p:grpSpPr>
        <p:sp>
          <p:nvSpPr>
            <p:cNvPr id="14" name="Shape 12"/>
            <p:cNvSpPr/>
            <p:nvPr/>
          </p:nvSpPr>
          <p:spPr>
            <a:xfrm>
              <a:off x="4590288" y="658368"/>
              <a:ext cx="1572768" cy="4160520"/>
            </a:xfrm>
            <a:prstGeom prst="roundRect">
              <a:avLst>
                <a:gd name="adj" fmla="val 6977"/>
              </a:avLst>
            </a:prstGeom>
            <a:solidFill>
              <a:srgbClr val="080808"/>
            </a:solidFill>
            <a:ln w="12700">
              <a:solidFill>
                <a:srgbClr val="BFBFBF"/>
              </a:solidFill>
              <a:prstDash val="solid"/>
            </a:ln>
          </p:spPr>
        </p:sp>
        <p:sp>
          <p:nvSpPr>
            <p:cNvPr id="15" name="Text 13"/>
            <p:cNvSpPr/>
            <p:nvPr/>
          </p:nvSpPr>
          <p:spPr>
            <a:xfrm>
              <a:off x="4754880" y="841248"/>
              <a:ext cx="1243584" cy="566928"/>
            </a:xfrm>
            <a:prstGeom prst="rect">
              <a:avLst/>
            </a:prstGeom>
            <a:noFill/>
            <a:ln/>
          </p:spPr>
          <p:txBody>
            <a:bodyPr wrap="square" lIns="508" tIns="508" rIns="508" bIns="508" rtlCol="0" anchor="ctr">
              <a:noAutofit/>
            </a:bodyPr>
            <a:lstStyle/>
            <a:p>
              <a:pPr marL="0" indent="0" algn="ctr">
                <a:buNone/>
              </a:pPr>
              <a:r>
                <a:rPr lang="en-US" sz="4400" b="1" dirty="0">
                  <a:solidFill>
                    <a:srgbClr val="D99058"/>
                  </a:solidFill>
                  <a:latin typeface="Arial" pitchFamily="34" charset="0"/>
                  <a:ea typeface="Arial" pitchFamily="34" charset="-122"/>
                  <a:cs typeface="Arial" pitchFamily="34" charset="-120"/>
                </a:rPr>
                <a:t>AI</a:t>
              </a:r>
              <a:endParaRPr lang="en-US" sz="4400" dirty="0"/>
            </a:p>
          </p:txBody>
        </p:sp>
        <p:sp>
          <p:nvSpPr>
            <p:cNvPr id="16" name="Text 14"/>
            <p:cNvSpPr/>
            <p:nvPr/>
          </p:nvSpPr>
          <p:spPr>
            <a:xfrm>
              <a:off x="4700016" y="1444752"/>
              <a:ext cx="1353312" cy="256032"/>
            </a:xfrm>
            <a:prstGeom prst="rect">
              <a:avLst/>
            </a:prstGeom>
            <a:noFill/>
            <a:ln/>
          </p:spPr>
          <p:txBody>
            <a:bodyPr wrap="square" lIns="508" tIns="508" rIns="508" bIns="508" rtlCol="0" anchor="ctr">
              <a:noAutofit/>
            </a:bodyPr>
            <a:lstStyle/>
            <a:p>
              <a:pPr marL="0" indent="0" algn="ctr">
                <a:buNone/>
              </a:pPr>
              <a:r>
                <a:rPr lang="en-US" sz="2000" b="1" dirty="0">
                  <a:solidFill>
                    <a:srgbClr val="E6F000"/>
                  </a:solidFill>
                  <a:latin typeface="Arial" pitchFamily="34" charset="0"/>
                  <a:ea typeface="Arial" pitchFamily="34" charset="-122"/>
                  <a:cs typeface="Arial" pitchFamily="34" charset="-120"/>
                </a:rPr>
                <a:t>Claude</a:t>
              </a:r>
              <a:endParaRPr lang="en-US" sz="2000" dirty="0"/>
            </a:p>
          </p:txBody>
        </p:sp>
        <p:sp>
          <p:nvSpPr>
            <p:cNvPr id="17" name="Shape 15"/>
            <p:cNvSpPr/>
            <p:nvPr/>
          </p:nvSpPr>
          <p:spPr>
            <a:xfrm>
              <a:off x="4873752" y="1746504"/>
              <a:ext cx="1005840" cy="0"/>
            </a:xfrm>
            <a:prstGeom prst="line">
              <a:avLst/>
            </a:prstGeom>
            <a:noFill/>
            <a:ln w="12700">
              <a:solidFill>
                <a:srgbClr val="E6F000"/>
              </a:solidFill>
              <a:prstDash val="solid"/>
            </a:ln>
          </p:spPr>
        </p:sp>
        <p:sp>
          <p:nvSpPr>
            <p:cNvPr id="18" name="Text 16"/>
            <p:cNvSpPr/>
            <p:nvPr/>
          </p:nvSpPr>
          <p:spPr>
            <a:xfrm>
              <a:off x="4754880" y="1962365"/>
              <a:ext cx="1243584" cy="566928"/>
            </a:xfrm>
            <a:prstGeom prst="rect">
              <a:avLst/>
            </a:prstGeom>
            <a:noFill/>
            <a:ln/>
          </p:spPr>
          <p:txBody>
            <a:bodyPr wrap="square" lIns="508" tIns="508" rIns="508" bIns="508" rtlCol="0" anchor="ctr">
              <a:normAutofit/>
            </a:bodyPr>
            <a:lstStyle/>
            <a:p>
              <a:pPr marL="0" indent="0" algn="ctr">
                <a:buNone/>
              </a:pPr>
              <a:r>
                <a:rPr lang="en-US" sz="1600" dirty="0">
                  <a:solidFill>
                    <a:srgbClr val="FFFFFF"/>
                  </a:solidFill>
                  <a:latin typeface="Arial" pitchFamily="34" charset="0"/>
                  <a:ea typeface="Arial" pitchFamily="34" charset="-122"/>
                  <a:cs typeface="Arial" pitchFamily="34" charset="-120"/>
                </a:rPr>
                <a:t>AI assistant</a:t>
              </a:r>
              <a:endParaRPr lang="en-US" sz="1600" dirty="0"/>
            </a:p>
            <a:p>
              <a:pPr marL="0" indent="0" algn="ctr">
                <a:buNone/>
              </a:pPr>
              <a:r>
                <a:rPr lang="en-US" sz="1600" dirty="0">
                  <a:solidFill>
                    <a:srgbClr val="FFFFFF"/>
                  </a:solidFill>
                  <a:latin typeface="Arial" pitchFamily="34" charset="0"/>
                  <a:ea typeface="Arial" pitchFamily="34" charset="-122"/>
                  <a:cs typeface="Arial" pitchFamily="34" charset="-120"/>
                </a:rPr>
                <a:t>by Anthropic.</a:t>
              </a:r>
              <a:endParaRPr lang="en-US" sz="1600" dirty="0"/>
            </a:p>
          </p:txBody>
        </p:sp>
        <p:sp>
          <p:nvSpPr>
            <p:cNvPr id="19" name="Text 17"/>
            <p:cNvSpPr/>
            <p:nvPr/>
          </p:nvSpPr>
          <p:spPr>
            <a:xfrm>
              <a:off x="4700016" y="2987264"/>
              <a:ext cx="1419665" cy="1645920"/>
            </a:xfrm>
            <a:prstGeom prst="rect">
              <a:avLst/>
            </a:prstGeom>
            <a:noFill/>
            <a:ln/>
          </p:spPr>
          <p:txBody>
            <a:bodyPr wrap="square" lIns="508" tIns="508" rIns="508" bIns="508" rtlCol="0" anchor="ctr">
              <a:noAutofit/>
            </a:bodyPr>
            <a:lstStyle/>
            <a:p>
              <a:pPr marL="0" indent="0" algn="ctr">
                <a:buNone/>
              </a:pPr>
              <a:r>
                <a:rPr lang="en-US" sz="1600" dirty="0">
                  <a:solidFill>
                    <a:srgbClr val="E8E8E8"/>
                  </a:solidFill>
                  <a:latin typeface="Arial" pitchFamily="34" charset="0"/>
                  <a:ea typeface="Arial" pitchFamily="34" charset="-122"/>
                  <a:cs typeface="Arial" pitchFamily="34" charset="-120"/>
                </a:rPr>
                <a:t>Useful for planning,</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brainstorming,</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explaining code</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and drafting</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documentation.</a:t>
              </a:r>
              <a:endParaRPr lang="en-US" sz="1600" dirty="0"/>
            </a:p>
          </p:txBody>
        </p:sp>
      </p:grpSp>
      <p:grpSp>
        <p:nvGrpSpPr>
          <p:cNvPr id="44" name="Group 43">
            <a:extLst>
              <a:ext uri="{FF2B5EF4-FFF2-40B4-BE49-F238E27FC236}">
                <a16:creationId xmlns:a16="http://schemas.microsoft.com/office/drawing/2014/main" id="{1C32C6CE-C92C-4569-A704-03C0CEAD2DFC}"/>
              </a:ext>
            </a:extLst>
          </p:cNvPr>
          <p:cNvGrpSpPr/>
          <p:nvPr/>
        </p:nvGrpSpPr>
        <p:grpSpPr>
          <a:xfrm>
            <a:off x="6621065" y="1039748"/>
            <a:ext cx="1956816" cy="4901184"/>
            <a:chOff x="6199632" y="658368"/>
            <a:chExt cx="1956816" cy="4160520"/>
          </a:xfrm>
        </p:grpSpPr>
        <p:sp>
          <p:nvSpPr>
            <p:cNvPr id="20" name="Shape 18"/>
            <p:cNvSpPr/>
            <p:nvPr/>
          </p:nvSpPr>
          <p:spPr>
            <a:xfrm>
              <a:off x="6199632" y="658368"/>
              <a:ext cx="1943100" cy="4160520"/>
            </a:xfrm>
            <a:prstGeom prst="roundRect">
              <a:avLst>
                <a:gd name="adj" fmla="val 6977"/>
              </a:avLst>
            </a:prstGeom>
            <a:solidFill>
              <a:srgbClr val="080808"/>
            </a:solidFill>
            <a:ln w="12700">
              <a:solidFill>
                <a:srgbClr val="BFBFBF"/>
              </a:solidFill>
              <a:prstDash val="solid"/>
            </a:ln>
          </p:spPr>
        </p:sp>
        <p:sp>
          <p:nvSpPr>
            <p:cNvPr id="21" name="Text 19"/>
            <p:cNvSpPr/>
            <p:nvPr/>
          </p:nvSpPr>
          <p:spPr>
            <a:xfrm>
              <a:off x="6208776" y="841248"/>
              <a:ext cx="1947672" cy="566928"/>
            </a:xfrm>
            <a:prstGeom prst="rect">
              <a:avLst/>
            </a:prstGeom>
            <a:noFill/>
            <a:ln/>
          </p:spPr>
          <p:txBody>
            <a:bodyPr wrap="square" lIns="508" tIns="508" rIns="508" bIns="508" rtlCol="0" anchor="ctr">
              <a:noAutofit/>
            </a:bodyPr>
            <a:lstStyle/>
            <a:p>
              <a:pPr marL="0" indent="0" algn="ctr">
                <a:buNone/>
              </a:pPr>
              <a:r>
                <a:rPr lang="en-US" sz="4400" b="1" dirty="0">
                  <a:solidFill>
                    <a:srgbClr val="4285F4"/>
                  </a:solidFill>
                  <a:latin typeface="Arial" pitchFamily="34" charset="0"/>
                  <a:ea typeface="Arial" pitchFamily="34" charset="-122"/>
                  <a:cs typeface="Arial" pitchFamily="34" charset="-120"/>
                </a:rPr>
                <a:t>Google</a:t>
              </a:r>
              <a:endParaRPr lang="en-US" sz="4400" dirty="0"/>
            </a:p>
          </p:txBody>
        </p:sp>
        <p:sp>
          <p:nvSpPr>
            <p:cNvPr id="22" name="Text 20"/>
            <p:cNvSpPr/>
            <p:nvPr/>
          </p:nvSpPr>
          <p:spPr>
            <a:xfrm>
              <a:off x="6483096" y="1521521"/>
              <a:ext cx="1353312" cy="256032"/>
            </a:xfrm>
            <a:prstGeom prst="rect">
              <a:avLst/>
            </a:prstGeom>
            <a:noFill/>
            <a:ln/>
          </p:spPr>
          <p:txBody>
            <a:bodyPr wrap="square" lIns="508" tIns="508" rIns="508" bIns="508" rtlCol="0" anchor="ctr">
              <a:noAutofit/>
            </a:bodyPr>
            <a:lstStyle/>
            <a:p>
              <a:pPr marL="0" indent="0" algn="ctr">
                <a:buNone/>
              </a:pPr>
              <a:r>
                <a:rPr lang="en-US" sz="2000" b="1" dirty="0">
                  <a:solidFill>
                    <a:srgbClr val="E6F000"/>
                  </a:solidFill>
                  <a:latin typeface="Arial" pitchFamily="34" charset="0"/>
                  <a:ea typeface="Arial" pitchFamily="34" charset="-122"/>
                  <a:cs typeface="Arial" pitchFamily="34" charset="-120"/>
                </a:rPr>
                <a:t>Google AI Studio</a:t>
              </a:r>
              <a:endParaRPr lang="en-US" sz="2000" dirty="0"/>
            </a:p>
          </p:txBody>
        </p:sp>
        <p:sp>
          <p:nvSpPr>
            <p:cNvPr id="23" name="Shape 21"/>
            <p:cNvSpPr/>
            <p:nvPr/>
          </p:nvSpPr>
          <p:spPr>
            <a:xfrm>
              <a:off x="6656832" y="1966432"/>
              <a:ext cx="1005840" cy="0"/>
            </a:xfrm>
            <a:prstGeom prst="line">
              <a:avLst/>
            </a:prstGeom>
            <a:noFill/>
            <a:ln w="12700">
              <a:solidFill>
                <a:srgbClr val="E6F000"/>
              </a:solidFill>
              <a:prstDash val="solid"/>
            </a:ln>
          </p:spPr>
        </p:sp>
        <p:sp>
          <p:nvSpPr>
            <p:cNvPr id="24" name="Text 22"/>
            <p:cNvSpPr/>
            <p:nvPr/>
          </p:nvSpPr>
          <p:spPr>
            <a:xfrm>
              <a:off x="6537960" y="2106771"/>
              <a:ext cx="1243584" cy="566928"/>
            </a:xfrm>
            <a:prstGeom prst="rect">
              <a:avLst/>
            </a:prstGeom>
            <a:noFill/>
            <a:ln/>
          </p:spPr>
          <p:txBody>
            <a:bodyPr wrap="square" lIns="508" tIns="508" rIns="508" bIns="508" rtlCol="0" anchor="ctr">
              <a:noAutofit/>
            </a:bodyPr>
            <a:lstStyle/>
            <a:p>
              <a:pPr marL="0" indent="0" algn="ctr">
                <a:buNone/>
              </a:pPr>
              <a:r>
                <a:rPr lang="en-US" sz="1600" dirty="0">
                  <a:solidFill>
                    <a:srgbClr val="FFFFFF"/>
                  </a:solidFill>
                  <a:latin typeface="Arial" pitchFamily="34" charset="0"/>
                  <a:ea typeface="Arial" pitchFamily="34" charset="-122"/>
                  <a:cs typeface="Arial" pitchFamily="34" charset="-120"/>
                </a:rPr>
                <a:t>Build and test</a:t>
              </a:r>
              <a:endParaRPr lang="en-US" sz="1600" dirty="0"/>
            </a:p>
            <a:p>
              <a:pPr marL="0" indent="0" algn="ctr">
                <a:buNone/>
              </a:pPr>
              <a:r>
                <a:rPr lang="en-US" sz="1600" dirty="0">
                  <a:solidFill>
                    <a:srgbClr val="FFFFFF"/>
                  </a:solidFill>
                  <a:latin typeface="Arial" pitchFamily="34" charset="0"/>
                  <a:ea typeface="Arial" pitchFamily="34" charset="-122"/>
                  <a:cs typeface="Arial" pitchFamily="34" charset="-120"/>
                </a:rPr>
                <a:t>AI experiments.</a:t>
              </a:r>
              <a:endParaRPr lang="en-US" sz="1600" dirty="0"/>
            </a:p>
          </p:txBody>
        </p:sp>
        <p:sp>
          <p:nvSpPr>
            <p:cNvPr id="25" name="Text 23"/>
            <p:cNvSpPr/>
            <p:nvPr/>
          </p:nvSpPr>
          <p:spPr>
            <a:xfrm>
              <a:off x="6547104" y="3091449"/>
              <a:ext cx="1298448" cy="1645920"/>
            </a:xfrm>
            <a:prstGeom prst="rect">
              <a:avLst/>
            </a:prstGeom>
            <a:noFill/>
            <a:ln/>
          </p:spPr>
          <p:txBody>
            <a:bodyPr wrap="square" lIns="508" tIns="508" rIns="508" bIns="508" rtlCol="0" anchor="ctr">
              <a:noAutofit/>
            </a:bodyPr>
            <a:lstStyle/>
            <a:p>
              <a:pPr marL="0" indent="0" algn="ctr">
                <a:buNone/>
              </a:pPr>
              <a:r>
                <a:rPr lang="en-US" sz="1600" dirty="0">
                  <a:solidFill>
                    <a:srgbClr val="E8E8E8"/>
                  </a:solidFill>
                  <a:latin typeface="Arial" pitchFamily="34" charset="0"/>
                  <a:ea typeface="Arial" pitchFamily="34" charset="-122"/>
                  <a:cs typeface="Arial" pitchFamily="34" charset="-120"/>
                </a:rPr>
                <a:t>Generate code,</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APIs and</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prototypes with</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Gemini models.</a:t>
              </a:r>
              <a:endParaRPr lang="en-US" sz="1600" dirty="0"/>
            </a:p>
          </p:txBody>
        </p:sp>
      </p:grpSp>
      <p:grpSp>
        <p:nvGrpSpPr>
          <p:cNvPr id="43" name="Group 42">
            <a:extLst>
              <a:ext uri="{FF2B5EF4-FFF2-40B4-BE49-F238E27FC236}">
                <a16:creationId xmlns:a16="http://schemas.microsoft.com/office/drawing/2014/main" id="{89532FB6-4495-48FB-9EC4-1CE0FFBF012F}"/>
              </a:ext>
            </a:extLst>
          </p:cNvPr>
          <p:cNvGrpSpPr/>
          <p:nvPr/>
        </p:nvGrpSpPr>
        <p:grpSpPr>
          <a:xfrm>
            <a:off x="8751617" y="1053436"/>
            <a:ext cx="1572768" cy="4901184"/>
            <a:chOff x="8156448" y="658368"/>
            <a:chExt cx="1572768" cy="4160520"/>
          </a:xfrm>
        </p:grpSpPr>
        <p:sp>
          <p:nvSpPr>
            <p:cNvPr id="26" name="Shape 24"/>
            <p:cNvSpPr/>
            <p:nvPr/>
          </p:nvSpPr>
          <p:spPr>
            <a:xfrm>
              <a:off x="8156448" y="658368"/>
              <a:ext cx="1572768" cy="4160520"/>
            </a:xfrm>
            <a:prstGeom prst="roundRect">
              <a:avLst>
                <a:gd name="adj" fmla="val 6977"/>
              </a:avLst>
            </a:prstGeom>
            <a:solidFill>
              <a:srgbClr val="080808"/>
            </a:solidFill>
            <a:ln w="12700">
              <a:solidFill>
                <a:srgbClr val="BFBFBF"/>
              </a:solidFill>
              <a:prstDash val="solid"/>
            </a:ln>
          </p:spPr>
        </p:sp>
        <p:sp>
          <p:nvSpPr>
            <p:cNvPr id="27" name="Text 25"/>
            <p:cNvSpPr/>
            <p:nvPr/>
          </p:nvSpPr>
          <p:spPr>
            <a:xfrm>
              <a:off x="8321040" y="841248"/>
              <a:ext cx="1243584" cy="566928"/>
            </a:xfrm>
            <a:prstGeom prst="rect">
              <a:avLst/>
            </a:prstGeom>
            <a:noFill/>
            <a:ln/>
          </p:spPr>
          <p:txBody>
            <a:bodyPr wrap="square" lIns="508" tIns="508" rIns="508" bIns="508" rtlCol="0" anchor="ctr">
              <a:noAutofit/>
            </a:bodyPr>
            <a:lstStyle/>
            <a:p>
              <a:pPr marL="0" indent="0" algn="ctr">
                <a:buNone/>
              </a:pPr>
              <a:r>
                <a:rPr lang="en-US" sz="4400" b="1" dirty="0">
                  <a:solidFill>
                    <a:srgbClr val="21B2B6"/>
                  </a:solidFill>
                  <a:latin typeface="Arial" pitchFamily="34" charset="0"/>
                  <a:ea typeface="Arial" pitchFamily="34" charset="-122"/>
                  <a:cs typeface="Arial" pitchFamily="34" charset="-120"/>
                </a:rPr>
                <a:t>S</a:t>
              </a:r>
              <a:endParaRPr lang="en-US" sz="4400" dirty="0"/>
            </a:p>
          </p:txBody>
        </p:sp>
        <p:sp>
          <p:nvSpPr>
            <p:cNvPr id="28" name="Text 26"/>
            <p:cNvSpPr/>
            <p:nvPr/>
          </p:nvSpPr>
          <p:spPr>
            <a:xfrm>
              <a:off x="8266176" y="1444752"/>
              <a:ext cx="1353312" cy="256032"/>
            </a:xfrm>
            <a:prstGeom prst="rect">
              <a:avLst/>
            </a:prstGeom>
            <a:noFill/>
            <a:ln/>
          </p:spPr>
          <p:txBody>
            <a:bodyPr wrap="square" lIns="508" tIns="508" rIns="508" bIns="508" rtlCol="0" anchor="ctr">
              <a:noAutofit/>
            </a:bodyPr>
            <a:lstStyle/>
            <a:p>
              <a:pPr marL="0" indent="0" algn="ctr">
                <a:buNone/>
              </a:pPr>
              <a:r>
                <a:rPr lang="en-US" sz="2000" b="1" dirty="0">
                  <a:solidFill>
                    <a:srgbClr val="E6F000"/>
                  </a:solidFill>
                  <a:latin typeface="Arial" pitchFamily="34" charset="0"/>
                  <a:ea typeface="Arial" pitchFamily="34" charset="-122"/>
                  <a:cs typeface="Arial" pitchFamily="34" charset="-120"/>
                </a:rPr>
                <a:t>Stitch</a:t>
              </a:r>
              <a:endParaRPr lang="en-US" sz="2000" dirty="0"/>
            </a:p>
          </p:txBody>
        </p:sp>
        <p:sp>
          <p:nvSpPr>
            <p:cNvPr id="29" name="Shape 27"/>
            <p:cNvSpPr/>
            <p:nvPr/>
          </p:nvSpPr>
          <p:spPr>
            <a:xfrm>
              <a:off x="8439912" y="1746504"/>
              <a:ext cx="1005840" cy="0"/>
            </a:xfrm>
            <a:prstGeom prst="line">
              <a:avLst/>
            </a:prstGeom>
            <a:noFill/>
            <a:ln w="12700">
              <a:solidFill>
                <a:srgbClr val="E6F000"/>
              </a:solidFill>
              <a:prstDash val="solid"/>
            </a:ln>
          </p:spPr>
        </p:sp>
        <p:sp>
          <p:nvSpPr>
            <p:cNvPr id="30" name="Text 28"/>
            <p:cNvSpPr/>
            <p:nvPr/>
          </p:nvSpPr>
          <p:spPr>
            <a:xfrm>
              <a:off x="8362188" y="2020823"/>
              <a:ext cx="1243584" cy="566928"/>
            </a:xfrm>
            <a:prstGeom prst="rect">
              <a:avLst/>
            </a:prstGeom>
            <a:noFill/>
            <a:ln/>
          </p:spPr>
          <p:txBody>
            <a:bodyPr wrap="square" lIns="508" tIns="508" rIns="508" bIns="508" rtlCol="0" anchor="ctr">
              <a:noAutofit/>
            </a:bodyPr>
            <a:lstStyle/>
            <a:p>
              <a:pPr marL="0" indent="0" algn="ctr">
                <a:buNone/>
              </a:pPr>
              <a:r>
                <a:rPr lang="en-US" sz="1600" dirty="0">
                  <a:solidFill>
                    <a:srgbClr val="FFFFFF"/>
                  </a:solidFill>
                  <a:latin typeface="Arial" pitchFamily="34" charset="0"/>
                  <a:ea typeface="Arial" pitchFamily="34" charset="-122"/>
                  <a:cs typeface="Arial" pitchFamily="34" charset="-120"/>
                </a:rPr>
                <a:t>AI design-to-code</a:t>
              </a:r>
              <a:endParaRPr lang="en-US" sz="1600" dirty="0"/>
            </a:p>
            <a:p>
              <a:pPr marL="0" indent="0" algn="ctr">
                <a:buNone/>
              </a:pPr>
              <a:r>
                <a:rPr lang="en-US" sz="1600" dirty="0">
                  <a:solidFill>
                    <a:srgbClr val="FFFFFF"/>
                  </a:solidFill>
                  <a:latin typeface="Arial" pitchFamily="34" charset="0"/>
                  <a:ea typeface="Arial" pitchFamily="34" charset="-122"/>
                  <a:cs typeface="Arial" pitchFamily="34" charset="-120"/>
                </a:rPr>
                <a:t>tool.</a:t>
              </a:r>
              <a:endParaRPr lang="en-US" sz="1600" dirty="0"/>
            </a:p>
          </p:txBody>
        </p:sp>
        <p:sp>
          <p:nvSpPr>
            <p:cNvPr id="31" name="Text 29"/>
            <p:cNvSpPr/>
            <p:nvPr/>
          </p:nvSpPr>
          <p:spPr>
            <a:xfrm>
              <a:off x="8277547" y="2960442"/>
              <a:ext cx="1298448" cy="1645920"/>
            </a:xfrm>
            <a:prstGeom prst="rect">
              <a:avLst/>
            </a:prstGeom>
            <a:noFill/>
            <a:ln/>
          </p:spPr>
          <p:txBody>
            <a:bodyPr wrap="square" lIns="508" tIns="508" rIns="508" bIns="508" rtlCol="0" anchor="ctr">
              <a:normAutofit/>
            </a:bodyPr>
            <a:lstStyle/>
            <a:p>
              <a:pPr marL="0" indent="0" algn="ctr">
                <a:buNone/>
              </a:pPr>
              <a:r>
                <a:rPr lang="en-US" sz="1600" dirty="0">
                  <a:solidFill>
                    <a:srgbClr val="E8E8E8"/>
                  </a:solidFill>
                  <a:latin typeface="Arial" pitchFamily="34" charset="0"/>
                  <a:ea typeface="Arial" pitchFamily="34" charset="-122"/>
                  <a:cs typeface="Arial" pitchFamily="34" charset="-120"/>
                </a:rPr>
                <a:t>Generate UI and</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front-end</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components from</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prompts.</a:t>
              </a:r>
              <a:endParaRPr lang="en-US" sz="1600" dirty="0"/>
            </a:p>
          </p:txBody>
        </p:sp>
      </p:grpSp>
      <p:grpSp>
        <p:nvGrpSpPr>
          <p:cNvPr id="42" name="Group 41">
            <a:extLst>
              <a:ext uri="{FF2B5EF4-FFF2-40B4-BE49-F238E27FC236}">
                <a16:creationId xmlns:a16="http://schemas.microsoft.com/office/drawing/2014/main" id="{B41D00BE-2BE1-4EE6-B73A-6E448DD13BFB}"/>
              </a:ext>
            </a:extLst>
          </p:cNvPr>
          <p:cNvGrpSpPr/>
          <p:nvPr/>
        </p:nvGrpSpPr>
        <p:grpSpPr>
          <a:xfrm>
            <a:off x="10488977" y="1071724"/>
            <a:ext cx="1572768" cy="4901184"/>
            <a:chOff x="9939528" y="658368"/>
            <a:chExt cx="1572768" cy="4160520"/>
          </a:xfrm>
        </p:grpSpPr>
        <p:sp>
          <p:nvSpPr>
            <p:cNvPr id="32" name="Shape 30"/>
            <p:cNvSpPr/>
            <p:nvPr/>
          </p:nvSpPr>
          <p:spPr>
            <a:xfrm>
              <a:off x="9939528" y="658368"/>
              <a:ext cx="1572768" cy="4160520"/>
            </a:xfrm>
            <a:prstGeom prst="roundRect">
              <a:avLst>
                <a:gd name="adj" fmla="val 6977"/>
              </a:avLst>
            </a:prstGeom>
            <a:solidFill>
              <a:srgbClr val="080808"/>
            </a:solidFill>
            <a:ln w="12700">
              <a:solidFill>
                <a:srgbClr val="BFBFBF"/>
              </a:solidFill>
              <a:prstDash val="solid"/>
            </a:ln>
          </p:spPr>
        </p:sp>
        <p:sp>
          <p:nvSpPr>
            <p:cNvPr id="33" name="Text 31"/>
            <p:cNvSpPr/>
            <p:nvPr/>
          </p:nvSpPr>
          <p:spPr>
            <a:xfrm>
              <a:off x="10104120" y="841248"/>
              <a:ext cx="1243584" cy="566928"/>
            </a:xfrm>
            <a:prstGeom prst="rect">
              <a:avLst/>
            </a:prstGeom>
            <a:noFill/>
            <a:ln/>
          </p:spPr>
          <p:txBody>
            <a:bodyPr wrap="square" lIns="508" tIns="508" rIns="508" bIns="508" rtlCol="0" anchor="ctr">
              <a:noAutofit/>
            </a:bodyPr>
            <a:lstStyle/>
            <a:p>
              <a:pPr marL="0" indent="0" algn="ctr">
                <a:buNone/>
              </a:pPr>
              <a:r>
                <a:rPr lang="en-US" sz="4400" b="1" dirty="0">
                  <a:solidFill>
                    <a:srgbClr val="7F4CF7"/>
                  </a:solidFill>
                  <a:latin typeface="Arial" pitchFamily="34" charset="0"/>
                  <a:ea typeface="Arial" pitchFamily="34" charset="-122"/>
                  <a:cs typeface="Arial" pitchFamily="34" charset="-120"/>
                </a:rPr>
                <a:t>A</a:t>
              </a:r>
              <a:endParaRPr lang="en-US" sz="4400" dirty="0"/>
            </a:p>
          </p:txBody>
        </p:sp>
        <p:sp>
          <p:nvSpPr>
            <p:cNvPr id="34" name="Text 32"/>
            <p:cNvSpPr/>
            <p:nvPr/>
          </p:nvSpPr>
          <p:spPr>
            <a:xfrm>
              <a:off x="10049256" y="1444752"/>
              <a:ext cx="1353312" cy="256032"/>
            </a:xfrm>
            <a:prstGeom prst="rect">
              <a:avLst/>
            </a:prstGeom>
            <a:noFill/>
            <a:ln/>
          </p:spPr>
          <p:txBody>
            <a:bodyPr wrap="square" lIns="508" tIns="508" rIns="508" bIns="508" rtlCol="0" anchor="ctr">
              <a:noAutofit/>
            </a:bodyPr>
            <a:lstStyle/>
            <a:p>
              <a:pPr marL="0" indent="0" algn="ctr">
                <a:buNone/>
              </a:pPr>
              <a:r>
                <a:rPr lang="en-US" sz="2000" b="1" dirty="0">
                  <a:solidFill>
                    <a:srgbClr val="E6F000"/>
                  </a:solidFill>
                  <a:latin typeface="Arial" pitchFamily="34" charset="0"/>
                  <a:ea typeface="Arial" pitchFamily="34" charset="-122"/>
                  <a:cs typeface="Arial" pitchFamily="34" charset="-120"/>
                </a:rPr>
                <a:t>Antigravity</a:t>
              </a:r>
              <a:endParaRPr lang="en-US" sz="2000" dirty="0"/>
            </a:p>
          </p:txBody>
        </p:sp>
        <p:sp>
          <p:nvSpPr>
            <p:cNvPr id="35" name="Shape 33"/>
            <p:cNvSpPr/>
            <p:nvPr/>
          </p:nvSpPr>
          <p:spPr>
            <a:xfrm>
              <a:off x="10222992" y="1746504"/>
              <a:ext cx="1005840" cy="0"/>
            </a:xfrm>
            <a:prstGeom prst="line">
              <a:avLst/>
            </a:prstGeom>
            <a:noFill/>
            <a:ln w="12700">
              <a:solidFill>
                <a:srgbClr val="E6F000"/>
              </a:solidFill>
              <a:prstDash val="solid"/>
            </a:ln>
          </p:spPr>
        </p:sp>
        <p:sp>
          <p:nvSpPr>
            <p:cNvPr id="36" name="Text 34"/>
            <p:cNvSpPr/>
            <p:nvPr/>
          </p:nvSpPr>
          <p:spPr>
            <a:xfrm>
              <a:off x="10104120" y="2082725"/>
              <a:ext cx="1243584" cy="566928"/>
            </a:xfrm>
            <a:prstGeom prst="rect">
              <a:avLst/>
            </a:prstGeom>
            <a:noFill/>
            <a:ln/>
          </p:spPr>
          <p:txBody>
            <a:bodyPr wrap="square" lIns="508" tIns="508" rIns="508" bIns="508" rtlCol="0" anchor="ctr">
              <a:noAutofit/>
            </a:bodyPr>
            <a:lstStyle/>
            <a:p>
              <a:pPr marL="0" indent="0" algn="ctr">
                <a:buNone/>
              </a:pPr>
              <a:r>
                <a:rPr lang="en-US" sz="1600" dirty="0">
                  <a:solidFill>
                    <a:srgbClr val="FFFFFF"/>
                  </a:solidFill>
                  <a:latin typeface="Arial" pitchFamily="34" charset="0"/>
                  <a:ea typeface="Arial" pitchFamily="34" charset="-122"/>
                  <a:cs typeface="Arial" pitchFamily="34" charset="-120"/>
                </a:rPr>
                <a:t>Agentic coding</a:t>
              </a:r>
              <a:endParaRPr lang="en-US" sz="1600" dirty="0"/>
            </a:p>
            <a:p>
              <a:pPr marL="0" indent="0" algn="ctr">
                <a:buNone/>
              </a:pPr>
              <a:r>
                <a:rPr lang="en-US" sz="1600" dirty="0">
                  <a:solidFill>
                    <a:srgbClr val="FFFFFF"/>
                  </a:solidFill>
                  <a:latin typeface="Arial" pitchFamily="34" charset="0"/>
                  <a:ea typeface="Arial" pitchFamily="34" charset="-122"/>
                  <a:cs typeface="Arial" pitchFamily="34" charset="-120"/>
                </a:rPr>
                <a:t>platform by Google.</a:t>
              </a:r>
              <a:endParaRPr lang="en-US" sz="1600" dirty="0"/>
            </a:p>
          </p:txBody>
        </p:sp>
        <p:sp>
          <p:nvSpPr>
            <p:cNvPr id="37" name="Text 35"/>
            <p:cNvSpPr/>
            <p:nvPr/>
          </p:nvSpPr>
          <p:spPr>
            <a:xfrm>
              <a:off x="10104120" y="2947912"/>
              <a:ext cx="1298448" cy="1645920"/>
            </a:xfrm>
            <a:prstGeom prst="rect">
              <a:avLst/>
            </a:prstGeom>
            <a:noFill/>
            <a:ln/>
          </p:spPr>
          <p:txBody>
            <a:bodyPr wrap="square" lIns="508" tIns="508" rIns="508" bIns="508" rtlCol="0" anchor="ctr">
              <a:normAutofit/>
            </a:bodyPr>
            <a:lstStyle/>
            <a:p>
              <a:pPr marL="0" indent="0" algn="ctr">
                <a:buNone/>
              </a:pPr>
              <a:r>
                <a:rPr lang="en-US" sz="1600" dirty="0">
                  <a:solidFill>
                    <a:srgbClr val="E8E8E8"/>
                  </a:solidFill>
                  <a:latin typeface="Arial" pitchFamily="34" charset="0"/>
                  <a:ea typeface="Arial" pitchFamily="34" charset="-122"/>
                  <a:cs typeface="Arial" pitchFamily="34" charset="-120"/>
                </a:rPr>
                <a:t>Helps you build,</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refactor and test</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faster with AI</a:t>
              </a:r>
              <a:endParaRPr lang="en-US" sz="1600" dirty="0"/>
            </a:p>
            <a:p>
              <a:pPr marL="0" indent="0" algn="ctr">
                <a:buNone/>
              </a:pPr>
              <a:r>
                <a:rPr lang="en-US" sz="1600" dirty="0">
                  <a:solidFill>
                    <a:srgbClr val="E8E8E8"/>
                  </a:solidFill>
                  <a:latin typeface="Arial" pitchFamily="34" charset="0"/>
                  <a:ea typeface="Arial" pitchFamily="34" charset="-122"/>
                  <a:cs typeface="Arial" pitchFamily="34" charset="-120"/>
                </a:rPr>
                <a:t>agents.</a:t>
              </a:r>
              <a:endParaRPr lang="en-US" sz="1600" dirty="0"/>
            </a:p>
          </p:txBody>
        </p:sp>
      </p:grpSp>
      <p:grpSp>
        <p:nvGrpSpPr>
          <p:cNvPr id="46" name="Group 45">
            <a:extLst>
              <a:ext uri="{FF2B5EF4-FFF2-40B4-BE49-F238E27FC236}">
                <a16:creationId xmlns:a16="http://schemas.microsoft.com/office/drawing/2014/main" id="{3E31E589-1B3F-446D-90FD-19A7C311E941}"/>
              </a:ext>
            </a:extLst>
          </p:cNvPr>
          <p:cNvGrpSpPr/>
          <p:nvPr/>
        </p:nvGrpSpPr>
        <p:grpSpPr>
          <a:xfrm>
            <a:off x="4696733" y="6055615"/>
            <a:ext cx="7375316" cy="758952"/>
            <a:chOff x="4553712" y="5559552"/>
            <a:chExt cx="7150608" cy="758952"/>
          </a:xfrm>
        </p:grpSpPr>
        <p:sp>
          <p:nvSpPr>
            <p:cNvPr id="38" name="Shape 36"/>
            <p:cNvSpPr/>
            <p:nvPr/>
          </p:nvSpPr>
          <p:spPr>
            <a:xfrm>
              <a:off x="4553712" y="5559552"/>
              <a:ext cx="7150608" cy="758952"/>
            </a:xfrm>
            <a:prstGeom prst="roundRect">
              <a:avLst>
                <a:gd name="adj" fmla="val 9639"/>
              </a:avLst>
            </a:prstGeom>
            <a:solidFill>
              <a:srgbClr val="000000"/>
            </a:solidFill>
            <a:ln w="12700">
              <a:solidFill>
                <a:srgbClr val="E6F000"/>
              </a:solidFill>
              <a:prstDash val="solid"/>
            </a:ln>
          </p:spPr>
        </p:sp>
        <p:sp>
          <p:nvSpPr>
            <p:cNvPr id="39" name="Text 37"/>
            <p:cNvSpPr/>
            <p:nvPr/>
          </p:nvSpPr>
          <p:spPr>
            <a:xfrm>
              <a:off x="4773168" y="5696712"/>
              <a:ext cx="320040" cy="411480"/>
            </a:xfrm>
            <a:prstGeom prst="rect">
              <a:avLst/>
            </a:prstGeom>
            <a:noFill/>
            <a:ln/>
          </p:spPr>
          <p:txBody>
            <a:bodyPr wrap="square" lIns="508" tIns="508" rIns="508" bIns="508" rtlCol="0" anchor="ctr">
              <a:noAutofit/>
            </a:bodyPr>
            <a:lstStyle/>
            <a:p>
              <a:pPr marL="0" indent="0" algn="ctr">
                <a:buNone/>
              </a:pPr>
              <a:r>
                <a:rPr lang="en-US" sz="4000" b="1" dirty="0">
                  <a:solidFill>
                    <a:srgbClr val="E6F000"/>
                  </a:solidFill>
                  <a:latin typeface="Arial" pitchFamily="34" charset="0"/>
                  <a:ea typeface="Arial" pitchFamily="34" charset="-122"/>
                  <a:cs typeface="Arial" pitchFamily="34" charset="-120"/>
                </a:rPr>
                <a:t>!</a:t>
              </a:r>
              <a:endParaRPr lang="en-US" sz="4000" dirty="0"/>
            </a:p>
          </p:txBody>
        </p:sp>
        <p:sp>
          <p:nvSpPr>
            <p:cNvPr id="40" name="Shape 38"/>
            <p:cNvSpPr/>
            <p:nvPr/>
          </p:nvSpPr>
          <p:spPr>
            <a:xfrm>
              <a:off x="4709699" y="5650992"/>
              <a:ext cx="446006" cy="457200"/>
            </a:xfrm>
            <a:prstGeom prst="ellipse">
              <a:avLst/>
            </a:prstGeom>
            <a:solidFill>
              <a:srgbClr val="000000">
                <a:alpha val="0"/>
              </a:srgbClr>
            </a:solidFill>
            <a:ln w="25400">
              <a:solidFill>
                <a:srgbClr val="E6F000"/>
              </a:solidFill>
              <a:prstDash val="solid"/>
            </a:ln>
          </p:spPr>
        </p:sp>
        <p:sp>
          <p:nvSpPr>
            <p:cNvPr id="41" name="Text 39"/>
            <p:cNvSpPr/>
            <p:nvPr/>
          </p:nvSpPr>
          <p:spPr>
            <a:xfrm>
              <a:off x="5321808" y="5705856"/>
              <a:ext cx="6080760" cy="402336"/>
            </a:xfrm>
            <a:prstGeom prst="rect">
              <a:avLst/>
            </a:prstGeom>
            <a:noFill/>
            <a:ln/>
          </p:spPr>
          <p:txBody>
            <a:bodyPr wrap="square" lIns="254" tIns="254" rIns="254" bIns="254" rtlCol="0" anchor="ctr">
              <a:noAutofit/>
            </a:bodyPr>
            <a:lstStyle/>
            <a:p>
              <a:pPr marL="0" indent="0">
                <a:buNone/>
              </a:pPr>
              <a:r>
                <a:rPr lang="en-US" sz="1600" dirty="0">
                  <a:solidFill>
                    <a:srgbClr val="FFFFFF"/>
                  </a:solidFill>
                  <a:latin typeface="Arial" pitchFamily="34" charset="0"/>
                  <a:ea typeface="Arial" pitchFamily="34" charset="-122"/>
                  <a:cs typeface="Arial" pitchFamily="34" charset="-120"/>
                </a:rPr>
                <a:t>Use AI tools to accelerate prototyping, learning and productivity BUT  </a:t>
              </a:r>
              <a:endParaRPr lang="en-US" sz="1600" dirty="0"/>
            </a:p>
            <a:p>
              <a:pPr marL="0" indent="0">
                <a:buNone/>
              </a:pPr>
              <a:r>
                <a:rPr lang="en-US" sz="1600" b="1" dirty="0">
                  <a:solidFill>
                    <a:srgbClr val="E6F000"/>
                  </a:solidFill>
                  <a:latin typeface="Arial" pitchFamily="34" charset="0"/>
                  <a:ea typeface="Arial" pitchFamily="34" charset="-122"/>
                  <a:cs typeface="Arial" pitchFamily="34" charset="-120"/>
                </a:rPr>
                <a:t>you remain responsible</a:t>
              </a:r>
              <a:r>
                <a:rPr lang="en-US" sz="1600" dirty="0">
                  <a:solidFill>
                    <a:srgbClr val="FFFFFF"/>
                  </a:solidFill>
                  <a:latin typeface="Arial" pitchFamily="34" charset="0"/>
                  <a:ea typeface="Arial" pitchFamily="34" charset="-122"/>
                  <a:cs typeface="Arial" pitchFamily="34" charset="-120"/>
                </a:rPr>
                <a:t> for quality and integrity.</a:t>
              </a:r>
              <a:endParaRPr lang="en-US" sz="1600" dirty="0"/>
            </a:p>
          </p:txBody>
        </p:sp>
      </p:grpSp>
      <p:sp>
        <p:nvSpPr>
          <p:cNvPr id="52" name="Shape 2">
            <a:extLst>
              <a:ext uri="{FF2B5EF4-FFF2-40B4-BE49-F238E27FC236}">
                <a16:creationId xmlns:a16="http://schemas.microsoft.com/office/drawing/2014/main" id="{1A0B0889-5853-4F16-8E1E-C551CC8B60FE}"/>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53" name="Text 3">
            <a:extLst>
              <a:ext uri="{FF2B5EF4-FFF2-40B4-BE49-F238E27FC236}">
                <a16:creationId xmlns:a16="http://schemas.microsoft.com/office/drawing/2014/main" id="{D5CC2BC9-EAD4-4687-9A7B-6452C66198C9}"/>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Develop</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1B6C1-5D7B-8D33-5F97-FC8D1C58C637}"/>
              </a:ext>
            </a:extLst>
          </p:cNvPr>
          <p:cNvSpPr>
            <a:spLocks noGrp="1"/>
          </p:cNvSpPr>
          <p:nvPr>
            <p:ph type="title"/>
          </p:nvPr>
        </p:nvSpPr>
        <p:spPr>
          <a:xfrm>
            <a:off x="555372" y="87549"/>
            <a:ext cx="4164112" cy="912198"/>
          </a:xfrm>
          <a:ln>
            <a:solidFill>
              <a:schemeClr val="tx1"/>
            </a:solidFill>
          </a:ln>
        </p:spPr>
        <p:txBody>
          <a:bodyPr/>
          <a:lstStyle/>
          <a:p>
            <a:r>
              <a:rPr lang="en-GB" sz="4800" b="1" dirty="0"/>
              <a:t>  Deploy</a:t>
            </a:r>
            <a:endParaRPr lang="en-GB" b="1" dirty="0"/>
          </a:p>
        </p:txBody>
      </p:sp>
      <p:sp>
        <p:nvSpPr>
          <p:cNvPr id="3" name="Content Placeholder 2">
            <a:extLst>
              <a:ext uri="{FF2B5EF4-FFF2-40B4-BE49-F238E27FC236}">
                <a16:creationId xmlns:a16="http://schemas.microsoft.com/office/drawing/2014/main" id="{3E36BD26-9B02-0165-3024-361DCB87D8DA}"/>
              </a:ext>
            </a:extLst>
          </p:cNvPr>
          <p:cNvSpPr>
            <a:spLocks noGrp="1"/>
          </p:cNvSpPr>
          <p:nvPr>
            <p:ph idx="1"/>
          </p:nvPr>
        </p:nvSpPr>
        <p:spPr>
          <a:xfrm>
            <a:off x="411868" y="1062826"/>
            <a:ext cx="10802608" cy="5316440"/>
          </a:xfrm>
        </p:spPr>
        <p:txBody>
          <a:bodyPr>
            <a:normAutofit fontScale="92500" lnSpcReduction="10000"/>
          </a:bodyPr>
          <a:lstStyle/>
          <a:p>
            <a:pPr marL="0" indent="0">
              <a:buNone/>
            </a:pPr>
            <a:r>
              <a:rPr lang="en-GB" sz="3000" b="1" dirty="0"/>
              <a:t>How will users access your solution?</a:t>
            </a:r>
          </a:p>
          <a:p>
            <a:pPr marL="0" indent="0">
              <a:buNone/>
            </a:pPr>
            <a:r>
              <a:rPr lang="en-GB" dirty="0"/>
              <a:t>Deployment means making the practical element of your project available for people to use. </a:t>
            </a:r>
          </a:p>
          <a:p>
            <a:pPr marL="0" indent="0">
              <a:buNone/>
            </a:pPr>
            <a:r>
              <a:rPr lang="en-GB" dirty="0"/>
              <a:t>The most suitable method depends on the type of solution:</a:t>
            </a:r>
          </a:p>
          <a:p>
            <a:r>
              <a:rPr lang="en-GB" b="1" dirty="0"/>
              <a:t>Desktop application – </a:t>
            </a:r>
            <a:r>
              <a:rPr lang="en-GB" dirty="0"/>
              <a:t>installer package such as .exe or MSIX</a:t>
            </a:r>
          </a:p>
          <a:p>
            <a:r>
              <a:rPr lang="en-GB" b="1" dirty="0"/>
              <a:t>Web application – </a:t>
            </a:r>
            <a:r>
              <a:rPr lang="en-GB" dirty="0"/>
              <a:t>web hosting platform such as Netlify or a cloud provider</a:t>
            </a:r>
          </a:p>
          <a:p>
            <a:r>
              <a:rPr lang="en-GB" b="1" dirty="0"/>
              <a:t>Mobile application – </a:t>
            </a:r>
            <a:r>
              <a:rPr lang="en-GB" dirty="0"/>
              <a:t>Google Play or Apple App Store</a:t>
            </a:r>
          </a:p>
          <a:p>
            <a:r>
              <a:rPr lang="en-GB" b="1" dirty="0"/>
              <a:t>Internal organisational software – </a:t>
            </a:r>
            <a:r>
              <a:rPr lang="en-GB" dirty="0"/>
              <a:t>Microsoft Intune or another enterprise deployment tool</a:t>
            </a:r>
          </a:p>
          <a:p>
            <a:r>
              <a:rPr lang="en-GB" b="1" dirty="0"/>
              <a:t>Cloud-based service – </a:t>
            </a:r>
            <a:r>
              <a:rPr lang="en-GB" dirty="0"/>
              <a:t>AWS (Amazon Web Services), Microsoft Azure or Google Cloud</a:t>
            </a:r>
          </a:p>
          <a:p>
            <a:r>
              <a:rPr lang="en-GB" b="1" dirty="0"/>
              <a:t>Shared development project – </a:t>
            </a:r>
            <a:r>
              <a:rPr lang="en-GB" dirty="0"/>
              <a:t>GitHub repository and automated deployment</a:t>
            </a:r>
          </a:p>
          <a:p>
            <a:pPr lvl="1"/>
            <a:endParaRPr lang="en-GB" sz="2800" dirty="0"/>
          </a:p>
        </p:txBody>
      </p:sp>
      <p:sp>
        <p:nvSpPr>
          <p:cNvPr id="4" name="Rectangle 3">
            <a:extLst>
              <a:ext uri="{FF2B5EF4-FFF2-40B4-BE49-F238E27FC236}">
                <a16:creationId xmlns:a16="http://schemas.microsoft.com/office/drawing/2014/main" id="{7340F903-E41B-8572-64B8-FB26E0F3F8E1}"/>
              </a:ext>
            </a:extLst>
          </p:cNvPr>
          <p:cNvSpPr/>
          <p:nvPr/>
        </p:nvSpPr>
        <p:spPr>
          <a:xfrm>
            <a:off x="555372" y="108959"/>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Programmer female with solid fill">
            <a:extLst>
              <a:ext uri="{FF2B5EF4-FFF2-40B4-BE49-F238E27FC236}">
                <a16:creationId xmlns:a16="http://schemas.microsoft.com/office/drawing/2014/main" id="{582B6B51-BA65-538D-155E-CEC48B3F51B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897237" y="4035953"/>
            <a:ext cx="2634478" cy="2634478"/>
          </a:xfrm>
          <a:prstGeom prst="rect">
            <a:avLst/>
          </a:prstGeom>
        </p:spPr>
      </p:pic>
      <p:sp>
        <p:nvSpPr>
          <p:cNvPr id="7" name="TextBox 6">
            <a:extLst>
              <a:ext uri="{FF2B5EF4-FFF2-40B4-BE49-F238E27FC236}">
                <a16:creationId xmlns:a16="http://schemas.microsoft.com/office/drawing/2014/main" id="{2009AF13-23F1-4DB6-AE72-056B994F8F7C}"/>
              </a:ext>
            </a:extLst>
          </p:cNvPr>
          <p:cNvSpPr txBox="1"/>
          <p:nvPr/>
        </p:nvSpPr>
        <p:spPr>
          <a:xfrm>
            <a:off x="615669" y="6422960"/>
            <a:ext cx="11992708" cy="369332"/>
          </a:xfrm>
          <a:prstGeom prst="rect">
            <a:avLst/>
          </a:prstGeom>
          <a:noFill/>
        </p:spPr>
        <p:txBody>
          <a:bodyPr wrap="square">
            <a:spAutoFit/>
          </a:bodyPr>
          <a:lstStyle/>
          <a:p>
            <a:pPr marL="0" indent="0">
              <a:buNone/>
            </a:pPr>
            <a:r>
              <a:rPr lang="en-GB" b="1" dirty="0">
                <a:solidFill>
                  <a:srgbClr val="FFFF00"/>
                </a:solidFill>
              </a:rPr>
              <a:t>Key question: </a:t>
            </a:r>
            <a:r>
              <a:rPr lang="en-GB" i="1" dirty="0">
                <a:solidFill>
                  <a:srgbClr val="FFFF00"/>
                </a:solidFill>
              </a:rPr>
              <a:t>Where will your solution be hosted or published, and how will users receive updates?</a:t>
            </a:r>
          </a:p>
        </p:txBody>
      </p:sp>
      <p:sp>
        <p:nvSpPr>
          <p:cNvPr id="8" name="Shape 2">
            <a:extLst>
              <a:ext uri="{FF2B5EF4-FFF2-40B4-BE49-F238E27FC236}">
                <a16:creationId xmlns:a16="http://schemas.microsoft.com/office/drawing/2014/main" id="{D2FD9940-7165-4C53-8BEE-C68DFBC5FB06}"/>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9" name="Text 3">
            <a:extLst>
              <a:ext uri="{FF2B5EF4-FFF2-40B4-BE49-F238E27FC236}">
                <a16:creationId xmlns:a16="http://schemas.microsoft.com/office/drawing/2014/main" id="{B3A24BF0-4EF7-4FDC-825F-9CEE14C1266D}"/>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7045685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251253" y="76236"/>
            <a:ext cx="10177849" cy="1104365"/>
          </a:xfrm>
        </p:spPr>
        <p:txBody>
          <a:bodyPr>
            <a:normAutofit/>
          </a:bodyPr>
          <a:lstStyle/>
          <a:p>
            <a:r>
              <a:rPr lang="en-GB" sz="6600" b="1" dirty="0"/>
              <a:t>Bg. </a:t>
            </a:r>
            <a:r>
              <a:rPr lang="en-GB" sz="5400" b="1" u="sng" dirty="0"/>
              <a:t>How-to</a:t>
            </a:r>
            <a:r>
              <a:rPr lang="en-GB" b="1" u="sng" dirty="0"/>
              <a:t> </a:t>
            </a:r>
            <a:r>
              <a:rPr lang="en-GB" sz="5400" b="1" u="sng" dirty="0"/>
              <a:t>Deploy in the Cloud</a:t>
            </a:r>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362463" y="1100881"/>
            <a:ext cx="10851293" cy="5558016"/>
          </a:xfrm>
          <a:solidFill>
            <a:schemeClr val="bg1">
              <a:alpha val="75000"/>
            </a:schemeClr>
          </a:solidFill>
        </p:spPr>
        <p:txBody>
          <a:bodyPr>
            <a:normAutofit lnSpcReduction="10000"/>
          </a:bodyPr>
          <a:lstStyle/>
          <a:p>
            <a:pPr>
              <a:lnSpc>
                <a:spcPct val="120000"/>
              </a:lnSpc>
              <a:spcBef>
                <a:spcPts val="0"/>
              </a:spcBef>
              <a:buClr>
                <a:srgbClr val="FFFF00"/>
              </a:buClr>
            </a:pPr>
            <a:r>
              <a:rPr lang="en-US" sz="3300" b="1" dirty="0">
                <a:solidFill>
                  <a:schemeClr val="bg1"/>
                </a:solidFill>
                <a:highlight>
                  <a:srgbClr val="FFFF00"/>
                </a:highlight>
              </a:rPr>
              <a:t>AWS</a:t>
            </a:r>
            <a:r>
              <a:rPr lang="en-US" sz="3300" dirty="0"/>
              <a:t>: </a:t>
            </a:r>
            <a:r>
              <a:rPr lang="en-US" dirty="0">
                <a:hlinkClick r:id="rId3"/>
              </a:rPr>
              <a:t>Steps to deploy an App in AWS</a:t>
            </a:r>
            <a:r>
              <a:rPr lang="en-US" dirty="0"/>
              <a:t>.</a:t>
            </a:r>
          </a:p>
          <a:p>
            <a:pPr lvl="1">
              <a:lnSpc>
                <a:spcPct val="120000"/>
              </a:lnSpc>
              <a:spcBef>
                <a:spcPts val="0"/>
              </a:spcBef>
            </a:pPr>
            <a:r>
              <a:rPr lang="en-US" dirty="0"/>
              <a:t>Note: Creating a website in </a:t>
            </a:r>
            <a:r>
              <a:rPr lang="en-US" dirty="0">
                <a:hlinkClick r:id="rId4"/>
              </a:rPr>
              <a:t>AWS is very easy</a:t>
            </a:r>
            <a:r>
              <a:rPr lang="en-US" dirty="0"/>
              <a:t>.</a:t>
            </a:r>
          </a:p>
          <a:p>
            <a:pPr>
              <a:lnSpc>
                <a:spcPct val="120000"/>
              </a:lnSpc>
              <a:spcBef>
                <a:spcPts val="0"/>
              </a:spcBef>
              <a:buClr>
                <a:srgbClr val="FFFF00"/>
              </a:buClr>
            </a:pPr>
            <a:r>
              <a:rPr lang="en-GB" sz="3300" b="1" dirty="0">
                <a:solidFill>
                  <a:schemeClr val="bg1"/>
                </a:solidFill>
                <a:highlight>
                  <a:srgbClr val="FFFF00"/>
                </a:highlight>
              </a:rPr>
              <a:t>Azure</a:t>
            </a:r>
            <a:r>
              <a:rPr lang="en-GB" dirty="0"/>
              <a:t>: </a:t>
            </a:r>
            <a:r>
              <a:rPr lang="en-GB" dirty="0">
                <a:hlinkClick r:id="rId5"/>
              </a:rPr>
              <a:t>Overview of deploying an App using Azure</a:t>
            </a:r>
            <a:r>
              <a:rPr lang="en-GB" dirty="0"/>
              <a:t>. + </a:t>
            </a:r>
            <a:r>
              <a:rPr lang="en-GB" dirty="0">
                <a:hlinkClick r:id="rId6"/>
              </a:rPr>
              <a:t>Start for free</a:t>
            </a:r>
            <a:r>
              <a:rPr lang="en-GB" dirty="0"/>
              <a:t>. </a:t>
            </a:r>
          </a:p>
          <a:p>
            <a:pPr lvl="1">
              <a:lnSpc>
                <a:spcPct val="120000"/>
              </a:lnSpc>
              <a:spcBef>
                <a:spcPts val="0"/>
              </a:spcBef>
            </a:pPr>
            <a:r>
              <a:rPr lang="en-US" dirty="0"/>
              <a:t>Note: Creating a website in </a:t>
            </a:r>
            <a:r>
              <a:rPr lang="en-US" dirty="0">
                <a:hlinkClick r:id="rId7"/>
              </a:rPr>
              <a:t>Azure is very easy</a:t>
            </a:r>
            <a:r>
              <a:rPr lang="en-US" dirty="0"/>
              <a:t>.</a:t>
            </a:r>
          </a:p>
          <a:p>
            <a:pPr lvl="2">
              <a:lnSpc>
                <a:spcPct val="120000"/>
              </a:lnSpc>
              <a:spcBef>
                <a:spcPts val="0"/>
              </a:spcBef>
            </a:pPr>
            <a:r>
              <a:rPr lang="en-GB" dirty="0"/>
              <a:t>Bg. MS Learn tutorial here: </a:t>
            </a:r>
            <a:r>
              <a:rPr lang="en-US" dirty="0">
                <a:hlinkClick r:id="rId8"/>
              </a:rPr>
              <a:t>Static website hosting in Azure Storage</a:t>
            </a:r>
            <a:endParaRPr lang="en-GB" dirty="0"/>
          </a:p>
          <a:p>
            <a:pPr lvl="2">
              <a:lnSpc>
                <a:spcPct val="120000"/>
              </a:lnSpc>
              <a:spcBef>
                <a:spcPts val="0"/>
              </a:spcBef>
            </a:pPr>
            <a:r>
              <a:rPr lang="en-US" dirty="0"/>
              <a:t>OR Host it with MS Blob: </a:t>
            </a:r>
            <a:r>
              <a:rPr lang="en-US" dirty="0">
                <a:hlinkClick r:id="rId9"/>
              </a:rPr>
              <a:t>Tutorial: Host a static website on Blob.</a:t>
            </a:r>
            <a:endParaRPr lang="en-US" dirty="0"/>
          </a:p>
          <a:p>
            <a:pPr>
              <a:lnSpc>
                <a:spcPct val="120000"/>
              </a:lnSpc>
              <a:spcBef>
                <a:spcPts val="0"/>
              </a:spcBef>
              <a:buClr>
                <a:srgbClr val="FFFF00"/>
              </a:buClr>
            </a:pPr>
            <a:r>
              <a:rPr lang="en-GB" sz="3300" b="1" dirty="0">
                <a:solidFill>
                  <a:schemeClr val="bg1"/>
                </a:solidFill>
                <a:highlight>
                  <a:srgbClr val="FFFF00"/>
                </a:highlight>
              </a:rPr>
              <a:t>Google Cloud</a:t>
            </a:r>
            <a:r>
              <a:rPr lang="en-GB" dirty="0"/>
              <a:t>: </a:t>
            </a:r>
            <a:r>
              <a:rPr lang="en-GB" dirty="0">
                <a:hlinkClick r:id="rId10"/>
              </a:rPr>
              <a:t>How to deploy an App with Google cloud</a:t>
            </a:r>
            <a:r>
              <a:rPr lang="en-GB" dirty="0"/>
              <a:t>.</a:t>
            </a:r>
          </a:p>
          <a:p>
            <a:pPr lvl="1">
              <a:lnSpc>
                <a:spcPct val="120000"/>
              </a:lnSpc>
              <a:spcBef>
                <a:spcPts val="0"/>
              </a:spcBef>
            </a:pPr>
            <a:r>
              <a:rPr lang="en-GB" dirty="0"/>
              <a:t>Br. </a:t>
            </a:r>
            <a:r>
              <a:rPr lang="en-US" dirty="0">
                <a:hlinkClick r:id="rId11"/>
              </a:rPr>
              <a:t>Video (9mins): Ways to Deploy a Node.js App with Google Cloud</a:t>
            </a:r>
            <a:endParaRPr lang="en-US" dirty="0"/>
          </a:p>
          <a:p>
            <a:pPr lvl="1">
              <a:lnSpc>
                <a:spcPct val="120000"/>
              </a:lnSpc>
              <a:spcBef>
                <a:spcPts val="0"/>
              </a:spcBef>
            </a:pPr>
            <a:r>
              <a:rPr lang="en-US" dirty="0"/>
              <a:t>Note: Creating a website in </a:t>
            </a:r>
            <a:r>
              <a:rPr lang="en-US" dirty="0">
                <a:hlinkClick r:id="rId12"/>
              </a:rPr>
              <a:t>GoogleCloud is easy</a:t>
            </a:r>
            <a:r>
              <a:rPr lang="en-US" dirty="0"/>
              <a:t>.</a:t>
            </a:r>
          </a:p>
          <a:p>
            <a:pPr lvl="2">
              <a:lnSpc>
                <a:spcPct val="120000"/>
              </a:lnSpc>
              <a:spcBef>
                <a:spcPts val="0"/>
              </a:spcBef>
            </a:pPr>
            <a:r>
              <a:rPr lang="en-US" dirty="0"/>
              <a:t>Bg. </a:t>
            </a:r>
            <a:r>
              <a:rPr lang="en-US" dirty="0">
                <a:hlinkClick r:id="rId13"/>
              </a:rPr>
              <a:t>Host a Static Website in Google Cloud with Cloud Storage</a:t>
            </a:r>
            <a:endParaRPr lang="en-US" dirty="0"/>
          </a:p>
          <a:p>
            <a:pPr lvl="2">
              <a:lnSpc>
                <a:spcPct val="120000"/>
              </a:lnSpc>
              <a:spcBef>
                <a:spcPts val="0"/>
              </a:spcBef>
            </a:pPr>
            <a:r>
              <a:rPr lang="en-US" dirty="0"/>
              <a:t>Bg. </a:t>
            </a:r>
            <a:r>
              <a:rPr lang="en-US" dirty="0">
                <a:hlinkClick r:id="rId14"/>
              </a:rPr>
              <a:t>Host a static website with Cloud Storage  |  Google Cloud</a:t>
            </a:r>
            <a:endParaRPr lang="en-US" dirty="0"/>
          </a:p>
          <a:p>
            <a:pPr marL="0" indent="0">
              <a:lnSpc>
                <a:spcPct val="120000"/>
              </a:lnSpc>
              <a:spcBef>
                <a:spcPts val="0"/>
              </a:spcBef>
              <a:buClr>
                <a:srgbClr val="FFFF00"/>
              </a:buClr>
              <a:buNone/>
            </a:pPr>
            <a:r>
              <a:rPr lang="en-US" dirty="0"/>
              <a:t>Others: </a:t>
            </a:r>
            <a:r>
              <a:rPr lang="en-US" dirty="0" err="1"/>
              <a:t>DigitalOcean</a:t>
            </a:r>
            <a:r>
              <a:rPr lang="en-US" dirty="0"/>
              <a:t>, Heroku, Oracle.</a:t>
            </a:r>
          </a:p>
          <a:p>
            <a:pPr lvl="1">
              <a:lnSpc>
                <a:spcPct val="120000"/>
              </a:lnSpc>
              <a:spcBef>
                <a:spcPts val="0"/>
              </a:spcBef>
            </a:pPr>
            <a:endParaRPr lang="en-GB" dirty="0"/>
          </a:p>
          <a:p>
            <a:pPr>
              <a:lnSpc>
                <a:spcPct val="120000"/>
              </a:lnSpc>
              <a:spcBef>
                <a:spcPts val="0"/>
              </a:spcBef>
            </a:pPr>
            <a:endParaRPr lang="en-US" dirty="0"/>
          </a:p>
        </p:txBody>
      </p:sp>
      <p:pic>
        <p:nvPicPr>
          <p:cNvPr id="5" name="Graphic 4" descr="Rocket with solid fill">
            <a:extLst>
              <a:ext uri="{FF2B5EF4-FFF2-40B4-BE49-F238E27FC236}">
                <a16:creationId xmlns:a16="http://schemas.microsoft.com/office/drawing/2014/main" id="{E02D2589-A316-34E8-8506-749F4288F691}"/>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rot="20273746">
            <a:off x="8785271" y="3772760"/>
            <a:ext cx="3106926" cy="3106926"/>
          </a:xfrm>
          <a:prstGeom prst="rect">
            <a:avLst/>
          </a:prstGeom>
        </p:spPr>
      </p:pic>
      <p:pic>
        <p:nvPicPr>
          <p:cNvPr id="6" name="Graphic 5" descr="Cloud outline">
            <a:extLst>
              <a:ext uri="{FF2B5EF4-FFF2-40B4-BE49-F238E27FC236}">
                <a16:creationId xmlns:a16="http://schemas.microsoft.com/office/drawing/2014/main" id="{EFD4C0F9-9263-073D-5B6E-BD3860BAE6F0}"/>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9158553" y="1994783"/>
            <a:ext cx="3204023" cy="3204023"/>
          </a:xfrm>
          <a:prstGeom prst="rect">
            <a:avLst/>
          </a:prstGeom>
        </p:spPr>
      </p:pic>
      <p:sp>
        <p:nvSpPr>
          <p:cNvPr id="7" name="Shape 2">
            <a:extLst>
              <a:ext uri="{FF2B5EF4-FFF2-40B4-BE49-F238E27FC236}">
                <a16:creationId xmlns:a16="http://schemas.microsoft.com/office/drawing/2014/main" id="{E977FDC1-247A-4146-915E-990D2EC73580}"/>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8" name="Text 3">
            <a:extLst>
              <a:ext uri="{FF2B5EF4-FFF2-40B4-BE49-F238E27FC236}">
                <a16:creationId xmlns:a16="http://schemas.microsoft.com/office/drawing/2014/main" id="{1A1C2EAB-EE5A-4112-98B9-60343A862CF8}"/>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34911193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839724" y="411011"/>
            <a:ext cx="64008" cy="566928"/>
          </a:xfrm>
          <a:prstGeom prst="rect">
            <a:avLst/>
          </a:prstGeom>
          <a:solidFill>
            <a:srgbClr val="F2F000"/>
          </a:solidFill>
          <a:ln w="12700">
            <a:solidFill>
              <a:srgbClr val="F2F000"/>
            </a:solidFill>
            <a:prstDash val="solid"/>
          </a:ln>
        </p:spPr>
      </p:sp>
      <p:sp>
        <p:nvSpPr>
          <p:cNvPr id="3" name="Text 1"/>
          <p:cNvSpPr/>
          <p:nvPr/>
        </p:nvSpPr>
        <p:spPr>
          <a:xfrm>
            <a:off x="871728" y="207383"/>
            <a:ext cx="6947564" cy="968326"/>
          </a:xfrm>
          <a:prstGeom prst="rect">
            <a:avLst/>
          </a:prstGeom>
          <a:noFill/>
          <a:ln>
            <a:solidFill>
              <a:schemeClr val="tx1">
                <a:lumMod val="95000"/>
              </a:schemeClr>
            </a:solidFill>
          </a:ln>
        </p:spPr>
        <p:txBody>
          <a:bodyPr wrap="square" lIns="0" tIns="0" rIns="0" bIns="0" rtlCol="0" anchor="ctr">
            <a:noAutofit/>
          </a:bodyPr>
          <a:lstStyle/>
          <a:p>
            <a:pPr marL="0" indent="0">
              <a:buNone/>
            </a:pPr>
            <a:r>
              <a:rPr lang="en-US" sz="3600" dirty="0">
                <a:solidFill>
                  <a:srgbClr val="FFFFFF"/>
                </a:solidFill>
                <a:latin typeface="Aptos Display" pitchFamily="34" charset="0"/>
                <a:ea typeface="Aptos Display" pitchFamily="34" charset="-122"/>
                <a:cs typeface="Aptos Display" pitchFamily="34" charset="-120"/>
              </a:rPr>
              <a:t>   </a:t>
            </a:r>
            <a:r>
              <a:rPr lang="en-US" sz="4000" dirty="0">
                <a:solidFill>
                  <a:srgbClr val="FFFFFF"/>
                </a:solidFill>
                <a:latin typeface="Aptos Display" pitchFamily="34" charset="0"/>
                <a:ea typeface="Aptos Display" pitchFamily="34" charset="-122"/>
                <a:cs typeface="Aptos Display" pitchFamily="34" charset="-120"/>
              </a:rPr>
              <a:t>Deployment Option: </a:t>
            </a:r>
            <a:r>
              <a:rPr lang="en-US" sz="4000" b="1" dirty="0">
                <a:solidFill>
                  <a:srgbClr val="F2F000"/>
                </a:solidFill>
                <a:latin typeface="Aptos Display" pitchFamily="34" charset="0"/>
                <a:ea typeface="Aptos Display" pitchFamily="34" charset="-122"/>
                <a:cs typeface="Aptos Display" pitchFamily="34" charset="-120"/>
              </a:rPr>
              <a:t>Netlify</a:t>
            </a:r>
            <a:endParaRPr lang="en-US" sz="3600" dirty="0"/>
          </a:p>
        </p:txBody>
      </p:sp>
      <p:grpSp>
        <p:nvGrpSpPr>
          <p:cNvPr id="49" name="Group 48">
            <a:extLst>
              <a:ext uri="{FF2B5EF4-FFF2-40B4-BE49-F238E27FC236}">
                <a16:creationId xmlns:a16="http://schemas.microsoft.com/office/drawing/2014/main" id="{BC31E9A5-BABB-4D2B-829E-EF5E9038E2A6}"/>
              </a:ext>
            </a:extLst>
          </p:cNvPr>
          <p:cNvGrpSpPr/>
          <p:nvPr/>
        </p:nvGrpSpPr>
        <p:grpSpPr>
          <a:xfrm>
            <a:off x="251051" y="1470147"/>
            <a:ext cx="4015104" cy="603504"/>
            <a:chOff x="123394" y="1796146"/>
            <a:chExt cx="4327246" cy="603504"/>
          </a:xfrm>
        </p:grpSpPr>
        <p:sp>
          <p:nvSpPr>
            <p:cNvPr id="4" name="Shape 2"/>
            <p:cNvSpPr/>
            <p:nvPr/>
          </p:nvSpPr>
          <p:spPr>
            <a:xfrm>
              <a:off x="123394" y="1869298"/>
              <a:ext cx="75597" cy="50292"/>
            </a:xfrm>
            <a:prstGeom prst="rect">
              <a:avLst/>
            </a:prstGeom>
            <a:solidFill>
              <a:srgbClr val="F2F000"/>
            </a:solidFill>
            <a:ln w="12700">
              <a:solidFill>
                <a:srgbClr val="F2F000"/>
              </a:solidFill>
              <a:prstDash val="solid"/>
            </a:ln>
          </p:spPr>
        </p:sp>
        <p:sp>
          <p:nvSpPr>
            <p:cNvPr id="5" name="Text 3"/>
            <p:cNvSpPr/>
            <p:nvPr/>
          </p:nvSpPr>
          <p:spPr>
            <a:xfrm>
              <a:off x="342850" y="1796146"/>
              <a:ext cx="4107790" cy="603504"/>
            </a:xfrm>
            <a:prstGeom prst="rect">
              <a:avLst/>
            </a:prstGeom>
            <a:noFill/>
            <a:ln/>
          </p:spPr>
          <p:txBody>
            <a:bodyPr wrap="square" lIns="127" tIns="127" rIns="127" bIns="127" rtlCol="0" anchor="t">
              <a:noAutofit/>
            </a:bodyPr>
            <a:lstStyle/>
            <a:p>
              <a:pPr marL="0" indent="0">
                <a:buNone/>
              </a:pPr>
              <a:r>
                <a:rPr lang="en-US" sz="2400" dirty="0">
                  <a:solidFill>
                    <a:srgbClr val="FFFFFF"/>
                  </a:solidFill>
                </a:rPr>
                <a:t>Netlify is a </a:t>
              </a:r>
              <a:r>
                <a:rPr lang="en-US" sz="2400" dirty="0">
                  <a:solidFill>
                    <a:srgbClr val="F2F000"/>
                  </a:solidFill>
                </a:rPr>
                <a:t>modern platform</a:t>
              </a:r>
              <a:r>
                <a:rPr lang="en-US" sz="2400" dirty="0">
                  <a:solidFill>
                    <a:srgbClr val="FFFFFF"/>
                  </a:solidFill>
                </a:rPr>
                <a:t> for deploying web applications and static sites.</a:t>
              </a:r>
              <a:endParaRPr lang="en-US" sz="2400" dirty="0"/>
            </a:p>
          </p:txBody>
        </p:sp>
      </p:grpSp>
      <p:grpSp>
        <p:nvGrpSpPr>
          <p:cNvPr id="45" name="Group 44">
            <a:extLst>
              <a:ext uri="{FF2B5EF4-FFF2-40B4-BE49-F238E27FC236}">
                <a16:creationId xmlns:a16="http://schemas.microsoft.com/office/drawing/2014/main" id="{AA8FF622-8C22-43C6-99D5-624A38488EDD}"/>
              </a:ext>
            </a:extLst>
          </p:cNvPr>
          <p:cNvGrpSpPr/>
          <p:nvPr/>
        </p:nvGrpSpPr>
        <p:grpSpPr>
          <a:xfrm>
            <a:off x="208807" y="2810758"/>
            <a:ext cx="5591061" cy="512064"/>
            <a:chOff x="123394" y="2887084"/>
            <a:chExt cx="4150503" cy="512064"/>
          </a:xfrm>
        </p:grpSpPr>
        <p:sp>
          <p:nvSpPr>
            <p:cNvPr id="6" name="Shape 4"/>
            <p:cNvSpPr/>
            <p:nvPr/>
          </p:nvSpPr>
          <p:spPr>
            <a:xfrm>
              <a:off x="123394" y="2960236"/>
              <a:ext cx="75597" cy="50292"/>
            </a:xfrm>
            <a:prstGeom prst="rect">
              <a:avLst/>
            </a:prstGeom>
            <a:solidFill>
              <a:srgbClr val="F2F000"/>
            </a:solidFill>
            <a:ln w="12700">
              <a:solidFill>
                <a:srgbClr val="F2F000"/>
              </a:solidFill>
              <a:prstDash val="solid"/>
            </a:ln>
          </p:spPr>
        </p:sp>
        <p:sp>
          <p:nvSpPr>
            <p:cNvPr id="7" name="Text 5"/>
            <p:cNvSpPr/>
            <p:nvPr/>
          </p:nvSpPr>
          <p:spPr>
            <a:xfrm>
              <a:off x="342850" y="2887084"/>
              <a:ext cx="3931047" cy="512064"/>
            </a:xfrm>
            <a:prstGeom prst="rect">
              <a:avLst/>
            </a:prstGeom>
            <a:noFill/>
            <a:ln/>
          </p:spPr>
          <p:txBody>
            <a:bodyPr wrap="square" lIns="127" tIns="127" rIns="127" bIns="127" rtlCol="0" anchor="t">
              <a:noAutofit/>
            </a:bodyPr>
            <a:lstStyle/>
            <a:p>
              <a:pPr marL="0" indent="0">
                <a:buNone/>
              </a:pPr>
              <a:r>
                <a:rPr lang="en-US" sz="2400" dirty="0">
                  <a:solidFill>
                    <a:srgbClr val="FFFFFF"/>
                  </a:solidFill>
                </a:rPr>
                <a:t>Connect your </a:t>
              </a:r>
              <a:r>
                <a:rPr lang="en-US" sz="2400" dirty="0">
                  <a:solidFill>
                    <a:srgbClr val="F2F000"/>
                  </a:solidFill>
                </a:rPr>
                <a:t>Git repository</a:t>
              </a:r>
              <a:endParaRPr lang="en-US" sz="2400" dirty="0"/>
            </a:p>
            <a:p>
              <a:pPr marL="0" indent="0">
                <a:buNone/>
              </a:pPr>
              <a:r>
                <a:rPr lang="en-US" sz="2400" dirty="0">
                  <a:solidFill>
                    <a:srgbClr val="FFFFFF"/>
                  </a:solidFill>
                </a:rPr>
                <a:t>(e.g. GitHub, GitLab or Bitbucket).</a:t>
              </a:r>
              <a:endParaRPr lang="en-US" sz="2400" dirty="0"/>
            </a:p>
          </p:txBody>
        </p:sp>
      </p:grpSp>
      <p:grpSp>
        <p:nvGrpSpPr>
          <p:cNvPr id="44" name="Group 43">
            <a:extLst>
              <a:ext uri="{FF2B5EF4-FFF2-40B4-BE49-F238E27FC236}">
                <a16:creationId xmlns:a16="http://schemas.microsoft.com/office/drawing/2014/main" id="{8E5BFFDA-7983-4179-8B42-B946C25D305A}"/>
              </a:ext>
            </a:extLst>
          </p:cNvPr>
          <p:cNvGrpSpPr/>
          <p:nvPr/>
        </p:nvGrpSpPr>
        <p:grpSpPr>
          <a:xfrm>
            <a:off x="247181" y="3878064"/>
            <a:ext cx="4625658" cy="603504"/>
            <a:chOff x="123394" y="3332338"/>
            <a:chExt cx="4150503" cy="603504"/>
          </a:xfrm>
        </p:grpSpPr>
        <p:sp>
          <p:nvSpPr>
            <p:cNvPr id="8" name="Shape 6"/>
            <p:cNvSpPr/>
            <p:nvPr/>
          </p:nvSpPr>
          <p:spPr>
            <a:xfrm>
              <a:off x="123394" y="3405490"/>
              <a:ext cx="75597" cy="50292"/>
            </a:xfrm>
            <a:prstGeom prst="rect">
              <a:avLst/>
            </a:prstGeom>
            <a:solidFill>
              <a:srgbClr val="F2F000"/>
            </a:solidFill>
            <a:ln w="12700">
              <a:solidFill>
                <a:srgbClr val="F2F000"/>
              </a:solidFill>
              <a:prstDash val="solid"/>
            </a:ln>
          </p:spPr>
        </p:sp>
        <p:sp>
          <p:nvSpPr>
            <p:cNvPr id="9" name="Text 7"/>
            <p:cNvSpPr/>
            <p:nvPr/>
          </p:nvSpPr>
          <p:spPr>
            <a:xfrm>
              <a:off x="342850" y="3332338"/>
              <a:ext cx="3931047" cy="603504"/>
            </a:xfrm>
            <a:prstGeom prst="rect">
              <a:avLst/>
            </a:prstGeom>
            <a:noFill/>
            <a:ln/>
          </p:spPr>
          <p:txBody>
            <a:bodyPr wrap="square" lIns="127" tIns="127" rIns="127" bIns="127" rtlCol="0" anchor="t">
              <a:noAutofit/>
            </a:bodyPr>
            <a:lstStyle/>
            <a:p>
              <a:pPr marL="0" indent="0">
                <a:buNone/>
              </a:pPr>
              <a:r>
                <a:rPr lang="en-US" sz="2400" dirty="0">
                  <a:solidFill>
                    <a:srgbClr val="FFFFFF"/>
                  </a:solidFill>
                </a:rPr>
                <a:t>Every push to your repository can
</a:t>
              </a:r>
              <a:r>
                <a:rPr lang="en-US" sz="2400" dirty="0">
                  <a:solidFill>
                    <a:srgbClr val="F2F000"/>
                  </a:solidFill>
                </a:rPr>
                <a:t>automatically build and deploy</a:t>
              </a:r>
              <a:endParaRPr lang="en-US" sz="2400" dirty="0"/>
            </a:p>
            <a:p>
              <a:pPr marL="0" indent="0">
                <a:buNone/>
              </a:pPr>
              <a:r>
                <a:rPr lang="en-US" sz="2400" dirty="0">
                  <a:solidFill>
                    <a:srgbClr val="FFFFFF"/>
                  </a:solidFill>
                </a:rPr>
                <a:t>your site.</a:t>
              </a:r>
              <a:endParaRPr lang="en-US" sz="2400" dirty="0"/>
            </a:p>
          </p:txBody>
        </p:sp>
      </p:grpSp>
      <p:grpSp>
        <p:nvGrpSpPr>
          <p:cNvPr id="43" name="Group 42">
            <a:extLst>
              <a:ext uri="{FF2B5EF4-FFF2-40B4-BE49-F238E27FC236}">
                <a16:creationId xmlns:a16="http://schemas.microsoft.com/office/drawing/2014/main" id="{41835E1B-6307-4DDB-A935-A014BCD396E6}"/>
              </a:ext>
            </a:extLst>
          </p:cNvPr>
          <p:cNvGrpSpPr/>
          <p:nvPr/>
        </p:nvGrpSpPr>
        <p:grpSpPr>
          <a:xfrm>
            <a:off x="256943" y="6075125"/>
            <a:ext cx="4686618" cy="530352"/>
            <a:chOff x="123394" y="5952094"/>
            <a:chExt cx="4686618" cy="530352"/>
          </a:xfrm>
        </p:grpSpPr>
        <p:sp>
          <p:nvSpPr>
            <p:cNvPr id="12" name="Shape 10"/>
            <p:cNvSpPr/>
            <p:nvPr/>
          </p:nvSpPr>
          <p:spPr>
            <a:xfrm>
              <a:off x="123394" y="6025246"/>
              <a:ext cx="85907" cy="50292"/>
            </a:xfrm>
            <a:prstGeom prst="rect">
              <a:avLst/>
            </a:prstGeom>
            <a:solidFill>
              <a:srgbClr val="F2F000"/>
            </a:solidFill>
            <a:ln w="12700">
              <a:solidFill>
                <a:srgbClr val="F2F000"/>
              </a:solidFill>
              <a:prstDash val="solid"/>
            </a:ln>
          </p:spPr>
        </p:sp>
        <p:sp>
          <p:nvSpPr>
            <p:cNvPr id="13" name="Text 11"/>
            <p:cNvSpPr/>
            <p:nvPr/>
          </p:nvSpPr>
          <p:spPr>
            <a:xfrm>
              <a:off x="342850" y="5952094"/>
              <a:ext cx="4467162" cy="530352"/>
            </a:xfrm>
            <a:prstGeom prst="rect">
              <a:avLst/>
            </a:prstGeom>
            <a:noFill/>
            <a:ln/>
          </p:spPr>
          <p:txBody>
            <a:bodyPr wrap="square" lIns="127" tIns="127" rIns="127" bIns="127" rtlCol="0" anchor="t">
              <a:noAutofit/>
            </a:bodyPr>
            <a:lstStyle/>
            <a:p>
              <a:pPr marL="0" indent="0">
                <a:buNone/>
              </a:pPr>
              <a:r>
                <a:rPr lang="en-US" sz="2400" dirty="0">
                  <a:solidFill>
                    <a:srgbClr val="FFFFFF"/>
                  </a:solidFill>
                </a:rPr>
                <a:t>Ideal for </a:t>
              </a:r>
              <a:r>
                <a:rPr lang="en-US" sz="2400" dirty="0">
                  <a:solidFill>
                    <a:srgbClr val="F2F000"/>
                  </a:solidFill>
                </a:rPr>
                <a:t>prototypes, portfolios,</a:t>
              </a:r>
              <a:endParaRPr lang="en-US" sz="2400" dirty="0"/>
            </a:p>
            <a:p>
              <a:pPr marL="0" indent="0">
                <a:buNone/>
              </a:pPr>
              <a:r>
                <a:rPr lang="en-US" sz="2400" dirty="0">
                  <a:solidFill>
                    <a:srgbClr val="F2F000"/>
                  </a:solidFill>
                </a:rPr>
                <a:t>landing pages and full web apps.</a:t>
              </a:r>
              <a:endParaRPr lang="en-US" sz="2400" dirty="0"/>
            </a:p>
          </p:txBody>
        </p:sp>
      </p:grpSp>
      <p:grpSp>
        <p:nvGrpSpPr>
          <p:cNvPr id="40" name="Group 39">
            <a:extLst>
              <a:ext uri="{FF2B5EF4-FFF2-40B4-BE49-F238E27FC236}">
                <a16:creationId xmlns:a16="http://schemas.microsoft.com/office/drawing/2014/main" id="{1C77086E-6EC4-419F-882B-E6570AB2C56E}"/>
              </a:ext>
            </a:extLst>
          </p:cNvPr>
          <p:cNvGrpSpPr/>
          <p:nvPr/>
        </p:nvGrpSpPr>
        <p:grpSpPr>
          <a:xfrm>
            <a:off x="9401087" y="5536600"/>
            <a:ext cx="2651760" cy="566928"/>
            <a:chOff x="6111240" y="1105486"/>
            <a:chExt cx="2651760" cy="566928"/>
          </a:xfrm>
        </p:grpSpPr>
        <p:sp>
          <p:nvSpPr>
            <p:cNvPr id="14" name="Shape 12"/>
            <p:cNvSpPr/>
            <p:nvPr/>
          </p:nvSpPr>
          <p:spPr>
            <a:xfrm>
              <a:off x="6111240" y="1105486"/>
              <a:ext cx="566928" cy="566928"/>
            </a:xfrm>
            <a:prstGeom prst="diamond">
              <a:avLst/>
            </a:prstGeom>
            <a:solidFill>
              <a:srgbClr val="25BDBE"/>
            </a:solidFill>
            <a:ln w="12700">
              <a:solidFill>
                <a:srgbClr val="25BDBE"/>
              </a:solidFill>
              <a:prstDash val="solid"/>
            </a:ln>
          </p:spPr>
        </p:sp>
        <p:sp>
          <p:nvSpPr>
            <p:cNvPr id="15" name="Text 13"/>
            <p:cNvSpPr/>
            <p:nvPr/>
          </p:nvSpPr>
          <p:spPr>
            <a:xfrm>
              <a:off x="6842760" y="1160350"/>
              <a:ext cx="1920240" cy="411480"/>
            </a:xfrm>
            <a:prstGeom prst="rect">
              <a:avLst/>
            </a:prstGeom>
            <a:noFill/>
            <a:ln/>
          </p:spPr>
          <p:txBody>
            <a:bodyPr wrap="square" lIns="0" tIns="0" rIns="0" bIns="0" rtlCol="0" anchor="ctr">
              <a:noAutofit/>
            </a:bodyPr>
            <a:lstStyle/>
            <a:p>
              <a:pPr marL="0" indent="0">
                <a:buNone/>
              </a:pPr>
              <a:r>
                <a:rPr lang="en-US" sz="4000" b="1" dirty="0">
                  <a:solidFill>
                    <a:srgbClr val="FFFFFF"/>
                  </a:solidFill>
                  <a:latin typeface="Aptos Display" pitchFamily="34" charset="0"/>
                  <a:ea typeface="Aptos Display" pitchFamily="34" charset="-122"/>
                  <a:cs typeface="Aptos Display" pitchFamily="34" charset="-120"/>
                </a:rPr>
                <a:t>netlify</a:t>
              </a:r>
              <a:endParaRPr lang="en-US" sz="4000" dirty="0"/>
            </a:p>
          </p:txBody>
        </p:sp>
      </p:grpSp>
      <p:grpSp>
        <p:nvGrpSpPr>
          <p:cNvPr id="35" name="Group 34">
            <a:extLst>
              <a:ext uri="{FF2B5EF4-FFF2-40B4-BE49-F238E27FC236}">
                <a16:creationId xmlns:a16="http://schemas.microsoft.com/office/drawing/2014/main" id="{A58A4B06-AD4F-4120-90F7-C709E0A6597B}"/>
              </a:ext>
            </a:extLst>
          </p:cNvPr>
          <p:cNvGrpSpPr/>
          <p:nvPr/>
        </p:nvGrpSpPr>
        <p:grpSpPr>
          <a:xfrm>
            <a:off x="10445613" y="1550113"/>
            <a:ext cx="1607234" cy="1325880"/>
            <a:chOff x="8732520" y="1463040"/>
            <a:chExt cx="1607234" cy="1325880"/>
          </a:xfrm>
        </p:grpSpPr>
        <p:sp>
          <p:nvSpPr>
            <p:cNvPr id="25" name="Shape 23"/>
            <p:cNvSpPr/>
            <p:nvPr/>
          </p:nvSpPr>
          <p:spPr>
            <a:xfrm>
              <a:off x="8732520" y="1463040"/>
              <a:ext cx="1607234" cy="1325880"/>
            </a:xfrm>
            <a:prstGeom prst="roundRect">
              <a:avLst>
                <a:gd name="adj" fmla="val 6400"/>
              </a:avLst>
            </a:prstGeom>
            <a:solidFill>
              <a:srgbClr val="FFFFFF"/>
            </a:solidFill>
            <a:ln w="15240">
              <a:solidFill>
                <a:srgbClr val="E6E6E6"/>
              </a:solidFill>
              <a:prstDash val="solid"/>
            </a:ln>
          </p:spPr>
        </p:sp>
        <p:sp>
          <p:nvSpPr>
            <p:cNvPr id="26" name="Text 24"/>
            <p:cNvSpPr/>
            <p:nvPr/>
          </p:nvSpPr>
          <p:spPr>
            <a:xfrm>
              <a:off x="8823959" y="1591056"/>
              <a:ext cx="1369125" cy="403068"/>
            </a:xfrm>
            <a:prstGeom prst="rect">
              <a:avLst/>
            </a:prstGeom>
            <a:noFill/>
            <a:ln/>
          </p:spPr>
          <p:txBody>
            <a:bodyPr wrap="square" lIns="0" tIns="0" rIns="0" bIns="0" rtlCol="0" anchor="ctr"/>
            <a:lstStyle/>
            <a:p>
              <a:pPr marL="0" indent="0" algn="ctr">
                <a:buNone/>
              </a:pPr>
              <a:r>
                <a:rPr lang="en-US" sz="4000" dirty="0">
                  <a:solidFill>
                    <a:srgbClr val="25BDBE"/>
                  </a:solidFill>
                </a:rPr>
                <a:t>◎</a:t>
              </a:r>
              <a:endParaRPr lang="en-US" sz="4000" dirty="0"/>
            </a:p>
          </p:txBody>
        </p:sp>
        <p:sp>
          <p:nvSpPr>
            <p:cNvPr id="27" name="Text 25"/>
            <p:cNvSpPr/>
            <p:nvPr/>
          </p:nvSpPr>
          <p:spPr>
            <a:xfrm>
              <a:off x="8796528" y="2103120"/>
              <a:ext cx="1440558" cy="466710"/>
            </a:xfrm>
            <a:prstGeom prst="rect">
              <a:avLst/>
            </a:prstGeom>
            <a:noFill/>
            <a:ln/>
          </p:spPr>
          <p:txBody>
            <a:bodyPr wrap="square" lIns="0" tIns="0" rIns="0" bIns="0" rtlCol="0" anchor="ctr">
              <a:noAutofit/>
            </a:bodyPr>
            <a:lstStyle/>
            <a:p>
              <a:pPr marL="0" indent="0" algn="ctr">
                <a:buNone/>
              </a:pPr>
              <a:r>
                <a:rPr lang="en-US" sz="1600" b="1" dirty="0">
                  <a:solidFill>
                    <a:srgbClr val="000000"/>
                  </a:solidFill>
                </a:rPr>
                <a:t>4. Live site</a:t>
              </a:r>
              <a:endParaRPr lang="en-US" sz="1600" dirty="0"/>
            </a:p>
            <a:p>
              <a:pPr marL="0" indent="0" algn="ctr">
                <a:buNone/>
              </a:pPr>
              <a:r>
                <a:rPr lang="en-US" sz="1600" b="1" dirty="0">
                  <a:solidFill>
                    <a:srgbClr val="000000"/>
                  </a:solidFill>
                </a:rPr>
                <a:t>(worldwide)</a:t>
              </a:r>
              <a:endParaRPr lang="en-US" sz="1600" dirty="0"/>
            </a:p>
          </p:txBody>
        </p:sp>
      </p:grpSp>
      <p:grpSp>
        <p:nvGrpSpPr>
          <p:cNvPr id="38" name="Group 37">
            <a:extLst>
              <a:ext uri="{FF2B5EF4-FFF2-40B4-BE49-F238E27FC236}">
                <a16:creationId xmlns:a16="http://schemas.microsoft.com/office/drawing/2014/main" id="{367735EB-FFE2-4F76-B6B5-769C70AFFF3C}"/>
              </a:ext>
            </a:extLst>
          </p:cNvPr>
          <p:cNvGrpSpPr/>
          <p:nvPr/>
        </p:nvGrpSpPr>
        <p:grpSpPr>
          <a:xfrm>
            <a:off x="4478397" y="1525059"/>
            <a:ext cx="2067065" cy="1325880"/>
            <a:chOff x="3858768" y="1463011"/>
            <a:chExt cx="2067065" cy="1325880"/>
          </a:xfrm>
        </p:grpSpPr>
        <p:sp>
          <p:nvSpPr>
            <p:cNvPr id="28" name="Shape 26"/>
            <p:cNvSpPr/>
            <p:nvPr/>
          </p:nvSpPr>
          <p:spPr>
            <a:xfrm>
              <a:off x="5401994" y="2030438"/>
              <a:ext cx="523839" cy="0"/>
            </a:xfrm>
            <a:prstGeom prst="line">
              <a:avLst/>
            </a:prstGeom>
            <a:noFill/>
            <a:ln w="27940">
              <a:solidFill>
                <a:srgbClr val="F2F000"/>
              </a:solidFill>
              <a:prstDash val="solid"/>
              <a:tailEnd type="triangle"/>
            </a:ln>
          </p:spPr>
        </p:sp>
        <p:sp>
          <p:nvSpPr>
            <p:cNvPr id="16" name="Shape 14"/>
            <p:cNvSpPr/>
            <p:nvPr/>
          </p:nvSpPr>
          <p:spPr>
            <a:xfrm>
              <a:off x="3954313" y="1463011"/>
              <a:ext cx="1607234" cy="1325880"/>
            </a:xfrm>
            <a:prstGeom prst="roundRect">
              <a:avLst>
                <a:gd name="adj" fmla="val 6400"/>
              </a:avLst>
            </a:prstGeom>
            <a:solidFill>
              <a:srgbClr val="FFFFFF"/>
            </a:solidFill>
            <a:ln w="15240">
              <a:solidFill>
                <a:srgbClr val="E6E6E6"/>
              </a:solidFill>
              <a:prstDash val="solid"/>
            </a:ln>
          </p:spPr>
        </p:sp>
        <p:sp>
          <p:nvSpPr>
            <p:cNvPr id="17" name="Text 15"/>
            <p:cNvSpPr/>
            <p:nvPr/>
          </p:nvSpPr>
          <p:spPr>
            <a:xfrm>
              <a:off x="3886199" y="1591056"/>
              <a:ext cx="1369125" cy="403068"/>
            </a:xfrm>
            <a:prstGeom prst="rect">
              <a:avLst/>
            </a:prstGeom>
            <a:noFill/>
            <a:ln/>
          </p:spPr>
          <p:txBody>
            <a:bodyPr wrap="square" lIns="0" tIns="0" rIns="0" bIns="0" rtlCol="0" anchor="ctr"/>
            <a:lstStyle/>
            <a:p>
              <a:pPr marL="0" indent="0" algn="ctr">
                <a:buNone/>
              </a:pPr>
              <a:r>
                <a:rPr lang="en-US" sz="4000" dirty="0">
                  <a:solidFill>
                    <a:srgbClr val="25BDBE"/>
                  </a:solidFill>
                </a:rPr>
                <a:t>◕</a:t>
              </a:r>
              <a:endParaRPr lang="en-US" sz="4000" dirty="0"/>
            </a:p>
          </p:txBody>
        </p:sp>
        <p:sp>
          <p:nvSpPr>
            <p:cNvPr id="18" name="Text 16"/>
            <p:cNvSpPr/>
            <p:nvPr/>
          </p:nvSpPr>
          <p:spPr>
            <a:xfrm>
              <a:off x="3858768" y="2103120"/>
              <a:ext cx="1440558" cy="466710"/>
            </a:xfrm>
            <a:prstGeom prst="rect">
              <a:avLst/>
            </a:prstGeom>
            <a:noFill/>
            <a:ln/>
          </p:spPr>
          <p:txBody>
            <a:bodyPr wrap="square" lIns="0" tIns="0" rIns="0" bIns="0" rtlCol="0" anchor="ctr">
              <a:noAutofit/>
            </a:bodyPr>
            <a:lstStyle/>
            <a:p>
              <a:pPr marL="0" indent="0" algn="ctr">
                <a:buNone/>
              </a:pPr>
              <a:r>
                <a:rPr lang="en-US" sz="1600" b="1" dirty="0">
                  <a:solidFill>
                    <a:srgbClr val="000000"/>
                  </a:solidFill>
                </a:rPr>
                <a:t>1. Connect</a:t>
              </a:r>
              <a:endParaRPr lang="en-US" sz="1600" dirty="0"/>
            </a:p>
            <a:p>
              <a:pPr marL="0" indent="0" algn="ctr">
                <a:buNone/>
              </a:pPr>
              <a:r>
                <a:rPr lang="en-US" sz="1600" b="1" dirty="0">
                  <a:solidFill>
                    <a:srgbClr val="000000"/>
                  </a:solidFill>
                </a:rPr>
                <a:t>Git repository</a:t>
              </a:r>
              <a:endParaRPr lang="en-US" sz="1600" dirty="0"/>
            </a:p>
          </p:txBody>
        </p:sp>
      </p:grpSp>
      <p:grpSp>
        <p:nvGrpSpPr>
          <p:cNvPr id="37" name="Group 36">
            <a:extLst>
              <a:ext uri="{FF2B5EF4-FFF2-40B4-BE49-F238E27FC236}">
                <a16:creationId xmlns:a16="http://schemas.microsoft.com/office/drawing/2014/main" id="{48AA4A3D-065C-47D3-AA28-A6136E3C6031}"/>
              </a:ext>
            </a:extLst>
          </p:cNvPr>
          <p:cNvGrpSpPr/>
          <p:nvPr/>
        </p:nvGrpSpPr>
        <p:grpSpPr>
          <a:xfrm>
            <a:off x="6446479" y="1525059"/>
            <a:ext cx="2067065" cy="1325880"/>
            <a:chOff x="5504688" y="1463040"/>
            <a:chExt cx="2067065" cy="1325880"/>
          </a:xfrm>
        </p:grpSpPr>
        <p:sp>
          <p:nvSpPr>
            <p:cNvPr id="29" name="Shape 27"/>
            <p:cNvSpPr/>
            <p:nvPr/>
          </p:nvSpPr>
          <p:spPr>
            <a:xfrm>
              <a:off x="7047914" y="2030467"/>
              <a:ext cx="523839" cy="0"/>
            </a:xfrm>
            <a:prstGeom prst="line">
              <a:avLst/>
            </a:prstGeom>
            <a:noFill/>
            <a:ln w="27940">
              <a:solidFill>
                <a:srgbClr val="F2F000"/>
              </a:solidFill>
              <a:prstDash val="solid"/>
              <a:tailEnd type="triangle"/>
            </a:ln>
          </p:spPr>
        </p:sp>
        <p:sp>
          <p:nvSpPr>
            <p:cNvPr id="19" name="Shape 17"/>
            <p:cNvSpPr/>
            <p:nvPr/>
          </p:nvSpPr>
          <p:spPr>
            <a:xfrm>
              <a:off x="5617790" y="1463040"/>
              <a:ext cx="1607234" cy="1325880"/>
            </a:xfrm>
            <a:prstGeom prst="roundRect">
              <a:avLst>
                <a:gd name="adj" fmla="val 6400"/>
              </a:avLst>
            </a:prstGeom>
            <a:solidFill>
              <a:srgbClr val="FFFFFF"/>
            </a:solidFill>
            <a:ln w="15240">
              <a:solidFill>
                <a:srgbClr val="E6E6E6"/>
              </a:solidFill>
              <a:prstDash val="solid"/>
            </a:ln>
          </p:spPr>
        </p:sp>
        <p:sp>
          <p:nvSpPr>
            <p:cNvPr id="20" name="Text 18"/>
            <p:cNvSpPr/>
            <p:nvPr/>
          </p:nvSpPr>
          <p:spPr>
            <a:xfrm>
              <a:off x="5532119" y="1591056"/>
              <a:ext cx="1369125" cy="403068"/>
            </a:xfrm>
            <a:prstGeom prst="rect">
              <a:avLst/>
            </a:prstGeom>
            <a:noFill/>
            <a:ln/>
          </p:spPr>
          <p:txBody>
            <a:bodyPr wrap="square" lIns="0" tIns="0" rIns="0" bIns="0" rtlCol="0" anchor="ctr"/>
            <a:lstStyle/>
            <a:p>
              <a:pPr marL="0" indent="0" algn="ctr">
                <a:buNone/>
              </a:pPr>
              <a:r>
                <a:rPr lang="en-US" sz="4000" dirty="0">
                  <a:solidFill>
                    <a:srgbClr val="25BDBE"/>
                  </a:solidFill>
                </a:rPr>
                <a:t>⚙</a:t>
              </a:r>
              <a:endParaRPr lang="en-US" sz="4000" dirty="0"/>
            </a:p>
          </p:txBody>
        </p:sp>
        <p:sp>
          <p:nvSpPr>
            <p:cNvPr id="21" name="Text 19"/>
            <p:cNvSpPr/>
            <p:nvPr/>
          </p:nvSpPr>
          <p:spPr>
            <a:xfrm>
              <a:off x="5504688" y="2103120"/>
              <a:ext cx="1440558" cy="466710"/>
            </a:xfrm>
            <a:prstGeom prst="rect">
              <a:avLst/>
            </a:prstGeom>
            <a:noFill/>
            <a:ln/>
          </p:spPr>
          <p:txBody>
            <a:bodyPr wrap="square" lIns="0" tIns="0" rIns="0" bIns="0" rtlCol="0" anchor="ctr">
              <a:noAutofit/>
            </a:bodyPr>
            <a:lstStyle/>
            <a:p>
              <a:pPr marL="0" indent="0" algn="ctr">
                <a:buNone/>
              </a:pPr>
              <a:r>
                <a:rPr lang="en-US" sz="1600" b="1" dirty="0">
                  <a:solidFill>
                    <a:srgbClr val="000000"/>
                  </a:solidFill>
                </a:rPr>
                <a:t>2. Build</a:t>
              </a:r>
              <a:endParaRPr lang="en-US" sz="1600" dirty="0"/>
            </a:p>
            <a:p>
              <a:pPr marL="0" indent="0" algn="ctr">
                <a:buNone/>
              </a:pPr>
              <a:r>
                <a:rPr lang="en-US" sz="1600" b="1" dirty="0">
                  <a:solidFill>
                    <a:srgbClr val="000000"/>
                  </a:solidFill>
                </a:rPr>
                <a:t>your site</a:t>
              </a:r>
              <a:endParaRPr lang="en-US" sz="1600" dirty="0"/>
            </a:p>
          </p:txBody>
        </p:sp>
      </p:grpSp>
      <p:grpSp>
        <p:nvGrpSpPr>
          <p:cNvPr id="36" name="Group 35">
            <a:extLst>
              <a:ext uri="{FF2B5EF4-FFF2-40B4-BE49-F238E27FC236}">
                <a16:creationId xmlns:a16="http://schemas.microsoft.com/office/drawing/2014/main" id="{59F9B5CF-55AD-4422-8C9E-7203D6FF5F2C}"/>
              </a:ext>
            </a:extLst>
          </p:cNvPr>
          <p:cNvGrpSpPr/>
          <p:nvPr/>
        </p:nvGrpSpPr>
        <p:grpSpPr>
          <a:xfrm>
            <a:off x="8378494" y="1509394"/>
            <a:ext cx="2085407" cy="1325880"/>
            <a:chOff x="7150608" y="1440180"/>
            <a:chExt cx="2085407" cy="1325880"/>
          </a:xfrm>
        </p:grpSpPr>
        <p:sp>
          <p:nvSpPr>
            <p:cNvPr id="22" name="Shape 20"/>
            <p:cNvSpPr/>
            <p:nvPr/>
          </p:nvSpPr>
          <p:spPr>
            <a:xfrm>
              <a:off x="7285658" y="1440180"/>
              <a:ext cx="1607234" cy="1325880"/>
            </a:xfrm>
            <a:prstGeom prst="roundRect">
              <a:avLst>
                <a:gd name="adj" fmla="val 6400"/>
              </a:avLst>
            </a:prstGeom>
            <a:solidFill>
              <a:srgbClr val="FFFFFF"/>
            </a:solidFill>
            <a:ln w="15240">
              <a:solidFill>
                <a:srgbClr val="E6E6E6"/>
              </a:solidFill>
              <a:prstDash val="solid"/>
            </a:ln>
          </p:spPr>
        </p:sp>
        <p:sp>
          <p:nvSpPr>
            <p:cNvPr id="23" name="Text 21"/>
            <p:cNvSpPr/>
            <p:nvPr/>
          </p:nvSpPr>
          <p:spPr>
            <a:xfrm>
              <a:off x="7178039" y="1591056"/>
              <a:ext cx="1369125" cy="403068"/>
            </a:xfrm>
            <a:prstGeom prst="rect">
              <a:avLst/>
            </a:prstGeom>
            <a:noFill/>
            <a:ln/>
          </p:spPr>
          <p:txBody>
            <a:bodyPr wrap="square" lIns="0" tIns="0" rIns="0" bIns="0" rtlCol="0" anchor="ctr"/>
            <a:lstStyle/>
            <a:p>
              <a:pPr marL="0" indent="0" algn="ctr">
                <a:buNone/>
              </a:pPr>
              <a:r>
                <a:rPr lang="en-US" sz="4000" dirty="0">
                  <a:solidFill>
                    <a:srgbClr val="25BDBE"/>
                  </a:solidFill>
                </a:rPr>
                <a:t>☁</a:t>
              </a:r>
              <a:endParaRPr lang="en-US" sz="4000" dirty="0"/>
            </a:p>
          </p:txBody>
        </p:sp>
        <p:sp>
          <p:nvSpPr>
            <p:cNvPr id="24" name="Text 22"/>
            <p:cNvSpPr/>
            <p:nvPr/>
          </p:nvSpPr>
          <p:spPr>
            <a:xfrm>
              <a:off x="7150608" y="2103120"/>
              <a:ext cx="1440558" cy="466710"/>
            </a:xfrm>
            <a:prstGeom prst="rect">
              <a:avLst/>
            </a:prstGeom>
            <a:noFill/>
            <a:ln/>
          </p:spPr>
          <p:txBody>
            <a:bodyPr wrap="square" lIns="0" tIns="0" rIns="0" bIns="0" rtlCol="0" anchor="ctr">
              <a:noAutofit/>
            </a:bodyPr>
            <a:lstStyle/>
            <a:p>
              <a:pPr marL="0" indent="0" algn="ctr">
                <a:buNone/>
              </a:pPr>
              <a:r>
                <a:rPr lang="en-US" sz="1600" b="1" dirty="0">
                  <a:solidFill>
                    <a:srgbClr val="000000"/>
                  </a:solidFill>
                </a:rPr>
                <a:t>3. Deploy</a:t>
              </a:r>
              <a:endParaRPr lang="en-US" sz="1600" dirty="0"/>
            </a:p>
            <a:p>
              <a:pPr marL="0" indent="0" algn="ctr">
                <a:buNone/>
              </a:pPr>
              <a:r>
                <a:rPr lang="en-US" sz="1600" b="1" dirty="0">
                  <a:solidFill>
                    <a:srgbClr val="000000"/>
                  </a:solidFill>
                </a:rPr>
                <a:t>automatically</a:t>
              </a:r>
              <a:endParaRPr lang="en-US" sz="1600" dirty="0"/>
            </a:p>
          </p:txBody>
        </p:sp>
        <p:sp>
          <p:nvSpPr>
            <p:cNvPr id="30" name="Shape 28"/>
            <p:cNvSpPr/>
            <p:nvPr/>
          </p:nvSpPr>
          <p:spPr>
            <a:xfrm>
              <a:off x="8712176" y="2029527"/>
              <a:ext cx="523839" cy="0"/>
            </a:xfrm>
            <a:prstGeom prst="line">
              <a:avLst/>
            </a:prstGeom>
            <a:noFill/>
            <a:ln w="27940">
              <a:solidFill>
                <a:srgbClr val="F2F000"/>
              </a:solidFill>
              <a:prstDash val="solid"/>
              <a:tailEnd type="triangle"/>
            </a:ln>
          </p:spPr>
        </p:sp>
      </p:grpSp>
      <p:grpSp>
        <p:nvGrpSpPr>
          <p:cNvPr id="39" name="Group 38">
            <a:extLst>
              <a:ext uri="{FF2B5EF4-FFF2-40B4-BE49-F238E27FC236}">
                <a16:creationId xmlns:a16="http://schemas.microsoft.com/office/drawing/2014/main" id="{E8665279-8239-4DF1-80FC-75CC6FD4D339}"/>
              </a:ext>
            </a:extLst>
          </p:cNvPr>
          <p:cNvGrpSpPr/>
          <p:nvPr/>
        </p:nvGrpSpPr>
        <p:grpSpPr>
          <a:xfrm>
            <a:off x="5502705" y="3823200"/>
            <a:ext cx="5806440" cy="713232"/>
            <a:chOff x="4171360" y="4026053"/>
            <a:chExt cx="5806440" cy="713232"/>
          </a:xfrm>
        </p:grpSpPr>
        <p:sp>
          <p:nvSpPr>
            <p:cNvPr id="31" name="Shape 29"/>
            <p:cNvSpPr/>
            <p:nvPr/>
          </p:nvSpPr>
          <p:spPr>
            <a:xfrm>
              <a:off x="4171360" y="4026053"/>
              <a:ext cx="5806440" cy="713232"/>
            </a:xfrm>
            <a:prstGeom prst="roundRect">
              <a:avLst>
                <a:gd name="adj" fmla="val 10256"/>
              </a:avLst>
            </a:prstGeom>
            <a:solidFill>
              <a:srgbClr val="000000"/>
            </a:solidFill>
            <a:ln w="15240">
              <a:solidFill>
                <a:srgbClr val="F2F000"/>
              </a:solidFill>
              <a:prstDash val="solid"/>
            </a:ln>
          </p:spPr>
        </p:sp>
        <p:sp>
          <p:nvSpPr>
            <p:cNvPr id="32" name="Text 30"/>
            <p:cNvSpPr/>
            <p:nvPr/>
          </p:nvSpPr>
          <p:spPr>
            <a:xfrm>
              <a:off x="4407408" y="4197096"/>
              <a:ext cx="384048" cy="365760"/>
            </a:xfrm>
            <a:prstGeom prst="rect">
              <a:avLst/>
            </a:prstGeom>
            <a:noFill/>
            <a:ln/>
          </p:spPr>
          <p:txBody>
            <a:bodyPr wrap="square" lIns="0" tIns="0" rIns="0" bIns="0" rtlCol="0" anchor="ctr"/>
            <a:lstStyle/>
            <a:p>
              <a:pPr marL="0" indent="0" algn="ctr">
                <a:buNone/>
              </a:pPr>
              <a:r>
                <a:rPr lang="en-US" sz="3200" dirty="0">
                  <a:solidFill>
                    <a:srgbClr val="F2F000"/>
                  </a:solidFill>
                </a:rPr>
                <a:t>💡</a:t>
              </a:r>
              <a:endParaRPr lang="en-US" sz="3200" dirty="0"/>
            </a:p>
          </p:txBody>
        </p:sp>
        <p:sp>
          <p:nvSpPr>
            <p:cNvPr id="33" name="Text 31"/>
            <p:cNvSpPr/>
            <p:nvPr/>
          </p:nvSpPr>
          <p:spPr>
            <a:xfrm>
              <a:off x="5074920" y="4187952"/>
              <a:ext cx="4709160" cy="374904"/>
            </a:xfrm>
            <a:prstGeom prst="rect">
              <a:avLst/>
            </a:prstGeom>
            <a:noFill/>
            <a:ln/>
          </p:spPr>
          <p:txBody>
            <a:bodyPr wrap="square" lIns="0" tIns="0" rIns="0" bIns="0" rtlCol="0" anchor="ctr">
              <a:noAutofit/>
            </a:bodyPr>
            <a:lstStyle/>
            <a:p>
              <a:pPr marL="0" indent="0">
                <a:buNone/>
              </a:pPr>
              <a:r>
                <a:rPr lang="en-US" dirty="0">
                  <a:solidFill>
                    <a:srgbClr val="FFFFFF"/>
                  </a:solidFill>
                </a:rPr>
                <a:t>Netlify makes deployment fast, simple and reliable</a:t>
              </a:r>
              <a:endParaRPr lang="en-US" dirty="0"/>
            </a:p>
            <a:p>
              <a:pPr marL="0" indent="0">
                <a:buNone/>
              </a:pPr>
              <a:r>
                <a:rPr lang="en-US" dirty="0">
                  <a:solidFill>
                    <a:srgbClr val="FFFFFF"/>
                  </a:solidFill>
                </a:rPr>
                <a:t>— perfect for modern web projects.</a:t>
              </a:r>
              <a:endParaRPr lang="en-US" dirty="0"/>
            </a:p>
          </p:txBody>
        </p:sp>
      </p:grpSp>
      <p:grpSp>
        <p:nvGrpSpPr>
          <p:cNvPr id="48" name="Group 47">
            <a:extLst>
              <a:ext uri="{FF2B5EF4-FFF2-40B4-BE49-F238E27FC236}">
                <a16:creationId xmlns:a16="http://schemas.microsoft.com/office/drawing/2014/main" id="{AC823745-9C6E-431B-B373-1AD742F7E316}"/>
              </a:ext>
            </a:extLst>
          </p:cNvPr>
          <p:cNvGrpSpPr/>
          <p:nvPr/>
        </p:nvGrpSpPr>
        <p:grpSpPr>
          <a:xfrm>
            <a:off x="256943" y="5207416"/>
            <a:ext cx="6270593" cy="612648"/>
            <a:chOff x="256943" y="5207416"/>
            <a:chExt cx="7544583" cy="612648"/>
          </a:xfrm>
        </p:grpSpPr>
        <p:sp>
          <p:nvSpPr>
            <p:cNvPr id="11" name="Text 9"/>
            <p:cNvSpPr/>
            <p:nvPr/>
          </p:nvSpPr>
          <p:spPr>
            <a:xfrm>
              <a:off x="434120" y="5207416"/>
              <a:ext cx="7367406" cy="612648"/>
            </a:xfrm>
            <a:prstGeom prst="rect">
              <a:avLst/>
            </a:prstGeom>
            <a:noFill/>
            <a:ln/>
          </p:spPr>
          <p:txBody>
            <a:bodyPr wrap="square" lIns="127" tIns="127" rIns="127" bIns="127" rtlCol="0" anchor="t">
              <a:noAutofit/>
            </a:bodyPr>
            <a:lstStyle/>
            <a:p>
              <a:pPr marL="0" indent="0">
                <a:buNone/>
              </a:pPr>
              <a:r>
                <a:rPr lang="en-US" sz="2400" dirty="0">
                  <a:solidFill>
                    <a:srgbClr val="FFFFFF"/>
                  </a:solidFill>
                </a:rPr>
                <a:t>Provides </a:t>
              </a:r>
              <a:r>
                <a:rPr lang="en-US" sz="2400" dirty="0">
                  <a:solidFill>
                    <a:srgbClr val="F2F000"/>
                  </a:solidFill>
                </a:rPr>
                <a:t>HTTPS, global CDN, </a:t>
              </a:r>
              <a:r>
                <a:rPr lang="en-US" sz="2400" dirty="0">
                  <a:solidFill>
                    <a:srgbClr val="FFFFFF"/>
                  </a:solidFill>
                </a:rPr>
                <a:t>form handling, redirects and easy custom domains.</a:t>
              </a:r>
              <a:endParaRPr lang="en-US" sz="2400" dirty="0"/>
            </a:p>
          </p:txBody>
        </p:sp>
        <p:sp>
          <p:nvSpPr>
            <p:cNvPr id="47" name="Shape 10">
              <a:extLst>
                <a:ext uri="{FF2B5EF4-FFF2-40B4-BE49-F238E27FC236}">
                  <a16:creationId xmlns:a16="http://schemas.microsoft.com/office/drawing/2014/main" id="{A1F33B55-6D6D-4F26-AD02-4CE102836FB9}"/>
                </a:ext>
              </a:extLst>
            </p:cNvPr>
            <p:cNvSpPr/>
            <p:nvPr/>
          </p:nvSpPr>
          <p:spPr>
            <a:xfrm>
              <a:off x="256943" y="5346218"/>
              <a:ext cx="85907" cy="50292"/>
            </a:xfrm>
            <a:prstGeom prst="rect">
              <a:avLst/>
            </a:prstGeom>
            <a:solidFill>
              <a:srgbClr val="F2F000"/>
            </a:solidFill>
            <a:ln w="12700">
              <a:solidFill>
                <a:srgbClr val="F2F000"/>
              </a:solidFill>
              <a:prstDash val="solid"/>
            </a:ln>
          </p:spPr>
        </p:sp>
      </p:grpSp>
      <p:sp>
        <p:nvSpPr>
          <p:cNvPr id="50" name="Shape 2">
            <a:extLst>
              <a:ext uri="{FF2B5EF4-FFF2-40B4-BE49-F238E27FC236}">
                <a16:creationId xmlns:a16="http://schemas.microsoft.com/office/drawing/2014/main" id="{17E1F6F8-BA9E-405A-8F2D-2C69E7F83546}"/>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51" name="Text 3">
            <a:extLst>
              <a:ext uri="{FF2B5EF4-FFF2-40B4-BE49-F238E27FC236}">
                <a16:creationId xmlns:a16="http://schemas.microsoft.com/office/drawing/2014/main" id="{AF27EDDB-F6C8-4E10-BAC7-79262C921A50}"/>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DE211-4109-D0D6-4715-90CCB9142B0D}"/>
              </a:ext>
            </a:extLst>
          </p:cNvPr>
          <p:cNvSpPr>
            <a:spLocks noGrp="1"/>
          </p:cNvSpPr>
          <p:nvPr>
            <p:ph type="title"/>
          </p:nvPr>
        </p:nvSpPr>
        <p:spPr>
          <a:xfrm>
            <a:off x="277761" y="149788"/>
            <a:ext cx="8758775" cy="1325563"/>
          </a:xfrm>
          <a:ln>
            <a:solidFill>
              <a:schemeClr val="tx1"/>
            </a:solidFill>
          </a:ln>
        </p:spPr>
        <p:txBody>
          <a:bodyPr>
            <a:normAutofit/>
          </a:bodyPr>
          <a:lstStyle/>
          <a:p>
            <a:r>
              <a:rPr lang="en-GB" sz="5400" u="sng" dirty="0"/>
              <a:t>Tool</a:t>
            </a:r>
            <a:r>
              <a:rPr lang="en-GB" sz="5400" dirty="0"/>
              <a:t>: </a:t>
            </a:r>
            <a:r>
              <a:rPr lang="en-GB" sz="5400" dirty="0">
                <a:solidFill>
                  <a:schemeClr val="bg1"/>
                </a:solidFill>
                <a:highlight>
                  <a:srgbClr val="FFFF00"/>
                </a:highlight>
              </a:rPr>
              <a:t>Firebase</a:t>
            </a:r>
          </a:p>
        </p:txBody>
      </p:sp>
      <p:sp>
        <p:nvSpPr>
          <p:cNvPr id="3" name="Content Placeholder 2">
            <a:extLst>
              <a:ext uri="{FF2B5EF4-FFF2-40B4-BE49-F238E27FC236}">
                <a16:creationId xmlns:a16="http://schemas.microsoft.com/office/drawing/2014/main" id="{23E9D312-71CC-0FB2-5DB3-65AD9B5F032B}"/>
              </a:ext>
            </a:extLst>
          </p:cNvPr>
          <p:cNvSpPr>
            <a:spLocks noGrp="1"/>
          </p:cNvSpPr>
          <p:nvPr>
            <p:ph idx="1"/>
          </p:nvPr>
        </p:nvSpPr>
        <p:spPr>
          <a:xfrm>
            <a:off x="653845" y="1690686"/>
            <a:ext cx="10515600" cy="4864971"/>
          </a:xfrm>
        </p:spPr>
        <p:txBody>
          <a:bodyPr>
            <a:normAutofit fontScale="92500" lnSpcReduction="20000"/>
          </a:bodyPr>
          <a:lstStyle/>
          <a:p>
            <a:pPr>
              <a:lnSpc>
                <a:spcPct val="110000"/>
              </a:lnSpc>
              <a:spcBef>
                <a:spcPts val="0"/>
              </a:spcBef>
              <a:spcAft>
                <a:spcPts val="600"/>
              </a:spcAft>
              <a:buClr>
                <a:srgbClr val="FFFF00"/>
              </a:buClr>
            </a:pPr>
            <a:r>
              <a:rPr lang="en-US" sz="3100" b="0" i="0" dirty="0">
                <a:solidFill>
                  <a:schemeClr val="bg1"/>
                </a:solidFill>
                <a:effectLst/>
                <a:highlight>
                  <a:srgbClr val="FFFF00"/>
                </a:highlight>
              </a:rPr>
              <a:t>Google Firebase</a:t>
            </a:r>
            <a:r>
              <a:rPr lang="en-US" sz="3100" b="0" i="0" dirty="0">
                <a:solidFill>
                  <a:schemeClr val="bg1"/>
                </a:solidFill>
                <a:effectLst/>
              </a:rPr>
              <a:t> </a:t>
            </a:r>
            <a:r>
              <a:rPr lang="en-US" sz="3100" b="0" i="0" dirty="0">
                <a:effectLst/>
              </a:rPr>
              <a:t>is a Backend-as-a-Service (BaaS) platform, a Google-cloud suite that provides tools to help developers </a:t>
            </a:r>
            <a:r>
              <a:rPr lang="en-US" sz="3100" b="0" i="0" dirty="0">
                <a:solidFill>
                  <a:schemeClr val="bg1"/>
                </a:solidFill>
                <a:effectLst/>
                <a:highlight>
                  <a:srgbClr val="FFFF00"/>
                </a:highlight>
              </a:rPr>
              <a:t>build, deploy, and manage mobile and web applications</a:t>
            </a:r>
            <a:r>
              <a:rPr lang="en-US" sz="3100" b="0" i="0" dirty="0">
                <a:effectLst/>
              </a:rPr>
              <a:t>, offering features such as real-time databases, </a:t>
            </a:r>
            <a:r>
              <a:rPr lang="en-US" sz="3100" dirty="0"/>
              <a:t>cloud storage, </a:t>
            </a:r>
            <a:r>
              <a:rPr lang="en-US" sz="3100" b="0" i="0" dirty="0">
                <a:effectLst/>
              </a:rPr>
              <a:t>user authentication, storage, and more. + Now with Gen.AI (Gemini – built-in)</a:t>
            </a:r>
          </a:p>
          <a:p>
            <a:pPr>
              <a:lnSpc>
                <a:spcPct val="110000"/>
              </a:lnSpc>
              <a:spcBef>
                <a:spcPts val="0"/>
              </a:spcBef>
              <a:spcAft>
                <a:spcPts val="600"/>
              </a:spcAft>
              <a:buClr>
                <a:srgbClr val="FFFF00"/>
              </a:buClr>
            </a:pPr>
            <a:r>
              <a:rPr lang="en-US" sz="3100" b="0" i="0" dirty="0">
                <a:solidFill>
                  <a:schemeClr val="bg1"/>
                </a:solidFill>
                <a:effectLst/>
                <a:highlight>
                  <a:srgbClr val="FFFF00"/>
                </a:highlight>
              </a:rPr>
              <a:t>Firebase offers real-time data synchronization, instant updates and notifications to all connected clients.</a:t>
            </a:r>
          </a:p>
          <a:p>
            <a:pPr>
              <a:lnSpc>
                <a:spcPct val="110000"/>
              </a:lnSpc>
              <a:spcBef>
                <a:spcPts val="0"/>
              </a:spcBef>
              <a:spcAft>
                <a:spcPts val="600"/>
              </a:spcAft>
              <a:buClr>
                <a:srgbClr val="FFFF00"/>
              </a:buClr>
            </a:pPr>
            <a:r>
              <a:rPr lang="en-US" sz="3100" b="0" i="0" dirty="0">
                <a:solidFill>
                  <a:schemeClr val="bg1"/>
                </a:solidFill>
                <a:effectLst/>
                <a:highlight>
                  <a:srgbClr val="FFFF00"/>
                </a:highlight>
              </a:rPr>
              <a:t>Firebase Analytics also helps developers track user </a:t>
            </a:r>
            <a:r>
              <a:rPr lang="en-US" sz="3100" b="0" i="0" dirty="0" err="1">
                <a:solidFill>
                  <a:schemeClr val="bg1"/>
                </a:solidFill>
                <a:effectLst/>
                <a:highlight>
                  <a:srgbClr val="FFFF00"/>
                </a:highlight>
              </a:rPr>
              <a:t>behaviour</a:t>
            </a:r>
            <a:r>
              <a:rPr lang="en-US" sz="3100" b="0" i="0" dirty="0">
                <a:solidFill>
                  <a:schemeClr val="bg1"/>
                </a:solidFill>
                <a:effectLst/>
                <a:highlight>
                  <a:srgbClr val="FFFF00"/>
                </a:highlight>
              </a:rPr>
              <a:t> and app performance</a:t>
            </a:r>
            <a:r>
              <a:rPr lang="en-US" sz="3100" dirty="0">
                <a:solidFill>
                  <a:schemeClr val="bg1"/>
                </a:solidFill>
                <a:highlight>
                  <a:srgbClr val="FFFF00"/>
                </a:highlight>
              </a:rPr>
              <a:t>.</a:t>
            </a:r>
          </a:p>
          <a:p>
            <a:pPr marL="0" indent="0">
              <a:lnSpc>
                <a:spcPct val="110000"/>
              </a:lnSpc>
              <a:spcBef>
                <a:spcPts val="0"/>
              </a:spcBef>
              <a:spcAft>
                <a:spcPts val="600"/>
              </a:spcAft>
              <a:buNone/>
            </a:pPr>
            <a:r>
              <a:rPr lang="en-US" sz="3100" dirty="0"/>
              <a:t>Home: </a:t>
            </a:r>
            <a:r>
              <a:rPr lang="en-US" sz="3100" dirty="0">
                <a:solidFill>
                  <a:srgbClr val="0563C1"/>
                </a:solidFill>
                <a:hlinkClick r:id="rId3">
                  <a:extLst>
                    <a:ext uri="{A12FA001-AC4F-418D-AE19-62706E023703}">
                      <ahyp:hlinkClr xmlns:ahyp="http://schemas.microsoft.com/office/drawing/2018/hyperlinkcolor" val="tx"/>
                    </a:ext>
                  </a:extLst>
                </a:hlinkClick>
              </a:rPr>
              <a:t>https://firebase.google.com/</a:t>
            </a:r>
            <a:r>
              <a:rPr lang="en-US" sz="3100" dirty="0">
                <a:solidFill>
                  <a:srgbClr val="0563C1"/>
                </a:solidFill>
              </a:rPr>
              <a:t> </a:t>
            </a:r>
            <a:br>
              <a:rPr lang="en-US" sz="3100" dirty="0"/>
            </a:br>
            <a:r>
              <a:rPr lang="en-US" sz="3100" dirty="0"/>
              <a:t>Video overview: </a:t>
            </a:r>
            <a:r>
              <a:rPr lang="en-US" sz="3100" dirty="0">
                <a:solidFill>
                  <a:srgbClr val="0563C1"/>
                </a:solidFill>
                <a:hlinkClick r:id="rId4">
                  <a:extLst>
                    <a:ext uri="{A12FA001-AC4F-418D-AE19-62706E023703}">
                      <ahyp:hlinkClr xmlns:ahyp="http://schemas.microsoft.com/office/drawing/2018/hyperlinkcolor" val="tx"/>
                    </a:ext>
                  </a:extLst>
                </a:hlinkClick>
              </a:rPr>
              <a:t>Firebase in 100 seconds</a:t>
            </a:r>
            <a:endParaRPr lang="en-US" sz="3100" dirty="0">
              <a:solidFill>
                <a:srgbClr val="0563C1"/>
              </a:solidFill>
            </a:endParaRPr>
          </a:p>
          <a:p>
            <a:pPr>
              <a:lnSpc>
                <a:spcPct val="110000"/>
              </a:lnSpc>
              <a:spcBef>
                <a:spcPts val="0"/>
              </a:spcBef>
              <a:spcAft>
                <a:spcPts val="600"/>
              </a:spcAft>
            </a:pPr>
            <a:endParaRPr lang="en-GB" dirty="0"/>
          </a:p>
        </p:txBody>
      </p:sp>
      <p:pic>
        <p:nvPicPr>
          <p:cNvPr id="6" name="Picture 5">
            <a:extLst>
              <a:ext uri="{FF2B5EF4-FFF2-40B4-BE49-F238E27FC236}">
                <a16:creationId xmlns:a16="http://schemas.microsoft.com/office/drawing/2014/main" id="{9EEA6B3D-F052-B49B-540B-CC07D6D4FFFB}"/>
              </a:ext>
            </a:extLst>
          </p:cNvPr>
          <p:cNvPicPr>
            <a:picLocks noChangeAspect="1"/>
          </p:cNvPicPr>
          <p:nvPr/>
        </p:nvPicPr>
        <p:blipFill>
          <a:blip r:embed="rId5"/>
          <a:stretch>
            <a:fillRect/>
          </a:stretch>
        </p:blipFill>
        <p:spPr>
          <a:xfrm>
            <a:off x="5059850" y="149789"/>
            <a:ext cx="3976686" cy="1325562"/>
          </a:xfrm>
          <a:prstGeom prst="rect">
            <a:avLst/>
          </a:prstGeom>
        </p:spPr>
      </p:pic>
      <p:sp>
        <p:nvSpPr>
          <p:cNvPr id="5" name="TextBox 4">
            <a:extLst>
              <a:ext uri="{FF2B5EF4-FFF2-40B4-BE49-F238E27FC236}">
                <a16:creationId xmlns:a16="http://schemas.microsoft.com/office/drawing/2014/main" id="{8173D596-D797-2F1A-7DF4-8243B61E9713}"/>
              </a:ext>
            </a:extLst>
          </p:cNvPr>
          <p:cNvSpPr txBox="1"/>
          <p:nvPr/>
        </p:nvSpPr>
        <p:spPr>
          <a:xfrm>
            <a:off x="7048193" y="5331232"/>
            <a:ext cx="4489962" cy="954107"/>
          </a:xfrm>
          <a:prstGeom prst="rect">
            <a:avLst/>
          </a:prstGeom>
          <a:no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Firebase has a free tier and is free for small projects.</a:t>
            </a:r>
          </a:p>
        </p:txBody>
      </p:sp>
      <p:sp>
        <p:nvSpPr>
          <p:cNvPr id="7" name="Shape 2">
            <a:extLst>
              <a:ext uri="{FF2B5EF4-FFF2-40B4-BE49-F238E27FC236}">
                <a16:creationId xmlns:a16="http://schemas.microsoft.com/office/drawing/2014/main" id="{E2043DCB-0772-451C-91EC-4CB4D3B7A94D}"/>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8" name="Text 3">
            <a:extLst>
              <a:ext uri="{FF2B5EF4-FFF2-40B4-BE49-F238E27FC236}">
                <a16:creationId xmlns:a16="http://schemas.microsoft.com/office/drawing/2014/main" id="{B512518E-EBDA-4AA9-9CAB-435FC617BE78}"/>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228750668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9E708F-81E9-2A3B-685A-7A462BA17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BA7797-2BF3-9524-D478-4740047AD875}"/>
              </a:ext>
            </a:extLst>
          </p:cNvPr>
          <p:cNvSpPr>
            <a:spLocks noGrp="1"/>
          </p:cNvSpPr>
          <p:nvPr>
            <p:ph type="title"/>
          </p:nvPr>
        </p:nvSpPr>
        <p:spPr>
          <a:xfrm>
            <a:off x="445341" y="184355"/>
            <a:ext cx="10515600" cy="1023894"/>
          </a:xfrm>
        </p:spPr>
        <p:txBody>
          <a:bodyPr>
            <a:normAutofit/>
          </a:bodyPr>
          <a:lstStyle/>
          <a:p>
            <a:r>
              <a:rPr lang="en-GB" sz="4800" b="1" u="sng" dirty="0"/>
              <a:t>Cloud Native Applications</a:t>
            </a:r>
          </a:p>
        </p:txBody>
      </p:sp>
      <p:sp>
        <p:nvSpPr>
          <p:cNvPr id="3" name="Content Placeholder 2">
            <a:extLst>
              <a:ext uri="{FF2B5EF4-FFF2-40B4-BE49-F238E27FC236}">
                <a16:creationId xmlns:a16="http://schemas.microsoft.com/office/drawing/2014/main" id="{18FD6FE1-73A4-6CDA-E4CD-3EE7E3DF9759}"/>
              </a:ext>
            </a:extLst>
          </p:cNvPr>
          <p:cNvSpPr>
            <a:spLocks noGrp="1"/>
          </p:cNvSpPr>
          <p:nvPr>
            <p:ph idx="1"/>
          </p:nvPr>
        </p:nvSpPr>
        <p:spPr>
          <a:xfrm>
            <a:off x="398854" y="1098794"/>
            <a:ext cx="11301318" cy="5646132"/>
          </a:xfrm>
        </p:spPr>
        <p:txBody>
          <a:bodyPr>
            <a:normAutofit fontScale="92500" lnSpcReduction="20000"/>
          </a:bodyPr>
          <a:lstStyle/>
          <a:p>
            <a:pPr>
              <a:lnSpc>
                <a:spcPct val="120000"/>
              </a:lnSpc>
              <a:spcBef>
                <a:spcPts val="0"/>
              </a:spcBef>
              <a:spcAft>
                <a:spcPts val="600"/>
              </a:spcAft>
            </a:pPr>
            <a:r>
              <a:rPr lang="en-GB" sz="3000" dirty="0"/>
              <a:t>One increasingly popular method of developing and deploying applications in the Cloud is called ‘</a:t>
            </a:r>
            <a:r>
              <a:rPr lang="en-GB" sz="3000" b="1" u="sng" dirty="0"/>
              <a:t>Cloud Native Application development</a:t>
            </a:r>
            <a:r>
              <a:rPr lang="en-GB" sz="3000" dirty="0"/>
              <a:t>’.</a:t>
            </a:r>
          </a:p>
          <a:p>
            <a:pPr>
              <a:lnSpc>
                <a:spcPct val="120000"/>
              </a:lnSpc>
              <a:spcBef>
                <a:spcPts val="0"/>
              </a:spcBef>
              <a:spcAft>
                <a:spcPts val="600"/>
              </a:spcAft>
              <a:buClr>
                <a:srgbClr val="FFFF00"/>
              </a:buClr>
            </a:pPr>
            <a:r>
              <a:rPr lang="en-GB" sz="3000" b="1" dirty="0">
                <a:solidFill>
                  <a:schemeClr val="bg1"/>
                </a:solidFill>
                <a:effectLst/>
                <a:highlight>
                  <a:srgbClr val="FFFF00"/>
                </a:highlight>
                <a:ea typeface="DengXian" panose="02010600030101010101" pitchFamily="2" charset="-122"/>
                <a:cs typeface="Times New Roman" panose="02020603050405020304" pitchFamily="18" charset="0"/>
              </a:rPr>
              <a:t>Cloud Native Applications</a:t>
            </a:r>
            <a:r>
              <a:rPr lang="en-GB" sz="3000" dirty="0"/>
              <a:t> </a:t>
            </a:r>
            <a:r>
              <a:rPr lang="en-GB" sz="3000" dirty="0">
                <a:effectLst/>
                <a:ea typeface="DengXian" panose="02010600030101010101" pitchFamily="2" charset="-122"/>
                <a:cs typeface="Times New Roman" panose="02020603050405020304" pitchFamily="18" charset="0"/>
              </a:rPr>
              <a:t>are programs designed for cloud computing architectures. These applications use </a:t>
            </a:r>
            <a:r>
              <a:rPr lang="en-GB" sz="3000" b="1" dirty="0">
                <a:effectLst/>
                <a:ea typeface="DengXian" panose="02010600030101010101" pitchFamily="2" charset="-122"/>
                <a:cs typeface="Times New Roman" panose="02020603050405020304" pitchFamily="18" charset="0"/>
              </a:rPr>
              <a:t>services and infrastructure </a:t>
            </a:r>
            <a:r>
              <a:rPr lang="en-GB" sz="3000" dirty="0">
                <a:effectLst/>
                <a:ea typeface="DengXian" panose="02010600030101010101" pitchFamily="2" charset="-122"/>
                <a:cs typeface="Times New Roman" panose="02020603050405020304" pitchFamily="18" charset="0"/>
              </a:rPr>
              <a:t>from cloud computing providers such as AWS / Microsoft Azure /Google Cloud. </a:t>
            </a:r>
          </a:p>
          <a:p>
            <a:pPr>
              <a:lnSpc>
                <a:spcPct val="120000"/>
              </a:lnSpc>
              <a:spcBef>
                <a:spcPts val="0"/>
              </a:spcBef>
              <a:spcAft>
                <a:spcPts val="600"/>
              </a:spcAft>
              <a:buClr>
                <a:srgbClr val="FFFF00"/>
              </a:buClr>
            </a:pPr>
            <a:r>
              <a:rPr lang="en-GB" sz="3000" b="1" dirty="0">
                <a:solidFill>
                  <a:schemeClr val="bg1"/>
                </a:solidFill>
                <a:effectLst/>
                <a:highlight>
                  <a:srgbClr val="FFFF00"/>
                </a:highlight>
                <a:ea typeface="DengXian" panose="02010600030101010101" pitchFamily="2" charset="-122"/>
                <a:cs typeface="Times New Roman" panose="02020603050405020304" pitchFamily="18" charset="0"/>
              </a:rPr>
              <a:t>All functions are created as container-based microservices that </a:t>
            </a:r>
            <a:r>
              <a:rPr lang="en-US" sz="3000" b="1" dirty="0">
                <a:solidFill>
                  <a:schemeClr val="bg1"/>
                </a:solidFill>
                <a:effectLst/>
                <a:highlight>
                  <a:srgbClr val="FFFF00"/>
                </a:highlight>
                <a:ea typeface="DengXian" panose="02010600030101010101" pitchFamily="2" charset="-122"/>
                <a:cs typeface="Times New Roman" panose="02020603050405020304" pitchFamily="18" charset="0"/>
              </a:rPr>
              <a:t>communicate over APIs</a:t>
            </a:r>
            <a:r>
              <a:rPr lang="en-US" sz="3000" dirty="0">
                <a:effectLst/>
                <a:ea typeface="DengXian" panose="02010600030101010101" pitchFamily="2" charset="-122"/>
                <a:cs typeface="Times New Roman" panose="02020603050405020304" pitchFamily="18" charset="0"/>
              </a:rPr>
              <a:t>.</a:t>
            </a:r>
          </a:p>
          <a:p>
            <a:pPr>
              <a:lnSpc>
                <a:spcPct val="120000"/>
              </a:lnSpc>
              <a:spcBef>
                <a:spcPts val="0"/>
              </a:spcBef>
              <a:spcAft>
                <a:spcPts val="600"/>
              </a:spcAft>
              <a:buClr>
                <a:srgbClr val="FFFF00"/>
              </a:buClr>
            </a:pPr>
            <a:r>
              <a:rPr lang="en-US" sz="3000" dirty="0"/>
              <a:t>I</a:t>
            </a:r>
            <a:r>
              <a:rPr lang="en-US" sz="3000" b="0" i="0" dirty="0">
                <a:effectLst/>
              </a:rPr>
              <a:t>n a microservices architecture, each microservice is typically packaged in a container, to make deployment, management, scaling, and upgrades easier.</a:t>
            </a:r>
            <a:br>
              <a:rPr lang="en-US" sz="3000" b="0" i="0" dirty="0">
                <a:effectLst/>
              </a:rPr>
            </a:br>
            <a:endParaRPr lang="en-US" sz="1400" dirty="0">
              <a:effectLst/>
              <a:ea typeface="DengXian" panose="02010600030101010101" pitchFamily="2" charset="-122"/>
              <a:cs typeface="Times New Roman" panose="02020603050405020304" pitchFamily="18" charset="0"/>
            </a:endParaRPr>
          </a:p>
          <a:p>
            <a:pPr lvl="1">
              <a:lnSpc>
                <a:spcPct val="120000"/>
              </a:lnSpc>
              <a:spcBef>
                <a:spcPts val="0"/>
              </a:spcBef>
              <a:spcAft>
                <a:spcPts val="600"/>
              </a:spcAft>
            </a:pPr>
            <a:r>
              <a:rPr lang="en-GB" sz="1400" dirty="0">
                <a:effectLst/>
                <a:latin typeface="Calibri" panose="020F0502020204030204" pitchFamily="34" charset="0"/>
                <a:ea typeface="DengXian" panose="02010600030101010101" pitchFamily="2" charset="-122"/>
                <a:cs typeface="Times New Roman" panose="02020603050405020304" pitchFamily="18" charset="0"/>
              </a:rPr>
              <a:t>Bg</a:t>
            </a:r>
            <a:r>
              <a:rPr lang="en-US" sz="1400" dirty="0">
                <a:effectLst/>
                <a:latin typeface="Calibri" panose="020F0502020204030204" pitchFamily="34" charset="0"/>
                <a:ea typeface="DengXian" panose="02010600030101010101" pitchFamily="2" charset="-122"/>
                <a:cs typeface="Times New Roman" panose="02020603050405020304" pitchFamily="18" charset="0"/>
              </a:rPr>
              <a:t>. From a software engineering perspective, microservices can be simpler to develop. They’re smaller in scope and therefore smaller in size, which makes it easier for developers to improve them through continuous integration and continuous delivery (CI/CD). They can be written in any programming language. And they can communicate with other microservices through APIs. An API / Application programming interface is a set of programming calls that expose the functionality of an application to developers. </a:t>
            </a:r>
            <a:endParaRPr lang="en-US" sz="1400" dirty="0">
              <a:latin typeface="Calibri" panose="020F0502020204030204" pitchFamily="34" charset="0"/>
              <a:ea typeface="DengXian" panose="02010600030101010101" pitchFamily="2" charset="-122"/>
              <a:cs typeface="Times New Roman" panose="02020603050405020304" pitchFamily="18" charset="0"/>
            </a:endParaRPr>
          </a:p>
          <a:p>
            <a:pPr lvl="1">
              <a:lnSpc>
                <a:spcPct val="120000"/>
              </a:lnSpc>
              <a:spcBef>
                <a:spcPts val="0"/>
              </a:spcBef>
              <a:spcAft>
                <a:spcPts val="600"/>
              </a:spcAft>
            </a:pPr>
            <a:r>
              <a:rPr lang="en-US" sz="1000" dirty="0">
                <a:effectLst/>
                <a:latin typeface="Calibri" panose="020F0502020204030204" pitchFamily="34" charset="0"/>
                <a:ea typeface="DengXian" panose="02010600030101010101" pitchFamily="2" charset="-122"/>
                <a:cs typeface="Times New Roman" panose="02020603050405020304" pitchFamily="18" charset="0"/>
              </a:rPr>
              <a:t>Bg. For more information about microservices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 and for more information on how they work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a:p>
            <a:pPr marL="0" indent="0">
              <a:lnSpc>
                <a:spcPct val="120000"/>
              </a:lnSpc>
              <a:spcBef>
                <a:spcPts val="0"/>
              </a:spcBef>
              <a:spcAft>
                <a:spcPts val="600"/>
              </a:spcAft>
              <a:buNone/>
            </a:pPr>
            <a:endParaRPr lang="en-GB" sz="1600" dirty="0"/>
          </a:p>
        </p:txBody>
      </p:sp>
      <p:sp>
        <p:nvSpPr>
          <p:cNvPr id="4" name="Rectangle 3">
            <a:extLst>
              <a:ext uri="{FF2B5EF4-FFF2-40B4-BE49-F238E27FC236}">
                <a16:creationId xmlns:a16="http://schemas.microsoft.com/office/drawing/2014/main" id="{BD2EF92F-FD8F-CB7D-EC66-058D01D97594}"/>
              </a:ext>
            </a:extLst>
          </p:cNvPr>
          <p:cNvSpPr/>
          <p:nvPr/>
        </p:nvSpPr>
        <p:spPr>
          <a:xfrm>
            <a:off x="324746" y="293810"/>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Graphic 4" descr="Cloud Computing with solid fill">
            <a:extLst>
              <a:ext uri="{FF2B5EF4-FFF2-40B4-BE49-F238E27FC236}">
                <a16:creationId xmlns:a16="http://schemas.microsoft.com/office/drawing/2014/main" id="{26BD3395-3F9E-6DD9-8F32-680E6FD29B7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45462" y="0"/>
            <a:ext cx="1189422" cy="1189422"/>
          </a:xfrm>
          <a:prstGeom prst="rect">
            <a:avLst/>
          </a:prstGeom>
        </p:spPr>
      </p:pic>
      <p:sp>
        <p:nvSpPr>
          <p:cNvPr id="6" name="Shape 2">
            <a:extLst>
              <a:ext uri="{FF2B5EF4-FFF2-40B4-BE49-F238E27FC236}">
                <a16:creationId xmlns:a16="http://schemas.microsoft.com/office/drawing/2014/main" id="{FF31F7D2-1A26-49F3-B704-449EBAAD8F38}"/>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7" name="Text 3">
            <a:extLst>
              <a:ext uri="{FF2B5EF4-FFF2-40B4-BE49-F238E27FC236}">
                <a16:creationId xmlns:a16="http://schemas.microsoft.com/office/drawing/2014/main" id="{FAE6F853-73B0-4F48-A2FA-A54AA21C4FA3}"/>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339065989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3010F3-3FDE-C8CE-10CA-F88195AFF6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8F21C77-4C84-E4B8-1A18-2861A9177D7E}"/>
              </a:ext>
            </a:extLst>
          </p:cNvPr>
          <p:cNvSpPr>
            <a:spLocks noGrp="1"/>
          </p:cNvSpPr>
          <p:nvPr>
            <p:ph type="title"/>
          </p:nvPr>
        </p:nvSpPr>
        <p:spPr>
          <a:xfrm>
            <a:off x="212124" y="39353"/>
            <a:ext cx="10515600" cy="1325563"/>
          </a:xfrm>
        </p:spPr>
        <p:txBody>
          <a:bodyPr/>
          <a:lstStyle/>
          <a:p>
            <a:r>
              <a:rPr lang="en-GB" sz="4800" b="1" dirty="0"/>
              <a:t>Bg. </a:t>
            </a:r>
            <a:r>
              <a:rPr lang="en-GB" b="1" u="sng" dirty="0"/>
              <a:t>Cloud Native Applications</a:t>
            </a:r>
          </a:p>
        </p:txBody>
      </p:sp>
      <p:sp>
        <p:nvSpPr>
          <p:cNvPr id="3" name="Content Placeholder 2">
            <a:extLst>
              <a:ext uri="{FF2B5EF4-FFF2-40B4-BE49-F238E27FC236}">
                <a16:creationId xmlns:a16="http://schemas.microsoft.com/office/drawing/2014/main" id="{95744737-3444-F1DC-9650-AFF1EACCE9ED}"/>
              </a:ext>
            </a:extLst>
          </p:cNvPr>
          <p:cNvSpPr>
            <a:spLocks noGrp="1"/>
          </p:cNvSpPr>
          <p:nvPr>
            <p:ph idx="1"/>
          </p:nvPr>
        </p:nvSpPr>
        <p:spPr>
          <a:xfrm>
            <a:off x="294503" y="1179191"/>
            <a:ext cx="11685373" cy="5453728"/>
          </a:xfrm>
        </p:spPr>
        <p:txBody>
          <a:bodyPr>
            <a:normAutofit fontScale="77500" lnSpcReduction="20000"/>
          </a:bodyPr>
          <a:lstStyle/>
          <a:p>
            <a:pPr marL="0" indent="0">
              <a:lnSpc>
                <a:spcPct val="110000"/>
              </a:lnSpc>
              <a:spcBef>
                <a:spcPts val="0"/>
              </a:spcBef>
              <a:buNone/>
            </a:pPr>
            <a:r>
              <a:rPr lang="en-GB" b="1" dirty="0">
                <a:effectLst/>
                <a:latin typeface="Calibri" panose="020F0502020204030204" pitchFamily="34" charset="0"/>
                <a:ea typeface="DengXian" panose="02010600030101010101" pitchFamily="2" charset="-122"/>
                <a:cs typeface="Times New Roman" panose="02020603050405020304" pitchFamily="18" charset="0"/>
              </a:rPr>
              <a:t>The trend in software Application development today is towards creating Cloud Native Applications that create microservices.</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10000"/>
              </a:lnSpc>
              <a:spcBef>
                <a:spcPts val="0"/>
              </a:spcBef>
              <a:buClr>
                <a:srgbClr val="FFFF00"/>
              </a:buClr>
            </a:pPr>
            <a:r>
              <a:rPr lang="en-GB" b="1" u="sng" dirty="0">
                <a:effectLst/>
                <a:latin typeface="Calibri" panose="020F0502020204030204" pitchFamily="34" charset="0"/>
                <a:ea typeface="DengXian" panose="02010600030101010101" pitchFamily="2" charset="-122"/>
                <a:cs typeface="Times New Roman" panose="02020603050405020304" pitchFamily="18" charset="0"/>
              </a:rPr>
              <a:t>Monolithic Application:</a:t>
            </a:r>
            <a:r>
              <a:rPr lang="en-GB" b="1" u="sng" dirty="0"/>
              <a:t> </a:t>
            </a:r>
            <a:r>
              <a:rPr lang="en-US" dirty="0">
                <a:effectLst/>
                <a:latin typeface="Calibri" panose="020F0502020204030204" pitchFamily="34" charset="0"/>
                <a:ea typeface="DengXian" panose="02010600030101010101" pitchFamily="2" charset="-122"/>
                <a:cs typeface="Times New Roman" panose="02020603050405020304" pitchFamily="18" charset="0"/>
              </a:rPr>
              <a:t>A monolithic application is built as a single unit </a:t>
            </a:r>
            <a:r>
              <a:rPr lang="en-GB" dirty="0">
                <a:effectLst/>
                <a:latin typeface="Calibri" panose="020F0502020204030204" pitchFamily="34" charset="0"/>
                <a:ea typeface="DengXian" panose="02010600030101010101" pitchFamily="2" charset="-122"/>
                <a:cs typeface="Times New Roman" panose="02020603050405020304" pitchFamily="18" charset="0"/>
              </a:rPr>
              <a:t>application where the user interface, code and database are combined into a single program or a 3-tier Web </a:t>
            </a:r>
            <a:r>
              <a:rPr lang="en-US" dirty="0">
                <a:effectLst/>
                <a:latin typeface="Calibri" panose="020F0502020204030204" pitchFamily="34" charset="0"/>
                <a:ea typeface="DengXian" panose="02010600030101010101" pitchFamily="2" charset="-122"/>
                <a:cs typeface="Times New Roman" panose="02020603050405020304" pitchFamily="18" charset="0"/>
              </a:rPr>
              <a:t>application built in three parts: client-side user interface</a:t>
            </a:r>
            <a:r>
              <a:rPr lang="en-GB" dirty="0">
                <a:effectLst/>
                <a:latin typeface="Calibri" panose="020F0502020204030204" pitchFamily="34" charset="0"/>
                <a:ea typeface="DengXian" panose="02010600030101010101" pitchFamily="2" charset="-122"/>
                <a:cs typeface="Times New Roman" panose="02020603050405020304" pitchFamily="18" charset="0"/>
              </a:rPr>
              <a:t>, server program and a</a:t>
            </a:r>
            <a:r>
              <a:rPr lang="en-US" dirty="0">
                <a:effectLst/>
                <a:latin typeface="Calibri" panose="020F0502020204030204" pitchFamily="34" charset="0"/>
                <a:ea typeface="DengXian" panose="02010600030101010101" pitchFamily="2" charset="-122"/>
                <a:cs typeface="Times New Roman" panose="02020603050405020304" pitchFamily="18" charset="0"/>
              </a:rPr>
              <a:t> database</a:t>
            </a:r>
            <a:r>
              <a:rPr lang="en-GB" dirty="0">
                <a:effectLst/>
                <a:latin typeface="Calibri" panose="020F0502020204030204" pitchFamily="34" charset="0"/>
                <a:ea typeface="DengXian" panose="02010600030101010101" pitchFamily="2" charset="-122"/>
                <a:cs typeface="Times New Roman" panose="02020603050405020304" pitchFamily="18" charset="0"/>
              </a:rPr>
              <a:t>. All function are </a:t>
            </a:r>
            <a:r>
              <a:rPr lang="en-US" dirty="0">
                <a:effectLst/>
                <a:latin typeface="Calibri" panose="020F0502020204030204" pitchFamily="34" charset="0"/>
                <a:ea typeface="DengXian" panose="02010600030101010101" pitchFamily="2" charset="-122"/>
                <a:cs typeface="Times New Roman" panose="02020603050405020304" pitchFamily="18" charset="0"/>
              </a:rPr>
              <a:t>tightly coupled</a:t>
            </a:r>
            <a:r>
              <a:rPr lang="en-GB" dirty="0">
                <a:effectLst/>
                <a:latin typeface="Calibri" panose="020F0502020204030204" pitchFamily="34" charset="0"/>
                <a:ea typeface="DengXian" panose="02010600030101010101" pitchFamily="2" charset="-122"/>
                <a:cs typeface="Times New Roman" panose="02020603050405020304" pitchFamily="18" charset="0"/>
              </a:rPr>
              <a:t> in one program/server script file.</a:t>
            </a:r>
          </a:p>
          <a:p>
            <a:pPr>
              <a:lnSpc>
                <a:spcPct val="110000"/>
              </a:lnSpc>
              <a:spcBef>
                <a:spcPts val="0"/>
              </a:spcBef>
              <a:buClr>
                <a:srgbClr val="FFFF00"/>
              </a:buClr>
            </a:pPr>
            <a:r>
              <a:rPr lang="en-GB" b="1" u="sng" dirty="0">
                <a:effectLst/>
                <a:latin typeface="Calibri" panose="020F0502020204030204" pitchFamily="34" charset="0"/>
                <a:ea typeface="DengXian" panose="02010600030101010101" pitchFamily="2" charset="-122"/>
                <a:cs typeface="Times New Roman" panose="02020603050405020304" pitchFamily="18" charset="0"/>
              </a:rPr>
              <a:t>Distributed Computing &amp; SOA:</a:t>
            </a:r>
            <a:r>
              <a:rPr lang="en-GB" b="1" u="sng" dirty="0"/>
              <a:t> </a:t>
            </a:r>
            <a:r>
              <a:rPr lang="en-GB" dirty="0">
                <a:effectLst/>
                <a:latin typeface="Calibri" panose="020F0502020204030204" pitchFamily="34" charset="0"/>
                <a:ea typeface="DengXian" panose="02010600030101010101" pitchFamily="2" charset="-122"/>
                <a:cs typeface="Times New Roman" panose="02020603050405020304" pitchFamily="18" charset="0"/>
              </a:rPr>
              <a:t>Service Oriented Architecture Applications started to decouple key functions and provide them as services using </a:t>
            </a:r>
            <a:r>
              <a:rPr lang="en-GB" b="1" dirty="0">
                <a:effectLst/>
                <a:latin typeface="Calibri" panose="020F0502020204030204" pitchFamily="34" charset="0"/>
                <a:ea typeface="DengXian" panose="02010600030101010101" pitchFamily="2" charset="-122"/>
                <a:cs typeface="Times New Roman" panose="02020603050405020304" pitchFamily="18" charset="0"/>
              </a:rPr>
              <a:t>Web Service languages </a:t>
            </a:r>
            <a:r>
              <a:rPr lang="en-GB" dirty="0">
                <a:effectLst/>
                <a:latin typeface="Calibri" panose="020F0502020204030204" pitchFamily="34" charset="0"/>
                <a:ea typeface="DengXian" panose="02010600030101010101" pitchFamily="2" charset="-122"/>
                <a:cs typeface="Times New Roman" panose="02020603050405020304" pitchFamily="18" charset="0"/>
              </a:rPr>
              <a:t>(such as </a:t>
            </a:r>
            <a:r>
              <a:rPr lang="en-GB"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XML, SOAP, WSDL</a:t>
            </a:r>
            <a:r>
              <a:rPr lang="en-GB" dirty="0">
                <a:effectLst/>
                <a:latin typeface="Calibri" panose="020F0502020204030204" pitchFamily="34" charset="0"/>
                <a:ea typeface="DengXian" panose="02010600030101010101" pitchFamily="2" charset="-122"/>
                <a:cs typeface="Times New Roman" panose="02020603050405020304" pitchFamily="18" charset="0"/>
              </a:rPr>
              <a:t>). Typically, still working as 3/n-tier architecture although many servers could be used to ensure fault-tolerance, redundancy, scalability and up-time. But it was not very flexible, efficient or scalable.</a:t>
            </a:r>
          </a:p>
          <a:p>
            <a:pPr>
              <a:lnSpc>
                <a:spcPct val="110000"/>
              </a:lnSpc>
              <a:spcBef>
                <a:spcPts val="0"/>
              </a:spcBef>
              <a:buClr>
                <a:srgbClr val="FFFF00"/>
              </a:buClr>
            </a:pPr>
            <a:r>
              <a:rPr lang="en-GB" b="1" u="sng" dirty="0">
                <a:effectLst/>
                <a:latin typeface="Calibri" panose="020F0502020204030204" pitchFamily="34" charset="0"/>
                <a:ea typeface="DengXian" panose="02010600030101010101" pitchFamily="2" charset="-122"/>
                <a:cs typeface="Times New Roman" panose="02020603050405020304" pitchFamily="18" charset="0"/>
              </a:rPr>
              <a:t>Cloud Native Applications</a:t>
            </a:r>
            <a:r>
              <a:rPr lang="en-GB" u="sng" dirty="0">
                <a:effectLst/>
                <a:latin typeface="Calibri" panose="020F0502020204030204" pitchFamily="34" charset="0"/>
                <a:ea typeface="DengXian" panose="02010600030101010101" pitchFamily="2" charset="-122"/>
                <a:cs typeface="Times New Roman" panose="02020603050405020304" pitchFamily="18" charset="0"/>
              </a:rPr>
              <a:t>:</a:t>
            </a:r>
            <a:r>
              <a:rPr lang="en-GB" u="sng" dirty="0"/>
              <a:t> </a:t>
            </a:r>
            <a:r>
              <a:rPr lang="en-GB" dirty="0">
                <a:effectLst/>
                <a:latin typeface="Calibri" panose="020F0502020204030204" pitchFamily="34" charset="0"/>
                <a:ea typeface="DengXian" panose="02010600030101010101" pitchFamily="2" charset="-122"/>
                <a:cs typeface="Times New Roman" panose="02020603050405020304" pitchFamily="18" charset="0"/>
              </a:rPr>
              <a:t>are programs designed for a cloud computing architectures. These applications use services and infrastructure from cloud computing providers such as AWS / Microsoft Azure /Google Cloud. </a:t>
            </a:r>
            <a:r>
              <a:rPr lang="en-GB"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All functions are created as de-coupled container-based microservices that </a:t>
            </a:r>
            <a:r>
              <a:rPr lang="en-US" b="1"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rPr>
              <a:t>communicate over APIs</a:t>
            </a:r>
            <a:r>
              <a:rPr lang="en-US" dirty="0">
                <a:effectLst/>
                <a:latin typeface="Calibri" panose="020F0502020204030204" pitchFamily="34" charset="0"/>
                <a:ea typeface="DengXian" panose="02010600030101010101" pitchFamily="2" charset="-122"/>
                <a:cs typeface="Times New Roman" panose="02020603050405020304" pitchFamily="18" charset="0"/>
              </a:rPr>
              <a:t>. </a:t>
            </a:r>
            <a:r>
              <a:rPr lang="en-GB" dirty="0">
                <a:effectLst/>
                <a:latin typeface="Calibri" panose="020F0502020204030204" pitchFamily="34" charset="0"/>
                <a:ea typeface="DengXian" panose="02010600030101010101" pitchFamily="2" charset="-122"/>
                <a:cs typeface="Times New Roman" panose="02020603050405020304" pitchFamily="18" charset="0"/>
              </a:rPr>
              <a:t>M</a:t>
            </a:r>
            <a:r>
              <a:rPr lang="en-US" dirty="0" err="1">
                <a:effectLst/>
                <a:latin typeface="Calibri" panose="020F0502020204030204" pitchFamily="34" charset="0"/>
                <a:ea typeface="DengXian" panose="02010600030101010101" pitchFamily="2" charset="-122"/>
                <a:cs typeface="Times New Roman" panose="02020603050405020304" pitchFamily="18" charset="0"/>
              </a:rPr>
              <a:t>croservices</a:t>
            </a:r>
            <a:r>
              <a:rPr lang="en-US" dirty="0">
                <a:effectLst/>
                <a:latin typeface="Calibri" panose="020F0502020204030204" pitchFamily="34" charset="0"/>
                <a:ea typeface="DengXian" panose="02010600030101010101" pitchFamily="2" charset="-122"/>
                <a:cs typeface="Times New Roman" panose="02020603050405020304" pitchFamily="18" charset="0"/>
              </a:rPr>
              <a:t> are small applications deployed independently as loosely coupled services, tied together through application integration (APIs). </a:t>
            </a:r>
            <a:endParaRPr lang="en-GB" dirty="0">
              <a:effectLst/>
              <a:latin typeface="Calibri" panose="020F0502020204030204" pitchFamily="34" charset="0"/>
              <a:ea typeface="DengXian" panose="02010600030101010101" pitchFamily="2" charset="-122"/>
              <a:cs typeface="Times New Roman" panose="02020603050405020304" pitchFamily="18" charset="0"/>
            </a:endParaRPr>
          </a:p>
          <a:p>
            <a:pPr lvl="1">
              <a:lnSpc>
                <a:spcPct val="110000"/>
              </a:lnSpc>
              <a:spcBef>
                <a:spcPts val="0"/>
              </a:spcBef>
            </a:pPr>
            <a:r>
              <a:rPr lang="en-GB" sz="1400" dirty="0">
                <a:effectLst/>
                <a:latin typeface="Calibri" panose="020F0502020204030204" pitchFamily="34" charset="0"/>
                <a:ea typeface="DengXian" panose="02010600030101010101" pitchFamily="2" charset="-122"/>
                <a:cs typeface="Times New Roman" panose="02020603050405020304" pitchFamily="18" charset="0"/>
              </a:rPr>
              <a:t>Bg</a:t>
            </a:r>
            <a:r>
              <a:rPr lang="en-US" sz="1400" dirty="0">
                <a:effectLst/>
                <a:latin typeface="Calibri" panose="020F0502020204030204" pitchFamily="34" charset="0"/>
                <a:ea typeface="DengXian" panose="02010600030101010101" pitchFamily="2" charset="-122"/>
                <a:cs typeface="Times New Roman" panose="02020603050405020304" pitchFamily="18" charset="0"/>
              </a:rPr>
              <a:t>. From a software engineering perspective, microservices can be simpler to develop. They’re smaller in scope and therefore smaller in size, which makes it easier for developers to improve them through continuous integration and continuous delivery (CI/CD). They can be written in any programming language. And they can communicate with other microservices through APIs. An application programming interface (API) is a set of programming calls that expose the functionality of an application to developers. (</a:t>
            </a:r>
            <a:r>
              <a:rPr lang="en-US"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4"/>
              </a:rPr>
              <a:t>ref</a:t>
            </a:r>
            <a:r>
              <a:rPr lang="en-US" sz="14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lvl="2">
              <a:lnSpc>
                <a:spcPct val="110000"/>
              </a:lnSpc>
              <a:spcBef>
                <a:spcPts val="0"/>
              </a:spcBef>
            </a:pPr>
            <a:r>
              <a:rPr lang="en-US" sz="1000" dirty="0">
                <a:effectLst/>
                <a:latin typeface="Calibri" panose="020F0502020204030204" pitchFamily="34" charset="0"/>
                <a:ea typeface="DengXian" panose="02010600030101010101" pitchFamily="2" charset="-122"/>
                <a:cs typeface="Times New Roman" panose="02020603050405020304" pitchFamily="18" charset="0"/>
              </a:rPr>
              <a:t>Bg. For more information about microservices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5"/>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 and for more information on how they work please </a:t>
            </a:r>
            <a:r>
              <a:rPr lang="en-US" sz="10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6"/>
              </a:rPr>
              <a:t>click-here</a:t>
            </a:r>
            <a:r>
              <a:rPr lang="en-US" sz="1000" dirty="0">
                <a:effectLst/>
                <a:latin typeface="Calibri" panose="020F0502020204030204" pitchFamily="34" charset="0"/>
                <a:ea typeface="DengXian" panose="02010600030101010101" pitchFamily="2" charset="-122"/>
                <a:cs typeface="Times New Roman" panose="02020603050405020304" pitchFamily="18" charset="0"/>
              </a:rPr>
              <a:t>.</a:t>
            </a:r>
            <a:endParaRPr lang="en-GB" sz="10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10000"/>
              </a:lnSpc>
              <a:spcBef>
                <a:spcPts val="0"/>
              </a:spcBef>
              <a:buNone/>
            </a:pPr>
            <a:endParaRPr lang="en-US" dirty="0"/>
          </a:p>
        </p:txBody>
      </p:sp>
      <p:grpSp>
        <p:nvGrpSpPr>
          <p:cNvPr id="8" name="Group 7">
            <a:extLst>
              <a:ext uri="{FF2B5EF4-FFF2-40B4-BE49-F238E27FC236}">
                <a16:creationId xmlns:a16="http://schemas.microsoft.com/office/drawing/2014/main" id="{811B22F2-5B9C-A14B-A584-501D3D0572D7}"/>
              </a:ext>
            </a:extLst>
          </p:cNvPr>
          <p:cNvGrpSpPr/>
          <p:nvPr/>
        </p:nvGrpSpPr>
        <p:grpSpPr>
          <a:xfrm>
            <a:off x="7413229" y="-463706"/>
            <a:ext cx="2145957" cy="2145957"/>
            <a:chOff x="9334500" y="-370843"/>
            <a:chExt cx="2145957" cy="2145957"/>
          </a:xfrm>
        </p:grpSpPr>
        <p:pic>
          <p:nvPicPr>
            <p:cNvPr id="5" name="Graphic 4" descr="Cloud outline">
              <a:extLst>
                <a:ext uri="{FF2B5EF4-FFF2-40B4-BE49-F238E27FC236}">
                  <a16:creationId xmlns:a16="http://schemas.microsoft.com/office/drawing/2014/main" id="{DEB2B3D0-6F53-EA74-11D5-C766ABB9B9DC}"/>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334500" y="-370843"/>
              <a:ext cx="2145957" cy="2145957"/>
            </a:xfrm>
            <a:prstGeom prst="rect">
              <a:avLst/>
            </a:prstGeom>
          </p:spPr>
        </p:pic>
        <p:pic>
          <p:nvPicPr>
            <p:cNvPr id="7" name="Graphic 6" descr="Single gear outline">
              <a:extLst>
                <a:ext uri="{FF2B5EF4-FFF2-40B4-BE49-F238E27FC236}">
                  <a16:creationId xmlns:a16="http://schemas.microsoft.com/office/drawing/2014/main" id="{69E483C2-CD4D-D8A3-750E-E3F0B498869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895702" y="340851"/>
              <a:ext cx="914400" cy="914400"/>
            </a:xfrm>
            <a:prstGeom prst="rect">
              <a:avLst/>
            </a:prstGeom>
          </p:spPr>
        </p:pic>
      </p:grpSp>
      <p:sp>
        <p:nvSpPr>
          <p:cNvPr id="9" name="Shape 2">
            <a:extLst>
              <a:ext uri="{FF2B5EF4-FFF2-40B4-BE49-F238E27FC236}">
                <a16:creationId xmlns:a16="http://schemas.microsoft.com/office/drawing/2014/main" id="{EA0F4FCF-E135-4E12-AC5B-1444415D917E}"/>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10" name="Text 3">
            <a:extLst>
              <a:ext uri="{FF2B5EF4-FFF2-40B4-BE49-F238E27FC236}">
                <a16:creationId xmlns:a16="http://schemas.microsoft.com/office/drawing/2014/main" id="{7F5202DE-9057-4BE7-989F-0C2042ABB67E}"/>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60316279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3C41A9-93AA-75AB-F5E3-3E5AF89A46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5079E0-F8F2-4668-8977-46D0CC9D2A4C}"/>
              </a:ext>
            </a:extLst>
          </p:cNvPr>
          <p:cNvSpPr>
            <a:spLocks noGrp="1"/>
          </p:cNvSpPr>
          <p:nvPr>
            <p:ph type="title"/>
          </p:nvPr>
        </p:nvSpPr>
        <p:spPr>
          <a:xfrm>
            <a:off x="429763" y="422791"/>
            <a:ext cx="10515600" cy="1023894"/>
          </a:xfrm>
        </p:spPr>
        <p:txBody>
          <a:bodyPr>
            <a:normAutofit/>
          </a:bodyPr>
          <a:lstStyle/>
          <a:p>
            <a:r>
              <a:rPr lang="en-GB" sz="6000" b="1" dirty="0"/>
              <a:t>Bg. </a:t>
            </a:r>
            <a:r>
              <a:rPr lang="en-GB" sz="4800" b="1" u="sng" dirty="0"/>
              <a:t>Cloud Native Applications</a:t>
            </a:r>
          </a:p>
        </p:txBody>
      </p:sp>
      <p:sp>
        <p:nvSpPr>
          <p:cNvPr id="3" name="Content Placeholder 2">
            <a:extLst>
              <a:ext uri="{FF2B5EF4-FFF2-40B4-BE49-F238E27FC236}">
                <a16:creationId xmlns:a16="http://schemas.microsoft.com/office/drawing/2014/main" id="{1DFDD73A-A38A-18BF-6A6A-86DC6ECF1F06}"/>
              </a:ext>
            </a:extLst>
          </p:cNvPr>
          <p:cNvSpPr>
            <a:spLocks noGrp="1"/>
          </p:cNvSpPr>
          <p:nvPr>
            <p:ph idx="1"/>
          </p:nvPr>
        </p:nvSpPr>
        <p:spPr>
          <a:xfrm>
            <a:off x="563761" y="1446685"/>
            <a:ext cx="10069960" cy="5196187"/>
          </a:xfrm>
        </p:spPr>
        <p:txBody>
          <a:bodyPr>
            <a:normAutofit/>
          </a:bodyPr>
          <a:lstStyle/>
          <a:p>
            <a:r>
              <a:rPr lang="en-GB" sz="2400" dirty="0"/>
              <a:t>The following </a:t>
            </a:r>
            <a:r>
              <a:rPr lang="en-GB" sz="2400" dirty="0">
                <a:hlinkClick r:id="rId3"/>
              </a:rPr>
              <a:t>video</a:t>
            </a:r>
            <a:r>
              <a:rPr lang="en-GB" sz="2400" dirty="0"/>
              <a:t> provides a 3.45min overview:</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p:txBody>
      </p:sp>
      <p:pic>
        <p:nvPicPr>
          <p:cNvPr id="5" name="Picture 4">
            <a:hlinkClick r:id="rId3"/>
            <a:extLst>
              <a:ext uri="{FF2B5EF4-FFF2-40B4-BE49-F238E27FC236}">
                <a16:creationId xmlns:a16="http://schemas.microsoft.com/office/drawing/2014/main" id="{9B72F297-7442-213A-A684-0E397258F677}"/>
              </a:ext>
            </a:extLst>
          </p:cNvPr>
          <p:cNvPicPr>
            <a:picLocks noChangeAspect="1"/>
          </p:cNvPicPr>
          <p:nvPr/>
        </p:nvPicPr>
        <p:blipFill>
          <a:blip r:embed="rId4"/>
          <a:stretch>
            <a:fillRect/>
          </a:stretch>
        </p:blipFill>
        <p:spPr>
          <a:xfrm>
            <a:off x="850356" y="1893297"/>
            <a:ext cx="8072417" cy="4541912"/>
          </a:xfrm>
          <a:prstGeom prst="rect">
            <a:avLst/>
          </a:prstGeom>
        </p:spPr>
      </p:pic>
      <p:sp>
        <p:nvSpPr>
          <p:cNvPr id="6" name="TextBox 5">
            <a:extLst>
              <a:ext uri="{FF2B5EF4-FFF2-40B4-BE49-F238E27FC236}">
                <a16:creationId xmlns:a16="http://schemas.microsoft.com/office/drawing/2014/main" id="{AC56C537-42A3-72DE-9CCE-F1374FC89285}"/>
              </a:ext>
            </a:extLst>
          </p:cNvPr>
          <p:cNvSpPr txBox="1"/>
          <p:nvPr/>
        </p:nvSpPr>
        <p:spPr>
          <a:xfrm>
            <a:off x="9033386" y="5628933"/>
            <a:ext cx="3074883"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Bg. For an illustrated overview of traditional v Cloud Native</a:t>
            </a:r>
            <a:b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application, please </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5"/>
              </a:rPr>
              <a:t>click-here</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a:t>
            </a:r>
          </a:p>
        </p:txBody>
      </p:sp>
      <p:sp>
        <p:nvSpPr>
          <p:cNvPr id="7" name="Shape 2">
            <a:extLst>
              <a:ext uri="{FF2B5EF4-FFF2-40B4-BE49-F238E27FC236}">
                <a16:creationId xmlns:a16="http://schemas.microsoft.com/office/drawing/2014/main" id="{1B6B50CC-C97B-4C59-924E-D8A9235966C0}"/>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8" name="Text 3">
            <a:extLst>
              <a:ext uri="{FF2B5EF4-FFF2-40B4-BE49-F238E27FC236}">
                <a16:creationId xmlns:a16="http://schemas.microsoft.com/office/drawing/2014/main" id="{0B92CBD2-F521-40B3-8872-0BB134E31ACC}"/>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10964455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8076BE-3A71-7CE7-B34A-D8550F6E64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78021EF-F719-8FF8-0761-DC7188EB6B5E}"/>
              </a:ext>
            </a:extLst>
          </p:cNvPr>
          <p:cNvSpPr>
            <a:spLocks noGrp="1"/>
          </p:cNvSpPr>
          <p:nvPr>
            <p:ph type="title"/>
          </p:nvPr>
        </p:nvSpPr>
        <p:spPr>
          <a:xfrm>
            <a:off x="305897" y="223289"/>
            <a:ext cx="11403226" cy="1023894"/>
          </a:xfrm>
        </p:spPr>
        <p:txBody>
          <a:bodyPr>
            <a:normAutofit/>
          </a:bodyPr>
          <a:lstStyle/>
          <a:p>
            <a:r>
              <a:rPr lang="en-GB" sz="5400" b="1" dirty="0"/>
              <a:t>Bg. </a:t>
            </a:r>
            <a:r>
              <a:rPr lang="en-GB" b="1" u="sng" dirty="0"/>
              <a:t>Video Overview</a:t>
            </a:r>
            <a:r>
              <a:rPr lang="en-GB" b="1" dirty="0"/>
              <a:t>: </a:t>
            </a:r>
            <a:r>
              <a:rPr lang="en-GB" sz="4400" dirty="0"/>
              <a:t>Containers (First 2mins only)</a:t>
            </a:r>
            <a:endParaRPr lang="en-GB" b="1" dirty="0"/>
          </a:p>
        </p:txBody>
      </p:sp>
      <p:pic>
        <p:nvPicPr>
          <p:cNvPr id="12" name="Picture 11">
            <a:hlinkClick r:id="rId3"/>
            <a:extLst>
              <a:ext uri="{FF2B5EF4-FFF2-40B4-BE49-F238E27FC236}">
                <a16:creationId xmlns:a16="http://schemas.microsoft.com/office/drawing/2014/main" id="{351B80C0-BC35-D906-EE88-E60D2E6BEBE0}"/>
              </a:ext>
            </a:extLst>
          </p:cNvPr>
          <p:cNvPicPr>
            <a:picLocks noChangeAspect="1"/>
          </p:cNvPicPr>
          <p:nvPr/>
        </p:nvPicPr>
        <p:blipFill>
          <a:blip r:embed="rId4"/>
          <a:stretch>
            <a:fillRect/>
          </a:stretch>
        </p:blipFill>
        <p:spPr>
          <a:xfrm>
            <a:off x="1804369" y="1446685"/>
            <a:ext cx="8583262" cy="4896905"/>
          </a:xfrm>
          <a:prstGeom prst="rect">
            <a:avLst/>
          </a:prstGeom>
        </p:spPr>
      </p:pic>
      <p:sp>
        <p:nvSpPr>
          <p:cNvPr id="4" name="Shape 2">
            <a:extLst>
              <a:ext uri="{FF2B5EF4-FFF2-40B4-BE49-F238E27FC236}">
                <a16:creationId xmlns:a16="http://schemas.microsoft.com/office/drawing/2014/main" id="{E77C383C-D0E9-4F4A-AF1A-8D84DD5A43E4}"/>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5" name="Text 3">
            <a:extLst>
              <a:ext uri="{FF2B5EF4-FFF2-40B4-BE49-F238E27FC236}">
                <a16:creationId xmlns:a16="http://schemas.microsoft.com/office/drawing/2014/main" id="{F3AD225D-8865-49EF-BD4D-2DA93618CD72}"/>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32142006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07033B-9811-10A8-790B-F5F278EA7A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B65AB08-A515-FBB5-4921-C3EDB94D96CC}"/>
              </a:ext>
            </a:extLst>
          </p:cNvPr>
          <p:cNvSpPr>
            <a:spLocks noGrp="1"/>
          </p:cNvSpPr>
          <p:nvPr>
            <p:ph type="title"/>
          </p:nvPr>
        </p:nvSpPr>
        <p:spPr>
          <a:xfrm>
            <a:off x="518650" y="164712"/>
            <a:ext cx="10515600" cy="1325563"/>
          </a:xfrm>
        </p:spPr>
        <p:txBody>
          <a:bodyPr>
            <a:normAutofit/>
          </a:bodyPr>
          <a:lstStyle/>
          <a:p>
            <a:r>
              <a:rPr lang="en-GB" sz="6000" b="1" u="sng" dirty="0"/>
              <a:t>Tool:</a:t>
            </a:r>
            <a:r>
              <a:rPr lang="en-GB" sz="6000" b="1" dirty="0"/>
              <a:t> Docker</a:t>
            </a:r>
          </a:p>
        </p:txBody>
      </p:sp>
      <p:sp>
        <p:nvSpPr>
          <p:cNvPr id="3" name="Content Placeholder 2">
            <a:extLst>
              <a:ext uri="{FF2B5EF4-FFF2-40B4-BE49-F238E27FC236}">
                <a16:creationId xmlns:a16="http://schemas.microsoft.com/office/drawing/2014/main" id="{55586A7E-2BBC-0933-B546-FA85AFB77405}"/>
              </a:ext>
            </a:extLst>
          </p:cNvPr>
          <p:cNvSpPr>
            <a:spLocks noGrp="1"/>
          </p:cNvSpPr>
          <p:nvPr>
            <p:ph idx="1"/>
          </p:nvPr>
        </p:nvSpPr>
        <p:spPr>
          <a:xfrm>
            <a:off x="523103" y="1393652"/>
            <a:ext cx="11145794" cy="5165125"/>
          </a:xfrm>
        </p:spPr>
        <p:txBody>
          <a:bodyPr>
            <a:normAutofit fontScale="92500"/>
          </a:bodyPr>
          <a:lstStyle/>
          <a:p>
            <a:r>
              <a:rPr lang="en-US" dirty="0"/>
              <a:t>Docker (</a:t>
            </a:r>
            <a:r>
              <a:rPr lang="en-US" dirty="0">
                <a:hlinkClick r:id="rId3"/>
              </a:rPr>
              <a:t>Docker.com</a:t>
            </a:r>
            <a:r>
              <a:rPr lang="en-US" dirty="0"/>
              <a:t>) is a popular open-source </a:t>
            </a:r>
            <a:r>
              <a:rPr lang="en-US" b="1" u="sng" dirty="0"/>
              <a:t>containerization software</a:t>
            </a:r>
            <a:r>
              <a:rPr lang="en-US" dirty="0"/>
              <a:t>. </a:t>
            </a:r>
          </a:p>
          <a:p>
            <a:r>
              <a:rPr lang="en-US" dirty="0"/>
              <a:t>Docker allows software applications to be </a:t>
            </a:r>
            <a:r>
              <a:rPr lang="en-US" b="1" u="sng" dirty="0"/>
              <a:t>deployed and run in containers</a:t>
            </a:r>
            <a:r>
              <a:rPr lang="en-US" dirty="0"/>
              <a:t>. </a:t>
            </a:r>
          </a:p>
          <a:p>
            <a:r>
              <a:rPr lang="en-US" dirty="0"/>
              <a:t>Docker allows developers to build, test, and deploy applications. </a:t>
            </a:r>
          </a:p>
          <a:p>
            <a:r>
              <a:rPr lang="en-US" dirty="0"/>
              <a:t>It automates and speeds up application deployment </a:t>
            </a:r>
            <a:r>
              <a:rPr lang="en-US" b="1" dirty="0"/>
              <a:t>across many platforms</a:t>
            </a:r>
            <a:r>
              <a:rPr lang="en-US" dirty="0"/>
              <a:t>.</a:t>
            </a:r>
          </a:p>
          <a:p>
            <a:r>
              <a:rPr lang="en-US" dirty="0"/>
              <a:t>Docker can package an application and its dependencies (libraries) in a virtual container and run it across many platforms such as Linux, Windows, or macOS, or to run in any cloud (e.g. AWS or Azure) or non-cloud environment such as on local machines, on-prem private local networks or cloud platforms.</a:t>
            </a:r>
          </a:p>
          <a:p>
            <a:r>
              <a:rPr lang="en-US" dirty="0"/>
              <a:t>Containers include everything the application needs to run including libraries, system tools, code, and runtime environment*. Allowing it to run anywhere.</a:t>
            </a:r>
          </a:p>
          <a:p>
            <a:pPr marL="0" indent="0">
              <a:buNone/>
            </a:pPr>
            <a:r>
              <a:rPr lang="en-US" sz="1900" dirty="0"/>
              <a:t>Bg. * R</a:t>
            </a:r>
            <a:r>
              <a:rPr lang="en-US" sz="2000" dirty="0"/>
              <a:t>untime environment e.g. </a:t>
            </a:r>
            <a:r>
              <a:rPr lang="en-US" sz="1900" dirty="0"/>
              <a:t>Java Virtual Machine (JVM) for Java applications, the . NET runtime for .NET applications, and the Python interpreter for Python applications</a:t>
            </a:r>
          </a:p>
        </p:txBody>
      </p:sp>
      <p:pic>
        <p:nvPicPr>
          <p:cNvPr id="71682" name="Picture 2">
            <a:hlinkClick r:id="rId3"/>
            <a:extLst>
              <a:ext uri="{FF2B5EF4-FFF2-40B4-BE49-F238E27FC236}">
                <a16:creationId xmlns:a16="http://schemas.microsoft.com/office/drawing/2014/main" id="{F93044C9-2405-7109-D6BB-30E58CEB17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21397" y="167159"/>
            <a:ext cx="3847500" cy="961875"/>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4" descr="Cursor with solid fill">
            <a:extLst>
              <a:ext uri="{FF2B5EF4-FFF2-40B4-BE49-F238E27FC236}">
                <a16:creationId xmlns:a16="http://schemas.microsoft.com/office/drawing/2014/main" id="{180EBE4A-B332-A466-97E1-74AABF20D9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66270" y="511965"/>
            <a:ext cx="1956619" cy="1956619"/>
          </a:xfrm>
          <a:prstGeom prst="rect">
            <a:avLst/>
          </a:prstGeom>
        </p:spPr>
      </p:pic>
      <p:sp>
        <p:nvSpPr>
          <p:cNvPr id="6" name="Rectangle 5">
            <a:extLst>
              <a:ext uri="{FF2B5EF4-FFF2-40B4-BE49-F238E27FC236}">
                <a16:creationId xmlns:a16="http://schemas.microsoft.com/office/drawing/2014/main" id="{B0C7D3F9-E95F-9CE4-C990-0D5A1180E8C4}"/>
              </a:ext>
            </a:extLst>
          </p:cNvPr>
          <p:cNvSpPr/>
          <p:nvPr/>
        </p:nvSpPr>
        <p:spPr>
          <a:xfrm>
            <a:off x="408320" y="346555"/>
            <a:ext cx="110330" cy="96187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hape 2">
            <a:extLst>
              <a:ext uri="{FF2B5EF4-FFF2-40B4-BE49-F238E27FC236}">
                <a16:creationId xmlns:a16="http://schemas.microsoft.com/office/drawing/2014/main" id="{87F9AF78-4871-43AB-94EE-2BDCB3FB6F46}"/>
              </a:ext>
            </a:extLst>
          </p:cNvPr>
          <p:cNvSpPr/>
          <p:nvPr/>
        </p:nvSpPr>
        <p:spPr>
          <a:xfrm>
            <a:off x="9870688" y="59462"/>
            <a:ext cx="2267712" cy="320040"/>
          </a:xfrm>
          <a:prstGeom prst="rect">
            <a:avLst/>
          </a:prstGeom>
          <a:solidFill>
            <a:srgbClr val="E6E600"/>
          </a:solidFill>
          <a:ln w="12700">
            <a:solidFill>
              <a:srgbClr val="E6E600"/>
            </a:solidFill>
            <a:prstDash val="solid"/>
          </a:ln>
        </p:spPr>
      </p:sp>
      <p:sp>
        <p:nvSpPr>
          <p:cNvPr id="9" name="Text 3">
            <a:extLst>
              <a:ext uri="{FF2B5EF4-FFF2-40B4-BE49-F238E27FC236}">
                <a16:creationId xmlns:a16="http://schemas.microsoft.com/office/drawing/2014/main" id="{B8EA1581-4730-4321-A16B-436323588006}"/>
              </a:ext>
            </a:extLst>
          </p:cNvPr>
          <p:cNvSpPr/>
          <p:nvPr/>
        </p:nvSpPr>
        <p:spPr>
          <a:xfrm>
            <a:off x="9962128" y="10518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28983790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00614A-9123-48AF-2096-03DFBAB064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574753-AF45-1CAE-2360-2F4F73FB8463}"/>
              </a:ext>
            </a:extLst>
          </p:cNvPr>
          <p:cNvSpPr>
            <a:spLocks noGrp="1"/>
          </p:cNvSpPr>
          <p:nvPr>
            <p:ph type="title"/>
          </p:nvPr>
        </p:nvSpPr>
        <p:spPr>
          <a:xfrm>
            <a:off x="513835" y="280763"/>
            <a:ext cx="9440332" cy="1325563"/>
          </a:xfrm>
        </p:spPr>
        <p:txBody>
          <a:bodyPr>
            <a:normAutofit/>
          </a:bodyPr>
          <a:lstStyle/>
          <a:p>
            <a:r>
              <a:rPr lang="en-GB" sz="6000" b="1" u="sng" dirty="0"/>
              <a:t>Tool:</a:t>
            </a:r>
            <a:r>
              <a:rPr lang="en-GB" sz="6000" b="1" dirty="0"/>
              <a:t> Kubernetes</a:t>
            </a:r>
          </a:p>
        </p:txBody>
      </p:sp>
      <p:sp>
        <p:nvSpPr>
          <p:cNvPr id="11" name="Rectangle 10">
            <a:extLst>
              <a:ext uri="{FF2B5EF4-FFF2-40B4-BE49-F238E27FC236}">
                <a16:creationId xmlns:a16="http://schemas.microsoft.com/office/drawing/2014/main" id="{A37FFF16-BA09-FDAA-BC9B-0F00B82E29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descr="Icon&#10;&#10;Description automatically generated">
            <a:hlinkClick r:id="rId3"/>
            <a:extLst>
              <a:ext uri="{FF2B5EF4-FFF2-40B4-BE49-F238E27FC236}">
                <a16:creationId xmlns:a16="http://schemas.microsoft.com/office/drawing/2014/main" id="{371A0BB5-C2DD-A56F-42CC-5E75475C133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265553" y="202412"/>
            <a:ext cx="1269356" cy="1231274"/>
          </a:xfrm>
          <a:prstGeom prst="rect">
            <a:avLst/>
          </a:prstGeom>
        </p:spPr>
      </p:pic>
      <p:sp>
        <p:nvSpPr>
          <p:cNvPr id="6" name="TextBox 5">
            <a:extLst>
              <a:ext uri="{FF2B5EF4-FFF2-40B4-BE49-F238E27FC236}">
                <a16:creationId xmlns:a16="http://schemas.microsoft.com/office/drawing/2014/main" id="{E75DAF7C-0C41-3525-446C-D7667397B19F}"/>
              </a:ext>
            </a:extLst>
          </p:cNvPr>
          <p:cNvSpPr txBox="1"/>
          <p:nvPr/>
        </p:nvSpPr>
        <p:spPr>
          <a:xfrm>
            <a:off x="9884958" y="6657945"/>
            <a:ext cx="2307042" cy="200055"/>
          </a:xfrm>
          <a:prstGeom prst="rect">
            <a:avLst/>
          </a:prstGeom>
          <a:solidFill>
            <a:srgbClr val="000000"/>
          </a:solid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5" tooltip="https://blog.teracy.com/2017/06/15/how-to-extend-teracy-dev-to-work-with-kubernete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alibri" panose="020F0502020204030204"/>
                <a:ea typeface="+mn-ea"/>
                <a:cs typeface="+mn-cs"/>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CC5D26B4-E231-12A2-3A04-9E664DFAAAF0}"/>
              </a:ext>
            </a:extLst>
          </p:cNvPr>
          <p:cNvSpPr/>
          <p:nvPr/>
        </p:nvSpPr>
        <p:spPr>
          <a:xfrm>
            <a:off x="403505" y="419354"/>
            <a:ext cx="110330" cy="961875"/>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Cursor with solid fill">
            <a:extLst>
              <a:ext uri="{FF2B5EF4-FFF2-40B4-BE49-F238E27FC236}">
                <a16:creationId xmlns:a16="http://schemas.microsoft.com/office/drawing/2014/main" id="{A257DB27-D621-622A-76F3-2011E86CE185}"/>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rot="20337988">
            <a:off x="7356673" y="178409"/>
            <a:ext cx="1956619" cy="1956619"/>
          </a:xfrm>
          <a:prstGeom prst="rect">
            <a:avLst/>
          </a:prstGeom>
        </p:spPr>
      </p:pic>
      <p:sp>
        <p:nvSpPr>
          <p:cNvPr id="3" name="Content Placeholder 2">
            <a:extLst>
              <a:ext uri="{FF2B5EF4-FFF2-40B4-BE49-F238E27FC236}">
                <a16:creationId xmlns:a16="http://schemas.microsoft.com/office/drawing/2014/main" id="{289BCC11-FB20-54CF-048B-C18393302A82}"/>
              </a:ext>
            </a:extLst>
          </p:cNvPr>
          <p:cNvSpPr>
            <a:spLocks noGrp="1"/>
          </p:cNvSpPr>
          <p:nvPr>
            <p:ph idx="1"/>
          </p:nvPr>
        </p:nvSpPr>
        <p:spPr>
          <a:xfrm>
            <a:off x="458670" y="1693625"/>
            <a:ext cx="10820018" cy="4832320"/>
          </a:xfrm>
        </p:spPr>
        <p:txBody>
          <a:bodyPr>
            <a:normAutofit/>
          </a:bodyPr>
          <a:lstStyle/>
          <a:p>
            <a:r>
              <a:rPr lang="en-US" sz="2400" dirty="0"/>
              <a:t>Kubernetes (</a:t>
            </a:r>
            <a:r>
              <a:rPr lang="en-GB" sz="2400" dirty="0">
                <a:solidFill>
                  <a:srgbClr val="0563C1"/>
                </a:solidFill>
                <a:hlinkClick r:id="rId3">
                  <a:extLst>
                    <a:ext uri="{A12FA001-AC4F-418D-AE19-62706E023703}">
                      <ahyp:hlinkClr xmlns:ahyp="http://schemas.microsoft.com/office/drawing/2018/hyperlinkcolor" val="tx"/>
                    </a:ext>
                  </a:extLst>
                </a:hlinkClick>
              </a:rPr>
              <a:t>https://kubernetes.io</a:t>
            </a:r>
            <a:r>
              <a:rPr lang="en-GB" sz="2400" dirty="0"/>
              <a:t>)</a:t>
            </a:r>
            <a:r>
              <a:rPr lang="en-US" sz="2400" dirty="0"/>
              <a:t> is an </a:t>
            </a:r>
            <a:r>
              <a:rPr lang="en-US" sz="2400" b="1" dirty="0"/>
              <a:t>open-source </a:t>
            </a:r>
            <a:r>
              <a:rPr lang="en-US" sz="2400" b="1" u="sng" dirty="0"/>
              <a:t>Container management system</a:t>
            </a:r>
            <a:r>
              <a:rPr lang="en-US" sz="2400" dirty="0"/>
              <a:t> for </a:t>
            </a:r>
            <a:r>
              <a:rPr lang="en-US" sz="2400" b="1" u="sng" dirty="0"/>
              <a:t>automating deployment</a:t>
            </a:r>
            <a:r>
              <a:rPr lang="en-US" sz="2400" b="1" dirty="0"/>
              <a:t> </a:t>
            </a:r>
            <a:r>
              <a:rPr lang="en-US" sz="2400" dirty="0"/>
              <a:t>and management of containerized applications.</a:t>
            </a:r>
            <a:endParaRPr lang="en-GB" sz="2400" dirty="0"/>
          </a:p>
          <a:p>
            <a:r>
              <a:rPr lang="en-US" sz="2400" dirty="0">
                <a:solidFill>
                  <a:schemeClr val="bg1"/>
                </a:solidFill>
                <a:highlight>
                  <a:srgbClr val="FFFF00"/>
                </a:highlight>
              </a:rPr>
              <a:t>It groups containers that make up an application </a:t>
            </a:r>
            <a:r>
              <a:rPr lang="en-US" sz="2400" dirty="0"/>
              <a:t>(e.g. Interface, Application, Database) into logical units for easy management.</a:t>
            </a:r>
          </a:p>
          <a:p>
            <a:r>
              <a:rPr lang="en-US" sz="2400" dirty="0"/>
              <a:t>Google open-sourced Kubernetes in 2014.</a:t>
            </a:r>
          </a:p>
          <a:p>
            <a:r>
              <a:rPr lang="en-US" sz="2400" dirty="0">
                <a:solidFill>
                  <a:schemeClr val="bg1"/>
                </a:solidFill>
                <a:highlight>
                  <a:srgbClr val="FFFF00"/>
                </a:highlight>
              </a:rPr>
              <a:t>While Docker creates the containers, Kubernetes facilitates their deployment and scales/replicates them to ensure high availability for end users. </a:t>
            </a:r>
          </a:p>
          <a:p>
            <a:r>
              <a:rPr lang="en-US" sz="2400" dirty="0"/>
              <a:t>Docker and Kubernetes are frequently used together, particularly when creating and working with multiple containers.</a:t>
            </a:r>
          </a:p>
          <a:p>
            <a:r>
              <a:rPr lang="en-US" sz="2400" dirty="0"/>
              <a:t>Docker is often used first to create the containers, then Kubernetes to manage them.</a:t>
            </a:r>
          </a:p>
          <a:p>
            <a:pPr marL="0" indent="0">
              <a:buNone/>
            </a:pPr>
            <a:r>
              <a:rPr lang="en-US" sz="2000" dirty="0"/>
              <a:t>For more information about K8 / Kubernetes, please </a:t>
            </a:r>
            <a:r>
              <a:rPr lang="en-US" sz="2000" dirty="0">
                <a:hlinkClick r:id="rId9"/>
              </a:rPr>
              <a:t>click-here</a:t>
            </a:r>
            <a:r>
              <a:rPr lang="en-US" sz="2000" dirty="0"/>
              <a:t>.</a:t>
            </a:r>
          </a:p>
        </p:txBody>
      </p:sp>
      <p:sp>
        <p:nvSpPr>
          <p:cNvPr id="9" name="Shape 2">
            <a:extLst>
              <a:ext uri="{FF2B5EF4-FFF2-40B4-BE49-F238E27FC236}">
                <a16:creationId xmlns:a16="http://schemas.microsoft.com/office/drawing/2014/main" id="{86051FD2-A37A-43AD-98D9-37F15539DA8B}"/>
              </a:ext>
            </a:extLst>
          </p:cNvPr>
          <p:cNvSpPr/>
          <p:nvPr/>
        </p:nvSpPr>
        <p:spPr>
          <a:xfrm>
            <a:off x="9870688" y="169190"/>
            <a:ext cx="2267712" cy="320040"/>
          </a:xfrm>
          <a:prstGeom prst="rect">
            <a:avLst/>
          </a:prstGeom>
          <a:solidFill>
            <a:srgbClr val="E6E600"/>
          </a:solidFill>
          <a:ln w="12700">
            <a:solidFill>
              <a:srgbClr val="E6E600"/>
            </a:solidFill>
            <a:prstDash val="solid"/>
          </a:ln>
        </p:spPr>
      </p:sp>
      <p:sp>
        <p:nvSpPr>
          <p:cNvPr id="10" name="Text 3">
            <a:extLst>
              <a:ext uri="{FF2B5EF4-FFF2-40B4-BE49-F238E27FC236}">
                <a16:creationId xmlns:a16="http://schemas.microsoft.com/office/drawing/2014/main" id="{D25E2834-86F2-4D80-966E-51DAAD8C092B}"/>
              </a:ext>
            </a:extLst>
          </p:cNvPr>
          <p:cNvSpPr/>
          <p:nvPr/>
        </p:nvSpPr>
        <p:spPr>
          <a:xfrm>
            <a:off x="9962128" y="214910"/>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422596218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8DC7F4-1527-A8B1-7614-51E550BC6E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5DBDC4-BA79-8703-3F00-A924CEE09245}"/>
              </a:ext>
            </a:extLst>
          </p:cNvPr>
          <p:cNvSpPr>
            <a:spLocks noGrp="1"/>
          </p:cNvSpPr>
          <p:nvPr>
            <p:ph type="title"/>
          </p:nvPr>
        </p:nvSpPr>
        <p:spPr>
          <a:xfrm>
            <a:off x="305897" y="223289"/>
            <a:ext cx="11403226" cy="1023894"/>
          </a:xfrm>
        </p:spPr>
        <p:txBody>
          <a:bodyPr>
            <a:normAutofit/>
          </a:bodyPr>
          <a:lstStyle/>
          <a:p>
            <a:r>
              <a:rPr lang="en-GB" sz="6000" b="1" dirty="0"/>
              <a:t>Bg. </a:t>
            </a:r>
            <a:r>
              <a:rPr lang="en-GB" b="1" u="sng" dirty="0"/>
              <a:t>Video Overview</a:t>
            </a:r>
            <a:r>
              <a:rPr lang="en-GB" b="1" dirty="0"/>
              <a:t>: Kubernetes</a:t>
            </a:r>
          </a:p>
        </p:txBody>
      </p:sp>
      <p:pic>
        <p:nvPicPr>
          <p:cNvPr id="4" name="Picture 3">
            <a:hlinkClick r:id="rId3"/>
            <a:extLst>
              <a:ext uri="{FF2B5EF4-FFF2-40B4-BE49-F238E27FC236}">
                <a16:creationId xmlns:a16="http://schemas.microsoft.com/office/drawing/2014/main" id="{9680E0F4-F466-833A-F25E-021F1D59E5CE}"/>
              </a:ext>
            </a:extLst>
          </p:cNvPr>
          <p:cNvPicPr>
            <a:picLocks noChangeAspect="1"/>
          </p:cNvPicPr>
          <p:nvPr/>
        </p:nvPicPr>
        <p:blipFill>
          <a:blip r:embed="rId4"/>
          <a:stretch>
            <a:fillRect/>
          </a:stretch>
        </p:blipFill>
        <p:spPr>
          <a:xfrm>
            <a:off x="2481197" y="1401097"/>
            <a:ext cx="6763276" cy="4941170"/>
          </a:xfrm>
          <a:prstGeom prst="rect">
            <a:avLst/>
          </a:prstGeom>
        </p:spPr>
      </p:pic>
      <p:sp>
        <p:nvSpPr>
          <p:cNvPr id="5" name="Shape 2">
            <a:extLst>
              <a:ext uri="{FF2B5EF4-FFF2-40B4-BE49-F238E27FC236}">
                <a16:creationId xmlns:a16="http://schemas.microsoft.com/office/drawing/2014/main" id="{C64F8635-0A10-4563-A98A-D952092A74DC}"/>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6" name="Text 3">
            <a:extLst>
              <a:ext uri="{FF2B5EF4-FFF2-40B4-BE49-F238E27FC236}">
                <a16:creationId xmlns:a16="http://schemas.microsoft.com/office/drawing/2014/main" id="{13EA1E7D-54C6-41BA-A424-370E710EBDEB}"/>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Deploy</a:t>
            </a:r>
            <a:endParaRPr lang="en-US" sz="1100" dirty="0"/>
          </a:p>
        </p:txBody>
      </p:sp>
    </p:spTree>
    <p:extLst>
      <p:ext uri="{BB962C8B-B14F-4D97-AF65-F5344CB8AC3E}">
        <p14:creationId xmlns:p14="http://schemas.microsoft.com/office/powerpoint/2010/main" val="19434634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8575E-662A-8093-FCE5-1E95752CB0B3}"/>
              </a:ext>
            </a:extLst>
          </p:cNvPr>
          <p:cNvSpPr>
            <a:spLocks noGrp="1"/>
          </p:cNvSpPr>
          <p:nvPr>
            <p:ph type="title"/>
          </p:nvPr>
        </p:nvSpPr>
        <p:spPr>
          <a:ln>
            <a:solidFill>
              <a:schemeClr val="tx1"/>
            </a:solidFill>
          </a:ln>
        </p:spPr>
        <p:txBody>
          <a:bodyPr/>
          <a:lstStyle/>
          <a:p>
            <a:r>
              <a:rPr lang="en-GB" dirty="0"/>
              <a:t> 5min Activity - Case Study: </a:t>
            </a:r>
            <a:r>
              <a:rPr lang="en-GB" b="1" dirty="0"/>
              <a:t>LAS IT Failure</a:t>
            </a:r>
          </a:p>
        </p:txBody>
      </p:sp>
      <p:sp>
        <p:nvSpPr>
          <p:cNvPr id="3" name="Content Placeholder 2">
            <a:extLst>
              <a:ext uri="{FF2B5EF4-FFF2-40B4-BE49-F238E27FC236}">
                <a16:creationId xmlns:a16="http://schemas.microsoft.com/office/drawing/2014/main" id="{CD995640-860A-9BC5-E738-FB0D4D34AB22}"/>
              </a:ext>
            </a:extLst>
          </p:cNvPr>
          <p:cNvSpPr>
            <a:spLocks noGrp="1"/>
          </p:cNvSpPr>
          <p:nvPr>
            <p:ph idx="1"/>
          </p:nvPr>
        </p:nvSpPr>
        <p:spPr>
          <a:xfrm>
            <a:off x="838200" y="1825625"/>
            <a:ext cx="10515600" cy="4117975"/>
          </a:xfrm>
        </p:spPr>
        <p:txBody>
          <a:bodyPr/>
          <a:lstStyle/>
          <a:p>
            <a:pPr marL="0" indent="0">
              <a:buNone/>
            </a:pPr>
            <a:r>
              <a:rPr lang="en-GB" sz="3600" dirty="0"/>
              <a:t>Research or AI/prompt to answer the following question: </a:t>
            </a:r>
          </a:p>
          <a:p>
            <a:pPr marL="742950" indent="-742950">
              <a:buClr>
                <a:srgbClr val="FFFF00"/>
              </a:buClr>
              <a:buFont typeface="+mj-lt"/>
              <a:buAutoNum type="arabicPeriod"/>
            </a:pPr>
            <a:r>
              <a:rPr lang="en-GB" sz="4000" dirty="0">
                <a:solidFill>
                  <a:schemeClr val="bg1"/>
                </a:solidFill>
                <a:highlight>
                  <a:srgbClr val="FFFF00"/>
                </a:highlight>
              </a:rPr>
              <a:t>Q. What caused the bugs and problems in the London Ambulance Service (LAS) IT Failure (1992)? </a:t>
            </a:r>
          </a:p>
          <a:p>
            <a:pPr marL="742950" indent="-742950">
              <a:buFont typeface="+mj-lt"/>
              <a:buAutoNum type="arabicPeriod"/>
            </a:pPr>
            <a:r>
              <a:rPr lang="en-GB" sz="3600" dirty="0"/>
              <a:t>Document a summary.</a:t>
            </a:r>
            <a:endParaRPr lang="en-GB" dirty="0"/>
          </a:p>
          <a:p>
            <a:endParaRPr lang="en-GB" dirty="0"/>
          </a:p>
        </p:txBody>
      </p:sp>
      <p:sp>
        <p:nvSpPr>
          <p:cNvPr id="5" name="Rectangle 4">
            <a:extLst>
              <a:ext uri="{FF2B5EF4-FFF2-40B4-BE49-F238E27FC236}">
                <a16:creationId xmlns:a16="http://schemas.microsoft.com/office/drawing/2014/main" id="{0913B0C4-EF0A-060B-D2C5-D16FCC57B83C}"/>
              </a:ext>
            </a:extLst>
          </p:cNvPr>
          <p:cNvSpPr/>
          <p:nvPr/>
        </p:nvSpPr>
        <p:spPr>
          <a:xfrm>
            <a:off x="777902" y="55068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Programmer male outline">
            <a:extLst>
              <a:ext uri="{FF2B5EF4-FFF2-40B4-BE49-F238E27FC236}">
                <a16:creationId xmlns:a16="http://schemas.microsoft.com/office/drawing/2014/main" id="{10123174-3DD7-FD47-E812-E94155700F9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921908" y="4336026"/>
            <a:ext cx="1519083" cy="1519083"/>
          </a:xfrm>
          <a:prstGeom prst="rect">
            <a:avLst/>
          </a:prstGeom>
        </p:spPr>
      </p:pic>
      <p:pic>
        <p:nvPicPr>
          <p:cNvPr id="9" name="Graphic 8" descr="Programmer female outline">
            <a:extLst>
              <a:ext uri="{FF2B5EF4-FFF2-40B4-BE49-F238E27FC236}">
                <a16:creationId xmlns:a16="http://schemas.microsoft.com/office/drawing/2014/main" id="{970262C3-A92B-C0E0-E879-BD9D5B5CAA9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43856" y="4336026"/>
            <a:ext cx="1519083" cy="1519083"/>
          </a:xfrm>
          <a:prstGeom prst="rect">
            <a:avLst/>
          </a:prstGeom>
        </p:spPr>
      </p:pic>
    </p:spTree>
    <p:extLst>
      <p:ext uri="{BB962C8B-B14F-4D97-AF65-F5344CB8AC3E}">
        <p14:creationId xmlns:p14="http://schemas.microsoft.com/office/powerpoint/2010/main" val="396012955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596432-66F8-495C-86CD-309896C035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E8B3C6C-429C-D9C4-1008-D2F38F22132C}"/>
              </a:ext>
            </a:extLst>
          </p:cNvPr>
          <p:cNvSpPr>
            <a:spLocks noGrp="1"/>
          </p:cNvSpPr>
          <p:nvPr>
            <p:ph type="title"/>
          </p:nvPr>
        </p:nvSpPr>
        <p:spPr>
          <a:ln>
            <a:solidFill>
              <a:schemeClr val="tx1"/>
            </a:solidFill>
          </a:ln>
        </p:spPr>
        <p:txBody>
          <a:bodyPr>
            <a:normAutofit/>
          </a:bodyPr>
          <a:lstStyle/>
          <a:p>
            <a:r>
              <a:rPr lang="en-GB" sz="4800" dirty="0"/>
              <a:t> Activity: </a:t>
            </a:r>
            <a:r>
              <a:rPr lang="en-GB" sz="4800" b="1" dirty="0"/>
              <a:t>LAS IT Failure</a:t>
            </a:r>
          </a:p>
        </p:txBody>
      </p:sp>
      <p:sp>
        <p:nvSpPr>
          <p:cNvPr id="3" name="Content Placeholder 2">
            <a:extLst>
              <a:ext uri="{FF2B5EF4-FFF2-40B4-BE49-F238E27FC236}">
                <a16:creationId xmlns:a16="http://schemas.microsoft.com/office/drawing/2014/main" id="{288B3DFA-DE90-8D61-C5BE-93A186F78D2C}"/>
              </a:ext>
            </a:extLst>
          </p:cNvPr>
          <p:cNvSpPr>
            <a:spLocks noGrp="1"/>
          </p:cNvSpPr>
          <p:nvPr>
            <p:ph idx="1"/>
          </p:nvPr>
        </p:nvSpPr>
        <p:spPr/>
        <p:txBody>
          <a:bodyPr>
            <a:normAutofit/>
          </a:bodyPr>
          <a:lstStyle/>
          <a:p>
            <a:pPr marL="0" indent="0">
              <a:buNone/>
            </a:pPr>
            <a:r>
              <a:rPr lang="en-GB" sz="3600" dirty="0"/>
              <a:t>Research/AI-prompt and document an answer to the following question: </a:t>
            </a:r>
          </a:p>
          <a:p>
            <a:pPr marL="742950" indent="-742950">
              <a:buClr>
                <a:srgbClr val="FFFF00"/>
              </a:buClr>
              <a:buFont typeface="+mj-lt"/>
              <a:buAutoNum type="arabicPeriod"/>
            </a:pPr>
            <a:r>
              <a:rPr lang="en-GB" sz="3600" dirty="0">
                <a:solidFill>
                  <a:schemeClr val="bg1"/>
                </a:solidFill>
                <a:highlight>
                  <a:srgbClr val="FFFF00"/>
                </a:highlight>
              </a:rPr>
              <a:t>Q. What Development tools, methods and best practices could be used to prevent the flaws in the ‘London Ambulance Service IT Failure’ before it was released?</a:t>
            </a:r>
          </a:p>
          <a:p>
            <a:pPr marL="742950" indent="-742950">
              <a:buClr>
                <a:srgbClr val="FFFF00"/>
              </a:buClr>
              <a:buFont typeface="+mj-lt"/>
              <a:buAutoNum type="arabicPeriod"/>
            </a:pPr>
            <a:r>
              <a:rPr lang="en-GB" sz="3600" dirty="0"/>
              <a:t>Document a summary.</a:t>
            </a:r>
            <a:endParaRPr lang="en-GB" sz="3600" dirty="0">
              <a:solidFill>
                <a:schemeClr val="bg1"/>
              </a:solidFill>
              <a:highlight>
                <a:srgbClr val="FFFF00"/>
              </a:highlight>
            </a:endParaRPr>
          </a:p>
          <a:p>
            <a:endParaRPr lang="en-GB" dirty="0"/>
          </a:p>
        </p:txBody>
      </p:sp>
      <p:sp>
        <p:nvSpPr>
          <p:cNvPr id="5" name="Rectangle 4">
            <a:extLst>
              <a:ext uri="{FF2B5EF4-FFF2-40B4-BE49-F238E27FC236}">
                <a16:creationId xmlns:a16="http://schemas.microsoft.com/office/drawing/2014/main" id="{B57305CA-D4B1-1AAA-95DF-2696B50AE4E8}"/>
              </a:ext>
            </a:extLst>
          </p:cNvPr>
          <p:cNvSpPr/>
          <p:nvPr/>
        </p:nvSpPr>
        <p:spPr>
          <a:xfrm>
            <a:off x="777902" y="550681"/>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Programmer male outline">
            <a:extLst>
              <a:ext uri="{FF2B5EF4-FFF2-40B4-BE49-F238E27FC236}">
                <a16:creationId xmlns:a16="http://schemas.microsoft.com/office/drawing/2014/main" id="{5AD8E23A-75AB-8143-D19D-97AC2C2F5AE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485671" y="365125"/>
            <a:ext cx="1246181" cy="1246181"/>
          </a:xfrm>
          <a:prstGeom prst="rect">
            <a:avLst/>
          </a:prstGeom>
        </p:spPr>
      </p:pic>
      <p:pic>
        <p:nvPicPr>
          <p:cNvPr id="9" name="Graphic 8" descr="Programmer female outline">
            <a:extLst>
              <a:ext uri="{FF2B5EF4-FFF2-40B4-BE49-F238E27FC236}">
                <a16:creationId xmlns:a16="http://schemas.microsoft.com/office/drawing/2014/main" id="{3CE7DF81-BE42-1942-466A-CB9AABA1A551}"/>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07619" y="365125"/>
            <a:ext cx="1246181" cy="1246181"/>
          </a:xfrm>
          <a:prstGeom prst="rect">
            <a:avLst/>
          </a:prstGeom>
        </p:spPr>
      </p:pic>
    </p:spTree>
    <p:extLst>
      <p:ext uri="{BB962C8B-B14F-4D97-AF65-F5344CB8AC3E}">
        <p14:creationId xmlns:p14="http://schemas.microsoft.com/office/powerpoint/2010/main" val="9475236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64592" y="164592"/>
            <a:ext cx="73152" cy="512064"/>
          </a:xfrm>
          <a:prstGeom prst="rect">
            <a:avLst/>
          </a:prstGeom>
          <a:solidFill>
            <a:srgbClr val="E6E600"/>
          </a:solidFill>
          <a:ln w="12700">
            <a:solidFill>
              <a:srgbClr val="E6E600"/>
            </a:solidFill>
            <a:prstDash val="solid"/>
          </a:ln>
        </p:spPr>
      </p:sp>
      <p:sp>
        <p:nvSpPr>
          <p:cNvPr id="3" name="Text 1"/>
          <p:cNvSpPr/>
          <p:nvPr/>
        </p:nvSpPr>
        <p:spPr>
          <a:xfrm>
            <a:off x="347472" y="148217"/>
            <a:ext cx="6583680" cy="457200"/>
          </a:xfrm>
          <a:prstGeom prst="rect">
            <a:avLst/>
          </a:prstGeom>
          <a:noFill/>
          <a:ln/>
        </p:spPr>
        <p:txBody>
          <a:bodyPr wrap="square" lIns="0" tIns="0" rIns="0" bIns="0" rtlCol="0" anchor="ctr"/>
          <a:lstStyle/>
          <a:p>
            <a:pPr marL="0" indent="0">
              <a:buNone/>
            </a:pPr>
            <a:r>
              <a:rPr lang="en-US" sz="2700" b="1" dirty="0">
                <a:solidFill>
                  <a:srgbClr val="FFFFFF"/>
                </a:solidFill>
                <a:latin typeface="Arial" pitchFamily="34" charset="0"/>
                <a:ea typeface="Arial" pitchFamily="34" charset="-122"/>
                <a:cs typeface="Arial" pitchFamily="34" charset="-120"/>
              </a:rPr>
              <a:t>Software Errors &amp; Logging Tools</a:t>
            </a:r>
            <a:endParaRPr lang="en-US" sz="2700" dirty="0"/>
          </a:p>
        </p:txBody>
      </p:sp>
      <p:sp>
        <p:nvSpPr>
          <p:cNvPr id="4" name="Shape 2"/>
          <p:cNvSpPr/>
          <p:nvPr/>
        </p:nvSpPr>
        <p:spPr>
          <a:xfrm>
            <a:off x="9646920" y="164592"/>
            <a:ext cx="2267712" cy="320040"/>
          </a:xfrm>
          <a:prstGeom prst="rect">
            <a:avLst/>
          </a:prstGeom>
          <a:solidFill>
            <a:srgbClr val="E6E600"/>
          </a:solidFill>
          <a:ln w="12700">
            <a:solidFill>
              <a:srgbClr val="E6E600"/>
            </a:solidFill>
            <a:prstDash val="solid"/>
          </a:ln>
        </p:spPr>
      </p:sp>
      <p:sp>
        <p:nvSpPr>
          <p:cNvPr id="5" name="Text 3"/>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Monitor</a:t>
            </a:r>
            <a:endParaRPr lang="en-US" sz="1100" dirty="0"/>
          </a:p>
        </p:txBody>
      </p:sp>
      <p:sp>
        <p:nvSpPr>
          <p:cNvPr id="6" name="Shape 4"/>
          <p:cNvSpPr/>
          <p:nvPr/>
        </p:nvSpPr>
        <p:spPr>
          <a:xfrm>
            <a:off x="347472" y="985694"/>
            <a:ext cx="11567160" cy="0"/>
          </a:xfrm>
          <a:prstGeom prst="line">
            <a:avLst/>
          </a:prstGeom>
          <a:noFill/>
          <a:ln w="12700">
            <a:solidFill>
              <a:srgbClr val="333333"/>
            </a:solidFill>
            <a:prstDash val="solid"/>
          </a:ln>
        </p:spPr>
      </p:sp>
      <p:sp>
        <p:nvSpPr>
          <p:cNvPr id="7" name="Shape 5"/>
          <p:cNvSpPr/>
          <p:nvPr/>
        </p:nvSpPr>
        <p:spPr>
          <a:xfrm>
            <a:off x="347472" y="1186862"/>
            <a:ext cx="5623560" cy="4462272"/>
          </a:xfrm>
          <a:prstGeom prst="roundRect">
            <a:avLst>
              <a:gd name="adj" fmla="val 2049"/>
            </a:avLst>
          </a:prstGeom>
          <a:solidFill>
            <a:srgbClr val="1E1E22">
              <a:alpha val="92000"/>
            </a:srgbClr>
          </a:solidFill>
          <a:ln w="15240">
            <a:solidFill>
              <a:srgbClr val="E6E600"/>
            </a:solidFill>
            <a:prstDash val="solid"/>
          </a:ln>
        </p:spPr>
      </p:sp>
      <p:sp>
        <p:nvSpPr>
          <p:cNvPr id="8" name="Text 6"/>
          <p:cNvSpPr/>
          <p:nvPr/>
        </p:nvSpPr>
        <p:spPr>
          <a:xfrm>
            <a:off x="530352" y="1305734"/>
            <a:ext cx="5029200" cy="320040"/>
          </a:xfrm>
          <a:prstGeom prst="rect">
            <a:avLst/>
          </a:prstGeom>
          <a:noFill/>
          <a:ln/>
        </p:spPr>
        <p:txBody>
          <a:bodyPr wrap="square" lIns="0" tIns="0" rIns="0" bIns="0" rtlCol="0" anchor="ctr"/>
          <a:lstStyle/>
          <a:p>
            <a:pPr marL="0" indent="0">
              <a:buNone/>
            </a:pPr>
            <a:r>
              <a:rPr lang="en-US" sz="3200" b="1" dirty="0">
                <a:solidFill>
                  <a:srgbClr val="E6E600"/>
                </a:solidFill>
              </a:rPr>
              <a:t>Why logging matters</a:t>
            </a:r>
            <a:endParaRPr lang="en-US" sz="3200" dirty="0"/>
          </a:p>
        </p:txBody>
      </p:sp>
      <p:sp>
        <p:nvSpPr>
          <p:cNvPr id="9" name="Shape 7"/>
          <p:cNvSpPr/>
          <p:nvPr/>
        </p:nvSpPr>
        <p:spPr>
          <a:xfrm>
            <a:off x="649224" y="2025174"/>
            <a:ext cx="109728" cy="109728"/>
          </a:xfrm>
          <a:prstGeom prst="rect">
            <a:avLst/>
          </a:prstGeom>
          <a:solidFill>
            <a:srgbClr val="E6E600"/>
          </a:solidFill>
          <a:ln w="12700">
            <a:solidFill>
              <a:srgbClr val="E6E600"/>
            </a:solidFill>
            <a:prstDash val="solid"/>
          </a:ln>
        </p:spPr>
      </p:sp>
      <p:sp>
        <p:nvSpPr>
          <p:cNvPr id="10" name="Text 8"/>
          <p:cNvSpPr/>
          <p:nvPr/>
        </p:nvSpPr>
        <p:spPr>
          <a:xfrm>
            <a:off x="877824" y="1961166"/>
            <a:ext cx="2057400" cy="237744"/>
          </a:xfrm>
          <a:prstGeom prst="rect">
            <a:avLst/>
          </a:prstGeom>
          <a:noFill/>
          <a:ln/>
        </p:spPr>
        <p:txBody>
          <a:bodyPr wrap="square" lIns="0" tIns="0" rIns="0" bIns="0" rtlCol="0" anchor="ctr"/>
          <a:lstStyle/>
          <a:p>
            <a:pPr marL="0" indent="0">
              <a:buNone/>
            </a:pPr>
            <a:r>
              <a:rPr lang="en-US" sz="2000" b="1" dirty="0">
                <a:solidFill>
                  <a:srgbClr val="E6E600"/>
                </a:solidFill>
              </a:rPr>
              <a:t>Catch errors early:</a:t>
            </a:r>
            <a:endParaRPr lang="en-US" sz="2000" dirty="0"/>
          </a:p>
        </p:txBody>
      </p:sp>
      <p:sp>
        <p:nvSpPr>
          <p:cNvPr id="11" name="Text 9"/>
          <p:cNvSpPr/>
          <p:nvPr/>
        </p:nvSpPr>
        <p:spPr>
          <a:xfrm>
            <a:off x="2871216" y="2018365"/>
            <a:ext cx="2834640" cy="384048"/>
          </a:xfrm>
          <a:prstGeom prst="rect">
            <a:avLst/>
          </a:prstGeom>
          <a:noFill/>
          <a:ln/>
        </p:spPr>
        <p:txBody>
          <a:bodyPr wrap="square" lIns="0" tIns="0" rIns="0" bIns="0" rtlCol="0" anchor="ctr"/>
          <a:lstStyle/>
          <a:p>
            <a:pPr marL="0" indent="0">
              <a:buNone/>
            </a:pPr>
            <a:r>
              <a:rPr lang="en-US" sz="2000" dirty="0">
                <a:solidFill>
                  <a:srgbClr val="FFFFFF"/>
                </a:solidFill>
              </a:rPr>
              <a:t>record bugs, exceptions and failed requests</a:t>
            </a:r>
            <a:endParaRPr lang="en-US" sz="2000" dirty="0"/>
          </a:p>
        </p:txBody>
      </p:sp>
      <p:sp>
        <p:nvSpPr>
          <p:cNvPr id="12" name="Shape 10"/>
          <p:cNvSpPr/>
          <p:nvPr/>
        </p:nvSpPr>
        <p:spPr>
          <a:xfrm>
            <a:off x="649224" y="2840339"/>
            <a:ext cx="109728" cy="109728"/>
          </a:xfrm>
          <a:prstGeom prst="rect">
            <a:avLst/>
          </a:prstGeom>
          <a:solidFill>
            <a:srgbClr val="E6E600"/>
          </a:solidFill>
          <a:ln w="12700">
            <a:solidFill>
              <a:srgbClr val="E6E600"/>
            </a:solidFill>
            <a:prstDash val="solid"/>
          </a:ln>
        </p:spPr>
      </p:sp>
      <p:sp>
        <p:nvSpPr>
          <p:cNvPr id="13" name="Text 11"/>
          <p:cNvSpPr/>
          <p:nvPr/>
        </p:nvSpPr>
        <p:spPr>
          <a:xfrm>
            <a:off x="877824" y="2776331"/>
            <a:ext cx="2057400" cy="237744"/>
          </a:xfrm>
          <a:prstGeom prst="rect">
            <a:avLst/>
          </a:prstGeom>
          <a:noFill/>
          <a:ln/>
        </p:spPr>
        <p:txBody>
          <a:bodyPr wrap="square" lIns="0" tIns="0" rIns="0" bIns="0" rtlCol="0" anchor="ctr"/>
          <a:lstStyle/>
          <a:p>
            <a:pPr marL="0" indent="0">
              <a:buNone/>
            </a:pPr>
            <a:r>
              <a:rPr lang="en-US" sz="2000" b="1" dirty="0">
                <a:solidFill>
                  <a:srgbClr val="E6E600"/>
                </a:solidFill>
              </a:rPr>
              <a:t>Support troubleshooting:</a:t>
            </a:r>
            <a:endParaRPr lang="en-US" sz="2000" dirty="0"/>
          </a:p>
        </p:txBody>
      </p:sp>
      <p:sp>
        <p:nvSpPr>
          <p:cNvPr id="14" name="Text 12"/>
          <p:cNvSpPr/>
          <p:nvPr/>
        </p:nvSpPr>
        <p:spPr>
          <a:xfrm>
            <a:off x="2843784" y="2716895"/>
            <a:ext cx="2834640" cy="384048"/>
          </a:xfrm>
          <a:prstGeom prst="rect">
            <a:avLst/>
          </a:prstGeom>
          <a:noFill/>
          <a:ln/>
        </p:spPr>
        <p:txBody>
          <a:bodyPr wrap="square" lIns="0" tIns="0" rIns="0" bIns="0" rtlCol="0" anchor="ctr"/>
          <a:lstStyle/>
          <a:p>
            <a:pPr marL="0" indent="0">
              <a:buNone/>
            </a:pPr>
            <a:r>
              <a:rPr lang="en-US" sz="2000" dirty="0">
                <a:solidFill>
                  <a:srgbClr val="FFFFFF"/>
                </a:solidFill>
              </a:rPr>
              <a:t>show when, where and why problems happened</a:t>
            </a:r>
            <a:endParaRPr lang="en-US" sz="2000" dirty="0"/>
          </a:p>
        </p:txBody>
      </p:sp>
      <p:sp>
        <p:nvSpPr>
          <p:cNvPr id="15" name="Shape 13"/>
          <p:cNvSpPr/>
          <p:nvPr/>
        </p:nvSpPr>
        <p:spPr>
          <a:xfrm>
            <a:off x="640080" y="3487159"/>
            <a:ext cx="109728" cy="109728"/>
          </a:xfrm>
          <a:prstGeom prst="rect">
            <a:avLst/>
          </a:prstGeom>
          <a:solidFill>
            <a:srgbClr val="E6E600"/>
          </a:solidFill>
          <a:ln w="12700">
            <a:solidFill>
              <a:srgbClr val="E6E600"/>
            </a:solidFill>
            <a:prstDash val="solid"/>
          </a:ln>
        </p:spPr>
      </p:sp>
      <p:sp>
        <p:nvSpPr>
          <p:cNvPr id="16" name="Text 14"/>
          <p:cNvSpPr/>
          <p:nvPr/>
        </p:nvSpPr>
        <p:spPr>
          <a:xfrm>
            <a:off x="868680" y="3423151"/>
            <a:ext cx="2057400" cy="237744"/>
          </a:xfrm>
          <a:prstGeom prst="rect">
            <a:avLst/>
          </a:prstGeom>
          <a:noFill/>
          <a:ln/>
        </p:spPr>
        <p:txBody>
          <a:bodyPr wrap="square" lIns="0" tIns="0" rIns="0" bIns="0" rtlCol="0" anchor="ctr"/>
          <a:lstStyle/>
          <a:p>
            <a:pPr marL="0" indent="0">
              <a:buNone/>
            </a:pPr>
            <a:r>
              <a:rPr lang="en-US" sz="2000" b="1" dirty="0">
                <a:solidFill>
                  <a:srgbClr val="E6E600"/>
                </a:solidFill>
              </a:rPr>
              <a:t>Alert the team:</a:t>
            </a:r>
            <a:endParaRPr lang="en-US" sz="2000" dirty="0"/>
          </a:p>
        </p:txBody>
      </p:sp>
      <p:sp>
        <p:nvSpPr>
          <p:cNvPr id="17" name="Text 15"/>
          <p:cNvSpPr/>
          <p:nvPr/>
        </p:nvSpPr>
        <p:spPr>
          <a:xfrm>
            <a:off x="2834640" y="3482587"/>
            <a:ext cx="2834640" cy="384048"/>
          </a:xfrm>
          <a:prstGeom prst="rect">
            <a:avLst/>
          </a:prstGeom>
          <a:noFill/>
          <a:ln/>
        </p:spPr>
        <p:txBody>
          <a:bodyPr wrap="square" lIns="0" tIns="0" rIns="0" bIns="0" rtlCol="0" anchor="ctr"/>
          <a:lstStyle/>
          <a:p>
            <a:pPr marL="0" indent="0">
              <a:buNone/>
            </a:pPr>
            <a:r>
              <a:rPr lang="en-US" sz="2000" dirty="0">
                <a:solidFill>
                  <a:srgbClr val="FFFFFF"/>
                </a:solidFill>
              </a:rPr>
              <a:t>notify developers before users are badly affected</a:t>
            </a:r>
            <a:endParaRPr lang="en-US" sz="2000" dirty="0"/>
          </a:p>
        </p:txBody>
      </p:sp>
      <p:sp>
        <p:nvSpPr>
          <p:cNvPr id="18" name="Shape 16"/>
          <p:cNvSpPr/>
          <p:nvPr/>
        </p:nvSpPr>
        <p:spPr>
          <a:xfrm>
            <a:off x="640080" y="4191011"/>
            <a:ext cx="109728" cy="109728"/>
          </a:xfrm>
          <a:prstGeom prst="rect">
            <a:avLst/>
          </a:prstGeom>
          <a:solidFill>
            <a:srgbClr val="E6E600"/>
          </a:solidFill>
          <a:ln w="12700">
            <a:solidFill>
              <a:srgbClr val="E6E600"/>
            </a:solidFill>
            <a:prstDash val="solid"/>
          </a:ln>
        </p:spPr>
      </p:sp>
      <p:sp>
        <p:nvSpPr>
          <p:cNvPr id="19" name="Text 17"/>
          <p:cNvSpPr/>
          <p:nvPr/>
        </p:nvSpPr>
        <p:spPr>
          <a:xfrm>
            <a:off x="868680" y="4127003"/>
            <a:ext cx="2057400" cy="237744"/>
          </a:xfrm>
          <a:prstGeom prst="rect">
            <a:avLst/>
          </a:prstGeom>
          <a:noFill/>
          <a:ln/>
        </p:spPr>
        <p:txBody>
          <a:bodyPr wrap="square" lIns="0" tIns="0" rIns="0" bIns="0" rtlCol="0" anchor="ctr"/>
          <a:lstStyle/>
          <a:p>
            <a:pPr marL="0" indent="0">
              <a:buNone/>
            </a:pPr>
            <a:r>
              <a:rPr lang="en-US" sz="2000" b="1" dirty="0">
                <a:solidFill>
                  <a:srgbClr val="E6E600"/>
                </a:solidFill>
              </a:rPr>
              <a:t>Improve updates:</a:t>
            </a:r>
            <a:endParaRPr lang="en-US" sz="2000" dirty="0"/>
          </a:p>
        </p:txBody>
      </p:sp>
      <p:sp>
        <p:nvSpPr>
          <p:cNvPr id="20" name="Text 18"/>
          <p:cNvSpPr/>
          <p:nvPr/>
        </p:nvSpPr>
        <p:spPr>
          <a:xfrm>
            <a:off x="2875788" y="4194796"/>
            <a:ext cx="2834640" cy="384048"/>
          </a:xfrm>
          <a:prstGeom prst="rect">
            <a:avLst/>
          </a:prstGeom>
          <a:noFill/>
          <a:ln/>
        </p:spPr>
        <p:txBody>
          <a:bodyPr wrap="square" lIns="0" tIns="0" rIns="0" bIns="0" rtlCol="0" anchor="ctr"/>
          <a:lstStyle/>
          <a:p>
            <a:pPr marL="0" indent="0">
              <a:buNone/>
            </a:pPr>
            <a:r>
              <a:rPr lang="en-US" sz="2000" dirty="0">
                <a:solidFill>
                  <a:srgbClr val="FFFFFF"/>
                </a:solidFill>
              </a:rPr>
              <a:t>identify errors introduced by new releases</a:t>
            </a:r>
            <a:endParaRPr lang="en-US" sz="2000" dirty="0"/>
          </a:p>
        </p:txBody>
      </p:sp>
      <p:sp>
        <p:nvSpPr>
          <p:cNvPr id="21" name="Shape 19"/>
          <p:cNvSpPr/>
          <p:nvPr/>
        </p:nvSpPr>
        <p:spPr>
          <a:xfrm>
            <a:off x="640080" y="4887060"/>
            <a:ext cx="109728" cy="109728"/>
          </a:xfrm>
          <a:prstGeom prst="rect">
            <a:avLst/>
          </a:prstGeom>
          <a:solidFill>
            <a:srgbClr val="E6E600"/>
          </a:solidFill>
          <a:ln w="12700">
            <a:solidFill>
              <a:srgbClr val="E6E600"/>
            </a:solidFill>
            <a:prstDash val="solid"/>
          </a:ln>
        </p:spPr>
      </p:sp>
      <p:sp>
        <p:nvSpPr>
          <p:cNvPr id="22" name="Text 20"/>
          <p:cNvSpPr/>
          <p:nvPr/>
        </p:nvSpPr>
        <p:spPr>
          <a:xfrm>
            <a:off x="868680" y="4823052"/>
            <a:ext cx="2057400" cy="237744"/>
          </a:xfrm>
          <a:prstGeom prst="rect">
            <a:avLst/>
          </a:prstGeom>
          <a:noFill/>
          <a:ln/>
        </p:spPr>
        <p:txBody>
          <a:bodyPr wrap="square" lIns="0" tIns="0" rIns="0" bIns="0" rtlCol="0" anchor="ctr"/>
          <a:lstStyle/>
          <a:p>
            <a:pPr marL="0" indent="0">
              <a:buNone/>
            </a:pPr>
            <a:r>
              <a:rPr lang="en-US" sz="2000" b="1" dirty="0">
                <a:solidFill>
                  <a:srgbClr val="E6E600"/>
                </a:solidFill>
              </a:rPr>
              <a:t>Provide evidence:</a:t>
            </a:r>
            <a:endParaRPr lang="en-US" sz="2000" dirty="0"/>
          </a:p>
        </p:txBody>
      </p:sp>
      <p:sp>
        <p:nvSpPr>
          <p:cNvPr id="23" name="Text 21"/>
          <p:cNvSpPr/>
          <p:nvPr/>
        </p:nvSpPr>
        <p:spPr>
          <a:xfrm>
            <a:off x="2926080" y="4891632"/>
            <a:ext cx="2834640" cy="384048"/>
          </a:xfrm>
          <a:prstGeom prst="rect">
            <a:avLst/>
          </a:prstGeom>
          <a:noFill/>
          <a:ln/>
        </p:spPr>
        <p:txBody>
          <a:bodyPr wrap="square" lIns="0" tIns="0" rIns="0" bIns="0" rtlCol="0" anchor="ctr"/>
          <a:lstStyle/>
          <a:p>
            <a:pPr marL="0" indent="0">
              <a:buNone/>
            </a:pPr>
            <a:r>
              <a:rPr lang="en-US" sz="2000" dirty="0">
                <a:solidFill>
                  <a:srgbClr val="FFFFFF"/>
                </a:solidFill>
              </a:rPr>
              <a:t>use logs to review system reliability over time</a:t>
            </a:r>
            <a:endParaRPr lang="en-US" sz="2000" dirty="0"/>
          </a:p>
        </p:txBody>
      </p:sp>
      <p:sp>
        <p:nvSpPr>
          <p:cNvPr id="24" name="Shape 22"/>
          <p:cNvSpPr/>
          <p:nvPr/>
        </p:nvSpPr>
        <p:spPr>
          <a:xfrm>
            <a:off x="6199632" y="1196006"/>
            <a:ext cx="0" cy="4462272"/>
          </a:xfrm>
          <a:prstGeom prst="line">
            <a:avLst/>
          </a:prstGeom>
          <a:noFill/>
          <a:ln w="17780">
            <a:solidFill>
              <a:srgbClr val="E6E600"/>
            </a:solidFill>
            <a:prstDash val="solid"/>
          </a:ln>
        </p:spPr>
      </p:sp>
      <p:sp>
        <p:nvSpPr>
          <p:cNvPr id="25" name="Shape 23"/>
          <p:cNvSpPr/>
          <p:nvPr/>
        </p:nvSpPr>
        <p:spPr>
          <a:xfrm>
            <a:off x="6428232" y="1186862"/>
            <a:ext cx="5468112" cy="4462272"/>
          </a:xfrm>
          <a:prstGeom prst="roundRect">
            <a:avLst>
              <a:gd name="adj" fmla="val 2049"/>
            </a:avLst>
          </a:prstGeom>
          <a:solidFill>
            <a:srgbClr val="1E1E22">
              <a:alpha val="92000"/>
            </a:srgbClr>
          </a:solidFill>
          <a:ln w="15240">
            <a:solidFill>
              <a:srgbClr val="E6E600"/>
            </a:solidFill>
            <a:prstDash val="solid"/>
          </a:ln>
        </p:spPr>
      </p:sp>
      <p:sp>
        <p:nvSpPr>
          <p:cNvPr id="26" name="Text 24"/>
          <p:cNvSpPr/>
          <p:nvPr/>
        </p:nvSpPr>
        <p:spPr>
          <a:xfrm>
            <a:off x="6675120" y="1304604"/>
            <a:ext cx="5175504" cy="320040"/>
          </a:xfrm>
          <a:prstGeom prst="rect">
            <a:avLst/>
          </a:prstGeom>
          <a:noFill/>
          <a:ln/>
        </p:spPr>
        <p:txBody>
          <a:bodyPr wrap="square" lIns="0" tIns="0" rIns="0" bIns="0" rtlCol="0" anchor="ctr"/>
          <a:lstStyle/>
          <a:p>
            <a:pPr marL="0" indent="0">
              <a:buNone/>
            </a:pPr>
            <a:r>
              <a:rPr lang="en-US" sz="3200" b="1" dirty="0">
                <a:solidFill>
                  <a:srgbClr val="E6E600"/>
                </a:solidFill>
              </a:rPr>
              <a:t>Recommended tool examples</a:t>
            </a:r>
            <a:endParaRPr lang="en-US" sz="3200" dirty="0"/>
          </a:p>
        </p:txBody>
      </p:sp>
      <p:sp>
        <p:nvSpPr>
          <p:cNvPr id="27" name="Shape 25"/>
          <p:cNvSpPr/>
          <p:nvPr/>
        </p:nvSpPr>
        <p:spPr>
          <a:xfrm>
            <a:off x="6744438" y="1843067"/>
            <a:ext cx="4709160" cy="834267"/>
          </a:xfrm>
          <a:prstGeom prst="roundRect">
            <a:avLst>
              <a:gd name="adj" fmla="val 10294"/>
            </a:avLst>
          </a:prstGeom>
          <a:solidFill>
            <a:srgbClr val="0B0B0D"/>
          </a:solidFill>
          <a:ln w="13970">
            <a:solidFill>
              <a:srgbClr val="3AB7FF"/>
            </a:solidFill>
            <a:prstDash val="solid"/>
          </a:ln>
        </p:spPr>
      </p:sp>
      <p:sp>
        <p:nvSpPr>
          <p:cNvPr id="28" name="Text 26"/>
          <p:cNvSpPr/>
          <p:nvPr/>
        </p:nvSpPr>
        <p:spPr>
          <a:xfrm>
            <a:off x="6958584" y="2111734"/>
            <a:ext cx="1600200" cy="228600"/>
          </a:xfrm>
          <a:prstGeom prst="rect">
            <a:avLst/>
          </a:prstGeom>
          <a:noFill/>
          <a:ln/>
        </p:spPr>
        <p:txBody>
          <a:bodyPr wrap="square" lIns="0" tIns="0" rIns="0" bIns="0" rtlCol="0" anchor="ctr"/>
          <a:lstStyle/>
          <a:p>
            <a:pPr marL="0" indent="0">
              <a:buNone/>
            </a:pPr>
            <a:r>
              <a:rPr lang="en-US" sz="2000" b="1" dirty="0">
                <a:solidFill>
                  <a:srgbClr val="3AB7FF"/>
                </a:solidFill>
              </a:rPr>
              <a:t>Sentry</a:t>
            </a:r>
            <a:endParaRPr lang="en-US" sz="2000" dirty="0"/>
          </a:p>
        </p:txBody>
      </p:sp>
      <p:sp>
        <p:nvSpPr>
          <p:cNvPr id="29" name="Text 27"/>
          <p:cNvSpPr/>
          <p:nvPr/>
        </p:nvSpPr>
        <p:spPr>
          <a:xfrm>
            <a:off x="8458200" y="2042170"/>
            <a:ext cx="2834640" cy="384048"/>
          </a:xfrm>
          <a:prstGeom prst="rect">
            <a:avLst/>
          </a:prstGeom>
          <a:noFill/>
          <a:ln/>
        </p:spPr>
        <p:txBody>
          <a:bodyPr wrap="square" lIns="0" tIns="0" rIns="0" bIns="0" rtlCol="0" anchor="ctr">
            <a:noAutofit/>
          </a:bodyPr>
          <a:lstStyle/>
          <a:p>
            <a:pPr marL="0" indent="0">
              <a:buNone/>
            </a:pPr>
            <a:r>
              <a:rPr lang="en-US" dirty="0">
                <a:solidFill>
                  <a:srgbClr val="D8D8D8"/>
                </a:solidFill>
              </a:rPr>
              <a:t>Developer-focused error tracking for web and mobile apps</a:t>
            </a:r>
            <a:endParaRPr lang="en-US" dirty="0"/>
          </a:p>
        </p:txBody>
      </p:sp>
      <p:sp>
        <p:nvSpPr>
          <p:cNvPr id="30" name="Shape 28"/>
          <p:cNvSpPr/>
          <p:nvPr/>
        </p:nvSpPr>
        <p:spPr>
          <a:xfrm>
            <a:off x="6759186" y="2741342"/>
            <a:ext cx="4709160" cy="829154"/>
          </a:xfrm>
          <a:prstGeom prst="roundRect">
            <a:avLst>
              <a:gd name="adj" fmla="val 10294"/>
            </a:avLst>
          </a:prstGeom>
          <a:solidFill>
            <a:srgbClr val="0B0B0D"/>
          </a:solidFill>
          <a:ln w="13970">
            <a:solidFill>
              <a:srgbClr val="9B6CFF"/>
            </a:solidFill>
            <a:prstDash val="solid"/>
          </a:ln>
        </p:spPr>
      </p:sp>
      <p:sp>
        <p:nvSpPr>
          <p:cNvPr id="31" name="Text 29"/>
          <p:cNvSpPr/>
          <p:nvPr/>
        </p:nvSpPr>
        <p:spPr>
          <a:xfrm>
            <a:off x="6958584" y="3060251"/>
            <a:ext cx="1600200" cy="228600"/>
          </a:xfrm>
          <a:prstGeom prst="rect">
            <a:avLst/>
          </a:prstGeom>
          <a:noFill/>
          <a:ln/>
        </p:spPr>
        <p:txBody>
          <a:bodyPr wrap="square" lIns="0" tIns="0" rIns="0" bIns="0" rtlCol="0" anchor="ctr"/>
          <a:lstStyle/>
          <a:p>
            <a:pPr marL="0" indent="0">
              <a:buNone/>
            </a:pPr>
            <a:r>
              <a:rPr lang="en-US" sz="2000" b="1" dirty="0">
                <a:solidFill>
                  <a:srgbClr val="9B6CFF"/>
                </a:solidFill>
              </a:rPr>
              <a:t>Datadog</a:t>
            </a:r>
            <a:endParaRPr lang="en-US" sz="2000" dirty="0"/>
          </a:p>
        </p:txBody>
      </p:sp>
      <p:sp>
        <p:nvSpPr>
          <p:cNvPr id="32" name="Text 30"/>
          <p:cNvSpPr/>
          <p:nvPr/>
        </p:nvSpPr>
        <p:spPr>
          <a:xfrm>
            <a:off x="8473342" y="2985574"/>
            <a:ext cx="2834640" cy="384048"/>
          </a:xfrm>
          <a:prstGeom prst="rect">
            <a:avLst/>
          </a:prstGeom>
          <a:noFill/>
          <a:ln/>
        </p:spPr>
        <p:txBody>
          <a:bodyPr wrap="square" lIns="0" tIns="0" rIns="0" bIns="0" rtlCol="0" anchor="ctr">
            <a:noAutofit/>
          </a:bodyPr>
          <a:lstStyle/>
          <a:p>
            <a:pPr marL="0" indent="0">
              <a:buNone/>
            </a:pPr>
            <a:r>
              <a:rPr lang="en-US" dirty="0">
                <a:solidFill>
                  <a:srgbClr val="D8D8D8"/>
                </a:solidFill>
              </a:rPr>
              <a:t>Cloud observability, logs, metrics and error tracking</a:t>
            </a:r>
            <a:endParaRPr lang="en-US" dirty="0"/>
          </a:p>
        </p:txBody>
      </p:sp>
      <p:sp>
        <p:nvSpPr>
          <p:cNvPr id="33" name="Shape 31"/>
          <p:cNvSpPr/>
          <p:nvPr/>
        </p:nvSpPr>
        <p:spPr>
          <a:xfrm>
            <a:off x="6759186" y="3637454"/>
            <a:ext cx="4709160" cy="829154"/>
          </a:xfrm>
          <a:prstGeom prst="roundRect">
            <a:avLst>
              <a:gd name="adj" fmla="val 10294"/>
            </a:avLst>
          </a:prstGeom>
          <a:solidFill>
            <a:srgbClr val="0B0B0D"/>
          </a:solidFill>
          <a:ln w="13970">
            <a:solidFill>
              <a:srgbClr val="42C77A"/>
            </a:solidFill>
            <a:prstDash val="solid"/>
          </a:ln>
        </p:spPr>
      </p:sp>
      <p:sp>
        <p:nvSpPr>
          <p:cNvPr id="34" name="Text 32"/>
          <p:cNvSpPr/>
          <p:nvPr/>
        </p:nvSpPr>
        <p:spPr>
          <a:xfrm>
            <a:off x="6873142" y="3939206"/>
            <a:ext cx="1600200" cy="228600"/>
          </a:xfrm>
          <a:prstGeom prst="rect">
            <a:avLst/>
          </a:prstGeom>
          <a:noFill/>
          <a:ln/>
        </p:spPr>
        <p:txBody>
          <a:bodyPr wrap="square" lIns="0" tIns="0" rIns="0" bIns="0" rtlCol="0" anchor="ctr"/>
          <a:lstStyle/>
          <a:p>
            <a:pPr marL="0" indent="0">
              <a:buNone/>
            </a:pPr>
            <a:r>
              <a:rPr lang="en-US" sz="2000" b="1" dirty="0">
                <a:solidFill>
                  <a:srgbClr val="42C77A"/>
                </a:solidFill>
              </a:rPr>
              <a:t>GlitchTip / SigNoz</a:t>
            </a:r>
            <a:endParaRPr lang="en-US" sz="2000" dirty="0"/>
          </a:p>
        </p:txBody>
      </p:sp>
      <p:sp>
        <p:nvSpPr>
          <p:cNvPr id="35" name="Text 33"/>
          <p:cNvSpPr/>
          <p:nvPr/>
        </p:nvSpPr>
        <p:spPr>
          <a:xfrm>
            <a:off x="8512179" y="3819253"/>
            <a:ext cx="2834640" cy="384048"/>
          </a:xfrm>
          <a:prstGeom prst="rect">
            <a:avLst/>
          </a:prstGeom>
          <a:noFill/>
          <a:ln/>
        </p:spPr>
        <p:txBody>
          <a:bodyPr wrap="square" lIns="0" tIns="0" rIns="0" bIns="0" rtlCol="0" anchor="ctr">
            <a:noAutofit/>
          </a:bodyPr>
          <a:lstStyle/>
          <a:p>
            <a:pPr marL="0" indent="0">
              <a:buNone/>
            </a:pPr>
            <a:r>
              <a:rPr lang="en-US" dirty="0">
                <a:solidFill>
                  <a:srgbClr val="D8D8D8"/>
                </a:solidFill>
              </a:rPr>
              <a:t>Open-source or self-hosted monitoring options</a:t>
            </a:r>
            <a:endParaRPr lang="en-US" dirty="0"/>
          </a:p>
        </p:txBody>
      </p:sp>
      <p:sp>
        <p:nvSpPr>
          <p:cNvPr id="36" name="Shape 34"/>
          <p:cNvSpPr/>
          <p:nvPr/>
        </p:nvSpPr>
        <p:spPr>
          <a:xfrm>
            <a:off x="6759186" y="4523439"/>
            <a:ext cx="4709160" cy="829154"/>
          </a:xfrm>
          <a:prstGeom prst="roundRect">
            <a:avLst>
              <a:gd name="adj" fmla="val 10294"/>
            </a:avLst>
          </a:prstGeom>
          <a:solidFill>
            <a:srgbClr val="0B0B0D"/>
          </a:solidFill>
          <a:ln w="13970">
            <a:solidFill>
              <a:srgbClr val="F39C12"/>
            </a:solidFill>
            <a:prstDash val="solid"/>
          </a:ln>
        </p:spPr>
      </p:sp>
      <p:sp>
        <p:nvSpPr>
          <p:cNvPr id="37" name="Text 35"/>
          <p:cNvSpPr/>
          <p:nvPr/>
        </p:nvSpPr>
        <p:spPr>
          <a:xfrm>
            <a:off x="6858000" y="4886348"/>
            <a:ext cx="1600200" cy="228600"/>
          </a:xfrm>
          <a:prstGeom prst="rect">
            <a:avLst/>
          </a:prstGeom>
          <a:noFill/>
          <a:ln/>
        </p:spPr>
        <p:txBody>
          <a:bodyPr wrap="square" lIns="0" tIns="0" rIns="0" bIns="0" rtlCol="0" anchor="ctr"/>
          <a:lstStyle/>
          <a:p>
            <a:pPr marL="0" indent="0">
              <a:buNone/>
            </a:pPr>
            <a:r>
              <a:rPr lang="en-US" sz="2000" b="1" dirty="0">
                <a:solidFill>
                  <a:srgbClr val="F39C12"/>
                </a:solidFill>
              </a:rPr>
              <a:t>Grafana / LogRocket</a:t>
            </a:r>
            <a:endParaRPr lang="en-US" sz="2000" dirty="0"/>
          </a:p>
        </p:txBody>
      </p:sp>
      <p:sp>
        <p:nvSpPr>
          <p:cNvPr id="38" name="Text 36"/>
          <p:cNvSpPr/>
          <p:nvPr/>
        </p:nvSpPr>
        <p:spPr>
          <a:xfrm>
            <a:off x="8512179" y="4779471"/>
            <a:ext cx="2834640" cy="384048"/>
          </a:xfrm>
          <a:prstGeom prst="rect">
            <a:avLst/>
          </a:prstGeom>
          <a:noFill/>
          <a:ln/>
        </p:spPr>
        <p:txBody>
          <a:bodyPr wrap="square" lIns="0" tIns="0" rIns="0" bIns="0" rtlCol="0" anchor="ctr">
            <a:noAutofit/>
          </a:bodyPr>
          <a:lstStyle/>
          <a:p>
            <a:pPr marL="0" indent="0">
              <a:buNone/>
            </a:pPr>
            <a:r>
              <a:rPr lang="en-US" dirty="0">
                <a:solidFill>
                  <a:srgbClr val="D8D8D8"/>
                </a:solidFill>
              </a:rPr>
              <a:t>Dashboards, logs and visual user-session feedback</a:t>
            </a:r>
            <a:endParaRPr lang="en-US" dirty="0"/>
          </a:p>
        </p:txBody>
      </p:sp>
      <p:sp>
        <p:nvSpPr>
          <p:cNvPr id="39" name="Shape 37"/>
          <p:cNvSpPr/>
          <p:nvPr/>
        </p:nvSpPr>
        <p:spPr>
          <a:xfrm>
            <a:off x="347472" y="5805270"/>
            <a:ext cx="11548872" cy="732002"/>
          </a:xfrm>
          <a:prstGeom prst="roundRect">
            <a:avLst>
              <a:gd name="adj" fmla="val 8421"/>
            </a:avLst>
          </a:prstGeom>
          <a:solidFill>
            <a:srgbClr val="070707"/>
          </a:solidFill>
          <a:ln w="17780">
            <a:solidFill>
              <a:srgbClr val="E6E600"/>
            </a:solidFill>
            <a:prstDash val="solid"/>
          </a:ln>
        </p:spPr>
      </p:sp>
      <p:sp>
        <p:nvSpPr>
          <p:cNvPr id="40" name="Text 38"/>
          <p:cNvSpPr/>
          <p:nvPr/>
        </p:nvSpPr>
        <p:spPr>
          <a:xfrm>
            <a:off x="704088" y="5818003"/>
            <a:ext cx="5029200" cy="274320"/>
          </a:xfrm>
          <a:prstGeom prst="rect">
            <a:avLst/>
          </a:prstGeom>
          <a:noFill/>
          <a:ln/>
        </p:spPr>
        <p:txBody>
          <a:bodyPr wrap="square" lIns="0" tIns="0" rIns="0" bIns="0" rtlCol="0" anchor="ctr"/>
          <a:lstStyle/>
          <a:p>
            <a:pPr marL="0" indent="0">
              <a:buNone/>
            </a:pPr>
            <a:r>
              <a:rPr lang="en-US" sz="2000" b="1" dirty="0">
                <a:solidFill>
                  <a:srgbClr val="E6E600"/>
                </a:solidFill>
              </a:rPr>
              <a:t>Key question for your Project</a:t>
            </a:r>
            <a:endParaRPr lang="en-US" sz="2000" dirty="0"/>
          </a:p>
        </p:txBody>
      </p:sp>
      <p:sp>
        <p:nvSpPr>
          <p:cNvPr id="41" name="Text 39"/>
          <p:cNvSpPr/>
          <p:nvPr/>
        </p:nvSpPr>
        <p:spPr>
          <a:xfrm>
            <a:off x="594360" y="6245608"/>
            <a:ext cx="10789920" cy="228600"/>
          </a:xfrm>
          <a:prstGeom prst="rect">
            <a:avLst/>
          </a:prstGeom>
          <a:noFill/>
          <a:ln/>
        </p:spPr>
        <p:txBody>
          <a:bodyPr wrap="square" lIns="0" tIns="0" rIns="0" bIns="0" rtlCol="0" anchor="ctr"/>
          <a:lstStyle/>
          <a:p>
            <a:pPr marL="0" indent="0" algn="ctr">
              <a:buNone/>
            </a:pPr>
            <a:r>
              <a:rPr lang="en-US" sz="2000" b="1" dirty="0">
                <a:solidFill>
                  <a:srgbClr val="FFFFFF"/>
                </a:solidFill>
              </a:rPr>
              <a:t>How would you capture errors, receive alerts and use logs to improve your deployed solution?</a:t>
            </a:r>
            <a:endParaRPr lang="en-US" sz="2000" dirty="0"/>
          </a:p>
        </p:txBody>
      </p:sp>
      <p:sp>
        <p:nvSpPr>
          <p:cNvPr id="42" name="Text 40"/>
          <p:cNvSpPr/>
          <p:nvPr/>
        </p:nvSpPr>
        <p:spPr>
          <a:xfrm>
            <a:off x="502920" y="6693408"/>
            <a:ext cx="11155680" cy="54864"/>
          </a:xfrm>
          <a:prstGeom prst="rect">
            <a:avLst/>
          </a:prstGeom>
          <a:noFill/>
          <a:ln/>
        </p:spPr>
        <p:txBody>
          <a:bodyPr wrap="square" lIns="0" tIns="0" rIns="0" bIns="0" rtlCol="0" anchor="ctr"/>
          <a:lstStyle/>
          <a:p>
            <a:pPr marL="0" indent="0" algn="ctr">
              <a:buNone/>
            </a:pPr>
            <a:r>
              <a:rPr lang="en-US" sz="1400" i="1" dirty="0">
                <a:solidFill>
                  <a:srgbClr val="D8D8D8"/>
                </a:solidFill>
              </a:rPr>
              <a:t>Logging tools help organisations find problems quickly, support developers and improve reliability after release.</a:t>
            </a:r>
            <a:endParaRPr lang="en-US" sz="1400" dirty="0"/>
          </a:p>
        </p:txBody>
      </p:sp>
      <p:sp>
        <p:nvSpPr>
          <p:cNvPr id="44" name="TextBox 43">
            <a:extLst>
              <a:ext uri="{FF2B5EF4-FFF2-40B4-BE49-F238E27FC236}">
                <a16:creationId xmlns:a16="http://schemas.microsoft.com/office/drawing/2014/main" id="{FF27FE20-31C1-456E-BA09-279CF530371F}"/>
              </a:ext>
            </a:extLst>
          </p:cNvPr>
          <p:cNvSpPr txBox="1"/>
          <p:nvPr/>
        </p:nvSpPr>
        <p:spPr>
          <a:xfrm>
            <a:off x="530352" y="707900"/>
            <a:ext cx="11719361" cy="369332"/>
          </a:xfrm>
          <a:prstGeom prst="rect">
            <a:avLst/>
          </a:prstGeom>
          <a:noFill/>
        </p:spPr>
        <p:txBody>
          <a:bodyPr wrap="square">
            <a:spAutoFit/>
          </a:bodyPr>
          <a:lstStyle/>
          <a:p>
            <a:r>
              <a:rPr lang="en-GB" dirty="0">
                <a:solidFill>
                  <a:schemeClr val="bg1"/>
                </a:solidFill>
                <a:highlight>
                  <a:srgbClr val="FFFF00"/>
                </a:highlight>
              </a:rPr>
              <a:t>To avoid releasing software with any significant errors or bugs, it is important to test it with appropriate tools and users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6F6BCF-CA71-D59C-DF46-9C25ABF2FC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9928EB0-2A18-701B-B9BE-6FAD43FBD349}"/>
              </a:ext>
            </a:extLst>
          </p:cNvPr>
          <p:cNvSpPr>
            <a:spLocks noGrp="1"/>
          </p:cNvSpPr>
          <p:nvPr>
            <p:ph type="title"/>
          </p:nvPr>
        </p:nvSpPr>
        <p:spPr>
          <a:xfrm>
            <a:off x="274842" y="170220"/>
            <a:ext cx="8050623" cy="756659"/>
          </a:xfrm>
          <a:ln>
            <a:solidFill>
              <a:schemeClr val="tx1"/>
            </a:solidFill>
          </a:ln>
        </p:spPr>
        <p:txBody>
          <a:bodyPr>
            <a:normAutofit fontScale="90000"/>
          </a:bodyPr>
          <a:lstStyle/>
          <a:p>
            <a:r>
              <a:rPr lang="en-GB" sz="6700" dirty="0"/>
              <a:t>Bg. </a:t>
            </a:r>
            <a:r>
              <a:rPr lang="en-GB" sz="4800" u="sng" dirty="0"/>
              <a:t>Software Errors &amp; Alerts:</a:t>
            </a:r>
          </a:p>
        </p:txBody>
      </p:sp>
      <p:sp>
        <p:nvSpPr>
          <p:cNvPr id="3" name="Content Placeholder 2">
            <a:extLst>
              <a:ext uri="{FF2B5EF4-FFF2-40B4-BE49-F238E27FC236}">
                <a16:creationId xmlns:a16="http://schemas.microsoft.com/office/drawing/2014/main" id="{95703D5E-381B-597F-E2C3-B60480E6788A}"/>
              </a:ext>
            </a:extLst>
          </p:cNvPr>
          <p:cNvSpPr>
            <a:spLocks noGrp="1"/>
          </p:cNvSpPr>
          <p:nvPr>
            <p:ph idx="1"/>
          </p:nvPr>
        </p:nvSpPr>
        <p:spPr>
          <a:xfrm>
            <a:off x="274842" y="1003982"/>
            <a:ext cx="11722971" cy="5683798"/>
          </a:xfrm>
        </p:spPr>
        <p:txBody>
          <a:bodyPr>
            <a:normAutofit fontScale="62500" lnSpcReduction="20000"/>
          </a:bodyPr>
          <a:lstStyle/>
          <a:p>
            <a:pPr marL="0" indent="0">
              <a:buNone/>
            </a:pPr>
            <a:r>
              <a:rPr lang="en-GB" b="1" dirty="0"/>
              <a:t>Error logging software </a:t>
            </a:r>
            <a:r>
              <a:rPr lang="en-GB" dirty="0"/>
              <a:t>is used by large organisations to log software bugs when it's being developed and used and can alert developers of problems. These tools send unhandled exceptions, set up error rate alerts, and integrate with project management tools like </a:t>
            </a:r>
            <a:r>
              <a:rPr lang="en-GB" b="1" dirty="0"/>
              <a:t>Jira</a:t>
            </a:r>
            <a:r>
              <a:rPr lang="en-GB" dirty="0"/>
              <a:t> or </a:t>
            </a:r>
            <a:r>
              <a:rPr lang="en-GB" b="1" dirty="0"/>
              <a:t>GitHub Issues</a:t>
            </a:r>
            <a:r>
              <a:rPr lang="en-GB" dirty="0"/>
              <a:t> to streamline development workflow.</a:t>
            </a:r>
          </a:p>
          <a:p>
            <a:pPr marL="0" indent="0">
              <a:buNone/>
            </a:pPr>
            <a:r>
              <a:rPr lang="en-GB" b="1" dirty="0">
                <a:highlight>
                  <a:srgbClr val="0000FF"/>
                </a:highlight>
              </a:rPr>
              <a:t>Top 3 Industry Leaders:</a:t>
            </a:r>
            <a:endParaRPr lang="en-GB" dirty="0">
              <a:highlight>
                <a:srgbClr val="0000FF"/>
              </a:highlight>
            </a:endParaRPr>
          </a:p>
          <a:p>
            <a:pPr lvl="0"/>
            <a:r>
              <a:rPr lang="en-GB" b="1" dirty="0">
                <a:solidFill>
                  <a:schemeClr val="bg1"/>
                </a:solidFill>
                <a:highlight>
                  <a:srgbClr val="00FFFF"/>
                </a:highlight>
              </a:rPr>
              <a:t>Sentry:</a:t>
            </a:r>
            <a:r>
              <a:rPr lang="en-GB" dirty="0">
                <a:solidFill>
                  <a:schemeClr val="bg1"/>
                </a:solidFill>
                <a:highlight>
                  <a:srgbClr val="00FFFF"/>
                </a:highlight>
              </a:rPr>
              <a:t> </a:t>
            </a:r>
            <a:r>
              <a:rPr lang="en-GB" dirty="0"/>
              <a:t>The market leader for developer-centric error tracking. It offers deep context (stack traces, user environment, breadcrumbs) for frontend, backend, and mobile applications. It connects errors directly to Git commits and provides real-time alerts via Slack or email.</a:t>
            </a:r>
          </a:p>
          <a:p>
            <a:pPr lvl="0"/>
            <a:r>
              <a:rPr lang="en-GB" b="1" dirty="0">
                <a:solidFill>
                  <a:schemeClr val="bg1"/>
                </a:solidFill>
                <a:highlight>
                  <a:srgbClr val="00FFFF"/>
                </a:highlight>
              </a:rPr>
              <a:t>Datadog Error Tracking:</a:t>
            </a:r>
            <a:r>
              <a:rPr lang="en-GB" dirty="0">
                <a:solidFill>
                  <a:schemeClr val="bg1"/>
                </a:solidFill>
                <a:highlight>
                  <a:srgbClr val="00FFFF"/>
                </a:highlight>
              </a:rPr>
              <a:t> </a:t>
            </a:r>
            <a:r>
              <a:rPr lang="en-GB" dirty="0"/>
              <a:t>A comprehensive observability platform suitable for cloud-native teams. It automatically groups similar errors into ‘issues’ across logs, APM, and user monitoring, allowing for prioritisation and intelligent alerting.</a:t>
            </a:r>
          </a:p>
          <a:p>
            <a:pPr lvl="0"/>
            <a:r>
              <a:rPr lang="en-GB" b="1" dirty="0">
                <a:solidFill>
                  <a:schemeClr val="bg1"/>
                </a:solidFill>
                <a:highlight>
                  <a:srgbClr val="00FFFF"/>
                </a:highlight>
              </a:rPr>
              <a:t>Rollbar:</a:t>
            </a:r>
            <a:r>
              <a:rPr lang="en-GB" dirty="0">
                <a:solidFill>
                  <a:schemeClr val="bg1"/>
                </a:solidFill>
                <a:highlight>
                  <a:srgbClr val="00FFFF"/>
                </a:highlight>
              </a:rPr>
              <a:t> </a:t>
            </a:r>
            <a:r>
              <a:rPr lang="en-GB" dirty="0"/>
              <a:t>A continuous code improvement platform that focuses on real-time alerting. It excels at grouping similar errors and integrating with CI/CD tools to instantly notify developers of errors introduced by new code deployments. </a:t>
            </a:r>
          </a:p>
          <a:p>
            <a:pPr marL="0" indent="0">
              <a:buNone/>
            </a:pPr>
            <a:r>
              <a:rPr lang="en-GB" b="1" dirty="0">
                <a:highlight>
                  <a:srgbClr val="0000FF"/>
                </a:highlight>
              </a:rPr>
              <a:t>Top Open-Source / Self-Hosted Tools:</a:t>
            </a:r>
            <a:endParaRPr lang="en-GB" dirty="0">
              <a:highlight>
                <a:srgbClr val="0000FF"/>
              </a:highlight>
            </a:endParaRPr>
          </a:p>
          <a:p>
            <a:pPr lvl="0"/>
            <a:r>
              <a:rPr lang="en-GB" b="1" dirty="0">
                <a:solidFill>
                  <a:schemeClr val="bg1"/>
                </a:solidFill>
                <a:highlight>
                  <a:srgbClr val="00FFFF"/>
                </a:highlight>
              </a:rPr>
              <a:t>Grafana Loki / Grafana Faro:</a:t>
            </a:r>
            <a:r>
              <a:rPr lang="en-GB" dirty="0">
                <a:solidFill>
                  <a:schemeClr val="bg1"/>
                </a:solidFill>
                <a:highlight>
                  <a:srgbClr val="00FFFF"/>
                </a:highlight>
              </a:rPr>
              <a:t> </a:t>
            </a:r>
            <a:r>
              <a:rPr lang="en-GB" dirty="0"/>
              <a:t>Grafana is excellent at visualizing data, while </a:t>
            </a:r>
            <a:r>
              <a:rPr lang="en-GB" b="1" dirty="0"/>
              <a:t>Loki</a:t>
            </a:r>
            <a:r>
              <a:rPr lang="en-GB" dirty="0"/>
              <a:t> acts as a log aggregation system to query ‘error’ level logs and set alerts. Grafana Faro is their web SDK for capturing frontend errors, making it a strong open-source, cohesive choice.</a:t>
            </a:r>
          </a:p>
          <a:p>
            <a:pPr lvl="0"/>
            <a:r>
              <a:rPr lang="en-GB" b="1" dirty="0" err="1">
                <a:solidFill>
                  <a:schemeClr val="bg1"/>
                </a:solidFill>
                <a:highlight>
                  <a:srgbClr val="00FFFF"/>
                </a:highlight>
              </a:rPr>
              <a:t>GlitchTip</a:t>
            </a:r>
            <a:r>
              <a:rPr lang="en-GB" b="1" dirty="0">
                <a:solidFill>
                  <a:schemeClr val="bg1"/>
                </a:solidFill>
                <a:highlight>
                  <a:srgbClr val="00FFFF"/>
                </a:highlight>
              </a:rPr>
              <a:t>:</a:t>
            </a:r>
            <a:r>
              <a:rPr lang="en-GB" dirty="0">
                <a:solidFill>
                  <a:schemeClr val="bg1"/>
                </a:solidFill>
                <a:highlight>
                  <a:srgbClr val="00FFFF"/>
                </a:highlight>
              </a:rPr>
              <a:t> </a:t>
            </a:r>
            <a:r>
              <a:rPr lang="en-GB" dirty="0"/>
              <a:t>Developer-centric error tracking that provides real-time alerts. A straightforward, open-source alternative to Sentry.</a:t>
            </a:r>
          </a:p>
          <a:p>
            <a:pPr lvl="0"/>
            <a:r>
              <a:rPr lang="en-GB" b="1" dirty="0" err="1">
                <a:solidFill>
                  <a:schemeClr val="bg1"/>
                </a:solidFill>
                <a:highlight>
                  <a:srgbClr val="00FFFF"/>
                </a:highlight>
              </a:rPr>
              <a:t>SigNoz</a:t>
            </a:r>
            <a:r>
              <a:rPr lang="en-GB" b="1" dirty="0">
                <a:solidFill>
                  <a:schemeClr val="bg1"/>
                </a:solidFill>
                <a:highlight>
                  <a:srgbClr val="00FFFF"/>
                </a:highlight>
              </a:rPr>
              <a:t>:</a:t>
            </a:r>
            <a:r>
              <a:rPr lang="en-GB" dirty="0">
                <a:solidFill>
                  <a:schemeClr val="bg1"/>
                </a:solidFill>
                <a:highlight>
                  <a:srgbClr val="00FFFF"/>
                </a:highlight>
              </a:rPr>
              <a:t> </a:t>
            </a:r>
            <a:r>
              <a:rPr lang="en-GB" dirty="0"/>
              <a:t>A unified observability platform built on </a:t>
            </a:r>
            <a:r>
              <a:rPr lang="en-GB" dirty="0" err="1"/>
              <a:t>OpenTelemetry</a:t>
            </a:r>
            <a:r>
              <a:rPr lang="en-GB" dirty="0"/>
              <a:t>, which lets you see logs, metrics, and traces in one dashboard. </a:t>
            </a:r>
          </a:p>
          <a:p>
            <a:pPr marL="0" indent="0">
              <a:buNone/>
            </a:pPr>
            <a:r>
              <a:rPr lang="en-GB" b="1" dirty="0">
                <a:highlight>
                  <a:srgbClr val="0000FF"/>
                </a:highlight>
              </a:rPr>
              <a:t>Other Useful tools:</a:t>
            </a:r>
            <a:endParaRPr lang="en-GB" dirty="0">
              <a:highlight>
                <a:srgbClr val="0000FF"/>
              </a:highlight>
            </a:endParaRPr>
          </a:p>
          <a:p>
            <a:pPr lvl="0"/>
            <a:r>
              <a:rPr lang="en-GB" b="1" dirty="0" err="1">
                <a:solidFill>
                  <a:schemeClr val="bg1"/>
                </a:solidFill>
                <a:highlight>
                  <a:srgbClr val="00FFFF"/>
                </a:highlight>
              </a:rPr>
              <a:t>LogRocket</a:t>
            </a:r>
            <a:r>
              <a:rPr lang="en-GB" b="1" dirty="0">
                <a:solidFill>
                  <a:schemeClr val="bg1"/>
                </a:solidFill>
                <a:highlight>
                  <a:srgbClr val="00FFFF"/>
                </a:highlight>
              </a:rPr>
              <a:t>:</a:t>
            </a:r>
            <a:r>
              <a:rPr lang="en-GB" dirty="0">
                <a:solidFill>
                  <a:schemeClr val="bg1"/>
                </a:solidFill>
                <a:highlight>
                  <a:srgbClr val="00FFFF"/>
                </a:highlight>
              </a:rPr>
              <a:t> </a:t>
            </a:r>
            <a:r>
              <a:rPr lang="en-GB" dirty="0"/>
              <a:t>Focuses on session replay. It records what users do on a website, so when an error occurs, developers can watch a video-like replay of the actions that led to the bug.</a:t>
            </a:r>
          </a:p>
          <a:p>
            <a:endParaRPr lang="en-GB" dirty="0"/>
          </a:p>
        </p:txBody>
      </p:sp>
      <p:pic>
        <p:nvPicPr>
          <p:cNvPr id="5" name="Graphic 4" descr="Single gear with solid fill">
            <a:extLst>
              <a:ext uri="{FF2B5EF4-FFF2-40B4-BE49-F238E27FC236}">
                <a16:creationId xmlns:a16="http://schemas.microsoft.com/office/drawing/2014/main" id="{921270C6-3F56-636F-CBF2-5A300297767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11065" y="51031"/>
            <a:ext cx="914400" cy="914400"/>
          </a:xfrm>
          <a:prstGeom prst="rect">
            <a:avLst/>
          </a:prstGeom>
        </p:spPr>
      </p:pic>
      <p:sp>
        <p:nvSpPr>
          <p:cNvPr id="6" name="Shape 2">
            <a:extLst>
              <a:ext uri="{FF2B5EF4-FFF2-40B4-BE49-F238E27FC236}">
                <a16:creationId xmlns:a16="http://schemas.microsoft.com/office/drawing/2014/main" id="{2365EFA5-BB39-47D5-B571-C619136BD6C7}"/>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7" name="Text 3">
            <a:extLst>
              <a:ext uri="{FF2B5EF4-FFF2-40B4-BE49-F238E27FC236}">
                <a16:creationId xmlns:a16="http://schemas.microsoft.com/office/drawing/2014/main" id="{4B09BDC1-DF65-400E-AC23-1EF964DE3FF4}"/>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Monitor</a:t>
            </a:r>
            <a:endParaRPr lang="en-US" sz="1100" dirty="0"/>
          </a:p>
        </p:txBody>
      </p:sp>
    </p:spTree>
    <p:extLst>
      <p:ext uri="{BB962C8B-B14F-4D97-AF65-F5344CB8AC3E}">
        <p14:creationId xmlns:p14="http://schemas.microsoft.com/office/powerpoint/2010/main" val="11928218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42780" y="124478"/>
            <a:ext cx="73152" cy="457200"/>
          </a:xfrm>
          <a:prstGeom prst="rect">
            <a:avLst/>
          </a:prstGeom>
          <a:solidFill>
            <a:srgbClr val="E6E600"/>
          </a:solidFill>
          <a:ln w="12700">
            <a:solidFill>
              <a:srgbClr val="E6E600"/>
            </a:solidFill>
            <a:prstDash val="solid"/>
          </a:ln>
        </p:spPr>
      </p:sp>
      <p:sp>
        <p:nvSpPr>
          <p:cNvPr id="3" name="Text 1"/>
          <p:cNvSpPr/>
          <p:nvPr/>
        </p:nvSpPr>
        <p:spPr>
          <a:xfrm>
            <a:off x="310896" y="138194"/>
            <a:ext cx="7789473" cy="429768"/>
          </a:xfrm>
          <a:prstGeom prst="rect">
            <a:avLst/>
          </a:prstGeom>
          <a:noFill/>
          <a:ln/>
        </p:spPr>
        <p:txBody>
          <a:bodyPr wrap="square" lIns="254" tIns="254" rIns="254" bIns="254" rtlCol="0" anchor="ctr">
            <a:noAutofit/>
          </a:bodyPr>
          <a:lstStyle/>
          <a:p>
            <a:pPr marL="0" indent="0">
              <a:buNone/>
            </a:pPr>
            <a:r>
              <a:rPr lang="en-US" sz="2800" b="1" dirty="0">
                <a:solidFill>
                  <a:srgbClr val="F2F2F2"/>
                </a:solidFill>
                <a:latin typeface="Arial" pitchFamily="34" charset="0"/>
                <a:ea typeface="Arial" pitchFamily="34" charset="-122"/>
                <a:cs typeface="Arial" pitchFamily="34" charset="-120"/>
              </a:rPr>
              <a:t>Application Performance Monitoring (APM)</a:t>
            </a:r>
            <a:endParaRPr lang="en-US" sz="2800" dirty="0"/>
          </a:p>
        </p:txBody>
      </p:sp>
      <p:sp>
        <p:nvSpPr>
          <p:cNvPr id="7" name="Text 5"/>
          <p:cNvSpPr/>
          <p:nvPr/>
        </p:nvSpPr>
        <p:spPr>
          <a:xfrm>
            <a:off x="310896" y="854964"/>
            <a:ext cx="4956047" cy="347472"/>
          </a:xfrm>
          <a:prstGeom prst="rect">
            <a:avLst/>
          </a:prstGeom>
          <a:noFill/>
          <a:ln/>
        </p:spPr>
        <p:txBody>
          <a:bodyPr wrap="square" lIns="254" tIns="254" rIns="254" bIns="254" rtlCol="0" anchor="ctr">
            <a:noAutofit/>
          </a:bodyPr>
          <a:lstStyle/>
          <a:p>
            <a:pPr marL="0" indent="0">
              <a:buNone/>
            </a:pPr>
            <a:r>
              <a:rPr lang="en-US" sz="2800" b="1" dirty="0">
                <a:solidFill>
                  <a:srgbClr val="E6E600"/>
                </a:solidFill>
                <a:latin typeface="Arial" pitchFamily="34" charset="0"/>
                <a:ea typeface="Arial" pitchFamily="34" charset="-122"/>
                <a:cs typeface="Arial" pitchFamily="34" charset="-120"/>
              </a:rPr>
              <a:t>What does APM monitor?</a:t>
            </a:r>
            <a:endParaRPr lang="en-US" sz="2800" dirty="0"/>
          </a:p>
        </p:txBody>
      </p:sp>
      <p:grpSp>
        <p:nvGrpSpPr>
          <p:cNvPr id="37" name="Group 36">
            <a:extLst>
              <a:ext uri="{FF2B5EF4-FFF2-40B4-BE49-F238E27FC236}">
                <a16:creationId xmlns:a16="http://schemas.microsoft.com/office/drawing/2014/main" id="{AA299DAB-A2D5-4811-A701-71F548EFE693}"/>
              </a:ext>
            </a:extLst>
          </p:cNvPr>
          <p:cNvGrpSpPr/>
          <p:nvPr/>
        </p:nvGrpSpPr>
        <p:grpSpPr>
          <a:xfrm>
            <a:off x="310896" y="4869180"/>
            <a:ext cx="4805846" cy="1089763"/>
            <a:chOff x="502920" y="3977640"/>
            <a:chExt cx="4159661" cy="1188720"/>
          </a:xfrm>
        </p:grpSpPr>
        <p:sp>
          <p:nvSpPr>
            <p:cNvPr id="16" name="Shape 14"/>
            <p:cNvSpPr/>
            <p:nvPr/>
          </p:nvSpPr>
          <p:spPr>
            <a:xfrm>
              <a:off x="502920" y="3977640"/>
              <a:ext cx="3861515" cy="1188720"/>
            </a:xfrm>
            <a:prstGeom prst="roundRect">
              <a:avLst>
                <a:gd name="adj" fmla="val 3077"/>
              </a:avLst>
            </a:prstGeom>
            <a:solidFill>
              <a:srgbClr val="070707"/>
            </a:solidFill>
            <a:ln w="12700">
              <a:solidFill>
                <a:srgbClr val="E6E600"/>
              </a:solidFill>
              <a:prstDash val="solid"/>
            </a:ln>
          </p:spPr>
        </p:sp>
        <p:sp>
          <p:nvSpPr>
            <p:cNvPr id="17" name="Text 15"/>
            <p:cNvSpPr/>
            <p:nvPr/>
          </p:nvSpPr>
          <p:spPr>
            <a:xfrm>
              <a:off x="550428" y="4043613"/>
              <a:ext cx="3749040" cy="201168"/>
            </a:xfrm>
            <a:prstGeom prst="rect">
              <a:avLst/>
            </a:prstGeom>
            <a:noFill/>
            <a:ln/>
          </p:spPr>
          <p:txBody>
            <a:bodyPr wrap="square" lIns="254" tIns="254" rIns="254" bIns="254" rtlCol="0" anchor="ctr">
              <a:noAutofit/>
            </a:bodyPr>
            <a:lstStyle/>
            <a:p>
              <a:pPr marL="0" indent="0">
                <a:buNone/>
              </a:pPr>
              <a:r>
                <a:rPr lang="en-US" sz="1600" b="1" dirty="0">
                  <a:solidFill>
                    <a:srgbClr val="E6E600"/>
                  </a:solidFill>
                  <a:latin typeface="Arial" pitchFamily="34" charset="0"/>
                  <a:ea typeface="Arial" pitchFamily="34" charset="-122"/>
                  <a:cs typeface="Arial" pitchFamily="34" charset="-120"/>
                </a:rPr>
                <a:t>Key question for your project</a:t>
              </a:r>
              <a:endParaRPr lang="en-US" sz="1600" dirty="0"/>
            </a:p>
          </p:txBody>
        </p:sp>
        <p:sp>
          <p:nvSpPr>
            <p:cNvPr id="18" name="Text 16"/>
            <p:cNvSpPr/>
            <p:nvPr/>
          </p:nvSpPr>
          <p:spPr>
            <a:xfrm>
              <a:off x="1041682" y="4429483"/>
              <a:ext cx="3620899" cy="502920"/>
            </a:xfrm>
            <a:prstGeom prst="rect">
              <a:avLst/>
            </a:prstGeom>
            <a:noFill/>
            <a:ln/>
          </p:spPr>
          <p:txBody>
            <a:bodyPr wrap="square" lIns="254" tIns="254" rIns="254" bIns="254" rtlCol="0" anchor="ctr">
              <a:noAutofit/>
            </a:bodyPr>
            <a:lstStyle/>
            <a:p>
              <a:pPr marL="0" indent="0">
                <a:buNone/>
              </a:pPr>
              <a:r>
                <a:rPr lang="en-US" sz="1600" b="1" dirty="0">
                  <a:solidFill>
                    <a:srgbClr val="F2F2F2"/>
                  </a:solidFill>
                  <a:latin typeface="Arial" pitchFamily="34" charset="0"/>
                  <a:ea typeface="Arial" pitchFamily="34" charset="-122"/>
                  <a:cs typeface="Arial" pitchFamily="34" charset="-120"/>
                </a:rPr>
                <a:t>How would you know if your deployed solution is working correctly, and how would you detect problems early?</a:t>
              </a:r>
              <a:endParaRPr lang="en-US" sz="1600" dirty="0"/>
            </a:p>
          </p:txBody>
        </p:sp>
      </p:grpSp>
      <p:grpSp>
        <p:nvGrpSpPr>
          <p:cNvPr id="36" name="Group 35">
            <a:extLst>
              <a:ext uri="{FF2B5EF4-FFF2-40B4-BE49-F238E27FC236}">
                <a16:creationId xmlns:a16="http://schemas.microsoft.com/office/drawing/2014/main" id="{7A64B22E-9BF2-4560-8433-480B649B51AC}"/>
              </a:ext>
            </a:extLst>
          </p:cNvPr>
          <p:cNvGrpSpPr/>
          <p:nvPr/>
        </p:nvGrpSpPr>
        <p:grpSpPr>
          <a:xfrm>
            <a:off x="310896" y="6277356"/>
            <a:ext cx="11720264" cy="438912"/>
            <a:chOff x="310896" y="6277356"/>
            <a:chExt cx="11720264" cy="438912"/>
          </a:xfrm>
        </p:grpSpPr>
        <p:sp>
          <p:nvSpPr>
            <p:cNvPr id="19" name="Shape 17"/>
            <p:cNvSpPr/>
            <p:nvPr/>
          </p:nvSpPr>
          <p:spPr>
            <a:xfrm>
              <a:off x="310896" y="6277356"/>
              <a:ext cx="11720264" cy="438912"/>
            </a:xfrm>
            <a:prstGeom prst="roundRect">
              <a:avLst>
                <a:gd name="adj" fmla="val 5882"/>
              </a:avLst>
            </a:prstGeom>
            <a:solidFill>
              <a:srgbClr val="050505"/>
            </a:solidFill>
            <a:ln w="12700">
              <a:solidFill>
                <a:srgbClr val="E6E600"/>
              </a:solidFill>
              <a:prstDash val="solid"/>
            </a:ln>
          </p:spPr>
        </p:sp>
        <p:sp>
          <p:nvSpPr>
            <p:cNvPr id="20" name="Text 18"/>
            <p:cNvSpPr/>
            <p:nvPr/>
          </p:nvSpPr>
          <p:spPr>
            <a:xfrm>
              <a:off x="718623" y="6355080"/>
              <a:ext cx="336237" cy="161365"/>
            </a:xfrm>
            <a:prstGeom prst="rect">
              <a:avLst/>
            </a:prstGeom>
            <a:noFill/>
            <a:ln/>
          </p:spPr>
          <p:txBody>
            <a:bodyPr wrap="square" lIns="254" tIns="254" rIns="254" bIns="254" rtlCol="0" anchor="ctr">
              <a:noAutofit/>
            </a:bodyPr>
            <a:lstStyle/>
            <a:p>
              <a:pPr marL="0" indent="0" algn="ctr">
                <a:buNone/>
              </a:pPr>
              <a:r>
                <a:rPr lang="en-US" sz="2000" dirty="0">
                  <a:solidFill>
                    <a:srgbClr val="E6E600"/>
                  </a:solidFill>
                  <a:latin typeface="Arial" pitchFamily="34" charset="0"/>
                  <a:ea typeface="Arial" pitchFamily="34" charset="-122"/>
                  <a:cs typeface="Arial" pitchFamily="34" charset="-120"/>
                </a:rPr>
                <a:t>💡</a:t>
              </a:r>
              <a:endParaRPr lang="en-US" sz="2000" dirty="0"/>
            </a:p>
          </p:txBody>
        </p:sp>
        <p:sp>
          <p:nvSpPr>
            <p:cNvPr id="21" name="Text 19"/>
            <p:cNvSpPr/>
            <p:nvPr/>
          </p:nvSpPr>
          <p:spPr>
            <a:xfrm>
              <a:off x="1111815" y="6373368"/>
              <a:ext cx="10471383" cy="154910"/>
            </a:xfrm>
            <a:prstGeom prst="rect">
              <a:avLst/>
            </a:prstGeom>
            <a:noFill/>
            <a:ln/>
          </p:spPr>
          <p:txBody>
            <a:bodyPr wrap="square" lIns="254" tIns="254" rIns="254" bIns="254" rtlCol="0" anchor="ctr">
              <a:noAutofit/>
            </a:bodyPr>
            <a:lstStyle/>
            <a:p>
              <a:pPr marL="0" indent="0">
                <a:buNone/>
              </a:pPr>
              <a:r>
                <a:rPr lang="en-US" b="1" dirty="0">
                  <a:solidFill>
                    <a:srgbClr val="F2F2F2"/>
                  </a:solidFill>
                  <a:latin typeface="Arial" pitchFamily="34" charset="0"/>
                  <a:ea typeface="Arial" pitchFamily="34" charset="-122"/>
                  <a:cs typeface="Arial" pitchFamily="34" charset="-120"/>
                </a:rPr>
                <a:t>APM tools help organisations detect problems early and maintain a reliable user experience.</a:t>
              </a:r>
              <a:endParaRPr lang="en-US" dirty="0"/>
            </a:p>
          </p:txBody>
        </p:sp>
      </p:grpSp>
      <p:sp>
        <p:nvSpPr>
          <p:cNvPr id="22" name="Text 20"/>
          <p:cNvSpPr/>
          <p:nvPr/>
        </p:nvSpPr>
        <p:spPr>
          <a:xfrm>
            <a:off x="5017009" y="846284"/>
            <a:ext cx="7144511" cy="301752"/>
          </a:xfrm>
          <a:prstGeom prst="rect">
            <a:avLst/>
          </a:prstGeom>
          <a:noFill/>
          <a:ln/>
        </p:spPr>
        <p:txBody>
          <a:bodyPr wrap="square" lIns="254" tIns="254" rIns="254" bIns="254" rtlCol="0" anchor="ctr">
            <a:noAutofit/>
          </a:bodyPr>
          <a:lstStyle/>
          <a:p>
            <a:pPr marL="0" indent="0" algn="ctr">
              <a:buNone/>
            </a:pPr>
            <a:r>
              <a:rPr lang="en-US" sz="2400" b="1" dirty="0">
                <a:solidFill>
                  <a:srgbClr val="E6E600"/>
                </a:solidFill>
                <a:latin typeface="Arial" pitchFamily="34" charset="0"/>
                <a:ea typeface="Arial" pitchFamily="34" charset="-122"/>
                <a:cs typeface="Arial" pitchFamily="34" charset="-120"/>
              </a:rPr>
              <a:t>Example: Amazon CloudWatch screenshots</a:t>
            </a:r>
            <a:endParaRPr lang="en-US" sz="2400" dirty="0"/>
          </a:p>
        </p:txBody>
      </p:sp>
      <p:pic>
        <p:nvPicPr>
          <p:cNvPr id="24" name="Image 0" descr="/mnt/data/ef162004-b5b4-474c-a2f4-eb0cfdaae403.png"/>
          <p:cNvPicPr>
            <a:picLocks noChangeAspect="1"/>
          </p:cNvPicPr>
          <p:nvPr/>
        </p:nvPicPr>
        <p:blipFill>
          <a:blip r:embed="rId3"/>
          <a:stretch>
            <a:fillRect/>
          </a:stretch>
        </p:blipFill>
        <p:spPr>
          <a:xfrm>
            <a:off x="5164715" y="1390188"/>
            <a:ext cx="3933142" cy="3439720"/>
          </a:xfrm>
          <a:prstGeom prst="rect">
            <a:avLst/>
          </a:prstGeom>
        </p:spPr>
      </p:pic>
      <p:sp>
        <p:nvSpPr>
          <p:cNvPr id="25" name="Text 22"/>
          <p:cNvSpPr/>
          <p:nvPr/>
        </p:nvSpPr>
        <p:spPr>
          <a:xfrm>
            <a:off x="5607106" y="4889180"/>
            <a:ext cx="3035808" cy="182880"/>
          </a:xfrm>
          <a:prstGeom prst="rect">
            <a:avLst/>
          </a:prstGeom>
          <a:noFill/>
          <a:ln/>
        </p:spPr>
        <p:txBody>
          <a:bodyPr wrap="square" lIns="254" tIns="254" rIns="254" bIns="254" rtlCol="0" anchor="ctr">
            <a:normAutofit/>
          </a:bodyPr>
          <a:lstStyle/>
          <a:p>
            <a:pPr marL="0" indent="0" algn="ctr">
              <a:buNone/>
            </a:pPr>
            <a:r>
              <a:rPr lang="en-US" sz="1050" b="1" dirty="0">
                <a:solidFill>
                  <a:srgbClr val="E6E600"/>
                </a:solidFill>
                <a:latin typeface="Arial" pitchFamily="34" charset="0"/>
                <a:ea typeface="Arial" pitchFamily="34" charset="-122"/>
                <a:cs typeface="Arial" pitchFamily="34" charset="-120"/>
              </a:rPr>
              <a:t>CloudWatch metrics dashboard</a:t>
            </a:r>
            <a:endParaRPr lang="en-US" sz="1050" dirty="0"/>
          </a:p>
        </p:txBody>
      </p:sp>
      <p:pic>
        <p:nvPicPr>
          <p:cNvPr id="27" name="Image 1" descr="/mnt/data/e9641f3b-414b-40bb-b353-ad1539de533c.png"/>
          <p:cNvPicPr>
            <a:picLocks noChangeAspect="1"/>
          </p:cNvPicPr>
          <p:nvPr/>
        </p:nvPicPr>
        <p:blipFill>
          <a:blip r:embed="rId4"/>
          <a:stretch>
            <a:fillRect/>
          </a:stretch>
        </p:blipFill>
        <p:spPr>
          <a:xfrm>
            <a:off x="9195582" y="1378016"/>
            <a:ext cx="2893021" cy="2160036"/>
          </a:xfrm>
          <a:prstGeom prst="rect">
            <a:avLst/>
          </a:prstGeom>
        </p:spPr>
      </p:pic>
      <p:sp>
        <p:nvSpPr>
          <p:cNvPr id="28" name="Text 24"/>
          <p:cNvSpPr/>
          <p:nvPr/>
        </p:nvSpPr>
        <p:spPr>
          <a:xfrm>
            <a:off x="9332865" y="3527515"/>
            <a:ext cx="2743200" cy="182880"/>
          </a:xfrm>
          <a:prstGeom prst="rect">
            <a:avLst/>
          </a:prstGeom>
          <a:noFill/>
          <a:ln/>
        </p:spPr>
        <p:txBody>
          <a:bodyPr wrap="square" lIns="254" tIns="254" rIns="254" bIns="254" rtlCol="0" anchor="ctr">
            <a:normAutofit/>
          </a:bodyPr>
          <a:lstStyle/>
          <a:p>
            <a:pPr marL="0" indent="0" algn="ctr">
              <a:buNone/>
            </a:pPr>
            <a:r>
              <a:rPr lang="en-US" sz="1050" b="1" dirty="0">
                <a:solidFill>
                  <a:srgbClr val="E6E600"/>
                </a:solidFill>
                <a:latin typeface="Arial" pitchFamily="34" charset="0"/>
                <a:ea typeface="Arial" pitchFamily="34" charset="-122"/>
                <a:cs typeface="Arial" pitchFamily="34" charset="-120"/>
              </a:rPr>
              <a:t>Linux system metrics</a:t>
            </a:r>
            <a:endParaRPr lang="en-US" sz="1050" dirty="0"/>
          </a:p>
        </p:txBody>
      </p:sp>
      <p:pic>
        <p:nvPicPr>
          <p:cNvPr id="30" name="Image 2" descr="/mnt/data/fe17dba9-ea24-41dc-8cbe-4de11da745b4.png"/>
          <p:cNvPicPr>
            <a:picLocks noChangeAspect="1"/>
          </p:cNvPicPr>
          <p:nvPr/>
        </p:nvPicPr>
        <p:blipFill>
          <a:blip r:embed="rId5"/>
          <a:stretch>
            <a:fillRect/>
          </a:stretch>
        </p:blipFill>
        <p:spPr>
          <a:xfrm>
            <a:off x="9183044" y="3857459"/>
            <a:ext cx="2893021" cy="2156735"/>
          </a:xfrm>
          <a:prstGeom prst="rect">
            <a:avLst/>
          </a:prstGeom>
        </p:spPr>
      </p:pic>
      <p:sp>
        <p:nvSpPr>
          <p:cNvPr id="31" name="Text 26"/>
          <p:cNvSpPr/>
          <p:nvPr/>
        </p:nvSpPr>
        <p:spPr>
          <a:xfrm>
            <a:off x="9418320" y="6014194"/>
            <a:ext cx="2743200" cy="182880"/>
          </a:xfrm>
          <a:prstGeom prst="rect">
            <a:avLst/>
          </a:prstGeom>
          <a:noFill/>
          <a:ln/>
        </p:spPr>
        <p:txBody>
          <a:bodyPr wrap="square" lIns="254" tIns="254" rIns="254" bIns="254" rtlCol="0" anchor="ctr">
            <a:normAutofit/>
          </a:bodyPr>
          <a:lstStyle/>
          <a:p>
            <a:pPr marL="0" indent="0" algn="ctr">
              <a:buNone/>
            </a:pPr>
            <a:r>
              <a:rPr lang="en-US" sz="1050" b="1" dirty="0">
                <a:solidFill>
                  <a:srgbClr val="E6E600"/>
                </a:solidFill>
                <a:latin typeface="Arial" pitchFamily="34" charset="0"/>
                <a:ea typeface="Arial" pitchFamily="34" charset="-122"/>
                <a:cs typeface="Arial" pitchFamily="34" charset="-120"/>
              </a:rPr>
              <a:t>Windows system metrics</a:t>
            </a:r>
            <a:endParaRPr lang="en-US" sz="1050" dirty="0"/>
          </a:p>
        </p:txBody>
      </p:sp>
      <p:sp>
        <p:nvSpPr>
          <p:cNvPr id="33" name="Text 28"/>
          <p:cNvSpPr/>
          <p:nvPr/>
        </p:nvSpPr>
        <p:spPr>
          <a:xfrm>
            <a:off x="5572543" y="5218110"/>
            <a:ext cx="3633620" cy="740833"/>
          </a:xfrm>
          <a:prstGeom prst="rect">
            <a:avLst/>
          </a:prstGeom>
          <a:noFill/>
          <a:ln/>
        </p:spPr>
        <p:txBody>
          <a:bodyPr wrap="square" lIns="254" tIns="254" rIns="254" bIns="254" rtlCol="0" anchor="ctr">
            <a:normAutofit/>
          </a:bodyPr>
          <a:lstStyle/>
          <a:p>
            <a:pPr marL="0" indent="0">
              <a:buNone/>
            </a:pPr>
            <a:r>
              <a:rPr lang="en-US" sz="1100" b="1" dirty="0">
                <a:solidFill>
                  <a:srgbClr val="F2F2F2"/>
                </a:solidFill>
                <a:latin typeface="Arial" pitchFamily="34" charset="0"/>
                <a:ea typeface="Arial" pitchFamily="34" charset="-122"/>
                <a:cs typeface="Arial" pitchFamily="34" charset="-120"/>
              </a:rPr>
              <a:t>CloudWatch can show CPU, memory, database connections and IOPS, and can create alarms for abnormal behaviour.</a:t>
            </a:r>
            <a:endParaRPr lang="en-US" sz="1100" dirty="0"/>
          </a:p>
        </p:txBody>
      </p:sp>
      <p:sp>
        <p:nvSpPr>
          <p:cNvPr id="34" name="Shape 29"/>
          <p:cNvSpPr/>
          <p:nvPr/>
        </p:nvSpPr>
        <p:spPr>
          <a:xfrm flipH="1">
            <a:off x="5047486" y="663974"/>
            <a:ext cx="19503" cy="5521404"/>
          </a:xfrm>
          <a:prstGeom prst="line">
            <a:avLst/>
          </a:prstGeom>
          <a:noFill/>
          <a:ln w="12700">
            <a:solidFill>
              <a:srgbClr val="E6E600"/>
            </a:solidFill>
            <a:prstDash val="solid"/>
          </a:ln>
        </p:spPr>
      </p:sp>
      <p:grpSp>
        <p:nvGrpSpPr>
          <p:cNvPr id="44" name="Group 43">
            <a:extLst>
              <a:ext uri="{FF2B5EF4-FFF2-40B4-BE49-F238E27FC236}">
                <a16:creationId xmlns:a16="http://schemas.microsoft.com/office/drawing/2014/main" id="{A1D9AE1D-9107-4375-BDF7-73C7237EEB44}"/>
              </a:ext>
            </a:extLst>
          </p:cNvPr>
          <p:cNvGrpSpPr/>
          <p:nvPr/>
        </p:nvGrpSpPr>
        <p:grpSpPr>
          <a:xfrm>
            <a:off x="61048" y="1496571"/>
            <a:ext cx="4602392" cy="483625"/>
            <a:chOff x="61048" y="1381751"/>
            <a:chExt cx="4602392" cy="483625"/>
          </a:xfrm>
        </p:grpSpPr>
        <p:sp>
          <p:nvSpPr>
            <p:cNvPr id="8" name="Text 6"/>
            <p:cNvSpPr/>
            <p:nvPr/>
          </p:nvSpPr>
          <p:spPr>
            <a:xfrm>
              <a:off x="566928" y="1463040"/>
              <a:ext cx="201168" cy="182880"/>
            </a:xfrm>
            <a:prstGeom prst="rect">
              <a:avLst/>
            </a:prstGeom>
            <a:noFill/>
            <a:ln/>
          </p:spPr>
          <p:txBody>
            <a:bodyPr wrap="square" lIns="254" tIns="254" rIns="254" bIns="254" rtlCol="0" anchor="ctr">
              <a:noAutofit/>
            </a:bodyPr>
            <a:lstStyle/>
            <a:p>
              <a:pPr marL="0" indent="0">
                <a:buNone/>
              </a:pPr>
              <a:r>
                <a:rPr lang="en-US" b="1" dirty="0">
                  <a:solidFill>
                    <a:srgbClr val="E6E600"/>
                  </a:solidFill>
                  <a:latin typeface="Arial" pitchFamily="34" charset="0"/>
                  <a:ea typeface="Arial" pitchFamily="34" charset="-122"/>
                  <a:cs typeface="Arial" pitchFamily="34" charset="-120"/>
                </a:rPr>
                <a:t>•</a:t>
              </a:r>
              <a:endParaRPr lang="en-US" dirty="0"/>
            </a:p>
          </p:txBody>
        </p:sp>
        <p:sp>
          <p:nvSpPr>
            <p:cNvPr id="9" name="Text 7"/>
            <p:cNvSpPr/>
            <p:nvPr/>
          </p:nvSpPr>
          <p:spPr>
            <a:xfrm>
              <a:off x="868680" y="1444752"/>
              <a:ext cx="3794760" cy="420624"/>
            </a:xfrm>
            <a:prstGeom prst="rect">
              <a:avLst/>
            </a:prstGeom>
            <a:noFill/>
            <a:ln/>
          </p:spPr>
          <p:txBody>
            <a:bodyPr wrap="square" lIns="254" tIns="254" rIns="254" bIns="254" rtlCol="0" anchor="ctr">
              <a:noAutofit/>
            </a:bodyPr>
            <a:lstStyle/>
            <a:p>
              <a:pPr marL="0" indent="0">
                <a:buNone/>
              </a:pPr>
              <a:r>
                <a:rPr lang="en-US" b="1" dirty="0">
                  <a:solidFill>
                    <a:srgbClr val="E6E600"/>
                  </a:solidFill>
                  <a:latin typeface="Arial" pitchFamily="34" charset="0"/>
                  <a:ea typeface="Arial" pitchFamily="34" charset="-122"/>
                  <a:cs typeface="Arial" pitchFamily="34" charset="-120"/>
                </a:rPr>
                <a:t>Performance: </a:t>
              </a:r>
              <a:r>
                <a:rPr lang="en-US" b="1" dirty="0">
                  <a:solidFill>
                    <a:srgbClr val="F2F2F2"/>
                  </a:solidFill>
                  <a:latin typeface="Arial" pitchFamily="34" charset="0"/>
                  <a:ea typeface="Arial" pitchFamily="34" charset="-122"/>
                  <a:cs typeface="Arial" pitchFamily="34" charset="-120"/>
                </a:rPr>
                <a:t>CPU, memory, storage and network activity</a:t>
              </a:r>
              <a:endParaRPr lang="en-US" dirty="0"/>
            </a:p>
          </p:txBody>
        </p:sp>
        <p:pic>
          <p:nvPicPr>
            <p:cNvPr id="35" name="Picture 34">
              <a:extLst>
                <a:ext uri="{FF2B5EF4-FFF2-40B4-BE49-F238E27FC236}">
                  <a16:creationId xmlns:a16="http://schemas.microsoft.com/office/drawing/2014/main" id="{280FE719-E039-40A4-8B38-15A24BDF85DE}"/>
                </a:ext>
              </a:extLst>
            </p:cNvPr>
            <p:cNvPicPr>
              <a:picLocks noChangeAspect="1"/>
            </p:cNvPicPr>
            <p:nvPr/>
          </p:nvPicPr>
          <p:blipFill rotWithShape="1">
            <a:blip r:embed="rId6"/>
            <a:srcRect l="3782" t="23590" r="87512" b="65828"/>
            <a:stretch/>
          </p:blipFill>
          <p:spPr>
            <a:xfrm>
              <a:off x="61048" y="1381751"/>
              <a:ext cx="707045" cy="483625"/>
            </a:xfrm>
            <a:prstGeom prst="rect">
              <a:avLst/>
            </a:prstGeom>
          </p:spPr>
        </p:pic>
      </p:grpSp>
      <p:grpSp>
        <p:nvGrpSpPr>
          <p:cNvPr id="43" name="Group 42">
            <a:extLst>
              <a:ext uri="{FF2B5EF4-FFF2-40B4-BE49-F238E27FC236}">
                <a16:creationId xmlns:a16="http://schemas.microsoft.com/office/drawing/2014/main" id="{FA92B8DF-C01A-47E3-9EE4-393A03F35FE1}"/>
              </a:ext>
            </a:extLst>
          </p:cNvPr>
          <p:cNvGrpSpPr/>
          <p:nvPr/>
        </p:nvGrpSpPr>
        <p:grpSpPr>
          <a:xfrm>
            <a:off x="9511" y="2396687"/>
            <a:ext cx="4676788" cy="485335"/>
            <a:chOff x="3295" y="2525420"/>
            <a:chExt cx="4676788" cy="485335"/>
          </a:xfrm>
        </p:grpSpPr>
        <p:sp>
          <p:nvSpPr>
            <p:cNvPr id="11" name="Text 9"/>
            <p:cNvSpPr/>
            <p:nvPr/>
          </p:nvSpPr>
          <p:spPr>
            <a:xfrm>
              <a:off x="885323" y="2590131"/>
              <a:ext cx="3794760" cy="420624"/>
            </a:xfrm>
            <a:prstGeom prst="rect">
              <a:avLst/>
            </a:prstGeom>
            <a:noFill/>
            <a:ln/>
          </p:spPr>
          <p:txBody>
            <a:bodyPr wrap="square" lIns="254" tIns="254" rIns="254" bIns="254" rtlCol="0" anchor="ctr">
              <a:noAutofit/>
            </a:bodyPr>
            <a:lstStyle/>
            <a:p>
              <a:pPr marL="0" indent="0">
                <a:buNone/>
              </a:pPr>
              <a:r>
                <a:rPr lang="en-US" b="1" dirty="0">
                  <a:solidFill>
                    <a:srgbClr val="E6E600"/>
                  </a:solidFill>
                  <a:latin typeface="Arial" pitchFamily="34" charset="0"/>
                  <a:ea typeface="Arial" pitchFamily="34" charset="-122"/>
                  <a:cs typeface="Arial" pitchFamily="34" charset="-120"/>
                </a:rPr>
                <a:t>Usage: </a:t>
              </a:r>
              <a:r>
                <a:rPr lang="en-US" b="1" dirty="0">
                  <a:solidFill>
                    <a:srgbClr val="F2F2F2"/>
                  </a:solidFill>
                  <a:latin typeface="Arial" pitchFamily="34" charset="0"/>
                  <a:ea typeface="Arial" pitchFamily="34" charset="-122"/>
                  <a:cs typeface="Arial" pitchFamily="34" charset="-120"/>
                </a:rPr>
                <a:t>requests, response time and user activity</a:t>
              </a:r>
              <a:endParaRPr lang="en-US" dirty="0"/>
            </a:p>
          </p:txBody>
        </p:sp>
        <p:sp>
          <p:nvSpPr>
            <p:cNvPr id="12" name="Text 10"/>
            <p:cNvSpPr/>
            <p:nvPr/>
          </p:nvSpPr>
          <p:spPr>
            <a:xfrm>
              <a:off x="566928" y="2651760"/>
              <a:ext cx="201168" cy="182880"/>
            </a:xfrm>
            <a:prstGeom prst="rect">
              <a:avLst/>
            </a:prstGeom>
            <a:noFill/>
            <a:ln/>
          </p:spPr>
          <p:txBody>
            <a:bodyPr wrap="square" lIns="254" tIns="254" rIns="254" bIns="254" rtlCol="0" anchor="ctr">
              <a:noAutofit/>
            </a:bodyPr>
            <a:lstStyle/>
            <a:p>
              <a:pPr marL="0" indent="0">
                <a:buNone/>
              </a:pPr>
              <a:r>
                <a:rPr lang="en-US" b="1" dirty="0">
                  <a:solidFill>
                    <a:srgbClr val="E6E600"/>
                  </a:solidFill>
                  <a:latin typeface="Arial" pitchFamily="34" charset="0"/>
                  <a:ea typeface="Arial" pitchFamily="34" charset="-122"/>
                  <a:cs typeface="Arial" pitchFamily="34" charset="-120"/>
                </a:rPr>
                <a:t>•</a:t>
              </a:r>
              <a:endParaRPr lang="en-US" dirty="0"/>
            </a:p>
          </p:txBody>
        </p:sp>
        <p:pic>
          <p:nvPicPr>
            <p:cNvPr id="38" name="Picture 37">
              <a:extLst>
                <a:ext uri="{FF2B5EF4-FFF2-40B4-BE49-F238E27FC236}">
                  <a16:creationId xmlns:a16="http://schemas.microsoft.com/office/drawing/2014/main" id="{E0898DEF-A465-46DF-A90A-5F6CC59CDA63}"/>
                </a:ext>
              </a:extLst>
            </p:cNvPr>
            <p:cNvPicPr>
              <a:picLocks noChangeAspect="1"/>
            </p:cNvPicPr>
            <p:nvPr/>
          </p:nvPicPr>
          <p:blipFill rotWithShape="1">
            <a:blip r:embed="rId6"/>
            <a:srcRect l="3175" t="35944" r="87205" b="53474"/>
            <a:stretch/>
          </p:blipFill>
          <p:spPr>
            <a:xfrm>
              <a:off x="3295" y="2525420"/>
              <a:ext cx="781167" cy="483625"/>
            </a:xfrm>
            <a:prstGeom prst="rect">
              <a:avLst/>
            </a:prstGeom>
          </p:spPr>
        </p:pic>
      </p:grpSp>
      <p:grpSp>
        <p:nvGrpSpPr>
          <p:cNvPr id="42" name="Group 41">
            <a:extLst>
              <a:ext uri="{FF2B5EF4-FFF2-40B4-BE49-F238E27FC236}">
                <a16:creationId xmlns:a16="http://schemas.microsoft.com/office/drawing/2014/main" id="{BFDCE39B-7CA6-4A46-8330-B0400129E860}"/>
              </a:ext>
            </a:extLst>
          </p:cNvPr>
          <p:cNvGrpSpPr/>
          <p:nvPr/>
        </p:nvGrpSpPr>
        <p:grpSpPr>
          <a:xfrm>
            <a:off x="23986" y="3256270"/>
            <a:ext cx="4662313" cy="501035"/>
            <a:chOff x="23986" y="3256270"/>
            <a:chExt cx="4662313" cy="501035"/>
          </a:xfrm>
        </p:grpSpPr>
        <p:sp>
          <p:nvSpPr>
            <p:cNvPr id="13" name="Text 11"/>
            <p:cNvSpPr/>
            <p:nvPr/>
          </p:nvSpPr>
          <p:spPr>
            <a:xfrm>
              <a:off x="891539" y="3336681"/>
              <a:ext cx="3794760" cy="420624"/>
            </a:xfrm>
            <a:prstGeom prst="rect">
              <a:avLst/>
            </a:prstGeom>
            <a:noFill/>
            <a:ln/>
          </p:spPr>
          <p:txBody>
            <a:bodyPr wrap="square" lIns="254" tIns="254" rIns="254" bIns="254" rtlCol="0" anchor="ctr">
              <a:noAutofit/>
            </a:bodyPr>
            <a:lstStyle/>
            <a:p>
              <a:pPr marL="0" indent="0">
                <a:buNone/>
              </a:pPr>
              <a:r>
                <a:rPr lang="en-US" b="1" dirty="0">
                  <a:solidFill>
                    <a:srgbClr val="E6E600"/>
                  </a:solidFill>
                  <a:latin typeface="Arial" pitchFamily="34" charset="0"/>
                  <a:ea typeface="Arial" pitchFamily="34" charset="-122"/>
                  <a:cs typeface="Arial" pitchFamily="34" charset="-120"/>
                </a:rPr>
                <a:t>Reliability: </a:t>
              </a:r>
              <a:r>
                <a:rPr lang="en-US" b="1" dirty="0">
                  <a:solidFill>
                    <a:srgbClr val="F2F2F2"/>
                  </a:solidFill>
                  <a:latin typeface="Arial" pitchFamily="34" charset="0"/>
                  <a:ea typeface="Arial" pitchFamily="34" charset="-122"/>
                  <a:cs typeface="Arial" pitchFamily="34" charset="-120"/>
                </a:rPr>
                <a:t>errors, crashes, alerts and availability</a:t>
              </a:r>
              <a:endParaRPr lang="en-US" dirty="0"/>
            </a:p>
          </p:txBody>
        </p:sp>
        <p:pic>
          <p:nvPicPr>
            <p:cNvPr id="39" name="Picture 38">
              <a:extLst>
                <a:ext uri="{FF2B5EF4-FFF2-40B4-BE49-F238E27FC236}">
                  <a16:creationId xmlns:a16="http://schemas.microsoft.com/office/drawing/2014/main" id="{9A5B6EEB-515F-4573-AED9-007691DEBD27}"/>
                </a:ext>
              </a:extLst>
            </p:cNvPr>
            <p:cNvPicPr>
              <a:picLocks noChangeAspect="1"/>
            </p:cNvPicPr>
            <p:nvPr/>
          </p:nvPicPr>
          <p:blipFill rotWithShape="1">
            <a:blip r:embed="rId6"/>
            <a:srcRect l="3175" t="48835" r="87205" b="40582"/>
            <a:stretch/>
          </p:blipFill>
          <p:spPr>
            <a:xfrm>
              <a:off x="23986" y="3256270"/>
              <a:ext cx="781167" cy="483625"/>
            </a:xfrm>
            <a:prstGeom prst="rect">
              <a:avLst/>
            </a:prstGeom>
          </p:spPr>
        </p:pic>
      </p:grpSp>
      <p:grpSp>
        <p:nvGrpSpPr>
          <p:cNvPr id="41" name="Group 40">
            <a:extLst>
              <a:ext uri="{FF2B5EF4-FFF2-40B4-BE49-F238E27FC236}">
                <a16:creationId xmlns:a16="http://schemas.microsoft.com/office/drawing/2014/main" id="{468A1DF9-3AAF-4BC3-BD88-6CE36AFA36AC}"/>
              </a:ext>
            </a:extLst>
          </p:cNvPr>
          <p:cNvGrpSpPr/>
          <p:nvPr/>
        </p:nvGrpSpPr>
        <p:grpSpPr>
          <a:xfrm>
            <a:off x="61048" y="3970840"/>
            <a:ext cx="4625251" cy="556447"/>
            <a:chOff x="61048" y="3970840"/>
            <a:chExt cx="4625251" cy="556447"/>
          </a:xfrm>
        </p:grpSpPr>
        <p:sp>
          <p:nvSpPr>
            <p:cNvPr id="15" name="Text 13"/>
            <p:cNvSpPr/>
            <p:nvPr/>
          </p:nvSpPr>
          <p:spPr>
            <a:xfrm>
              <a:off x="891539" y="4106663"/>
              <a:ext cx="3794760" cy="420624"/>
            </a:xfrm>
            <a:prstGeom prst="rect">
              <a:avLst/>
            </a:prstGeom>
            <a:noFill/>
            <a:ln/>
          </p:spPr>
          <p:txBody>
            <a:bodyPr wrap="square" lIns="254" tIns="254" rIns="254" bIns="254" rtlCol="0" anchor="ctr">
              <a:noAutofit/>
            </a:bodyPr>
            <a:lstStyle/>
            <a:p>
              <a:pPr marL="0" indent="0">
                <a:buNone/>
              </a:pPr>
              <a:r>
                <a:rPr lang="en-US" b="1" dirty="0">
                  <a:solidFill>
                    <a:srgbClr val="E6E600"/>
                  </a:solidFill>
                  <a:latin typeface="Arial" pitchFamily="34" charset="0"/>
                  <a:ea typeface="Arial" pitchFamily="34" charset="-122"/>
                  <a:cs typeface="Arial" pitchFamily="34" charset="-120"/>
                </a:rPr>
                <a:t>Operations: </a:t>
              </a:r>
              <a:r>
                <a:rPr lang="en-US" b="1" dirty="0">
                  <a:solidFill>
                    <a:srgbClr val="F2F2F2"/>
                  </a:solidFill>
                  <a:latin typeface="Arial" pitchFamily="34" charset="0"/>
                  <a:ea typeface="Arial" pitchFamily="34" charset="-122"/>
                  <a:cs typeface="Arial" pitchFamily="34" charset="-120"/>
                </a:rPr>
                <a:t>dashboards for developers and IT teams</a:t>
              </a:r>
              <a:endParaRPr lang="en-US" dirty="0"/>
            </a:p>
          </p:txBody>
        </p:sp>
        <p:pic>
          <p:nvPicPr>
            <p:cNvPr id="40" name="Picture 39">
              <a:extLst>
                <a:ext uri="{FF2B5EF4-FFF2-40B4-BE49-F238E27FC236}">
                  <a16:creationId xmlns:a16="http://schemas.microsoft.com/office/drawing/2014/main" id="{B523474F-16DB-454D-B314-C160BE4A56AB}"/>
                </a:ext>
              </a:extLst>
            </p:cNvPr>
            <p:cNvPicPr>
              <a:picLocks noChangeAspect="1"/>
            </p:cNvPicPr>
            <p:nvPr/>
          </p:nvPicPr>
          <p:blipFill rotWithShape="1">
            <a:blip r:embed="rId6"/>
            <a:srcRect l="3175" t="60125" r="87205" b="29573"/>
            <a:stretch/>
          </p:blipFill>
          <p:spPr>
            <a:xfrm>
              <a:off x="61048" y="3970840"/>
              <a:ext cx="781167" cy="470800"/>
            </a:xfrm>
            <a:prstGeom prst="rect">
              <a:avLst/>
            </a:prstGeom>
          </p:spPr>
        </p:pic>
      </p:grpSp>
      <p:sp>
        <p:nvSpPr>
          <p:cNvPr id="46" name="Shape 2">
            <a:extLst>
              <a:ext uri="{FF2B5EF4-FFF2-40B4-BE49-F238E27FC236}">
                <a16:creationId xmlns:a16="http://schemas.microsoft.com/office/drawing/2014/main" id="{CC9B12B0-C0E9-4E6E-A3E6-963FCFD9EEB1}"/>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47" name="Text 3">
            <a:extLst>
              <a:ext uri="{FF2B5EF4-FFF2-40B4-BE49-F238E27FC236}">
                <a16:creationId xmlns:a16="http://schemas.microsoft.com/office/drawing/2014/main" id="{4E8DB9F4-1F45-4694-B2DB-13F9C55C9622}"/>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Monitor</a:t>
            </a:r>
            <a:endParaRPr lang="en-US" sz="11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68FD6-2428-EAD3-3164-056B7294E176}"/>
              </a:ext>
            </a:extLst>
          </p:cNvPr>
          <p:cNvSpPr>
            <a:spLocks noGrp="1"/>
          </p:cNvSpPr>
          <p:nvPr>
            <p:ph type="title"/>
          </p:nvPr>
        </p:nvSpPr>
        <p:spPr>
          <a:xfrm>
            <a:off x="302740" y="88169"/>
            <a:ext cx="11051060" cy="925086"/>
          </a:xfrm>
        </p:spPr>
        <p:txBody>
          <a:bodyPr>
            <a:normAutofit fontScale="90000"/>
          </a:bodyPr>
          <a:lstStyle/>
          <a:p>
            <a:r>
              <a:rPr lang="en-US" sz="6000" b="1" dirty="0"/>
              <a:t>Bg. </a:t>
            </a:r>
            <a:r>
              <a:rPr lang="en-US" b="1" u="sng" dirty="0"/>
              <a:t>APM tools commonly track the following metrics:</a:t>
            </a:r>
            <a:endParaRPr lang="en-GB" b="1" u="sng" dirty="0"/>
          </a:p>
        </p:txBody>
      </p:sp>
      <p:sp>
        <p:nvSpPr>
          <p:cNvPr id="3" name="Content Placeholder 2">
            <a:extLst>
              <a:ext uri="{FF2B5EF4-FFF2-40B4-BE49-F238E27FC236}">
                <a16:creationId xmlns:a16="http://schemas.microsoft.com/office/drawing/2014/main" id="{9E8E868A-7790-86C6-AE75-12FEB8F21F63}"/>
              </a:ext>
            </a:extLst>
          </p:cNvPr>
          <p:cNvSpPr>
            <a:spLocks noGrp="1"/>
          </p:cNvSpPr>
          <p:nvPr>
            <p:ph idx="1"/>
          </p:nvPr>
        </p:nvSpPr>
        <p:spPr>
          <a:xfrm>
            <a:off x="302740" y="1013255"/>
            <a:ext cx="11708028" cy="5626442"/>
          </a:xfrm>
        </p:spPr>
        <p:txBody>
          <a:bodyPr>
            <a:normAutofit fontScale="92500" lnSpcReduction="20000"/>
          </a:bodyPr>
          <a:lstStyle/>
          <a:p>
            <a:pPr algn="l">
              <a:lnSpc>
                <a:spcPct val="110000"/>
              </a:lnSpc>
              <a:spcBef>
                <a:spcPts val="600"/>
              </a:spcBef>
            </a:pPr>
            <a:r>
              <a:rPr lang="en-US" sz="1800" dirty="0"/>
              <a:t>“</a:t>
            </a:r>
            <a:r>
              <a:rPr lang="en-US" sz="2200" b="1" dirty="0">
                <a:solidFill>
                  <a:schemeClr val="bg1"/>
                </a:solidFill>
                <a:highlight>
                  <a:srgbClr val="00FFFF"/>
                </a:highlight>
              </a:rPr>
              <a:t>CPU usage: </a:t>
            </a:r>
            <a:r>
              <a:rPr lang="en-US" sz="1800" dirty="0"/>
              <a:t>APM solutions can monitor CPU metrics like CPU usage and memory demands. This ensures your application is getting the compute resources it requires to operate adequately.</a:t>
            </a:r>
          </a:p>
          <a:p>
            <a:pPr algn="l">
              <a:lnSpc>
                <a:spcPct val="110000"/>
              </a:lnSpc>
              <a:spcBef>
                <a:spcPts val="600"/>
              </a:spcBef>
            </a:pPr>
            <a:r>
              <a:rPr lang="en-US" sz="2200" b="1" dirty="0">
                <a:solidFill>
                  <a:schemeClr val="bg1"/>
                </a:solidFill>
                <a:highlight>
                  <a:srgbClr val="00FFFF"/>
                </a:highlight>
              </a:rPr>
              <a:t>Response times</a:t>
            </a:r>
            <a:r>
              <a:rPr lang="en-US" sz="1800" b="1" dirty="0">
                <a:solidFill>
                  <a:schemeClr val="bg1"/>
                </a:solidFill>
                <a:highlight>
                  <a:srgbClr val="00FFFF"/>
                </a:highlight>
              </a:rPr>
              <a:t>: </a:t>
            </a:r>
            <a:r>
              <a:rPr lang="en-US" sz="1800" dirty="0"/>
              <a:t>Response times are significant for enterprises, as your users expect to be able to access services without delay. APM solutions measure against an acceptable baseline performance for response times and alert you if response times fall below the threshold.</a:t>
            </a:r>
          </a:p>
          <a:p>
            <a:pPr algn="l">
              <a:lnSpc>
                <a:spcPct val="110000"/>
              </a:lnSpc>
              <a:spcBef>
                <a:spcPts val="600"/>
              </a:spcBef>
            </a:pPr>
            <a:r>
              <a:rPr lang="en-US" sz="2200" b="1" dirty="0">
                <a:solidFill>
                  <a:schemeClr val="bg1"/>
                </a:solidFill>
                <a:highlight>
                  <a:srgbClr val="00FFFF"/>
                </a:highlight>
              </a:rPr>
              <a:t>Error rates: </a:t>
            </a:r>
            <a:r>
              <a:rPr lang="en-US" sz="1800" dirty="0"/>
              <a:t>APM software monitors applications to record and report error rates. An example of an error would be when a web inquiry times out or a database query fails. APM will deliver alerts when the error rate rises above predefined parameters—for example, when 5% of the last 50 requests have resulted in an error.</a:t>
            </a:r>
          </a:p>
          <a:p>
            <a:pPr algn="l">
              <a:lnSpc>
                <a:spcPct val="110000"/>
              </a:lnSpc>
              <a:spcBef>
                <a:spcPts val="600"/>
              </a:spcBef>
            </a:pPr>
            <a:r>
              <a:rPr lang="en-US" sz="2200" b="1" dirty="0">
                <a:solidFill>
                  <a:schemeClr val="bg1"/>
                </a:solidFill>
                <a:highlight>
                  <a:srgbClr val="00FFFF"/>
                </a:highlight>
              </a:rPr>
              <a:t>Transaction tracing: </a:t>
            </a:r>
            <a:r>
              <a:rPr lang="en-US" sz="1800" dirty="0"/>
              <a:t>Transaction tracing in APM gives you an accurate picture of single transactions carried out in an application. Information captured in transaction tracing includes available function calls, external calls, and database calls. It monitors the transaction request from start to finish.</a:t>
            </a:r>
          </a:p>
          <a:p>
            <a:pPr algn="l">
              <a:lnSpc>
                <a:spcPct val="110000"/>
              </a:lnSpc>
              <a:spcBef>
                <a:spcPts val="600"/>
              </a:spcBef>
            </a:pPr>
            <a:r>
              <a:rPr lang="en-US" sz="2200" b="1" dirty="0">
                <a:solidFill>
                  <a:schemeClr val="bg1"/>
                </a:solidFill>
                <a:highlight>
                  <a:srgbClr val="00FFFF"/>
                </a:highlight>
              </a:rPr>
              <a:t>Instances: </a:t>
            </a:r>
            <a:r>
              <a:rPr lang="en-US" sz="1800" dirty="0"/>
              <a:t>An APM solution can monitor and report how many server or application instances your applications are running. It can alert you to scale up or down to meet user demand.</a:t>
            </a:r>
          </a:p>
          <a:p>
            <a:pPr algn="l">
              <a:lnSpc>
                <a:spcPct val="110000"/>
              </a:lnSpc>
              <a:spcBef>
                <a:spcPts val="600"/>
              </a:spcBef>
            </a:pPr>
            <a:r>
              <a:rPr lang="en-US" sz="2200" b="1" dirty="0">
                <a:solidFill>
                  <a:schemeClr val="bg1"/>
                </a:solidFill>
                <a:highlight>
                  <a:srgbClr val="00FFFF"/>
                </a:highlight>
              </a:rPr>
              <a:t>Requests: </a:t>
            </a:r>
            <a:r>
              <a:rPr lang="en-US" sz="1800" dirty="0"/>
              <a:t>APM software monitors how many user requests your application receives. By monitoring the traffic, the software can send alerts if it spots any anomalies. For example, it can alert you to unexpected increases in requests, large numbers of requests from the same user, or unusually low requests.</a:t>
            </a:r>
          </a:p>
          <a:p>
            <a:pPr algn="l">
              <a:lnSpc>
                <a:spcPct val="110000"/>
              </a:lnSpc>
              <a:spcBef>
                <a:spcPts val="600"/>
              </a:spcBef>
            </a:pPr>
            <a:r>
              <a:rPr lang="en-US" sz="2200" b="1" dirty="0">
                <a:solidFill>
                  <a:schemeClr val="bg1"/>
                </a:solidFill>
                <a:highlight>
                  <a:srgbClr val="00FFFF"/>
                </a:highlight>
              </a:rPr>
              <a:t>Uptime: </a:t>
            </a:r>
            <a:r>
              <a:rPr lang="en-US" sz="1800" dirty="0"/>
              <a:t>Uptime is critically important for enterprises providing online services. Many service level agreements (SLAs) only allow a percentage point of downtime across predetermined periods. APM monitors application availability and compares levels to those agreed upon by the service provider and customer.”</a:t>
            </a:r>
          </a:p>
          <a:p>
            <a:pPr marL="0" indent="0">
              <a:lnSpc>
                <a:spcPct val="110000"/>
              </a:lnSpc>
              <a:spcBef>
                <a:spcPts val="600"/>
              </a:spcBef>
              <a:buNone/>
            </a:pPr>
            <a:r>
              <a:rPr lang="en-GB" sz="1800" dirty="0"/>
              <a:t>[</a:t>
            </a:r>
            <a:r>
              <a:rPr lang="en-GB" sz="1800" dirty="0">
                <a:hlinkClick r:id="rId3"/>
              </a:rPr>
              <a:t>r</a:t>
            </a:r>
            <a:r>
              <a:rPr lang="en-GB" sz="1800" dirty="0"/>
              <a:t>]</a:t>
            </a:r>
          </a:p>
        </p:txBody>
      </p:sp>
      <p:sp>
        <p:nvSpPr>
          <p:cNvPr id="4" name="Shape 2">
            <a:extLst>
              <a:ext uri="{FF2B5EF4-FFF2-40B4-BE49-F238E27FC236}">
                <a16:creationId xmlns:a16="http://schemas.microsoft.com/office/drawing/2014/main" id="{E82C7A72-86E7-425A-9C14-95DB168CC42A}"/>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5" name="Text 3">
            <a:extLst>
              <a:ext uri="{FF2B5EF4-FFF2-40B4-BE49-F238E27FC236}">
                <a16:creationId xmlns:a16="http://schemas.microsoft.com/office/drawing/2014/main" id="{FAE74661-1677-49C4-9D74-76085FF781B5}"/>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Monitor</a:t>
            </a:r>
            <a:endParaRPr lang="en-US" sz="1100" dirty="0"/>
          </a:p>
        </p:txBody>
      </p:sp>
    </p:spTree>
    <p:extLst>
      <p:ext uri="{BB962C8B-B14F-4D97-AF65-F5344CB8AC3E}">
        <p14:creationId xmlns:p14="http://schemas.microsoft.com/office/powerpoint/2010/main" val="89215279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4F72E-A6E3-9DCE-96CE-27539F685BDB}"/>
              </a:ext>
            </a:extLst>
          </p:cNvPr>
          <p:cNvSpPr>
            <a:spLocks noGrp="1"/>
          </p:cNvSpPr>
          <p:nvPr>
            <p:ph type="title"/>
          </p:nvPr>
        </p:nvSpPr>
        <p:spPr>
          <a:xfrm>
            <a:off x="354791" y="351984"/>
            <a:ext cx="10892480" cy="1092471"/>
          </a:xfrm>
          <a:ln>
            <a:solidFill>
              <a:schemeClr val="tx1"/>
            </a:solidFill>
          </a:ln>
        </p:spPr>
        <p:txBody>
          <a:bodyPr>
            <a:normAutofit/>
          </a:bodyPr>
          <a:lstStyle/>
          <a:p>
            <a:r>
              <a:rPr lang="en-GB" sz="5400" b="1" u="sng" dirty="0"/>
              <a:t>Tool:</a:t>
            </a:r>
            <a:r>
              <a:rPr lang="en-GB" sz="5400" b="1" dirty="0"/>
              <a:t> App Manager</a:t>
            </a:r>
          </a:p>
        </p:txBody>
      </p:sp>
      <p:sp>
        <p:nvSpPr>
          <p:cNvPr id="3" name="Content Placeholder 2">
            <a:extLst>
              <a:ext uri="{FF2B5EF4-FFF2-40B4-BE49-F238E27FC236}">
                <a16:creationId xmlns:a16="http://schemas.microsoft.com/office/drawing/2014/main" id="{8203D28B-56A4-1DDC-F400-604314C0B44D}"/>
              </a:ext>
            </a:extLst>
          </p:cNvPr>
          <p:cNvSpPr>
            <a:spLocks noGrp="1"/>
          </p:cNvSpPr>
          <p:nvPr>
            <p:ph idx="1"/>
          </p:nvPr>
        </p:nvSpPr>
        <p:spPr>
          <a:xfrm>
            <a:off x="409699" y="1586105"/>
            <a:ext cx="10892481" cy="4351338"/>
          </a:xfrm>
        </p:spPr>
        <p:txBody>
          <a:bodyPr>
            <a:noAutofit/>
          </a:bodyPr>
          <a:lstStyle/>
          <a:p>
            <a:pPr marL="342900" lvl="0" indent="-342900">
              <a:lnSpc>
                <a:spcPct val="100000"/>
              </a:lnSpc>
              <a:spcBef>
                <a:spcPts val="600"/>
              </a:spcBef>
              <a:tabLst>
                <a:tab pos="457200" algn="l"/>
              </a:tabLst>
            </a:pPr>
            <a:r>
              <a:rPr lang="en-US" b="1" dirty="0"/>
              <a:t>App Manager </a:t>
            </a:r>
            <a:r>
              <a:rPr lang="en-US" dirty="0"/>
              <a:t>formally called ‘ManageEngine Applications Manager</a:t>
            </a:r>
            <a:r>
              <a:rPr lang="en-US" b="1" dirty="0"/>
              <a:t>’ </a:t>
            </a:r>
            <a:r>
              <a:rPr lang="en-GB" dirty="0">
                <a:effectLst/>
                <a:ea typeface="DengXian" panose="02010600030101010101" pitchFamily="2" charset="-122"/>
                <a:cs typeface="Times New Roman" panose="02020603050405020304" pitchFamily="18" charset="0"/>
              </a:rPr>
              <a:t>by </a:t>
            </a:r>
            <a:r>
              <a:rPr lang="en-GB" dirty="0">
                <a:effectLst/>
                <a:ea typeface="DengXian" panose="02010600030101010101" pitchFamily="2" charset="-122"/>
                <a:cs typeface="Times New Roman" panose="02020603050405020304" pitchFamily="18" charset="0"/>
                <a:hlinkClick r:id="rId3"/>
              </a:rPr>
              <a:t>ManageEngine.com</a:t>
            </a:r>
            <a:r>
              <a:rPr lang="en-GB" dirty="0">
                <a:effectLst/>
                <a:ea typeface="DengXian" panose="02010600030101010101" pitchFamily="2" charset="-122"/>
                <a:cs typeface="Times New Roman" panose="02020603050405020304" pitchFamily="18" charset="0"/>
              </a:rPr>
              <a:t>, </a:t>
            </a:r>
            <a:r>
              <a:rPr lang="en-US" dirty="0">
                <a:effectLst/>
                <a:ea typeface="DengXian" panose="02010600030101010101" pitchFamily="2" charset="-122"/>
                <a:cs typeface="Times New Roman" panose="02020603050405020304" pitchFamily="18" charset="0"/>
              </a:rPr>
              <a:t>is a popular </a:t>
            </a:r>
            <a:r>
              <a:rPr lang="en-US" b="1" dirty="0">
                <a:solidFill>
                  <a:schemeClr val="bg1"/>
                </a:solidFill>
                <a:highlight>
                  <a:srgbClr val="FFFF00"/>
                </a:highlight>
                <a:ea typeface="DengXian" panose="02010600030101010101" pitchFamily="2" charset="-122"/>
                <a:cs typeface="Times New Roman" panose="02020603050405020304" pitchFamily="18" charset="0"/>
              </a:rPr>
              <a:t>A</a:t>
            </a:r>
            <a:r>
              <a:rPr lang="en-US" b="1" dirty="0">
                <a:solidFill>
                  <a:schemeClr val="bg1"/>
                </a:solidFill>
                <a:effectLst/>
                <a:highlight>
                  <a:srgbClr val="FFFF00"/>
                </a:highlight>
                <a:ea typeface="DengXian" panose="02010600030101010101" pitchFamily="2" charset="-122"/>
                <a:cs typeface="Times New Roman" panose="02020603050405020304" pitchFamily="18" charset="0"/>
              </a:rPr>
              <a:t>pplication</a:t>
            </a:r>
            <a:r>
              <a:rPr lang="en-US" dirty="0">
                <a:solidFill>
                  <a:schemeClr val="bg1"/>
                </a:solidFill>
                <a:effectLst/>
                <a:highlight>
                  <a:srgbClr val="FFFF00"/>
                </a:highlight>
                <a:ea typeface="DengXian" panose="02010600030101010101" pitchFamily="2" charset="-122"/>
                <a:cs typeface="Times New Roman" panose="02020603050405020304" pitchFamily="18" charset="0"/>
              </a:rPr>
              <a:t> </a:t>
            </a:r>
            <a:r>
              <a:rPr lang="en-US" b="1" dirty="0">
                <a:solidFill>
                  <a:schemeClr val="bg1"/>
                </a:solidFill>
                <a:effectLst/>
                <a:highlight>
                  <a:srgbClr val="FFFF00"/>
                </a:highlight>
                <a:ea typeface="DengXian" panose="02010600030101010101" pitchFamily="2" charset="-122"/>
                <a:cs typeface="Times New Roman" panose="02020603050405020304" pitchFamily="18" charset="0"/>
              </a:rPr>
              <a:t>performance monitoring software tool </a:t>
            </a:r>
            <a:r>
              <a:rPr lang="en-US" dirty="0">
                <a:effectLst/>
                <a:ea typeface="DengXian" panose="02010600030101010101" pitchFamily="2" charset="-122"/>
                <a:cs typeface="Times New Roman" panose="02020603050405020304" pitchFamily="18" charset="0"/>
              </a:rPr>
              <a:t>that monitors the performance of </a:t>
            </a:r>
            <a:r>
              <a:rPr lang="en-US" dirty="0">
                <a:ea typeface="DengXian" panose="02010600030101010101" pitchFamily="2" charset="-122"/>
                <a:cs typeface="Times New Roman" panose="02020603050405020304" pitchFamily="18" charset="0"/>
              </a:rPr>
              <a:t>local and cloud </a:t>
            </a:r>
            <a:r>
              <a:rPr lang="en-US" dirty="0">
                <a:effectLst/>
                <a:ea typeface="DengXian" panose="02010600030101010101" pitchFamily="2" charset="-122"/>
                <a:cs typeface="Times New Roman" panose="02020603050405020304" pitchFamily="18" charset="0"/>
              </a:rPr>
              <a:t>applications. </a:t>
            </a:r>
          </a:p>
          <a:p>
            <a:pPr marL="342900" lvl="0" indent="-342900">
              <a:lnSpc>
                <a:spcPct val="100000"/>
              </a:lnSpc>
              <a:spcBef>
                <a:spcPts val="600"/>
              </a:spcBef>
              <a:buFont typeface="Arial" panose="020B0604020202020204" pitchFamily="34" charset="0"/>
              <a:buChar char="•"/>
              <a:tabLst>
                <a:tab pos="457200" algn="l"/>
              </a:tabLst>
            </a:pPr>
            <a:r>
              <a:rPr lang="en-US" dirty="0">
                <a:solidFill>
                  <a:schemeClr val="bg1"/>
                </a:solidFill>
                <a:effectLst/>
                <a:highlight>
                  <a:srgbClr val="FFFF00"/>
                </a:highlight>
                <a:ea typeface="DengXian" panose="02010600030101010101" pitchFamily="2" charset="-122"/>
                <a:cs typeface="Times New Roman" panose="02020603050405020304" pitchFamily="18" charset="0"/>
              </a:rPr>
              <a:t>It helps identify and solve performance issues with applications via </a:t>
            </a:r>
            <a:r>
              <a:rPr lang="en-US" b="1" dirty="0">
                <a:solidFill>
                  <a:schemeClr val="bg1"/>
                </a:solidFill>
                <a:effectLst/>
                <a:highlight>
                  <a:srgbClr val="FFFF00"/>
                </a:highlight>
                <a:ea typeface="DengXian" panose="02010600030101010101" pitchFamily="2" charset="-122"/>
                <a:cs typeface="Times New Roman" panose="02020603050405020304" pitchFamily="18" charset="0"/>
              </a:rPr>
              <a:t>notifications</a:t>
            </a:r>
            <a:r>
              <a:rPr lang="en-US" dirty="0">
                <a:solidFill>
                  <a:schemeClr val="bg1"/>
                </a:solidFill>
                <a:effectLst/>
                <a:highlight>
                  <a:srgbClr val="FFFF00"/>
                </a:highlight>
                <a:ea typeface="DengXian" panose="02010600030101010101" pitchFamily="2" charset="-122"/>
                <a:cs typeface="Times New Roman" panose="02020603050405020304" pitchFamily="18" charset="0"/>
              </a:rPr>
              <a:t> </a:t>
            </a:r>
            <a:r>
              <a:rPr lang="en-US" dirty="0">
                <a:effectLst/>
                <a:ea typeface="DengXian" panose="02010600030101010101" pitchFamily="2" charset="-122"/>
                <a:cs typeface="Times New Roman" panose="02020603050405020304" pitchFamily="18" charset="0"/>
              </a:rPr>
              <a:t>and </a:t>
            </a:r>
            <a:r>
              <a:rPr lang="en-US" b="1" dirty="0">
                <a:effectLst/>
                <a:ea typeface="DengXian" panose="02010600030101010101" pitchFamily="2" charset="-122"/>
                <a:cs typeface="Times New Roman" panose="02020603050405020304" pitchFamily="18" charset="0"/>
              </a:rPr>
              <a:t>Administration dashboard </a:t>
            </a:r>
            <a:r>
              <a:rPr lang="en-US" dirty="0">
                <a:effectLst/>
                <a:ea typeface="DengXian" panose="02010600030101010101" pitchFamily="2" charset="-122"/>
                <a:cs typeface="Times New Roman" panose="02020603050405020304" pitchFamily="18" charset="0"/>
              </a:rPr>
              <a:t>overview interface.</a:t>
            </a:r>
          </a:p>
          <a:p>
            <a:pPr marL="342900" indent="-342900">
              <a:lnSpc>
                <a:spcPct val="100000"/>
              </a:lnSpc>
              <a:spcBef>
                <a:spcPts val="600"/>
              </a:spcBef>
              <a:tabLst>
                <a:tab pos="457200" algn="l"/>
              </a:tabLst>
            </a:pPr>
            <a:r>
              <a:rPr lang="en-GB" dirty="0">
                <a:solidFill>
                  <a:schemeClr val="bg1"/>
                </a:solidFill>
                <a:highlight>
                  <a:srgbClr val="FFFF00"/>
                </a:highlight>
              </a:rPr>
              <a:t>Best for Hybrid environments (e.g. AWS/Azure + On-prem servers).</a:t>
            </a:r>
            <a:endParaRPr lang="en-GB" dirty="0">
              <a:solidFill>
                <a:schemeClr val="bg1"/>
              </a:solidFill>
              <a:effectLst/>
              <a:highlight>
                <a:srgbClr val="FFFF00"/>
              </a:highlight>
              <a:ea typeface="DengXian" panose="02010600030101010101" pitchFamily="2" charset="-122"/>
              <a:cs typeface="Times New Roman" panose="02020603050405020304" pitchFamily="18" charset="0"/>
            </a:endParaRPr>
          </a:p>
          <a:p>
            <a:pPr marL="342900" lvl="0" indent="-342900">
              <a:lnSpc>
                <a:spcPct val="100000"/>
              </a:lnSpc>
              <a:spcBef>
                <a:spcPts val="600"/>
              </a:spcBef>
              <a:buFont typeface="Arial" panose="020B0604020202020204" pitchFamily="34" charset="0"/>
              <a:buChar char="•"/>
              <a:tabLst>
                <a:tab pos="457200" algn="l"/>
              </a:tabLst>
            </a:pPr>
            <a:r>
              <a:rPr lang="en-GB" dirty="0">
                <a:effectLst/>
                <a:ea typeface="DengXian" panose="02010600030101010101" pitchFamily="2" charset="-122"/>
                <a:cs typeface="Times New Roman" panose="02020603050405020304" pitchFamily="18" charset="0"/>
              </a:rPr>
              <a:t>‘</a:t>
            </a:r>
            <a:r>
              <a:rPr lang="en-GB" b="1" dirty="0">
                <a:effectLst/>
                <a:ea typeface="DengXian" panose="02010600030101010101" pitchFamily="2" charset="-122"/>
                <a:cs typeface="Times New Roman" panose="02020603050405020304" pitchFamily="18" charset="0"/>
              </a:rPr>
              <a:t>App Manager</a:t>
            </a:r>
            <a:r>
              <a:rPr lang="en-GB" dirty="0">
                <a:effectLst/>
                <a:ea typeface="DengXian" panose="02010600030101010101" pitchFamily="2" charset="-122"/>
                <a:cs typeface="Times New Roman" panose="02020603050405020304" pitchFamily="18" charset="0"/>
              </a:rPr>
              <a:t>’ is used by many </a:t>
            </a:r>
            <a:r>
              <a:rPr lang="en-US" dirty="0">
                <a:effectLst/>
                <a:ea typeface="DengXian" panose="02010600030101010101" pitchFamily="2" charset="-122"/>
                <a:cs typeface="Times New Roman" panose="02020603050405020304" pitchFamily="18" charset="0"/>
              </a:rPr>
              <a:t>Organizations as an Application Management tool to improve IT service delivery</a:t>
            </a:r>
            <a:r>
              <a:rPr lang="en-US" dirty="0">
                <a:ea typeface="DengXian" panose="02010600030101010101" pitchFamily="2" charset="-122"/>
                <a:cs typeface="Times New Roman" panose="02020603050405020304" pitchFamily="18" charset="0"/>
              </a:rPr>
              <a:t>, </a:t>
            </a:r>
            <a:r>
              <a:rPr lang="en-US" b="1" dirty="0">
                <a:effectLst/>
                <a:ea typeface="DengXian" panose="02010600030101010101" pitchFamily="2" charset="-122"/>
                <a:cs typeface="Times New Roman" panose="02020603050405020304" pitchFamily="18" charset="0"/>
              </a:rPr>
              <a:t>IT and DevOps processes </a:t>
            </a:r>
            <a:r>
              <a:rPr lang="en-US" dirty="0">
                <a:effectLst/>
                <a:ea typeface="DengXian" panose="02010600030101010101" pitchFamily="2" charset="-122"/>
                <a:cs typeface="Times New Roman" panose="02020603050405020304" pitchFamily="18" charset="0"/>
              </a:rPr>
              <a:t>and the end-user experience.</a:t>
            </a:r>
            <a:endParaRPr lang="en-GB" dirty="0">
              <a:effectLst/>
              <a:ea typeface="DengXian" panose="02010600030101010101" pitchFamily="2" charset="-122"/>
              <a:cs typeface="Times New Roman" panose="02020603050405020304" pitchFamily="18" charset="0"/>
            </a:endParaRPr>
          </a:p>
          <a:p>
            <a:pPr lvl="1">
              <a:lnSpc>
                <a:spcPct val="100000"/>
              </a:lnSpc>
              <a:spcBef>
                <a:spcPts val="600"/>
              </a:spcBef>
            </a:pPr>
            <a:r>
              <a:rPr lang="en-US" dirty="0">
                <a:effectLst/>
                <a:ea typeface="DengXian" panose="02010600030101010101" pitchFamily="2" charset="-122"/>
                <a:cs typeface="Times New Roman" panose="02020603050405020304" pitchFamily="18" charset="0"/>
              </a:rPr>
              <a:t>Bg. For additional Application Manager software </a:t>
            </a:r>
            <a:r>
              <a:rPr lang="en-US" u="sng" dirty="0">
                <a:solidFill>
                  <a:srgbClr val="0563C1"/>
                </a:solidFill>
                <a:effectLst/>
                <a:ea typeface="DengXian" panose="02010600030101010101" pitchFamily="2" charset="-122"/>
                <a:cs typeface="Times New Roman" panose="02020603050405020304" pitchFamily="18" charset="0"/>
                <a:hlinkClick r:id="rId4"/>
              </a:rPr>
              <a:t>click-here</a:t>
            </a:r>
            <a:r>
              <a:rPr lang="en-US" dirty="0"/>
              <a:t> and </a:t>
            </a:r>
            <a:r>
              <a:rPr lang="en-US" dirty="0">
                <a:hlinkClick r:id="rId5"/>
              </a:rPr>
              <a:t>here</a:t>
            </a:r>
            <a:r>
              <a:rPr lang="en-US" dirty="0"/>
              <a:t>.</a:t>
            </a:r>
            <a:br>
              <a:rPr lang="en-US" dirty="0"/>
            </a:br>
            <a:endParaRPr lang="en-GB" dirty="0"/>
          </a:p>
          <a:p>
            <a:pPr>
              <a:lnSpc>
                <a:spcPct val="100000"/>
              </a:lnSpc>
              <a:spcBef>
                <a:spcPts val="600"/>
              </a:spcBef>
            </a:pPr>
            <a:endParaRPr lang="en-US" dirty="0"/>
          </a:p>
        </p:txBody>
      </p:sp>
      <p:pic>
        <p:nvPicPr>
          <p:cNvPr id="80902" name="Picture 6" descr="ManageEngine - IT Operations and Service Management Software">
            <a:extLst>
              <a:ext uri="{FF2B5EF4-FFF2-40B4-BE49-F238E27FC236}">
                <a16:creationId xmlns:a16="http://schemas.microsoft.com/office/drawing/2014/main" id="{9BEBAE0F-1DE5-8C3C-FCE3-7C844910B3E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79474" y="402194"/>
            <a:ext cx="5058032" cy="104226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B54E6EA-441E-F6DF-7AEB-DA9EC89EE01F}"/>
              </a:ext>
            </a:extLst>
          </p:cNvPr>
          <p:cNvSpPr/>
          <p:nvPr/>
        </p:nvSpPr>
        <p:spPr>
          <a:xfrm>
            <a:off x="310100" y="469120"/>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hape 2">
            <a:extLst>
              <a:ext uri="{FF2B5EF4-FFF2-40B4-BE49-F238E27FC236}">
                <a16:creationId xmlns:a16="http://schemas.microsoft.com/office/drawing/2014/main" id="{558D8C1D-DC02-49B2-A307-D00B8D739DE9}"/>
              </a:ext>
            </a:extLst>
          </p:cNvPr>
          <p:cNvSpPr/>
          <p:nvPr/>
        </p:nvSpPr>
        <p:spPr>
          <a:xfrm>
            <a:off x="9903650" y="-13776"/>
            <a:ext cx="2267712" cy="320040"/>
          </a:xfrm>
          <a:prstGeom prst="rect">
            <a:avLst/>
          </a:prstGeom>
          <a:solidFill>
            <a:srgbClr val="E6E600"/>
          </a:solidFill>
          <a:ln w="12700">
            <a:solidFill>
              <a:srgbClr val="E6E600"/>
            </a:solidFill>
            <a:prstDash val="solid"/>
          </a:ln>
        </p:spPr>
      </p:sp>
      <p:sp>
        <p:nvSpPr>
          <p:cNvPr id="7" name="Text 3">
            <a:extLst>
              <a:ext uri="{FF2B5EF4-FFF2-40B4-BE49-F238E27FC236}">
                <a16:creationId xmlns:a16="http://schemas.microsoft.com/office/drawing/2014/main" id="{2A969969-35FB-483F-A42B-CE389E5AAB03}"/>
              </a:ext>
            </a:extLst>
          </p:cNvPr>
          <p:cNvSpPr/>
          <p:nvPr/>
        </p:nvSpPr>
        <p:spPr>
          <a:xfrm>
            <a:off x="9995090" y="31944"/>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Monitor</a:t>
            </a:r>
            <a:endParaRPr lang="en-US" sz="1100" dirty="0"/>
          </a:p>
        </p:txBody>
      </p:sp>
    </p:spTree>
    <p:extLst>
      <p:ext uri="{BB962C8B-B14F-4D97-AF65-F5344CB8AC3E}">
        <p14:creationId xmlns:p14="http://schemas.microsoft.com/office/powerpoint/2010/main" val="32464476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ECCE6-DFD8-993E-3EC5-FF07B959F3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19A2BF0-B5BE-0582-655E-DAC05FD1D819}"/>
              </a:ext>
            </a:extLst>
          </p:cNvPr>
          <p:cNvSpPr>
            <a:spLocks noGrp="1"/>
          </p:cNvSpPr>
          <p:nvPr>
            <p:ph type="title"/>
          </p:nvPr>
        </p:nvSpPr>
        <p:spPr>
          <a:xfrm>
            <a:off x="406999" y="67917"/>
            <a:ext cx="10515600" cy="1126571"/>
          </a:xfrm>
        </p:spPr>
        <p:txBody>
          <a:bodyPr>
            <a:normAutofit/>
          </a:bodyPr>
          <a:lstStyle/>
          <a:p>
            <a:r>
              <a:rPr lang="en-GB" sz="4800" b="1" u="sng" dirty="0"/>
              <a:t>App Manager: Application monitoring</a:t>
            </a:r>
          </a:p>
        </p:txBody>
      </p:sp>
      <p:sp>
        <p:nvSpPr>
          <p:cNvPr id="3" name="Content Placeholder 2">
            <a:extLst>
              <a:ext uri="{FF2B5EF4-FFF2-40B4-BE49-F238E27FC236}">
                <a16:creationId xmlns:a16="http://schemas.microsoft.com/office/drawing/2014/main" id="{2B669762-935F-7E4F-3933-FF055769217E}"/>
              </a:ext>
            </a:extLst>
          </p:cNvPr>
          <p:cNvSpPr>
            <a:spLocks noGrp="1"/>
          </p:cNvSpPr>
          <p:nvPr>
            <p:ph idx="1"/>
          </p:nvPr>
        </p:nvSpPr>
        <p:spPr>
          <a:xfrm>
            <a:off x="61814" y="1511153"/>
            <a:ext cx="3559210" cy="4673816"/>
          </a:xfrm>
        </p:spPr>
        <p:txBody>
          <a:bodyPr>
            <a:noAutofit/>
          </a:bodyPr>
          <a:lstStyle/>
          <a:p>
            <a:pPr marL="0" lvl="0" indent="0">
              <a:lnSpc>
                <a:spcPct val="100000"/>
              </a:lnSpc>
              <a:spcBef>
                <a:spcPts val="600"/>
              </a:spcBef>
              <a:buNone/>
              <a:tabLst>
                <a:tab pos="457200" algn="l"/>
              </a:tabLst>
            </a:pPr>
            <a:r>
              <a:rPr lang="en-GB" dirty="0">
                <a:ea typeface="DengXian" panose="02010600030101010101" pitchFamily="2" charset="-122"/>
                <a:cs typeface="Times New Roman" panose="02020603050405020304" pitchFamily="18" charset="0"/>
              </a:rPr>
              <a:t>The image here shows ‘</a:t>
            </a:r>
            <a:r>
              <a:rPr lang="en-GB" b="1" dirty="0">
                <a:ea typeface="DengXian" panose="02010600030101010101" pitchFamily="2" charset="-122"/>
                <a:cs typeface="Times New Roman" panose="02020603050405020304" pitchFamily="18" charset="0"/>
              </a:rPr>
              <a:t>App Manger</a:t>
            </a:r>
            <a:r>
              <a:rPr lang="en-GB" dirty="0">
                <a:ea typeface="DengXian" panose="02010600030101010101" pitchFamily="2" charset="-122"/>
                <a:cs typeface="Times New Roman" panose="02020603050405020304" pitchFamily="18" charset="0"/>
              </a:rPr>
              <a:t>’ monitoring system resources, including recent ‘</a:t>
            </a:r>
            <a:r>
              <a:rPr lang="en-GB" b="1" dirty="0">
                <a:ea typeface="DengXian" panose="02010600030101010101" pitchFamily="2" charset="-122"/>
                <a:cs typeface="Times New Roman" panose="02020603050405020304" pitchFamily="18" charset="0"/>
              </a:rPr>
              <a:t>alarms’,</a:t>
            </a:r>
            <a:r>
              <a:rPr lang="en-GB" dirty="0">
                <a:ea typeface="DengXian" panose="02010600030101010101" pitchFamily="2" charset="-122"/>
                <a:cs typeface="Times New Roman" panose="02020603050405020304" pitchFamily="18" charset="0"/>
              </a:rPr>
              <a:t> such as alerting the ‘</a:t>
            </a:r>
            <a:r>
              <a:rPr lang="en-GB" b="1" dirty="0">
                <a:solidFill>
                  <a:schemeClr val="bg1"/>
                </a:solidFill>
                <a:highlight>
                  <a:srgbClr val="FFFF00"/>
                </a:highlight>
                <a:ea typeface="DengXian" panose="02010600030101010101" pitchFamily="2" charset="-122"/>
                <a:cs typeface="Times New Roman" panose="02020603050405020304" pitchFamily="18" charset="0"/>
              </a:rPr>
              <a:t>Tomcat Server is down</a:t>
            </a:r>
            <a:r>
              <a:rPr lang="en-GB" dirty="0">
                <a:ea typeface="DengXian" panose="02010600030101010101" pitchFamily="2" charset="-122"/>
                <a:cs typeface="Times New Roman" panose="02020603050405020304" pitchFamily="18" charset="0"/>
              </a:rPr>
              <a:t>’ for troubleshooting.</a:t>
            </a:r>
            <a:endParaRPr lang="en-US" dirty="0"/>
          </a:p>
        </p:txBody>
      </p:sp>
      <p:pic>
        <p:nvPicPr>
          <p:cNvPr id="80908" name="Picture 12" descr="Applications Manager - Product Overview">
            <a:extLst>
              <a:ext uri="{FF2B5EF4-FFF2-40B4-BE49-F238E27FC236}">
                <a16:creationId xmlns:a16="http://schemas.microsoft.com/office/drawing/2014/main" id="{C60928FF-E5A7-14FF-863D-5013921477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21024" y="1029405"/>
            <a:ext cx="8570976" cy="581489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70B58A3B-FB0C-04E5-2152-7E5F97C7050E}"/>
              </a:ext>
            </a:extLst>
          </p:cNvPr>
          <p:cNvSpPr/>
          <p:nvPr/>
        </p:nvSpPr>
        <p:spPr>
          <a:xfrm>
            <a:off x="340749" y="185071"/>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Shape 2">
            <a:extLst>
              <a:ext uri="{FF2B5EF4-FFF2-40B4-BE49-F238E27FC236}">
                <a16:creationId xmlns:a16="http://schemas.microsoft.com/office/drawing/2014/main" id="{4B97BCEA-DDAB-43A5-AC0D-7338455E7818}"/>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7" name="Text 3">
            <a:extLst>
              <a:ext uri="{FF2B5EF4-FFF2-40B4-BE49-F238E27FC236}">
                <a16:creationId xmlns:a16="http://schemas.microsoft.com/office/drawing/2014/main" id="{BE5B8B36-77E3-42CF-B6B7-6F2DD81E7645}"/>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Monitor</a:t>
            </a:r>
            <a:endParaRPr lang="en-US" sz="1100" dirty="0"/>
          </a:p>
        </p:txBody>
      </p:sp>
    </p:spTree>
    <p:extLst>
      <p:ext uri="{BB962C8B-B14F-4D97-AF65-F5344CB8AC3E}">
        <p14:creationId xmlns:p14="http://schemas.microsoft.com/office/powerpoint/2010/main" val="408452885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2AA99-50F1-5E27-B899-CD4CE6A455C2}"/>
              </a:ext>
            </a:extLst>
          </p:cNvPr>
          <p:cNvSpPr>
            <a:spLocks noGrp="1"/>
          </p:cNvSpPr>
          <p:nvPr>
            <p:ph type="title"/>
          </p:nvPr>
        </p:nvSpPr>
        <p:spPr>
          <a:xfrm>
            <a:off x="526745" y="306744"/>
            <a:ext cx="6365668" cy="1107512"/>
          </a:xfrm>
          <a:ln>
            <a:solidFill>
              <a:schemeClr val="tx1"/>
            </a:solidFill>
          </a:ln>
        </p:spPr>
        <p:txBody>
          <a:bodyPr>
            <a:normAutofit/>
          </a:bodyPr>
          <a:lstStyle/>
          <a:p>
            <a:r>
              <a:rPr lang="en-GB" sz="4800" b="1" u="sng" dirty="0"/>
              <a:t>Tools for Updates</a:t>
            </a:r>
          </a:p>
        </p:txBody>
      </p:sp>
      <p:sp>
        <p:nvSpPr>
          <p:cNvPr id="3" name="Content Placeholder 2">
            <a:extLst>
              <a:ext uri="{FF2B5EF4-FFF2-40B4-BE49-F238E27FC236}">
                <a16:creationId xmlns:a16="http://schemas.microsoft.com/office/drawing/2014/main" id="{5817A3F2-88A0-135F-956A-8285A04C8F82}"/>
              </a:ext>
            </a:extLst>
          </p:cNvPr>
          <p:cNvSpPr>
            <a:spLocks noGrp="1"/>
          </p:cNvSpPr>
          <p:nvPr>
            <p:ph idx="1"/>
          </p:nvPr>
        </p:nvSpPr>
        <p:spPr>
          <a:xfrm>
            <a:off x="487410" y="1499060"/>
            <a:ext cx="11161535" cy="5234962"/>
          </a:xfrm>
        </p:spPr>
        <p:txBody>
          <a:bodyPr>
            <a:normAutofit fontScale="70000" lnSpcReduction="20000"/>
          </a:bodyPr>
          <a:lstStyle/>
          <a:p>
            <a:pPr>
              <a:lnSpc>
                <a:spcPct val="120000"/>
              </a:lnSpc>
              <a:spcBef>
                <a:spcPts val="0"/>
              </a:spcBef>
              <a:spcAft>
                <a:spcPts val="600"/>
              </a:spcAft>
            </a:pPr>
            <a:r>
              <a:rPr lang="en-GB" sz="4100" dirty="0"/>
              <a:t>For wide-scale large application deployment &amp; updates in large Organisations, you can use </a:t>
            </a:r>
            <a:r>
              <a:rPr lang="en-GB" sz="4100" b="1" dirty="0">
                <a:solidFill>
                  <a:schemeClr val="bg1"/>
                </a:solidFill>
                <a:highlight>
                  <a:srgbClr val="FFFF00"/>
                </a:highlight>
              </a:rPr>
              <a:t>Microsoft Endpoint Configuration manager or </a:t>
            </a:r>
            <a:r>
              <a:rPr lang="en-GB" sz="4100" b="1" dirty="0" err="1">
                <a:solidFill>
                  <a:schemeClr val="bg1"/>
                </a:solidFill>
                <a:highlight>
                  <a:srgbClr val="FFFF00"/>
                </a:highlight>
              </a:rPr>
              <a:t>JumpCloud</a:t>
            </a:r>
            <a:r>
              <a:rPr lang="en-GB" sz="4100" dirty="0"/>
              <a:t> to deploy applications &amp; system updates on-prem across user nodes throughout a Microsoft network. Or</a:t>
            </a:r>
          </a:p>
          <a:p>
            <a:pPr lvl="1">
              <a:lnSpc>
                <a:spcPct val="120000"/>
              </a:lnSpc>
              <a:spcBef>
                <a:spcPts val="0"/>
              </a:spcBef>
              <a:spcAft>
                <a:spcPts val="600"/>
              </a:spcAft>
              <a:buClr>
                <a:schemeClr val="tx1"/>
              </a:buClr>
            </a:pPr>
            <a:r>
              <a:rPr lang="en-GB" sz="4100" b="1" dirty="0">
                <a:solidFill>
                  <a:schemeClr val="bg1"/>
                </a:solidFill>
                <a:highlight>
                  <a:srgbClr val="FFFF00"/>
                </a:highlight>
              </a:rPr>
              <a:t>Ansible</a:t>
            </a:r>
            <a:r>
              <a:rPr lang="en-GB" sz="4100" dirty="0"/>
              <a:t> and/or </a:t>
            </a:r>
            <a:r>
              <a:rPr lang="en-GB" sz="4100" b="1" dirty="0">
                <a:solidFill>
                  <a:schemeClr val="bg1"/>
                </a:solidFill>
                <a:highlight>
                  <a:srgbClr val="FFFF00"/>
                </a:highlight>
              </a:rPr>
              <a:t>Puppet</a:t>
            </a:r>
            <a:r>
              <a:rPr lang="en-GB" sz="4100" dirty="0"/>
              <a:t> for Linux environment automation/updates. </a:t>
            </a:r>
          </a:p>
          <a:p>
            <a:pPr marL="0" indent="0">
              <a:lnSpc>
                <a:spcPct val="120000"/>
              </a:lnSpc>
              <a:spcBef>
                <a:spcPts val="0"/>
              </a:spcBef>
              <a:spcAft>
                <a:spcPts val="600"/>
              </a:spcAft>
              <a:buClr>
                <a:schemeClr val="tx1"/>
              </a:buClr>
              <a:buNone/>
            </a:pPr>
            <a:r>
              <a:rPr lang="en-GB" sz="4000" dirty="0"/>
              <a:t>Bg.</a:t>
            </a:r>
          </a:p>
          <a:p>
            <a:pPr lvl="1">
              <a:lnSpc>
                <a:spcPct val="120000"/>
              </a:lnSpc>
              <a:spcBef>
                <a:spcPts val="0"/>
              </a:spcBef>
              <a:spcAft>
                <a:spcPts val="600"/>
              </a:spcAft>
              <a:buClr>
                <a:schemeClr val="tx1"/>
              </a:buClr>
            </a:pPr>
            <a:r>
              <a:rPr lang="en-GB" sz="2600" b="1" dirty="0"/>
              <a:t>Chef</a:t>
            </a:r>
            <a:r>
              <a:rPr lang="en-GB" sz="2600" dirty="0"/>
              <a:t> for Linux Cloud and hybrid configuration management.</a:t>
            </a:r>
          </a:p>
          <a:p>
            <a:pPr lvl="1">
              <a:lnSpc>
                <a:spcPct val="120000"/>
              </a:lnSpc>
              <a:spcBef>
                <a:spcPts val="0"/>
              </a:spcBef>
              <a:spcAft>
                <a:spcPts val="600"/>
              </a:spcAft>
              <a:buClr>
                <a:schemeClr val="tx1"/>
              </a:buClr>
            </a:pPr>
            <a:r>
              <a:rPr lang="en-US" sz="2600" b="1" dirty="0"/>
              <a:t>AWS </a:t>
            </a:r>
            <a:r>
              <a:rPr lang="en-US" sz="2600" b="1" dirty="0" err="1"/>
              <a:t>OpsWorks</a:t>
            </a:r>
            <a:r>
              <a:rPr lang="en-US" sz="2600" b="1" dirty="0"/>
              <a:t> </a:t>
            </a:r>
            <a:r>
              <a:rPr lang="en-US" sz="2600" dirty="0"/>
              <a:t>/ </a:t>
            </a:r>
            <a:r>
              <a:rPr lang="en-US" sz="2600" b="1" dirty="0"/>
              <a:t>Azure Arc </a:t>
            </a:r>
            <a:r>
              <a:rPr lang="en-US" sz="2600" dirty="0"/>
              <a:t>for cloud or hybrid configuration management. </a:t>
            </a:r>
          </a:p>
          <a:p>
            <a:pPr lvl="2">
              <a:lnSpc>
                <a:spcPct val="120000"/>
              </a:lnSpc>
              <a:spcBef>
                <a:spcPts val="0"/>
              </a:spcBef>
              <a:spcAft>
                <a:spcPts val="600"/>
              </a:spcAft>
            </a:pPr>
            <a:r>
              <a:rPr lang="en-US" sz="2600" dirty="0"/>
              <a:t>Note: AWS </a:t>
            </a:r>
            <a:r>
              <a:rPr lang="en-US" sz="2600" dirty="0" err="1"/>
              <a:t>OpWorks</a:t>
            </a:r>
            <a:r>
              <a:rPr lang="en-US" sz="2600" dirty="0"/>
              <a:t> are instances of Chef and Puppet. </a:t>
            </a:r>
          </a:p>
          <a:p>
            <a:pPr>
              <a:lnSpc>
                <a:spcPct val="120000"/>
              </a:lnSpc>
              <a:spcBef>
                <a:spcPts val="0"/>
              </a:spcBef>
              <a:spcAft>
                <a:spcPts val="600"/>
              </a:spcAft>
              <a:buClr>
                <a:schemeClr val="tx1"/>
              </a:buClr>
            </a:pPr>
            <a:r>
              <a:rPr lang="en-GB" sz="2600" b="1" dirty="0"/>
              <a:t>Note: Use Docker &amp; Kubernetes </a:t>
            </a:r>
            <a:r>
              <a:rPr lang="en-GB" sz="2600" dirty="0"/>
              <a:t>for application management, deployment &amp; updates in a cloud or hybrid environment</a:t>
            </a:r>
            <a:r>
              <a:rPr lang="en-GB" dirty="0"/>
              <a:t>.</a:t>
            </a:r>
          </a:p>
        </p:txBody>
      </p:sp>
      <p:grpSp>
        <p:nvGrpSpPr>
          <p:cNvPr id="4" name="Group 3">
            <a:extLst>
              <a:ext uri="{FF2B5EF4-FFF2-40B4-BE49-F238E27FC236}">
                <a16:creationId xmlns:a16="http://schemas.microsoft.com/office/drawing/2014/main" id="{18B31045-B00E-527F-0A93-4BC91BF8B663}"/>
              </a:ext>
            </a:extLst>
          </p:cNvPr>
          <p:cNvGrpSpPr/>
          <p:nvPr/>
        </p:nvGrpSpPr>
        <p:grpSpPr>
          <a:xfrm>
            <a:off x="6931748" y="-227731"/>
            <a:ext cx="2030361" cy="2030361"/>
            <a:chOff x="10029323" y="-50750"/>
            <a:chExt cx="2030361" cy="2030361"/>
          </a:xfrm>
        </p:grpSpPr>
        <p:pic>
          <p:nvPicPr>
            <p:cNvPr id="5" name="Graphic 4" descr="Arrow circle outline">
              <a:extLst>
                <a:ext uri="{FF2B5EF4-FFF2-40B4-BE49-F238E27FC236}">
                  <a16:creationId xmlns:a16="http://schemas.microsoft.com/office/drawing/2014/main" id="{72D5F280-79E9-2E5E-1991-65363D64905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04513" y="499856"/>
              <a:ext cx="914400" cy="914400"/>
            </a:xfrm>
            <a:prstGeom prst="rect">
              <a:avLst/>
            </a:prstGeom>
          </p:spPr>
        </p:pic>
        <p:pic>
          <p:nvPicPr>
            <p:cNvPr id="7" name="Graphic 6" descr="Arrow circle outline">
              <a:extLst>
                <a:ext uri="{FF2B5EF4-FFF2-40B4-BE49-F238E27FC236}">
                  <a16:creationId xmlns:a16="http://schemas.microsoft.com/office/drawing/2014/main" id="{CC44A76D-45C6-4DFF-D2FD-EEE93857858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9323" y="-50750"/>
              <a:ext cx="2030361" cy="2030361"/>
            </a:xfrm>
            <a:prstGeom prst="rect">
              <a:avLst/>
            </a:prstGeom>
          </p:spPr>
        </p:pic>
      </p:grpSp>
      <p:sp>
        <p:nvSpPr>
          <p:cNvPr id="8" name="Rectangle 7">
            <a:extLst>
              <a:ext uri="{FF2B5EF4-FFF2-40B4-BE49-F238E27FC236}">
                <a16:creationId xmlns:a16="http://schemas.microsoft.com/office/drawing/2014/main" id="{727E24C1-BB71-3350-BBB8-402211CCAC88}"/>
              </a:ext>
            </a:extLst>
          </p:cNvPr>
          <p:cNvSpPr/>
          <p:nvPr/>
        </p:nvSpPr>
        <p:spPr>
          <a:xfrm>
            <a:off x="487410" y="406296"/>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Shape 2">
            <a:extLst>
              <a:ext uri="{FF2B5EF4-FFF2-40B4-BE49-F238E27FC236}">
                <a16:creationId xmlns:a16="http://schemas.microsoft.com/office/drawing/2014/main" id="{1A67863B-67AB-41E0-83B5-4ED9D4138F86}"/>
              </a:ext>
            </a:extLst>
          </p:cNvPr>
          <p:cNvSpPr/>
          <p:nvPr/>
        </p:nvSpPr>
        <p:spPr>
          <a:xfrm>
            <a:off x="9646920" y="164592"/>
            <a:ext cx="2267712" cy="320040"/>
          </a:xfrm>
          <a:prstGeom prst="rect">
            <a:avLst/>
          </a:prstGeom>
          <a:solidFill>
            <a:srgbClr val="E6E600"/>
          </a:solidFill>
          <a:ln w="12700">
            <a:solidFill>
              <a:srgbClr val="E6E600"/>
            </a:solidFill>
            <a:prstDash val="solid"/>
          </a:ln>
        </p:spPr>
      </p:sp>
      <p:sp>
        <p:nvSpPr>
          <p:cNvPr id="10" name="Text 3">
            <a:extLst>
              <a:ext uri="{FF2B5EF4-FFF2-40B4-BE49-F238E27FC236}">
                <a16:creationId xmlns:a16="http://schemas.microsoft.com/office/drawing/2014/main" id="{83D6060A-B9DE-4207-A119-9B8BD0A22354}"/>
              </a:ext>
            </a:extLst>
          </p:cNvPr>
          <p:cNvSpPr/>
          <p:nvPr/>
        </p:nvSpPr>
        <p:spPr>
          <a:xfrm>
            <a:off x="9738360" y="210312"/>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Maintain </a:t>
            </a:r>
            <a:endParaRPr lang="en-US" sz="1100" dirty="0"/>
          </a:p>
        </p:txBody>
      </p:sp>
    </p:spTree>
    <p:extLst>
      <p:ext uri="{BB962C8B-B14F-4D97-AF65-F5344CB8AC3E}">
        <p14:creationId xmlns:p14="http://schemas.microsoft.com/office/powerpoint/2010/main" val="340569873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384048" y="59775"/>
            <a:ext cx="54864" cy="576072"/>
          </a:xfrm>
          <a:prstGeom prst="rect">
            <a:avLst/>
          </a:prstGeom>
          <a:solidFill>
            <a:srgbClr val="FFF200"/>
          </a:solidFill>
          <a:ln w="12700">
            <a:solidFill>
              <a:srgbClr val="FFF200"/>
            </a:solidFill>
            <a:prstDash val="solid"/>
          </a:ln>
        </p:spPr>
      </p:sp>
      <p:sp>
        <p:nvSpPr>
          <p:cNvPr id="3" name="Text 1"/>
          <p:cNvSpPr/>
          <p:nvPr/>
        </p:nvSpPr>
        <p:spPr>
          <a:xfrm>
            <a:off x="384048" y="173736"/>
            <a:ext cx="7680960" cy="411480"/>
          </a:xfrm>
          <a:prstGeom prst="rect">
            <a:avLst/>
          </a:prstGeom>
          <a:noFill/>
          <a:ln/>
        </p:spPr>
        <p:txBody>
          <a:bodyPr wrap="square" lIns="0" tIns="0" rIns="0" bIns="0" rtlCol="0" anchor="ctr"/>
          <a:lstStyle/>
          <a:p>
            <a:pPr marL="0" indent="0">
              <a:buNone/>
            </a:pPr>
            <a:r>
              <a:rPr lang="en-US" sz="3600" b="1" dirty="0">
                <a:solidFill>
                  <a:srgbClr val="F3F3F3"/>
                </a:solidFill>
                <a:latin typeface="Arial" pitchFamily="34" charset="0"/>
                <a:ea typeface="Arial" pitchFamily="34" charset="-122"/>
                <a:cs typeface="Arial" pitchFamily="34" charset="-120"/>
              </a:rPr>
              <a:t>  Microsoft Intune</a:t>
            </a:r>
            <a:endParaRPr lang="en-US" sz="3600" dirty="0"/>
          </a:p>
        </p:txBody>
      </p:sp>
      <p:sp>
        <p:nvSpPr>
          <p:cNvPr id="4" name="Text 2"/>
          <p:cNvSpPr/>
          <p:nvPr/>
        </p:nvSpPr>
        <p:spPr>
          <a:xfrm>
            <a:off x="384048" y="750485"/>
            <a:ext cx="9960864" cy="320040"/>
          </a:xfrm>
          <a:prstGeom prst="rect">
            <a:avLst/>
          </a:prstGeom>
          <a:noFill/>
          <a:ln/>
        </p:spPr>
        <p:txBody>
          <a:bodyPr wrap="square" lIns="0" tIns="0" rIns="0" bIns="0" rtlCol="0" anchor="ctr"/>
          <a:lstStyle/>
          <a:p>
            <a:pPr marL="0" indent="0">
              <a:buNone/>
            </a:pPr>
            <a:r>
              <a:rPr lang="en-US" sz="2800" dirty="0">
                <a:solidFill>
                  <a:srgbClr val="FFF200"/>
                </a:solidFill>
                <a:latin typeface="Arial" pitchFamily="34" charset="0"/>
                <a:ea typeface="Arial" pitchFamily="34" charset="-122"/>
                <a:cs typeface="Arial" pitchFamily="34" charset="-120"/>
              </a:rPr>
              <a:t>Central device, application and update management</a:t>
            </a:r>
            <a:endParaRPr lang="en-US" sz="2800" dirty="0"/>
          </a:p>
        </p:txBody>
      </p:sp>
      <p:sp>
        <p:nvSpPr>
          <p:cNvPr id="5" name="Text 3"/>
          <p:cNvSpPr/>
          <p:nvPr/>
        </p:nvSpPr>
        <p:spPr>
          <a:xfrm>
            <a:off x="9646920" y="265176"/>
            <a:ext cx="2194560" cy="256032"/>
          </a:xfrm>
          <a:prstGeom prst="rect">
            <a:avLst/>
          </a:prstGeom>
          <a:solidFill>
            <a:srgbClr val="FFF200"/>
          </a:solidFill>
          <a:ln/>
        </p:spPr>
        <p:txBody>
          <a:bodyPr wrap="square" lIns="508" tIns="508" rIns="508" bIns="508" rtlCol="0" anchor="ctr"/>
          <a:lstStyle/>
          <a:p>
            <a:pPr marL="0" indent="0" algn="ctr">
              <a:buNone/>
            </a:pPr>
            <a:r>
              <a:rPr lang="en-US" sz="1200" b="1" dirty="0">
                <a:solidFill>
                  <a:srgbClr val="000000"/>
                </a:solidFill>
                <a:latin typeface="Arial" pitchFamily="34" charset="0"/>
                <a:ea typeface="Arial" pitchFamily="34" charset="-122"/>
                <a:cs typeface="Arial" pitchFamily="34" charset="-120"/>
              </a:rPr>
              <a:t>Lifecycle stage: Maintain</a:t>
            </a:r>
            <a:endParaRPr lang="en-US" sz="1200" dirty="0"/>
          </a:p>
        </p:txBody>
      </p:sp>
      <p:sp>
        <p:nvSpPr>
          <p:cNvPr id="6" name="Text 4"/>
          <p:cNvSpPr/>
          <p:nvPr/>
        </p:nvSpPr>
        <p:spPr>
          <a:xfrm>
            <a:off x="470154" y="1144791"/>
            <a:ext cx="7174230" cy="502920"/>
          </a:xfrm>
          <a:prstGeom prst="rect">
            <a:avLst/>
          </a:prstGeom>
          <a:noFill/>
          <a:ln/>
        </p:spPr>
        <p:txBody>
          <a:bodyPr wrap="square" lIns="508" tIns="508" rIns="508" bIns="508" rtlCol="0" anchor="ctr">
            <a:noAutofit/>
          </a:bodyPr>
          <a:lstStyle/>
          <a:p>
            <a:pPr marL="0" indent="0">
              <a:buNone/>
            </a:pPr>
            <a:r>
              <a:rPr lang="en-US" sz="1400" dirty="0">
                <a:solidFill>
                  <a:srgbClr val="F3F3F3"/>
                </a:solidFill>
                <a:latin typeface="Arial" pitchFamily="34" charset="0"/>
                <a:ea typeface="Arial" pitchFamily="34" charset="-122"/>
                <a:cs typeface="Arial" pitchFamily="34" charset="-120"/>
              </a:rPr>
              <a:t>Microsoft Intune is a cloud-based endpoint management service that helps organisations securely manage devices, deploy applications and keep systems up to date.</a:t>
            </a:r>
            <a:endParaRPr lang="en-US" sz="1400" dirty="0"/>
          </a:p>
        </p:txBody>
      </p:sp>
      <p:grpSp>
        <p:nvGrpSpPr>
          <p:cNvPr id="28" name="Group 27">
            <a:extLst>
              <a:ext uri="{FF2B5EF4-FFF2-40B4-BE49-F238E27FC236}">
                <a16:creationId xmlns:a16="http://schemas.microsoft.com/office/drawing/2014/main" id="{1F9AE1F6-E67B-4BB7-B67F-012B78850F87}"/>
              </a:ext>
            </a:extLst>
          </p:cNvPr>
          <p:cNvGrpSpPr/>
          <p:nvPr/>
        </p:nvGrpSpPr>
        <p:grpSpPr>
          <a:xfrm>
            <a:off x="525780" y="1830591"/>
            <a:ext cx="3429000" cy="4073405"/>
            <a:chOff x="525780" y="2306144"/>
            <a:chExt cx="3429000" cy="3597852"/>
          </a:xfrm>
        </p:grpSpPr>
        <p:sp>
          <p:nvSpPr>
            <p:cNvPr id="7" name="Shape 5"/>
            <p:cNvSpPr/>
            <p:nvPr/>
          </p:nvSpPr>
          <p:spPr>
            <a:xfrm>
              <a:off x="525780" y="2306144"/>
              <a:ext cx="3429000" cy="3597852"/>
            </a:xfrm>
            <a:prstGeom prst="roundRect">
              <a:avLst>
                <a:gd name="adj" fmla="val 2388"/>
              </a:avLst>
            </a:prstGeom>
            <a:solidFill>
              <a:srgbClr val="000000">
                <a:alpha val="0"/>
              </a:srgbClr>
            </a:solidFill>
            <a:ln w="13970">
              <a:solidFill>
                <a:srgbClr val="5AA9FF"/>
              </a:solidFill>
              <a:prstDash val="solid"/>
            </a:ln>
          </p:spPr>
        </p:sp>
        <p:sp>
          <p:nvSpPr>
            <p:cNvPr id="8" name="Text 6"/>
            <p:cNvSpPr/>
            <p:nvPr/>
          </p:nvSpPr>
          <p:spPr>
            <a:xfrm>
              <a:off x="769620" y="2307701"/>
              <a:ext cx="2743200" cy="313216"/>
            </a:xfrm>
            <a:prstGeom prst="rect">
              <a:avLst/>
            </a:prstGeom>
            <a:noFill/>
            <a:ln/>
          </p:spPr>
          <p:txBody>
            <a:bodyPr wrap="square" lIns="0" tIns="0" rIns="0" bIns="0" rtlCol="0" anchor="ctr"/>
            <a:lstStyle/>
            <a:p>
              <a:pPr marL="0" indent="0">
                <a:buNone/>
              </a:pPr>
              <a:r>
                <a:rPr lang="en-US" sz="2400" b="1" dirty="0">
                  <a:solidFill>
                    <a:srgbClr val="5AA9FF"/>
                  </a:solidFill>
                  <a:latin typeface="Arial" pitchFamily="34" charset="0"/>
                  <a:ea typeface="Arial" pitchFamily="34" charset="-122"/>
                  <a:cs typeface="Arial" pitchFamily="34" charset="-120"/>
                </a:rPr>
                <a:t>What is it?</a:t>
              </a:r>
              <a:endParaRPr lang="en-US" sz="2400" dirty="0"/>
            </a:p>
          </p:txBody>
        </p:sp>
        <p:sp>
          <p:nvSpPr>
            <p:cNvPr id="9" name="Shape 7"/>
            <p:cNvSpPr/>
            <p:nvPr/>
          </p:nvSpPr>
          <p:spPr>
            <a:xfrm>
              <a:off x="713994" y="2792967"/>
              <a:ext cx="384048" cy="438503"/>
            </a:xfrm>
            <a:prstGeom prst="ellipse">
              <a:avLst/>
            </a:prstGeom>
            <a:solidFill>
              <a:srgbClr val="191919"/>
            </a:solidFill>
            <a:ln w="15240">
              <a:solidFill>
                <a:srgbClr val="5AA9FF"/>
              </a:solidFill>
              <a:prstDash val="solid"/>
            </a:ln>
          </p:spPr>
        </p:sp>
        <p:sp>
          <p:nvSpPr>
            <p:cNvPr id="10" name="Text 8"/>
            <p:cNvSpPr/>
            <p:nvPr/>
          </p:nvSpPr>
          <p:spPr>
            <a:xfrm>
              <a:off x="732282" y="2854246"/>
              <a:ext cx="347472" cy="313216"/>
            </a:xfrm>
            <a:prstGeom prst="rect">
              <a:avLst/>
            </a:prstGeom>
            <a:noFill/>
            <a:ln/>
          </p:spPr>
          <p:txBody>
            <a:bodyPr wrap="square" lIns="0" tIns="0" rIns="0" bIns="0" rtlCol="0" anchor="ctr"/>
            <a:lstStyle/>
            <a:p>
              <a:pPr marL="0" indent="0" algn="ctr">
                <a:buNone/>
              </a:pPr>
              <a:r>
                <a:rPr lang="en-US" sz="2800" b="1" dirty="0">
                  <a:solidFill>
                    <a:srgbClr val="5AA9FF"/>
                  </a:solidFill>
                  <a:latin typeface="Arial" pitchFamily="34" charset="0"/>
                  <a:ea typeface="Arial" pitchFamily="34" charset="-122"/>
                  <a:cs typeface="Arial" pitchFamily="34" charset="-120"/>
                </a:rPr>
                <a:t>☁</a:t>
              </a:r>
              <a:endParaRPr lang="en-US" sz="2800" dirty="0"/>
            </a:p>
          </p:txBody>
        </p:sp>
        <p:sp>
          <p:nvSpPr>
            <p:cNvPr id="11" name="Text 9"/>
            <p:cNvSpPr/>
            <p:nvPr/>
          </p:nvSpPr>
          <p:spPr>
            <a:xfrm>
              <a:off x="1271778" y="2803797"/>
              <a:ext cx="2644902" cy="417621"/>
            </a:xfrm>
            <a:prstGeom prst="rect">
              <a:avLst/>
            </a:prstGeom>
            <a:noFill/>
            <a:ln/>
          </p:spPr>
          <p:txBody>
            <a:bodyPr wrap="square" lIns="508" tIns="508" rIns="508" bIns="508" rtlCol="0" anchor="ctr">
              <a:noAutofit/>
            </a:bodyPr>
            <a:lstStyle/>
            <a:p>
              <a:pPr marL="0" indent="0">
                <a:buNone/>
              </a:pPr>
              <a:r>
                <a:rPr lang="en-US" sz="2000" dirty="0">
                  <a:solidFill>
                    <a:srgbClr val="F3F3F3"/>
                  </a:solidFill>
                  <a:latin typeface="Arial" pitchFamily="34" charset="0"/>
                  <a:ea typeface="Arial" pitchFamily="34" charset="-122"/>
                  <a:cs typeface="Arial" pitchFamily="34" charset="-120"/>
                </a:rPr>
                <a:t>Cloud-based endpoint management</a:t>
              </a:r>
              <a:endParaRPr lang="en-US" sz="2000" dirty="0"/>
            </a:p>
          </p:txBody>
        </p:sp>
        <p:sp>
          <p:nvSpPr>
            <p:cNvPr id="12" name="Shape 10"/>
            <p:cNvSpPr/>
            <p:nvPr/>
          </p:nvSpPr>
          <p:spPr>
            <a:xfrm>
              <a:off x="695706" y="3669918"/>
              <a:ext cx="384048" cy="438503"/>
            </a:xfrm>
            <a:prstGeom prst="ellipse">
              <a:avLst/>
            </a:prstGeom>
            <a:solidFill>
              <a:srgbClr val="191919"/>
            </a:solidFill>
            <a:ln w="15240">
              <a:solidFill>
                <a:srgbClr val="5AA9FF"/>
              </a:solidFill>
              <a:prstDash val="solid"/>
            </a:ln>
          </p:spPr>
        </p:sp>
        <p:sp>
          <p:nvSpPr>
            <p:cNvPr id="13" name="Text 11"/>
            <p:cNvSpPr/>
            <p:nvPr/>
          </p:nvSpPr>
          <p:spPr>
            <a:xfrm>
              <a:off x="713994" y="3731197"/>
              <a:ext cx="347472" cy="313216"/>
            </a:xfrm>
            <a:prstGeom prst="rect">
              <a:avLst/>
            </a:prstGeom>
            <a:noFill/>
            <a:ln/>
          </p:spPr>
          <p:txBody>
            <a:bodyPr wrap="square" lIns="0" tIns="0" rIns="0" bIns="0" rtlCol="0" anchor="ctr"/>
            <a:lstStyle/>
            <a:p>
              <a:pPr marL="0" indent="0" algn="ctr">
                <a:buNone/>
              </a:pPr>
              <a:r>
                <a:rPr lang="en-US" sz="2800" b="1" dirty="0">
                  <a:solidFill>
                    <a:srgbClr val="5AA9FF"/>
                  </a:solidFill>
                  <a:latin typeface="Arial" pitchFamily="34" charset="0"/>
                  <a:ea typeface="Arial" pitchFamily="34" charset="-122"/>
                  <a:cs typeface="Arial" pitchFamily="34" charset="-120"/>
                </a:rPr>
                <a:t>▣</a:t>
              </a:r>
              <a:endParaRPr lang="en-US" sz="2800" dirty="0"/>
            </a:p>
          </p:txBody>
        </p:sp>
        <p:sp>
          <p:nvSpPr>
            <p:cNvPr id="14" name="Text 12"/>
            <p:cNvSpPr/>
            <p:nvPr/>
          </p:nvSpPr>
          <p:spPr>
            <a:xfrm>
              <a:off x="1323594" y="3580747"/>
              <a:ext cx="2377440" cy="678635"/>
            </a:xfrm>
            <a:prstGeom prst="rect">
              <a:avLst/>
            </a:prstGeom>
            <a:noFill/>
            <a:ln/>
          </p:spPr>
          <p:txBody>
            <a:bodyPr wrap="square" lIns="508" tIns="508" rIns="508" bIns="508" rtlCol="0" anchor="ctr">
              <a:noAutofit/>
            </a:bodyPr>
            <a:lstStyle/>
            <a:p>
              <a:pPr marL="0" indent="0">
                <a:buNone/>
              </a:pPr>
              <a:r>
                <a:rPr lang="en-US" sz="2000" dirty="0">
                  <a:solidFill>
                    <a:srgbClr val="F3F3F3"/>
                  </a:solidFill>
                  <a:latin typeface="Arial" pitchFamily="34" charset="0"/>
                  <a:ea typeface="Arial" pitchFamily="34" charset="-122"/>
                  <a:cs typeface="Arial" pitchFamily="34" charset="-120"/>
                </a:rPr>
                <a:t>Manages Windows, macOS, iOS/iPadOS and Android devices</a:t>
              </a:r>
              <a:endParaRPr lang="en-US" sz="2000" dirty="0"/>
            </a:p>
          </p:txBody>
        </p:sp>
        <p:sp>
          <p:nvSpPr>
            <p:cNvPr id="15" name="Shape 13"/>
            <p:cNvSpPr/>
            <p:nvPr/>
          </p:nvSpPr>
          <p:spPr>
            <a:xfrm>
              <a:off x="726186" y="4910774"/>
              <a:ext cx="384048" cy="438503"/>
            </a:xfrm>
            <a:prstGeom prst="ellipse">
              <a:avLst/>
            </a:prstGeom>
            <a:solidFill>
              <a:srgbClr val="191919"/>
            </a:solidFill>
            <a:ln w="15240">
              <a:solidFill>
                <a:srgbClr val="5AA9FF"/>
              </a:solidFill>
              <a:prstDash val="solid"/>
            </a:ln>
          </p:spPr>
        </p:sp>
        <p:sp>
          <p:nvSpPr>
            <p:cNvPr id="16" name="Text 14"/>
            <p:cNvSpPr/>
            <p:nvPr/>
          </p:nvSpPr>
          <p:spPr>
            <a:xfrm>
              <a:off x="744474" y="4956353"/>
              <a:ext cx="347472" cy="313216"/>
            </a:xfrm>
            <a:prstGeom prst="rect">
              <a:avLst/>
            </a:prstGeom>
            <a:noFill/>
            <a:ln/>
          </p:spPr>
          <p:txBody>
            <a:bodyPr wrap="square" lIns="0" tIns="0" rIns="0" bIns="0" rtlCol="0" anchor="ctr"/>
            <a:lstStyle/>
            <a:p>
              <a:pPr marL="0" indent="0" algn="ctr">
                <a:buNone/>
              </a:pPr>
              <a:r>
                <a:rPr lang="en-US" sz="2800" b="1" dirty="0">
                  <a:solidFill>
                    <a:srgbClr val="5AA9FF"/>
                  </a:solidFill>
                  <a:latin typeface="Arial" pitchFamily="34" charset="0"/>
                  <a:ea typeface="Arial" pitchFamily="34" charset="-122"/>
                  <a:cs typeface="Arial" pitchFamily="34" charset="-120"/>
                </a:rPr>
                <a:t>⚙</a:t>
              </a:r>
              <a:endParaRPr lang="en-US" sz="2800" dirty="0"/>
            </a:p>
          </p:txBody>
        </p:sp>
        <p:sp>
          <p:nvSpPr>
            <p:cNvPr id="17" name="Text 15"/>
            <p:cNvSpPr/>
            <p:nvPr/>
          </p:nvSpPr>
          <p:spPr>
            <a:xfrm>
              <a:off x="1291590" y="4766396"/>
              <a:ext cx="2423160" cy="730838"/>
            </a:xfrm>
            <a:prstGeom prst="rect">
              <a:avLst/>
            </a:prstGeom>
            <a:noFill/>
            <a:ln/>
          </p:spPr>
          <p:txBody>
            <a:bodyPr wrap="square" lIns="508" tIns="508" rIns="508" bIns="508" rtlCol="0" anchor="ctr">
              <a:noAutofit/>
            </a:bodyPr>
            <a:lstStyle/>
            <a:p>
              <a:pPr marL="0" indent="0">
                <a:buNone/>
              </a:pPr>
              <a:r>
                <a:rPr lang="en-US" sz="2000" dirty="0">
                  <a:solidFill>
                    <a:srgbClr val="F3F3F3"/>
                  </a:solidFill>
                  <a:latin typeface="Arial" pitchFamily="34" charset="0"/>
                  <a:ea typeface="Arial" pitchFamily="34" charset="-122"/>
                  <a:cs typeface="Arial" pitchFamily="34" charset="-120"/>
                </a:rPr>
                <a:t>Deploys apps, updates, security settings and compliance policies</a:t>
              </a:r>
              <a:endParaRPr lang="en-US" sz="2000" dirty="0"/>
            </a:p>
          </p:txBody>
        </p:sp>
      </p:grpSp>
      <p:sp>
        <p:nvSpPr>
          <p:cNvPr id="18" name="Shape 16"/>
          <p:cNvSpPr/>
          <p:nvPr/>
        </p:nvSpPr>
        <p:spPr>
          <a:xfrm>
            <a:off x="4381500" y="1830591"/>
            <a:ext cx="3566160" cy="4073405"/>
          </a:xfrm>
          <a:prstGeom prst="roundRect">
            <a:avLst>
              <a:gd name="adj" fmla="val 2388"/>
            </a:avLst>
          </a:prstGeom>
          <a:solidFill>
            <a:srgbClr val="000000">
              <a:alpha val="0"/>
            </a:srgbClr>
          </a:solidFill>
          <a:ln w="13970">
            <a:solidFill>
              <a:srgbClr val="00C853"/>
            </a:solidFill>
            <a:prstDash val="solid"/>
          </a:ln>
        </p:spPr>
      </p:sp>
      <p:sp>
        <p:nvSpPr>
          <p:cNvPr id="19" name="Text 17"/>
          <p:cNvSpPr/>
          <p:nvPr/>
        </p:nvSpPr>
        <p:spPr>
          <a:xfrm>
            <a:off x="4492752" y="1898194"/>
            <a:ext cx="2743200" cy="274320"/>
          </a:xfrm>
          <a:prstGeom prst="rect">
            <a:avLst/>
          </a:prstGeom>
          <a:noFill/>
          <a:ln/>
        </p:spPr>
        <p:txBody>
          <a:bodyPr wrap="square" lIns="0" tIns="0" rIns="0" bIns="0" rtlCol="0" anchor="ctr"/>
          <a:lstStyle/>
          <a:p>
            <a:pPr marL="0" indent="0">
              <a:buNone/>
            </a:pPr>
            <a:r>
              <a:rPr lang="en-US" sz="2400" b="1" dirty="0">
                <a:solidFill>
                  <a:srgbClr val="00C853"/>
                </a:solidFill>
                <a:latin typeface="Arial" pitchFamily="34" charset="0"/>
                <a:ea typeface="Arial" pitchFamily="34" charset="-122"/>
                <a:cs typeface="Arial" pitchFamily="34" charset="-120"/>
              </a:rPr>
              <a:t>Benefits</a:t>
            </a:r>
            <a:endParaRPr lang="en-US" sz="2400" dirty="0"/>
          </a:p>
        </p:txBody>
      </p:sp>
      <p:sp>
        <p:nvSpPr>
          <p:cNvPr id="20" name="Text 18"/>
          <p:cNvSpPr/>
          <p:nvPr/>
        </p:nvSpPr>
        <p:spPr>
          <a:xfrm>
            <a:off x="4541139" y="2663743"/>
            <a:ext cx="3246882" cy="1783080"/>
          </a:xfrm>
          <a:prstGeom prst="rect">
            <a:avLst/>
          </a:prstGeom>
          <a:noFill/>
          <a:ln/>
        </p:spPr>
        <p:txBody>
          <a:bodyPr wrap="square" lIns="508" tIns="508" rIns="508" bIns="508" rtlCol="0" anchor="ctr">
            <a:noAutofit/>
          </a:bodyPr>
          <a:lstStyle/>
          <a:p>
            <a:r>
              <a:rPr lang="en-US" sz="2000" dirty="0">
                <a:solidFill>
                  <a:srgbClr val="F3F3F3"/>
                </a:solidFill>
                <a:latin typeface="Arial" pitchFamily="34" charset="0"/>
                <a:ea typeface="Arial" pitchFamily="34" charset="-122"/>
                <a:cs typeface="Arial" pitchFamily="34" charset="-120"/>
              </a:rPr>
              <a:t>Deploy software to many devices at once</a:t>
            </a:r>
            <a:endParaRPr lang="en-US" sz="2000" dirty="0"/>
          </a:p>
          <a:p>
            <a:r>
              <a:rPr lang="en-US" sz="2000" dirty="0">
                <a:solidFill>
                  <a:srgbClr val="F3F3F3"/>
                </a:solidFill>
                <a:latin typeface="Arial" pitchFamily="34" charset="0"/>
                <a:ea typeface="Arial" pitchFamily="34" charset="-122"/>
                <a:cs typeface="Arial" pitchFamily="34" charset="-120"/>
              </a:rPr>
              <a:t>Apply security policies consistently</a:t>
            </a:r>
            <a:endParaRPr lang="en-US" sz="2000" dirty="0"/>
          </a:p>
          <a:p>
            <a:r>
              <a:rPr lang="en-US" sz="2000" dirty="0">
                <a:solidFill>
                  <a:srgbClr val="F3F3F3"/>
                </a:solidFill>
                <a:latin typeface="Arial" pitchFamily="34" charset="0"/>
                <a:ea typeface="Arial" pitchFamily="34" charset="-122"/>
                <a:cs typeface="Arial" pitchFamily="34" charset="-120"/>
              </a:rPr>
              <a:t>Monitor device health and compliance</a:t>
            </a:r>
            <a:endParaRPr lang="en-US" sz="2000" dirty="0"/>
          </a:p>
          <a:p>
            <a:r>
              <a:rPr lang="en-US" sz="2000" dirty="0">
                <a:solidFill>
                  <a:srgbClr val="F3F3F3"/>
                </a:solidFill>
                <a:latin typeface="Arial" pitchFamily="34" charset="0"/>
                <a:ea typeface="Arial" pitchFamily="34" charset="-122"/>
                <a:cs typeface="Arial" pitchFamily="34" charset="-120"/>
              </a:rPr>
              <a:t>Reduce manual IT support work</a:t>
            </a:r>
            <a:endParaRPr lang="en-US" sz="2000" dirty="0"/>
          </a:p>
        </p:txBody>
      </p:sp>
      <p:sp>
        <p:nvSpPr>
          <p:cNvPr id="21" name="Text 19"/>
          <p:cNvSpPr/>
          <p:nvPr/>
        </p:nvSpPr>
        <p:spPr>
          <a:xfrm>
            <a:off x="4541139" y="5170340"/>
            <a:ext cx="2884170" cy="320040"/>
          </a:xfrm>
          <a:prstGeom prst="rect">
            <a:avLst/>
          </a:prstGeom>
          <a:noFill/>
          <a:ln/>
        </p:spPr>
        <p:txBody>
          <a:bodyPr wrap="square" lIns="508" tIns="508" rIns="508" bIns="508" rtlCol="0" anchor="ctr">
            <a:noAutofit/>
          </a:bodyPr>
          <a:lstStyle/>
          <a:p>
            <a:pPr marL="0" indent="0">
              <a:buNone/>
            </a:pPr>
            <a:r>
              <a:rPr lang="en-US" sz="2000" b="1" dirty="0">
                <a:solidFill>
                  <a:srgbClr val="FFF200"/>
                </a:solidFill>
                <a:latin typeface="Arial" pitchFamily="34" charset="0"/>
                <a:ea typeface="Arial" pitchFamily="34" charset="-122"/>
                <a:cs typeface="Arial" pitchFamily="34" charset="-120"/>
              </a:rPr>
              <a:t>Keeps devices secure and consistent across the organisation.</a:t>
            </a:r>
            <a:endParaRPr lang="en-US" sz="2000" dirty="0"/>
          </a:p>
        </p:txBody>
      </p:sp>
      <p:sp>
        <p:nvSpPr>
          <p:cNvPr id="22" name="Shape 20"/>
          <p:cNvSpPr/>
          <p:nvPr/>
        </p:nvSpPr>
        <p:spPr>
          <a:xfrm>
            <a:off x="8275320" y="1830591"/>
            <a:ext cx="3429000" cy="4073405"/>
          </a:xfrm>
          <a:prstGeom prst="roundRect">
            <a:avLst>
              <a:gd name="adj" fmla="val 2388"/>
            </a:avLst>
          </a:prstGeom>
          <a:solidFill>
            <a:srgbClr val="000000">
              <a:alpha val="0"/>
            </a:srgbClr>
          </a:solidFill>
          <a:ln w="13970">
            <a:solidFill>
              <a:srgbClr val="FFB300"/>
            </a:solidFill>
            <a:prstDash val="solid"/>
          </a:ln>
        </p:spPr>
      </p:sp>
      <p:sp>
        <p:nvSpPr>
          <p:cNvPr id="23" name="Text 21"/>
          <p:cNvSpPr/>
          <p:nvPr/>
        </p:nvSpPr>
        <p:spPr>
          <a:xfrm>
            <a:off x="8429244" y="2105588"/>
            <a:ext cx="2834640" cy="274320"/>
          </a:xfrm>
          <a:prstGeom prst="rect">
            <a:avLst/>
          </a:prstGeom>
          <a:noFill/>
          <a:ln/>
        </p:spPr>
        <p:txBody>
          <a:bodyPr wrap="square" lIns="0" tIns="0" rIns="0" bIns="0" rtlCol="0" anchor="ctr"/>
          <a:lstStyle/>
          <a:p>
            <a:pPr marL="0" indent="0">
              <a:buNone/>
            </a:pPr>
            <a:r>
              <a:rPr lang="en-US" sz="2400" b="1" dirty="0">
                <a:solidFill>
                  <a:srgbClr val="FFB300"/>
                </a:solidFill>
                <a:latin typeface="Arial" pitchFamily="34" charset="0"/>
                <a:ea typeface="Arial" pitchFamily="34" charset="-122"/>
                <a:cs typeface="Arial" pitchFamily="34" charset="-120"/>
              </a:rPr>
              <a:t>Why organisations use it</a:t>
            </a:r>
            <a:endParaRPr lang="en-US" sz="2400" dirty="0"/>
          </a:p>
        </p:txBody>
      </p:sp>
      <p:sp>
        <p:nvSpPr>
          <p:cNvPr id="24" name="Text 22"/>
          <p:cNvSpPr/>
          <p:nvPr/>
        </p:nvSpPr>
        <p:spPr>
          <a:xfrm>
            <a:off x="8438388" y="3158660"/>
            <a:ext cx="3057906" cy="2011680"/>
          </a:xfrm>
          <a:prstGeom prst="rect">
            <a:avLst/>
          </a:prstGeom>
          <a:noFill/>
          <a:ln/>
        </p:spPr>
        <p:txBody>
          <a:bodyPr wrap="square" lIns="508" tIns="508" rIns="508" bIns="508" rtlCol="0" anchor="ctr">
            <a:noAutofit/>
          </a:bodyPr>
          <a:lstStyle/>
          <a:p>
            <a:r>
              <a:rPr lang="en-US" sz="2000" dirty="0">
                <a:solidFill>
                  <a:srgbClr val="F3F3F3"/>
                </a:solidFill>
                <a:latin typeface="Arial" pitchFamily="34" charset="0"/>
                <a:ea typeface="Arial" pitchFamily="34" charset="-122"/>
                <a:cs typeface="Arial" pitchFamily="34" charset="-120"/>
              </a:rPr>
              <a:t>Large numbers of devices</a:t>
            </a:r>
            <a:endParaRPr lang="en-US" sz="2000" dirty="0"/>
          </a:p>
          <a:p>
            <a:r>
              <a:rPr lang="en-US" sz="2000" dirty="0">
                <a:solidFill>
                  <a:srgbClr val="F3F3F3"/>
                </a:solidFill>
                <a:latin typeface="Arial" pitchFamily="34" charset="0"/>
                <a:ea typeface="Arial" pitchFamily="34" charset="-122"/>
                <a:cs typeface="Arial" pitchFamily="34" charset="-120"/>
              </a:rPr>
              <a:t>Hybrid and remote working</a:t>
            </a:r>
            <a:endParaRPr lang="en-US" sz="2000" dirty="0"/>
          </a:p>
          <a:p>
            <a:r>
              <a:rPr lang="en-US" sz="2000" dirty="0">
                <a:solidFill>
                  <a:srgbClr val="F3F3F3"/>
                </a:solidFill>
                <a:latin typeface="Arial" pitchFamily="34" charset="0"/>
                <a:ea typeface="Arial" pitchFamily="34" charset="-122"/>
                <a:cs typeface="Arial" pitchFamily="34" charset="-120"/>
              </a:rPr>
              <a:t>Bring Your Own Device (BYOD)</a:t>
            </a:r>
            <a:endParaRPr lang="en-US" sz="2000" dirty="0"/>
          </a:p>
          <a:p>
            <a:r>
              <a:rPr lang="en-US" sz="2000" dirty="0">
                <a:solidFill>
                  <a:srgbClr val="F3F3F3"/>
                </a:solidFill>
                <a:latin typeface="Arial" pitchFamily="34" charset="0"/>
                <a:ea typeface="Arial" pitchFamily="34" charset="-122"/>
                <a:cs typeface="Arial" pitchFamily="34" charset="-120"/>
              </a:rPr>
              <a:t>Need for secure, reliable updates</a:t>
            </a:r>
            <a:endParaRPr lang="en-US" sz="2000" dirty="0"/>
          </a:p>
          <a:p>
            <a:r>
              <a:rPr lang="en-US" sz="2000" dirty="0">
                <a:solidFill>
                  <a:srgbClr val="F3F3F3"/>
                </a:solidFill>
                <a:latin typeface="Arial" pitchFamily="34" charset="0"/>
                <a:ea typeface="Arial" pitchFamily="34" charset="-122"/>
                <a:cs typeface="Arial" pitchFamily="34" charset="-120"/>
              </a:rPr>
              <a:t>Central reporting and control</a:t>
            </a:r>
            <a:endParaRPr lang="en-US" sz="2000" dirty="0"/>
          </a:p>
        </p:txBody>
      </p:sp>
      <p:grpSp>
        <p:nvGrpSpPr>
          <p:cNvPr id="27" name="Group 26">
            <a:extLst>
              <a:ext uri="{FF2B5EF4-FFF2-40B4-BE49-F238E27FC236}">
                <a16:creationId xmlns:a16="http://schemas.microsoft.com/office/drawing/2014/main" id="{F246FA1D-CD0A-4852-AC51-11DB00973485}"/>
              </a:ext>
            </a:extLst>
          </p:cNvPr>
          <p:cNvGrpSpPr/>
          <p:nvPr/>
        </p:nvGrpSpPr>
        <p:grpSpPr>
          <a:xfrm>
            <a:off x="495300" y="6011495"/>
            <a:ext cx="11201400" cy="731520"/>
            <a:chOff x="502920" y="5230368"/>
            <a:chExt cx="11201400" cy="731520"/>
          </a:xfrm>
        </p:grpSpPr>
        <p:sp>
          <p:nvSpPr>
            <p:cNvPr id="25" name="Shape 23"/>
            <p:cNvSpPr/>
            <p:nvPr/>
          </p:nvSpPr>
          <p:spPr>
            <a:xfrm>
              <a:off x="502920" y="5230368"/>
              <a:ext cx="11201400" cy="731520"/>
            </a:xfrm>
            <a:prstGeom prst="roundRect">
              <a:avLst>
                <a:gd name="adj" fmla="val 10000"/>
              </a:avLst>
            </a:prstGeom>
            <a:solidFill>
              <a:srgbClr val="000000">
                <a:alpha val="0"/>
              </a:srgbClr>
            </a:solidFill>
            <a:ln w="13970">
              <a:solidFill>
                <a:srgbClr val="FFF200"/>
              </a:solidFill>
              <a:prstDash val="solid"/>
            </a:ln>
          </p:spPr>
        </p:sp>
        <p:sp>
          <p:nvSpPr>
            <p:cNvPr id="26" name="Text 24"/>
            <p:cNvSpPr/>
            <p:nvPr/>
          </p:nvSpPr>
          <p:spPr>
            <a:xfrm>
              <a:off x="777240" y="5413248"/>
              <a:ext cx="10607040" cy="301752"/>
            </a:xfrm>
            <a:prstGeom prst="rect">
              <a:avLst/>
            </a:prstGeom>
            <a:noFill/>
            <a:ln/>
          </p:spPr>
          <p:txBody>
            <a:bodyPr wrap="square" lIns="508" tIns="508" rIns="508" bIns="508" rtlCol="0" anchor="ctr">
              <a:noAutofit/>
            </a:bodyPr>
            <a:lstStyle/>
            <a:p>
              <a:pPr marL="0" indent="0" algn="ctr">
                <a:buNone/>
              </a:pPr>
              <a:r>
                <a:rPr lang="en-US" b="1" dirty="0">
                  <a:solidFill>
                    <a:srgbClr val="FFFF00"/>
                  </a:solidFill>
                  <a:latin typeface="Arial" pitchFamily="34" charset="0"/>
                  <a:ea typeface="Arial" pitchFamily="34" charset="-122"/>
                  <a:cs typeface="Arial" pitchFamily="34" charset="-120"/>
                </a:rPr>
                <a:t>Key question for your project: </a:t>
              </a:r>
              <a:r>
                <a:rPr lang="en-US" dirty="0">
                  <a:solidFill>
                    <a:srgbClr val="F3F3F3"/>
                  </a:solidFill>
                  <a:latin typeface="Arial" pitchFamily="34" charset="0"/>
                  <a:ea typeface="Arial" pitchFamily="34" charset="-122"/>
                  <a:cs typeface="Arial" pitchFamily="34" charset="-120"/>
                </a:rPr>
                <a:t>If your solution is used on many organisational devices, how will you keep it secure, updated and controlled?</a:t>
              </a:r>
              <a:endParaRPr lang="en-US" dirty="0"/>
            </a:p>
          </p:txBody>
        </p:sp>
      </p:gr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C6B408-F815-AA95-7A06-154C5560BD40}"/>
              </a:ext>
            </a:extLst>
          </p:cNvPr>
          <p:cNvSpPr>
            <a:spLocks noGrp="1"/>
          </p:cNvSpPr>
          <p:nvPr>
            <p:ph type="title"/>
          </p:nvPr>
        </p:nvSpPr>
        <p:spPr>
          <a:xfrm>
            <a:off x="594852" y="36871"/>
            <a:ext cx="10515600" cy="1325563"/>
          </a:xfrm>
        </p:spPr>
        <p:txBody>
          <a:bodyPr>
            <a:normAutofit/>
          </a:bodyPr>
          <a:lstStyle/>
          <a:p>
            <a:r>
              <a:rPr lang="en-GB" sz="5400" b="1" u="sng" dirty="0" err="1"/>
              <a:t>Bg</a:t>
            </a:r>
            <a:r>
              <a:rPr lang="en-GB" sz="5400" b="1" u="sng" dirty="0"/>
              <a:t>: Microsoft Intune</a:t>
            </a:r>
          </a:p>
        </p:txBody>
      </p:sp>
      <p:pic>
        <p:nvPicPr>
          <p:cNvPr id="1026" name="Picture 2">
            <a:extLst>
              <a:ext uri="{FF2B5EF4-FFF2-40B4-BE49-F238E27FC236}">
                <a16:creationId xmlns:a16="http://schemas.microsoft.com/office/drawing/2014/main" id="{81AAD63D-33A6-EAF2-25CE-5E92AD91C0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7169" y="378183"/>
            <a:ext cx="1459789" cy="143059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5FC69C51-EAF2-CBCF-DDF6-4CB5521DD1AD}"/>
              </a:ext>
            </a:extLst>
          </p:cNvPr>
          <p:cNvSpPr/>
          <p:nvPr/>
        </p:nvSpPr>
        <p:spPr>
          <a:xfrm>
            <a:off x="340749" y="185071"/>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548E803-2DAA-8EF1-B88C-463D901899F5}"/>
              </a:ext>
            </a:extLst>
          </p:cNvPr>
          <p:cNvSpPr>
            <a:spLocks noGrp="1"/>
          </p:cNvSpPr>
          <p:nvPr>
            <p:ph idx="1"/>
          </p:nvPr>
        </p:nvSpPr>
        <p:spPr>
          <a:xfrm>
            <a:off x="340749" y="1255712"/>
            <a:ext cx="11256399" cy="5877233"/>
          </a:xfrm>
        </p:spPr>
        <p:txBody>
          <a:bodyPr>
            <a:normAutofit fontScale="32500" lnSpcReduction="20000"/>
          </a:bodyPr>
          <a:lstStyle/>
          <a:p>
            <a:pPr>
              <a:lnSpc>
                <a:spcPct val="120000"/>
              </a:lnSpc>
              <a:spcBef>
                <a:spcPts val="0"/>
              </a:spcBef>
              <a:spcAft>
                <a:spcPts val="300"/>
              </a:spcAft>
            </a:pPr>
            <a:r>
              <a:rPr lang="en-GB" sz="9600" u="sng" dirty="0">
                <a:highlight>
                  <a:srgbClr val="FFFF00"/>
                </a:highlight>
                <a:hlinkClick r:id="rId4"/>
              </a:rPr>
              <a:t>https://intune.microsoft.com</a:t>
            </a:r>
            <a:r>
              <a:rPr lang="en-GB" sz="9600" dirty="0">
                <a:highlight>
                  <a:srgbClr val="FFFF00"/>
                </a:highlight>
              </a:rPr>
              <a:t> </a:t>
            </a:r>
          </a:p>
          <a:p>
            <a:pPr>
              <a:lnSpc>
                <a:spcPct val="120000"/>
              </a:lnSpc>
              <a:spcBef>
                <a:spcPts val="0"/>
              </a:spcBef>
            </a:pPr>
            <a:r>
              <a:rPr lang="en-GB" sz="8000" dirty="0"/>
              <a:t>It allows IT teams to:</a:t>
            </a:r>
          </a:p>
          <a:p>
            <a:pPr lvl="1">
              <a:lnSpc>
                <a:spcPct val="120000"/>
              </a:lnSpc>
              <a:spcBef>
                <a:spcPts val="0"/>
              </a:spcBef>
            </a:pPr>
            <a:r>
              <a:rPr lang="en-GB" sz="8000" dirty="0" err="1"/>
              <a:t>Enroll</a:t>
            </a:r>
            <a:r>
              <a:rPr lang="en-GB" sz="8000" dirty="0"/>
              <a:t> and configure devices &amp; manage and deploy applications</a:t>
            </a:r>
          </a:p>
          <a:p>
            <a:pPr lvl="1">
              <a:lnSpc>
                <a:spcPct val="120000"/>
              </a:lnSpc>
              <a:spcBef>
                <a:spcPts val="0"/>
              </a:spcBef>
            </a:pPr>
            <a:r>
              <a:rPr lang="en-GB" sz="8000" dirty="0"/>
              <a:t>Apply compliance, security, and conditional access policies</a:t>
            </a:r>
          </a:p>
          <a:p>
            <a:pPr lvl="1">
              <a:lnSpc>
                <a:spcPct val="120000"/>
              </a:lnSpc>
              <a:spcBef>
                <a:spcPts val="0"/>
              </a:spcBef>
            </a:pPr>
            <a:r>
              <a:rPr lang="en-GB" sz="8000" dirty="0"/>
              <a:t>Protect company data at the app level (including BYOD)</a:t>
            </a:r>
          </a:p>
          <a:p>
            <a:pPr>
              <a:lnSpc>
                <a:spcPct val="120000"/>
              </a:lnSpc>
              <a:spcBef>
                <a:spcPts val="0"/>
              </a:spcBef>
            </a:pPr>
            <a:r>
              <a:rPr lang="en-GB" sz="8000" b="1" dirty="0"/>
              <a:t>Home: </a:t>
            </a:r>
            <a:r>
              <a:rPr lang="en-GB" sz="8000" b="1" u="sng" dirty="0">
                <a:solidFill>
                  <a:srgbClr val="0563C1"/>
                </a:solidFill>
                <a:hlinkClick r:id="rId4">
                  <a:extLst>
                    <a:ext uri="{A12FA001-AC4F-418D-AE19-62706E023703}">
                      <ahyp:hlinkClr xmlns:ahyp="http://schemas.microsoft.com/office/drawing/2018/hyperlinkcolor" val="tx"/>
                    </a:ext>
                  </a:extLst>
                </a:hlinkClick>
              </a:rPr>
              <a:t>https://intune.microsoft.com/</a:t>
            </a:r>
            <a:r>
              <a:rPr lang="en-GB" sz="8000" b="1" u="sng" dirty="0">
                <a:solidFill>
                  <a:srgbClr val="0563C1"/>
                </a:solidFill>
              </a:rPr>
              <a:t>. </a:t>
            </a:r>
            <a:r>
              <a:rPr lang="en-GB" sz="8000" b="1" dirty="0"/>
              <a:t>Documentation:</a:t>
            </a:r>
            <a:r>
              <a:rPr lang="en-GB" sz="8000" dirty="0"/>
              <a:t> </a:t>
            </a:r>
            <a:r>
              <a:rPr lang="en-GB" sz="8000" b="1" u="sng" dirty="0">
                <a:hlinkClick r:id="rId5"/>
              </a:rPr>
              <a:t>https://learn.microsoft.com/en-us/intune/</a:t>
            </a:r>
            <a:endParaRPr lang="en-GB" sz="8000" dirty="0"/>
          </a:p>
          <a:p>
            <a:pPr>
              <a:lnSpc>
                <a:spcPct val="120000"/>
              </a:lnSpc>
              <a:spcBef>
                <a:spcPts val="0"/>
              </a:spcBef>
            </a:pPr>
            <a:r>
              <a:rPr lang="en-GB" sz="8000" dirty="0"/>
              <a:t>The </a:t>
            </a:r>
            <a:r>
              <a:rPr lang="en-GB" sz="8000" b="1" dirty="0"/>
              <a:t>Company Portal app</a:t>
            </a:r>
            <a:r>
              <a:rPr lang="en-GB" sz="8000" dirty="0"/>
              <a:t> can be downloaded, and allows users to </a:t>
            </a:r>
            <a:r>
              <a:rPr lang="en-GB" sz="8000" dirty="0" err="1"/>
              <a:t>enroll</a:t>
            </a:r>
            <a:r>
              <a:rPr lang="en-GB" sz="8000" dirty="0"/>
              <a:t> devices &amp; access managed apps.</a:t>
            </a:r>
          </a:p>
          <a:p>
            <a:pPr lvl="0">
              <a:lnSpc>
                <a:spcPct val="120000"/>
              </a:lnSpc>
              <a:spcBef>
                <a:spcPts val="0"/>
              </a:spcBef>
            </a:pPr>
            <a:r>
              <a:rPr lang="en-GB" sz="8000" b="1" dirty="0"/>
              <a:t>Windows Company Portal download</a:t>
            </a:r>
            <a:r>
              <a:rPr lang="en-GB" sz="8000" dirty="0"/>
              <a:t>: from Microsoft Store or</a:t>
            </a:r>
            <a:br>
              <a:rPr lang="en-GB" sz="8000" dirty="0"/>
            </a:br>
            <a:r>
              <a:rPr lang="en-GB" sz="8000" u="sng" dirty="0">
                <a:hlinkClick r:id="rId6"/>
              </a:rPr>
              <a:t>https://www.microsoft.com/en-us/download/details.aspx?id=108156</a:t>
            </a:r>
            <a:r>
              <a:rPr lang="en-GB" sz="8000" dirty="0"/>
              <a:t> </a:t>
            </a:r>
          </a:p>
          <a:p>
            <a:pPr>
              <a:lnSpc>
                <a:spcPct val="120000"/>
              </a:lnSpc>
              <a:spcBef>
                <a:spcPts val="0"/>
              </a:spcBef>
            </a:pPr>
            <a:r>
              <a:rPr lang="en-GB" sz="8000" dirty="0"/>
              <a:t>This portal App supports Windows client (e.g. Windows 10/11) devices and allows employees to securely access company resources.</a:t>
            </a:r>
          </a:p>
          <a:p>
            <a:pPr>
              <a:lnSpc>
                <a:spcPct val="120000"/>
              </a:lnSpc>
              <a:spcBef>
                <a:spcPts val="0"/>
              </a:spcBef>
              <a:spcAft>
                <a:spcPts val="300"/>
              </a:spcAft>
            </a:pPr>
            <a:endParaRPr lang="en-GB" dirty="0"/>
          </a:p>
        </p:txBody>
      </p:sp>
      <p:sp>
        <p:nvSpPr>
          <p:cNvPr id="6" name="Text 3">
            <a:extLst>
              <a:ext uri="{FF2B5EF4-FFF2-40B4-BE49-F238E27FC236}">
                <a16:creationId xmlns:a16="http://schemas.microsoft.com/office/drawing/2014/main" id="{78F72375-D69F-4600-82CA-EDC64EA69766}"/>
              </a:ext>
            </a:extLst>
          </p:cNvPr>
          <p:cNvSpPr/>
          <p:nvPr/>
        </p:nvSpPr>
        <p:spPr>
          <a:xfrm>
            <a:off x="9710928" y="201168"/>
            <a:ext cx="2194560" cy="256032"/>
          </a:xfrm>
          <a:prstGeom prst="rect">
            <a:avLst/>
          </a:prstGeom>
          <a:solidFill>
            <a:srgbClr val="FFF200"/>
          </a:solidFill>
          <a:ln/>
        </p:spPr>
        <p:txBody>
          <a:bodyPr wrap="square" lIns="508" tIns="508" rIns="508" bIns="508" rtlCol="0" anchor="ctr"/>
          <a:lstStyle/>
          <a:p>
            <a:pPr marL="0" indent="0" algn="ctr">
              <a:buNone/>
            </a:pPr>
            <a:r>
              <a:rPr lang="en-US" sz="1200" b="1" dirty="0">
                <a:solidFill>
                  <a:srgbClr val="000000"/>
                </a:solidFill>
                <a:latin typeface="Arial" pitchFamily="34" charset="0"/>
                <a:ea typeface="Arial" pitchFamily="34" charset="-122"/>
                <a:cs typeface="Arial" pitchFamily="34" charset="-120"/>
              </a:rPr>
              <a:t>Lifecycle stage: Maintain</a:t>
            </a:r>
            <a:endParaRPr lang="en-US" sz="1200" dirty="0"/>
          </a:p>
        </p:txBody>
      </p:sp>
    </p:spTree>
    <p:extLst>
      <p:ext uri="{BB962C8B-B14F-4D97-AF65-F5344CB8AC3E}">
        <p14:creationId xmlns:p14="http://schemas.microsoft.com/office/powerpoint/2010/main" val="21988456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201168" y="228600"/>
            <a:ext cx="54864" cy="576072"/>
          </a:xfrm>
          <a:prstGeom prst="rect">
            <a:avLst/>
          </a:prstGeom>
          <a:solidFill>
            <a:srgbClr val="FFF200"/>
          </a:solidFill>
          <a:ln w="12700">
            <a:solidFill>
              <a:srgbClr val="FFF200"/>
            </a:solidFill>
            <a:prstDash val="solid"/>
          </a:ln>
        </p:spPr>
      </p:sp>
      <p:sp>
        <p:nvSpPr>
          <p:cNvPr id="3" name="Text 1"/>
          <p:cNvSpPr/>
          <p:nvPr/>
        </p:nvSpPr>
        <p:spPr>
          <a:xfrm>
            <a:off x="384048" y="173736"/>
            <a:ext cx="7680960" cy="411480"/>
          </a:xfrm>
          <a:prstGeom prst="rect">
            <a:avLst/>
          </a:prstGeom>
          <a:noFill/>
          <a:ln/>
        </p:spPr>
        <p:txBody>
          <a:bodyPr wrap="square" lIns="0" tIns="0" rIns="0" bIns="0" rtlCol="0" anchor="ctr"/>
          <a:lstStyle/>
          <a:p>
            <a:pPr marL="0" indent="0">
              <a:buNone/>
            </a:pPr>
            <a:r>
              <a:rPr lang="en-US" sz="2800" b="1" dirty="0">
                <a:solidFill>
                  <a:srgbClr val="F3F3F3"/>
                </a:solidFill>
                <a:latin typeface="Arial" pitchFamily="34" charset="0"/>
                <a:ea typeface="Arial" pitchFamily="34" charset="-122"/>
                <a:cs typeface="Arial" pitchFamily="34" charset="-120"/>
              </a:rPr>
              <a:t>Deploying and Updating Applications</a:t>
            </a:r>
            <a:endParaRPr lang="en-US" sz="2800" dirty="0"/>
          </a:p>
        </p:txBody>
      </p:sp>
      <p:sp>
        <p:nvSpPr>
          <p:cNvPr id="4" name="Text 2"/>
          <p:cNvSpPr/>
          <p:nvPr/>
        </p:nvSpPr>
        <p:spPr>
          <a:xfrm>
            <a:off x="384048" y="640080"/>
            <a:ext cx="8046720" cy="320040"/>
          </a:xfrm>
          <a:prstGeom prst="rect">
            <a:avLst/>
          </a:prstGeom>
          <a:noFill/>
          <a:ln/>
        </p:spPr>
        <p:txBody>
          <a:bodyPr wrap="square" lIns="0" tIns="0" rIns="0" bIns="0" rtlCol="0" anchor="ctr"/>
          <a:lstStyle/>
          <a:p>
            <a:pPr marL="0" indent="0">
              <a:buNone/>
            </a:pPr>
            <a:r>
              <a:rPr lang="en-US" sz="1800" dirty="0">
                <a:solidFill>
                  <a:srgbClr val="FFF200"/>
                </a:solidFill>
                <a:latin typeface="Arial" pitchFamily="34" charset="0"/>
                <a:ea typeface="Arial" pitchFamily="34" charset="-122"/>
                <a:cs typeface="Arial" pitchFamily="34" charset="-120"/>
              </a:rPr>
              <a:t>How Intune supports application maintenance after release</a:t>
            </a:r>
            <a:endParaRPr lang="en-US" sz="1800" dirty="0"/>
          </a:p>
        </p:txBody>
      </p:sp>
      <p:sp>
        <p:nvSpPr>
          <p:cNvPr id="5" name="Text 3"/>
          <p:cNvSpPr/>
          <p:nvPr/>
        </p:nvSpPr>
        <p:spPr>
          <a:xfrm>
            <a:off x="9710928" y="201168"/>
            <a:ext cx="2194560" cy="256032"/>
          </a:xfrm>
          <a:prstGeom prst="rect">
            <a:avLst/>
          </a:prstGeom>
          <a:solidFill>
            <a:srgbClr val="FFF200"/>
          </a:solidFill>
          <a:ln/>
        </p:spPr>
        <p:txBody>
          <a:bodyPr wrap="square" lIns="508" tIns="508" rIns="508" bIns="508" rtlCol="0" anchor="ctr"/>
          <a:lstStyle/>
          <a:p>
            <a:pPr marL="0" indent="0" algn="ctr">
              <a:buNone/>
            </a:pPr>
            <a:r>
              <a:rPr lang="en-US" sz="1200" b="1" dirty="0">
                <a:solidFill>
                  <a:srgbClr val="000000"/>
                </a:solidFill>
                <a:latin typeface="Arial" pitchFamily="34" charset="0"/>
                <a:ea typeface="Arial" pitchFamily="34" charset="-122"/>
                <a:cs typeface="Arial" pitchFamily="34" charset="-120"/>
              </a:rPr>
              <a:t>Lifecycle stage: Maintain</a:t>
            </a:r>
            <a:endParaRPr lang="en-US" sz="1200" dirty="0"/>
          </a:p>
        </p:txBody>
      </p:sp>
      <p:sp>
        <p:nvSpPr>
          <p:cNvPr id="6" name="Text 4"/>
          <p:cNvSpPr/>
          <p:nvPr/>
        </p:nvSpPr>
        <p:spPr>
          <a:xfrm>
            <a:off x="384048" y="987552"/>
            <a:ext cx="10698480" cy="457200"/>
          </a:xfrm>
          <a:prstGeom prst="rect">
            <a:avLst/>
          </a:prstGeom>
          <a:noFill/>
          <a:ln/>
        </p:spPr>
        <p:txBody>
          <a:bodyPr wrap="square" lIns="508" tIns="508" rIns="508" bIns="508" rtlCol="0" anchor="ctr">
            <a:normAutofit lnSpcReduction="10000"/>
          </a:bodyPr>
          <a:lstStyle/>
          <a:p>
            <a:pPr marL="0" indent="0">
              <a:buNone/>
            </a:pPr>
            <a:r>
              <a:rPr lang="en-US" sz="1500" dirty="0">
                <a:solidFill>
                  <a:srgbClr val="F3F3F3"/>
                </a:solidFill>
                <a:latin typeface="Arial" pitchFamily="34" charset="0"/>
                <a:ea typeface="Arial" pitchFamily="34" charset="-122"/>
                <a:cs typeface="Arial" pitchFamily="34" charset="-120"/>
              </a:rPr>
              <a:t>In a large organisation, updates need to be planned, targeted, deployed and monitored centrally. Intune provides this process from the Admin Centre.</a:t>
            </a:r>
            <a:endParaRPr lang="en-US" sz="1500" dirty="0"/>
          </a:p>
        </p:txBody>
      </p:sp>
      <p:sp>
        <p:nvSpPr>
          <p:cNvPr id="7" name="Shape 5"/>
          <p:cNvSpPr/>
          <p:nvPr/>
        </p:nvSpPr>
        <p:spPr>
          <a:xfrm>
            <a:off x="594360" y="1600200"/>
            <a:ext cx="1417320" cy="502920"/>
          </a:xfrm>
          <a:prstGeom prst="roundRect">
            <a:avLst>
              <a:gd name="adj" fmla="val 10909"/>
            </a:avLst>
          </a:prstGeom>
          <a:solidFill>
            <a:srgbClr val="000000">
              <a:alpha val="0"/>
            </a:srgbClr>
          </a:solidFill>
          <a:ln w="12700">
            <a:solidFill>
              <a:srgbClr val="5AA9FF"/>
            </a:solidFill>
            <a:prstDash val="solid"/>
          </a:ln>
        </p:spPr>
      </p:sp>
      <p:sp>
        <p:nvSpPr>
          <p:cNvPr id="8" name="Text 6"/>
          <p:cNvSpPr/>
          <p:nvPr/>
        </p:nvSpPr>
        <p:spPr>
          <a:xfrm>
            <a:off x="667512" y="1719072"/>
            <a:ext cx="1234440" cy="182880"/>
          </a:xfrm>
          <a:prstGeom prst="rect">
            <a:avLst/>
          </a:prstGeom>
          <a:noFill/>
          <a:ln/>
        </p:spPr>
        <p:txBody>
          <a:bodyPr wrap="square" lIns="508" tIns="508" rIns="508" bIns="508" rtlCol="0" anchor="ctr">
            <a:noAutofit/>
          </a:bodyPr>
          <a:lstStyle/>
          <a:p>
            <a:pPr marL="0" indent="0" algn="ctr">
              <a:buNone/>
            </a:pPr>
            <a:r>
              <a:rPr lang="en-US" sz="1600" b="1" dirty="0">
                <a:solidFill>
                  <a:srgbClr val="F3F3F3"/>
                </a:solidFill>
                <a:latin typeface="Arial" pitchFamily="34" charset="0"/>
                <a:ea typeface="Arial" pitchFamily="34" charset="-122"/>
                <a:cs typeface="Arial" pitchFamily="34" charset="-120"/>
              </a:rPr>
              <a:t>1. Create policy</a:t>
            </a:r>
            <a:endParaRPr lang="en-US" sz="1600" dirty="0"/>
          </a:p>
        </p:txBody>
      </p:sp>
      <p:sp>
        <p:nvSpPr>
          <p:cNvPr id="9" name="Text 7"/>
          <p:cNvSpPr/>
          <p:nvPr/>
        </p:nvSpPr>
        <p:spPr>
          <a:xfrm>
            <a:off x="2130552" y="1700784"/>
            <a:ext cx="320040" cy="228600"/>
          </a:xfrm>
          <a:prstGeom prst="rect">
            <a:avLst/>
          </a:prstGeom>
          <a:noFill/>
          <a:ln/>
        </p:spPr>
        <p:txBody>
          <a:bodyPr wrap="square" lIns="0" tIns="0" rIns="0" bIns="0" rtlCol="0" anchor="ctr"/>
          <a:lstStyle/>
          <a:p>
            <a:pPr marL="0" indent="0" algn="ctr">
              <a:buNone/>
            </a:pPr>
            <a:r>
              <a:rPr lang="en-US" sz="2800" b="1" dirty="0">
                <a:solidFill>
                  <a:srgbClr val="FFF200"/>
                </a:solidFill>
                <a:latin typeface="Arial" pitchFamily="34" charset="0"/>
                <a:ea typeface="Arial" pitchFamily="34" charset="-122"/>
                <a:cs typeface="Arial" pitchFamily="34" charset="-120"/>
              </a:rPr>
              <a:t>→</a:t>
            </a:r>
            <a:endParaRPr lang="en-US" sz="2800" dirty="0"/>
          </a:p>
        </p:txBody>
      </p:sp>
      <p:sp>
        <p:nvSpPr>
          <p:cNvPr id="10" name="Text 8"/>
          <p:cNvSpPr/>
          <p:nvPr/>
        </p:nvSpPr>
        <p:spPr>
          <a:xfrm>
            <a:off x="594360" y="2267712"/>
            <a:ext cx="1508760" cy="685800"/>
          </a:xfrm>
          <a:prstGeom prst="rect">
            <a:avLst/>
          </a:prstGeom>
          <a:noFill/>
          <a:ln/>
        </p:spPr>
        <p:txBody>
          <a:bodyPr wrap="square" lIns="508" tIns="508" rIns="508" bIns="508" rtlCol="0" anchor="ctr">
            <a:noAutofit/>
          </a:bodyPr>
          <a:lstStyle/>
          <a:p>
            <a:pPr marL="0" indent="0" algn="ctr">
              <a:buNone/>
            </a:pPr>
            <a:r>
              <a:rPr lang="en-US" sz="1400" dirty="0">
                <a:solidFill>
                  <a:srgbClr val="F3F3F3"/>
                </a:solidFill>
                <a:latin typeface="Arial" pitchFamily="34" charset="0"/>
                <a:ea typeface="Arial" pitchFamily="34" charset="-122"/>
                <a:cs typeface="Arial" pitchFamily="34" charset="-120"/>
              </a:rPr>
              <a:t>Choose app/update type, deadlines and restart rules.</a:t>
            </a:r>
            <a:endParaRPr lang="en-US" sz="1400" dirty="0"/>
          </a:p>
        </p:txBody>
      </p:sp>
      <p:sp>
        <p:nvSpPr>
          <p:cNvPr id="11" name="Shape 9"/>
          <p:cNvSpPr/>
          <p:nvPr/>
        </p:nvSpPr>
        <p:spPr>
          <a:xfrm>
            <a:off x="2697480" y="1600200"/>
            <a:ext cx="1417320" cy="502920"/>
          </a:xfrm>
          <a:prstGeom prst="roundRect">
            <a:avLst>
              <a:gd name="adj" fmla="val 10909"/>
            </a:avLst>
          </a:prstGeom>
          <a:solidFill>
            <a:srgbClr val="000000">
              <a:alpha val="0"/>
            </a:srgbClr>
          </a:solidFill>
          <a:ln w="12700">
            <a:solidFill>
              <a:srgbClr val="5AA9FF"/>
            </a:solidFill>
            <a:prstDash val="solid"/>
          </a:ln>
        </p:spPr>
      </p:sp>
      <p:sp>
        <p:nvSpPr>
          <p:cNvPr id="12" name="Text 10"/>
          <p:cNvSpPr/>
          <p:nvPr/>
        </p:nvSpPr>
        <p:spPr>
          <a:xfrm>
            <a:off x="2770632" y="1719072"/>
            <a:ext cx="1234440" cy="182880"/>
          </a:xfrm>
          <a:prstGeom prst="rect">
            <a:avLst/>
          </a:prstGeom>
          <a:noFill/>
          <a:ln/>
        </p:spPr>
        <p:txBody>
          <a:bodyPr wrap="square" lIns="508" tIns="508" rIns="508" bIns="508" rtlCol="0" anchor="ctr">
            <a:noAutofit/>
          </a:bodyPr>
          <a:lstStyle/>
          <a:p>
            <a:pPr marL="0" indent="0" algn="ctr">
              <a:buNone/>
            </a:pPr>
            <a:r>
              <a:rPr lang="en-US" sz="1600" b="1" dirty="0">
                <a:solidFill>
                  <a:srgbClr val="F3F3F3"/>
                </a:solidFill>
                <a:latin typeface="Arial" pitchFamily="34" charset="0"/>
                <a:ea typeface="Arial" pitchFamily="34" charset="-122"/>
                <a:cs typeface="Arial" pitchFamily="34" charset="-120"/>
              </a:rPr>
              <a:t>2. Assign groups</a:t>
            </a:r>
            <a:endParaRPr lang="en-US" sz="1600" dirty="0"/>
          </a:p>
        </p:txBody>
      </p:sp>
      <p:sp>
        <p:nvSpPr>
          <p:cNvPr id="13" name="Text 11"/>
          <p:cNvSpPr/>
          <p:nvPr/>
        </p:nvSpPr>
        <p:spPr>
          <a:xfrm>
            <a:off x="4233672" y="1700784"/>
            <a:ext cx="320040" cy="228600"/>
          </a:xfrm>
          <a:prstGeom prst="rect">
            <a:avLst/>
          </a:prstGeom>
          <a:noFill/>
          <a:ln/>
        </p:spPr>
        <p:txBody>
          <a:bodyPr wrap="square" lIns="0" tIns="0" rIns="0" bIns="0" rtlCol="0" anchor="ctr"/>
          <a:lstStyle/>
          <a:p>
            <a:pPr marL="0" indent="0" algn="ctr">
              <a:buNone/>
            </a:pPr>
            <a:r>
              <a:rPr lang="en-US" sz="2800" b="1" dirty="0">
                <a:solidFill>
                  <a:srgbClr val="FFF200"/>
                </a:solidFill>
                <a:latin typeface="Arial" pitchFamily="34" charset="0"/>
                <a:ea typeface="Arial" pitchFamily="34" charset="-122"/>
                <a:cs typeface="Arial" pitchFamily="34" charset="-120"/>
              </a:rPr>
              <a:t>→</a:t>
            </a:r>
            <a:endParaRPr lang="en-US" sz="2800" dirty="0"/>
          </a:p>
        </p:txBody>
      </p:sp>
      <p:sp>
        <p:nvSpPr>
          <p:cNvPr id="14" name="Text 12"/>
          <p:cNvSpPr/>
          <p:nvPr/>
        </p:nvSpPr>
        <p:spPr>
          <a:xfrm>
            <a:off x="2697480" y="2267712"/>
            <a:ext cx="1508760" cy="685800"/>
          </a:xfrm>
          <a:prstGeom prst="rect">
            <a:avLst/>
          </a:prstGeom>
          <a:noFill/>
          <a:ln/>
        </p:spPr>
        <p:txBody>
          <a:bodyPr wrap="square" lIns="508" tIns="508" rIns="508" bIns="508" rtlCol="0" anchor="ctr">
            <a:noAutofit/>
          </a:bodyPr>
          <a:lstStyle/>
          <a:p>
            <a:pPr marL="0" indent="0" algn="ctr">
              <a:buNone/>
            </a:pPr>
            <a:r>
              <a:rPr lang="en-US" sz="1400" dirty="0">
                <a:solidFill>
                  <a:srgbClr val="F3F3F3"/>
                </a:solidFill>
                <a:latin typeface="Arial" pitchFamily="34" charset="0"/>
                <a:ea typeface="Arial" pitchFamily="34" charset="-122"/>
                <a:cs typeface="Arial" pitchFamily="34" charset="-120"/>
              </a:rPr>
              <a:t>Target users or devices by group, role, department or OS.</a:t>
            </a:r>
            <a:endParaRPr lang="en-US" sz="1400" dirty="0"/>
          </a:p>
        </p:txBody>
      </p:sp>
      <p:sp>
        <p:nvSpPr>
          <p:cNvPr id="15" name="Shape 13"/>
          <p:cNvSpPr/>
          <p:nvPr/>
        </p:nvSpPr>
        <p:spPr>
          <a:xfrm>
            <a:off x="4800600" y="1600200"/>
            <a:ext cx="1417320" cy="502920"/>
          </a:xfrm>
          <a:prstGeom prst="roundRect">
            <a:avLst>
              <a:gd name="adj" fmla="val 10909"/>
            </a:avLst>
          </a:prstGeom>
          <a:solidFill>
            <a:srgbClr val="000000">
              <a:alpha val="0"/>
            </a:srgbClr>
          </a:solidFill>
          <a:ln w="12700">
            <a:solidFill>
              <a:srgbClr val="5AA9FF"/>
            </a:solidFill>
            <a:prstDash val="solid"/>
          </a:ln>
        </p:spPr>
      </p:sp>
      <p:sp>
        <p:nvSpPr>
          <p:cNvPr id="16" name="Text 14"/>
          <p:cNvSpPr/>
          <p:nvPr/>
        </p:nvSpPr>
        <p:spPr>
          <a:xfrm>
            <a:off x="4873752" y="1719072"/>
            <a:ext cx="1234440" cy="182880"/>
          </a:xfrm>
          <a:prstGeom prst="rect">
            <a:avLst/>
          </a:prstGeom>
          <a:noFill/>
          <a:ln/>
        </p:spPr>
        <p:txBody>
          <a:bodyPr wrap="square" lIns="508" tIns="508" rIns="508" bIns="508" rtlCol="0" anchor="ctr">
            <a:noAutofit/>
          </a:bodyPr>
          <a:lstStyle/>
          <a:p>
            <a:pPr marL="0" indent="0" algn="ctr">
              <a:buNone/>
            </a:pPr>
            <a:r>
              <a:rPr lang="en-US" sz="1600" b="1" dirty="0">
                <a:solidFill>
                  <a:srgbClr val="F3F3F3"/>
                </a:solidFill>
                <a:latin typeface="Arial" pitchFamily="34" charset="0"/>
                <a:ea typeface="Arial" pitchFamily="34" charset="-122"/>
                <a:cs typeface="Arial" pitchFamily="34" charset="-120"/>
              </a:rPr>
              <a:t>3. Deploy updates</a:t>
            </a:r>
            <a:endParaRPr lang="en-US" sz="1600" dirty="0"/>
          </a:p>
        </p:txBody>
      </p:sp>
      <p:sp>
        <p:nvSpPr>
          <p:cNvPr id="17" name="Text 15"/>
          <p:cNvSpPr/>
          <p:nvPr/>
        </p:nvSpPr>
        <p:spPr>
          <a:xfrm>
            <a:off x="6336792" y="1700784"/>
            <a:ext cx="320040" cy="228600"/>
          </a:xfrm>
          <a:prstGeom prst="rect">
            <a:avLst/>
          </a:prstGeom>
          <a:noFill/>
          <a:ln/>
        </p:spPr>
        <p:txBody>
          <a:bodyPr wrap="square" lIns="0" tIns="0" rIns="0" bIns="0" rtlCol="0" anchor="ctr"/>
          <a:lstStyle/>
          <a:p>
            <a:pPr marL="0" indent="0" algn="ctr">
              <a:buNone/>
            </a:pPr>
            <a:r>
              <a:rPr lang="en-US" sz="2800" b="1" dirty="0">
                <a:solidFill>
                  <a:srgbClr val="FFF200"/>
                </a:solidFill>
                <a:latin typeface="Arial" pitchFamily="34" charset="0"/>
                <a:ea typeface="Arial" pitchFamily="34" charset="-122"/>
                <a:cs typeface="Arial" pitchFamily="34" charset="-120"/>
              </a:rPr>
              <a:t>→</a:t>
            </a:r>
            <a:endParaRPr lang="en-US" sz="2800" dirty="0"/>
          </a:p>
        </p:txBody>
      </p:sp>
      <p:sp>
        <p:nvSpPr>
          <p:cNvPr id="18" name="Text 16"/>
          <p:cNvSpPr/>
          <p:nvPr/>
        </p:nvSpPr>
        <p:spPr>
          <a:xfrm>
            <a:off x="4800600" y="2267712"/>
            <a:ext cx="1508760" cy="685800"/>
          </a:xfrm>
          <a:prstGeom prst="rect">
            <a:avLst/>
          </a:prstGeom>
          <a:noFill/>
          <a:ln/>
        </p:spPr>
        <p:txBody>
          <a:bodyPr wrap="square" lIns="508" tIns="508" rIns="508" bIns="508" rtlCol="0" anchor="ctr">
            <a:noAutofit/>
          </a:bodyPr>
          <a:lstStyle/>
          <a:p>
            <a:pPr marL="0" indent="0" algn="ctr">
              <a:buNone/>
            </a:pPr>
            <a:r>
              <a:rPr lang="en-US" sz="1400" dirty="0">
                <a:solidFill>
                  <a:srgbClr val="F3F3F3"/>
                </a:solidFill>
                <a:latin typeface="Arial" pitchFamily="34" charset="0"/>
                <a:ea typeface="Arial" pitchFamily="34" charset="-122"/>
                <a:cs typeface="Arial" pitchFamily="34" charset="-120"/>
              </a:rPr>
              <a:t>Install apps and updates remotely on managed devices.</a:t>
            </a:r>
            <a:endParaRPr lang="en-US" sz="1400" dirty="0"/>
          </a:p>
        </p:txBody>
      </p:sp>
      <p:sp>
        <p:nvSpPr>
          <p:cNvPr id="19" name="Shape 17"/>
          <p:cNvSpPr/>
          <p:nvPr/>
        </p:nvSpPr>
        <p:spPr>
          <a:xfrm>
            <a:off x="6903720" y="1600200"/>
            <a:ext cx="1417320" cy="502920"/>
          </a:xfrm>
          <a:prstGeom prst="roundRect">
            <a:avLst>
              <a:gd name="adj" fmla="val 10909"/>
            </a:avLst>
          </a:prstGeom>
          <a:solidFill>
            <a:srgbClr val="000000">
              <a:alpha val="0"/>
            </a:srgbClr>
          </a:solidFill>
          <a:ln w="12700">
            <a:solidFill>
              <a:srgbClr val="5AA9FF"/>
            </a:solidFill>
            <a:prstDash val="solid"/>
          </a:ln>
        </p:spPr>
      </p:sp>
      <p:sp>
        <p:nvSpPr>
          <p:cNvPr id="20" name="Text 18"/>
          <p:cNvSpPr/>
          <p:nvPr/>
        </p:nvSpPr>
        <p:spPr>
          <a:xfrm>
            <a:off x="6976872" y="1719072"/>
            <a:ext cx="1234440" cy="182880"/>
          </a:xfrm>
          <a:prstGeom prst="rect">
            <a:avLst/>
          </a:prstGeom>
          <a:noFill/>
          <a:ln/>
        </p:spPr>
        <p:txBody>
          <a:bodyPr wrap="square" lIns="508" tIns="508" rIns="508" bIns="508" rtlCol="0" anchor="ctr">
            <a:noAutofit/>
          </a:bodyPr>
          <a:lstStyle/>
          <a:p>
            <a:pPr marL="0" indent="0" algn="ctr">
              <a:buNone/>
            </a:pPr>
            <a:r>
              <a:rPr lang="en-US" sz="1600" b="1" dirty="0">
                <a:solidFill>
                  <a:srgbClr val="F3F3F3"/>
                </a:solidFill>
                <a:latin typeface="Arial" pitchFamily="34" charset="0"/>
                <a:ea typeface="Arial" pitchFamily="34" charset="-122"/>
                <a:cs typeface="Arial" pitchFamily="34" charset="-120"/>
              </a:rPr>
              <a:t>4. Monitor results</a:t>
            </a:r>
            <a:endParaRPr lang="en-US" sz="1600" dirty="0"/>
          </a:p>
        </p:txBody>
      </p:sp>
      <p:sp>
        <p:nvSpPr>
          <p:cNvPr id="21" name="Text 19"/>
          <p:cNvSpPr/>
          <p:nvPr/>
        </p:nvSpPr>
        <p:spPr>
          <a:xfrm>
            <a:off x="6903720" y="2267712"/>
            <a:ext cx="1508760" cy="685800"/>
          </a:xfrm>
          <a:prstGeom prst="rect">
            <a:avLst/>
          </a:prstGeom>
          <a:noFill/>
          <a:ln/>
        </p:spPr>
        <p:txBody>
          <a:bodyPr wrap="square" lIns="508" tIns="508" rIns="508" bIns="508" rtlCol="0" anchor="ctr">
            <a:normAutofit/>
          </a:bodyPr>
          <a:lstStyle/>
          <a:p>
            <a:pPr marL="0" indent="0" algn="ctr">
              <a:buNone/>
            </a:pPr>
            <a:r>
              <a:rPr lang="en-US" sz="1400" dirty="0">
                <a:solidFill>
                  <a:srgbClr val="F3F3F3"/>
                </a:solidFill>
                <a:latin typeface="Arial" pitchFamily="34" charset="0"/>
                <a:ea typeface="Arial" pitchFamily="34" charset="-122"/>
                <a:cs typeface="Arial" pitchFamily="34" charset="-120"/>
              </a:rPr>
              <a:t>Check deployment status, compliance and device health.</a:t>
            </a:r>
            <a:endParaRPr lang="en-US" sz="1400" dirty="0"/>
          </a:p>
        </p:txBody>
      </p:sp>
      <p:sp>
        <p:nvSpPr>
          <p:cNvPr id="22" name="Shape 20"/>
          <p:cNvSpPr/>
          <p:nvPr/>
        </p:nvSpPr>
        <p:spPr>
          <a:xfrm>
            <a:off x="8814816" y="1417320"/>
            <a:ext cx="3267456" cy="2734056"/>
          </a:xfrm>
          <a:prstGeom prst="roundRect">
            <a:avLst>
              <a:gd name="adj" fmla="val 2759"/>
            </a:avLst>
          </a:prstGeom>
          <a:solidFill>
            <a:srgbClr val="000000">
              <a:alpha val="0"/>
            </a:srgbClr>
          </a:solidFill>
          <a:ln w="13970">
            <a:solidFill>
              <a:srgbClr val="5AA9FF"/>
            </a:solidFill>
            <a:prstDash val="solid"/>
          </a:ln>
        </p:spPr>
      </p:sp>
      <p:sp>
        <p:nvSpPr>
          <p:cNvPr id="23" name="Text 21"/>
          <p:cNvSpPr/>
          <p:nvPr/>
        </p:nvSpPr>
        <p:spPr>
          <a:xfrm>
            <a:off x="9052560" y="1508760"/>
            <a:ext cx="3029712" cy="246888"/>
          </a:xfrm>
          <a:prstGeom prst="rect">
            <a:avLst/>
          </a:prstGeom>
          <a:noFill/>
          <a:ln/>
        </p:spPr>
        <p:txBody>
          <a:bodyPr wrap="square" lIns="0" tIns="0" rIns="0" bIns="0" rtlCol="0" anchor="ctr"/>
          <a:lstStyle/>
          <a:p>
            <a:pPr marL="0" indent="0">
              <a:buNone/>
            </a:pPr>
            <a:r>
              <a:rPr lang="en-US" sz="2400" b="1" dirty="0">
                <a:solidFill>
                  <a:srgbClr val="5AA9FF"/>
                </a:solidFill>
                <a:latin typeface="Arial" pitchFamily="34" charset="0"/>
                <a:ea typeface="Arial" pitchFamily="34" charset="-122"/>
                <a:cs typeface="Arial" pitchFamily="34" charset="-120"/>
              </a:rPr>
              <a:t>Intune Admin Centre</a:t>
            </a:r>
            <a:endParaRPr lang="en-US" sz="2400" dirty="0"/>
          </a:p>
        </p:txBody>
      </p:sp>
      <p:sp>
        <p:nvSpPr>
          <p:cNvPr id="24" name="Text 22"/>
          <p:cNvSpPr/>
          <p:nvPr/>
        </p:nvSpPr>
        <p:spPr>
          <a:xfrm>
            <a:off x="9354312" y="1933956"/>
            <a:ext cx="2286000" cy="411480"/>
          </a:xfrm>
          <a:prstGeom prst="rect">
            <a:avLst/>
          </a:prstGeom>
          <a:noFill/>
          <a:ln/>
        </p:spPr>
        <p:txBody>
          <a:bodyPr wrap="square" lIns="508" tIns="508" rIns="508" bIns="508" rtlCol="0" anchor="ctr">
            <a:noAutofit/>
          </a:bodyPr>
          <a:lstStyle/>
          <a:p>
            <a:pPr marL="0" indent="0" algn="ctr">
              <a:buNone/>
            </a:pPr>
            <a:r>
              <a:rPr lang="en-US" sz="1400" dirty="0">
                <a:solidFill>
                  <a:srgbClr val="F3F3F3"/>
                </a:solidFill>
                <a:latin typeface="Arial" pitchFamily="34" charset="0"/>
                <a:ea typeface="Arial" pitchFamily="34" charset="-122"/>
                <a:cs typeface="Arial" pitchFamily="34" charset="-120"/>
              </a:rPr>
              <a:t>Central web dashboard used to manage devices, apps, policies and reports.</a:t>
            </a:r>
            <a:endParaRPr lang="en-US" sz="1400" dirty="0"/>
          </a:p>
        </p:txBody>
      </p:sp>
      <p:sp>
        <p:nvSpPr>
          <p:cNvPr id="25" name="Text 23"/>
          <p:cNvSpPr/>
          <p:nvPr/>
        </p:nvSpPr>
        <p:spPr>
          <a:xfrm>
            <a:off x="9384792" y="2638044"/>
            <a:ext cx="2148840" cy="228600"/>
          </a:xfrm>
          <a:prstGeom prst="rect">
            <a:avLst/>
          </a:prstGeom>
          <a:noFill/>
          <a:ln/>
        </p:spPr>
        <p:txBody>
          <a:bodyPr wrap="square" lIns="0" tIns="0" rIns="0" bIns="0" rtlCol="0" anchor="ctr"/>
          <a:lstStyle/>
          <a:p>
            <a:pPr marL="0" indent="0" algn="ctr">
              <a:buNone/>
            </a:pPr>
            <a:r>
              <a:rPr lang="en-US" sz="1600" b="1" dirty="0">
                <a:solidFill>
                  <a:srgbClr val="FFF200"/>
                </a:solidFill>
                <a:latin typeface="Arial" pitchFamily="34" charset="0"/>
                <a:ea typeface="Arial" pitchFamily="34" charset="-122"/>
                <a:cs typeface="Arial" pitchFamily="34" charset="-120"/>
              </a:rPr>
              <a:t>Devices  |  Apps  |  Reports</a:t>
            </a:r>
            <a:endParaRPr lang="en-US" sz="1600" dirty="0"/>
          </a:p>
        </p:txBody>
      </p:sp>
      <p:sp>
        <p:nvSpPr>
          <p:cNvPr id="26" name="Text 24"/>
          <p:cNvSpPr/>
          <p:nvPr/>
        </p:nvSpPr>
        <p:spPr>
          <a:xfrm>
            <a:off x="9468612" y="3025140"/>
            <a:ext cx="2057400" cy="685800"/>
          </a:xfrm>
          <a:prstGeom prst="rect">
            <a:avLst/>
          </a:prstGeom>
          <a:noFill/>
          <a:ln/>
        </p:spPr>
        <p:txBody>
          <a:bodyPr wrap="square" lIns="508" tIns="508" rIns="508" bIns="508" rtlCol="0" anchor="ctr">
            <a:normAutofit/>
          </a:bodyPr>
          <a:lstStyle/>
          <a:p>
            <a:pPr marL="0" indent="0">
              <a:buNone/>
            </a:pPr>
            <a:r>
              <a:rPr lang="en-US" sz="1400" dirty="0">
                <a:solidFill>
                  <a:srgbClr val="F3F3F3"/>
                </a:solidFill>
                <a:latin typeface="Arial" pitchFamily="34" charset="0"/>
                <a:ea typeface="Arial" pitchFamily="34" charset="-122"/>
                <a:cs typeface="Arial" pitchFamily="34" charset="-120"/>
              </a:rPr>
              <a:t>• Deployment status</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Compliance checks</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Alerts and reports</a:t>
            </a:r>
            <a:endParaRPr lang="en-US" sz="1400" dirty="0"/>
          </a:p>
        </p:txBody>
      </p:sp>
      <p:sp>
        <p:nvSpPr>
          <p:cNvPr id="27" name="Text 25"/>
          <p:cNvSpPr/>
          <p:nvPr/>
        </p:nvSpPr>
        <p:spPr>
          <a:xfrm>
            <a:off x="9247632" y="3845052"/>
            <a:ext cx="2286000" cy="228600"/>
          </a:xfrm>
          <a:prstGeom prst="rect">
            <a:avLst/>
          </a:prstGeom>
          <a:noFill/>
          <a:ln/>
        </p:spPr>
        <p:txBody>
          <a:bodyPr wrap="square" lIns="508" tIns="508" rIns="508" bIns="508" rtlCol="0" anchor="ctr">
            <a:noAutofit/>
          </a:bodyPr>
          <a:lstStyle/>
          <a:p>
            <a:pPr marL="0" indent="0" algn="ctr">
              <a:buNone/>
            </a:pPr>
            <a:r>
              <a:rPr lang="en-US" sz="1050" dirty="0">
                <a:solidFill>
                  <a:srgbClr val="F3F3F3"/>
                </a:solidFill>
                <a:latin typeface="Arial" pitchFamily="34" charset="0"/>
                <a:ea typeface="Arial" pitchFamily="34" charset="-122"/>
                <a:cs typeface="Arial" pitchFamily="34" charset="-120"/>
              </a:rPr>
              <a:t>One place to see whether updates have installed successfully.</a:t>
            </a:r>
            <a:endParaRPr lang="en-US" sz="1050" dirty="0"/>
          </a:p>
        </p:txBody>
      </p:sp>
      <p:sp>
        <p:nvSpPr>
          <p:cNvPr id="28" name="Shape 26"/>
          <p:cNvSpPr/>
          <p:nvPr/>
        </p:nvSpPr>
        <p:spPr>
          <a:xfrm>
            <a:off x="502920" y="4343400"/>
            <a:ext cx="3474720" cy="1527048"/>
          </a:xfrm>
          <a:prstGeom prst="roundRect">
            <a:avLst>
              <a:gd name="adj" fmla="val 6957"/>
            </a:avLst>
          </a:prstGeom>
          <a:solidFill>
            <a:srgbClr val="000000">
              <a:alpha val="0"/>
            </a:srgbClr>
          </a:solidFill>
          <a:ln w="13970">
            <a:solidFill>
              <a:srgbClr val="00C853"/>
            </a:solidFill>
            <a:prstDash val="solid"/>
          </a:ln>
        </p:spPr>
      </p:sp>
      <p:sp>
        <p:nvSpPr>
          <p:cNvPr id="29" name="Text 27"/>
          <p:cNvSpPr/>
          <p:nvPr/>
        </p:nvSpPr>
        <p:spPr>
          <a:xfrm>
            <a:off x="777240" y="4390644"/>
            <a:ext cx="2560320" cy="228600"/>
          </a:xfrm>
          <a:prstGeom prst="rect">
            <a:avLst/>
          </a:prstGeom>
          <a:noFill/>
          <a:ln/>
        </p:spPr>
        <p:txBody>
          <a:bodyPr wrap="square" lIns="508" tIns="508" rIns="508" bIns="508" rtlCol="0" anchor="ctr">
            <a:noAutofit/>
          </a:bodyPr>
          <a:lstStyle/>
          <a:p>
            <a:pPr marL="0" indent="0">
              <a:buNone/>
            </a:pPr>
            <a:r>
              <a:rPr lang="en-US" sz="2000" b="1" dirty="0">
                <a:solidFill>
                  <a:srgbClr val="00C853"/>
                </a:solidFill>
                <a:latin typeface="Arial" pitchFamily="34" charset="0"/>
                <a:ea typeface="Arial" pitchFamily="34" charset="-122"/>
                <a:cs typeface="Arial" pitchFamily="34" charset="-120"/>
              </a:rPr>
              <a:t>Automatic updates</a:t>
            </a:r>
            <a:endParaRPr lang="en-US" sz="2000" dirty="0"/>
          </a:p>
        </p:txBody>
      </p:sp>
      <p:sp>
        <p:nvSpPr>
          <p:cNvPr id="30" name="Text 28"/>
          <p:cNvSpPr/>
          <p:nvPr/>
        </p:nvSpPr>
        <p:spPr>
          <a:xfrm>
            <a:off x="667512" y="5052060"/>
            <a:ext cx="3154680" cy="411480"/>
          </a:xfrm>
          <a:prstGeom prst="rect">
            <a:avLst/>
          </a:prstGeom>
          <a:noFill/>
          <a:ln/>
        </p:spPr>
        <p:txBody>
          <a:bodyPr wrap="square" lIns="508" tIns="508" rIns="508" bIns="508" rtlCol="0" anchor="ctr">
            <a:noAutofit/>
          </a:bodyPr>
          <a:lstStyle/>
          <a:p>
            <a:pPr marL="0" indent="0">
              <a:buNone/>
            </a:pPr>
            <a:r>
              <a:rPr lang="en-US" sz="1400" dirty="0">
                <a:solidFill>
                  <a:srgbClr val="F3F3F3"/>
                </a:solidFill>
                <a:latin typeface="Arial" pitchFamily="34" charset="0"/>
                <a:ea typeface="Arial" pitchFamily="34" charset="-122"/>
                <a:cs typeface="Arial" pitchFamily="34" charset="-120"/>
              </a:rPr>
              <a:t>• App updates can be pushed automatically</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Microsoft 365 apps can be maintained</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a:t>
            </a:r>
            <a:r>
              <a:rPr lang="en-US" sz="1400" b="1" dirty="0">
                <a:solidFill>
                  <a:srgbClr val="FFFF00"/>
                </a:solidFill>
                <a:latin typeface="Arial" pitchFamily="34" charset="0"/>
                <a:ea typeface="Arial" pitchFamily="34" charset="-122"/>
                <a:cs typeface="Arial" pitchFamily="34" charset="-120"/>
              </a:rPr>
              <a:t>Windows Autopatch </a:t>
            </a:r>
            <a:r>
              <a:rPr lang="en-US" sz="1400" dirty="0">
                <a:solidFill>
                  <a:srgbClr val="F3F3F3"/>
                </a:solidFill>
                <a:latin typeface="Arial" pitchFamily="34" charset="0"/>
                <a:ea typeface="Arial" pitchFamily="34" charset="-122"/>
                <a:cs typeface="Arial" pitchFamily="34" charset="-120"/>
              </a:rPr>
              <a:t>can manage OS updates</a:t>
            </a:r>
            <a:endParaRPr lang="en-US" sz="1400" dirty="0"/>
          </a:p>
        </p:txBody>
      </p:sp>
      <p:sp>
        <p:nvSpPr>
          <p:cNvPr id="31" name="Shape 29"/>
          <p:cNvSpPr/>
          <p:nvPr/>
        </p:nvSpPr>
        <p:spPr>
          <a:xfrm>
            <a:off x="4343400" y="4343400"/>
            <a:ext cx="3474720" cy="1527048"/>
          </a:xfrm>
          <a:prstGeom prst="roundRect">
            <a:avLst>
              <a:gd name="adj" fmla="val 6957"/>
            </a:avLst>
          </a:prstGeom>
          <a:solidFill>
            <a:srgbClr val="000000">
              <a:alpha val="0"/>
            </a:srgbClr>
          </a:solidFill>
          <a:ln w="13970">
            <a:solidFill>
              <a:srgbClr val="FFF200"/>
            </a:solidFill>
            <a:prstDash val="solid"/>
          </a:ln>
        </p:spPr>
      </p:sp>
      <p:sp>
        <p:nvSpPr>
          <p:cNvPr id="32" name="Text 30"/>
          <p:cNvSpPr/>
          <p:nvPr/>
        </p:nvSpPr>
        <p:spPr>
          <a:xfrm>
            <a:off x="4553712" y="4439412"/>
            <a:ext cx="2560320" cy="228600"/>
          </a:xfrm>
          <a:prstGeom prst="rect">
            <a:avLst/>
          </a:prstGeom>
          <a:noFill/>
          <a:ln/>
        </p:spPr>
        <p:txBody>
          <a:bodyPr wrap="square" lIns="508" tIns="508" rIns="508" bIns="508" rtlCol="0" anchor="ctr">
            <a:noAutofit/>
          </a:bodyPr>
          <a:lstStyle/>
          <a:p>
            <a:pPr marL="0" indent="0">
              <a:buNone/>
            </a:pPr>
            <a:r>
              <a:rPr lang="en-US" sz="2000" b="1" dirty="0">
                <a:solidFill>
                  <a:srgbClr val="FFF200"/>
                </a:solidFill>
                <a:latin typeface="Arial" pitchFamily="34" charset="0"/>
                <a:ea typeface="Arial" pitchFamily="34" charset="-122"/>
                <a:cs typeface="Arial" pitchFamily="34" charset="-120"/>
              </a:rPr>
              <a:t>Monitoring</a:t>
            </a:r>
            <a:endParaRPr lang="en-US" sz="2000" dirty="0"/>
          </a:p>
        </p:txBody>
      </p:sp>
      <p:sp>
        <p:nvSpPr>
          <p:cNvPr id="33" name="Text 31"/>
          <p:cNvSpPr/>
          <p:nvPr/>
        </p:nvSpPr>
        <p:spPr>
          <a:xfrm>
            <a:off x="4439412" y="4965192"/>
            <a:ext cx="2788920" cy="411480"/>
          </a:xfrm>
          <a:prstGeom prst="rect">
            <a:avLst/>
          </a:prstGeom>
          <a:noFill/>
          <a:ln/>
        </p:spPr>
        <p:txBody>
          <a:bodyPr wrap="square" lIns="508" tIns="508" rIns="508" bIns="508" rtlCol="0" anchor="ctr">
            <a:noAutofit/>
          </a:bodyPr>
          <a:lstStyle/>
          <a:p>
            <a:pPr marL="0" indent="0">
              <a:buNone/>
            </a:pPr>
            <a:r>
              <a:rPr lang="en-US" sz="1400" dirty="0">
                <a:solidFill>
                  <a:srgbClr val="F3F3F3"/>
                </a:solidFill>
                <a:latin typeface="Arial" pitchFamily="34" charset="0"/>
                <a:ea typeface="Arial" pitchFamily="34" charset="-122"/>
                <a:cs typeface="Arial" pitchFamily="34" charset="-120"/>
              </a:rPr>
              <a:t>• Track installation status</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Monitor device and app health</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Receive crash reports and alerts</a:t>
            </a:r>
            <a:endParaRPr lang="en-US" sz="1400" dirty="0"/>
          </a:p>
        </p:txBody>
      </p:sp>
      <p:sp>
        <p:nvSpPr>
          <p:cNvPr id="34" name="Shape 32"/>
          <p:cNvSpPr/>
          <p:nvPr/>
        </p:nvSpPr>
        <p:spPr>
          <a:xfrm>
            <a:off x="8183880" y="4343400"/>
            <a:ext cx="3474720" cy="1527048"/>
          </a:xfrm>
          <a:prstGeom prst="roundRect">
            <a:avLst>
              <a:gd name="adj" fmla="val 6957"/>
            </a:avLst>
          </a:prstGeom>
          <a:solidFill>
            <a:srgbClr val="000000">
              <a:alpha val="0"/>
            </a:srgbClr>
          </a:solidFill>
          <a:ln w="13970">
            <a:solidFill>
              <a:srgbClr val="FFB300"/>
            </a:solidFill>
            <a:prstDash val="solid"/>
          </a:ln>
        </p:spPr>
      </p:sp>
      <p:sp>
        <p:nvSpPr>
          <p:cNvPr id="35" name="Text 33"/>
          <p:cNvSpPr/>
          <p:nvPr/>
        </p:nvSpPr>
        <p:spPr>
          <a:xfrm>
            <a:off x="8412480" y="4448556"/>
            <a:ext cx="2560320" cy="228600"/>
          </a:xfrm>
          <a:prstGeom prst="rect">
            <a:avLst/>
          </a:prstGeom>
          <a:noFill/>
          <a:ln/>
        </p:spPr>
        <p:txBody>
          <a:bodyPr wrap="square" lIns="508" tIns="508" rIns="508" bIns="508" rtlCol="0" anchor="ctr">
            <a:noAutofit/>
          </a:bodyPr>
          <a:lstStyle/>
          <a:p>
            <a:pPr marL="0" indent="0">
              <a:buNone/>
            </a:pPr>
            <a:r>
              <a:rPr lang="en-US" sz="2000" b="1" dirty="0">
                <a:solidFill>
                  <a:srgbClr val="FFB300"/>
                </a:solidFill>
                <a:latin typeface="Arial" pitchFamily="34" charset="0"/>
                <a:ea typeface="Arial" pitchFamily="34" charset="-122"/>
                <a:cs typeface="Arial" pitchFamily="34" charset="-120"/>
              </a:rPr>
              <a:t>Remote control</a:t>
            </a:r>
            <a:endParaRPr lang="en-US" sz="2000" dirty="0"/>
          </a:p>
        </p:txBody>
      </p:sp>
      <p:sp>
        <p:nvSpPr>
          <p:cNvPr id="36" name="Text 34"/>
          <p:cNvSpPr/>
          <p:nvPr/>
        </p:nvSpPr>
        <p:spPr>
          <a:xfrm>
            <a:off x="8506968" y="5100828"/>
            <a:ext cx="2788920" cy="411480"/>
          </a:xfrm>
          <a:prstGeom prst="rect">
            <a:avLst/>
          </a:prstGeom>
          <a:noFill/>
          <a:ln/>
        </p:spPr>
        <p:txBody>
          <a:bodyPr wrap="square" lIns="508" tIns="508" rIns="508" bIns="508" rtlCol="0" anchor="ctr">
            <a:noAutofit/>
          </a:bodyPr>
          <a:lstStyle/>
          <a:p>
            <a:pPr marL="0" indent="0">
              <a:buNone/>
            </a:pPr>
            <a:r>
              <a:rPr lang="en-US" sz="1400" dirty="0">
                <a:solidFill>
                  <a:srgbClr val="F3F3F3"/>
                </a:solidFill>
                <a:latin typeface="Arial" pitchFamily="34" charset="0"/>
                <a:ea typeface="Arial" pitchFamily="34" charset="-122"/>
                <a:cs typeface="Arial" pitchFamily="34" charset="-120"/>
              </a:rPr>
              <a:t>• Troubleshoot devices remotely</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Remove apps or company data</a:t>
            </a:r>
            <a:endParaRPr lang="en-US" sz="1400" dirty="0"/>
          </a:p>
          <a:p>
            <a:pPr marL="0" indent="0">
              <a:buNone/>
            </a:pPr>
            <a:r>
              <a:rPr lang="en-US" sz="1400" dirty="0">
                <a:solidFill>
                  <a:srgbClr val="F3F3F3"/>
                </a:solidFill>
                <a:latin typeface="Arial" pitchFamily="34" charset="0"/>
                <a:ea typeface="Arial" pitchFamily="34" charset="-122"/>
                <a:cs typeface="Arial" pitchFamily="34" charset="-120"/>
              </a:rPr>
              <a:t>• Protect BYOD and remote workers</a:t>
            </a:r>
            <a:endParaRPr lang="en-US" sz="1400" dirty="0"/>
          </a:p>
        </p:txBody>
      </p:sp>
      <p:grpSp>
        <p:nvGrpSpPr>
          <p:cNvPr id="39" name="Group 38">
            <a:extLst>
              <a:ext uri="{FF2B5EF4-FFF2-40B4-BE49-F238E27FC236}">
                <a16:creationId xmlns:a16="http://schemas.microsoft.com/office/drawing/2014/main" id="{4DA011B9-0222-4B8C-8856-33778D03B030}"/>
              </a:ext>
            </a:extLst>
          </p:cNvPr>
          <p:cNvGrpSpPr/>
          <p:nvPr/>
        </p:nvGrpSpPr>
        <p:grpSpPr>
          <a:xfrm>
            <a:off x="438912" y="6134100"/>
            <a:ext cx="11201400" cy="594360"/>
            <a:chOff x="502920" y="5623560"/>
            <a:chExt cx="11201400" cy="594360"/>
          </a:xfrm>
        </p:grpSpPr>
        <p:sp>
          <p:nvSpPr>
            <p:cNvPr id="37" name="Shape 35"/>
            <p:cNvSpPr/>
            <p:nvPr/>
          </p:nvSpPr>
          <p:spPr>
            <a:xfrm>
              <a:off x="502920" y="5623560"/>
              <a:ext cx="11201400" cy="594360"/>
            </a:xfrm>
            <a:prstGeom prst="roundRect">
              <a:avLst>
                <a:gd name="adj" fmla="val 12308"/>
              </a:avLst>
            </a:prstGeom>
            <a:solidFill>
              <a:srgbClr val="000000">
                <a:alpha val="0"/>
              </a:srgbClr>
            </a:solidFill>
            <a:ln w="13970">
              <a:solidFill>
                <a:srgbClr val="FFF200"/>
              </a:solidFill>
              <a:prstDash val="solid"/>
            </a:ln>
          </p:spPr>
        </p:sp>
        <p:sp>
          <p:nvSpPr>
            <p:cNvPr id="38" name="Text 36"/>
            <p:cNvSpPr/>
            <p:nvPr/>
          </p:nvSpPr>
          <p:spPr>
            <a:xfrm>
              <a:off x="804672" y="5788152"/>
              <a:ext cx="10607040" cy="228600"/>
            </a:xfrm>
            <a:prstGeom prst="rect">
              <a:avLst/>
            </a:prstGeom>
            <a:noFill/>
            <a:ln/>
          </p:spPr>
          <p:txBody>
            <a:bodyPr wrap="square" lIns="508" tIns="508" rIns="508" bIns="508" rtlCol="0" anchor="ctr">
              <a:noAutofit/>
            </a:bodyPr>
            <a:lstStyle/>
            <a:p>
              <a:pPr marL="0" indent="0" algn="ctr">
                <a:buNone/>
              </a:pPr>
              <a:r>
                <a:rPr lang="en-US" sz="1600" b="1" dirty="0">
                  <a:solidFill>
                    <a:srgbClr val="FFFF00"/>
                  </a:solidFill>
                  <a:latin typeface="Arial" pitchFamily="34" charset="0"/>
                  <a:ea typeface="Arial" pitchFamily="34" charset="-122"/>
                  <a:cs typeface="Arial" pitchFamily="34" charset="-120"/>
                </a:rPr>
                <a:t>Key takeaway</a:t>
              </a:r>
              <a:r>
                <a:rPr lang="en-US" sz="1600" b="1" dirty="0">
                  <a:solidFill>
                    <a:srgbClr val="F3F3F3"/>
                  </a:solidFill>
                  <a:latin typeface="Arial" pitchFamily="34" charset="0"/>
                  <a:ea typeface="Arial" pitchFamily="34" charset="-122"/>
                  <a:cs typeface="Arial" pitchFamily="34" charset="-120"/>
                </a:rPr>
                <a:t>: </a:t>
              </a:r>
              <a:r>
                <a:rPr lang="en-US" sz="1600" dirty="0">
                  <a:solidFill>
                    <a:srgbClr val="F3F3F3"/>
                  </a:solidFill>
                  <a:latin typeface="Arial" pitchFamily="34" charset="0"/>
                  <a:ea typeface="Arial" pitchFamily="34" charset="-122"/>
                  <a:cs typeface="Arial" pitchFamily="34" charset="-120"/>
                </a:rPr>
                <a:t>deployment is not the end; </a:t>
              </a:r>
              <a:r>
                <a:rPr lang="en-US" sz="1600" dirty="0" err="1">
                  <a:solidFill>
                    <a:srgbClr val="F3F3F3"/>
                  </a:solidFill>
                  <a:latin typeface="Arial" pitchFamily="34" charset="0"/>
                  <a:ea typeface="Arial" pitchFamily="34" charset="-122"/>
                  <a:cs typeface="Arial" pitchFamily="34" charset="-120"/>
                </a:rPr>
                <a:t>organisations</a:t>
              </a:r>
              <a:r>
                <a:rPr lang="en-US" sz="1600" dirty="0">
                  <a:solidFill>
                    <a:srgbClr val="F3F3F3"/>
                  </a:solidFill>
                  <a:latin typeface="Arial" pitchFamily="34" charset="0"/>
                  <a:ea typeface="Arial" pitchFamily="34" charset="-122"/>
                  <a:cs typeface="Arial" pitchFamily="34" charset="-120"/>
                </a:rPr>
                <a:t> must keep applications updated, monitored and secure throughout their lifetime</a:t>
              </a:r>
              <a:r>
                <a:rPr lang="en-US" sz="1600" b="1" dirty="0">
                  <a:solidFill>
                    <a:srgbClr val="F3F3F3"/>
                  </a:solidFill>
                  <a:latin typeface="Arial" pitchFamily="34" charset="0"/>
                  <a:ea typeface="Arial" pitchFamily="34" charset="-122"/>
                  <a:cs typeface="Arial" pitchFamily="34" charset="-120"/>
                </a:rPr>
                <a:t>.</a:t>
              </a:r>
              <a:endParaRPr lang="en-US" sz="1600" dirty="0"/>
            </a:p>
          </p:txBody>
        </p:sp>
      </p:gr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45E87C-172F-DD0D-AA83-084FDE850E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9E1156-072E-72FF-6DAD-C6FC7F9FF9E3}"/>
              </a:ext>
            </a:extLst>
          </p:cNvPr>
          <p:cNvSpPr>
            <a:spLocks noGrp="1"/>
          </p:cNvSpPr>
          <p:nvPr>
            <p:ph type="title"/>
          </p:nvPr>
        </p:nvSpPr>
        <p:spPr>
          <a:xfrm>
            <a:off x="594852" y="36871"/>
            <a:ext cx="10515600" cy="1325563"/>
          </a:xfrm>
        </p:spPr>
        <p:txBody>
          <a:bodyPr>
            <a:normAutofit/>
          </a:bodyPr>
          <a:lstStyle/>
          <a:p>
            <a:r>
              <a:rPr lang="en-GB" sz="5400" b="1" u="sng" dirty="0" err="1"/>
              <a:t>Bg</a:t>
            </a:r>
            <a:r>
              <a:rPr lang="en-GB" sz="5400" b="1" u="sng" dirty="0"/>
              <a:t>: Microsoft Intune Admin </a:t>
            </a:r>
            <a:r>
              <a:rPr lang="en-GB" sz="5400" b="1" u="sng" dirty="0" err="1"/>
              <a:t>Center</a:t>
            </a:r>
            <a:endParaRPr lang="en-GB" sz="5400" b="1" u="sng" dirty="0"/>
          </a:p>
        </p:txBody>
      </p:sp>
      <p:pic>
        <p:nvPicPr>
          <p:cNvPr id="1026" name="Picture 2">
            <a:extLst>
              <a:ext uri="{FF2B5EF4-FFF2-40B4-BE49-F238E27FC236}">
                <a16:creationId xmlns:a16="http://schemas.microsoft.com/office/drawing/2014/main" id="{D042EA5A-AB7F-2747-73B2-BD05B2513E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52772" y="508243"/>
            <a:ext cx="1459789" cy="143059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971D25C8-F2C4-54F0-8517-661B0A06AAC4}"/>
              </a:ext>
            </a:extLst>
          </p:cNvPr>
          <p:cNvSpPr/>
          <p:nvPr/>
        </p:nvSpPr>
        <p:spPr>
          <a:xfrm>
            <a:off x="340749" y="185071"/>
            <a:ext cx="93055" cy="90840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7896C26-EFBB-8CB2-9082-F36A4EB17B2D}"/>
              </a:ext>
            </a:extLst>
          </p:cNvPr>
          <p:cNvSpPr>
            <a:spLocks noGrp="1"/>
          </p:cNvSpPr>
          <p:nvPr>
            <p:ph idx="1"/>
          </p:nvPr>
        </p:nvSpPr>
        <p:spPr>
          <a:xfrm>
            <a:off x="340750" y="1255712"/>
            <a:ext cx="7055566" cy="5877233"/>
          </a:xfrm>
        </p:spPr>
        <p:txBody>
          <a:bodyPr>
            <a:normAutofit/>
          </a:bodyPr>
          <a:lstStyle/>
          <a:p>
            <a:pPr>
              <a:lnSpc>
                <a:spcPct val="120000"/>
              </a:lnSpc>
              <a:spcBef>
                <a:spcPts val="0"/>
              </a:spcBef>
              <a:spcAft>
                <a:spcPts val="300"/>
              </a:spcAft>
              <a:buClr>
                <a:srgbClr val="FFFF00"/>
              </a:buClr>
            </a:pPr>
            <a:r>
              <a:rPr lang="en-US" sz="2400" dirty="0">
                <a:solidFill>
                  <a:schemeClr val="bg1"/>
                </a:solidFill>
                <a:highlight>
                  <a:srgbClr val="FFFF00"/>
                </a:highlight>
              </a:rPr>
              <a:t>The</a:t>
            </a:r>
            <a:r>
              <a:rPr lang="en-US" sz="2400" dirty="0">
                <a:highlight>
                  <a:srgbClr val="FFFF00"/>
                </a:highlight>
              </a:rPr>
              <a:t> </a:t>
            </a:r>
            <a:r>
              <a:rPr lang="en-US" sz="2400" b="1" u="sng" dirty="0">
                <a:solidFill>
                  <a:srgbClr val="0563C1"/>
                </a:solidFill>
                <a:highlight>
                  <a:srgbClr val="FFFF00"/>
                </a:highlight>
                <a:hlinkClick r:id="rId4"/>
              </a:rPr>
              <a:t>Microsoft Intune admin center </a:t>
            </a:r>
            <a:r>
              <a:rPr lang="en-US" sz="2400" dirty="0">
                <a:solidFill>
                  <a:schemeClr val="bg1"/>
                </a:solidFill>
                <a:highlight>
                  <a:srgbClr val="FFFF00"/>
                </a:highlight>
              </a:rPr>
              <a:t>features a web-based dashboard, located at </a:t>
            </a:r>
            <a:r>
              <a:rPr lang="en-US" sz="2400" u="sng" dirty="0">
                <a:solidFill>
                  <a:srgbClr val="0563C1"/>
                </a:solidFill>
                <a:highlight>
                  <a:srgbClr val="FFFF00"/>
                </a:highlight>
              </a:rPr>
              <a:t>endpoint.microsoft.com</a:t>
            </a:r>
            <a:r>
              <a:rPr lang="en-US" sz="2400" dirty="0">
                <a:solidFill>
                  <a:schemeClr val="bg1"/>
                </a:solidFill>
                <a:highlight>
                  <a:srgbClr val="FFFF00"/>
                </a:highlight>
              </a:rPr>
              <a:t>, allows us to manage devices, apps, and security policies. </a:t>
            </a:r>
          </a:p>
          <a:p>
            <a:pPr>
              <a:lnSpc>
                <a:spcPct val="120000"/>
              </a:lnSpc>
              <a:spcBef>
                <a:spcPts val="0"/>
              </a:spcBef>
              <a:spcAft>
                <a:spcPts val="300"/>
              </a:spcAft>
              <a:buClr>
                <a:srgbClr val="FFFF00"/>
              </a:buClr>
            </a:pPr>
            <a:r>
              <a:rPr lang="en-US" sz="2400" dirty="0">
                <a:solidFill>
                  <a:schemeClr val="bg1"/>
                </a:solidFill>
                <a:highlight>
                  <a:srgbClr val="FFFF00"/>
                </a:highlight>
              </a:rPr>
              <a:t>The interface allows us to manage: Devices, App &amp; Users.</a:t>
            </a:r>
          </a:p>
          <a:p>
            <a:pPr marL="0" indent="0">
              <a:lnSpc>
                <a:spcPct val="120000"/>
              </a:lnSpc>
              <a:spcBef>
                <a:spcPts val="0"/>
              </a:spcBef>
              <a:spcAft>
                <a:spcPts val="300"/>
              </a:spcAft>
              <a:buNone/>
            </a:pPr>
            <a:r>
              <a:rPr lang="en-GB" sz="2000" dirty="0"/>
              <a:t>Note: </a:t>
            </a:r>
            <a:r>
              <a:rPr lang="en-GB" sz="2000" b="1" dirty="0"/>
              <a:t>Microsoft Endpoint Manager </a:t>
            </a:r>
            <a:r>
              <a:rPr lang="en-GB" sz="2000" dirty="0"/>
              <a:t>is a branding umbrella that includes </a:t>
            </a:r>
            <a:r>
              <a:rPr lang="en-GB" sz="2000" b="1" dirty="0"/>
              <a:t>Microsoft Intune</a:t>
            </a:r>
            <a:r>
              <a:rPr lang="en-GB" sz="2000" dirty="0"/>
              <a:t>, with Intune serving as its core cloud-based component. Microsoft Endpoint Manager was a unified platform combining Intune (cloud) with Configuration Manager (on-premises), but Microsoft has rebranded this entire family simply to Microsoft Intune.</a:t>
            </a:r>
          </a:p>
          <a:p>
            <a:pPr>
              <a:lnSpc>
                <a:spcPct val="120000"/>
              </a:lnSpc>
              <a:spcBef>
                <a:spcPts val="0"/>
              </a:spcBef>
              <a:spcAft>
                <a:spcPts val="300"/>
              </a:spcAft>
            </a:pPr>
            <a:endParaRPr lang="en-GB" sz="2400" dirty="0">
              <a:solidFill>
                <a:schemeClr val="bg1"/>
              </a:solidFill>
              <a:highlight>
                <a:srgbClr val="FFFF00"/>
              </a:highlight>
            </a:endParaRPr>
          </a:p>
        </p:txBody>
      </p:sp>
      <p:pic>
        <p:nvPicPr>
          <p:cNvPr id="2050" name="Picture 2" descr="Disable 3rd Party Password Managers via Endpoint Manager (Intune) –  Practice Protect Support">
            <a:extLst>
              <a:ext uri="{FF2B5EF4-FFF2-40B4-BE49-F238E27FC236}">
                <a16:creationId xmlns:a16="http://schemas.microsoft.com/office/drawing/2014/main" id="{6CFA39E4-86DE-F4B2-748F-1143BC2233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86877" y="1938837"/>
            <a:ext cx="4724400" cy="4343400"/>
          </a:xfrm>
          <a:prstGeom prst="rect">
            <a:avLst/>
          </a:prstGeom>
          <a:noFill/>
          <a:extLst>
            <a:ext uri="{909E8E84-426E-40DD-AFC4-6F175D3DCCD1}">
              <a14:hiddenFill xmlns:a14="http://schemas.microsoft.com/office/drawing/2010/main">
                <a:solidFill>
                  <a:srgbClr val="FFFFFF"/>
                </a:solidFill>
              </a14:hiddenFill>
            </a:ext>
          </a:extLst>
        </p:spPr>
      </p:pic>
      <p:sp>
        <p:nvSpPr>
          <p:cNvPr id="8" name="Shape 2">
            <a:extLst>
              <a:ext uri="{FF2B5EF4-FFF2-40B4-BE49-F238E27FC236}">
                <a16:creationId xmlns:a16="http://schemas.microsoft.com/office/drawing/2014/main" id="{4F9B9888-C20C-4EF3-B27E-E33A6F2CD527}"/>
              </a:ext>
            </a:extLst>
          </p:cNvPr>
          <p:cNvSpPr/>
          <p:nvPr/>
        </p:nvSpPr>
        <p:spPr>
          <a:xfrm>
            <a:off x="9843565" y="83946"/>
            <a:ext cx="2267712" cy="320040"/>
          </a:xfrm>
          <a:prstGeom prst="rect">
            <a:avLst/>
          </a:prstGeom>
          <a:solidFill>
            <a:srgbClr val="E6E600"/>
          </a:solidFill>
          <a:ln w="12700">
            <a:solidFill>
              <a:srgbClr val="E6E600"/>
            </a:solidFill>
            <a:prstDash val="solid"/>
          </a:ln>
        </p:spPr>
      </p:sp>
      <p:sp>
        <p:nvSpPr>
          <p:cNvPr id="9" name="Text 3">
            <a:extLst>
              <a:ext uri="{FF2B5EF4-FFF2-40B4-BE49-F238E27FC236}">
                <a16:creationId xmlns:a16="http://schemas.microsoft.com/office/drawing/2014/main" id="{D60D46F2-82C2-4D39-9A95-90FA7F198F38}"/>
              </a:ext>
            </a:extLst>
          </p:cNvPr>
          <p:cNvSpPr/>
          <p:nvPr/>
        </p:nvSpPr>
        <p:spPr>
          <a:xfrm>
            <a:off x="9935005" y="129666"/>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Maintain </a:t>
            </a:r>
            <a:endParaRPr lang="en-US" sz="1100" dirty="0"/>
          </a:p>
        </p:txBody>
      </p:sp>
    </p:spTree>
    <p:extLst>
      <p:ext uri="{BB962C8B-B14F-4D97-AF65-F5344CB8AC3E}">
        <p14:creationId xmlns:p14="http://schemas.microsoft.com/office/powerpoint/2010/main" val="414192260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20655-12F6-FFE7-A3C4-C693D4F01428}"/>
              </a:ext>
            </a:extLst>
          </p:cNvPr>
          <p:cNvSpPr>
            <a:spLocks noGrp="1"/>
          </p:cNvSpPr>
          <p:nvPr>
            <p:ph type="title"/>
          </p:nvPr>
        </p:nvSpPr>
        <p:spPr>
          <a:xfrm>
            <a:off x="358877" y="59118"/>
            <a:ext cx="9797059" cy="1325563"/>
          </a:xfrm>
        </p:spPr>
        <p:txBody>
          <a:bodyPr>
            <a:normAutofit/>
          </a:bodyPr>
          <a:lstStyle/>
          <a:p>
            <a:r>
              <a:rPr lang="en-GB" dirty="0">
                <a:solidFill>
                  <a:schemeClr val="bg1"/>
                </a:solidFill>
                <a:highlight>
                  <a:srgbClr val="FFFF00"/>
                </a:highlight>
              </a:rPr>
              <a:t>Show:</a:t>
            </a:r>
            <a:r>
              <a:rPr lang="en-GB" dirty="0">
                <a:solidFill>
                  <a:schemeClr val="bg1"/>
                </a:solidFill>
              </a:rPr>
              <a:t> </a:t>
            </a:r>
            <a:r>
              <a:rPr lang="en-GB" dirty="0"/>
              <a:t>Click-here for an inter-active </a:t>
            </a:r>
            <a:r>
              <a:rPr lang="en-US" dirty="0"/>
              <a:t>overview of how Intune manages devices:</a:t>
            </a:r>
            <a:endParaRPr lang="en-GB" dirty="0"/>
          </a:p>
        </p:txBody>
      </p:sp>
      <p:pic>
        <p:nvPicPr>
          <p:cNvPr id="5" name="Picture 4">
            <a:hlinkClick r:id="rId3"/>
            <a:extLst>
              <a:ext uri="{FF2B5EF4-FFF2-40B4-BE49-F238E27FC236}">
                <a16:creationId xmlns:a16="http://schemas.microsoft.com/office/drawing/2014/main" id="{9D12440B-D65F-9605-2438-29024BEBBB61}"/>
              </a:ext>
            </a:extLst>
          </p:cNvPr>
          <p:cNvPicPr>
            <a:picLocks noChangeAspect="1"/>
          </p:cNvPicPr>
          <p:nvPr/>
        </p:nvPicPr>
        <p:blipFill>
          <a:blip r:embed="rId4"/>
          <a:stretch>
            <a:fillRect/>
          </a:stretch>
        </p:blipFill>
        <p:spPr>
          <a:xfrm>
            <a:off x="0" y="1891690"/>
            <a:ext cx="12192000" cy="4132881"/>
          </a:xfrm>
          <a:prstGeom prst="rect">
            <a:avLst/>
          </a:prstGeom>
        </p:spPr>
      </p:pic>
      <p:pic>
        <p:nvPicPr>
          <p:cNvPr id="6" name="Graphic 5" descr="Cursor with solid fill">
            <a:extLst>
              <a:ext uri="{FF2B5EF4-FFF2-40B4-BE49-F238E27FC236}">
                <a16:creationId xmlns:a16="http://schemas.microsoft.com/office/drawing/2014/main" id="{2C34F1AB-7862-4C08-2335-8BE4523D759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847661" y="4021391"/>
            <a:ext cx="3331556" cy="3331556"/>
          </a:xfrm>
          <a:prstGeom prst="rect">
            <a:avLst/>
          </a:prstGeom>
        </p:spPr>
      </p:pic>
      <p:sp>
        <p:nvSpPr>
          <p:cNvPr id="9" name="TextBox 8">
            <a:extLst>
              <a:ext uri="{FF2B5EF4-FFF2-40B4-BE49-F238E27FC236}">
                <a16:creationId xmlns:a16="http://schemas.microsoft.com/office/drawing/2014/main" id="{51E03969-C3A2-E67B-2539-01480B7733FB}"/>
              </a:ext>
            </a:extLst>
          </p:cNvPr>
          <p:cNvSpPr txBox="1"/>
          <p:nvPr/>
        </p:nvSpPr>
        <p:spPr>
          <a:xfrm>
            <a:off x="4136812" y="1448704"/>
            <a:ext cx="6280662" cy="1200329"/>
          </a:xfrm>
          <a:prstGeom prst="rect">
            <a:avLst/>
          </a:prstGeom>
          <a:solidFill>
            <a:schemeClr val="bg1">
              <a:lumMod val="95000"/>
              <a:lumOff val="5000"/>
            </a:schemeClr>
          </a:solidFill>
          <a:ln>
            <a:solidFill>
              <a:schemeClr val="tx1"/>
            </a:solidFill>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If relevant for your project, click the image above to go through a visual overview of how you can use MS Intune to manage devices.</a:t>
            </a:r>
          </a:p>
        </p:txBody>
      </p:sp>
      <p:sp>
        <p:nvSpPr>
          <p:cNvPr id="7" name="Text 3">
            <a:extLst>
              <a:ext uri="{FF2B5EF4-FFF2-40B4-BE49-F238E27FC236}">
                <a16:creationId xmlns:a16="http://schemas.microsoft.com/office/drawing/2014/main" id="{23CDA4BC-CB57-4F47-861D-62B2283FA981}"/>
              </a:ext>
            </a:extLst>
          </p:cNvPr>
          <p:cNvSpPr/>
          <p:nvPr/>
        </p:nvSpPr>
        <p:spPr>
          <a:xfrm>
            <a:off x="9710928" y="201168"/>
            <a:ext cx="2194560" cy="256032"/>
          </a:xfrm>
          <a:prstGeom prst="rect">
            <a:avLst/>
          </a:prstGeom>
          <a:solidFill>
            <a:srgbClr val="FFF200"/>
          </a:solidFill>
          <a:ln/>
        </p:spPr>
        <p:txBody>
          <a:bodyPr wrap="square" lIns="508" tIns="508" rIns="508" bIns="508" rtlCol="0" anchor="ctr"/>
          <a:lstStyle/>
          <a:p>
            <a:pPr marL="0" indent="0" algn="ctr">
              <a:buNone/>
            </a:pPr>
            <a:r>
              <a:rPr lang="en-US" sz="1200" b="1" dirty="0">
                <a:solidFill>
                  <a:srgbClr val="000000"/>
                </a:solidFill>
                <a:latin typeface="Arial" pitchFamily="34" charset="0"/>
                <a:ea typeface="Arial" pitchFamily="34" charset="-122"/>
                <a:cs typeface="Arial" pitchFamily="34" charset="-120"/>
              </a:rPr>
              <a:t>Lifecycle stage: Maintain</a:t>
            </a:r>
            <a:endParaRPr lang="en-US" sz="1200" dirty="0"/>
          </a:p>
        </p:txBody>
      </p:sp>
    </p:spTree>
    <p:extLst>
      <p:ext uri="{BB962C8B-B14F-4D97-AF65-F5344CB8AC3E}">
        <p14:creationId xmlns:p14="http://schemas.microsoft.com/office/powerpoint/2010/main" val="39478798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286864" y="109728"/>
            <a:ext cx="73152" cy="640080"/>
          </a:xfrm>
          <a:prstGeom prst="rect">
            <a:avLst/>
          </a:prstGeom>
          <a:solidFill>
            <a:srgbClr val="F2F200"/>
          </a:solidFill>
          <a:ln w="12700">
            <a:solidFill>
              <a:srgbClr val="F2F200"/>
            </a:solidFill>
            <a:prstDash val="solid"/>
          </a:ln>
        </p:spPr>
      </p:sp>
      <p:sp>
        <p:nvSpPr>
          <p:cNvPr id="3" name="Text 1"/>
          <p:cNvSpPr/>
          <p:nvPr/>
        </p:nvSpPr>
        <p:spPr>
          <a:xfrm>
            <a:off x="438911" y="201168"/>
            <a:ext cx="9865671" cy="457200"/>
          </a:xfrm>
          <a:prstGeom prst="rect">
            <a:avLst/>
          </a:prstGeom>
          <a:noFill/>
          <a:ln/>
        </p:spPr>
        <p:txBody>
          <a:bodyPr wrap="square" lIns="0" tIns="0" rIns="0" bIns="0" rtlCol="0" anchor="ctr"/>
          <a:lstStyle/>
          <a:p>
            <a:pPr marL="0" indent="0">
              <a:buNone/>
            </a:pPr>
            <a:r>
              <a:rPr lang="en-US" sz="3200" b="1" dirty="0">
                <a:solidFill>
                  <a:srgbClr val="F5F5F5"/>
                </a:solidFill>
                <a:latin typeface="Aptos Display" pitchFamily="34" charset="0"/>
                <a:ea typeface="Aptos Display" pitchFamily="34" charset="-122"/>
                <a:cs typeface="Aptos Display" pitchFamily="34" charset="-120"/>
              </a:rPr>
              <a:t>DevOps: Development and Operations Working Together</a:t>
            </a:r>
            <a:endParaRPr lang="en-US" sz="3200" dirty="0"/>
          </a:p>
        </p:txBody>
      </p:sp>
      <p:sp>
        <p:nvSpPr>
          <p:cNvPr id="5" name="Text 3"/>
          <p:cNvSpPr/>
          <p:nvPr/>
        </p:nvSpPr>
        <p:spPr>
          <a:xfrm>
            <a:off x="274321" y="882396"/>
            <a:ext cx="4937760" cy="320040"/>
          </a:xfrm>
          <a:prstGeom prst="rect">
            <a:avLst/>
          </a:prstGeom>
          <a:noFill/>
          <a:ln/>
        </p:spPr>
        <p:txBody>
          <a:bodyPr wrap="square" lIns="0" tIns="0" rIns="0" bIns="0" rtlCol="0" anchor="ctr"/>
          <a:lstStyle/>
          <a:p>
            <a:pPr marL="0" indent="0">
              <a:buNone/>
            </a:pPr>
            <a:r>
              <a:rPr lang="en-US" sz="3200" b="1" dirty="0">
                <a:solidFill>
                  <a:srgbClr val="F2F200"/>
                </a:solidFill>
              </a:rPr>
              <a:t>What is DevOps?</a:t>
            </a:r>
            <a:endParaRPr lang="en-US" sz="3200" dirty="0"/>
          </a:p>
        </p:txBody>
      </p:sp>
      <p:sp>
        <p:nvSpPr>
          <p:cNvPr id="6" name="Text 4"/>
          <p:cNvSpPr/>
          <p:nvPr/>
        </p:nvSpPr>
        <p:spPr>
          <a:xfrm>
            <a:off x="297415" y="1540706"/>
            <a:ext cx="5691895" cy="822960"/>
          </a:xfrm>
          <a:prstGeom prst="rect">
            <a:avLst/>
          </a:prstGeom>
          <a:noFill/>
          <a:ln/>
        </p:spPr>
        <p:txBody>
          <a:bodyPr wrap="square" lIns="254" tIns="254" rIns="254" bIns="254" rtlCol="0" anchor="ctr">
            <a:noAutofit/>
          </a:bodyPr>
          <a:lstStyle/>
          <a:p>
            <a:pPr marL="0" indent="0">
              <a:buNone/>
            </a:pPr>
            <a:r>
              <a:rPr lang="en-US" sz="2400" dirty="0">
                <a:solidFill>
                  <a:srgbClr val="F5F5F5"/>
                </a:solidFill>
              </a:rPr>
              <a:t>DevOps is a way of working that brings </a:t>
            </a:r>
            <a:r>
              <a:rPr lang="en-US" sz="2400" b="1" dirty="0">
                <a:solidFill>
                  <a:srgbClr val="F2F200"/>
                </a:solidFill>
              </a:rPr>
              <a:t>software developers</a:t>
            </a:r>
            <a:r>
              <a:rPr lang="en-US" sz="2400" dirty="0">
                <a:solidFill>
                  <a:srgbClr val="F5F5F5"/>
                </a:solidFill>
              </a:rPr>
              <a:t> and </a:t>
            </a:r>
            <a:r>
              <a:rPr lang="en-US" sz="2400" b="1" dirty="0">
                <a:solidFill>
                  <a:srgbClr val="F2F200"/>
                </a:solidFill>
              </a:rPr>
              <a:t>IT operations</a:t>
            </a:r>
            <a:r>
              <a:rPr lang="en-US" sz="2400" dirty="0">
                <a:solidFill>
                  <a:srgbClr val="F5F5F5"/>
                </a:solidFill>
              </a:rPr>
              <a:t> together to deliver and improve software more efficiently.</a:t>
            </a:r>
            <a:endParaRPr lang="en-US" sz="2400" dirty="0"/>
          </a:p>
        </p:txBody>
      </p:sp>
      <p:sp>
        <p:nvSpPr>
          <p:cNvPr id="7" name="Text 5"/>
          <p:cNvSpPr/>
          <p:nvPr/>
        </p:nvSpPr>
        <p:spPr>
          <a:xfrm>
            <a:off x="585217" y="2883467"/>
            <a:ext cx="4114800" cy="320040"/>
          </a:xfrm>
          <a:prstGeom prst="rect">
            <a:avLst/>
          </a:prstGeom>
          <a:noFill/>
          <a:ln/>
        </p:spPr>
        <p:txBody>
          <a:bodyPr wrap="square" lIns="0" tIns="0" rIns="0" bIns="0" rtlCol="0" anchor="ctr"/>
          <a:lstStyle/>
          <a:p>
            <a:pPr marL="0" indent="0">
              <a:buNone/>
            </a:pPr>
            <a:r>
              <a:rPr lang="en-US" sz="2800" b="1" dirty="0">
                <a:solidFill>
                  <a:srgbClr val="F2F200"/>
                </a:solidFill>
              </a:rPr>
              <a:t>DevOps aims to:</a:t>
            </a:r>
            <a:endParaRPr lang="en-US" sz="2800" dirty="0"/>
          </a:p>
        </p:txBody>
      </p:sp>
      <p:grpSp>
        <p:nvGrpSpPr>
          <p:cNvPr id="34" name="Group 33">
            <a:extLst>
              <a:ext uri="{FF2B5EF4-FFF2-40B4-BE49-F238E27FC236}">
                <a16:creationId xmlns:a16="http://schemas.microsoft.com/office/drawing/2014/main" id="{83562D70-2D3A-4A8D-9758-014DB4DF23F0}"/>
              </a:ext>
            </a:extLst>
          </p:cNvPr>
          <p:cNvGrpSpPr/>
          <p:nvPr/>
        </p:nvGrpSpPr>
        <p:grpSpPr>
          <a:xfrm>
            <a:off x="363416" y="3445823"/>
            <a:ext cx="5034593" cy="329184"/>
            <a:chOff x="707839" y="3246120"/>
            <a:chExt cx="5034593" cy="329184"/>
          </a:xfrm>
        </p:grpSpPr>
        <p:sp>
          <p:nvSpPr>
            <p:cNvPr id="8" name="Text 6"/>
            <p:cNvSpPr/>
            <p:nvPr/>
          </p:nvSpPr>
          <p:spPr>
            <a:xfrm>
              <a:off x="707839" y="3348169"/>
              <a:ext cx="201168" cy="201168"/>
            </a:xfrm>
            <a:prstGeom prst="rect">
              <a:avLst/>
            </a:prstGeom>
            <a:noFill/>
            <a:ln/>
          </p:spPr>
          <p:txBody>
            <a:bodyPr wrap="square" lIns="0" tIns="0" rIns="0" bIns="0" rtlCol="0" anchor="ctr"/>
            <a:lstStyle/>
            <a:p>
              <a:pPr marL="0" indent="0">
                <a:buNone/>
              </a:pPr>
              <a:r>
                <a:rPr lang="en-US" sz="2400" b="1" dirty="0">
                  <a:solidFill>
                    <a:srgbClr val="F2F200"/>
                  </a:solidFill>
                </a:rPr>
                <a:t>•</a:t>
              </a:r>
              <a:endParaRPr lang="en-US" sz="2400" dirty="0"/>
            </a:p>
          </p:txBody>
        </p:sp>
        <p:sp>
          <p:nvSpPr>
            <p:cNvPr id="9" name="Text 7"/>
            <p:cNvSpPr/>
            <p:nvPr/>
          </p:nvSpPr>
          <p:spPr>
            <a:xfrm>
              <a:off x="987552" y="3246120"/>
              <a:ext cx="4754880" cy="329184"/>
            </a:xfrm>
            <a:prstGeom prst="rect">
              <a:avLst/>
            </a:prstGeom>
            <a:noFill/>
            <a:ln/>
          </p:spPr>
          <p:txBody>
            <a:bodyPr wrap="square" lIns="0" tIns="0" rIns="0" bIns="0" rtlCol="0" anchor="ctr">
              <a:noAutofit/>
            </a:bodyPr>
            <a:lstStyle/>
            <a:p>
              <a:pPr marL="0" indent="0">
                <a:buNone/>
              </a:pPr>
              <a:r>
                <a:rPr lang="en-US" sz="2000" dirty="0">
                  <a:solidFill>
                    <a:srgbClr val="F5F5F5"/>
                  </a:solidFill>
                </a:rPr>
                <a:t>Improve collaboration between development and operations</a:t>
              </a:r>
              <a:endParaRPr lang="en-US" sz="2000" dirty="0"/>
            </a:p>
          </p:txBody>
        </p:sp>
      </p:grpSp>
      <p:grpSp>
        <p:nvGrpSpPr>
          <p:cNvPr id="33" name="Group 32">
            <a:extLst>
              <a:ext uri="{FF2B5EF4-FFF2-40B4-BE49-F238E27FC236}">
                <a16:creationId xmlns:a16="http://schemas.microsoft.com/office/drawing/2014/main" id="{581EB7A0-D251-4610-981C-8595231594C0}"/>
              </a:ext>
            </a:extLst>
          </p:cNvPr>
          <p:cNvGrpSpPr/>
          <p:nvPr/>
        </p:nvGrpSpPr>
        <p:grpSpPr>
          <a:xfrm>
            <a:off x="360016" y="4084437"/>
            <a:ext cx="5057804" cy="329184"/>
            <a:chOff x="684628" y="3767328"/>
            <a:chExt cx="5057804" cy="329184"/>
          </a:xfrm>
        </p:grpSpPr>
        <p:sp>
          <p:nvSpPr>
            <p:cNvPr id="10" name="Text 8"/>
            <p:cNvSpPr/>
            <p:nvPr/>
          </p:nvSpPr>
          <p:spPr>
            <a:xfrm>
              <a:off x="684628" y="3843411"/>
              <a:ext cx="201168" cy="201168"/>
            </a:xfrm>
            <a:prstGeom prst="rect">
              <a:avLst/>
            </a:prstGeom>
            <a:noFill/>
            <a:ln/>
          </p:spPr>
          <p:txBody>
            <a:bodyPr wrap="square" lIns="0" tIns="0" rIns="0" bIns="0" rtlCol="0" anchor="ctr"/>
            <a:lstStyle/>
            <a:p>
              <a:pPr marL="0" indent="0">
                <a:buNone/>
              </a:pPr>
              <a:r>
                <a:rPr lang="en-US" sz="2400" b="1" dirty="0">
                  <a:solidFill>
                    <a:srgbClr val="F2F200"/>
                  </a:solidFill>
                </a:rPr>
                <a:t>•</a:t>
              </a:r>
              <a:endParaRPr lang="en-US" sz="2400" dirty="0"/>
            </a:p>
          </p:txBody>
        </p:sp>
        <p:sp>
          <p:nvSpPr>
            <p:cNvPr id="11" name="Text 9"/>
            <p:cNvSpPr/>
            <p:nvPr/>
          </p:nvSpPr>
          <p:spPr>
            <a:xfrm>
              <a:off x="987552" y="3767328"/>
              <a:ext cx="4754880" cy="329184"/>
            </a:xfrm>
            <a:prstGeom prst="rect">
              <a:avLst/>
            </a:prstGeom>
            <a:noFill/>
            <a:ln/>
          </p:spPr>
          <p:txBody>
            <a:bodyPr wrap="square" lIns="0" tIns="0" rIns="0" bIns="0" rtlCol="0" anchor="ctr">
              <a:normAutofit/>
            </a:bodyPr>
            <a:lstStyle/>
            <a:p>
              <a:pPr marL="0" indent="0">
                <a:buNone/>
              </a:pPr>
              <a:r>
                <a:rPr lang="en-US" sz="2000" dirty="0">
                  <a:solidFill>
                    <a:srgbClr val="F5F5F5"/>
                  </a:solidFill>
                </a:rPr>
                <a:t>Deliver software more quickly and reliably</a:t>
              </a:r>
              <a:endParaRPr lang="en-US" sz="2000" dirty="0"/>
            </a:p>
          </p:txBody>
        </p:sp>
      </p:grpSp>
      <p:grpSp>
        <p:nvGrpSpPr>
          <p:cNvPr id="32" name="Group 31">
            <a:extLst>
              <a:ext uri="{FF2B5EF4-FFF2-40B4-BE49-F238E27FC236}">
                <a16:creationId xmlns:a16="http://schemas.microsoft.com/office/drawing/2014/main" id="{D9A4D3C5-6421-49F4-930A-8A63ADECA99A}"/>
              </a:ext>
            </a:extLst>
          </p:cNvPr>
          <p:cNvGrpSpPr/>
          <p:nvPr/>
        </p:nvGrpSpPr>
        <p:grpSpPr>
          <a:xfrm>
            <a:off x="384049" y="4706229"/>
            <a:ext cx="5056632" cy="347472"/>
            <a:chOff x="685800" y="4270248"/>
            <a:chExt cx="5056632" cy="347472"/>
          </a:xfrm>
        </p:grpSpPr>
        <p:sp>
          <p:nvSpPr>
            <p:cNvPr id="12" name="Text 10"/>
            <p:cNvSpPr/>
            <p:nvPr/>
          </p:nvSpPr>
          <p:spPr>
            <a:xfrm>
              <a:off x="685800" y="4270248"/>
              <a:ext cx="201168" cy="201168"/>
            </a:xfrm>
            <a:prstGeom prst="rect">
              <a:avLst/>
            </a:prstGeom>
            <a:noFill/>
            <a:ln/>
          </p:spPr>
          <p:txBody>
            <a:bodyPr wrap="square" lIns="0" tIns="0" rIns="0" bIns="0" rtlCol="0" anchor="ctr"/>
            <a:lstStyle/>
            <a:p>
              <a:pPr marL="0" indent="0">
                <a:buNone/>
              </a:pPr>
              <a:r>
                <a:rPr lang="en-US" sz="2400" b="1" dirty="0">
                  <a:solidFill>
                    <a:srgbClr val="F2F200"/>
                  </a:solidFill>
                </a:rPr>
                <a:t>•</a:t>
              </a:r>
              <a:endParaRPr lang="en-US" sz="2400" dirty="0"/>
            </a:p>
          </p:txBody>
        </p:sp>
        <p:sp>
          <p:nvSpPr>
            <p:cNvPr id="13" name="Text 11"/>
            <p:cNvSpPr/>
            <p:nvPr/>
          </p:nvSpPr>
          <p:spPr>
            <a:xfrm>
              <a:off x="987552" y="4288536"/>
              <a:ext cx="4754880" cy="329184"/>
            </a:xfrm>
            <a:prstGeom prst="rect">
              <a:avLst/>
            </a:prstGeom>
            <a:noFill/>
            <a:ln/>
          </p:spPr>
          <p:txBody>
            <a:bodyPr wrap="square" lIns="0" tIns="0" rIns="0" bIns="0" rtlCol="0" anchor="ctr">
              <a:noAutofit/>
            </a:bodyPr>
            <a:lstStyle/>
            <a:p>
              <a:pPr marL="0" indent="0">
                <a:buNone/>
              </a:pPr>
              <a:r>
                <a:rPr lang="en-US" sz="2000" dirty="0">
                  <a:solidFill>
                    <a:srgbClr val="F5F5F5"/>
                  </a:solidFill>
                </a:rPr>
                <a:t>Automate testing, deployment and monitoring</a:t>
              </a:r>
              <a:endParaRPr lang="en-US" sz="2000" dirty="0"/>
            </a:p>
          </p:txBody>
        </p:sp>
      </p:grpSp>
      <p:grpSp>
        <p:nvGrpSpPr>
          <p:cNvPr id="31" name="Group 30">
            <a:extLst>
              <a:ext uri="{FF2B5EF4-FFF2-40B4-BE49-F238E27FC236}">
                <a16:creationId xmlns:a16="http://schemas.microsoft.com/office/drawing/2014/main" id="{B12F278B-9AE0-411A-8F97-B10ED0AEC83C}"/>
              </a:ext>
            </a:extLst>
          </p:cNvPr>
          <p:cNvGrpSpPr/>
          <p:nvPr/>
        </p:nvGrpSpPr>
        <p:grpSpPr>
          <a:xfrm>
            <a:off x="387682" y="5458968"/>
            <a:ext cx="5056632" cy="347472"/>
            <a:chOff x="329184" y="5339744"/>
            <a:chExt cx="5056632" cy="347472"/>
          </a:xfrm>
        </p:grpSpPr>
        <p:sp>
          <p:nvSpPr>
            <p:cNvPr id="14" name="Text 12"/>
            <p:cNvSpPr/>
            <p:nvPr/>
          </p:nvSpPr>
          <p:spPr>
            <a:xfrm>
              <a:off x="329184" y="5339744"/>
              <a:ext cx="201168" cy="201168"/>
            </a:xfrm>
            <a:prstGeom prst="rect">
              <a:avLst/>
            </a:prstGeom>
            <a:noFill/>
            <a:ln/>
          </p:spPr>
          <p:txBody>
            <a:bodyPr wrap="square" lIns="0" tIns="0" rIns="0" bIns="0" rtlCol="0" anchor="ctr"/>
            <a:lstStyle/>
            <a:p>
              <a:pPr marL="0" indent="0">
                <a:buNone/>
              </a:pPr>
              <a:r>
                <a:rPr lang="en-US" sz="2400" b="1" dirty="0">
                  <a:solidFill>
                    <a:srgbClr val="F2F200"/>
                  </a:solidFill>
                </a:rPr>
                <a:t>•</a:t>
              </a:r>
              <a:endParaRPr lang="en-US" sz="2400" dirty="0"/>
            </a:p>
          </p:txBody>
        </p:sp>
        <p:sp>
          <p:nvSpPr>
            <p:cNvPr id="15" name="Text 13"/>
            <p:cNvSpPr/>
            <p:nvPr/>
          </p:nvSpPr>
          <p:spPr>
            <a:xfrm>
              <a:off x="630936" y="5358032"/>
              <a:ext cx="4754880" cy="329184"/>
            </a:xfrm>
            <a:prstGeom prst="rect">
              <a:avLst/>
            </a:prstGeom>
            <a:noFill/>
            <a:ln/>
          </p:spPr>
          <p:txBody>
            <a:bodyPr wrap="square" lIns="0" tIns="0" rIns="0" bIns="0" rtlCol="0" anchor="ctr">
              <a:noAutofit/>
            </a:bodyPr>
            <a:lstStyle/>
            <a:p>
              <a:pPr marL="0" indent="0">
                <a:buNone/>
              </a:pPr>
              <a:r>
                <a:rPr lang="en-US" sz="2000" dirty="0">
                  <a:solidFill>
                    <a:srgbClr val="F5F5F5"/>
                  </a:solidFill>
                </a:rPr>
                <a:t>Support continuous improvement throughout the lifecycle</a:t>
              </a:r>
              <a:endParaRPr lang="en-US" sz="2000" dirty="0"/>
            </a:p>
          </p:txBody>
        </p:sp>
      </p:grpSp>
      <p:sp>
        <p:nvSpPr>
          <p:cNvPr id="16" name="Shape 14"/>
          <p:cNvSpPr/>
          <p:nvPr/>
        </p:nvSpPr>
        <p:spPr>
          <a:xfrm>
            <a:off x="5989320" y="1005840"/>
            <a:ext cx="0" cy="4754880"/>
          </a:xfrm>
          <a:prstGeom prst="line">
            <a:avLst/>
          </a:prstGeom>
          <a:noFill/>
          <a:ln w="12700">
            <a:solidFill>
              <a:srgbClr val="F2F200"/>
            </a:solidFill>
            <a:prstDash val="solid"/>
          </a:ln>
        </p:spPr>
      </p:sp>
      <p:sp>
        <p:nvSpPr>
          <p:cNvPr id="17" name="Text 15"/>
          <p:cNvSpPr/>
          <p:nvPr/>
        </p:nvSpPr>
        <p:spPr>
          <a:xfrm>
            <a:off x="6446520" y="1143000"/>
            <a:ext cx="4480560" cy="274320"/>
          </a:xfrm>
          <a:prstGeom prst="rect">
            <a:avLst/>
          </a:prstGeom>
          <a:noFill/>
          <a:ln/>
        </p:spPr>
        <p:txBody>
          <a:bodyPr wrap="square" lIns="0" tIns="0" rIns="0" bIns="0" rtlCol="0" anchor="ctr"/>
          <a:lstStyle/>
          <a:p>
            <a:pPr marL="0" indent="0">
              <a:buNone/>
            </a:pPr>
            <a:r>
              <a:rPr lang="en-US" sz="2800" b="1" dirty="0">
                <a:solidFill>
                  <a:srgbClr val="D9D9D9"/>
                </a:solidFill>
              </a:rPr>
              <a:t>Before DevOps</a:t>
            </a:r>
            <a:endParaRPr lang="en-US" sz="2800" dirty="0"/>
          </a:p>
        </p:txBody>
      </p:sp>
      <p:sp>
        <p:nvSpPr>
          <p:cNvPr id="18" name="Text 16"/>
          <p:cNvSpPr/>
          <p:nvPr/>
        </p:nvSpPr>
        <p:spPr>
          <a:xfrm>
            <a:off x="6537960" y="1600200"/>
            <a:ext cx="1737360" cy="731520"/>
          </a:xfrm>
          <a:prstGeom prst="roundRect">
            <a:avLst>
              <a:gd name="adj" fmla="val 10000"/>
            </a:avLst>
          </a:prstGeom>
          <a:solidFill>
            <a:srgbClr val="1C4E99">
              <a:alpha val="95000"/>
            </a:srgbClr>
          </a:solidFill>
          <a:ln w="13970">
            <a:solidFill>
              <a:srgbClr val="1C4E99"/>
            </a:solidFill>
          </a:ln>
        </p:spPr>
        <p:txBody>
          <a:bodyPr wrap="square" lIns="381" tIns="381" rIns="381" bIns="381" rtlCol="0" anchor="ctr"/>
          <a:lstStyle/>
          <a:p>
            <a:pPr marL="0" indent="0" algn="ctr">
              <a:buNone/>
            </a:pPr>
            <a:r>
              <a:rPr lang="en-US" sz="2000" b="1" dirty="0">
                <a:solidFill>
                  <a:srgbClr val="F5F5F5"/>
                </a:solidFill>
              </a:rPr>
              <a:t>Developers</a:t>
            </a:r>
            <a:endParaRPr lang="en-US" sz="2000" dirty="0"/>
          </a:p>
          <a:p>
            <a:pPr marL="0" indent="0" algn="ctr">
              <a:buNone/>
            </a:pPr>
            <a:r>
              <a:rPr lang="en-US" sz="2000" b="1" dirty="0">
                <a:solidFill>
                  <a:srgbClr val="F5F5F5"/>
                </a:solidFill>
              </a:rPr>
              <a:t>write code</a:t>
            </a:r>
            <a:endParaRPr lang="en-US" sz="2000" dirty="0"/>
          </a:p>
        </p:txBody>
      </p:sp>
      <p:sp>
        <p:nvSpPr>
          <p:cNvPr id="19" name="Shape 17"/>
          <p:cNvSpPr/>
          <p:nvPr/>
        </p:nvSpPr>
        <p:spPr>
          <a:xfrm>
            <a:off x="8412480" y="1965960"/>
            <a:ext cx="594360" cy="0"/>
          </a:xfrm>
          <a:prstGeom prst="line">
            <a:avLst/>
          </a:prstGeom>
          <a:noFill/>
          <a:ln w="16510">
            <a:solidFill>
              <a:srgbClr val="F2F200"/>
            </a:solidFill>
            <a:prstDash val="solid"/>
            <a:headEnd type="none"/>
            <a:tailEnd type="triangle"/>
          </a:ln>
        </p:spPr>
      </p:sp>
      <p:sp>
        <p:nvSpPr>
          <p:cNvPr id="20" name="Text 18"/>
          <p:cNvSpPr/>
          <p:nvPr/>
        </p:nvSpPr>
        <p:spPr>
          <a:xfrm>
            <a:off x="9189720" y="1600200"/>
            <a:ext cx="1737360" cy="731520"/>
          </a:xfrm>
          <a:prstGeom prst="roundRect">
            <a:avLst>
              <a:gd name="adj" fmla="val 10000"/>
            </a:avLst>
          </a:prstGeom>
          <a:solidFill>
            <a:srgbClr val="1D8A55">
              <a:alpha val="95000"/>
            </a:srgbClr>
          </a:solidFill>
          <a:ln w="13970">
            <a:solidFill>
              <a:srgbClr val="1D8A55"/>
            </a:solidFill>
          </a:ln>
        </p:spPr>
        <p:txBody>
          <a:bodyPr wrap="square" lIns="381" tIns="381" rIns="381" bIns="381" rtlCol="0" anchor="ctr"/>
          <a:lstStyle/>
          <a:p>
            <a:pPr marL="0" indent="0" algn="ctr">
              <a:buNone/>
            </a:pPr>
            <a:r>
              <a:rPr lang="en-US" sz="2000" b="1" dirty="0">
                <a:solidFill>
                  <a:srgbClr val="F5F5F5"/>
                </a:solidFill>
              </a:rPr>
              <a:t>Operations</a:t>
            </a:r>
            <a:endParaRPr lang="en-US" sz="2000" dirty="0"/>
          </a:p>
          <a:p>
            <a:pPr marL="0" indent="0" algn="ctr">
              <a:buNone/>
            </a:pPr>
            <a:r>
              <a:rPr lang="en-US" sz="2000" b="1" dirty="0">
                <a:solidFill>
                  <a:srgbClr val="F5F5F5"/>
                </a:solidFill>
              </a:rPr>
              <a:t>run systems</a:t>
            </a:r>
            <a:endParaRPr lang="en-US" sz="2000" dirty="0"/>
          </a:p>
        </p:txBody>
      </p:sp>
      <p:sp>
        <p:nvSpPr>
          <p:cNvPr id="21" name="Text 19"/>
          <p:cNvSpPr/>
          <p:nvPr/>
        </p:nvSpPr>
        <p:spPr>
          <a:xfrm>
            <a:off x="6446520" y="2578608"/>
            <a:ext cx="4617720" cy="347472"/>
          </a:xfrm>
          <a:prstGeom prst="rect">
            <a:avLst/>
          </a:prstGeom>
          <a:noFill/>
          <a:ln/>
        </p:spPr>
        <p:txBody>
          <a:bodyPr wrap="square" lIns="127" tIns="127" rIns="127" bIns="127" rtlCol="0" anchor="ctr"/>
          <a:lstStyle/>
          <a:p>
            <a:pPr marL="0" indent="0" algn="ctr">
              <a:buNone/>
            </a:pPr>
            <a:r>
              <a:rPr lang="en-US" dirty="0">
                <a:solidFill>
                  <a:srgbClr val="D9D9D9"/>
                </a:solidFill>
              </a:rPr>
              <a:t>Separate teams can create delays and difficult handovers.</a:t>
            </a:r>
            <a:endParaRPr lang="en-US" dirty="0"/>
          </a:p>
        </p:txBody>
      </p:sp>
      <p:sp>
        <p:nvSpPr>
          <p:cNvPr id="22" name="Text 20"/>
          <p:cNvSpPr/>
          <p:nvPr/>
        </p:nvSpPr>
        <p:spPr>
          <a:xfrm>
            <a:off x="6446520" y="3429000"/>
            <a:ext cx="4480560" cy="274320"/>
          </a:xfrm>
          <a:prstGeom prst="rect">
            <a:avLst/>
          </a:prstGeom>
          <a:noFill/>
          <a:ln/>
        </p:spPr>
        <p:txBody>
          <a:bodyPr wrap="square" lIns="0" tIns="0" rIns="0" bIns="0" rtlCol="0" anchor="ctr"/>
          <a:lstStyle/>
          <a:p>
            <a:pPr marL="0" indent="0">
              <a:buNone/>
            </a:pPr>
            <a:r>
              <a:rPr lang="en-US" sz="2800" b="1" dirty="0">
                <a:solidFill>
                  <a:srgbClr val="F2F200"/>
                </a:solidFill>
              </a:rPr>
              <a:t>With DevOps</a:t>
            </a:r>
            <a:endParaRPr lang="en-US" sz="2800" dirty="0"/>
          </a:p>
        </p:txBody>
      </p:sp>
      <p:sp>
        <p:nvSpPr>
          <p:cNvPr id="23" name="Text 21"/>
          <p:cNvSpPr/>
          <p:nvPr/>
        </p:nvSpPr>
        <p:spPr>
          <a:xfrm>
            <a:off x="6400800" y="3977640"/>
            <a:ext cx="1691640" cy="566928"/>
          </a:xfrm>
          <a:prstGeom prst="roundRect">
            <a:avLst>
              <a:gd name="adj" fmla="val 12903"/>
            </a:avLst>
          </a:prstGeom>
          <a:solidFill>
            <a:srgbClr val="1C4E99">
              <a:alpha val="95000"/>
            </a:srgbClr>
          </a:solidFill>
          <a:ln w="13970">
            <a:solidFill>
              <a:srgbClr val="1C4E99"/>
            </a:solidFill>
          </a:ln>
        </p:spPr>
        <p:txBody>
          <a:bodyPr wrap="square" lIns="381" tIns="381" rIns="381" bIns="381" rtlCol="0" anchor="ctr"/>
          <a:lstStyle/>
          <a:p>
            <a:pPr marL="0" indent="0" algn="ctr">
              <a:buNone/>
            </a:pPr>
            <a:r>
              <a:rPr lang="en-US" sz="2000" b="1" dirty="0">
                <a:solidFill>
                  <a:srgbClr val="F5F5F5"/>
                </a:solidFill>
              </a:rPr>
              <a:t>Developers</a:t>
            </a:r>
            <a:endParaRPr lang="en-US" sz="2000" dirty="0"/>
          </a:p>
        </p:txBody>
      </p:sp>
      <p:sp>
        <p:nvSpPr>
          <p:cNvPr id="24" name="Text 22"/>
          <p:cNvSpPr/>
          <p:nvPr/>
        </p:nvSpPr>
        <p:spPr>
          <a:xfrm>
            <a:off x="9235440" y="3977640"/>
            <a:ext cx="1691640" cy="566928"/>
          </a:xfrm>
          <a:prstGeom prst="roundRect">
            <a:avLst>
              <a:gd name="adj" fmla="val 12903"/>
            </a:avLst>
          </a:prstGeom>
          <a:solidFill>
            <a:srgbClr val="1D8A55">
              <a:alpha val="95000"/>
            </a:srgbClr>
          </a:solidFill>
          <a:ln w="13970">
            <a:solidFill>
              <a:srgbClr val="1D8A55"/>
            </a:solidFill>
          </a:ln>
        </p:spPr>
        <p:txBody>
          <a:bodyPr wrap="square" lIns="381" tIns="381" rIns="381" bIns="381" rtlCol="0" anchor="ctr"/>
          <a:lstStyle/>
          <a:p>
            <a:pPr marL="0" indent="0" algn="ctr">
              <a:buNone/>
            </a:pPr>
            <a:r>
              <a:rPr lang="en-US" sz="2000" b="1" dirty="0">
                <a:solidFill>
                  <a:srgbClr val="F5F5F5"/>
                </a:solidFill>
              </a:rPr>
              <a:t>Operations</a:t>
            </a:r>
            <a:endParaRPr lang="en-US" sz="2000" dirty="0"/>
          </a:p>
        </p:txBody>
      </p:sp>
      <p:sp>
        <p:nvSpPr>
          <p:cNvPr id="25" name="Shape 23"/>
          <p:cNvSpPr/>
          <p:nvPr/>
        </p:nvSpPr>
        <p:spPr>
          <a:xfrm>
            <a:off x="8183880" y="4251960"/>
            <a:ext cx="914400" cy="0"/>
          </a:xfrm>
          <a:prstGeom prst="line">
            <a:avLst/>
          </a:prstGeom>
          <a:noFill/>
          <a:ln w="16510">
            <a:solidFill>
              <a:srgbClr val="F2F200"/>
            </a:solidFill>
            <a:prstDash val="solid"/>
            <a:headEnd type="triangle"/>
            <a:tailEnd type="triangle"/>
          </a:ln>
        </p:spPr>
      </p:sp>
      <p:sp>
        <p:nvSpPr>
          <p:cNvPr id="26" name="Text 24"/>
          <p:cNvSpPr/>
          <p:nvPr/>
        </p:nvSpPr>
        <p:spPr>
          <a:xfrm>
            <a:off x="8119872" y="4572000"/>
            <a:ext cx="1051560" cy="201168"/>
          </a:xfrm>
          <a:prstGeom prst="rect">
            <a:avLst/>
          </a:prstGeom>
          <a:noFill/>
          <a:ln/>
        </p:spPr>
        <p:txBody>
          <a:bodyPr wrap="square" lIns="0" tIns="0" rIns="0" bIns="0" rtlCol="0" anchor="ctr"/>
          <a:lstStyle/>
          <a:p>
            <a:pPr marL="0" indent="0" algn="ctr">
              <a:buNone/>
            </a:pPr>
            <a:r>
              <a:rPr lang="en-US" sz="1600" b="1" dirty="0">
                <a:solidFill>
                  <a:srgbClr val="F2F200"/>
                </a:solidFill>
              </a:rPr>
              <a:t>collaborate</a:t>
            </a:r>
            <a:endParaRPr lang="en-US" sz="1600" dirty="0"/>
          </a:p>
        </p:txBody>
      </p:sp>
      <p:sp>
        <p:nvSpPr>
          <p:cNvPr id="27" name="Text 25"/>
          <p:cNvSpPr/>
          <p:nvPr/>
        </p:nvSpPr>
        <p:spPr>
          <a:xfrm>
            <a:off x="6534327" y="5434467"/>
            <a:ext cx="4617720" cy="347472"/>
          </a:xfrm>
          <a:prstGeom prst="rect">
            <a:avLst/>
          </a:prstGeom>
          <a:noFill/>
          <a:ln/>
        </p:spPr>
        <p:txBody>
          <a:bodyPr wrap="square" lIns="127" tIns="127" rIns="127" bIns="127" rtlCol="0" anchor="ctr"/>
          <a:lstStyle/>
          <a:p>
            <a:pPr marL="0" indent="0" algn="ctr">
              <a:buNone/>
            </a:pPr>
            <a:r>
              <a:rPr lang="en-US" dirty="0">
                <a:solidFill>
                  <a:srgbClr val="D9D9D9"/>
                </a:solidFill>
              </a:rPr>
              <a:t>Shared responsibility for delivery, monitoring and improvement.</a:t>
            </a:r>
            <a:endParaRPr lang="en-US" dirty="0"/>
          </a:p>
        </p:txBody>
      </p:sp>
      <p:grpSp>
        <p:nvGrpSpPr>
          <p:cNvPr id="35" name="Group 34">
            <a:extLst>
              <a:ext uri="{FF2B5EF4-FFF2-40B4-BE49-F238E27FC236}">
                <a16:creationId xmlns:a16="http://schemas.microsoft.com/office/drawing/2014/main" id="{E43E415E-E780-4128-ACE1-EC18F805D259}"/>
              </a:ext>
            </a:extLst>
          </p:cNvPr>
          <p:cNvGrpSpPr/>
          <p:nvPr/>
        </p:nvGrpSpPr>
        <p:grpSpPr>
          <a:xfrm>
            <a:off x="1595972" y="6153911"/>
            <a:ext cx="9000056" cy="438912"/>
            <a:chOff x="438912" y="6144768"/>
            <a:chExt cx="11292840" cy="438912"/>
          </a:xfrm>
        </p:grpSpPr>
        <p:sp>
          <p:nvSpPr>
            <p:cNvPr id="28" name="Shape 26"/>
            <p:cNvSpPr/>
            <p:nvPr/>
          </p:nvSpPr>
          <p:spPr>
            <a:xfrm>
              <a:off x="438912" y="6144768"/>
              <a:ext cx="11292840" cy="438912"/>
            </a:xfrm>
            <a:prstGeom prst="roundRect">
              <a:avLst>
                <a:gd name="adj" fmla="val 12500"/>
              </a:avLst>
            </a:prstGeom>
            <a:solidFill>
              <a:srgbClr val="000000">
                <a:alpha val="0"/>
              </a:srgbClr>
            </a:solidFill>
            <a:ln w="15240">
              <a:solidFill>
                <a:srgbClr val="F2F200"/>
              </a:solidFill>
              <a:prstDash val="solid"/>
            </a:ln>
          </p:spPr>
        </p:sp>
        <p:sp>
          <p:nvSpPr>
            <p:cNvPr id="29" name="Text 27"/>
            <p:cNvSpPr/>
            <p:nvPr/>
          </p:nvSpPr>
          <p:spPr>
            <a:xfrm>
              <a:off x="643129" y="6161590"/>
              <a:ext cx="456027" cy="405267"/>
            </a:xfrm>
            <a:prstGeom prst="rect">
              <a:avLst/>
            </a:prstGeom>
            <a:noFill/>
            <a:ln/>
          </p:spPr>
          <p:txBody>
            <a:bodyPr wrap="square" lIns="0" tIns="0" rIns="0" bIns="0" rtlCol="0" anchor="ctr"/>
            <a:lstStyle/>
            <a:p>
              <a:pPr marL="0" indent="0" algn="ctr">
                <a:buNone/>
              </a:pPr>
              <a:r>
                <a:rPr lang="en-US" sz="1800" dirty="0">
                  <a:solidFill>
                    <a:srgbClr val="F2F200"/>
                  </a:solidFill>
                </a:rPr>
                <a:t>💡</a:t>
              </a:r>
              <a:endParaRPr lang="en-US" sz="1800" dirty="0"/>
            </a:p>
          </p:txBody>
        </p:sp>
        <p:sp>
          <p:nvSpPr>
            <p:cNvPr id="30" name="Text 28"/>
            <p:cNvSpPr/>
            <p:nvPr/>
          </p:nvSpPr>
          <p:spPr>
            <a:xfrm>
              <a:off x="1141827" y="6259068"/>
              <a:ext cx="10149840" cy="184170"/>
            </a:xfrm>
            <a:prstGeom prst="rect">
              <a:avLst/>
            </a:prstGeom>
            <a:noFill/>
            <a:ln/>
          </p:spPr>
          <p:txBody>
            <a:bodyPr wrap="square" lIns="0" tIns="0" rIns="0" bIns="0" rtlCol="0" anchor="ctr">
              <a:noAutofit/>
            </a:bodyPr>
            <a:lstStyle/>
            <a:p>
              <a:pPr marL="0" indent="0">
                <a:buNone/>
              </a:pPr>
              <a:r>
                <a:rPr lang="en-US" sz="2000" b="1" dirty="0">
                  <a:solidFill>
                    <a:srgbClr val="F5F5F5"/>
                  </a:solidFill>
                </a:rPr>
                <a:t>DevOps helps organisations deliver better software, faster and more reliably.</a:t>
              </a:r>
              <a:endParaRPr lang="en-US" sz="2000" dirty="0"/>
            </a:p>
          </p:txBody>
        </p:sp>
      </p:grpSp>
      <p:sp>
        <p:nvSpPr>
          <p:cNvPr id="36" name="Shape 2">
            <a:extLst>
              <a:ext uri="{FF2B5EF4-FFF2-40B4-BE49-F238E27FC236}">
                <a16:creationId xmlns:a16="http://schemas.microsoft.com/office/drawing/2014/main" id="{94D5BC7E-F3A0-4EB4-B756-CA3F2CA432EA}"/>
              </a:ext>
            </a:extLst>
          </p:cNvPr>
          <p:cNvSpPr/>
          <p:nvPr/>
        </p:nvSpPr>
        <p:spPr>
          <a:xfrm>
            <a:off x="9930384" y="4523"/>
            <a:ext cx="2267712" cy="320040"/>
          </a:xfrm>
          <a:prstGeom prst="rect">
            <a:avLst/>
          </a:prstGeom>
          <a:solidFill>
            <a:srgbClr val="E6E600"/>
          </a:solidFill>
          <a:ln w="12700">
            <a:solidFill>
              <a:srgbClr val="E6E600"/>
            </a:solidFill>
            <a:prstDash val="solid"/>
          </a:ln>
        </p:spPr>
      </p:sp>
      <p:sp>
        <p:nvSpPr>
          <p:cNvPr id="37" name="Text 3">
            <a:extLst>
              <a:ext uri="{FF2B5EF4-FFF2-40B4-BE49-F238E27FC236}">
                <a16:creationId xmlns:a16="http://schemas.microsoft.com/office/drawing/2014/main" id="{BE5B1B74-D005-4DC1-AFA8-D8498FA74BC7}"/>
              </a:ext>
            </a:extLst>
          </p:cNvPr>
          <p:cNvSpPr/>
          <p:nvPr/>
        </p:nvSpPr>
        <p:spPr>
          <a:xfrm>
            <a:off x="10021824" y="50243"/>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Improve</a:t>
            </a:r>
            <a:endParaRPr lang="en-US" sz="1100" dirty="0"/>
          </a:p>
        </p:txBody>
      </p:sp>
    </p:spTree>
    <p:extLst>
      <p:ext uri="{BB962C8B-B14F-4D97-AF65-F5344CB8AC3E}">
        <p14:creationId xmlns:p14="http://schemas.microsoft.com/office/powerpoint/2010/main" val="5749040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256032" y="237744"/>
            <a:ext cx="73152" cy="640080"/>
          </a:xfrm>
          <a:prstGeom prst="rect">
            <a:avLst/>
          </a:prstGeom>
          <a:solidFill>
            <a:srgbClr val="F2F200"/>
          </a:solidFill>
          <a:ln w="12700">
            <a:solidFill>
              <a:srgbClr val="F2F200"/>
            </a:solidFill>
            <a:prstDash val="solid"/>
          </a:ln>
        </p:spPr>
      </p:sp>
      <p:sp>
        <p:nvSpPr>
          <p:cNvPr id="3" name="Text 1"/>
          <p:cNvSpPr/>
          <p:nvPr/>
        </p:nvSpPr>
        <p:spPr>
          <a:xfrm>
            <a:off x="438912" y="201168"/>
            <a:ext cx="7589520" cy="457200"/>
          </a:xfrm>
          <a:prstGeom prst="rect">
            <a:avLst/>
          </a:prstGeom>
          <a:noFill/>
          <a:ln/>
        </p:spPr>
        <p:txBody>
          <a:bodyPr wrap="square" lIns="0" tIns="0" rIns="0" bIns="0" rtlCol="0" anchor="ctr"/>
          <a:lstStyle/>
          <a:p>
            <a:pPr marL="0" indent="0">
              <a:buNone/>
            </a:pPr>
            <a:r>
              <a:rPr lang="en-US" sz="3600" b="1" dirty="0">
                <a:solidFill>
                  <a:srgbClr val="F5F5F5"/>
                </a:solidFill>
                <a:latin typeface="Aptos Display" pitchFamily="34" charset="0"/>
                <a:ea typeface="Aptos Display" pitchFamily="34" charset="-122"/>
                <a:cs typeface="Aptos Display" pitchFamily="34" charset="-120"/>
              </a:rPr>
              <a:t>The DevOps Workflow</a:t>
            </a:r>
            <a:endParaRPr lang="en-US" sz="3600" dirty="0"/>
          </a:p>
        </p:txBody>
      </p:sp>
      <p:sp>
        <p:nvSpPr>
          <p:cNvPr id="4" name="Text 2"/>
          <p:cNvSpPr/>
          <p:nvPr/>
        </p:nvSpPr>
        <p:spPr>
          <a:xfrm>
            <a:off x="292608" y="828320"/>
            <a:ext cx="6766560" cy="274320"/>
          </a:xfrm>
          <a:prstGeom prst="rect">
            <a:avLst/>
          </a:prstGeom>
          <a:noFill/>
          <a:ln/>
        </p:spPr>
        <p:txBody>
          <a:bodyPr wrap="square" lIns="0" tIns="0" rIns="0" bIns="0" rtlCol="0" anchor="ctr"/>
          <a:lstStyle/>
          <a:p>
            <a:pPr marL="0" indent="0">
              <a:buNone/>
            </a:pPr>
            <a:r>
              <a:rPr lang="en-US" sz="2000" dirty="0">
                <a:solidFill>
                  <a:srgbClr val="D9D9D9"/>
                </a:solidFill>
              </a:rPr>
              <a:t>A continuous cycle of delivery, monitoring and improvement</a:t>
            </a:r>
            <a:endParaRPr lang="en-US" sz="2000" dirty="0"/>
          </a:p>
        </p:txBody>
      </p:sp>
      <p:sp>
        <p:nvSpPr>
          <p:cNvPr id="21" name="Shape 19"/>
          <p:cNvSpPr/>
          <p:nvPr/>
        </p:nvSpPr>
        <p:spPr>
          <a:xfrm>
            <a:off x="6869404" y="1139558"/>
            <a:ext cx="0" cy="4526280"/>
          </a:xfrm>
          <a:prstGeom prst="line">
            <a:avLst/>
          </a:prstGeom>
          <a:noFill/>
          <a:ln w="12700">
            <a:solidFill>
              <a:srgbClr val="F2F200"/>
            </a:solidFill>
            <a:prstDash val="solid"/>
          </a:ln>
        </p:spPr>
      </p:sp>
      <p:sp>
        <p:nvSpPr>
          <p:cNvPr id="22" name="Text 20"/>
          <p:cNvSpPr/>
          <p:nvPr/>
        </p:nvSpPr>
        <p:spPr>
          <a:xfrm>
            <a:off x="7095744" y="1006626"/>
            <a:ext cx="4965191" cy="310896"/>
          </a:xfrm>
          <a:prstGeom prst="rect">
            <a:avLst/>
          </a:prstGeom>
          <a:noFill/>
          <a:ln/>
        </p:spPr>
        <p:txBody>
          <a:bodyPr wrap="square" lIns="0" tIns="0" rIns="0" bIns="0" rtlCol="0" anchor="ctr"/>
          <a:lstStyle/>
          <a:p>
            <a:pPr marL="0" indent="0">
              <a:buNone/>
            </a:pPr>
            <a:r>
              <a:rPr lang="en-US" sz="3200" b="1" dirty="0">
                <a:solidFill>
                  <a:srgbClr val="F2F200"/>
                </a:solidFill>
              </a:rPr>
              <a:t>Common DevOps practices</a:t>
            </a:r>
            <a:endParaRPr lang="en-US" sz="3200" dirty="0"/>
          </a:p>
        </p:txBody>
      </p:sp>
      <p:grpSp>
        <p:nvGrpSpPr>
          <p:cNvPr id="42" name="Group 41">
            <a:extLst>
              <a:ext uri="{FF2B5EF4-FFF2-40B4-BE49-F238E27FC236}">
                <a16:creationId xmlns:a16="http://schemas.microsoft.com/office/drawing/2014/main" id="{40391B57-22A2-4B73-8ACC-5A5AD6600CC6}"/>
              </a:ext>
            </a:extLst>
          </p:cNvPr>
          <p:cNvGrpSpPr/>
          <p:nvPr/>
        </p:nvGrpSpPr>
        <p:grpSpPr>
          <a:xfrm>
            <a:off x="7305368" y="1682496"/>
            <a:ext cx="4886631" cy="2980944"/>
            <a:chOff x="5897880" y="1682496"/>
            <a:chExt cx="5605272" cy="2980944"/>
          </a:xfrm>
        </p:grpSpPr>
        <p:sp>
          <p:nvSpPr>
            <p:cNvPr id="23" name="Text 21"/>
            <p:cNvSpPr/>
            <p:nvPr/>
          </p:nvSpPr>
          <p:spPr>
            <a:xfrm>
              <a:off x="5897880" y="1682496"/>
              <a:ext cx="201168" cy="201168"/>
            </a:xfrm>
            <a:prstGeom prst="rect">
              <a:avLst/>
            </a:prstGeom>
            <a:noFill/>
            <a:ln/>
          </p:spPr>
          <p:txBody>
            <a:bodyPr wrap="square" lIns="0" tIns="0" rIns="0" bIns="0" rtlCol="0" anchor="ctr"/>
            <a:lstStyle/>
            <a:p>
              <a:pPr marL="0" indent="0">
                <a:buNone/>
              </a:pPr>
              <a:r>
                <a:rPr lang="en-US" sz="2800" b="1" dirty="0">
                  <a:solidFill>
                    <a:srgbClr val="F2F200"/>
                  </a:solidFill>
                </a:rPr>
                <a:t>•</a:t>
              </a:r>
              <a:endParaRPr lang="en-US" sz="2800" dirty="0"/>
            </a:p>
          </p:txBody>
        </p:sp>
        <p:sp>
          <p:nvSpPr>
            <p:cNvPr id="24" name="Text 22"/>
            <p:cNvSpPr/>
            <p:nvPr/>
          </p:nvSpPr>
          <p:spPr>
            <a:xfrm>
              <a:off x="6199632" y="1700784"/>
              <a:ext cx="5303520" cy="329184"/>
            </a:xfrm>
            <a:prstGeom prst="rect">
              <a:avLst/>
            </a:prstGeom>
            <a:noFill/>
            <a:ln/>
          </p:spPr>
          <p:txBody>
            <a:bodyPr wrap="square" lIns="0" tIns="0" rIns="0" bIns="0" rtlCol="0" anchor="ctr">
              <a:noAutofit/>
            </a:bodyPr>
            <a:lstStyle/>
            <a:p>
              <a:r>
                <a:rPr lang="en-US" sz="2000" b="1" i="0" u="none" strike="noStrike" dirty="0">
                  <a:solidFill>
                    <a:srgbClr val="0972D3"/>
                  </a:solidFill>
                  <a:effectLst/>
                  <a:latin typeface="AmazonEmber"/>
                  <a:hlinkClick r:id="rId3"/>
                </a:rPr>
                <a:t>Continuous Integration</a:t>
              </a:r>
              <a:r>
                <a:rPr lang="en-US" sz="2000" b="1" i="0" u="none" strike="noStrike" dirty="0">
                  <a:solidFill>
                    <a:srgbClr val="0972D3"/>
                  </a:solidFill>
                  <a:effectLst/>
                  <a:latin typeface="AmazonEmber"/>
                </a:rPr>
                <a:t> </a:t>
              </a:r>
              <a:r>
                <a:rPr lang="en-US" sz="2000" b="1" dirty="0">
                  <a:solidFill>
                    <a:srgbClr val="F5F5F5"/>
                  </a:solidFill>
                </a:rPr>
                <a:t>(CI)</a:t>
              </a:r>
              <a:r>
                <a:rPr lang="en-US" sz="2000" dirty="0">
                  <a:solidFill>
                    <a:srgbClr val="D9D9D9"/>
                  </a:solidFill>
                </a:rPr>
                <a:t> – regularly combine and test code</a:t>
              </a:r>
              <a:endParaRPr lang="en-US" sz="2000" dirty="0"/>
            </a:p>
          </p:txBody>
        </p:sp>
        <p:sp>
          <p:nvSpPr>
            <p:cNvPr id="25" name="Text 23"/>
            <p:cNvSpPr/>
            <p:nvPr/>
          </p:nvSpPr>
          <p:spPr>
            <a:xfrm>
              <a:off x="5897880" y="2340864"/>
              <a:ext cx="201168" cy="201168"/>
            </a:xfrm>
            <a:prstGeom prst="rect">
              <a:avLst/>
            </a:prstGeom>
            <a:noFill/>
            <a:ln/>
          </p:spPr>
          <p:txBody>
            <a:bodyPr wrap="square" lIns="0" tIns="0" rIns="0" bIns="0" rtlCol="0" anchor="ctr"/>
            <a:lstStyle/>
            <a:p>
              <a:pPr marL="0" indent="0">
                <a:buNone/>
              </a:pPr>
              <a:r>
                <a:rPr lang="en-US" sz="2800" b="1" dirty="0">
                  <a:solidFill>
                    <a:srgbClr val="F2F200"/>
                  </a:solidFill>
                </a:rPr>
                <a:t>•</a:t>
              </a:r>
              <a:endParaRPr lang="en-US" sz="2800" dirty="0"/>
            </a:p>
          </p:txBody>
        </p:sp>
        <p:sp>
          <p:nvSpPr>
            <p:cNvPr id="26" name="Text 24"/>
            <p:cNvSpPr/>
            <p:nvPr/>
          </p:nvSpPr>
          <p:spPr>
            <a:xfrm>
              <a:off x="6199632" y="2359152"/>
              <a:ext cx="5303520" cy="329184"/>
            </a:xfrm>
            <a:prstGeom prst="rect">
              <a:avLst/>
            </a:prstGeom>
            <a:noFill/>
            <a:ln/>
          </p:spPr>
          <p:txBody>
            <a:bodyPr wrap="square" lIns="0" tIns="0" rIns="0" bIns="0" rtlCol="0" anchor="ctr">
              <a:noAutofit/>
            </a:bodyPr>
            <a:lstStyle/>
            <a:p>
              <a:r>
                <a:rPr lang="en-US" sz="2000" b="1" i="0" u="none" strike="noStrike" dirty="0">
                  <a:solidFill>
                    <a:srgbClr val="0972D3"/>
                  </a:solidFill>
                  <a:effectLst/>
                  <a:latin typeface="AmazonEmber"/>
                  <a:hlinkClick r:id="rId4"/>
                </a:rPr>
                <a:t>Continuous Delivery</a:t>
              </a:r>
              <a:r>
                <a:rPr lang="en-US" sz="2000" b="1" i="0" u="none" strike="noStrike" dirty="0">
                  <a:solidFill>
                    <a:srgbClr val="0972D3"/>
                  </a:solidFill>
                  <a:effectLst/>
                  <a:latin typeface="AmazonEmber"/>
                </a:rPr>
                <a:t> </a:t>
              </a:r>
              <a:r>
                <a:rPr lang="en-US" sz="2000" b="1" dirty="0">
                  <a:solidFill>
                    <a:srgbClr val="F5F5F5"/>
                  </a:solidFill>
                </a:rPr>
                <a:t>(CD)</a:t>
              </a:r>
              <a:r>
                <a:rPr lang="en-US" sz="2000" dirty="0">
                  <a:solidFill>
                    <a:srgbClr val="D9D9D9"/>
                  </a:solidFill>
                </a:rPr>
                <a:t> – prepare updates for reliable release</a:t>
              </a:r>
              <a:endParaRPr lang="en-US" sz="2000" dirty="0"/>
            </a:p>
          </p:txBody>
        </p:sp>
        <p:sp>
          <p:nvSpPr>
            <p:cNvPr id="27" name="Text 25"/>
            <p:cNvSpPr/>
            <p:nvPr/>
          </p:nvSpPr>
          <p:spPr>
            <a:xfrm>
              <a:off x="5897880" y="2999232"/>
              <a:ext cx="201168" cy="201168"/>
            </a:xfrm>
            <a:prstGeom prst="rect">
              <a:avLst/>
            </a:prstGeom>
            <a:noFill/>
            <a:ln/>
          </p:spPr>
          <p:txBody>
            <a:bodyPr wrap="square" lIns="0" tIns="0" rIns="0" bIns="0" rtlCol="0" anchor="ctr"/>
            <a:lstStyle/>
            <a:p>
              <a:pPr marL="0" indent="0">
                <a:buNone/>
              </a:pPr>
              <a:r>
                <a:rPr lang="en-US" sz="2800" b="1" dirty="0">
                  <a:solidFill>
                    <a:srgbClr val="F2F200"/>
                  </a:solidFill>
                </a:rPr>
                <a:t>•</a:t>
              </a:r>
              <a:endParaRPr lang="en-US" sz="2800" dirty="0"/>
            </a:p>
          </p:txBody>
        </p:sp>
        <p:sp>
          <p:nvSpPr>
            <p:cNvPr id="28" name="Text 26"/>
            <p:cNvSpPr/>
            <p:nvPr/>
          </p:nvSpPr>
          <p:spPr>
            <a:xfrm>
              <a:off x="6199632" y="3017520"/>
              <a:ext cx="5303520" cy="329184"/>
            </a:xfrm>
            <a:prstGeom prst="rect">
              <a:avLst/>
            </a:prstGeom>
            <a:noFill/>
            <a:ln/>
          </p:spPr>
          <p:txBody>
            <a:bodyPr wrap="square" lIns="0" tIns="0" rIns="0" bIns="0" rtlCol="0" anchor="ctr">
              <a:noAutofit/>
            </a:bodyPr>
            <a:lstStyle/>
            <a:p>
              <a:r>
                <a:rPr lang="en-US" sz="2000" b="1" i="0" u="none" strike="noStrike" dirty="0">
                  <a:solidFill>
                    <a:srgbClr val="0972D3"/>
                  </a:solidFill>
                  <a:effectLst/>
                  <a:latin typeface="AmazonEmber"/>
                  <a:hlinkClick r:id="rId5"/>
                </a:rPr>
                <a:t>Infrastructure as Code</a:t>
              </a:r>
              <a:r>
                <a:rPr lang="en-US" sz="2000" b="1" i="0" u="none" strike="noStrike" dirty="0">
                  <a:solidFill>
                    <a:srgbClr val="0972D3"/>
                  </a:solidFill>
                  <a:effectLst/>
                  <a:latin typeface="AmazonEmber"/>
                </a:rPr>
                <a:t> </a:t>
              </a:r>
              <a:r>
                <a:rPr lang="en-US" sz="2000" dirty="0">
                  <a:solidFill>
                    <a:srgbClr val="D9D9D9"/>
                  </a:solidFill>
                </a:rPr>
                <a:t>– manage infrastructure through code</a:t>
              </a:r>
              <a:endParaRPr lang="en-US" sz="2000" dirty="0"/>
            </a:p>
          </p:txBody>
        </p:sp>
        <p:sp>
          <p:nvSpPr>
            <p:cNvPr id="29" name="Text 27"/>
            <p:cNvSpPr/>
            <p:nvPr/>
          </p:nvSpPr>
          <p:spPr>
            <a:xfrm>
              <a:off x="5897880" y="3657600"/>
              <a:ext cx="201168" cy="201168"/>
            </a:xfrm>
            <a:prstGeom prst="rect">
              <a:avLst/>
            </a:prstGeom>
            <a:noFill/>
            <a:ln/>
          </p:spPr>
          <p:txBody>
            <a:bodyPr wrap="square" lIns="0" tIns="0" rIns="0" bIns="0" rtlCol="0" anchor="ctr"/>
            <a:lstStyle/>
            <a:p>
              <a:pPr marL="0" indent="0">
                <a:buNone/>
              </a:pPr>
              <a:r>
                <a:rPr lang="en-US" sz="2800" b="1" dirty="0">
                  <a:solidFill>
                    <a:srgbClr val="F2F200"/>
                  </a:solidFill>
                </a:rPr>
                <a:t>•</a:t>
              </a:r>
              <a:endParaRPr lang="en-US" sz="2800" dirty="0"/>
            </a:p>
          </p:txBody>
        </p:sp>
        <p:sp>
          <p:nvSpPr>
            <p:cNvPr id="30" name="Text 28"/>
            <p:cNvSpPr/>
            <p:nvPr/>
          </p:nvSpPr>
          <p:spPr>
            <a:xfrm>
              <a:off x="6199632" y="3675888"/>
              <a:ext cx="5303520" cy="329184"/>
            </a:xfrm>
            <a:prstGeom prst="rect">
              <a:avLst/>
            </a:prstGeom>
            <a:noFill/>
            <a:ln/>
          </p:spPr>
          <p:txBody>
            <a:bodyPr wrap="square" lIns="0" tIns="0" rIns="0" bIns="0" rtlCol="0" anchor="ctr">
              <a:noAutofit/>
            </a:bodyPr>
            <a:lstStyle/>
            <a:p>
              <a:r>
                <a:rPr lang="en-US" sz="2000" b="1" i="0" u="none" strike="noStrike" dirty="0">
                  <a:solidFill>
                    <a:srgbClr val="0972D3"/>
                  </a:solidFill>
                  <a:effectLst/>
                  <a:latin typeface="AmazonEmber"/>
                  <a:hlinkClick r:id="rId6"/>
                </a:rPr>
                <a:t>Monitoring and Logging</a:t>
              </a:r>
              <a:r>
                <a:rPr lang="en-US" sz="2000" b="1" i="0" u="none" strike="noStrike" dirty="0">
                  <a:solidFill>
                    <a:srgbClr val="0972D3"/>
                  </a:solidFill>
                  <a:effectLst/>
                  <a:latin typeface="AmazonEmber"/>
                </a:rPr>
                <a:t> </a:t>
              </a:r>
              <a:r>
                <a:rPr lang="en-US" sz="2000" dirty="0">
                  <a:solidFill>
                    <a:srgbClr val="D9D9D9"/>
                  </a:solidFill>
                </a:rPr>
                <a:t>– learn from performance data</a:t>
              </a:r>
              <a:endParaRPr lang="en-US" sz="2000" dirty="0"/>
            </a:p>
          </p:txBody>
        </p:sp>
        <p:sp>
          <p:nvSpPr>
            <p:cNvPr id="31" name="Text 29"/>
            <p:cNvSpPr/>
            <p:nvPr/>
          </p:nvSpPr>
          <p:spPr>
            <a:xfrm>
              <a:off x="5897880" y="4315968"/>
              <a:ext cx="201168" cy="201168"/>
            </a:xfrm>
            <a:prstGeom prst="rect">
              <a:avLst/>
            </a:prstGeom>
            <a:noFill/>
            <a:ln/>
          </p:spPr>
          <p:txBody>
            <a:bodyPr wrap="square" lIns="0" tIns="0" rIns="0" bIns="0" rtlCol="0" anchor="ctr"/>
            <a:lstStyle/>
            <a:p>
              <a:pPr marL="0" indent="0">
                <a:buNone/>
              </a:pPr>
              <a:r>
                <a:rPr lang="en-US" sz="2800" b="1" dirty="0">
                  <a:solidFill>
                    <a:srgbClr val="F2F200"/>
                  </a:solidFill>
                </a:rPr>
                <a:t>•</a:t>
              </a:r>
              <a:endParaRPr lang="en-US" sz="2800" dirty="0"/>
            </a:p>
          </p:txBody>
        </p:sp>
        <p:sp>
          <p:nvSpPr>
            <p:cNvPr id="32" name="Text 30"/>
            <p:cNvSpPr/>
            <p:nvPr/>
          </p:nvSpPr>
          <p:spPr>
            <a:xfrm>
              <a:off x="6199632" y="4334256"/>
              <a:ext cx="5303520" cy="329184"/>
            </a:xfrm>
            <a:prstGeom prst="rect">
              <a:avLst/>
            </a:prstGeom>
            <a:noFill/>
            <a:ln/>
          </p:spPr>
          <p:txBody>
            <a:bodyPr wrap="square" lIns="0" tIns="0" rIns="0" bIns="0" rtlCol="0" anchor="ctr">
              <a:noAutofit/>
            </a:bodyPr>
            <a:lstStyle/>
            <a:p>
              <a:r>
                <a:rPr lang="en-US" sz="2000" b="1" i="0" u="none" strike="noStrike" dirty="0">
                  <a:solidFill>
                    <a:srgbClr val="0972D3"/>
                  </a:solidFill>
                  <a:effectLst/>
                  <a:latin typeface="AmazonEmber"/>
                  <a:hlinkClick r:id="rId7"/>
                </a:rPr>
                <a:t>Communication and Collaboration</a:t>
              </a:r>
              <a:r>
                <a:rPr lang="en-US" sz="2000" b="1" u="none" strike="noStrike" dirty="0">
                  <a:solidFill>
                    <a:srgbClr val="333333"/>
                  </a:solidFill>
                  <a:latin typeface="AmazonEmber"/>
                </a:rPr>
                <a:t> </a:t>
              </a:r>
              <a:r>
                <a:rPr lang="en-US" sz="2000" dirty="0">
                  <a:solidFill>
                    <a:srgbClr val="D9D9D9"/>
                  </a:solidFill>
                </a:rPr>
                <a:t>– shared responsibility across teams</a:t>
              </a:r>
              <a:endParaRPr lang="en-US" sz="2000" dirty="0"/>
            </a:p>
          </p:txBody>
        </p:sp>
      </p:grpSp>
      <p:grpSp>
        <p:nvGrpSpPr>
          <p:cNvPr id="5" name="Group 4">
            <a:extLst>
              <a:ext uri="{FF2B5EF4-FFF2-40B4-BE49-F238E27FC236}">
                <a16:creationId xmlns:a16="http://schemas.microsoft.com/office/drawing/2014/main" id="{63641D43-F7EE-49DF-9FB5-F99ED0DE324E}"/>
              </a:ext>
            </a:extLst>
          </p:cNvPr>
          <p:cNvGrpSpPr/>
          <p:nvPr/>
        </p:nvGrpSpPr>
        <p:grpSpPr>
          <a:xfrm>
            <a:off x="7128489" y="4974336"/>
            <a:ext cx="4965188" cy="918825"/>
            <a:chOff x="5836920" y="4951132"/>
            <a:chExt cx="5440680" cy="918825"/>
          </a:xfrm>
        </p:grpSpPr>
        <p:sp>
          <p:nvSpPr>
            <p:cNvPr id="33" name="Shape 31"/>
            <p:cNvSpPr/>
            <p:nvPr/>
          </p:nvSpPr>
          <p:spPr>
            <a:xfrm>
              <a:off x="5836920" y="4951132"/>
              <a:ext cx="5440680" cy="918825"/>
            </a:xfrm>
            <a:prstGeom prst="roundRect">
              <a:avLst>
                <a:gd name="adj" fmla="val 7692"/>
              </a:avLst>
            </a:prstGeom>
            <a:solidFill>
              <a:srgbClr val="000000">
                <a:alpha val="0"/>
              </a:srgbClr>
            </a:solidFill>
            <a:ln w="15240">
              <a:solidFill>
                <a:srgbClr val="F2F200"/>
              </a:solidFill>
              <a:prstDash val="solid"/>
            </a:ln>
          </p:spPr>
        </p:sp>
        <p:sp>
          <p:nvSpPr>
            <p:cNvPr id="34" name="Text 32"/>
            <p:cNvSpPr/>
            <p:nvPr/>
          </p:nvSpPr>
          <p:spPr>
            <a:xfrm>
              <a:off x="6053328" y="5042769"/>
              <a:ext cx="4083730" cy="150876"/>
            </a:xfrm>
            <a:prstGeom prst="rect">
              <a:avLst/>
            </a:prstGeom>
            <a:noFill/>
            <a:ln/>
          </p:spPr>
          <p:txBody>
            <a:bodyPr wrap="square" lIns="0" tIns="0" rIns="0" bIns="0" rtlCol="0" anchor="ctr"/>
            <a:lstStyle/>
            <a:p>
              <a:pPr marL="0" indent="0">
                <a:buNone/>
              </a:pPr>
              <a:r>
                <a:rPr lang="en-US" b="1" dirty="0">
                  <a:solidFill>
                    <a:srgbClr val="F2F200"/>
                  </a:solidFill>
                </a:rPr>
                <a:t>Key question for your project</a:t>
              </a:r>
              <a:endParaRPr lang="en-US" dirty="0"/>
            </a:p>
          </p:txBody>
        </p:sp>
        <p:sp>
          <p:nvSpPr>
            <p:cNvPr id="35" name="Text 33"/>
            <p:cNvSpPr/>
            <p:nvPr/>
          </p:nvSpPr>
          <p:spPr>
            <a:xfrm>
              <a:off x="6053328" y="5404104"/>
              <a:ext cx="4983480" cy="201168"/>
            </a:xfrm>
            <a:prstGeom prst="rect">
              <a:avLst/>
            </a:prstGeom>
            <a:noFill/>
            <a:ln/>
          </p:spPr>
          <p:txBody>
            <a:bodyPr wrap="square" lIns="0" tIns="0" rIns="0" bIns="0" rtlCol="0" anchor="ctr"/>
            <a:lstStyle/>
            <a:p>
              <a:pPr marL="0" indent="0">
                <a:buNone/>
              </a:pPr>
              <a:r>
                <a:rPr lang="en-US" sz="2000" b="1" dirty="0">
                  <a:solidFill>
                    <a:srgbClr val="F5F5F5"/>
                  </a:solidFill>
                </a:rPr>
                <a:t>How would your project continue improving after it has been released?</a:t>
              </a:r>
              <a:endParaRPr lang="en-US" sz="2000" dirty="0"/>
            </a:p>
          </p:txBody>
        </p:sp>
      </p:grpSp>
      <p:grpSp>
        <p:nvGrpSpPr>
          <p:cNvPr id="39" name="Group 38">
            <a:extLst>
              <a:ext uri="{FF2B5EF4-FFF2-40B4-BE49-F238E27FC236}">
                <a16:creationId xmlns:a16="http://schemas.microsoft.com/office/drawing/2014/main" id="{90C7D795-6599-441D-84BA-B471742D5FF8}"/>
              </a:ext>
            </a:extLst>
          </p:cNvPr>
          <p:cNvGrpSpPr/>
          <p:nvPr/>
        </p:nvGrpSpPr>
        <p:grpSpPr>
          <a:xfrm>
            <a:off x="1153519" y="6136410"/>
            <a:ext cx="9727643" cy="438912"/>
            <a:chOff x="438912" y="6144768"/>
            <a:chExt cx="11292840" cy="438912"/>
          </a:xfrm>
        </p:grpSpPr>
        <p:sp>
          <p:nvSpPr>
            <p:cNvPr id="36" name="Shape 34"/>
            <p:cNvSpPr/>
            <p:nvPr/>
          </p:nvSpPr>
          <p:spPr>
            <a:xfrm>
              <a:off x="438912" y="6144768"/>
              <a:ext cx="11292840" cy="438912"/>
            </a:xfrm>
            <a:prstGeom prst="roundRect">
              <a:avLst>
                <a:gd name="adj" fmla="val 12500"/>
              </a:avLst>
            </a:prstGeom>
            <a:solidFill>
              <a:srgbClr val="000000">
                <a:alpha val="0"/>
              </a:srgbClr>
            </a:solidFill>
            <a:ln w="15240">
              <a:solidFill>
                <a:srgbClr val="F2F200"/>
              </a:solidFill>
              <a:prstDash val="solid"/>
            </a:ln>
          </p:spPr>
        </p:sp>
        <p:sp>
          <p:nvSpPr>
            <p:cNvPr id="37" name="Text 35"/>
            <p:cNvSpPr/>
            <p:nvPr/>
          </p:nvSpPr>
          <p:spPr>
            <a:xfrm>
              <a:off x="685800" y="6276912"/>
              <a:ext cx="320040" cy="201168"/>
            </a:xfrm>
            <a:prstGeom prst="rect">
              <a:avLst/>
            </a:prstGeom>
            <a:noFill/>
            <a:ln/>
          </p:spPr>
          <p:txBody>
            <a:bodyPr wrap="square" lIns="0" tIns="0" rIns="0" bIns="0" rtlCol="0" anchor="ctr"/>
            <a:lstStyle/>
            <a:p>
              <a:pPr marL="0" indent="0" algn="ctr">
                <a:buNone/>
              </a:pPr>
              <a:r>
                <a:rPr lang="en-US" sz="2800" dirty="0">
                  <a:solidFill>
                    <a:srgbClr val="F2F200"/>
                  </a:solidFill>
                </a:rPr>
                <a:t>💡</a:t>
              </a:r>
              <a:endParaRPr lang="en-US" sz="2800" dirty="0"/>
            </a:p>
          </p:txBody>
        </p:sp>
        <p:sp>
          <p:nvSpPr>
            <p:cNvPr id="38" name="Text 36"/>
            <p:cNvSpPr/>
            <p:nvPr/>
          </p:nvSpPr>
          <p:spPr>
            <a:xfrm>
              <a:off x="1188720" y="6236208"/>
              <a:ext cx="10149840" cy="164592"/>
            </a:xfrm>
            <a:prstGeom prst="rect">
              <a:avLst/>
            </a:prstGeom>
            <a:noFill/>
            <a:ln/>
          </p:spPr>
          <p:txBody>
            <a:bodyPr wrap="square" lIns="0" tIns="0" rIns="0" bIns="0" rtlCol="0" anchor="ctr">
              <a:noAutofit/>
            </a:bodyPr>
            <a:lstStyle/>
            <a:p>
              <a:pPr marL="0" indent="0">
                <a:buNone/>
              </a:pPr>
              <a:r>
                <a:rPr lang="en-US" sz="2000" b="1" dirty="0">
                  <a:solidFill>
                    <a:srgbClr val="F5F5F5"/>
                  </a:solidFill>
                </a:rPr>
                <a:t>DevOps turns software delivery into a continuous process, not a one-off release.</a:t>
              </a:r>
              <a:endParaRPr lang="en-US" sz="2000" dirty="0"/>
            </a:p>
          </p:txBody>
        </p:sp>
      </p:grpSp>
      <p:grpSp>
        <p:nvGrpSpPr>
          <p:cNvPr id="44" name="Group 43">
            <a:extLst>
              <a:ext uri="{FF2B5EF4-FFF2-40B4-BE49-F238E27FC236}">
                <a16:creationId xmlns:a16="http://schemas.microsoft.com/office/drawing/2014/main" id="{3955E784-36C0-4F7F-9890-3F220C1DE6C6}"/>
              </a:ext>
            </a:extLst>
          </p:cNvPr>
          <p:cNvGrpSpPr/>
          <p:nvPr/>
        </p:nvGrpSpPr>
        <p:grpSpPr>
          <a:xfrm>
            <a:off x="9825965" y="77724"/>
            <a:ext cx="2267712" cy="320040"/>
            <a:chOff x="9825965" y="77724"/>
            <a:chExt cx="2267712" cy="320040"/>
          </a:xfrm>
        </p:grpSpPr>
        <p:sp>
          <p:nvSpPr>
            <p:cNvPr id="40" name="Shape 2">
              <a:extLst>
                <a:ext uri="{FF2B5EF4-FFF2-40B4-BE49-F238E27FC236}">
                  <a16:creationId xmlns:a16="http://schemas.microsoft.com/office/drawing/2014/main" id="{E9699705-706F-4F66-9EB1-849F1F137DE4}"/>
                </a:ext>
              </a:extLst>
            </p:cNvPr>
            <p:cNvSpPr/>
            <p:nvPr/>
          </p:nvSpPr>
          <p:spPr>
            <a:xfrm>
              <a:off x="9825965" y="77724"/>
              <a:ext cx="2267712" cy="320040"/>
            </a:xfrm>
            <a:prstGeom prst="rect">
              <a:avLst/>
            </a:prstGeom>
            <a:solidFill>
              <a:srgbClr val="E6E600"/>
            </a:solidFill>
            <a:ln w="12700">
              <a:solidFill>
                <a:srgbClr val="E6E600"/>
              </a:solidFill>
              <a:prstDash val="solid"/>
            </a:ln>
          </p:spPr>
        </p:sp>
        <p:sp>
          <p:nvSpPr>
            <p:cNvPr id="41" name="Text 3">
              <a:extLst>
                <a:ext uri="{FF2B5EF4-FFF2-40B4-BE49-F238E27FC236}">
                  <a16:creationId xmlns:a16="http://schemas.microsoft.com/office/drawing/2014/main" id="{37DE087D-1243-4725-9CBD-3EDC4F8CB20B}"/>
                </a:ext>
              </a:extLst>
            </p:cNvPr>
            <p:cNvSpPr/>
            <p:nvPr/>
          </p:nvSpPr>
          <p:spPr>
            <a:xfrm>
              <a:off x="9917405" y="123444"/>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Improve</a:t>
              </a:r>
              <a:endParaRPr lang="en-US" sz="1100" dirty="0"/>
            </a:p>
          </p:txBody>
        </p:sp>
      </p:grpSp>
      <p:pic>
        <p:nvPicPr>
          <p:cNvPr id="43" name="Picture 42" descr="Diagram&#10;&#10;Description automatically generated">
            <a:extLst>
              <a:ext uri="{FF2B5EF4-FFF2-40B4-BE49-F238E27FC236}">
                <a16:creationId xmlns:a16="http://schemas.microsoft.com/office/drawing/2014/main" id="{D113A7E8-0FB1-4E4B-BD5C-B74DE02DB036}"/>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0" y="1637453"/>
            <a:ext cx="6955255" cy="3579395"/>
          </a:xfrm>
          <a:prstGeom prst="rect">
            <a:avLst/>
          </a:prstGeom>
        </p:spPr>
      </p:pic>
    </p:spTree>
    <p:extLst>
      <p:ext uri="{BB962C8B-B14F-4D97-AF65-F5344CB8AC3E}">
        <p14:creationId xmlns:p14="http://schemas.microsoft.com/office/powerpoint/2010/main" val="35018267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201168" y="256032"/>
            <a:ext cx="64008" cy="502920"/>
          </a:xfrm>
          <a:prstGeom prst="rect">
            <a:avLst/>
          </a:prstGeom>
          <a:solidFill>
            <a:srgbClr val="F2F200"/>
          </a:solidFill>
          <a:ln w="12700">
            <a:solidFill>
              <a:srgbClr val="F2F200"/>
            </a:solidFill>
            <a:prstDash val="solid"/>
          </a:ln>
        </p:spPr>
      </p:sp>
      <p:sp>
        <p:nvSpPr>
          <p:cNvPr id="3" name="Text 1"/>
          <p:cNvSpPr/>
          <p:nvPr/>
        </p:nvSpPr>
        <p:spPr>
          <a:xfrm>
            <a:off x="365760" y="173736"/>
            <a:ext cx="8686800" cy="502920"/>
          </a:xfrm>
          <a:prstGeom prst="rect">
            <a:avLst/>
          </a:prstGeom>
          <a:noFill/>
          <a:ln/>
        </p:spPr>
        <p:txBody>
          <a:bodyPr wrap="square" lIns="127" tIns="127" rIns="127" bIns="127" rtlCol="0" anchor="ctr"/>
          <a:lstStyle/>
          <a:p>
            <a:pPr marL="0" indent="0">
              <a:buNone/>
            </a:pPr>
            <a:r>
              <a:rPr lang="en-US" sz="3600" b="1" dirty="0">
                <a:solidFill>
                  <a:srgbClr val="FFFFFF"/>
                </a:solidFill>
                <a:latin typeface="Arial" pitchFamily="34" charset="0"/>
                <a:ea typeface="Arial" pitchFamily="34" charset="-122"/>
                <a:cs typeface="Arial" pitchFamily="34" charset="-120"/>
              </a:rPr>
              <a:t>What is ITIL?</a:t>
            </a:r>
            <a:endParaRPr lang="en-US" sz="3600" dirty="0"/>
          </a:p>
        </p:txBody>
      </p:sp>
      <p:sp>
        <p:nvSpPr>
          <p:cNvPr id="5" name="Text 3"/>
          <p:cNvSpPr/>
          <p:nvPr/>
        </p:nvSpPr>
        <p:spPr>
          <a:xfrm>
            <a:off x="201168" y="841248"/>
            <a:ext cx="7498080" cy="320040"/>
          </a:xfrm>
          <a:prstGeom prst="rect">
            <a:avLst/>
          </a:prstGeom>
          <a:noFill/>
          <a:ln/>
        </p:spPr>
        <p:txBody>
          <a:bodyPr wrap="square" lIns="127" tIns="127" rIns="127" bIns="127" rtlCol="0" anchor="ctr"/>
          <a:lstStyle/>
          <a:p>
            <a:pPr marL="0" indent="0">
              <a:buNone/>
            </a:pPr>
            <a:r>
              <a:rPr lang="en-US" sz="2400" b="1" dirty="0">
                <a:solidFill>
                  <a:srgbClr val="F2F200"/>
                </a:solidFill>
              </a:rPr>
              <a:t>Information Technology Infrastructure Library</a:t>
            </a:r>
            <a:endParaRPr lang="en-US" sz="2400" dirty="0"/>
          </a:p>
        </p:txBody>
      </p:sp>
      <p:sp>
        <p:nvSpPr>
          <p:cNvPr id="6" name="Shape 4"/>
          <p:cNvSpPr/>
          <p:nvPr/>
        </p:nvSpPr>
        <p:spPr>
          <a:xfrm>
            <a:off x="411480" y="1170432"/>
            <a:ext cx="11064240" cy="0"/>
          </a:xfrm>
          <a:prstGeom prst="line">
            <a:avLst/>
          </a:prstGeom>
          <a:noFill/>
          <a:ln w="7620">
            <a:solidFill>
              <a:srgbClr val="BFBFBF">
                <a:alpha val="60000"/>
              </a:srgbClr>
            </a:solidFill>
            <a:prstDash val="solid"/>
          </a:ln>
        </p:spPr>
      </p:sp>
      <p:sp>
        <p:nvSpPr>
          <p:cNvPr id="7" name="Text 5"/>
          <p:cNvSpPr/>
          <p:nvPr/>
        </p:nvSpPr>
        <p:spPr>
          <a:xfrm>
            <a:off x="265176" y="1389258"/>
            <a:ext cx="5772912" cy="685800"/>
          </a:xfrm>
          <a:prstGeom prst="rect">
            <a:avLst/>
          </a:prstGeom>
          <a:noFill/>
          <a:ln/>
        </p:spPr>
        <p:txBody>
          <a:bodyPr wrap="square" rtlCol="0" anchor="ctr">
            <a:noAutofit/>
          </a:bodyPr>
          <a:lstStyle/>
          <a:p>
            <a:pPr marL="0" indent="0">
              <a:buNone/>
            </a:pPr>
            <a:r>
              <a:rPr lang="en-US" sz="2000" dirty="0">
                <a:solidFill>
                  <a:srgbClr val="FFFFFF"/>
                </a:solidFill>
              </a:rPr>
              <a:t>ITIL is a recognised IT Service Management framework used to plan, deliver, support and improve IT services.</a:t>
            </a:r>
            <a:endParaRPr lang="en-US" sz="2000" dirty="0"/>
          </a:p>
        </p:txBody>
      </p:sp>
      <p:grpSp>
        <p:nvGrpSpPr>
          <p:cNvPr id="40" name="Group 39">
            <a:extLst>
              <a:ext uri="{FF2B5EF4-FFF2-40B4-BE49-F238E27FC236}">
                <a16:creationId xmlns:a16="http://schemas.microsoft.com/office/drawing/2014/main" id="{51F3C5FC-0271-4070-A587-9356F0225FA1}"/>
              </a:ext>
            </a:extLst>
          </p:cNvPr>
          <p:cNvGrpSpPr/>
          <p:nvPr/>
        </p:nvGrpSpPr>
        <p:grpSpPr>
          <a:xfrm>
            <a:off x="332234" y="2381751"/>
            <a:ext cx="5376672" cy="502920"/>
            <a:chOff x="521208" y="2331720"/>
            <a:chExt cx="5376672" cy="502920"/>
          </a:xfrm>
        </p:grpSpPr>
        <p:sp>
          <p:nvSpPr>
            <p:cNvPr id="8" name="Text 6"/>
            <p:cNvSpPr/>
            <p:nvPr/>
          </p:nvSpPr>
          <p:spPr>
            <a:xfrm>
              <a:off x="685800" y="2331720"/>
              <a:ext cx="5212080" cy="502920"/>
            </a:xfrm>
            <a:prstGeom prst="rect">
              <a:avLst/>
            </a:prstGeom>
            <a:noFill/>
            <a:ln/>
          </p:spPr>
          <p:txBody>
            <a:bodyPr wrap="square" lIns="381" tIns="381" rIns="381" bIns="381" rtlCol="0" anchor="ctr">
              <a:noAutofit/>
            </a:bodyPr>
            <a:lstStyle/>
            <a:p>
              <a:pPr marL="0" indent="0">
                <a:buNone/>
              </a:pPr>
              <a:r>
                <a:rPr lang="en-US" sz="2400" dirty="0">
                  <a:solidFill>
                    <a:srgbClr val="FFFFFF"/>
                  </a:solidFill>
                </a:rPr>
                <a:t>Focuses on the end-to-end delivery of IT services to users and customers.</a:t>
              </a:r>
              <a:endParaRPr lang="en-US" sz="2400" dirty="0"/>
            </a:p>
          </p:txBody>
        </p:sp>
        <p:sp>
          <p:nvSpPr>
            <p:cNvPr id="9" name="Shape 7"/>
            <p:cNvSpPr/>
            <p:nvPr/>
          </p:nvSpPr>
          <p:spPr>
            <a:xfrm>
              <a:off x="521208" y="2441448"/>
              <a:ext cx="54864" cy="54864"/>
            </a:xfrm>
            <a:prstGeom prst="rect">
              <a:avLst/>
            </a:prstGeom>
            <a:solidFill>
              <a:srgbClr val="F2F200"/>
            </a:solidFill>
            <a:ln w="12700">
              <a:solidFill>
                <a:srgbClr val="F2F200"/>
              </a:solidFill>
              <a:prstDash val="solid"/>
            </a:ln>
          </p:spPr>
        </p:sp>
      </p:grpSp>
      <p:grpSp>
        <p:nvGrpSpPr>
          <p:cNvPr id="39" name="Group 38">
            <a:extLst>
              <a:ext uri="{FF2B5EF4-FFF2-40B4-BE49-F238E27FC236}">
                <a16:creationId xmlns:a16="http://schemas.microsoft.com/office/drawing/2014/main" id="{94C8E720-D711-4F78-933E-C1BBAB4018F5}"/>
              </a:ext>
            </a:extLst>
          </p:cNvPr>
          <p:cNvGrpSpPr/>
          <p:nvPr/>
        </p:nvGrpSpPr>
        <p:grpSpPr>
          <a:xfrm>
            <a:off x="323704" y="3219951"/>
            <a:ext cx="5376672" cy="502920"/>
            <a:chOff x="350522" y="3000495"/>
            <a:chExt cx="5376672" cy="502920"/>
          </a:xfrm>
        </p:grpSpPr>
        <p:sp>
          <p:nvSpPr>
            <p:cNvPr id="10" name="Text 8"/>
            <p:cNvSpPr/>
            <p:nvPr/>
          </p:nvSpPr>
          <p:spPr>
            <a:xfrm>
              <a:off x="515114" y="3000495"/>
              <a:ext cx="5212080" cy="502920"/>
            </a:xfrm>
            <a:prstGeom prst="rect">
              <a:avLst/>
            </a:prstGeom>
            <a:noFill/>
            <a:ln/>
          </p:spPr>
          <p:txBody>
            <a:bodyPr wrap="square" lIns="381" tIns="381" rIns="381" bIns="381" rtlCol="0" anchor="ctr">
              <a:noAutofit/>
            </a:bodyPr>
            <a:lstStyle/>
            <a:p>
              <a:pPr marL="0" indent="0">
                <a:buNone/>
              </a:pPr>
              <a:r>
                <a:rPr lang="en-US" sz="2400" dirty="0">
                  <a:solidFill>
                    <a:srgbClr val="FFFFFF"/>
                  </a:solidFill>
                </a:rPr>
                <a:t>Provides best practice for service delivery, support, change and improvement.</a:t>
              </a:r>
              <a:endParaRPr lang="en-US" sz="2400" dirty="0"/>
            </a:p>
          </p:txBody>
        </p:sp>
        <p:sp>
          <p:nvSpPr>
            <p:cNvPr id="11" name="Shape 9"/>
            <p:cNvSpPr/>
            <p:nvPr/>
          </p:nvSpPr>
          <p:spPr>
            <a:xfrm>
              <a:off x="350522" y="3110223"/>
              <a:ext cx="54864" cy="54864"/>
            </a:xfrm>
            <a:prstGeom prst="rect">
              <a:avLst/>
            </a:prstGeom>
            <a:solidFill>
              <a:srgbClr val="F2F200"/>
            </a:solidFill>
            <a:ln w="12700">
              <a:solidFill>
                <a:srgbClr val="F2F200"/>
              </a:solidFill>
              <a:prstDash val="solid"/>
            </a:ln>
          </p:spPr>
        </p:sp>
      </p:grpSp>
      <p:grpSp>
        <p:nvGrpSpPr>
          <p:cNvPr id="38" name="Group 37">
            <a:extLst>
              <a:ext uri="{FF2B5EF4-FFF2-40B4-BE49-F238E27FC236}">
                <a16:creationId xmlns:a16="http://schemas.microsoft.com/office/drawing/2014/main" id="{EFE418F4-FB66-4E5E-9E87-312DF92AD92B}"/>
              </a:ext>
            </a:extLst>
          </p:cNvPr>
          <p:cNvGrpSpPr/>
          <p:nvPr/>
        </p:nvGrpSpPr>
        <p:grpSpPr>
          <a:xfrm>
            <a:off x="332234" y="4077181"/>
            <a:ext cx="5376672" cy="502920"/>
            <a:chOff x="292608" y="3841743"/>
            <a:chExt cx="5376672" cy="502920"/>
          </a:xfrm>
        </p:grpSpPr>
        <p:sp>
          <p:nvSpPr>
            <p:cNvPr id="12" name="Text 10"/>
            <p:cNvSpPr/>
            <p:nvPr/>
          </p:nvSpPr>
          <p:spPr>
            <a:xfrm>
              <a:off x="457200" y="3841743"/>
              <a:ext cx="5212080" cy="502920"/>
            </a:xfrm>
            <a:prstGeom prst="rect">
              <a:avLst/>
            </a:prstGeom>
            <a:noFill/>
            <a:ln/>
          </p:spPr>
          <p:txBody>
            <a:bodyPr wrap="square" lIns="381" tIns="381" rIns="381" bIns="381" rtlCol="0" anchor="ctr">
              <a:noAutofit/>
            </a:bodyPr>
            <a:lstStyle/>
            <a:p>
              <a:pPr marL="0" indent="0">
                <a:buNone/>
              </a:pPr>
              <a:r>
                <a:rPr lang="en-US" sz="2400" dirty="0">
                  <a:solidFill>
                    <a:srgbClr val="FFFFFF"/>
                  </a:solidFill>
                </a:rPr>
                <a:t>Common in large organisations, especially public sector and enterprise IT.</a:t>
              </a:r>
              <a:endParaRPr lang="en-US" sz="2400" dirty="0"/>
            </a:p>
          </p:txBody>
        </p:sp>
        <p:sp>
          <p:nvSpPr>
            <p:cNvPr id="13" name="Shape 11"/>
            <p:cNvSpPr/>
            <p:nvPr/>
          </p:nvSpPr>
          <p:spPr>
            <a:xfrm>
              <a:off x="292608" y="3951471"/>
              <a:ext cx="54864" cy="54864"/>
            </a:xfrm>
            <a:prstGeom prst="rect">
              <a:avLst/>
            </a:prstGeom>
            <a:solidFill>
              <a:srgbClr val="F2F200"/>
            </a:solidFill>
            <a:ln w="12700">
              <a:solidFill>
                <a:srgbClr val="F2F200"/>
              </a:solidFill>
              <a:prstDash val="solid"/>
            </a:ln>
          </p:spPr>
        </p:sp>
      </p:grpSp>
      <p:grpSp>
        <p:nvGrpSpPr>
          <p:cNvPr id="32" name="Group 31">
            <a:extLst>
              <a:ext uri="{FF2B5EF4-FFF2-40B4-BE49-F238E27FC236}">
                <a16:creationId xmlns:a16="http://schemas.microsoft.com/office/drawing/2014/main" id="{76FCA469-68B6-4D91-8718-FBDAE773204F}"/>
              </a:ext>
            </a:extLst>
          </p:cNvPr>
          <p:cNvGrpSpPr/>
          <p:nvPr/>
        </p:nvGrpSpPr>
        <p:grpSpPr>
          <a:xfrm>
            <a:off x="323704" y="4864609"/>
            <a:ext cx="5726271" cy="658368"/>
            <a:chOff x="291071" y="4690872"/>
            <a:chExt cx="5726271" cy="658368"/>
          </a:xfrm>
        </p:grpSpPr>
        <p:sp>
          <p:nvSpPr>
            <p:cNvPr id="14" name="Text 12"/>
            <p:cNvSpPr/>
            <p:nvPr/>
          </p:nvSpPr>
          <p:spPr>
            <a:xfrm>
              <a:off x="457200" y="4690872"/>
              <a:ext cx="5560142" cy="658368"/>
            </a:xfrm>
            <a:prstGeom prst="rect">
              <a:avLst/>
            </a:prstGeom>
            <a:noFill/>
            <a:ln/>
          </p:spPr>
          <p:txBody>
            <a:bodyPr wrap="square" lIns="381" tIns="381" rIns="381" bIns="381" rtlCol="0" anchor="ctr">
              <a:noAutofit/>
            </a:bodyPr>
            <a:lstStyle/>
            <a:p>
              <a:pPr marL="0" indent="0">
                <a:buNone/>
              </a:pPr>
              <a:r>
                <a:rPr lang="en-US" sz="2400" dirty="0">
                  <a:solidFill>
                    <a:srgbClr val="FFFFFF"/>
                  </a:solidFill>
                </a:rPr>
                <a:t>Can work alongside DevOps: DevOps improves delivery; ITIL manages the service.</a:t>
              </a:r>
              <a:endParaRPr lang="en-US" sz="2400" dirty="0"/>
            </a:p>
          </p:txBody>
        </p:sp>
        <p:sp>
          <p:nvSpPr>
            <p:cNvPr id="15" name="Shape 13"/>
            <p:cNvSpPr/>
            <p:nvPr/>
          </p:nvSpPr>
          <p:spPr>
            <a:xfrm>
              <a:off x="291071" y="5020056"/>
              <a:ext cx="58528" cy="54864"/>
            </a:xfrm>
            <a:prstGeom prst="rect">
              <a:avLst/>
            </a:prstGeom>
            <a:solidFill>
              <a:srgbClr val="F2F200"/>
            </a:solidFill>
            <a:ln w="12700">
              <a:solidFill>
                <a:srgbClr val="F2F200"/>
              </a:solidFill>
              <a:prstDash val="solid"/>
            </a:ln>
          </p:spPr>
        </p:sp>
      </p:grpSp>
      <p:sp>
        <p:nvSpPr>
          <p:cNvPr id="16" name="Shape 14"/>
          <p:cNvSpPr/>
          <p:nvPr/>
        </p:nvSpPr>
        <p:spPr>
          <a:xfrm>
            <a:off x="6319118" y="749808"/>
            <a:ext cx="8530" cy="4801863"/>
          </a:xfrm>
          <a:prstGeom prst="line">
            <a:avLst/>
          </a:prstGeom>
          <a:noFill/>
          <a:ln w="15240">
            <a:solidFill>
              <a:srgbClr val="F2F200"/>
            </a:solidFill>
            <a:prstDash val="solid"/>
          </a:ln>
        </p:spPr>
      </p:sp>
      <p:sp>
        <p:nvSpPr>
          <p:cNvPr id="17" name="Text 15"/>
          <p:cNvSpPr/>
          <p:nvPr/>
        </p:nvSpPr>
        <p:spPr>
          <a:xfrm>
            <a:off x="6720839" y="794636"/>
            <a:ext cx="5136192" cy="365760"/>
          </a:xfrm>
          <a:prstGeom prst="rect">
            <a:avLst/>
          </a:prstGeom>
          <a:noFill/>
          <a:ln/>
        </p:spPr>
        <p:txBody>
          <a:bodyPr wrap="square" lIns="127" tIns="127" rIns="127" bIns="127" rtlCol="0" anchor="ctr"/>
          <a:lstStyle/>
          <a:p>
            <a:pPr marL="0" indent="0">
              <a:buNone/>
            </a:pPr>
            <a:r>
              <a:rPr lang="en-US" sz="3600" b="1" dirty="0">
                <a:solidFill>
                  <a:srgbClr val="F2F200"/>
                </a:solidFill>
              </a:rPr>
              <a:t>ITIL helps answer:</a:t>
            </a:r>
            <a:endParaRPr lang="en-US" sz="3600" dirty="0"/>
          </a:p>
        </p:txBody>
      </p:sp>
      <p:sp>
        <p:nvSpPr>
          <p:cNvPr id="18" name="Shape 16"/>
          <p:cNvSpPr/>
          <p:nvPr/>
        </p:nvSpPr>
        <p:spPr>
          <a:xfrm>
            <a:off x="6505048" y="1533777"/>
            <a:ext cx="5471161" cy="502920"/>
          </a:xfrm>
          <a:prstGeom prst="roundRect">
            <a:avLst>
              <a:gd name="adj" fmla="val 14545"/>
            </a:avLst>
          </a:prstGeom>
          <a:solidFill>
            <a:srgbClr val="0A0A0A"/>
          </a:solidFill>
          <a:ln w="8890">
            <a:solidFill>
              <a:srgbClr val="BFBFBF">
                <a:alpha val="65000"/>
              </a:srgbClr>
            </a:solidFill>
            <a:prstDash val="solid"/>
          </a:ln>
        </p:spPr>
      </p:sp>
      <p:sp>
        <p:nvSpPr>
          <p:cNvPr id="19" name="Text 17"/>
          <p:cNvSpPr/>
          <p:nvPr/>
        </p:nvSpPr>
        <p:spPr>
          <a:xfrm>
            <a:off x="6623920" y="1606929"/>
            <a:ext cx="334969" cy="274320"/>
          </a:xfrm>
          <a:prstGeom prst="rect">
            <a:avLst/>
          </a:prstGeom>
          <a:noFill/>
          <a:ln/>
        </p:spPr>
        <p:txBody>
          <a:bodyPr wrap="square" lIns="0" tIns="0" rIns="0" bIns="0" rtlCol="0" anchor="ctr"/>
          <a:lstStyle/>
          <a:p>
            <a:pPr marL="0" indent="0" algn="ctr">
              <a:buNone/>
            </a:pPr>
            <a:r>
              <a:rPr lang="en-US" sz="2800" b="1" dirty="0">
                <a:solidFill>
                  <a:srgbClr val="F2F200"/>
                </a:solidFill>
              </a:rPr>
              <a:t>1</a:t>
            </a:r>
            <a:endParaRPr lang="en-US" sz="2800" dirty="0"/>
          </a:p>
        </p:txBody>
      </p:sp>
      <p:sp>
        <p:nvSpPr>
          <p:cNvPr id="20" name="Text 18"/>
          <p:cNvSpPr/>
          <p:nvPr/>
        </p:nvSpPr>
        <p:spPr>
          <a:xfrm>
            <a:off x="7053689" y="1616073"/>
            <a:ext cx="4466254" cy="274320"/>
          </a:xfrm>
          <a:prstGeom prst="rect">
            <a:avLst/>
          </a:prstGeom>
          <a:noFill/>
          <a:ln/>
        </p:spPr>
        <p:txBody>
          <a:bodyPr wrap="square" lIns="0" tIns="0" rIns="0" bIns="0" rtlCol="0" anchor="ctr"/>
          <a:lstStyle/>
          <a:p>
            <a:pPr marL="0" indent="0">
              <a:buNone/>
            </a:pPr>
            <a:r>
              <a:rPr lang="en-US" sz="2800" dirty="0">
                <a:solidFill>
                  <a:srgbClr val="FFFFFF"/>
                </a:solidFill>
              </a:rPr>
              <a:t>How will users request help?</a:t>
            </a:r>
            <a:endParaRPr lang="en-US" sz="2800" dirty="0"/>
          </a:p>
        </p:txBody>
      </p:sp>
      <p:sp>
        <p:nvSpPr>
          <p:cNvPr id="21" name="Shape 19"/>
          <p:cNvSpPr/>
          <p:nvPr/>
        </p:nvSpPr>
        <p:spPr>
          <a:xfrm>
            <a:off x="6505048" y="2283585"/>
            <a:ext cx="5471161" cy="502920"/>
          </a:xfrm>
          <a:prstGeom prst="roundRect">
            <a:avLst>
              <a:gd name="adj" fmla="val 14545"/>
            </a:avLst>
          </a:prstGeom>
          <a:solidFill>
            <a:srgbClr val="0A0A0A"/>
          </a:solidFill>
          <a:ln w="8890">
            <a:solidFill>
              <a:srgbClr val="BFBFBF">
                <a:alpha val="65000"/>
              </a:srgbClr>
            </a:solidFill>
            <a:prstDash val="solid"/>
          </a:ln>
        </p:spPr>
      </p:sp>
      <p:sp>
        <p:nvSpPr>
          <p:cNvPr id="22" name="Text 20"/>
          <p:cNvSpPr/>
          <p:nvPr/>
        </p:nvSpPr>
        <p:spPr>
          <a:xfrm>
            <a:off x="6623920" y="2356737"/>
            <a:ext cx="334969" cy="274320"/>
          </a:xfrm>
          <a:prstGeom prst="rect">
            <a:avLst/>
          </a:prstGeom>
          <a:noFill/>
          <a:ln/>
        </p:spPr>
        <p:txBody>
          <a:bodyPr wrap="square" lIns="0" tIns="0" rIns="0" bIns="0" rtlCol="0" anchor="ctr"/>
          <a:lstStyle/>
          <a:p>
            <a:pPr marL="0" indent="0" algn="ctr">
              <a:buNone/>
            </a:pPr>
            <a:r>
              <a:rPr lang="en-US" sz="2800" b="1" dirty="0">
                <a:solidFill>
                  <a:srgbClr val="F2F200"/>
                </a:solidFill>
              </a:rPr>
              <a:t>2</a:t>
            </a:r>
            <a:endParaRPr lang="en-US" sz="2800" dirty="0"/>
          </a:p>
        </p:txBody>
      </p:sp>
      <p:sp>
        <p:nvSpPr>
          <p:cNvPr id="23" name="Text 21"/>
          <p:cNvSpPr/>
          <p:nvPr/>
        </p:nvSpPr>
        <p:spPr>
          <a:xfrm>
            <a:off x="7053689" y="2365881"/>
            <a:ext cx="4466254" cy="274320"/>
          </a:xfrm>
          <a:prstGeom prst="rect">
            <a:avLst/>
          </a:prstGeom>
          <a:noFill/>
          <a:ln/>
        </p:spPr>
        <p:txBody>
          <a:bodyPr wrap="square" lIns="0" tIns="0" rIns="0" bIns="0" rtlCol="0" anchor="ctr"/>
          <a:lstStyle/>
          <a:p>
            <a:pPr marL="0" indent="0">
              <a:buNone/>
            </a:pPr>
            <a:r>
              <a:rPr lang="en-US" sz="2800" dirty="0">
                <a:solidFill>
                  <a:srgbClr val="FFFFFF"/>
                </a:solidFill>
              </a:rPr>
              <a:t>How will incidents be logged?</a:t>
            </a:r>
            <a:endParaRPr lang="en-US" sz="2800" dirty="0"/>
          </a:p>
        </p:txBody>
      </p:sp>
      <p:sp>
        <p:nvSpPr>
          <p:cNvPr id="24" name="Shape 22"/>
          <p:cNvSpPr/>
          <p:nvPr/>
        </p:nvSpPr>
        <p:spPr>
          <a:xfrm>
            <a:off x="6505048" y="3033393"/>
            <a:ext cx="5471161" cy="502920"/>
          </a:xfrm>
          <a:prstGeom prst="roundRect">
            <a:avLst>
              <a:gd name="adj" fmla="val 14545"/>
            </a:avLst>
          </a:prstGeom>
          <a:solidFill>
            <a:srgbClr val="0A0A0A"/>
          </a:solidFill>
          <a:ln w="8890">
            <a:solidFill>
              <a:srgbClr val="BFBFBF">
                <a:alpha val="65000"/>
              </a:srgbClr>
            </a:solidFill>
            <a:prstDash val="solid"/>
          </a:ln>
        </p:spPr>
      </p:sp>
      <p:sp>
        <p:nvSpPr>
          <p:cNvPr id="25" name="Text 23"/>
          <p:cNvSpPr/>
          <p:nvPr/>
        </p:nvSpPr>
        <p:spPr>
          <a:xfrm>
            <a:off x="6623920" y="3106545"/>
            <a:ext cx="334969" cy="274320"/>
          </a:xfrm>
          <a:prstGeom prst="rect">
            <a:avLst/>
          </a:prstGeom>
          <a:noFill/>
          <a:ln/>
        </p:spPr>
        <p:txBody>
          <a:bodyPr wrap="square" lIns="0" tIns="0" rIns="0" bIns="0" rtlCol="0" anchor="ctr"/>
          <a:lstStyle/>
          <a:p>
            <a:pPr marL="0" indent="0" algn="ctr">
              <a:buNone/>
            </a:pPr>
            <a:r>
              <a:rPr lang="en-US" sz="2800" b="1" dirty="0">
                <a:solidFill>
                  <a:srgbClr val="F2F200"/>
                </a:solidFill>
              </a:rPr>
              <a:t>3</a:t>
            </a:r>
            <a:endParaRPr lang="en-US" sz="2800" dirty="0"/>
          </a:p>
        </p:txBody>
      </p:sp>
      <p:sp>
        <p:nvSpPr>
          <p:cNvPr id="26" name="Text 24"/>
          <p:cNvSpPr/>
          <p:nvPr/>
        </p:nvSpPr>
        <p:spPr>
          <a:xfrm>
            <a:off x="7053688" y="3115689"/>
            <a:ext cx="4814607" cy="265176"/>
          </a:xfrm>
          <a:prstGeom prst="rect">
            <a:avLst/>
          </a:prstGeom>
          <a:noFill/>
          <a:ln/>
        </p:spPr>
        <p:txBody>
          <a:bodyPr wrap="square" lIns="0" tIns="0" rIns="0" bIns="0" rtlCol="0" anchor="ctr"/>
          <a:lstStyle/>
          <a:p>
            <a:pPr marL="0" indent="0">
              <a:buNone/>
            </a:pPr>
            <a:r>
              <a:rPr lang="en-US" sz="2800" dirty="0">
                <a:solidFill>
                  <a:srgbClr val="FFFFFF"/>
                </a:solidFill>
              </a:rPr>
              <a:t>How will changes be approved?</a:t>
            </a:r>
            <a:endParaRPr lang="en-US" sz="2800" dirty="0"/>
          </a:p>
        </p:txBody>
      </p:sp>
      <p:sp>
        <p:nvSpPr>
          <p:cNvPr id="27" name="Shape 25"/>
          <p:cNvSpPr/>
          <p:nvPr/>
        </p:nvSpPr>
        <p:spPr>
          <a:xfrm>
            <a:off x="6505048" y="3783201"/>
            <a:ext cx="5471161" cy="502920"/>
          </a:xfrm>
          <a:prstGeom prst="roundRect">
            <a:avLst>
              <a:gd name="adj" fmla="val 14545"/>
            </a:avLst>
          </a:prstGeom>
          <a:solidFill>
            <a:srgbClr val="0A0A0A"/>
          </a:solidFill>
          <a:ln w="8890">
            <a:solidFill>
              <a:srgbClr val="BFBFBF">
                <a:alpha val="65000"/>
              </a:srgbClr>
            </a:solidFill>
            <a:prstDash val="solid"/>
          </a:ln>
        </p:spPr>
      </p:sp>
      <p:sp>
        <p:nvSpPr>
          <p:cNvPr id="28" name="Text 26"/>
          <p:cNvSpPr/>
          <p:nvPr/>
        </p:nvSpPr>
        <p:spPr>
          <a:xfrm>
            <a:off x="6623920" y="3856353"/>
            <a:ext cx="334969" cy="274320"/>
          </a:xfrm>
          <a:prstGeom prst="rect">
            <a:avLst/>
          </a:prstGeom>
          <a:noFill/>
          <a:ln/>
        </p:spPr>
        <p:txBody>
          <a:bodyPr wrap="square" lIns="0" tIns="0" rIns="0" bIns="0" rtlCol="0" anchor="ctr"/>
          <a:lstStyle/>
          <a:p>
            <a:pPr marL="0" indent="0" algn="ctr">
              <a:buNone/>
            </a:pPr>
            <a:r>
              <a:rPr lang="en-US" sz="2800" b="1" dirty="0">
                <a:solidFill>
                  <a:srgbClr val="F2F200"/>
                </a:solidFill>
              </a:rPr>
              <a:t>4</a:t>
            </a:r>
            <a:endParaRPr lang="en-US" sz="2800" dirty="0"/>
          </a:p>
        </p:txBody>
      </p:sp>
      <p:sp>
        <p:nvSpPr>
          <p:cNvPr id="29" name="Text 27"/>
          <p:cNvSpPr/>
          <p:nvPr/>
        </p:nvSpPr>
        <p:spPr>
          <a:xfrm>
            <a:off x="7053689" y="3865497"/>
            <a:ext cx="4466254" cy="274320"/>
          </a:xfrm>
          <a:prstGeom prst="rect">
            <a:avLst/>
          </a:prstGeom>
          <a:noFill/>
          <a:ln/>
        </p:spPr>
        <p:txBody>
          <a:bodyPr wrap="square" lIns="0" tIns="0" rIns="0" bIns="0" rtlCol="0" anchor="ctr"/>
          <a:lstStyle/>
          <a:p>
            <a:pPr marL="0" indent="0">
              <a:buNone/>
            </a:pPr>
            <a:r>
              <a:rPr lang="en-US" sz="2800" dirty="0">
                <a:solidFill>
                  <a:srgbClr val="FFFFFF"/>
                </a:solidFill>
              </a:rPr>
              <a:t>How will the service improve?</a:t>
            </a:r>
            <a:endParaRPr lang="en-US" sz="2800" dirty="0"/>
          </a:p>
        </p:txBody>
      </p:sp>
      <p:sp>
        <p:nvSpPr>
          <p:cNvPr id="30" name="Shape 28"/>
          <p:cNvSpPr/>
          <p:nvPr/>
        </p:nvSpPr>
        <p:spPr>
          <a:xfrm>
            <a:off x="594360" y="5806440"/>
            <a:ext cx="10972800" cy="594360"/>
          </a:xfrm>
          <a:prstGeom prst="roundRect">
            <a:avLst>
              <a:gd name="adj" fmla="val 12308"/>
            </a:avLst>
          </a:prstGeom>
          <a:solidFill>
            <a:srgbClr val="050505"/>
          </a:solidFill>
          <a:ln w="15240">
            <a:solidFill>
              <a:srgbClr val="F2F200"/>
            </a:solidFill>
            <a:prstDash val="solid"/>
          </a:ln>
        </p:spPr>
      </p:sp>
      <p:sp>
        <p:nvSpPr>
          <p:cNvPr id="31" name="Text 29"/>
          <p:cNvSpPr/>
          <p:nvPr/>
        </p:nvSpPr>
        <p:spPr>
          <a:xfrm>
            <a:off x="822960" y="5952744"/>
            <a:ext cx="10652760" cy="365760"/>
          </a:xfrm>
          <a:prstGeom prst="rect">
            <a:avLst/>
          </a:prstGeom>
          <a:noFill/>
          <a:ln/>
        </p:spPr>
        <p:txBody>
          <a:bodyPr wrap="square" lIns="254" tIns="254" rIns="254" bIns="254" rtlCol="0" anchor="ctr">
            <a:normAutofit fontScale="92500"/>
          </a:bodyPr>
          <a:lstStyle/>
          <a:p>
            <a:pPr marL="0" indent="0">
              <a:buNone/>
            </a:pPr>
            <a:r>
              <a:rPr lang="en-US" sz="2000" b="1" dirty="0">
                <a:solidFill>
                  <a:srgbClr val="FFFF00"/>
                </a:solidFill>
              </a:rPr>
              <a:t>Key point</a:t>
            </a:r>
            <a:r>
              <a:rPr lang="en-US" sz="2000" dirty="0">
                <a:solidFill>
                  <a:srgbClr val="FFFFFF"/>
                </a:solidFill>
              </a:rPr>
              <a:t>: ITIL treats software as a service that must be supported, controlled and improved after release.</a:t>
            </a:r>
            <a:endParaRPr lang="en-US" sz="2000" dirty="0"/>
          </a:p>
        </p:txBody>
      </p:sp>
      <p:grpSp>
        <p:nvGrpSpPr>
          <p:cNvPr id="33" name="Group 32">
            <a:extLst>
              <a:ext uri="{FF2B5EF4-FFF2-40B4-BE49-F238E27FC236}">
                <a16:creationId xmlns:a16="http://schemas.microsoft.com/office/drawing/2014/main" id="{3CAC439B-D1F9-487B-A1BD-EA1706C2F2E7}"/>
              </a:ext>
            </a:extLst>
          </p:cNvPr>
          <p:cNvGrpSpPr/>
          <p:nvPr/>
        </p:nvGrpSpPr>
        <p:grpSpPr>
          <a:xfrm>
            <a:off x="9825965" y="77724"/>
            <a:ext cx="2267712" cy="320040"/>
            <a:chOff x="9825965" y="77724"/>
            <a:chExt cx="2267712" cy="320040"/>
          </a:xfrm>
        </p:grpSpPr>
        <p:sp>
          <p:nvSpPr>
            <p:cNvPr id="34" name="Shape 2">
              <a:extLst>
                <a:ext uri="{FF2B5EF4-FFF2-40B4-BE49-F238E27FC236}">
                  <a16:creationId xmlns:a16="http://schemas.microsoft.com/office/drawing/2014/main" id="{9D663364-4887-4922-8167-FAABCE0C1D20}"/>
                </a:ext>
              </a:extLst>
            </p:cNvPr>
            <p:cNvSpPr/>
            <p:nvPr/>
          </p:nvSpPr>
          <p:spPr>
            <a:xfrm>
              <a:off x="9825965" y="77724"/>
              <a:ext cx="2267712" cy="320040"/>
            </a:xfrm>
            <a:prstGeom prst="rect">
              <a:avLst/>
            </a:prstGeom>
            <a:solidFill>
              <a:srgbClr val="E6E600"/>
            </a:solidFill>
            <a:ln w="12700">
              <a:solidFill>
                <a:srgbClr val="E6E600"/>
              </a:solidFill>
              <a:prstDash val="solid"/>
            </a:ln>
          </p:spPr>
        </p:sp>
        <p:sp>
          <p:nvSpPr>
            <p:cNvPr id="35" name="Text 3">
              <a:extLst>
                <a:ext uri="{FF2B5EF4-FFF2-40B4-BE49-F238E27FC236}">
                  <a16:creationId xmlns:a16="http://schemas.microsoft.com/office/drawing/2014/main" id="{D8BD7079-8920-4774-89DC-E54A048B6EC6}"/>
                </a:ext>
              </a:extLst>
            </p:cNvPr>
            <p:cNvSpPr/>
            <p:nvPr/>
          </p:nvSpPr>
          <p:spPr>
            <a:xfrm>
              <a:off x="9917405" y="123444"/>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Improve</a:t>
              </a:r>
              <a:endParaRPr lang="en-US" sz="1100" dirty="0"/>
            </a:p>
          </p:txBody>
        </p:sp>
      </p:grpSp>
      <p:sp>
        <p:nvSpPr>
          <p:cNvPr id="37" name="TextBox 36">
            <a:extLst>
              <a:ext uri="{FF2B5EF4-FFF2-40B4-BE49-F238E27FC236}">
                <a16:creationId xmlns:a16="http://schemas.microsoft.com/office/drawing/2014/main" id="{143BEE8B-D888-4CA6-9686-ED1463C231CF}"/>
              </a:ext>
            </a:extLst>
          </p:cNvPr>
          <p:cNvSpPr txBox="1"/>
          <p:nvPr/>
        </p:nvSpPr>
        <p:spPr>
          <a:xfrm>
            <a:off x="9783097" y="5110711"/>
            <a:ext cx="2408903" cy="369332"/>
          </a:xfrm>
          <a:prstGeom prst="rect">
            <a:avLst/>
          </a:prstGeom>
          <a:noFill/>
        </p:spPr>
        <p:txBody>
          <a:bodyPr wrap="square">
            <a:spAutoFit/>
          </a:bodyPr>
          <a:lstStyle/>
          <a:p>
            <a:pPr>
              <a:lnSpc>
                <a:spcPct val="100000"/>
              </a:lnSpc>
              <a:spcBef>
                <a:spcPts val="0"/>
              </a:spcBef>
              <a:spcAft>
                <a:spcPts val="200"/>
              </a:spcAft>
            </a:pPr>
            <a:r>
              <a:rPr lang="en-GB" dirty="0">
                <a:highlight>
                  <a:srgbClr val="00FFFF"/>
                </a:highlight>
                <a:hlinkClick r:id="rId3"/>
              </a:rPr>
              <a:t>https://www.itil.com/</a:t>
            </a:r>
            <a:endParaRPr lang="en-GB" dirty="0">
              <a:highlight>
                <a:srgbClr val="00FFFF"/>
              </a:highlight>
            </a:endParaRPr>
          </a:p>
        </p:txBody>
      </p:sp>
    </p:spTree>
    <p:extLst>
      <p:ext uri="{BB962C8B-B14F-4D97-AF65-F5344CB8AC3E}">
        <p14:creationId xmlns:p14="http://schemas.microsoft.com/office/powerpoint/2010/main" val="47731618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C940B9E-DD73-456D-B164-B654599861F7}"/>
              </a:ext>
            </a:extLst>
          </p:cNvPr>
          <p:cNvPicPr>
            <a:picLocks noChangeAspect="1"/>
          </p:cNvPicPr>
          <p:nvPr/>
        </p:nvPicPr>
        <p:blipFill>
          <a:blip r:embed="rId3"/>
          <a:stretch>
            <a:fillRect/>
          </a:stretch>
        </p:blipFill>
        <p:spPr>
          <a:xfrm>
            <a:off x="0" y="83941"/>
            <a:ext cx="12192000" cy="6690117"/>
          </a:xfrm>
          <a:prstGeom prst="rect">
            <a:avLst/>
          </a:prstGeom>
        </p:spPr>
      </p:pic>
    </p:spTree>
    <p:extLst>
      <p:ext uri="{BB962C8B-B14F-4D97-AF65-F5344CB8AC3E}">
        <p14:creationId xmlns:p14="http://schemas.microsoft.com/office/powerpoint/2010/main" val="290160442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201168" y="256032"/>
            <a:ext cx="64008" cy="502920"/>
          </a:xfrm>
          <a:prstGeom prst="rect">
            <a:avLst/>
          </a:prstGeom>
          <a:solidFill>
            <a:srgbClr val="F2F200"/>
          </a:solidFill>
          <a:ln w="12700">
            <a:solidFill>
              <a:srgbClr val="F2F200"/>
            </a:solidFill>
            <a:prstDash val="solid"/>
          </a:ln>
        </p:spPr>
      </p:sp>
      <p:sp>
        <p:nvSpPr>
          <p:cNvPr id="3" name="Text 1"/>
          <p:cNvSpPr/>
          <p:nvPr/>
        </p:nvSpPr>
        <p:spPr>
          <a:xfrm>
            <a:off x="365760" y="173736"/>
            <a:ext cx="8686800" cy="502920"/>
          </a:xfrm>
          <a:prstGeom prst="rect">
            <a:avLst/>
          </a:prstGeom>
          <a:noFill/>
          <a:ln/>
        </p:spPr>
        <p:txBody>
          <a:bodyPr wrap="square" lIns="127" tIns="127" rIns="127" bIns="127" rtlCol="0" anchor="ctr"/>
          <a:lstStyle/>
          <a:p>
            <a:pPr marL="0" indent="0">
              <a:buNone/>
            </a:pPr>
            <a:r>
              <a:rPr lang="en-US" sz="4000" b="1" dirty="0">
                <a:solidFill>
                  <a:srgbClr val="FFFFFF"/>
                </a:solidFill>
                <a:latin typeface="Arial" pitchFamily="34" charset="0"/>
                <a:ea typeface="Arial" pitchFamily="34" charset="-122"/>
                <a:cs typeface="Arial" pitchFamily="34" charset="-120"/>
              </a:rPr>
              <a:t>ITIL in Software Projects</a:t>
            </a:r>
            <a:endParaRPr lang="en-US" sz="4000" dirty="0"/>
          </a:p>
        </p:txBody>
      </p:sp>
      <p:sp>
        <p:nvSpPr>
          <p:cNvPr id="5" name="Text 3"/>
          <p:cNvSpPr/>
          <p:nvPr/>
        </p:nvSpPr>
        <p:spPr>
          <a:xfrm>
            <a:off x="460690" y="868434"/>
            <a:ext cx="11270619" cy="320040"/>
          </a:xfrm>
          <a:prstGeom prst="rect">
            <a:avLst/>
          </a:prstGeom>
          <a:noFill/>
          <a:ln/>
        </p:spPr>
        <p:txBody>
          <a:bodyPr wrap="square" lIns="127" tIns="127" rIns="127" bIns="127" rtlCol="0" anchor="ctr"/>
          <a:lstStyle/>
          <a:p>
            <a:pPr marL="0" indent="0">
              <a:buNone/>
            </a:pPr>
            <a:r>
              <a:rPr lang="en-GB" sz="2400" b="1" dirty="0">
                <a:solidFill>
                  <a:srgbClr val="F2F200"/>
                </a:solidFill>
              </a:rPr>
              <a:t>ITIL supports the whole operational life of a software service.  </a:t>
            </a:r>
          </a:p>
          <a:p>
            <a:pPr marL="0" indent="0">
              <a:buNone/>
            </a:pPr>
            <a:r>
              <a:rPr lang="en-GB" sz="2000" dirty="0"/>
              <a:t>It helps organisations support, control and improve software after release.</a:t>
            </a:r>
            <a:endParaRPr lang="en-US" sz="2400" dirty="0"/>
          </a:p>
        </p:txBody>
      </p:sp>
      <p:sp>
        <p:nvSpPr>
          <p:cNvPr id="6" name="Shape 4"/>
          <p:cNvSpPr/>
          <p:nvPr/>
        </p:nvSpPr>
        <p:spPr>
          <a:xfrm>
            <a:off x="594360" y="1508760"/>
            <a:ext cx="2423160" cy="3653078"/>
          </a:xfrm>
          <a:prstGeom prst="roundRect">
            <a:avLst>
              <a:gd name="adj" fmla="val 4528"/>
            </a:avLst>
          </a:prstGeom>
          <a:solidFill>
            <a:srgbClr val="0A0A0A"/>
          </a:solidFill>
          <a:ln w="13970">
            <a:solidFill>
              <a:srgbClr val="F2F200"/>
            </a:solidFill>
            <a:prstDash val="solid"/>
          </a:ln>
        </p:spPr>
      </p:sp>
      <p:sp>
        <p:nvSpPr>
          <p:cNvPr id="7" name="Shape 5"/>
          <p:cNvSpPr/>
          <p:nvPr/>
        </p:nvSpPr>
        <p:spPr>
          <a:xfrm>
            <a:off x="1472184" y="1696162"/>
            <a:ext cx="658368" cy="658368"/>
          </a:xfrm>
          <a:prstGeom prst="ellipse">
            <a:avLst/>
          </a:prstGeom>
          <a:solidFill>
            <a:srgbClr val="101010"/>
          </a:solidFill>
          <a:ln w="15240">
            <a:solidFill>
              <a:srgbClr val="F2F200"/>
            </a:solidFill>
            <a:prstDash val="solid"/>
          </a:ln>
        </p:spPr>
      </p:sp>
      <p:sp>
        <p:nvSpPr>
          <p:cNvPr id="8" name="Text 6"/>
          <p:cNvSpPr/>
          <p:nvPr/>
        </p:nvSpPr>
        <p:spPr>
          <a:xfrm>
            <a:off x="1472184" y="1874520"/>
            <a:ext cx="658368" cy="320040"/>
          </a:xfrm>
          <a:prstGeom prst="rect">
            <a:avLst/>
          </a:prstGeom>
          <a:noFill/>
          <a:ln/>
        </p:spPr>
        <p:txBody>
          <a:bodyPr wrap="square" lIns="0" tIns="0" rIns="0" bIns="0" rtlCol="0" anchor="ctr"/>
          <a:lstStyle/>
          <a:p>
            <a:pPr marL="0" indent="0" algn="ctr">
              <a:buNone/>
            </a:pPr>
            <a:r>
              <a:rPr lang="en-US" sz="3200" b="1" dirty="0">
                <a:solidFill>
                  <a:srgbClr val="F2F200"/>
                </a:solidFill>
              </a:rPr>
              <a:t>D</a:t>
            </a:r>
            <a:endParaRPr lang="en-US" sz="3200" dirty="0"/>
          </a:p>
        </p:txBody>
      </p:sp>
      <p:sp>
        <p:nvSpPr>
          <p:cNvPr id="9" name="Text 7"/>
          <p:cNvSpPr/>
          <p:nvPr/>
        </p:nvSpPr>
        <p:spPr>
          <a:xfrm>
            <a:off x="772668" y="2529838"/>
            <a:ext cx="2057400" cy="256032"/>
          </a:xfrm>
          <a:prstGeom prst="rect">
            <a:avLst/>
          </a:prstGeom>
          <a:noFill/>
          <a:ln/>
        </p:spPr>
        <p:txBody>
          <a:bodyPr wrap="square" lIns="0" tIns="0" rIns="0" bIns="0" rtlCol="0" anchor="ctr"/>
          <a:lstStyle/>
          <a:p>
            <a:pPr marL="0" indent="0" algn="ctr">
              <a:buNone/>
            </a:pPr>
            <a:r>
              <a:rPr lang="en-US" sz="2400" b="1" dirty="0">
                <a:solidFill>
                  <a:srgbClr val="F2F200"/>
                </a:solidFill>
              </a:rPr>
              <a:t>Service Design</a:t>
            </a:r>
            <a:endParaRPr lang="en-US" sz="2400" dirty="0"/>
          </a:p>
        </p:txBody>
      </p:sp>
      <p:sp>
        <p:nvSpPr>
          <p:cNvPr id="10" name="Text 8"/>
          <p:cNvSpPr/>
          <p:nvPr/>
        </p:nvSpPr>
        <p:spPr>
          <a:xfrm>
            <a:off x="612648" y="3448074"/>
            <a:ext cx="2423160" cy="1051560"/>
          </a:xfrm>
          <a:prstGeom prst="rect">
            <a:avLst/>
          </a:prstGeom>
          <a:noFill/>
          <a:ln/>
        </p:spPr>
        <p:txBody>
          <a:bodyPr wrap="square" lIns="127" tIns="127" rIns="127" bIns="127" rtlCol="0" anchor="ctr">
            <a:noAutofit/>
          </a:bodyPr>
          <a:lstStyle/>
          <a:p>
            <a:pPr marL="285750" indent="-285750">
              <a:buFont typeface="Arial" panose="020B0604020202020204" pitchFamily="34" charset="0"/>
              <a:buChar char="•"/>
            </a:pPr>
            <a:r>
              <a:rPr lang="en-GB" dirty="0">
                <a:solidFill>
                  <a:srgbClr val="FFFFFF"/>
                </a:solidFill>
              </a:rPr>
              <a:t>Define user needs and service requirements</a:t>
            </a:r>
          </a:p>
          <a:p>
            <a:pPr marL="285750" indent="-285750">
              <a:buFont typeface="Arial" panose="020B0604020202020204" pitchFamily="34" charset="0"/>
              <a:buChar char="•"/>
            </a:pPr>
            <a:r>
              <a:rPr lang="en-GB" dirty="0">
                <a:solidFill>
                  <a:srgbClr val="FFFFFF"/>
                </a:solidFill>
              </a:rPr>
              <a:t>Plan security, availability and continuity</a:t>
            </a:r>
          </a:p>
          <a:p>
            <a:pPr marL="285750" indent="-285750">
              <a:buFont typeface="Arial" panose="020B0604020202020204" pitchFamily="34" charset="0"/>
              <a:buChar char="•"/>
            </a:pPr>
            <a:r>
              <a:rPr lang="en-GB" dirty="0">
                <a:solidFill>
                  <a:srgbClr val="FFFFFF"/>
                </a:solidFill>
              </a:rPr>
              <a:t>Agree expected performance and support levels</a:t>
            </a:r>
            <a:endParaRPr lang="en-US" dirty="0"/>
          </a:p>
        </p:txBody>
      </p:sp>
      <p:sp>
        <p:nvSpPr>
          <p:cNvPr id="11" name="Shape 9"/>
          <p:cNvSpPr/>
          <p:nvPr/>
        </p:nvSpPr>
        <p:spPr>
          <a:xfrm>
            <a:off x="3410712" y="1508759"/>
            <a:ext cx="2423160" cy="3663303"/>
          </a:xfrm>
          <a:prstGeom prst="roundRect">
            <a:avLst>
              <a:gd name="adj" fmla="val 4528"/>
            </a:avLst>
          </a:prstGeom>
          <a:solidFill>
            <a:srgbClr val="0A0A0A"/>
          </a:solidFill>
          <a:ln w="13970">
            <a:solidFill>
              <a:srgbClr val="BFBFBF"/>
            </a:solidFill>
            <a:prstDash val="solid"/>
          </a:ln>
        </p:spPr>
      </p:sp>
      <p:sp>
        <p:nvSpPr>
          <p:cNvPr id="12" name="Shape 10"/>
          <p:cNvSpPr/>
          <p:nvPr/>
        </p:nvSpPr>
        <p:spPr>
          <a:xfrm>
            <a:off x="4288536" y="1701226"/>
            <a:ext cx="658368" cy="658368"/>
          </a:xfrm>
          <a:prstGeom prst="ellipse">
            <a:avLst/>
          </a:prstGeom>
          <a:solidFill>
            <a:srgbClr val="101010"/>
          </a:solidFill>
          <a:ln w="15240">
            <a:solidFill>
              <a:srgbClr val="FFFFFF"/>
            </a:solidFill>
            <a:prstDash val="solid"/>
          </a:ln>
        </p:spPr>
      </p:sp>
      <p:sp>
        <p:nvSpPr>
          <p:cNvPr id="13" name="Text 11"/>
          <p:cNvSpPr/>
          <p:nvPr/>
        </p:nvSpPr>
        <p:spPr>
          <a:xfrm>
            <a:off x="4288536" y="1874520"/>
            <a:ext cx="658368" cy="320040"/>
          </a:xfrm>
          <a:prstGeom prst="rect">
            <a:avLst/>
          </a:prstGeom>
          <a:noFill/>
          <a:ln/>
        </p:spPr>
        <p:txBody>
          <a:bodyPr wrap="square" lIns="0" tIns="0" rIns="0" bIns="0" rtlCol="0" anchor="ctr"/>
          <a:lstStyle/>
          <a:p>
            <a:pPr marL="0" indent="0" algn="ctr">
              <a:buNone/>
            </a:pPr>
            <a:r>
              <a:rPr lang="en-US" sz="3200" b="1" dirty="0">
                <a:solidFill>
                  <a:srgbClr val="FFFFFF"/>
                </a:solidFill>
              </a:rPr>
              <a:t>I</a:t>
            </a:r>
            <a:endParaRPr lang="en-US" sz="3200" dirty="0"/>
          </a:p>
        </p:txBody>
      </p:sp>
      <p:sp>
        <p:nvSpPr>
          <p:cNvPr id="14" name="Text 12"/>
          <p:cNvSpPr/>
          <p:nvPr/>
        </p:nvSpPr>
        <p:spPr>
          <a:xfrm>
            <a:off x="3589020" y="2679634"/>
            <a:ext cx="2057400" cy="256032"/>
          </a:xfrm>
          <a:prstGeom prst="rect">
            <a:avLst/>
          </a:prstGeom>
          <a:noFill/>
          <a:ln/>
        </p:spPr>
        <p:txBody>
          <a:bodyPr wrap="square" lIns="0" tIns="0" rIns="0" bIns="0" rtlCol="0" anchor="ctr"/>
          <a:lstStyle/>
          <a:p>
            <a:pPr marL="0" indent="0" algn="ctr">
              <a:buNone/>
            </a:pPr>
            <a:r>
              <a:rPr lang="en-US" sz="2400" b="1" dirty="0">
                <a:solidFill>
                  <a:srgbClr val="F2F200"/>
                </a:solidFill>
              </a:rPr>
              <a:t>Incident Management</a:t>
            </a:r>
            <a:endParaRPr lang="en-US" sz="2400" dirty="0"/>
          </a:p>
        </p:txBody>
      </p:sp>
      <p:sp>
        <p:nvSpPr>
          <p:cNvPr id="15" name="Text 13"/>
          <p:cNvSpPr/>
          <p:nvPr/>
        </p:nvSpPr>
        <p:spPr>
          <a:xfrm>
            <a:off x="3410712" y="3671489"/>
            <a:ext cx="2423160" cy="1051560"/>
          </a:xfrm>
          <a:prstGeom prst="rect">
            <a:avLst/>
          </a:prstGeom>
          <a:noFill/>
          <a:ln/>
        </p:spPr>
        <p:txBody>
          <a:bodyPr wrap="square" lIns="127" tIns="127" rIns="127" bIns="127" rtlCol="0" anchor="ctr">
            <a:noAutofit/>
          </a:bodyPr>
          <a:lstStyle/>
          <a:p>
            <a:pPr marL="285750" indent="-285750">
              <a:buFont typeface="Arial" panose="020B0604020202020204" pitchFamily="34" charset="0"/>
              <a:buChar char="•"/>
            </a:pPr>
            <a:r>
              <a:rPr lang="en-GB" dirty="0">
                <a:solidFill>
                  <a:srgbClr val="FFFFFF"/>
                </a:solidFill>
              </a:rPr>
              <a:t>Record faults and user problems</a:t>
            </a:r>
          </a:p>
          <a:p>
            <a:pPr marL="285750" indent="-285750">
              <a:buFont typeface="Arial" panose="020B0604020202020204" pitchFamily="34" charset="0"/>
              <a:buChar char="•"/>
            </a:pPr>
            <a:r>
              <a:rPr lang="en-GB" dirty="0">
                <a:solidFill>
                  <a:srgbClr val="FFFFFF"/>
                </a:solidFill>
              </a:rPr>
              <a:t>Restore normal service quickly</a:t>
            </a:r>
          </a:p>
          <a:p>
            <a:pPr marL="285750" indent="-285750">
              <a:buFont typeface="Arial" panose="020B0604020202020204" pitchFamily="34" charset="0"/>
              <a:buChar char="•"/>
            </a:pPr>
            <a:r>
              <a:rPr lang="en-GB" dirty="0">
                <a:solidFill>
                  <a:srgbClr val="FFFFFF"/>
                </a:solidFill>
              </a:rPr>
              <a:t>Escalate serious or repeated incidents</a:t>
            </a:r>
            <a:endParaRPr lang="en-US" dirty="0"/>
          </a:p>
        </p:txBody>
      </p:sp>
      <p:sp>
        <p:nvSpPr>
          <p:cNvPr id="16" name="Shape 14"/>
          <p:cNvSpPr/>
          <p:nvPr/>
        </p:nvSpPr>
        <p:spPr>
          <a:xfrm>
            <a:off x="6227064" y="1508760"/>
            <a:ext cx="2423160" cy="3663302"/>
          </a:xfrm>
          <a:prstGeom prst="roundRect">
            <a:avLst>
              <a:gd name="adj" fmla="val 4528"/>
            </a:avLst>
          </a:prstGeom>
          <a:solidFill>
            <a:srgbClr val="0A0A0A"/>
          </a:solidFill>
          <a:ln w="13970">
            <a:solidFill>
              <a:srgbClr val="F2F200"/>
            </a:solidFill>
            <a:prstDash val="solid"/>
          </a:ln>
        </p:spPr>
      </p:sp>
      <p:sp>
        <p:nvSpPr>
          <p:cNvPr id="17" name="Shape 15"/>
          <p:cNvSpPr/>
          <p:nvPr/>
        </p:nvSpPr>
        <p:spPr>
          <a:xfrm>
            <a:off x="7114720" y="1735984"/>
            <a:ext cx="658368" cy="658368"/>
          </a:xfrm>
          <a:prstGeom prst="ellipse">
            <a:avLst/>
          </a:prstGeom>
          <a:solidFill>
            <a:srgbClr val="101010"/>
          </a:solidFill>
          <a:ln w="15240">
            <a:solidFill>
              <a:srgbClr val="F2F200"/>
            </a:solidFill>
            <a:prstDash val="solid"/>
          </a:ln>
        </p:spPr>
      </p:sp>
      <p:sp>
        <p:nvSpPr>
          <p:cNvPr id="18" name="Text 16"/>
          <p:cNvSpPr/>
          <p:nvPr/>
        </p:nvSpPr>
        <p:spPr>
          <a:xfrm>
            <a:off x="7104888" y="1874520"/>
            <a:ext cx="658368" cy="320040"/>
          </a:xfrm>
          <a:prstGeom prst="rect">
            <a:avLst/>
          </a:prstGeom>
          <a:noFill/>
          <a:ln/>
        </p:spPr>
        <p:txBody>
          <a:bodyPr wrap="square" lIns="0" tIns="0" rIns="0" bIns="0" rtlCol="0" anchor="ctr"/>
          <a:lstStyle/>
          <a:p>
            <a:pPr marL="0" indent="0" algn="ctr">
              <a:buNone/>
            </a:pPr>
            <a:r>
              <a:rPr lang="en-US" sz="3200" b="1" dirty="0">
                <a:solidFill>
                  <a:srgbClr val="F2F200"/>
                </a:solidFill>
              </a:rPr>
              <a:t>M</a:t>
            </a:r>
            <a:endParaRPr lang="en-US" sz="3200" dirty="0"/>
          </a:p>
        </p:txBody>
      </p:sp>
      <p:sp>
        <p:nvSpPr>
          <p:cNvPr id="19" name="Text 17"/>
          <p:cNvSpPr/>
          <p:nvPr/>
        </p:nvSpPr>
        <p:spPr>
          <a:xfrm>
            <a:off x="6427593" y="2688336"/>
            <a:ext cx="2057400" cy="256032"/>
          </a:xfrm>
          <a:prstGeom prst="rect">
            <a:avLst/>
          </a:prstGeom>
          <a:noFill/>
          <a:ln/>
        </p:spPr>
        <p:txBody>
          <a:bodyPr wrap="square" lIns="0" tIns="0" rIns="0" bIns="0" rtlCol="0" anchor="ctr"/>
          <a:lstStyle/>
          <a:p>
            <a:pPr marL="0" indent="0" algn="ctr">
              <a:buNone/>
            </a:pPr>
            <a:r>
              <a:rPr lang="en-US" sz="2400" b="1" dirty="0">
                <a:solidFill>
                  <a:srgbClr val="F2F200"/>
                </a:solidFill>
              </a:rPr>
              <a:t>Monitoring &amp; Events</a:t>
            </a:r>
            <a:endParaRPr lang="en-US" sz="2400" dirty="0"/>
          </a:p>
        </p:txBody>
      </p:sp>
      <p:sp>
        <p:nvSpPr>
          <p:cNvPr id="20" name="Text 18"/>
          <p:cNvSpPr/>
          <p:nvPr/>
        </p:nvSpPr>
        <p:spPr>
          <a:xfrm>
            <a:off x="6227063" y="3232404"/>
            <a:ext cx="2423159" cy="1929434"/>
          </a:xfrm>
          <a:prstGeom prst="rect">
            <a:avLst/>
          </a:prstGeom>
          <a:noFill/>
          <a:ln/>
        </p:spPr>
        <p:txBody>
          <a:bodyPr wrap="square" lIns="127" tIns="127" rIns="127" bIns="127" rtlCol="0" anchor="ctr">
            <a:normAutofit/>
          </a:bodyPr>
          <a:lstStyle/>
          <a:p>
            <a:pPr marL="285750" indent="-285750">
              <a:buFont typeface="Arial" panose="020B0604020202020204" pitchFamily="34" charset="0"/>
              <a:buChar char="•"/>
            </a:pPr>
            <a:r>
              <a:rPr lang="en-GB" dirty="0">
                <a:solidFill>
                  <a:srgbClr val="FFFFFF"/>
                </a:solidFill>
              </a:rPr>
              <a:t>Track performance, errors and uptime</a:t>
            </a:r>
          </a:p>
          <a:p>
            <a:pPr marL="285750" indent="-285750">
              <a:buFont typeface="Arial" panose="020B0604020202020204" pitchFamily="34" charset="0"/>
              <a:buChar char="•"/>
            </a:pPr>
            <a:r>
              <a:rPr lang="en-GB" dirty="0">
                <a:solidFill>
                  <a:srgbClr val="FFFFFF"/>
                </a:solidFill>
              </a:rPr>
              <a:t>Use alerts to identify issues early</a:t>
            </a:r>
          </a:p>
          <a:p>
            <a:pPr marL="285750" indent="-285750">
              <a:buFont typeface="Arial" panose="020B0604020202020204" pitchFamily="34" charset="0"/>
              <a:buChar char="•"/>
            </a:pPr>
            <a:r>
              <a:rPr lang="en-GB" dirty="0">
                <a:solidFill>
                  <a:srgbClr val="FFFFFF"/>
                </a:solidFill>
              </a:rPr>
              <a:t>Review trends and recurring problems</a:t>
            </a:r>
            <a:endParaRPr lang="en-US" dirty="0"/>
          </a:p>
        </p:txBody>
      </p:sp>
      <p:sp>
        <p:nvSpPr>
          <p:cNvPr id="21" name="Shape 19"/>
          <p:cNvSpPr/>
          <p:nvPr/>
        </p:nvSpPr>
        <p:spPr>
          <a:xfrm>
            <a:off x="9058508" y="1508760"/>
            <a:ext cx="2423160" cy="3653078"/>
          </a:xfrm>
          <a:prstGeom prst="roundRect">
            <a:avLst>
              <a:gd name="adj" fmla="val 4528"/>
            </a:avLst>
          </a:prstGeom>
          <a:solidFill>
            <a:srgbClr val="0A0A0A"/>
          </a:solidFill>
          <a:ln w="13970">
            <a:solidFill>
              <a:srgbClr val="BFBFBF"/>
            </a:solidFill>
            <a:prstDash val="solid"/>
          </a:ln>
        </p:spPr>
      </p:sp>
      <p:sp>
        <p:nvSpPr>
          <p:cNvPr id="22" name="Shape 20"/>
          <p:cNvSpPr/>
          <p:nvPr/>
        </p:nvSpPr>
        <p:spPr>
          <a:xfrm>
            <a:off x="9940904" y="1726152"/>
            <a:ext cx="658368" cy="658368"/>
          </a:xfrm>
          <a:prstGeom prst="ellipse">
            <a:avLst/>
          </a:prstGeom>
          <a:solidFill>
            <a:srgbClr val="101010"/>
          </a:solidFill>
          <a:ln w="15240">
            <a:solidFill>
              <a:srgbClr val="FFFFFF"/>
            </a:solidFill>
            <a:prstDash val="solid"/>
          </a:ln>
        </p:spPr>
      </p:sp>
      <p:sp>
        <p:nvSpPr>
          <p:cNvPr id="23" name="Text 21"/>
          <p:cNvSpPr/>
          <p:nvPr/>
        </p:nvSpPr>
        <p:spPr>
          <a:xfrm>
            <a:off x="9921240" y="1874520"/>
            <a:ext cx="658368" cy="320040"/>
          </a:xfrm>
          <a:prstGeom prst="rect">
            <a:avLst/>
          </a:prstGeom>
          <a:noFill/>
          <a:ln/>
        </p:spPr>
        <p:txBody>
          <a:bodyPr wrap="square" lIns="0" tIns="0" rIns="0" bIns="0" rtlCol="0" anchor="ctr"/>
          <a:lstStyle/>
          <a:p>
            <a:pPr marL="0" indent="0" algn="ctr">
              <a:buNone/>
            </a:pPr>
            <a:r>
              <a:rPr lang="en-US" sz="3200" b="1" dirty="0">
                <a:solidFill>
                  <a:srgbClr val="FFFFFF"/>
                </a:solidFill>
              </a:rPr>
              <a:t>C</a:t>
            </a:r>
            <a:endParaRPr lang="en-US" sz="3200" dirty="0"/>
          </a:p>
        </p:txBody>
      </p:sp>
      <p:sp>
        <p:nvSpPr>
          <p:cNvPr id="24" name="Text 22"/>
          <p:cNvSpPr/>
          <p:nvPr/>
        </p:nvSpPr>
        <p:spPr>
          <a:xfrm>
            <a:off x="9267444" y="2707952"/>
            <a:ext cx="2057400" cy="256032"/>
          </a:xfrm>
          <a:prstGeom prst="rect">
            <a:avLst/>
          </a:prstGeom>
          <a:noFill/>
          <a:ln/>
        </p:spPr>
        <p:txBody>
          <a:bodyPr wrap="square" lIns="0" tIns="0" rIns="0" bIns="0" rtlCol="0" anchor="ctr"/>
          <a:lstStyle/>
          <a:p>
            <a:pPr marL="0" indent="0" algn="ctr">
              <a:buNone/>
            </a:pPr>
            <a:r>
              <a:rPr lang="en-US" sz="2400" b="1" dirty="0">
                <a:solidFill>
                  <a:srgbClr val="F2F200"/>
                </a:solidFill>
              </a:rPr>
              <a:t>Continual Improvement</a:t>
            </a:r>
            <a:endParaRPr lang="en-US" sz="2400" dirty="0"/>
          </a:p>
        </p:txBody>
      </p:sp>
      <p:sp>
        <p:nvSpPr>
          <p:cNvPr id="25" name="Text 23"/>
          <p:cNvSpPr/>
          <p:nvPr/>
        </p:nvSpPr>
        <p:spPr>
          <a:xfrm>
            <a:off x="9052560" y="3653986"/>
            <a:ext cx="2378915" cy="1198429"/>
          </a:xfrm>
          <a:prstGeom prst="rect">
            <a:avLst/>
          </a:prstGeom>
          <a:noFill/>
          <a:ln/>
        </p:spPr>
        <p:txBody>
          <a:bodyPr wrap="square" lIns="127" tIns="127" rIns="127" bIns="127" rtlCol="0" anchor="ctr">
            <a:noAutofit/>
          </a:bodyPr>
          <a:lstStyle/>
          <a:p>
            <a:pPr marL="285750" indent="-285750">
              <a:buFont typeface="Arial" panose="020B0604020202020204" pitchFamily="34" charset="0"/>
              <a:buChar char="•"/>
            </a:pPr>
            <a:r>
              <a:rPr lang="en-GB" dirty="0">
                <a:solidFill>
                  <a:srgbClr val="FFFFFF"/>
                </a:solidFill>
              </a:rPr>
              <a:t>Analyse feedback and service data</a:t>
            </a:r>
          </a:p>
          <a:p>
            <a:pPr marL="285750" indent="-285750">
              <a:buFont typeface="Arial" panose="020B0604020202020204" pitchFamily="34" charset="0"/>
              <a:buChar char="•"/>
            </a:pPr>
            <a:r>
              <a:rPr lang="en-GB" dirty="0">
                <a:solidFill>
                  <a:srgbClr val="FFFFFF"/>
                </a:solidFill>
              </a:rPr>
              <a:t>Prioritise fixes and enhancements</a:t>
            </a:r>
          </a:p>
          <a:p>
            <a:pPr marL="285750" indent="-285750">
              <a:buFont typeface="Arial" panose="020B0604020202020204" pitchFamily="34" charset="0"/>
              <a:buChar char="•"/>
            </a:pPr>
            <a:r>
              <a:rPr lang="en-GB" dirty="0">
                <a:solidFill>
                  <a:srgbClr val="FFFFFF"/>
                </a:solidFill>
              </a:rPr>
              <a:t>Improve future versions of the service</a:t>
            </a:r>
            <a:endParaRPr lang="en-US" dirty="0"/>
          </a:p>
        </p:txBody>
      </p:sp>
      <p:sp>
        <p:nvSpPr>
          <p:cNvPr id="26" name="Shape 24"/>
          <p:cNvSpPr/>
          <p:nvPr/>
        </p:nvSpPr>
        <p:spPr>
          <a:xfrm>
            <a:off x="594360" y="5493674"/>
            <a:ext cx="5239512" cy="960120"/>
          </a:xfrm>
          <a:prstGeom prst="roundRect">
            <a:avLst>
              <a:gd name="adj" fmla="val 10000"/>
            </a:avLst>
          </a:prstGeom>
          <a:solidFill>
            <a:srgbClr val="050505"/>
          </a:solidFill>
          <a:ln w="10160">
            <a:solidFill>
              <a:srgbClr val="BFBFBF">
                <a:alpha val="65000"/>
              </a:srgbClr>
            </a:solidFill>
            <a:prstDash val="solid"/>
          </a:ln>
        </p:spPr>
      </p:sp>
      <p:sp>
        <p:nvSpPr>
          <p:cNvPr id="27" name="Text 25"/>
          <p:cNvSpPr/>
          <p:nvPr/>
        </p:nvSpPr>
        <p:spPr>
          <a:xfrm>
            <a:off x="640080" y="5806687"/>
            <a:ext cx="5148072" cy="347472"/>
          </a:xfrm>
          <a:prstGeom prst="rect">
            <a:avLst/>
          </a:prstGeom>
          <a:noFill/>
          <a:ln/>
        </p:spPr>
        <p:txBody>
          <a:bodyPr wrap="square" lIns="127" tIns="127" rIns="127" bIns="127" rtlCol="0" anchor="ctr">
            <a:noAutofit/>
          </a:bodyPr>
          <a:lstStyle/>
          <a:p>
            <a:pPr marL="0" indent="0">
              <a:buNone/>
            </a:pPr>
            <a:r>
              <a:rPr lang="en-US" dirty="0">
                <a:solidFill>
                  <a:srgbClr val="FFFFFF"/>
                </a:solidFill>
              </a:rPr>
              <a:t>Examples: E-commerce apps • banking apps • public-service portals • internal workplace systems</a:t>
            </a:r>
            <a:endParaRPr lang="en-US" dirty="0"/>
          </a:p>
        </p:txBody>
      </p:sp>
      <p:sp>
        <p:nvSpPr>
          <p:cNvPr id="28" name="Shape 26"/>
          <p:cNvSpPr/>
          <p:nvPr/>
        </p:nvSpPr>
        <p:spPr>
          <a:xfrm>
            <a:off x="6227064" y="5509260"/>
            <a:ext cx="5257800" cy="960120"/>
          </a:xfrm>
          <a:prstGeom prst="roundRect">
            <a:avLst>
              <a:gd name="adj" fmla="val 7619"/>
            </a:avLst>
          </a:prstGeom>
          <a:solidFill>
            <a:srgbClr val="050505"/>
          </a:solidFill>
          <a:ln w="15240">
            <a:solidFill>
              <a:srgbClr val="F2F200"/>
            </a:solidFill>
            <a:prstDash val="solid"/>
          </a:ln>
        </p:spPr>
      </p:sp>
      <p:sp>
        <p:nvSpPr>
          <p:cNvPr id="29" name="Text 27"/>
          <p:cNvSpPr/>
          <p:nvPr/>
        </p:nvSpPr>
        <p:spPr>
          <a:xfrm>
            <a:off x="6493715" y="5614663"/>
            <a:ext cx="4937760" cy="731520"/>
          </a:xfrm>
          <a:prstGeom prst="rect">
            <a:avLst/>
          </a:prstGeom>
          <a:noFill/>
          <a:ln/>
        </p:spPr>
        <p:txBody>
          <a:bodyPr wrap="square" lIns="254" tIns="254" rIns="254" bIns="254" rtlCol="0" anchor="ctr">
            <a:normAutofit fontScale="92500"/>
          </a:bodyPr>
          <a:lstStyle/>
          <a:p>
            <a:pPr marL="0" indent="0">
              <a:buNone/>
            </a:pPr>
            <a:r>
              <a:rPr lang="en-US" dirty="0">
                <a:solidFill>
                  <a:srgbClr val="FFFF00"/>
                </a:solidFill>
              </a:rPr>
              <a:t>For Assignment 2: </a:t>
            </a:r>
            <a:r>
              <a:rPr lang="en-US" dirty="0">
                <a:solidFill>
                  <a:srgbClr val="FFFFFF"/>
                </a:solidFill>
              </a:rPr>
              <a:t>explain how your project would be supported after release, not only how it would be built.</a:t>
            </a:r>
            <a:endParaRPr lang="en-US" dirty="0"/>
          </a:p>
        </p:txBody>
      </p:sp>
      <p:grpSp>
        <p:nvGrpSpPr>
          <p:cNvPr id="30" name="Group 29">
            <a:extLst>
              <a:ext uri="{FF2B5EF4-FFF2-40B4-BE49-F238E27FC236}">
                <a16:creationId xmlns:a16="http://schemas.microsoft.com/office/drawing/2014/main" id="{360E6A28-A79D-489B-B984-880473F41008}"/>
              </a:ext>
            </a:extLst>
          </p:cNvPr>
          <p:cNvGrpSpPr/>
          <p:nvPr/>
        </p:nvGrpSpPr>
        <p:grpSpPr>
          <a:xfrm>
            <a:off x="9825965" y="77724"/>
            <a:ext cx="2267712" cy="320040"/>
            <a:chOff x="9825965" y="77724"/>
            <a:chExt cx="2267712" cy="320040"/>
          </a:xfrm>
        </p:grpSpPr>
        <p:sp>
          <p:nvSpPr>
            <p:cNvPr id="31" name="Shape 2">
              <a:extLst>
                <a:ext uri="{FF2B5EF4-FFF2-40B4-BE49-F238E27FC236}">
                  <a16:creationId xmlns:a16="http://schemas.microsoft.com/office/drawing/2014/main" id="{70F31979-D0BD-461F-8E31-E764CE7F4938}"/>
                </a:ext>
              </a:extLst>
            </p:cNvPr>
            <p:cNvSpPr/>
            <p:nvPr/>
          </p:nvSpPr>
          <p:spPr>
            <a:xfrm>
              <a:off x="9825965" y="77724"/>
              <a:ext cx="2267712" cy="320040"/>
            </a:xfrm>
            <a:prstGeom prst="rect">
              <a:avLst/>
            </a:prstGeom>
            <a:solidFill>
              <a:srgbClr val="E6E600"/>
            </a:solidFill>
            <a:ln w="12700">
              <a:solidFill>
                <a:srgbClr val="E6E600"/>
              </a:solidFill>
              <a:prstDash val="solid"/>
            </a:ln>
          </p:spPr>
        </p:sp>
        <p:sp>
          <p:nvSpPr>
            <p:cNvPr id="32" name="Text 3">
              <a:extLst>
                <a:ext uri="{FF2B5EF4-FFF2-40B4-BE49-F238E27FC236}">
                  <a16:creationId xmlns:a16="http://schemas.microsoft.com/office/drawing/2014/main" id="{12AE1AB1-442A-45F0-8A3C-F3C0FAF53E6F}"/>
                </a:ext>
              </a:extLst>
            </p:cNvPr>
            <p:cNvSpPr/>
            <p:nvPr/>
          </p:nvSpPr>
          <p:spPr>
            <a:xfrm>
              <a:off x="9917405" y="123444"/>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Improve</a:t>
              </a:r>
              <a:endParaRPr lang="en-US" sz="1100" dirty="0"/>
            </a:p>
          </p:txBody>
        </p:sp>
      </p:grpSp>
      <p:sp>
        <p:nvSpPr>
          <p:cNvPr id="34" name="TextBox 33">
            <a:extLst>
              <a:ext uri="{FF2B5EF4-FFF2-40B4-BE49-F238E27FC236}">
                <a16:creationId xmlns:a16="http://schemas.microsoft.com/office/drawing/2014/main" id="{6F538475-6475-40F7-9C33-3C201B000630}"/>
              </a:ext>
            </a:extLst>
          </p:cNvPr>
          <p:cNvSpPr txBox="1"/>
          <p:nvPr/>
        </p:nvSpPr>
        <p:spPr>
          <a:xfrm>
            <a:off x="3048000" y="3078403"/>
            <a:ext cx="6096000" cy="646331"/>
          </a:xfrm>
          <a:prstGeom prst="rect">
            <a:avLst/>
          </a:prstGeom>
          <a:noFill/>
        </p:spPr>
        <p:txBody>
          <a:bodyPr wrap="square">
            <a:spAutoFit/>
          </a:bodyPr>
          <a:lstStyle/>
          <a:p>
            <a:r>
              <a:rPr lang="en-GB" dirty="0"/>
              <a:t>helps organisations support, control and improve software after release.</a:t>
            </a:r>
          </a:p>
        </p:txBody>
      </p:sp>
    </p:spTree>
    <p:extLst>
      <p:ext uri="{BB962C8B-B14F-4D97-AF65-F5344CB8AC3E}">
        <p14:creationId xmlns:p14="http://schemas.microsoft.com/office/powerpoint/2010/main" val="349908966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6D9D72-5B44-B76C-D50A-F13EE49345D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C7EAB1-EDE5-5071-8792-B13C8BF79AC2}"/>
              </a:ext>
            </a:extLst>
          </p:cNvPr>
          <p:cNvSpPr>
            <a:spLocks noGrp="1"/>
          </p:cNvSpPr>
          <p:nvPr>
            <p:ph type="title"/>
          </p:nvPr>
        </p:nvSpPr>
        <p:spPr>
          <a:xfrm>
            <a:off x="258965" y="132738"/>
            <a:ext cx="7813320" cy="862778"/>
          </a:xfrm>
          <a:ln>
            <a:solidFill>
              <a:schemeClr val="tx1"/>
            </a:solidFill>
          </a:ln>
        </p:spPr>
        <p:txBody>
          <a:bodyPr>
            <a:normAutofit fontScale="90000"/>
          </a:bodyPr>
          <a:lstStyle/>
          <a:p>
            <a:r>
              <a:rPr lang="en-GB" sz="4800" b="1" dirty="0"/>
              <a:t> </a:t>
            </a:r>
            <a:r>
              <a:rPr lang="en-GB" sz="6000" b="1" dirty="0"/>
              <a:t>Bg. </a:t>
            </a:r>
            <a:r>
              <a:rPr lang="en-GB" sz="4800" b="1" dirty="0"/>
              <a:t>ITIL &amp; Web, Mobile &amp; Cloud</a:t>
            </a:r>
          </a:p>
        </p:txBody>
      </p:sp>
      <p:sp>
        <p:nvSpPr>
          <p:cNvPr id="3" name="Content Placeholder 2">
            <a:extLst>
              <a:ext uri="{FF2B5EF4-FFF2-40B4-BE49-F238E27FC236}">
                <a16:creationId xmlns:a16="http://schemas.microsoft.com/office/drawing/2014/main" id="{768C4E3A-BF8F-51AB-27F6-BB5BC762CE0E}"/>
              </a:ext>
            </a:extLst>
          </p:cNvPr>
          <p:cNvSpPr>
            <a:spLocks noGrp="1"/>
          </p:cNvSpPr>
          <p:nvPr>
            <p:ph idx="1"/>
          </p:nvPr>
        </p:nvSpPr>
        <p:spPr>
          <a:xfrm>
            <a:off x="466236" y="1319980"/>
            <a:ext cx="10609803" cy="5751872"/>
          </a:xfrm>
        </p:spPr>
        <p:txBody>
          <a:bodyPr>
            <a:normAutofit/>
          </a:bodyPr>
          <a:lstStyle/>
          <a:p>
            <a:pPr marL="0" indent="0">
              <a:buNone/>
            </a:pPr>
            <a:r>
              <a:rPr lang="en-GB" b="1" dirty="0"/>
              <a:t>Continual Service Improvement (CSI): </a:t>
            </a:r>
            <a:r>
              <a:rPr lang="en-GB" dirty="0"/>
              <a:t>ITIL supports ongoing improvement for customer-facing apps/services by:</a:t>
            </a:r>
          </a:p>
          <a:p>
            <a:pPr lvl="0"/>
            <a:r>
              <a:rPr lang="en-GB" dirty="0"/>
              <a:t>Tracking Service Level Aims (uptime, response time)</a:t>
            </a:r>
          </a:p>
          <a:p>
            <a:pPr lvl="0"/>
            <a:r>
              <a:rPr lang="en-GB" dirty="0"/>
              <a:t>Analysing customer feedback</a:t>
            </a:r>
          </a:p>
          <a:p>
            <a:pPr lvl="0"/>
            <a:r>
              <a:rPr lang="en-GB" dirty="0"/>
              <a:t>Identifying improvement opportunities</a:t>
            </a:r>
          </a:p>
          <a:p>
            <a:pPr lvl="0"/>
            <a:r>
              <a:rPr lang="en-GB" dirty="0"/>
              <a:t>Prioritising enhancements and fixes</a:t>
            </a:r>
          </a:p>
          <a:p>
            <a:r>
              <a:rPr lang="en-GB" b="1" dirty="0"/>
              <a:t>Examples: </a:t>
            </a:r>
            <a:r>
              <a:rPr lang="en-GB" dirty="0"/>
              <a:t>Many organisations use ITIL for external apps such as E‑commerce web applications, Bank mobile applications, Government/council public-service portals and many more…</a:t>
            </a:r>
          </a:p>
        </p:txBody>
      </p:sp>
      <p:grpSp>
        <p:nvGrpSpPr>
          <p:cNvPr id="5" name="Group 4">
            <a:extLst>
              <a:ext uri="{FF2B5EF4-FFF2-40B4-BE49-F238E27FC236}">
                <a16:creationId xmlns:a16="http://schemas.microsoft.com/office/drawing/2014/main" id="{71331078-A129-4B80-BBBA-9B3FFF1FE22B}"/>
              </a:ext>
            </a:extLst>
          </p:cNvPr>
          <p:cNvGrpSpPr/>
          <p:nvPr/>
        </p:nvGrpSpPr>
        <p:grpSpPr>
          <a:xfrm>
            <a:off x="8286845" y="-107284"/>
            <a:ext cx="1630560" cy="1658324"/>
            <a:chOff x="10029323" y="-50750"/>
            <a:chExt cx="2030361" cy="2030361"/>
          </a:xfrm>
        </p:grpSpPr>
        <p:pic>
          <p:nvPicPr>
            <p:cNvPr id="6" name="Graphic 5" descr="Arrow circle outline">
              <a:extLst>
                <a:ext uri="{FF2B5EF4-FFF2-40B4-BE49-F238E27FC236}">
                  <a16:creationId xmlns:a16="http://schemas.microsoft.com/office/drawing/2014/main" id="{F126B798-AB98-847B-B28B-97FB5EFDED8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604513" y="499856"/>
              <a:ext cx="914400" cy="914400"/>
            </a:xfrm>
            <a:prstGeom prst="rect">
              <a:avLst/>
            </a:prstGeom>
          </p:spPr>
        </p:pic>
        <p:pic>
          <p:nvPicPr>
            <p:cNvPr id="7" name="Graphic 6" descr="Arrow circle outline">
              <a:extLst>
                <a:ext uri="{FF2B5EF4-FFF2-40B4-BE49-F238E27FC236}">
                  <a16:creationId xmlns:a16="http://schemas.microsoft.com/office/drawing/2014/main" id="{4A6102F1-0DAE-50CA-E667-77B5E58A4F3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29323" y="-50750"/>
              <a:ext cx="2030361" cy="2030361"/>
            </a:xfrm>
            <a:prstGeom prst="rect">
              <a:avLst/>
            </a:prstGeom>
          </p:spPr>
        </p:pic>
      </p:grpSp>
      <p:grpSp>
        <p:nvGrpSpPr>
          <p:cNvPr id="8" name="Group 7">
            <a:extLst>
              <a:ext uri="{FF2B5EF4-FFF2-40B4-BE49-F238E27FC236}">
                <a16:creationId xmlns:a16="http://schemas.microsoft.com/office/drawing/2014/main" id="{5250B1FD-F31C-4F61-9B71-F5629DA0EEC7}"/>
              </a:ext>
            </a:extLst>
          </p:cNvPr>
          <p:cNvGrpSpPr/>
          <p:nvPr/>
        </p:nvGrpSpPr>
        <p:grpSpPr>
          <a:xfrm>
            <a:off x="9825965" y="77724"/>
            <a:ext cx="2267712" cy="320040"/>
            <a:chOff x="9825965" y="77724"/>
            <a:chExt cx="2267712" cy="320040"/>
          </a:xfrm>
        </p:grpSpPr>
        <p:sp>
          <p:nvSpPr>
            <p:cNvPr id="9" name="Shape 2">
              <a:extLst>
                <a:ext uri="{FF2B5EF4-FFF2-40B4-BE49-F238E27FC236}">
                  <a16:creationId xmlns:a16="http://schemas.microsoft.com/office/drawing/2014/main" id="{E04731BB-C0E1-4D5E-B39E-80495EBC5702}"/>
                </a:ext>
              </a:extLst>
            </p:cNvPr>
            <p:cNvSpPr/>
            <p:nvPr/>
          </p:nvSpPr>
          <p:spPr>
            <a:xfrm>
              <a:off x="9825965" y="77724"/>
              <a:ext cx="2267712" cy="320040"/>
            </a:xfrm>
            <a:prstGeom prst="rect">
              <a:avLst/>
            </a:prstGeom>
            <a:solidFill>
              <a:srgbClr val="E6E600"/>
            </a:solidFill>
            <a:ln w="12700">
              <a:solidFill>
                <a:srgbClr val="E6E600"/>
              </a:solidFill>
              <a:prstDash val="solid"/>
            </a:ln>
          </p:spPr>
        </p:sp>
        <p:sp>
          <p:nvSpPr>
            <p:cNvPr id="10" name="Text 3">
              <a:extLst>
                <a:ext uri="{FF2B5EF4-FFF2-40B4-BE49-F238E27FC236}">
                  <a16:creationId xmlns:a16="http://schemas.microsoft.com/office/drawing/2014/main" id="{3F735112-130B-45A4-ADCB-3AE79E1437FA}"/>
                </a:ext>
              </a:extLst>
            </p:cNvPr>
            <p:cNvSpPr/>
            <p:nvPr/>
          </p:nvSpPr>
          <p:spPr>
            <a:xfrm>
              <a:off x="9917405" y="123444"/>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Improve</a:t>
              </a:r>
              <a:endParaRPr lang="en-US" sz="1100" dirty="0"/>
            </a:p>
          </p:txBody>
        </p:sp>
      </p:grpSp>
    </p:spTree>
    <p:extLst>
      <p:ext uri="{BB962C8B-B14F-4D97-AF65-F5344CB8AC3E}">
        <p14:creationId xmlns:p14="http://schemas.microsoft.com/office/powerpoint/2010/main" val="28429218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1298" y="187754"/>
            <a:ext cx="9301631" cy="1169043"/>
          </a:xfrm>
          <a:ln>
            <a:solidFill>
              <a:schemeClr val="tx1"/>
            </a:solidFill>
          </a:ln>
        </p:spPr>
        <p:txBody>
          <a:bodyPr>
            <a:normAutofit/>
          </a:bodyPr>
          <a:lstStyle/>
          <a:p>
            <a:r>
              <a:rPr lang="en-GB" sz="5400" b="1" dirty="0"/>
              <a:t> Bg. </a:t>
            </a:r>
            <a:r>
              <a:rPr lang="en-GB" sz="5400" b="1" u="sng" dirty="0"/>
              <a:t>Systems Management &amp; ITIL</a:t>
            </a:r>
          </a:p>
        </p:txBody>
      </p:sp>
      <p:sp>
        <p:nvSpPr>
          <p:cNvPr id="3" name="Content Placeholder 2"/>
          <p:cNvSpPr>
            <a:spLocks noGrp="1"/>
          </p:cNvSpPr>
          <p:nvPr>
            <p:ph idx="1"/>
          </p:nvPr>
        </p:nvSpPr>
        <p:spPr>
          <a:xfrm>
            <a:off x="576650" y="1405493"/>
            <a:ext cx="11038700" cy="5028257"/>
          </a:xfrm>
        </p:spPr>
        <p:txBody>
          <a:bodyPr>
            <a:normAutofit fontScale="92500" lnSpcReduction="10000"/>
          </a:bodyPr>
          <a:lstStyle/>
          <a:p>
            <a:r>
              <a:rPr lang="en-GB" b="1" dirty="0"/>
              <a:t>Systems Management </a:t>
            </a:r>
            <a:r>
              <a:rPr lang="en-GB" dirty="0"/>
              <a:t>refers to enterprise-wide administration of distributed computer systems. </a:t>
            </a:r>
          </a:p>
          <a:p>
            <a:r>
              <a:rPr lang="en-GB" dirty="0"/>
              <a:t>Application performance management (APM) technologies are a subset of Systems management. APM as we have seen is the monitoring and management of software applications.</a:t>
            </a:r>
          </a:p>
          <a:p>
            <a:r>
              <a:rPr lang="en-GB" b="1" dirty="0"/>
              <a:t>Systems management </a:t>
            </a:r>
            <a:r>
              <a:rPr lang="en-GB" dirty="0"/>
              <a:t>involves everything: Hardware inventories, Server availability monitoring and metrics,  Software inventory and installation, Anti-virus and anti-management, User's activities monitoring, Capacity monitoring, Security management, Storage management, Network capacity and utilization monitoring, Digital forensics. </a:t>
            </a:r>
          </a:p>
          <a:p>
            <a:pPr>
              <a:buClr>
                <a:srgbClr val="FFFF00"/>
              </a:buClr>
            </a:pPr>
            <a:r>
              <a:rPr lang="en-US" b="1" dirty="0"/>
              <a:t>IT Service Management (ITSM)</a:t>
            </a:r>
            <a:r>
              <a:rPr lang="en-US" dirty="0"/>
              <a:t> is how IT teams manage the end-to-end delivery of IT services to end-users and customers.</a:t>
            </a:r>
            <a:endParaRPr lang="en-GB" dirty="0"/>
          </a:p>
          <a:p>
            <a:pPr>
              <a:buClr>
                <a:schemeClr val="tx1"/>
              </a:buClr>
            </a:pPr>
            <a:r>
              <a:rPr lang="en-GB" b="1" dirty="0"/>
              <a:t>ITIL is an </a:t>
            </a:r>
            <a:r>
              <a:rPr lang="en-US" b="1" dirty="0"/>
              <a:t>IT Service Management</a:t>
            </a:r>
            <a:r>
              <a:rPr lang="en-GB" b="1" dirty="0"/>
              <a:t> Methodology / framework.</a:t>
            </a:r>
          </a:p>
          <a:p>
            <a:endParaRPr lang="en-GB" sz="1000" dirty="0"/>
          </a:p>
          <a:p>
            <a:endParaRPr lang="en-GB" sz="1000" dirty="0"/>
          </a:p>
          <a:p>
            <a:endParaRPr lang="en-GB" dirty="0"/>
          </a:p>
          <a:p>
            <a:endParaRPr lang="en-GB" sz="1000" dirty="0"/>
          </a:p>
          <a:p>
            <a:endParaRPr lang="en-GB" dirty="0"/>
          </a:p>
          <a:p>
            <a:endParaRPr lang="en-GB" dirty="0"/>
          </a:p>
        </p:txBody>
      </p:sp>
      <p:grpSp>
        <p:nvGrpSpPr>
          <p:cNvPr id="4" name="Group 3">
            <a:extLst>
              <a:ext uri="{FF2B5EF4-FFF2-40B4-BE49-F238E27FC236}">
                <a16:creationId xmlns:a16="http://schemas.microsoft.com/office/drawing/2014/main" id="{A924C754-DA92-4521-805F-4680D7F431D7}"/>
              </a:ext>
            </a:extLst>
          </p:cNvPr>
          <p:cNvGrpSpPr/>
          <p:nvPr/>
        </p:nvGrpSpPr>
        <p:grpSpPr>
          <a:xfrm>
            <a:off x="9825965" y="77724"/>
            <a:ext cx="2267712" cy="320040"/>
            <a:chOff x="9825965" y="77724"/>
            <a:chExt cx="2267712" cy="320040"/>
          </a:xfrm>
        </p:grpSpPr>
        <p:sp>
          <p:nvSpPr>
            <p:cNvPr id="5" name="Shape 2">
              <a:extLst>
                <a:ext uri="{FF2B5EF4-FFF2-40B4-BE49-F238E27FC236}">
                  <a16:creationId xmlns:a16="http://schemas.microsoft.com/office/drawing/2014/main" id="{1ACB6937-5AF1-4657-9D76-52618CA84725}"/>
                </a:ext>
              </a:extLst>
            </p:cNvPr>
            <p:cNvSpPr/>
            <p:nvPr/>
          </p:nvSpPr>
          <p:spPr>
            <a:xfrm>
              <a:off x="9825965" y="77724"/>
              <a:ext cx="2267712" cy="320040"/>
            </a:xfrm>
            <a:prstGeom prst="rect">
              <a:avLst/>
            </a:prstGeom>
            <a:solidFill>
              <a:srgbClr val="E6E600"/>
            </a:solidFill>
            <a:ln w="12700">
              <a:solidFill>
                <a:srgbClr val="E6E600"/>
              </a:solidFill>
              <a:prstDash val="solid"/>
            </a:ln>
          </p:spPr>
        </p:sp>
        <p:sp>
          <p:nvSpPr>
            <p:cNvPr id="6" name="Text 3">
              <a:extLst>
                <a:ext uri="{FF2B5EF4-FFF2-40B4-BE49-F238E27FC236}">
                  <a16:creationId xmlns:a16="http://schemas.microsoft.com/office/drawing/2014/main" id="{302ABF82-C09F-4D9E-B008-EAECA23BBC0E}"/>
                </a:ext>
              </a:extLst>
            </p:cNvPr>
            <p:cNvSpPr/>
            <p:nvPr/>
          </p:nvSpPr>
          <p:spPr>
            <a:xfrm>
              <a:off x="9917405" y="123444"/>
              <a:ext cx="2084832" cy="228600"/>
            </a:xfrm>
            <a:prstGeom prst="rect">
              <a:avLst/>
            </a:prstGeom>
            <a:noFill/>
            <a:ln/>
          </p:spPr>
          <p:txBody>
            <a:bodyPr wrap="square" lIns="0" tIns="0" rIns="0" bIns="0" rtlCol="0" anchor="ctr"/>
            <a:lstStyle/>
            <a:p>
              <a:pPr marL="0" indent="0" algn="ctr">
                <a:buNone/>
              </a:pPr>
              <a:r>
                <a:rPr lang="en-US" sz="1100" b="1" dirty="0">
                  <a:solidFill>
                    <a:srgbClr val="000000"/>
                  </a:solidFill>
                </a:rPr>
                <a:t>Lifecycle stage: Improve</a:t>
              </a:r>
              <a:endParaRPr lang="en-US" sz="1100" dirty="0"/>
            </a:p>
          </p:txBody>
        </p:sp>
      </p:grpSp>
    </p:spTree>
    <p:extLst>
      <p:ext uri="{BB962C8B-B14F-4D97-AF65-F5344CB8AC3E}">
        <p14:creationId xmlns:p14="http://schemas.microsoft.com/office/powerpoint/2010/main" val="409869151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8869680" cy="457200"/>
          </a:xfrm>
          <a:prstGeom prst="rect">
            <a:avLst/>
          </a:prstGeom>
          <a:noFill/>
          <a:ln/>
        </p:spPr>
        <p:txBody>
          <a:bodyPr wrap="square" lIns="0" tIns="0" rIns="0" bIns="0" rtlCol="0" anchor="ctr"/>
          <a:lstStyle/>
          <a:p>
            <a:pPr marL="0" indent="0">
              <a:buNone/>
            </a:pPr>
            <a:r>
              <a:rPr lang="en-US" sz="3200" b="1" dirty="0">
                <a:solidFill>
                  <a:srgbClr val="F2B705"/>
                </a:solidFill>
                <a:latin typeface="Aptos Display" pitchFamily="34" charset="0"/>
                <a:ea typeface="Aptos Display" pitchFamily="34" charset="-122"/>
                <a:cs typeface="Aptos Display" pitchFamily="34" charset="-120"/>
              </a:rPr>
              <a:t>Game Projects: Development and Publishing Route</a:t>
            </a:r>
            <a:endParaRPr lang="en-US" sz="3200" dirty="0"/>
          </a:p>
        </p:txBody>
      </p:sp>
      <p:sp>
        <p:nvSpPr>
          <p:cNvPr id="3" name="Text 1"/>
          <p:cNvSpPr/>
          <p:nvPr/>
        </p:nvSpPr>
        <p:spPr>
          <a:xfrm>
            <a:off x="10134600" y="402337"/>
            <a:ext cx="2057400" cy="292608"/>
          </a:xfrm>
          <a:prstGeom prst="rect">
            <a:avLst/>
          </a:prstGeom>
          <a:solidFill>
            <a:srgbClr val="F2B705"/>
          </a:solidFill>
          <a:ln>
            <a:solidFill>
              <a:srgbClr val="F2B705"/>
            </a:solidFill>
          </a:ln>
        </p:spPr>
        <p:txBody>
          <a:bodyPr wrap="square" lIns="381" tIns="381" rIns="381" bIns="381" rtlCol="0" anchor="ctr"/>
          <a:lstStyle/>
          <a:p>
            <a:pPr marL="0" indent="0" algn="ctr">
              <a:buNone/>
            </a:pPr>
            <a:r>
              <a:rPr lang="en-US" sz="1400" b="1" dirty="0">
                <a:solidFill>
                  <a:srgbClr val="0B0B0D"/>
                </a:solidFill>
                <a:latin typeface="Aptos" pitchFamily="34" charset="0"/>
                <a:ea typeface="Aptos" pitchFamily="34" charset="-122"/>
                <a:cs typeface="Aptos" pitchFamily="34" charset="-120"/>
              </a:rPr>
              <a:t>Lifecycle stage: Deploy</a:t>
            </a:r>
            <a:endParaRPr lang="en-US" sz="1400" dirty="0"/>
          </a:p>
        </p:txBody>
      </p:sp>
      <p:sp>
        <p:nvSpPr>
          <p:cNvPr id="4" name="Shape 2"/>
          <p:cNvSpPr/>
          <p:nvPr/>
        </p:nvSpPr>
        <p:spPr>
          <a:xfrm>
            <a:off x="548640" y="886968"/>
            <a:ext cx="11064240" cy="0"/>
          </a:xfrm>
          <a:prstGeom prst="line">
            <a:avLst/>
          </a:prstGeom>
          <a:noFill/>
          <a:ln w="12700">
            <a:solidFill>
              <a:srgbClr val="444444"/>
            </a:solidFill>
            <a:prstDash val="solid"/>
          </a:ln>
        </p:spPr>
      </p:sp>
      <p:sp>
        <p:nvSpPr>
          <p:cNvPr id="5" name="Text 3"/>
          <p:cNvSpPr/>
          <p:nvPr/>
        </p:nvSpPr>
        <p:spPr>
          <a:xfrm>
            <a:off x="648142" y="1325882"/>
            <a:ext cx="10789920" cy="384048"/>
          </a:xfrm>
          <a:prstGeom prst="rect">
            <a:avLst/>
          </a:prstGeom>
          <a:noFill/>
          <a:ln/>
        </p:spPr>
        <p:txBody>
          <a:bodyPr wrap="square" lIns="0" tIns="0" rIns="0" bIns="0" rtlCol="0" anchor="ctr">
            <a:noAutofit/>
          </a:bodyPr>
          <a:lstStyle/>
          <a:p>
            <a:pPr marL="0" indent="0">
              <a:buNone/>
            </a:pPr>
            <a:r>
              <a:rPr lang="en-US" sz="2400" dirty="0">
                <a:solidFill>
                  <a:srgbClr val="F7F7F7"/>
                </a:solidFill>
              </a:rPr>
              <a:t>For a game project, deployment means choosing the platform where players will access the game and how future updates will be delivered.</a:t>
            </a:r>
            <a:endParaRPr lang="en-US" sz="2400" dirty="0"/>
          </a:p>
        </p:txBody>
      </p:sp>
      <p:sp>
        <p:nvSpPr>
          <p:cNvPr id="6" name="Shape 4"/>
          <p:cNvSpPr/>
          <p:nvPr/>
        </p:nvSpPr>
        <p:spPr>
          <a:xfrm>
            <a:off x="630936" y="2286001"/>
            <a:ext cx="3474720" cy="3337560"/>
          </a:xfrm>
          <a:prstGeom prst="roundRect">
            <a:avLst>
              <a:gd name="adj" fmla="val 2192"/>
            </a:avLst>
          </a:prstGeom>
          <a:solidFill>
            <a:srgbClr val="17171A"/>
          </a:solidFill>
          <a:ln w="15240">
            <a:solidFill>
              <a:srgbClr val="6EA8FE"/>
            </a:solidFill>
            <a:prstDash val="solid"/>
          </a:ln>
        </p:spPr>
      </p:sp>
      <p:sp>
        <p:nvSpPr>
          <p:cNvPr id="7" name="Text 5"/>
          <p:cNvSpPr/>
          <p:nvPr/>
        </p:nvSpPr>
        <p:spPr>
          <a:xfrm>
            <a:off x="795528" y="2432305"/>
            <a:ext cx="3145536" cy="292608"/>
          </a:xfrm>
          <a:prstGeom prst="rect">
            <a:avLst/>
          </a:prstGeom>
          <a:noFill/>
          <a:ln/>
        </p:spPr>
        <p:txBody>
          <a:bodyPr wrap="square" lIns="0" tIns="0" rIns="0" bIns="0" rtlCol="0" anchor="ctr"/>
          <a:lstStyle/>
          <a:p>
            <a:pPr marL="0" indent="0">
              <a:buNone/>
            </a:pPr>
            <a:r>
              <a:rPr lang="en-US" sz="2400" b="1" dirty="0">
                <a:solidFill>
                  <a:srgbClr val="6EA8FE"/>
                </a:solidFill>
                <a:latin typeface="Aptos" pitchFamily="34" charset="0"/>
                <a:ea typeface="Aptos" pitchFamily="34" charset="-122"/>
                <a:cs typeface="Aptos" pitchFamily="34" charset="-120"/>
              </a:rPr>
              <a:t>PC / Desktop games</a:t>
            </a:r>
            <a:endParaRPr lang="en-US" sz="2400" dirty="0"/>
          </a:p>
        </p:txBody>
      </p:sp>
      <p:sp>
        <p:nvSpPr>
          <p:cNvPr id="8" name="Text 6"/>
          <p:cNvSpPr/>
          <p:nvPr/>
        </p:nvSpPr>
        <p:spPr>
          <a:xfrm>
            <a:off x="795528" y="2852929"/>
            <a:ext cx="3145536" cy="2624328"/>
          </a:xfrm>
          <a:prstGeom prst="rect">
            <a:avLst/>
          </a:prstGeom>
          <a:noFill/>
          <a:ln/>
        </p:spPr>
        <p:txBody>
          <a:bodyPr wrap="square" lIns="254" tIns="254" rIns="254" bIns="254" rtlCol="0" anchor="t">
            <a:normAutofit/>
          </a:bodyPr>
          <a:lstStyle/>
          <a:p>
            <a:pPr marL="0" indent="0">
              <a:buNone/>
            </a:pPr>
            <a:r>
              <a:rPr lang="en-US" sz="2000" dirty="0">
                <a:solidFill>
                  <a:srgbClr val="F7F7F7"/>
                </a:solidFill>
                <a:latin typeface="Aptos" pitchFamily="34" charset="0"/>
                <a:ea typeface="Aptos" pitchFamily="34" charset="-122"/>
                <a:cs typeface="Aptos" pitchFamily="34" charset="-120"/>
              </a:rPr>
              <a:t>• Publish through Steam, Epic Games Store or itch.io</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Use installers or platform launchers</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Updates normally delivered as patches through the store or launcher</a:t>
            </a:r>
            <a:endParaRPr lang="en-US" sz="2000" dirty="0"/>
          </a:p>
        </p:txBody>
      </p:sp>
      <p:sp>
        <p:nvSpPr>
          <p:cNvPr id="9" name="Shape 7"/>
          <p:cNvSpPr/>
          <p:nvPr/>
        </p:nvSpPr>
        <p:spPr>
          <a:xfrm>
            <a:off x="4315968" y="2286001"/>
            <a:ext cx="3474720" cy="3337560"/>
          </a:xfrm>
          <a:prstGeom prst="roundRect">
            <a:avLst>
              <a:gd name="adj" fmla="val 2192"/>
            </a:avLst>
          </a:prstGeom>
          <a:solidFill>
            <a:srgbClr val="17171A"/>
          </a:solidFill>
          <a:ln w="15240">
            <a:solidFill>
              <a:srgbClr val="55D38A"/>
            </a:solidFill>
            <a:prstDash val="solid"/>
          </a:ln>
        </p:spPr>
      </p:sp>
      <p:sp>
        <p:nvSpPr>
          <p:cNvPr id="10" name="Text 8"/>
          <p:cNvSpPr/>
          <p:nvPr/>
        </p:nvSpPr>
        <p:spPr>
          <a:xfrm>
            <a:off x="4480560" y="2432305"/>
            <a:ext cx="3145536" cy="292608"/>
          </a:xfrm>
          <a:prstGeom prst="rect">
            <a:avLst/>
          </a:prstGeom>
          <a:noFill/>
          <a:ln/>
        </p:spPr>
        <p:txBody>
          <a:bodyPr wrap="square" lIns="0" tIns="0" rIns="0" bIns="0" rtlCol="0" anchor="ctr"/>
          <a:lstStyle/>
          <a:p>
            <a:pPr marL="0" indent="0">
              <a:buNone/>
            </a:pPr>
            <a:r>
              <a:rPr lang="en-US" sz="2400" b="1" dirty="0">
                <a:solidFill>
                  <a:srgbClr val="55D38A"/>
                </a:solidFill>
                <a:latin typeface="Aptos" pitchFamily="34" charset="0"/>
                <a:ea typeface="Aptos" pitchFamily="34" charset="-122"/>
                <a:cs typeface="Aptos" pitchFamily="34" charset="-120"/>
              </a:rPr>
              <a:t>Web games</a:t>
            </a:r>
            <a:endParaRPr lang="en-US" sz="2400" dirty="0"/>
          </a:p>
        </p:txBody>
      </p:sp>
      <p:sp>
        <p:nvSpPr>
          <p:cNvPr id="11" name="Text 9"/>
          <p:cNvSpPr/>
          <p:nvPr/>
        </p:nvSpPr>
        <p:spPr>
          <a:xfrm>
            <a:off x="4480560" y="2852929"/>
            <a:ext cx="3145536" cy="2624328"/>
          </a:xfrm>
          <a:prstGeom prst="rect">
            <a:avLst/>
          </a:prstGeom>
          <a:noFill/>
          <a:ln/>
        </p:spPr>
        <p:txBody>
          <a:bodyPr wrap="square" lIns="254" tIns="254" rIns="254" bIns="254" rtlCol="0" anchor="t">
            <a:normAutofit/>
          </a:bodyPr>
          <a:lstStyle/>
          <a:p>
            <a:pPr marL="0" indent="0">
              <a:buNone/>
            </a:pPr>
            <a:r>
              <a:rPr lang="en-US" sz="2000" dirty="0">
                <a:solidFill>
                  <a:srgbClr val="F7F7F7"/>
                </a:solidFill>
                <a:latin typeface="Aptos" pitchFamily="34" charset="0"/>
                <a:ea typeface="Aptos" pitchFamily="34" charset="-122"/>
                <a:cs typeface="Aptos" pitchFamily="34" charset="-120"/>
              </a:rPr>
              <a:t>• Host on a website, Netlify or itch.io</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Browser-based access for users</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Updates can be deployed through GitHub + hosting workflow</a:t>
            </a:r>
            <a:endParaRPr lang="en-US" sz="2000" dirty="0"/>
          </a:p>
        </p:txBody>
      </p:sp>
      <p:sp>
        <p:nvSpPr>
          <p:cNvPr id="12" name="Shape 10"/>
          <p:cNvSpPr/>
          <p:nvPr/>
        </p:nvSpPr>
        <p:spPr>
          <a:xfrm>
            <a:off x="8001000" y="2286001"/>
            <a:ext cx="3474720" cy="3337560"/>
          </a:xfrm>
          <a:prstGeom prst="roundRect">
            <a:avLst>
              <a:gd name="adj" fmla="val 2192"/>
            </a:avLst>
          </a:prstGeom>
          <a:solidFill>
            <a:srgbClr val="17171A"/>
          </a:solidFill>
          <a:ln w="15240">
            <a:solidFill>
              <a:srgbClr val="B68CFF"/>
            </a:solidFill>
            <a:prstDash val="solid"/>
          </a:ln>
        </p:spPr>
      </p:sp>
      <p:sp>
        <p:nvSpPr>
          <p:cNvPr id="13" name="Text 11"/>
          <p:cNvSpPr/>
          <p:nvPr/>
        </p:nvSpPr>
        <p:spPr>
          <a:xfrm>
            <a:off x="8165592" y="2432305"/>
            <a:ext cx="3145536" cy="292608"/>
          </a:xfrm>
          <a:prstGeom prst="rect">
            <a:avLst/>
          </a:prstGeom>
          <a:noFill/>
          <a:ln/>
        </p:spPr>
        <p:txBody>
          <a:bodyPr wrap="square" lIns="0" tIns="0" rIns="0" bIns="0" rtlCol="0" anchor="ctr"/>
          <a:lstStyle/>
          <a:p>
            <a:pPr marL="0" indent="0">
              <a:buNone/>
            </a:pPr>
            <a:r>
              <a:rPr lang="en-US" sz="2400" b="1" dirty="0">
                <a:solidFill>
                  <a:srgbClr val="B68CFF"/>
                </a:solidFill>
                <a:latin typeface="Aptos" pitchFamily="34" charset="0"/>
                <a:ea typeface="Aptos" pitchFamily="34" charset="-122"/>
                <a:cs typeface="Aptos" pitchFamily="34" charset="-120"/>
              </a:rPr>
              <a:t>Mobile games</a:t>
            </a:r>
            <a:endParaRPr lang="en-US" sz="2400" dirty="0"/>
          </a:p>
        </p:txBody>
      </p:sp>
      <p:sp>
        <p:nvSpPr>
          <p:cNvPr id="14" name="Text 12"/>
          <p:cNvSpPr/>
          <p:nvPr/>
        </p:nvSpPr>
        <p:spPr>
          <a:xfrm>
            <a:off x="8165592" y="2852929"/>
            <a:ext cx="3145536" cy="2624328"/>
          </a:xfrm>
          <a:prstGeom prst="rect">
            <a:avLst/>
          </a:prstGeom>
          <a:noFill/>
          <a:ln/>
        </p:spPr>
        <p:txBody>
          <a:bodyPr wrap="square" lIns="254" tIns="254" rIns="254" bIns="254" rtlCol="0" anchor="t">
            <a:normAutofit/>
          </a:bodyPr>
          <a:lstStyle/>
          <a:p>
            <a:pPr marL="0" indent="0">
              <a:buNone/>
            </a:pPr>
            <a:r>
              <a:rPr lang="en-US" sz="2000" dirty="0">
                <a:solidFill>
                  <a:srgbClr val="F7F7F7"/>
                </a:solidFill>
                <a:latin typeface="Aptos" pitchFamily="34" charset="0"/>
                <a:ea typeface="Aptos" pitchFamily="34" charset="-122"/>
                <a:cs typeface="Aptos" pitchFamily="34" charset="-120"/>
              </a:rPr>
              <a:t>• Publish through Google Play or Apple App Store</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Requires app signing, store review and developer account</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Updates are released through store update processes</a:t>
            </a:r>
            <a:endParaRPr lang="en-US" sz="2000" dirty="0"/>
          </a:p>
        </p:txBody>
      </p:sp>
      <p:sp>
        <p:nvSpPr>
          <p:cNvPr id="15" name="Shape 13"/>
          <p:cNvSpPr/>
          <p:nvPr/>
        </p:nvSpPr>
        <p:spPr>
          <a:xfrm>
            <a:off x="548640" y="6199632"/>
            <a:ext cx="11064240" cy="347472"/>
          </a:xfrm>
          <a:prstGeom prst="rect">
            <a:avLst/>
          </a:prstGeom>
          <a:solidFill>
            <a:srgbClr val="1F1F22"/>
          </a:solidFill>
          <a:ln w="12700">
            <a:solidFill>
              <a:srgbClr val="1F1F22"/>
            </a:solidFill>
            <a:prstDash val="solid"/>
          </a:ln>
        </p:spPr>
      </p:sp>
      <p:sp>
        <p:nvSpPr>
          <p:cNvPr id="16" name="Text 14"/>
          <p:cNvSpPr/>
          <p:nvPr/>
        </p:nvSpPr>
        <p:spPr>
          <a:xfrm>
            <a:off x="749808" y="6272784"/>
            <a:ext cx="10652760" cy="164592"/>
          </a:xfrm>
          <a:prstGeom prst="rect">
            <a:avLst/>
          </a:prstGeom>
          <a:noFill/>
          <a:ln/>
        </p:spPr>
        <p:txBody>
          <a:bodyPr wrap="square" lIns="0" tIns="0" rIns="0" bIns="0" rtlCol="0" anchor="ctr"/>
          <a:lstStyle/>
          <a:p>
            <a:pPr marL="0" indent="0" algn="ctr">
              <a:buNone/>
            </a:pPr>
            <a:r>
              <a:rPr lang="en-US" sz="2000" b="1" dirty="0">
                <a:solidFill>
                  <a:srgbClr val="F7F7F7"/>
                </a:solidFill>
              </a:rPr>
              <a:t>Key question: Which platform fits your game, and how will players receive updates?</a:t>
            </a:r>
            <a:endParaRPr lang="en-US" sz="2000" dirty="0"/>
          </a:p>
        </p:txBody>
      </p:sp>
    </p:spTree>
    <p:extLst>
      <p:ext uri="{BB962C8B-B14F-4D97-AF65-F5344CB8AC3E}">
        <p14:creationId xmlns:p14="http://schemas.microsoft.com/office/powerpoint/2010/main" val="19657256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8869680" cy="457200"/>
          </a:xfrm>
          <a:prstGeom prst="rect">
            <a:avLst/>
          </a:prstGeom>
          <a:noFill/>
          <a:ln/>
        </p:spPr>
        <p:txBody>
          <a:bodyPr wrap="square" lIns="0" tIns="0" rIns="0" bIns="0" rtlCol="0" anchor="ctr"/>
          <a:lstStyle/>
          <a:p>
            <a:pPr marL="0" indent="0">
              <a:buNone/>
            </a:pPr>
            <a:r>
              <a:rPr lang="en-US" sz="3600" b="1" dirty="0">
                <a:solidFill>
                  <a:srgbClr val="F2B705"/>
                </a:solidFill>
                <a:latin typeface="Aptos Display" pitchFamily="34" charset="0"/>
                <a:ea typeface="Aptos Display" pitchFamily="34" charset="-122"/>
                <a:cs typeface="Aptos Display" pitchFamily="34" charset="-120"/>
              </a:rPr>
              <a:t>Game Updates and Live Operations</a:t>
            </a:r>
            <a:endParaRPr lang="en-US" sz="3600" dirty="0"/>
          </a:p>
        </p:txBody>
      </p:sp>
      <p:sp>
        <p:nvSpPr>
          <p:cNvPr id="3" name="Text 1"/>
          <p:cNvSpPr/>
          <p:nvPr/>
        </p:nvSpPr>
        <p:spPr>
          <a:xfrm>
            <a:off x="9464040" y="347472"/>
            <a:ext cx="2057400" cy="292608"/>
          </a:xfrm>
          <a:prstGeom prst="rect">
            <a:avLst/>
          </a:prstGeom>
          <a:solidFill>
            <a:srgbClr val="F2B705"/>
          </a:solidFill>
          <a:ln>
            <a:solidFill>
              <a:srgbClr val="F2B705"/>
            </a:solidFill>
          </a:ln>
        </p:spPr>
        <p:txBody>
          <a:bodyPr wrap="square" lIns="381" tIns="381" rIns="381" bIns="381" rtlCol="0" anchor="ctr"/>
          <a:lstStyle/>
          <a:p>
            <a:pPr marL="0" indent="0" algn="ctr">
              <a:buNone/>
            </a:pPr>
            <a:r>
              <a:rPr lang="en-US" sz="1000" b="1" dirty="0">
                <a:solidFill>
                  <a:srgbClr val="0B0B0D"/>
                </a:solidFill>
                <a:latin typeface="Aptos" pitchFamily="34" charset="0"/>
                <a:ea typeface="Aptos" pitchFamily="34" charset="-122"/>
                <a:cs typeface="Aptos" pitchFamily="34" charset="-120"/>
              </a:rPr>
              <a:t>Lifecycle stage: Maintain</a:t>
            </a:r>
            <a:endParaRPr lang="en-US" sz="1000" dirty="0"/>
          </a:p>
        </p:txBody>
      </p:sp>
      <p:sp>
        <p:nvSpPr>
          <p:cNvPr id="4" name="Shape 2"/>
          <p:cNvSpPr/>
          <p:nvPr/>
        </p:nvSpPr>
        <p:spPr>
          <a:xfrm>
            <a:off x="548640" y="886968"/>
            <a:ext cx="11064240" cy="0"/>
          </a:xfrm>
          <a:prstGeom prst="line">
            <a:avLst/>
          </a:prstGeom>
          <a:noFill/>
          <a:ln w="12700">
            <a:solidFill>
              <a:srgbClr val="444444"/>
            </a:solidFill>
            <a:prstDash val="solid"/>
          </a:ln>
        </p:spPr>
      </p:sp>
      <p:sp>
        <p:nvSpPr>
          <p:cNvPr id="5" name="Text 3"/>
          <p:cNvSpPr/>
          <p:nvPr/>
        </p:nvSpPr>
        <p:spPr>
          <a:xfrm>
            <a:off x="685800" y="1078992"/>
            <a:ext cx="10789920" cy="384048"/>
          </a:xfrm>
          <a:prstGeom prst="rect">
            <a:avLst/>
          </a:prstGeom>
          <a:noFill/>
          <a:ln/>
        </p:spPr>
        <p:txBody>
          <a:bodyPr wrap="square" lIns="0" tIns="0" rIns="0" bIns="0" rtlCol="0" anchor="ctr">
            <a:noAutofit/>
          </a:bodyPr>
          <a:lstStyle/>
          <a:p>
            <a:pPr marL="0" indent="0">
              <a:buNone/>
            </a:pPr>
            <a:r>
              <a:rPr lang="en-US" sz="2400" dirty="0">
                <a:solidFill>
                  <a:srgbClr val="F7F7F7"/>
                </a:solidFill>
              </a:rPr>
              <a:t>After release, games often need regular fixes, balancing changes, content updates and performance improvements.</a:t>
            </a:r>
            <a:endParaRPr lang="en-US" sz="2400" dirty="0"/>
          </a:p>
        </p:txBody>
      </p:sp>
      <p:sp>
        <p:nvSpPr>
          <p:cNvPr id="6" name="Shape 4"/>
          <p:cNvSpPr/>
          <p:nvPr/>
        </p:nvSpPr>
        <p:spPr>
          <a:xfrm>
            <a:off x="640080" y="2107692"/>
            <a:ext cx="1691640" cy="1143000"/>
          </a:xfrm>
          <a:prstGeom prst="roundRect">
            <a:avLst>
              <a:gd name="adj" fmla="val 7200"/>
            </a:avLst>
          </a:prstGeom>
          <a:solidFill>
            <a:srgbClr val="17171A"/>
          </a:solidFill>
          <a:ln w="16510">
            <a:solidFill>
              <a:srgbClr val="6EA8FE"/>
            </a:solidFill>
            <a:prstDash val="solid"/>
          </a:ln>
        </p:spPr>
      </p:sp>
      <p:sp>
        <p:nvSpPr>
          <p:cNvPr id="7" name="Text 5"/>
          <p:cNvSpPr/>
          <p:nvPr/>
        </p:nvSpPr>
        <p:spPr>
          <a:xfrm>
            <a:off x="749808" y="2226564"/>
            <a:ext cx="1472184" cy="274320"/>
          </a:xfrm>
          <a:prstGeom prst="rect">
            <a:avLst/>
          </a:prstGeom>
          <a:noFill/>
          <a:ln/>
        </p:spPr>
        <p:txBody>
          <a:bodyPr wrap="square" lIns="0" tIns="0" rIns="0" bIns="0" rtlCol="0" anchor="ctr"/>
          <a:lstStyle/>
          <a:p>
            <a:pPr marL="0" indent="0" algn="ctr">
              <a:buNone/>
            </a:pPr>
            <a:r>
              <a:rPr lang="en-US" sz="2800" b="1" dirty="0">
                <a:solidFill>
                  <a:srgbClr val="6EA8FE"/>
                </a:solidFill>
              </a:rPr>
              <a:t>Monitor</a:t>
            </a:r>
            <a:endParaRPr lang="en-US" sz="2800" dirty="0"/>
          </a:p>
        </p:txBody>
      </p:sp>
      <p:sp>
        <p:nvSpPr>
          <p:cNvPr id="8" name="Text 6"/>
          <p:cNvSpPr/>
          <p:nvPr/>
        </p:nvSpPr>
        <p:spPr>
          <a:xfrm>
            <a:off x="749808" y="2628900"/>
            <a:ext cx="1472184" cy="420624"/>
          </a:xfrm>
          <a:prstGeom prst="rect">
            <a:avLst/>
          </a:prstGeom>
          <a:noFill/>
          <a:ln/>
        </p:spPr>
        <p:txBody>
          <a:bodyPr wrap="square" lIns="127" tIns="127" rIns="127" bIns="127" rtlCol="0" anchor="ctr">
            <a:noAutofit/>
          </a:bodyPr>
          <a:lstStyle/>
          <a:p>
            <a:pPr marL="0" indent="0" algn="ctr">
              <a:buNone/>
            </a:pPr>
            <a:r>
              <a:rPr lang="en-US" dirty="0">
                <a:solidFill>
                  <a:srgbClr val="F7F7F7"/>
                </a:solidFill>
              </a:rPr>
              <a:t>Crash reports</a:t>
            </a:r>
            <a:endParaRPr lang="en-US" dirty="0"/>
          </a:p>
          <a:p>
            <a:pPr marL="0" indent="0" algn="ctr">
              <a:buNone/>
            </a:pPr>
            <a:r>
              <a:rPr lang="en-US" dirty="0">
                <a:solidFill>
                  <a:srgbClr val="F7F7F7"/>
                </a:solidFill>
              </a:rPr>
              <a:t>player feedback</a:t>
            </a:r>
            <a:endParaRPr lang="en-US" dirty="0"/>
          </a:p>
        </p:txBody>
      </p:sp>
      <p:sp>
        <p:nvSpPr>
          <p:cNvPr id="9" name="Shape 7"/>
          <p:cNvSpPr/>
          <p:nvPr/>
        </p:nvSpPr>
        <p:spPr>
          <a:xfrm>
            <a:off x="2423160" y="2446020"/>
            <a:ext cx="347472" cy="310896"/>
          </a:xfrm>
          <a:prstGeom prst="rightArrow">
            <a:avLst/>
          </a:prstGeom>
          <a:solidFill>
            <a:srgbClr val="777777"/>
          </a:solidFill>
          <a:ln w="12700">
            <a:solidFill>
              <a:srgbClr val="777777"/>
            </a:solidFill>
            <a:prstDash val="solid"/>
          </a:ln>
        </p:spPr>
      </p:sp>
      <p:sp>
        <p:nvSpPr>
          <p:cNvPr id="10" name="Shape 8"/>
          <p:cNvSpPr/>
          <p:nvPr/>
        </p:nvSpPr>
        <p:spPr>
          <a:xfrm>
            <a:off x="2926080" y="2107692"/>
            <a:ext cx="1691640" cy="1143000"/>
          </a:xfrm>
          <a:prstGeom prst="roundRect">
            <a:avLst>
              <a:gd name="adj" fmla="val 7200"/>
            </a:avLst>
          </a:prstGeom>
          <a:solidFill>
            <a:srgbClr val="17171A"/>
          </a:solidFill>
          <a:ln w="16510">
            <a:solidFill>
              <a:srgbClr val="55D38A"/>
            </a:solidFill>
            <a:prstDash val="solid"/>
          </a:ln>
        </p:spPr>
      </p:sp>
      <p:sp>
        <p:nvSpPr>
          <p:cNvPr id="11" name="Text 9"/>
          <p:cNvSpPr/>
          <p:nvPr/>
        </p:nvSpPr>
        <p:spPr>
          <a:xfrm>
            <a:off x="3035808" y="2226564"/>
            <a:ext cx="1472184" cy="274320"/>
          </a:xfrm>
          <a:prstGeom prst="rect">
            <a:avLst/>
          </a:prstGeom>
          <a:noFill/>
          <a:ln/>
        </p:spPr>
        <p:txBody>
          <a:bodyPr wrap="square" lIns="0" tIns="0" rIns="0" bIns="0" rtlCol="0" anchor="ctr"/>
          <a:lstStyle/>
          <a:p>
            <a:pPr marL="0" indent="0" algn="ctr">
              <a:buNone/>
            </a:pPr>
            <a:r>
              <a:rPr lang="en-US" sz="2800" b="1" dirty="0">
                <a:solidFill>
                  <a:srgbClr val="55D38A"/>
                </a:solidFill>
              </a:rPr>
              <a:t>Prioritise</a:t>
            </a:r>
            <a:endParaRPr lang="en-US" sz="2800" dirty="0"/>
          </a:p>
        </p:txBody>
      </p:sp>
      <p:sp>
        <p:nvSpPr>
          <p:cNvPr id="12" name="Text 10"/>
          <p:cNvSpPr/>
          <p:nvPr/>
        </p:nvSpPr>
        <p:spPr>
          <a:xfrm>
            <a:off x="3035808" y="2628900"/>
            <a:ext cx="1472184" cy="420624"/>
          </a:xfrm>
          <a:prstGeom prst="rect">
            <a:avLst/>
          </a:prstGeom>
          <a:noFill/>
          <a:ln/>
        </p:spPr>
        <p:txBody>
          <a:bodyPr wrap="square" lIns="127" tIns="127" rIns="127" bIns="127" rtlCol="0" anchor="ctr">
            <a:noAutofit/>
          </a:bodyPr>
          <a:lstStyle/>
          <a:p>
            <a:pPr marL="0" indent="0" algn="ctr">
              <a:buNone/>
            </a:pPr>
            <a:r>
              <a:rPr lang="en-US" dirty="0">
                <a:solidFill>
                  <a:srgbClr val="F7F7F7"/>
                </a:solidFill>
              </a:rPr>
              <a:t>Bugs, balance</a:t>
            </a:r>
            <a:endParaRPr lang="en-US" dirty="0"/>
          </a:p>
          <a:p>
            <a:pPr marL="0" indent="0" algn="ctr">
              <a:buNone/>
            </a:pPr>
            <a:r>
              <a:rPr lang="en-US" dirty="0">
                <a:solidFill>
                  <a:srgbClr val="F7F7F7"/>
                </a:solidFill>
              </a:rPr>
              <a:t>new content</a:t>
            </a:r>
            <a:endParaRPr lang="en-US" dirty="0"/>
          </a:p>
        </p:txBody>
      </p:sp>
      <p:sp>
        <p:nvSpPr>
          <p:cNvPr id="13" name="Shape 11"/>
          <p:cNvSpPr/>
          <p:nvPr/>
        </p:nvSpPr>
        <p:spPr>
          <a:xfrm>
            <a:off x="4709160" y="2446020"/>
            <a:ext cx="347472" cy="310896"/>
          </a:xfrm>
          <a:prstGeom prst="rightArrow">
            <a:avLst/>
          </a:prstGeom>
          <a:solidFill>
            <a:srgbClr val="777777"/>
          </a:solidFill>
          <a:ln w="12700">
            <a:solidFill>
              <a:srgbClr val="777777"/>
            </a:solidFill>
            <a:prstDash val="solid"/>
          </a:ln>
        </p:spPr>
      </p:sp>
      <p:sp>
        <p:nvSpPr>
          <p:cNvPr id="14" name="Shape 12"/>
          <p:cNvSpPr/>
          <p:nvPr/>
        </p:nvSpPr>
        <p:spPr>
          <a:xfrm>
            <a:off x="5212080" y="2107692"/>
            <a:ext cx="1691640" cy="1143000"/>
          </a:xfrm>
          <a:prstGeom prst="roundRect">
            <a:avLst>
              <a:gd name="adj" fmla="val 7200"/>
            </a:avLst>
          </a:prstGeom>
          <a:solidFill>
            <a:srgbClr val="17171A"/>
          </a:solidFill>
          <a:ln w="16510">
            <a:solidFill>
              <a:srgbClr val="F2B705"/>
            </a:solidFill>
            <a:prstDash val="solid"/>
          </a:ln>
        </p:spPr>
      </p:sp>
      <p:sp>
        <p:nvSpPr>
          <p:cNvPr id="15" name="Text 13"/>
          <p:cNvSpPr/>
          <p:nvPr/>
        </p:nvSpPr>
        <p:spPr>
          <a:xfrm>
            <a:off x="5321808" y="2226564"/>
            <a:ext cx="1472184" cy="274320"/>
          </a:xfrm>
          <a:prstGeom prst="rect">
            <a:avLst/>
          </a:prstGeom>
          <a:noFill/>
          <a:ln/>
        </p:spPr>
        <p:txBody>
          <a:bodyPr wrap="square" lIns="0" tIns="0" rIns="0" bIns="0" rtlCol="0" anchor="ctr"/>
          <a:lstStyle/>
          <a:p>
            <a:pPr marL="0" indent="0" algn="ctr">
              <a:buNone/>
            </a:pPr>
            <a:r>
              <a:rPr lang="en-US" sz="2800" b="1" dirty="0">
                <a:solidFill>
                  <a:srgbClr val="F2B705"/>
                </a:solidFill>
              </a:rPr>
              <a:t>Patch</a:t>
            </a:r>
            <a:endParaRPr lang="en-US" sz="2800" dirty="0"/>
          </a:p>
        </p:txBody>
      </p:sp>
      <p:sp>
        <p:nvSpPr>
          <p:cNvPr id="16" name="Text 14"/>
          <p:cNvSpPr/>
          <p:nvPr/>
        </p:nvSpPr>
        <p:spPr>
          <a:xfrm>
            <a:off x="5321808" y="2628900"/>
            <a:ext cx="1472184" cy="420624"/>
          </a:xfrm>
          <a:prstGeom prst="rect">
            <a:avLst/>
          </a:prstGeom>
          <a:noFill/>
          <a:ln/>
        </p:spPr>
        <p:txBody>
          <a:bodyPr wrap="square" lIns="127" tIns="127" rIns="127" bIns="127" rtlCol="0" anchor="ctr">
            <a:noAutofit/>
          </a:bodyPr>
          <a:lstStyle/>
          <a:p>
            <a:pPr marL="0" indent="0" algn="ctr">
              <a:buNone/>
            </a:pPr>
            <a:r>
              <a:rPr lang="en-US" dirty="0">
                <a:solidFill>
                  <a:srgbClr val="F7F7F7"/>
                </a:solidFill>
              </a:rPr>
              <a:t>Client update</a:t>
            </a:r>
            <a:endParaRPr lang="en-US" dirty="0"/>
          </a:p>
          <a:p>
            <a:pPr marL="0" indent="0" algn="ctr">
              <a:buNone/>
            </a:pPr>
            <a:r>
              <a:rPr lang="en-US" dirty="0">
                <a:solidFill>
                  <a:srgbClr val="F7F7F7"/>
                </a:solidFill>
              </a:rPr>
              <a:t>or server fix</a:t>
            </a:r>
            <a:endParaRPr lang="en-US" dirty="0"/>
          </a:p>
        </p:txBody>
      </p:sp>
      <p:sp>
        <p:nvSpPr>
          <p:cNvPr id="17" name="Shape 15"/>
          <p:cNvSpPr/>
          <p:nvPr/>
        </p:nvSpPr>
        <p:spPr>
          <a:xfrm>
            <a:off x="6995160" y="2446020"/>
            <a:ext cx="347472" cy="310896"/>
          </a:xfrm>
          <a:prstGeom prst="rightArrow">
            <a:avLst/>
          </a:prstGeom>
          <a:solidFill>
            <a:srgbClr val="777777"/>
          </a:solidFill>
          <a:ln w="12700">
            <a:solidFill>
              <a:srgbClr val="777777"/>
            </a:solidFill>
            <a:prstDash val="solid"/>
          </a:ln>
        </p:spPr>
      </p:sp>
      <p:sp>
        <p:nvSpPr>
          <p:cNvPr id="18" name="Shape 16"/>
          <p:cNvSpPr/>
          <p:nvPr/>
        </p:nvSpPr>
        <p:spPr>
          <a:xfrm>
            <a:off x="7498080" y="2107692"/>
            <a:ext cx="1691640" cy="1143000"/>
          </a:xfrm>
          <a:prstGeom prst="roundRect">
            <a:avLst>
              <a:gd name="adj" fmla="val 7200"/>
            </a:avLst>
          </a:prstGeom>
          <a:solidFill>
            <a:srgbClr val="17171A"/>
          </a:solidFill>
          <a:ln w="16510">
            <a:solidFill>
              <a:srgbClr val="B68CFF"/>
            </a:solidFill>
            <a:prstDash val="solid"/>
          </a:ln>
        </p:spPr>
      </p:sp>
      <p:sp>
        <p:nvSpPr>
          <p:cNvPr id="19" name="Text 17"/>
          <p:cNvSpPr/>
          <p:nvPr/>
        </p:nvSpPr>
        <p:spPr>
          <a:xfrm>
            <a:off x="7607808" y="2226564"/>
            <a:ext cx="1472184" cy="274320"/>
          </a:xfrm>
          <a:prstGeom prst="rect">
            <a:avLst/>
          </a:prstGeom>
          <a:noFill/>
          <a:ln/>
        </p:spPr>
        <p:txBody>
          <a:bodyPr wrap="square" lIns="0" tIns="0" rIns="0" bIns="0" rtlCol="0" anchor="ctr"/>
          <a:lstStyle/>
          <a:p>
            <a:pPr marL="0" indent="0" algn="ctr">
              <a:buNone/>
            </a:pPr>
            <a:r>
              <a:rPr lang="en-US" sz="2800" b="1" dirty="0">
                <a:solidFill>
                  <a:srgbClr val="B68CFF"/>
                </a:solidFill>
              </a:rPr>
              <a:t>Release</a:t>
            </a:r>
            <a:endParaRPr lang="en-US" sz="2800" dirty="0"/>
          </a:p>
        </p:txBody>
      </p:sp>
      <p:sp>
        <p:nvSpPr>
          <p:cNvPr id="20" name="Text 18"/>
          <p:cNvSpPr/>
          <p:nvPr/>
        </p:nvSpPr>
        <p:spPr>
          <a:xfrm>
            <a:off x="7607808" y="2628900"/>
            <a:ext cx="1472184" cy="420624"/>
          </a:xfrm>
          <a:prstGeom prst="rect">
            <a:avLst/>
          </a:prstGeom>
          <a:noFill/>
          <a:ln/>
        </p:spPr>
        <p:txBody>
          <a:bodyPr wrap="square" lIns="127" tIns="127" rIns="127" bIns="127" rtlCol="0" anchor="ctr">
            <a:noAutofit/>
          </a:bodyPr>
          <a:lstStyle/>
          <a:p>
            <a:pPr marL="0" indent="0" algn="ctr">
              <a:buNone/>
            </a:pPr>
            <a:r>
              <a:rPr lang="en-US" dirty="0">
                <a:solidFill>
                  <a:srgbClr val="F7F7F7"/>
                </a:solidFill>
              </a:rPr>
              <a:t>Store pipeline</a:t>
            </a:r>
            <a:endParaRPr lang="en-US" dirty="0"/>
          </a:p>
          <a:p>
            <a:pPr marL="0" indent="0" algn="ctr">
              <a:buNone/>
            </a:pPr>
            <a:r>
              <a:rPr lang="en-US" dirty="0">
                <a:solidFill>
                  <a:srgbClr val="F7F7F7"/>
                </a:solidFill>
              </a:rPr>
              <a:t>or launcher</a:t>
            </a:r>
            <a:endParaRPr lang="en-US" dirty="0"/>
          </a:p>
        </p:txBody>
      </p:sp>
      <p:sp>
        <p:nvSpPr>
          <p:cNvPr id="21" name="Shape 19"/>
          <p:cNvSpPr/>
          <p:nvPr/>
        </p:nvSpPr>
        <p:spPr>
          <a:xfrm>
            <a:off x="9281160" y="2446020"/>
            <a:ext cx="347472" cy="310896"/>
          </a:xfrm>
          <a:prstGeom prst="rightArrow">
            <a:avLst/>
          </a:prstGeom>
          <a:solidFill>
            <a:srgbClr val="777777"/>
          </a:solidFill>
          <a:ln w="12700">
            <a:solidFill>
              <a:srgbClr val="777777"/>
            </a:solidFill>
            <a:prstDash val="solid"/>
          </a:ln>
        </p:spPr>
      </p:sp>
      <p:sp>
        <p:nvSpPr>
          <p:cNvPr id="22" name="Shape 20"/>
          <p:cNvSpPr/>
          <p:nvPr/>
        </p:nvSpPr>
        <p:spPr>
          <a:xfrm>
            <a:off x="9784080" y="2107692"/>
            <a:ext cx="1691640" cy="1143000"/>
          </a:xfrm>
          <a:prstGeom prst="roundRect">
            <a:avLst>
              <a:gd name="adj" fmla="val 7200"/>
            </a:avLst>
          </a:prstGeom>
          <a:solidFill>
            <a:srgbClr val="17171A"/>
          </a:solidFill>
          <a:ln w="16510">
            <a:solidFill>
              <a:srgbClr val="6EA8FE"/>
            </a:solidFill>
            <a:prstDash val="solid"/>
          </a:ln>
        </p:spPr>
      </p:sp>
      <p:sp>
        <p:nvSpPr>
          <p:cNvPr id="23" name="Text 21"/>
          <p:cNvSpPr/>
          <p:nvPr/>
        </p:nvSpPr>
        <p:spPr>
          <a:xfrm>
            <a:off x="9893808" y="2226564"/>
            <a:ext cx="1472184" cy="274320"/>
          </a:xfrm>
          <a:prstGeom prst="rect">
            <a:avLst/>
          </a:prstGeom>
          <a:noFill/>
          <a:ln/>
        </p:spPr>
        <p:txBody>
          <a:bodyPr wrap="square" lIns="0" tIns="0" rIns="0" bIns="0" rtlCol="0" anchor="ctr"/>
          <a:lstStyle/>
          <a:p>
            <a:pPr marL="0" indent="0" algn="ctr">
              <a:buNone/>
            </a:pPr>
            <a:r>
              <a:rPr lang="en-US" sz="2800" b="1" dirty="0">
                <a:solidFill>
                  <a:srgbClr val="6EA8FE"/>
                </a:solidFill>
              </a:rPr>
              <a:t>Review</a:t>
            </a:r>
            <a:endParaRPr lang="en-US" sz="2800" dirty="0"/>
          </a:p>
        </p:txBody>
      </p:sp>
      <p:sp>
        <p:nvSpPr>
          <p:cNvPr id="24" name="Text 22"/>
          <p:cNvSpPr/>
          <p:nvPr/>
        </p:nvSpPr>
        <p:spPr>
          <a:xfrm>
            <a:off x="9893808" y="2628900"/>
            <a:ext cx="1472184" cy="420624"/>
          </a:xfrm>
          <a:prstGeom prst="rect">
            <a:avLst/>
          </a:prstGeom>
          <a:noFill/>
          <a:ln/>
        </p:spPr>
        <p:txBody>
          <a:bodyPr wrap="square" lIns="127" tIns="127" rIns="127" bIns="127" rtlCol="0" anchor="ctr">
            <a:noAutofit/>
          </a:bodyPr>
          <a:lstStyle/>
          <a:p>
            <a:pPr marL="0" indent="0" algn="ctr">
              <a:buNone/>
            </a:pPr>
            <a:r>
              <a:rPr lang="en-US" dirty="0">
                <a:solidFill>
                  <a:srgbClr val="F7F7F7"/>
                </a:solidFill>
              </a:rPr>
              <a:t>Check impact</a:t>
            </a:r>
            <a:endParaRPr lang="en-US" dirty="0"/>
          </a:p>
          <a:p>
            <a:pPr marL="0" indent="0" algn="ctr">
              <a:buNone/>
            </a:pPr>
            <a:r>
              <a:rPr lang="en-US" dirty="0">
                <a:solidFill>
                  <a:srgbClr val="F7F7F7"/>
                </a:solidFill>
              </a:rPr>
              <a:t>and stability</a:t>
            </a:r>
            <a:endParaRPr lang="en-US" dirty="0"/>
          </a:p>
        </p:txBody>
      </p:sp>
      <p:sp>
        <p:nvSpPr>
          <p:cNvPr id="25" name="Shape 23"/>
          <p:cNvSpPr/>
          <p:nvPr/>
        </p:nvSpPr>
        <p:spPr>
          <a:xfrm>
            <a:off x="685800" y="3749040"/>
            <a:ext cx="3474720" cy="1508760"/>
          </a:xfrm>
          <a:prstGeom prst="roundRect">
            <a:avLst>
              <a:gd name="adj" fmla="val 4848"/>
            </a:avLst>
          </a:prstGeom>
          <a:solidFill>
            <a:srgbClr val="17171A"/>
          </a:solidFill>
          <a:ln w="15240">
            <a:solidFill>
              <a:srgbClr val="6EA8FE"/>
            </a:solidFill>
            <a:prstDash val="solid"/>
          </a:ln>
        </p:spPr>
      </p:sp>
      <p:sp>
        <p:nvSpPr>
          <p:cNvPr id="26" name="Text 24"/>
          <p:cNvSpPr/>
          <p:nvPr/>
        </p:nvSpPr>
        <p:spPr>
          <a:xfrm>
            <a:off x="850392" y="3895344"/>
            <a:ext cx="3145536" cy="292608"/>
          </a:xfrm>
          <a:prstGeom prst="rect">
            <a:avLst/>
          </a:prstGeom>
          <a:noFill/>
          <a:ln/>
        </p:spPr>
        <p:txBody>
          <a:bodyPr wrap="square" lIns="0" tIns="0" rIns="0" bIns="0" rtlCol="0" anchor="ctr"/>
          <a:lstStyle/>
          <a:p>
            <a:pPr marL="0" indent="0">
              <a:buNone/>
            </a:pPr>
            <a:r>
              <a:rPr lang="en-US" sz="2000" b="1" dirty="0">
                <a:solidFill>
                  <a:srgbClr val="6EA8FE"/>
                </a:solidFill>
                <a:latin typeface="Aptos" pitchFamily="34" charset="0"/>
                <a:ea typeface="Aptos" pitchFamily="34" charset="-122"/>
                <a:cs typeface="Aptos" pitchFamily="34" charset="-120"/>
              </a:rPr>
              <a:t>Common update types</a:t>
            </a:r>
            <a:endParaRPr lang="en-US" sz="2000" dirty="0"/>
          </a:p>
        </p:txBody>
      </p:sp>
      <p:sp>
        <p:nvSpPr>
          <p:cNvPr id="27" name="Text 25"/>
          <p:cNvSpPr/>
          <p:nvPr/>
        </p:nvSpPr>
        <p:spPr>
          <a:xfrm>
            <a:off x="850392" y="4315968"/>
            <a:ext cx="3145536" cy="795528"/>
          </a:xfrm>
          <a:prstGeom prst="rect">
            <a:avLst/>
          </a:prstGeom>
          <a:noFill/>
          <a:ln/>
        </p:spPr>
        <p:txBody>
          <a:bodyPr wrap="square" lIns="254" tIns="254" rIns="254" bIns="254" rtlCol="0" anchor="t">
            <a:noAutofit/>
          </a:bodyPr>
          <a:lstStyle/>
          <a:p>
            <a:pPr marL="0" indent="0">
              <a:buNone/>
            </a:pPr>
            <a:r>
              <a:rPr lang="en-US" dirty="0">
                <a:solidFill>
                  <a:srgbClr val="F7F7F7"/>
                </a:solidFill>
                <a:latin typeface="Aptos" pitchFamily="34" charset="0"/>
                <a:ea typeface="Aptos" pitchFamily="34" charset="-122"/>
                <a:cs typeface="Aptos" pitchFamily="34" charset="-120"/>
              </a:rPr>
              <a:t>• Bug fixes and patches</a:t>
            </a:r>
            <a:endParaRPr lang="en-US" dirty="0"/>
          </a:p>
          <a:p>
            <a:pPr marL="0" indent="0">
              <a:buNone/>
            </a:pPr>
            <a:r>
              <a:rPr lang="en-US" dirty="0">
                <a:solidFill>
                  <a:srgbClr val="F7F7F7"/>
                </a:solidFill>
                <a:latin typeface="Aptos" pitchFamily="34" charset="0"/>
                <a:ea typeface="Aptos" pitchFamily="34" charset="-122"/>
                <a:cs typeface="Aptos" pitchFamily="34" charset="-120"/>
              </a:rPr>
              <a:t>• Game balancing changes</a:t>
            </a:r>
            <a:endParaRPr lang="en-US" dirty="0"/>
          </a:p>
          <a:p>
            <a:pPr marL="0" indent="0">
              <a:buNone/>
            </a:pPr>
            <a:r>
              <a:rPr lang="en-US" dirty="0">
                <a:solidFill>
                  <a:srgbClr val="F7F7F7"/>
                </a:solidFill>
                <a:latin typeface="Aptos" pitchFamily="34" charset="0"/>
                <a:ea typeface="Aptos" pitchFamily="34" charset="-122"/>
                <a:cs typeface="Aptos" pitchFamily="34" charset="-120"/>
              </a:rPr>
              <a:t>• New levels, features or events</a:t>
            </a:r>
            <a:endParaRPr lang="en-US" dirty="0"/>
          </a:p>
        </p:txBody>
      </p:sp>
      <p:sp>
        <p:nvSpPr>
          <p:cNvPr id="28" name="Shape 26"/>
          <p:cNvSpPr/>
          <p:nvPr/>
        </p:nvSpPr>
        <p:spPr>
          <a:xfrm>
            <a:off x="4370832" y="3749040"/>
            <a:ext cx="3660650" cy="1508760"/>
          </a:xfrm>
          <a:prstGeom prst="roundRect">
            <a:avLst>
              <a:gd name="adj" fmla="val 4848"/>
            </a:avLst>
          </a:prstGeom>
          <a:solidFill>
            <a:srgbClr val="17171A"/>
          </a:solidFill>
          <a:ln w="15240">
            <a:solidFill>
              <a:srgbClr val="55D38A"/>
            </a:solidFill>
            <a:prstDash val="solid"/>
          </a:ln>
        </p:spPr>
      </p:sp>
      <p:sp>
        <p:nvSpPr>
          <p:cNvPr id="29" name="Text 27"/>
          <p:cNvSpPr/>
          <p:nvPr/>
        </p:nvSpPr>
        <p:spPr>
          <a:xfrm>
            <a:off x="4535424" y="3895344"/>
            <a:ext cx="3145536" cy="292608"/>
          </a:xfrm>
          <a:prstGeom prst="rect">
            <a:avLst/>
          </a:prstGeom>
          <a:noFill/>
          <a:ln/>
        </p:spPr>
        <p:txBody>
          <a:bodyPr wrap="square" lIns="0" tIns="0" rIns="0" bIns="0" rtlCol="0" anchor="ctr"/>
          <a:lstStyle/>
          <a:p>
            <a:pPr marL="0" indent="0">
              <a:buNone/>
            </a:pPr>
            <a:r>
              <a:rPr lang="en-US" sz="2000" b="1" dirty="0">
                <a:solidFill>
                  <a:srgbClr val="55D38A"/>
                </a:solidFill>
                <a:latin typeface="Aptos" pitchFamily="34" charset="0"/>
                <a:ea typeface="Aptos" pitchFamily="34" charset="-122"/>
                <a:cs typeface="Aptos" pitchFamily="34" charset="-120"/>
              </a:rPr>
              <a:t>LiveOps tools</a:t>
            </a:r>
            <a:endParaRPr lang="en-US" sz="2000" dirty="0"/>
          </a:p>
        </p:txBody>
      </p:sp>
      <p:sp>
        <p:nvSpPr>
          <p:cNvPr id="30" name="Text 28"/>
          <p:cNvSpPr/>
          <p:nvPr/>
        </p:nvSpPr>
        <p:spPr>
          <a:xfrm>
            <a:off x="4383516" y="4261104"/>
            <a:ext cx="3672348" cy="795528"/>
          </a:xfrm>
          <a:prstGeom prst="rect">
            <a:avLst/>
          </a:prstGeom>
          <a:noFill/>
          <a:ln/>
        </p:spPr>
        <p:txBody>
          <a:bodyPr wrap="square" lIns="254" tIns="254" rIns="254" bIns="254" rtlCol="0" anchor="t">
            <a:noAutofit/>
          </a:bodyPr>
          <a:lstStyle/>
          <a:p>
            <a:pPr marL="0" indent="0">
              <a:buNone/>
            </a:pPr>
            <a:r>
              <a:rPr lang="en-US" dirty="0">
                <a:solidFill>
                  <a:srgbClr val="F7F7F7"/>
                </a:solidFill>
                <a:latin typeface="Aptos" pitchFamily="34" charset="0"/>
                <a:ea typeface="Aptos" pitchFamily="34" charset="-122"/>
                <a:cs typeface="Aptos" pitchFamily="34" charset="-120"/>
              </a:rPr>
              <a:t>• Remote configuration</a:t>
            </a:r>
            <a:endParaRPr lang="en-US" dirty="0"/>
          </a:p>
          <a:p>
            <a:pPr marL="0" indent="0">
              <a:buNone/>
            </a:pPr>
            <a:r>
              <a:rPr lang="en-US" dirty="0">
                <a:solidFill>
                  <a:srgbClr val="F7F7F7"/>
                </a:solidFill>
                <a:latin typeface="Aptos" pitchFamily="34" charset="0"/>
                <a:ea typeface="Aptos" pitchFamily="34" charset="-122"/>
                <a:cs typeface="Aptos" pitchFamily="34" charset="-120"/>
              </a:rPr>
              <a:t>• Server-side updates</a:t>
            </a:r>
            <a:endParaRPr lang="en-US" dirty="0"/>
          </a:p>
          <a:p>
            <a:pPr marL="0" indent="0">
              <a:buNone/>
            </a:pPr>
            <a:r>
              <a:rPr lang="en-US" dirty="0">
                <a:solidFill>
                  <a:srgbClr val="F7F7F7"/>
                </a:solidFill>
                <a:latin typeface="Aptos" pitchFamily="34" charset="0"/>
                <a:ea typeface="Aptos" pitchFamily="34" charset="-122"/>
                <a:cs typeface="Aptos" pitchFamily="34" charset="-120"/>
              </a:rPr>
              <a:t>• Player analytics a&amp; crash reporting</a:t>
            </a:r>
            <a:endParaRPr lang="en-US" dirty="0"/>
          </a:p>
        </p:txBody>
      </p:sp>
      <p:sp>
        <p:nvSpPr>
          <p:cNvPr id="31" name="Shape 29"/>
          <p:cNvSpPr/>
          <p:nvPr/>
        </p:nvSpPr>
        <p:spPr>
          <a:xfrm>
            <a:off x="8196073" y="3767328"/>
            <a:ext cx="3917269" cy="1508760"/>
          </a:xfrm>
          <a:prstGeom prst="roundRect">
            <a:avLst>
              <a:gd name="adj" fmla="val 4848"/>
            </a:avLst>
          </a:prstGeom>
          <a:solidFill>
            <a:srgbClr val="17171A"/>
          </a:solidFill>
          <a:ln w="15240">
            <a:solidFill>
              <a:srgbClr val="B68CFF"/>
            </a:solidFill>
            <a:prstDash val="solid"/>
          </a:ln>
        </p:spPr>
      </p:sp>
      <p:sp>
        <p:nvSpPr>
          <p:cNvPr id="32" name="Text 30"/>
          <p:cNvSpPr/>
          <p:nvPr/>
        </p:nvSpPr>
        <p:spPr>
          <a:xfrm>
            <a:off x="8220456" y="3895344"/>
            <a:ext cx="3145536" cy="292608"/>
          </a:xfrm>
          <a:prstGeom prst="rect">
            <a:avLst/>
          </a:prstGeom>
          <a:noFill/>
          <a:ln/>
        </p:spPr>
        <p:txBody>
          <a:bodyPr wrap="square" lIns="0" tIns="0" rIns="0" bIns="0" rtlCol="0" anchor="ctr"/>
          <a:lstStyle/>
          <a:p>
            <a:pPr marL="0" indent="0">
              <a:buNone/>
            </a:pPr>
            <a:r>
              <a:rPr lang="en-US" sz="2000" b="1" dirty="0">
                <a:solidFill>
                  <a:srgbClr val="B68CFF"/>
                </a:solidFill>
                <a:latin typeface="Aptos" pitchFamily="34" charset="0"/>
                <a:ea typeface="Aptos" pitchFamily="34" charset="-122"/>
                <a:cs typeface="Aptos" pitchFamily="34" charset="-120"/>
              </a:rPr>
              <a:t>Why it matters</a:t>
            </a:r>
            <a:endParaRPr lang="en-US" sz="2000" dirty="0"/>
          </a:p>
        </p:txBody>
      </p:sp>
      <p:sp>
        <p:nvSpPr>
          <p:cNvPr id="33" name="Text 31"/>
          <p:cNvSpPr/>
          <p:nvPr/>
        </p:nvSpPr>
        <p:spPr>
          <a:xfrm>
            <a:off x="8220455" y="4315968"/>
            <a:ext cx="3774899" cy="795528"/>
          </a:xfrm>
          <a:prstGeom prst="rect">
            <a:avLst/>
          </a:prstGeom>
          <a:noFill/>
          <a:ln/>
        </p:spPr>
        <p:txBody>
          <a:bodyPr wrap="square" lIns="254" tIns="254" rIns="254" bIns="254" rtlCol="0" anchor="t">
            <a:noAutofit/>
          </a:bodyPr>
          <a:lstStyle/>
          <a:p>
            <a:pPr marL="0" indent="0">
              <a:buNone/>
            </a:pPr>
            <a:r>
              <a:rPr lang="en-US" dirty="0">
                <a:solidFill>
                  <a:srgbClr val="F7F7F7"/>
                </a:solidFill>
                <a:latin typeface="Aptos" pitchFamily="34" charset="0"/>
                <a:ea typeface="Aptos" pitchFamily="34" charset="-122"/>
                <a:cs typeface="Aptos" pitchFamily="34" charset="-120"/>
              </a:rPr>
              <a:t>• Keeps players engaged</a:t>
            </a:r>
            <a:endParaRPr lang="en-US" dirty="0"/>
          </a:p>
          <a:p>
            <a:pPr marL="0" indent="0">
              <a:buNone/>
            </a:pPr>
            <a:r>
              <a:rPr lang="en-US" dirty="0">
                <a:solidFill>
                  <a:srgbClr val="F7F7F7"/>
                </a:solidFill>
                <a:latin typeface="Aptos" pitchFamily="34" charset="0"/>
                <a:ea typeface="Aptos" pitchFamily="34" charset="-122"/>
                <a:cs typeface="Aptos" pitchFamily="34" charset="-120"/>
              </a:rPr>
              <a:t>• Reduces downtime</a:t>
            </a:r>
            <a:endParaRPr lang="en-US" dirty="0"/>
          </a:p>
          <a:p>
            <a:pPr marL="0" indent="0">
              <a:buNone/>
            </a:pPr>
            <a:r>
              <a:rPr lang="en-US" dirty="0">
                <a:solidFill>
                  <a:srgbClr val="F7F7F7"/>
                </a:solidFill>
                <a:latin typeface="Aptos" pitchFamily="34" charset="0"/>
                <a:ea typeface="Aptos" pitchFamily="34" charset="-122"/>
                <a:cs typeface="Aptos" pitchFamily="34" charset="-120"/>
              </a:rPr>
              <a:t>• Improves stability &amp; user experience</a:t>
            </a:r>
            <a:endParaRPr lang="en-US" dirty="0"/>
          </a:p>
        </p:txBody>
      </p:sp>
      <p:sp>
        <p:nvSpPr>
          <p:cNvPr id="34" name="Shape 32"/>
          <p:cNvSpPr/>
          <p:nvPr/>
        </p:nvSpPr>
        <p:spPr>
          <a:xfrm>
            <a:off x="548640" y="6199632"/>
            <a:ext cx="11064240" cy="347472"/>
          </a:xfrm>
          <a:prstGeom prst="rect">
            <a:avLst/>
          </a:prstGeom>
          <a:solidFill>
            <a:srgbClr val="1F1F22"/>
          </a:solidFill>
          <a:ln w="12700">
            <a:solidFill>
              <a:srgbClr val="1F1F22"/>
            </a:solidFill>
            <a:prstDash val="solid"/>
          </a:ln>
        </p:spPr>
      </p:sp>
      <p:sp>
        <p:nvSpPr>
          <p:cNvPr id="35" name="Text 33"/>
          <p:cNvSpPr/>
          <p:nvPr/>
        </p:nvSpPr>
        <p:spPr>
          <a:xfrm>
            <a:off x="425344" y="5971032"/>
            <a:ext cx="10652760" cy="164592"/>
          </a:xfrm>
          <a:prstGeom prst="rect">
            <a:avLst/>
          </a:prstGeom>
          <a:noFill/>
          <a:ln/>
        </p:spPr>
        <p:txBody>
          <a:bodyPr wrap="square" lIns="0" tIns="0" rIns="0" bIns="0" rtlCol="0" anchor="ctr"/>
          <a:lstStyle/>
          <a:p>
            <a:pPr marL="0" indent="0" algn="ctr">
              <a:buNone/>
            </a:pPr>
            <a:r>
              <a:rPr lang="en-US" b="1" dirty="0">
                <a:solidFill>
                  <a:srgbClr val="F7F7F7"/>
                </a:solidFill>
              </a:rPr>
              <a:t>Games are not “finished” at launch, they are monitored, maintained and improved over time.</a:t>
            </a:r>
            <a:endParaRPr lang="en-US" dirty="0"/>
          </a:p>
        </p:txBody>
      </p:sp>
    </p:spTree>
    <p:extLst>
      <p:ext uri="{BB962C8B-B14F-4D97-AF65-F5344CB8AC3E}">
        <p14:creationId xmlns:p14="http://schemas.microsoft.com/office/powerpoint/2010/main" val="336719064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48640" y="320040"/>
            <a:ext cx="8869680" cy="457200"/>
          </a:xfrm>
          <a:prstGeom prst="rect">
            <a:avLst/>
          </a:prstGeom>
          <a:noFill/>
          <a:ln/>
        </p:spPr>
        <p:txBody>
          <a:bodyPr wrap="square" lIns="0" tIns="0" rIns="0" bIns="0" rtlCol="0" anchor="ctr"/>
          <a:lstStyle/>
          <a:p>
            <a:pPr marL="0" indent="0">
              <a:buNone/>
            </a:pPr>
            <a:r>
              <a:rPr lang="en-US" sz="3600" b="1" dirty="0">
                <a:solidFill>
                  <a:srgbClr val="F2B705"/>
                </a:solidFill>
                <a:latin typeface="Aptos Display" pitchFamily="34" charset="0"/>
                <a:ea typeface="Aptos Display" pitchFamily="34" charset="-122"/>
                <a:cs typeface="Aptos Display" pitchFamily="34" charset="-120"/>
              </a:rPr>
              <a:t>Operating a Game in a Large Organisation</a:t>
            </a:r>
            <a:endParaRPr lang="en-US" sz="3600" dirty="0"/>
          </a:p>
        </p:txBody>
      </p:sp>
      <p:sp>
        <p:nvSpPr>
          <p:cNvPr id="3" name="Text 1"/>
          <p:cNvSpPr/>
          <p:nvPr/>
        </p:nvSpPr>
        <p:spPr>
          <a:xfrm>
            <a:off x="9464040" y="347472"/>
            <a:ext cx="2057400" cy="292608"/>
          </a:xfrm>
          <a:prstGeom prst="rect">
            <a:avLst/>
          </a:prstGeom>
          <a:solidFill>
            <a:srgbClr val="F2B705"/>
          </a:solidFill>
          <a:ln>
            <a:solidFill>
              <a:srgbClr val="F2B705"/>
            </a:solidFill>
          </a:ln>
        </p:spPr>
        <p:txBody>
          <a:bodyPr wrap="square" lIns="381" tIns="381" rIns="381" bIns="381" rtlCol="0" anchor="ctr"/>
          <a:lstStyle/>
          <a:p>
            <a:pPr marL="0" indent="0" algn="ctr">
              <a:buNone/>
            </a:pPr>
            <a:r>
              <a:rPr lang="en-US" sz="1000" b="1" dirty="0">
                <a:solidFill>
                  <a:srgbClr val="0B0B0D"/>
                </a:solidFill>
                <a:latin typeface="Aptos" pitchFamily="34" charset="0"/>
                <a:ea typeface="Aptos" pitchFamily="34" charset="-122"/>
                <a:cs typeface="Aptos" pitchFamily="34" charset="-120"/>
              </a:rPr>
              <a:t>Lifecycle stage: Monitor / Improve</a:t>
            </a:r>
            <a:endParaRPr lang="en-US" sz="1000" dirty="0"/>
          </a:p>
        </p:txBody>
      </p:sp>
      <p:sp>
        <p:nvSpPr>
          <p:cNvPr id="4" name="Shape 2"/>
          <p:cNvSpPr/>
          <p:nvPr/>
        </p:nvSpPr>
        <p:spPr>
          <a:xfrm>
            <a:off x="548640" y="886968"/>
            <a:ext cx="11064240" cy="0"/>
          </a:xfrm>
          <a:prstGeom prst="line">
            <a:avLst/>
          </a:prstGeom>
          <a:noFill/>
          <a:ln w="12700">
            <a:solidFill>
              <a:srgbClr val="444444"/>
            </a:solidFill>
            <a:prstDash val="solid"/>
          </a:ln>
        </p:spPr>
      </p:sp>
      <p:sp>
        <p:nvSpPr>
          <p:cNvPr id="5" name="Text 3"/>
          <p:cNvSpPr/>
          <p:nvPr/>
        </p:nvSpPr>
        <p:spPr>
          <a:xfrm>
            <a:off x="685800" y="1078992"/>
            <a:ext cx="10789920" cy="384048"/>
          </a:xfrm>
          <a:prstGeom prst="rect">
            <a:avLst/>
          </a:prstGeom>
          <a:noFill/>
          <a:ln/>
        </p:spPr>
        <p:txBody>
          <a:bodyPr wrap="square" lIns="0" tIns="0" rIns="0" bIns="0" rtlCol="0" anchor="ctr">
            <a:noAutofit/>
          </a:bodyPr>
          <a:lstStyle/>
          <a:p>
            <a:pPr marL="0" indent="0">
              <a:buNone/>
            </a:pPr>
            <a:r>
              <a:rPr lang="en-US" sz="2400" dirty="0">
                <a:solidFill>
                  <a:srgbClr val="F7F7F7"/>
                </a:solidFill>
              </a:rPr>
              <a:t>A released game is also an online service. Professional operation includes monitoring, support, data protection and responsible management.</a:t>
            </a:r>
            <a:endParaRPr lang="en-US" sz="2400" dirty="0"/>
          </a:p>
        </p:txBody>
      </p:sp>
      <p:sp>
        <p:nvSpPr>
          <p:cNvPr id="6" name="Shape 4"/>
          <p:cNvSpPr/>
          <p:nvPr/>
        </p:nvSpPr>
        <p:spPr>
          <a:xfrm>
            <a:off x="685800" y="1881400"/>
            <a:ext cx="3474720" cy="3337560"/>
          </a:xfrm>
          <a:prstGeom prst="roundRect">
            <a:avLst>
              <a:gd name="adj" fmla="val 2286"/>
            </a:avLst>
          </a:prstGeom>
          <a:solidFill>
            <a:srgbClr val="17171A"/>
          </a:solidFill>
          <a:ln w="15240">
            <a:solidFill>
              <a:srgbClr val="6EA8FE"/>
            </a:solidFill>
            <a:prstDash val="solid"/>
          </a:ln>
        </p:spPr>
      </p:sp>
      <p:sp>
        <p:nvSpPr>
          <p:cNvPr id="7" name="Text 5"/>
          <p:cNvSpPr/>
          <p:nvPr/>
        </p:nvSpPr>
        <p:spPr>
          <a:xfrm>
            <a:off x="850392" y="2155721"/>
            <a:ext cx="3145536" cy="292608"/>
          </a:xfrm>
          <a:prstGeom prst="rect">
            <a:avLst/>
          </a:prstGeom>
          <a:noFill/>
          <a:ln/>
        </p:spPr>
        <p:txBody>
          <a:bodyPr wrap="square" lIns="0" tIns="0" rIns="0" bIns="0" rtlCol="0" anchor="ctr"/>
          <a:lstStyle/>
          <a:p>
            <a:pPr marL="0" indent="0">
              <a:buNone/>
            </a:pPr>
            <a:r>
              <a:rPr lang="en-US" sz="2400" b="1" dirty="0">
                <a:solidFill>
                  <a:srgbClr val="6EA8FE"/>
                </a:solidFill>
                <a:latin typeface="Aptos" pitchFamily="34" charset="0"/>
                <a:ea typeface="Aptos" pitchFamily="34" charset="-122"/>
                <a:cs typeface="Aptos" pitchFamily="34" charset="-120"/>
              </a:rPr>
              <a:t>Monitor technical performance</a:t>
            </a:r>
            <a:endParaRPr lang="en-US" sz="2400" dirty="0"/>
          </a:p>
        </p:txBody>
      </p:sp>
      <p:sp>
        <p:nvSpPr>
          <p:cNvPr id="8" name="Text 6"/>
          <p:cNvSpPr/>
          <p:nvPr/>
        </p:nvSpPr>
        <p:spPr>
          <a:xfrm>
            <a:off x="850392" y="2754653"/>
            <a:ext cx="3145536" cy="2487168"/>
          </a:xfrm>
          <a:prstGeom prst="rect">
            <a:avLst/>
          </a:prstGeom>
          <a:noFill/>
          <a:ln/>
        </p:spPr>
        <p:txBody>
          <a:bodyPr wrap="square" lIns="254" tIns="254" rIns="254" bIns="254" rtlCol="0" anchor="t">
            <a:normAutofit/>
          </a:bodyPr>
          <a:lstStyle/>
          <a:p>
            <a:pPr marL="0" indent="0">
              <a:buNone/>
            </a:pPr>
            <a:r>
              <a:rPr lang="en-US" sz="2000" dirty="0">
                <a:solidFill>
                  <a:srgbClr val="F7F7F7"/>
                </a:solidFill>
                <a:latin typeface="Aptos" pitchFamily="34" charset="0"/>
                <a:ea typeface="Aptos" pitchFamily="34" charset="-122"/>
                <a:cs typeface="Aptos" pitchFamily="34" charset="-120"/>
              </a:rPr>
              <a:t>• Crashes and error logs</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Server uptime and latency</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Matchmaking, APIs and databases</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Player load and performance issues</a:t>
            </a:r>
            <a:endParaRPr lang="en-US" sz="2000" dirty="0"/>
          </a:p>
        </p:txBody>
      </p:sp>
      <p:sp>
        <p:nvSpPr>
          <p:cNvPr id="9" name="Shape 7"/>
          <p:cNvSpPr/>
          <p:nvPr/>
        </p:nvSpPr>
        <p:spPr>
          <a:xfrm>
            <a:off x="4370832" y="1881400"/>
            <a:ext cx="3474720" cy="3337560"/>
          </a:xfrm>
          <a:prstGeom prst="roundRect">
            <a:avLst>
              <a:gd name="adj" fmla="val 2286"/>
            </a:avLst>
          </a:prstGeom>
          <a:solidFill>
            <a:srgbClr val="17171A"/>
          </a:solidFill>
          <a:ln w="15240">
            <a:solidFill>
              <a:srgbClr val="55D38A"/>
            </a:solidFill>
            <a:prstDash val="solid"/>
          </a:ln>
        </p:spPr>
      </p:sp>
      <p:sp>
        <p:nvSpPr>
          <p:cNvPr id="10" name="Text 8"/>
          <p:cNvSpPr/>
          <p:nvPr/>
        </p:nvSpPr>
        <p:spPr>
          <a:xfrm>
            <a:off x="4535424" y="2155623"/>
            <a:ext cx="3145536" cy="292608"/>
          </a:xfrm>
          <a:prstGeom prst="rect">
            <a:avLst/>
          </a:prstGeom>
          <a:noFill/>
          <a:ln/>
        </p:spPr>
        <p:txBody>
          <a:bodyPr wrap="square" lIns="0" tIns="0" rIns="0" bIns="0" rtlCol="0" anchor="ctr"/>
          <a:lstStyle/>
          <a:p>
            <a:pPr marL="0" indent="0">
              <a:buNone/>
            </a:pPr>
            <a:r>
              <a:rPr lang="en-US" sz="2400" b="1" dirty="0">
                <a:solidFill>
                  <a:srgbClr val="55D38A"/>
                </a:solidFill>
                <a:latin typeface="Aptos" pitchFamily="34" charset="0"/>
                <a:ea typeface="Aptos" pitchFamily="34" charset="-122"/>
                <a:cs typeface="Aptos" pitchFamily="34" charset="-120"/>
              </a:rPr>
              <a:t>Manage player experience</a:t>
            </a:r>
            <a:endParaRPr lang="en-US" sz="2400" dirty="0"/>
          </a:p>
        </p:txBody>
      </p:sp>
      <p:sp>
        <p:nvSpPr>
          <p:cNvPr id="11" name="Text 9"/>
          <p:cNvSpPr/>
          <p:nvPr/>
        </p:nvSpPr>
        <p:spPr>
          <a:xfrm>
            <a:off x="4535424" y="2776234"/>
            <a:ext cx="3145536" cy="2487168"/>
          </a:xfrm>
          <a:prstGeom prst="rect">
            <a:avLst/>
          </a:prstGeom>
          <a:noFill/>
          <a:ln/>
        </p:spPr>
        <p:txBody>
          <a:bodyPr wrap="square" lIns="254" tIns="254" rIns="254" bIns="254" rtlCol="0" anchor="t">
            <a:normAutofit/>
          </a:bodyPr>
          <a:lstStyle/>
          <a:p>
            <a:pPr marL="0" indent="0">
              <a:buNone/>
            </a:pPr>
            <a:r>
              <a:rPr lang="en-US" sz="2000" dirty="0">
                <a:solidFill>
                  <a:srgbClr val="F7F7F7"/>
                </a:solidFill>
                <a:latin typeface="Aptos" pitchFamily="34" charset="0"/>
                <a:ea typeface="Aptos" pitchFamily="34" charset="-122"/>
                <a:cs typeface="Aptos" pitchFamily="34" charset="-120"/>
              </a:rPr>
              <a:t>• User feedback and support tickets</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Fairness, moderation and reporting</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Accessibility and age-appropriate content</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Updates that do not break gameplay</a:t>
            </a:r>
            <a:endParaRPr lang="en-US" sz="2000" dirty="0"/>
          </a:p>
        </p:txBody>
      </p:sp>
      <p:sp>
        <p:nvSpPr>
          <p:cNvPr id="12" name="Shape 10"/>
          <p:cNvSpPr/>
          <p:nvPr/>
        </p:nvSpPr>
        <p:spPr>
          <a:xfrm>
            <a:off x="8055864" y="1881399"/>
            <a:ext cx="3474720" cy="3337559"/>
          </a:xfrm>
          <a:prstGeom prst="roundRect">
            <a:avLst>
              <a:gd name="adj" fmla="val 2286"/>
            </a:avLst>
          </a:prstGeom>
          <a:solidFill>
            <a:srgbClr val="17171A"/>
          </a:solidFill>
          <a:ln w="15240">
            <a:solidFill>
              <a:srgbClr val="F2B705"/>
            </a:solidFill>
            <a:prstDash val="solid"/>
          </a:ln>
        </p:spPr>
      </p:sp>
      <p:sp>
        <p:nvSpPr>
          <p:cNvPr id="13" name="Text 11"/>
          <p:cNvSpPr/>
          <p:nvPr/>
        </p:nvSpPr>
        <p:spPr>
          <a:xfrm>
            <a:off x="8257032" y="2164862"/>
            <a:ext cx="3145536" cy="292608"/>
          </a:xfrm>
          <a:prstGeom prst="rect">
            <a:avLst/>
          </a:prstGeom>
          <a:noFill/>
          <a:ln/>
        </p:spPr>
        <p:txBody>
          <a:bodyPr wrap="square" lIns="0" tIns="0" rIns="0" bIns="0" rtlCol="0" anchor="ctr"/>
          <a:lstStyle/>
          <a:p>
            <a:pPr marL="0" indent="0">
              <a:buNone/>
            </a:pPr>
            <a:r>
              <a:rPr lang="en-US" sz="2400" b="1" dirty="0">
                <a:solidFill>
                  <a:srgbClr val="F2B705"/>
                </a:solidFill>
                <a:latin typeface="Aptos" pitchFamily="34" charset="0"/>
                <a:ea typeface="Aptos" pitchFamily="34" charset="-122"/>
                <a:cs typeface="Aptos" pitchFamily="34" charset="-120"/>
              </a:rPr>
              <a:t>Professional considerations</a:t>
            </a:r>
            <a:endParaRPr lang="en-US" sz="2400" dirty="0"/>
          </a:p>
        </p:txBody>
      </p:sp>
      <p:sp>
        <p:nvSpPr>
          <p:cNvPr id="14" name="Text 12"/>
          <p:cNvSpPr/>
          <p:nvPr/>
        </p:nvSpPr>
        <p:spPr>
          <a:xfrm>
            <a:off x="8196072" y="2731792"/>
            <a:ext cx="3145536" cy="2487168"/>
          </a:xfrm>
          <a:prstGeom prst="rect">
            <a:avLst/>
          </a:prstGeom>
          <a:noFill/>
          <a:ln/>
        </p:spPr>
        <p:txBody>
          <a:bodyPr wrap="square" lIns="254" tIns="254" rIns="254" bIns="254" rtlCol="0" anchor="t">
            <a:normAutofit/>
          </a:bodyPr>
          <a:lstStyle/>
          <a:p>
            <a:pPr marL="0" indent="0">
              <a:buNone/>
            </a:pPr>
            <a:r>
              <a:rPr lang="en-US" sz="2000" dirty="0">
                <a:solidFill>
                  <a:srgbClr val="F7F7F7"/>
                </a:solidFill>
                <a:latin typeface="Aptos" pitchFamily="34" charset="0"/>
                <a:ea typeface="Aptos" pitchFamily="34" charset="-122"/>
                <a:cs typeface="Aptos" pitchFamily="34" charset="-120"/>
              </a:rPr>
              <a:t>• Data protection and privacy</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Security of accounts and payments</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Store policies and ratings</a:t>
            </a:r>
            <a:endParaRPr lang="en-US" sz="2000" dirty="0"/>
          </a:p>
          <a:p>
            <a:pPr marL="0" indent="0">
              <a:buNone/>
            </a:pPr>
            <a:r>
              <a:rPr lang="en-US" sz="2000" dirty="0">
                <a:solidFill>
                  <a:srgbClr val="F7F7F7"/>
                </a:solidFill>
                <a:latin typeface="Aptos" pitchFamily="34" charset="0"/>
                <a:ea typeface="Aptos" pitchFamily="34" charset="-122"/>
                <a:cs typeface="Aptos" pitchFamily="34" charset="-120"/>
              </a:rPr>
              <a:t>• Ethical use of analytics and AI</a:t>
            </a:r>
            <a:endParaRPr lang="en-US" sz="2000" dirty="0"/>
          </a:p>
        </p:txBody>
      </p:sp>
      <p:sp>
        <p:nvSpPr>
          <p:cNvPr id="15" name="Text 13"/>
          <p:cNvSpPr/>
          <p:nvPr/>
        </p:nvSpPr>
        <p:spPr>
          <a:xfrm>
            <a:off x="658368" y="5568695"/>
            <a:ext cx="10744200" cy="310896"/>
          </a:xfrm>
          <a:prstGeom prst="rect">
            <a:avLst/>
          </a:prstGeom>
          <a:noFill/>
          <a:ln/>
        </p:spPr>
        <p:txBody>
          <a:bodyPr wrap="square" lIns="0" tIns="0" rIns="0" bIns="0" rtlCol="0" anchor="ctr">
            <a:noAutofit/>
          </a:bodyPr>
          <a:lstStyle/>
          <a:p>
            <a:pPr marL="0" indent="0" algn="ctr">
              <a:buNone/>
            </a:pPr>
            <a:r>
              <a:rPr lang="en-US" sz="2000" dirty="0">
                <a:solidFill>
                  <a:srgbClr val="B8B8B8"/>
                </a:solidFill>
              </a:rPr>
              <a:t>Possible tools: Steamworks, App Store Connect, Google Play Console, Sentry, Datadog, CloudWatch, Grafana or ManageEngine.</a:t>
            </a:r>
            <a:endParaRPr lang="en-US" sz="2000" dirty="0"/>
          </a:p>
        </p:txBody>
      </p:sp>
      <p:sp>
        <p:nvSpPr>
          <p:cNvPr id="16" name="Shape 14"/>
          <p:cNvSpPr/>
          <p:nvPr/>
        </p:nvSpPr>
        <p:spPr>
          <a:xfrm>
            <a:off x="548640" y="6199632"/>
            <a:ext cx="11064240" cy="347472"/>
          </a:xfrm>
          <a:prstGeom prst="rect">
            <a:avLst/>
          </a:prstGeom>
          <a:solidFill>
            <a:srgbClr val="1F1F22"/>
          </a:solidFill>
          <a:ln w="12700">
            <a:solidFill>
              <a:srgbClr val="1F1F22"/>
            </a:solidFill>
            <a:prstDash val="solid"/>
          </a:ln>
        </p:spPr>
      </p:sp>
      <p:sp>
        <p:nvSpPr>
          <p:cNvPr id="17" name="Text 15"/>
          <p:cNvSpPr/>
          <p:nvPr/>
        </p:nvSpPr>
        <p:spPr>
          <a:xfrm>
            <a:off x="749808" y="6272784"/>
            <a:ext cx="10652760" cy="164592"/>
          </a:xfrm>
          <a:prstGeom prst="rect">
            <a:avLst/>
          </a:prstGeom>
          <a:noFill/>
          <a:ln/>
        </p:spPr>
        <p:txBody>
          <a:bodyPr wrap="square" lIns="0" tIns="0" rIns="0" bIns="0" rtlCol="0" anchor="ctr"/>
          <a:lstStyle/>
          <a:p>
            <a:pPr marL="0" indent="0" algn="ctr">
              <a:buNone/>
            </a:pPr>
            <a:r>
              <a:rPr lang="en-US" sz="2000" b="1" dirty="0">
                <a:solidFill>
                  <a:srgbClr val="F7F7F7"/>
                </a:solidFill>
              </a:rPr>
              <a:t>Key question: How will you keep the game stable, safe and fair after release?</a:t>
            </a:r>
            <a:endParaRPr lang="en-US" sz="2000" dirty="0"/>
          </a:p>
        </p:txBody>
      </p:sp>
    </p:spTree>
    <p:extLst>
      <p:ext uri="{BB962C8B-B14F-4D97-AF65-F5344CB8AC3E}">
        <p14:creationId xmlns:p14="http://schemas.microsoft.com/office/powerpoint/2010/main" val="348899562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26EE4-8A60-C084-50FD-14BC4368838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A64FBB-A73E-95B9-91CB-7876BDA28475}"/>
              </a:ext>
            </a:extLst>
          </p:cNvPr>
          <p:cNvSpPr>
            <a:spLocks noGrp="1"/>
          </p:cNvSpPr>
          <p:nvPr>
            <p:ph type="title"/>
          </p:nvPr>
        </p:nvSpPr>
        <p:spPr/>
        <p:txBody>
          <a:bodyPr/>
          <a:lstStyle/>
          <a:p>
            <a:r>
              <a:rPr lang="en-GB" sz="4800" b="1" dirty="0">
                <a:solidFill>
                  <a:schemeClr val="bg1"/>
                </a:solidFill>
                <a:highlight>
                  <a:srgbClr val="FFFF00"/>
                </a:highlight>
              </a:rPr>
              <a:t>Activity:</a:t>
            </a:r>
            <a:r>
              <a:rPr lang="en-GB" sz="4800" b="1" dirty="0">
                <a:solidFill>
                  <a:schemeClr val="bg1"/>
                </a:solidFill>
              </a:rPr>
              <a:t> </a:t>
            </a:r>
            <a:r>
              <a:rPr lang="en-GB" b="1" u="sng" dirty="0"/>
              <a:t>Release, Maintain &amp; Update</a:t>
            </a:r>
          </a:p>
        </p:txBody>
      </p:sp>
      <p:sp>
        <p:nvSpPr>
          <p:cNvPr id="3" name="Content Placeholder 2">
            <a:extLst>
              <a:ext uri="{FF2B5EF4-FFF2-40B4-BE49-F238E27FC236}">
                <a16:creationId xmlns:a16="http://schemas.microsoft.com/office/drawing/2014/main" id="{AC22ECC5-0A97-D48C-0A1F-C27A5F7CD012}"/>
              </a:ext>
            </a:extLst>
          </p:cNvPr>
          <p:cNvSpPr>
            <a:spLocks noGrp="1"/>
          </p:cNvSpPr>
          <p:nvPr>
            <p:ph idx="1"/>
          </p:nvPr>
        </p:nvSpPr>
        <p:spPr>
          <a:xfrm>
            <a:off x="738307" y="1690687"/>
            <a:ext cx="10515600" cy="4351338"/>
          </a:xfrm>
        </p:spPr>
        <p:txBody>
          <a:bodyPr>
            <a:normAutofit/>
          </a:bodyPr>
          <a:lstStyle/>
          <a:p>
            <a:pPr marL="514350" indent="-514350">
              <a:buFont typeface="+mj-lt"/>
              <a:buAutoNum type="arabicPeriod"/>
            </a:pPr>
            <a:r>
              <a:rPr lang="en-GB" sz="3200" b="1" dirty="0">
                <a:ea typeface="Times New Roman" panose="02020603050405020304" pitchFamily="18" charset="0"/>
                <a:cs typeface="Arial" panose="020B0604020202020204" pitchFamily="34" charset="0"/>
              </a:rPr>
              <a:t>Consider how the previous slides can help you answer task 2 of Assignment 2.</a:t>
            </a:r>
          </a:p>
          <a:p>
            <a:pPr marL="514350" indent="-514350">
              <a:buFont typeface="+mj-lt"/>
              <a:buAutoNum type="arabicPeriod"/>
            </a:pPr>
            <a:r>
              <a:rPr lang="en-GB" sz="3200" dirty="0"/>
              <a:t>Research &amp; use an AI tool of your choice to help you document an answer to the following question:</a:t>
            </a:r>
          </a:p>
          <a:p>
            <a:pPr marL="742950" indent="-514350">
              <a:lnSpc>
                <a:spcPct val="110000"/>
              </a:lnSpc>
              <a:spcBef>
                <a:spcPts val="600"/>
              </a:spcBef>
              <a:buClr>
                <a:srgbClr val="FFFF00"/>
              </a:buClr>
            </a:pPr>
            <a:r>
              <a:rPr lang="en-GB" sz="3500" dirty="0">
                <a:solidFill>
                  <a:schemeClr val="bg1"/>
                </a:solidFill>
                <a:highlight>
                  <a:srgbClr val="FFFF00"/>
                </a:highlight>
              </a:rPr>
              <a:t>Q. What methods and tools would use to release/deploy, maintain, update &amp; evolve the practical element of your project?</a:t>
            </a:r>
          </a:p>
        </p:txBody>
      </p:sp>
      <p:sp>
        <p:nvSpPr>
          <p:cNvPr id="4" name="Rectangle 3">
            <a:extLst>
              <a:ext uri="{FF2B5EF4-FFF2-40B4-BE49-F238E27FC236}">
                <a16:creationId xmlns:a16="http://schemas.microsoft.com/office/drawing/2014/main" id="{97737E3F-E17F-E532-B4EC-7115C5CF7ED3}"/>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7A8972E3-AFBF-616C-E40F-D6C12B43C4D4}"/>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113119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33B58C-C39F-3665-B380-CC82C9897C85}"/>
            </a:ext>
          </a:extLst>
        </p:cNvPr>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3C0C6FB-CB3E-D66B-C05E-D16C2E93E8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3B754BA6-367F-B4B9-479A-8DC4B63E4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6C0EA768-8287-D578-B9AB-165E42E24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E550398-4214-7D60-16D5-28412C4A47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DF5003C7-A1A7-A615-9DF1-1ED77482D5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6F2A6480-2B04-91EE-00D1-33EEFF406E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4E2BE259-5203-8015-0918-846D71F82AC5}"/>
              </a:ext>
            </a:extLst>
          </p:cNvPr>
          <p:cNvSpPr txBox="1"/>
          <p:nvPr/>
        </p:nvSpPr>
        <p:spPr>
          <a:xfrm>
            <a:off x="1416233" y="3646039"/>
            <a:ext cx="9667568" cy="1200329"/>
          </a:xfrm>
          <a:prstGeom prst="rect">
            <a:avLst/>
          </a:prstGeom>
          <a:noFill/>
        </p:spPr>
        <p:txBody>
          <a:bodyPr wrap="square">
            <a:spAutoFit/>
          </a:bodyPr>
          <a:lstStyle/>
          <a:p>
            <a:pPr lvl="0" algn="ctr">
              <a:spcBef>
                <a:spcPct val="0"/>
              </a:spcBef>
              <a:defRPr/>
            </a:pPr>
            <a:r>
              <a:rPr lang="en-GB" sz="7200" b="1" dirty="0">
                <a:solidFill>
                  <a:srgbClr val="FFFF00"/>
                </a:solidFill>
                <a:effectLst>
                  <a:outerShdw blurRad="31750" dist="25400" dir="5400000" algn="tl" rotWithShape="0">
                    <a:srgbClr val="000000">
                      <a:alpha val="25000"/>
                    </a:srgbClr>
                  </a:outerShdw>
                </a:effectLst>
                <a:highlight>
                  <a:srgbClr val="000080"/>
                </a:highlight>
                <a:latin typeface="Calibri Light" panose="020F0302020204030204"/>
              </a:rPr>
              <a:t>Q2. PEST Analysis</a:t>
            </a:r>
            <a:endParaRPr lang="en-GB" sz="5400" b="1" dirty="0">
              <a:solidFill>
                <a:srgbClr val="FF0000"/>
              </a:solidFill>
              <a:effectLst>
                <a:outerShdw blurRad="31750" dist="25400" dir="5400000" algn="tl" rotWithShape="0">
                  <a:srgbClr val="000000">
                    <a:alpha val="25000"/>
                  </a:srgbClr>
                </a:outerShdw>
              </a:effectLst>
              <a:highlight>
                <a:srgbClr val="000080"/>
              </a:highlight>
              <a:latin typeface="Calibri Light" panose="020F0302020204030204"/>
            </a:endParaRPr>
          </a:p>
        </p:txBody>
      </p:sp>
      <p:sp>
        <p:nvSpPr>
          <p:cNvPr id="9" name="Shape 3">
            <a:extLst>
              <a:ext uri="{FF2B5EF4-FFF2-40B4-BE49-F238E27FC236}">
                <a16:creationId xmlns:a16="http://schemas.microsoft.com/office/drawing/2014/main" id="{FD564599-C89C-4F06-BA01-5FE10F8CFAC3}"/>
              </a:ext>
            </a:extLst>
          </p:cNvPr>
          <p:cNvSpPr/>
          <p:nvPr/>
        </p:nvSpPr>
        <p:spPr>
          <a:xfrm>
            <a:off x="457200" y="6272784"/>
            <a:ext cx="11247120" cy="384048"/>
          </a:xfrm>
          <a:prstGeom prst="roundRect">
            <a:avLst>
              <a:gd name="adj" fmla="val 14286"/>
            </a:avLst>
          </a:prstGeom>
          <a:solidFill>
            <a:srgbClr val="1B1B1B"/>
          </a:solidFill>
          <a:ln w="12700">
            <a:solidFill>
              <a:srgbClr val="FFF200">
                <a:alpha val="75000"/>
              </a:srgbClr>
            </a:solidFill>
            <a:prstDash val="solid"/>
          </a:ln>
        </p:spPr>
      </p:sp>
      <p:sp>
        <p:nvSpPr>
          <p:cNvPr id="10" name="Text 4">
            <a:extLst>
              <a:ext uri="{FF2B5EF4-FFF2-40B4-BE49-F238E27FC236}">
                <a16:creationId xmlns:a16="http://schemas.microsoft.com/office/drawing/2014/main" id="{1519CE28-78B4-485D-8717-5F41827F3023}"/>
              </a:ext>
            </a:extLst>
          </p:cNvPr>
          <p:cNvSpPr/>
          <p:nvPr/>
        </p:nvSpPr>
        <p:spPr>
          <a:xfrm>
            <a:off x="731520" y="6345936"/>
            <a:ext cx="10698480" cy="228600"/>
          </a:xfrm>
          <a:prstGeom prst="rect">
            <a:avLst/>
          </a:prstGeom>
          <a:noFill/>
          <a:ln/>
        </p:spPr>
        <p:txBody>
          <a:bodyPr wrap="square" lIns="0" tIns="0" rIns="0" bIns="0" rtlCol="0" anchor="ctr">
            <a:normAutofit/>
          </a:bodyPr>
          <a:lstStyle/>
          <a:p>
            <a:pPr marL="0" indent="0">
              <a:buNone/>
            </a:pPr>
            <a:r>
              <a:rPr lang="en-US" sz="1300" b="1" dirty="0">
                <a:solidFill>
                  <a:srgbClr val="F5F5F5"/>
                </a:solidFill>
                <a:latin typeface="Aptos" pitchFamily="34" charset="0"/>
                <a:ea typeface="Aptos" pitchFamily="34" charset="-122"/>
                <a:cs typeface="Aptos" pitchFamily="34" charset="-120"/>
              </a:rPr>
              <a:t>Your project may work technically, but external factors influence whether it succeeds.</a:t>
            </a:r>
            <a:endParaRPr lang="en-US" sz="1300" dirty="0"/>
          </a:p>
        </p:txBody>
      </p:sp>
    </p:spTree>
    <p:extLst>
      <p:ext uri="{BB962C8B-B14F-4D97-AF65-F5344CB8AC3E}">
        <p14:creationId xmlns:p14="http://schemas.microsoft.com/office/powerpoint/2010/main" val="6740502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82880" y="228600"/>
            <a:ext cx="73152" cy="411480"/>
          </a:xfrm>
          <a:prstGeom prst="rect">
            <a:avLst/>
          </a:prstGeom>
          <a:solidFill>
            <a:srgbClr val="FFF200"/>
          </a:solidFill>
          <a:ln w="12700">
            <a:solidFill>
              <a:srgbClr val="FFF200">
                <a:alpha val="0"/>
              </a:srgbClr>
            </a:solidFill>
            <a:prstDash val="solid"/>
          </a:ln>
        </p:spPr>
      </p:sp>
      <p:sp>
        <p:nvSpPr>
          <p:cNvPr id="3" name="Text 1"/>
          <p:cNvSpPr/>
          <p:nvPr/>
        </p:nvSpPr>
        <p:spPr>
          <a:xfrm>
            <a:off x="384048" y="201168"/>
            <a:ext cx="8961120" cy="502920"/>
          </a:xfrm>
          <a:prstGeom prst="rect">
            <a:avLst/>
          </a:prstGeom>
          <a:noFill/>
          <a:ln/>
        </p:spPr>
        <p:txBody>
          <a:bodyPr wrap="square" lIns="0" tIns="0" rIns="0" bIns="0" rtlCol="0" anchor="ctr"/>
          <a:lstStyle/>
          <a:p>
            <a:pPr marL="0" indent="0">
              <a:buNone/>
            </a:pPr>
            <a:r>
              <a:rPr lang="en-US" sz="2800" b="1" dirty="0">
                <a:solidFill>
                  <a:srgbClr val="F5F5F5"/>
                </a:solidFill>
                <a:latin typeface="Aptos Display" pitchFamily="34" charset="0"/>
                <a:ea typeface="Aptos Display" pitchFamily="34" charset="-122"/>
                <a:cs typeface="Aptos Display" pitchFamily="34" charset="-120"/>
              </a:rPr>
              <a:t>What is PEST Analysis?</a:t>
            </a:r>
            <a:endParaRPr lang="en-US" sz="2800" dirty="0"/>
          </a:p>
        </p:txBody>
      </p:sp>
      <p:sp>
        <p:nvSpPr>
          <p:cNvPr id="4" name="Text 2"/>
          <p:cNvSpPr/>
          <p:nvPr/>
        </p:nvSpPr>
        <p:spPr>
          <a:xfrm>
            <a:off x="365760" y="1100062"/>
            <a:ext cx="9369354" cy="320040"/>
          </a:xfrm>
          <a:prstGeom prst="rect">
            <a:avLst/>
          </a:prstGeom>
          <a:noFill/>
          <a:ln/>
        </p:spPr>
        <p:txBody>
          <a:bodyPr wrap="square" lIns="0" tIns="0" rIns="0" bIns="0" rtlCol="0" anchor="ctr"/>
          <a:lstStyle/>
          <a:p>
            <a:pPr marL="0" indent="0">
              <a:buNone/>
            </a:pPr>
            <a:r>
              <a:rPr lang="en-US" sz="2400" dirty="0">
                <a:solidFill>
                  <a:srgbClr val="F5F5F5"/>
                </a:solidFill>
                <a:latin typeface="Aptos" pitchFamily="34" charset="0"/>
                <a:ea typeface="Aptos" pitchFamily="34" charset="-122"/>
                <a:cs typeface="Aptos" pitchFamily="34" charset="-120"/>
              </a:rPr>
              <a:t>PEST helps you understand the external environment in which a business or project operates.</a:t>
            </a:r>
            <a:endParaRPr lang="en-US" sz="2400" dirty="0"/>
          </a:p>
        </p:txBody>
      </p:sp>
      <p:grpSp>
        <p:nvGrpSpPr>
          <p:cNvPr id="23" name="Group 22">
            <a:extLst>
              <a:ext uri="{FF2B5EF4-FFF2-40B4-BE49-F238E27FC236}">
                <a16:creationId xmlns:a16="http://schemas.microsoft.com/office/drawing/2014/main" id="{B007816B-8CAD-45A6-9404-E60806E9FEBD}"/>
              </a:ext>
            </a:extLst>
          </p:cNvPr>
          <p:cNvGrpSpPr/>
          <p:nvPr/>
        </p:nvGrpSpPr>
        <p:grpSpPr>
          <a:xfrm>
            <a:off x="365760" y="2132939"/>
            <a:ext cx="2697480" cy="3063240"/>
            <a:chOff x="502920" y="1417320"/>
            <a:chExt cx="2697480" cy="3063240"/>
          </a:xfrm>
        </p:grpSpPr>
        <p:sp>
          <p:nvSpPr>
            <p:cNvPr id="5" name="Shape 3"/>
            <p:cNvSpPr/>
            <p:nvPr/>
          </p:nvSpPr>
          <p:spPr>
            <a:xfrm>
              <a:off x="502920" y="1417320"/>
              <a:ext cx="2697480" cy="3063240"/>
            </a:xfrm>
            <a:prstGeom prst="roundRect">
              <a:avLst>
                <a:gd name="adj" fmla="val 2712"/>
              </a:avLst>
            </a:prstGeom>
            <a:solidFill>
              <a:srgbClr val="0C0C0C"/>
            </a:solidFill>
            <a:ln w="15240">
              <a:solidFill>
                <a:srgbClr val="2E75B6"/>
              </a:solidFill>
              <a:prstDash val="solid"/>
            </a:ln>
          </p:spPr>
        </p:sp>
        <p:sp>
          <p:nvSpPr>
            <p:cNvPr id="6" name="Text 4"/>
            <p:cNvSpPr/>
            <p:nvPr/>
          </p:nvSpPr>
          <p:spPr>
            <a:xfrm>
              <a:off x="667512" y="1554480"/>
              <a:ext cx="411480" cy="411480"/>
            </a:xfrm>
            <a:prstGeom prst="rect">
              <a:avLst/>
            </a:prstGeom>
            <a:noFill/>
            <a:ln/>
          </p:spPr>
          <p:txBody>
            <a:bodyPr wrap="square" lIns="0" tIns="0" rIns="0" bIns="0" rtlCol="0" anchor="ctr"/>
            <a:lstStyle/>
            <a:p>
              <a:pPr marL="0" indent="0" algn="ctr">
                <a:buNone/>
              </a:pPr>
              <a:r>
                <a:rPr lang="en-US" sz="4000" b="1" dirty="0">
                  <a:solidFill>
                    <a:srgbClr val="2E75B6"/>
                  </a:solidFill>
                  <a:latin typeface="Aptos Display" pitchFamily="34" charset="0"/>
                  <a:ea typeface="Aptos Display" pitchFamily="34" charset="-122"/>
                  <a:cs typeface="Aptos Display" pitchFamily="34" charset="-120"/>
                </a:rPr>
                <a:t>P</a:t>
              </a:r>
              <a:endParaRPr lang="en-US" sz="4000" dirty="0"/>
            </a:p>
          </p:txBody>
        </p:sp>
        <p:sp>
          <p:nvSpPr>
            <p:cNvPr id="7" name="Text 5"/>
            <p:cNvSpPr/>
            <p:nvPr/>
          </p:nvSpPr>
          <p:spPr>
            <a:xfrm>
              <a:off x="1143000" y="1581912"/>
              <a:ext cx="1920240" cy="320040"/>
            </a:xfrm>
            <a:prstGeom prst="rect">
              <a:avLst/>
            </a:prstGeom>
            <a:noFill/>
            <a:ln/>
          </p:spPr>
          <p:txBody>
            <a:bodyPr wrap="square" lIns="0" tIns="0" rIns="0" bIns="0" rtlCol="0" anchor="ctr"/>
            <a:lstStyle/>
            <a:p>
              <a:pPr marL="0" indent="0">
                <a:buNone/>
              </a:pPr>
              <a:r>
                <a:rPr lang="en-US" sz="3200" b="1" dirty="0">
                  <a:solidFill>
                    <a:srgbClr val="2E75B6"/>
                  </a:solidFill>
                  <a:latin typeface="Aptos" pitchFamily="34" charset="0"/>
                  <a:ea typeface="Aptos" pitchFamily="34" charset="-122"/>
                  <a:cs typeface="Aptos" pitchFamily="34" charset="-120"/>
                </a:rPr>
                <a:t>Political</a:t>
              </a:r>
              <a:endParaRPr lang="en-US" sz="3200" dirty="0"/>
            </a:p>
          </p:txBody>
        </p:sp>
        <p:sp>
          <p:nvSpPr>
            <p:cNvPr id="8" name="Text 6"/>
            <p:cNvSpPr/>
            <p:nvPr/>
          </p:nvSpPr>
          <p:spPr>
            <a:xfrm>
              <a:off x="502920" y="2075688"/>
              <a:ext cx="2697480" cy="2286000"/>
            </a:xfrm>
            <a:prstGeom prst="rect">
              <a:avLst/>
            </a:prstGeom>
            <a:noFill/>
            <a:ln/>
          </p:spPr>
          <p:txBody>
            <a:bodyPr wrap="square" lIns="381" tIns="381" rIns="381" bIns="381" rtlCol="0" anchor="ctr">
              <a:normAutofit/>
            </a:bodyPr>
            <a:lstStyle/>
            <a:p>
              <a:pPr marL="177800" indent="-177800">
                <a:buSzPct val="100000"/>
                <a:buChar char="•"/>
              </a:pPr>
              <a:r>
                <a:rPr lang="en-US" sz="2000" dirty="0">
                  <a:solidFill>
                    <a:srgbClr val="F5F5F5"/>
                  </a:solidFill>
                  <a:latin typeface="Aptos" pitchFamily="34" charset="0"/>
                  <a:ea typeface="Aptos" pitchFamily="34" charset="-122"/>
                  <a:cs typeface="Aptos" pitchFamily="34" charset="-120"/>
                </a:rPr>
                <a:t>laws and regulations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government priorities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public policy</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professional rules</a:t>
              </a:r>
              <a:endParaRPr lang="en-US" sz="2000" dirty="0"/>
            </a:p>
          </p:txBody>
        </p:sp>
      </p:grpSp>
      <p:grpSp>
        <p:nvGrpSpPr>
          <p:cNvPr id="24" name="Group 23">
            <a:extLst>
              <a:ext uri="{FF2B5EF4-FFF2-40B4-BE49-F238E27FC236}">
                <a16:creationId xmlns:a16="http://schemas.microsoft.com/office/drawing/2014/main" id="{6E0236EB-B6C3-4ACF-8B8E-54C8508E62BE}"/>
              </a:ext>
            </a:extLst>
          </p:cNvPr>
          <p:cNvGrpSpPr/>
          <p:nvPr/>
        </p:nvGrpSpPr>
        <p:grpSpPr>
          <a:xfrm>
            <a:off x="3342132" y="2132939"/>
            <a:ext cx="2697480" cy="3063240"/>
            <a:chOff x="3410712" y="1417320"/>
            <a:chExt cx="2697480" cy="3063240"/>
          </a:xfrm>
        </p:grpSpPr>
        <p:sp>
          <p:nvSpPr>
            <p:cNvPr id="9" name="Shape 7"/>
            <p:cNvSpPr/>
            <p:nvPr/>
          </p:nvSpPr>
          <p:spPr>
            <a:xfrm>
              <a:off x="3410712" y="1417320"/>
              <a:ext cx="2697480" cy="3063240"/>
            </a:xfrm>
            <a:prstGeom prst="roundRect">
              <a:avLst>
                <a:gd name="adj" fmla="val 2712"/>
              </a:avLst>
            </a:prstGeom>
            <a:solidFill>
              <a:srgbClr val="0C0C0C"/>
            </a:solidFill>
            <a:ln w="15240">
              <a:solidFill>
                <a:srgbClr val="F28C28"/>
              </a:solidFill>
              <a:prstDash val="solid"/>
            </a:ln>
          </p:spPr>
        </p:sp>
        <p:sp>
          <p:nvSpPr>
            <p:cNvPr id="10" name="Text 8"/>
            <p:cNvSpPr/>
            <p:nvPr/>
          </p:nvSpPr>
          <p:spPr>
            <a:xfrm>
              <a:off x="3575304" y="1554480"/>
              <a:ext cx="411480" cy="411480"/>
            </a:xfrm>
            <a:prstGeom prst="rect">
              <a:avLst/>
            </a:prstGeom>
            <a:noFill/>
            <a:ln/>
          </p:spPr>
          <p:txBody>
            <a:bodyPr wrap="square" lIns="0" tIns="0" rIns="0" bIns="0" rtlCol="0" anchor="ctr"/>
            <a:lstStyle/>
            <a:p>
              <a:pPr marL="0" indent="0" algn="ctr">
                <a:buNone/>
              </a:pPr>
              <a:r>
                <a:rPr lang="en-US" sz="4000" b="1" dirty="0">
                  <a:solidFill>
                    <a:srgbClr val="F28C28"/>
                  </a:solidFill>
                  <a:latin typeface="Aptos Display" pitchFamily="34" charset="0"/>
                  <a:ea typeface="Aptos Display" pitchFamily="34" charset="-122"/>
                  <a:cs typeface="Aptos Display" pitchFamily="34" charset="-120"/>
                </a:rPr>
                <a:t>E</a:t>
              </a:r>
              <a:endParaRPr lang="en-US" sz="4000" dirty="0"/>
            </a:p>
          </p:txBody>
        </p:sp>
        <p:sp>
          <p:nvSpPr>
            <p:cNvPr id="11" name="Text 9"/>
            <p:cNvSpPr/>
            <p:nvPr/>
          </p:nvSpPr>
          <p:spPr>
            <a:xfrm>
              <a:off x="4050792" y="1581912"/>
              <a:ext cx="1920240" cy="320040"/>
            </a:xfrm>
            <a:prstGeom prst="rect">
              <a:avLst/>
            </a:prstGeom>
            <a:noFill/>
            <a:ln/>
          </p:spPr>
          <p:txBody>
            <a:bodyPr wrap="square" lIns="0" tIns="0" rIns="0" bIns="0" rtlCol="0" anchor="ctr"/>
            <a:lstStyle/>
            <a:p>
              <a:pPr marL="0" indent="0">
                <a:buNone/>
              </a:pPr>
              <a:r>
                <a:rPr lang="en-US" sz="3200" b="1" dirty="0">
                  <a:solidFill>
                    <a:srgbClr val="F28C28"/>
                  </a:solidFill>
                  <a:latin typeface="Aptos" pitchFamily="34" charset="0"/>
                  <a:ea typeface="Aptos" pitchFamily="34" charset="-122"/>
                  <a:cs typeface="Aptos" pitchFamily="34" charset="-120"/>
                </a:rPr>
                <a:t>Economic</a:t>
              </a:r>
              <a:endParaRPr lang="en-US" sz="3200" dirty="0"/>
            </a:p>
          </p:txBody>
        </p:sp>
        <p:sp>
          <p:nvSpPr>
            <p:cNvPr id="12" name="Text 10"/>
            <p:cNvSpPr/>
            <p:nvPr/>
          </p:nvSpPr>
          <p:spPr>
            <a:xfrm>
              <a:off x="3410712" y="2075688"/>
              <a:ext cx="2697480" cy="2286000"/>
            </a:xfrm>
            <a:prstGeom prst="rect">
              <a:avLst/>
            </a:prstGeom>
            <a:noFill/>
            <a:ln/>
          </p:spPr>
          <p:txBody>
            <a:bodyPr wrap="square" lIns="381" tIns="381" rIns="381" bIns="381" rtlCol="0" anchor="ctr">
              <a:normAutofit/>
            </a:bodyPr>
            <a:lstStyle/>
            <a:p>
              <a:pPr marL="177800" indent="-177800">
                <a:buSzPct val="100000"/>
                <a:buChar char="•"/>
              </a:pPr>
              <a:r>
                <a:rPr lang="en-US" sz="2000" dirty="0">
                  <a:solidFill>
                    <a:srgbClr val="F5F5F5"/>
                  </a:solidFill>
                  <a:latin typeface="Aptos" pitchFamily="34" charset="0"/>
                  <a:ea typeface="Aptos" pitchFamily="34" charset="-122"/>
                  <a:cs typeface="Aptos" pitchFamily="34" charset="-120"/>
                </a:rPr>
                <a:t>costs and budgets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competitors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resources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market conditions</a:t>
              </a:r>
              <a:endParaRPr lang="en-US" sz="2000" dirty="0"/>
            </a:p>
          </p:txBody>
        </p:sp>
      </p:grpSp>
      <p:grpSp>
        <p:nvGrpSpPr>
          <p:cNvPr id="25" name="Group 24">
            <a:extLst>
              <a:ext uri="{FF2B5EF4-FFF2-40B4-BE49-F238E27FC236}">
                <a16:creationId xmlns:a16="http://schemas.microsoft.com/office/drawing/2014/main" id="{C0322B17-0163-4B79-B678-4EA699B2BD61}"/>
              </a:ext>
            </a:extLst>
          </p:cNvPr>
          <p:cNvGrpSpPr/>
          <p:nvPr/>
        </p:nvGrpSpPr>
        <p:grpSpPr>
          <a:xfrm>
            <a:off x="6318504" y="2132939"/>
            <a:ext cx="2697480" cy="3063240"/>
            <a:chOff x="6318504" y="1417320"/>
            <a:chExt cx="2697480" cy="3063240"/>
          </a:xfrm>
        </p:grpSpPr>
        <p:sp>
          <p:nvSpPr>
            <p:cNvPr id="13" name="Shape 11"/>
            <p:cNvSpPr/>
            <p:nvPr/>
          </p:nvSpPr>
          <p:spPr>
            <a:xfrm>
              <a:off x="6318504" y="1417320"/>
              <a:ext cx="2697480" cy="3063240"/>
            </a:xfrm>
            <a:prstGeom prst="roundRect">
              <a:avLst>
                <a:gd name="adj" fmla="val 2712"/>
              </a:avLst>
            </a:prstGeom>
            <a:solidFill>
              <a:srgbClr val="0C0C0C"/>
            </a:solidFill>
            <a:ln w="15240">
              <a:solidFill>
                <a:srgbClr val="00A65A"/>
              </a:solidFill>
              <a:prstDash val="solid"/>
            </a:ln>
          </p:spPr>
        </p:sp>
        <p:sp>
          <p:nvSpPr>
            <p:cNvPr id="14" name="Text 12"/>
            <p:cNvSpPr/>
            <p:nvPr/>
          </p:nvSpPr>
          <p:spPr>
            <a:xfrm>
              <a:off x="6483096" y="1554480"/>
              <a:ext cx="411480" cy="411480"/>
            </a:xfrm>
            <a:prstGeom prst="rect">
              <a:avLst/>
            </a:prstGeom>
            <a:noFill/>
            <a:ln/>
          </p:spPr>
          <p:txBody>
            <a:bodyPr wrap="square" lIns="0" tIns="0" rIns="0" bIns="0" rtlCol="0" anchor="ctr"/>
            <a:lstStyle/>
            <a:p>
              <a:pPr marL="0" indent="0" algn="ctr">
                <a:buNone/>
              </a:pPr>
              <a:r>
                <a:rPr lang="en-US" sz="4000" b="1" dirty="0">
                  <a:solidFill>
                    <a:srgbClr val="00A65A"/>
                  </a:solidFill>
                  <a:latin typeface="Aptos Display" pitchFamily="34" charset="0"/>
                  <a:ea typeface="Aptos Display" pitchFamily="34" charset="-122"/>
                  <a:cs typeface="Aptos Display" pitchFamily="34" charset="-120"/>
                </a:rPr>
                <a:t>S</a:t>
              </a:r>
              <a:endParaRPr lang="en-US" sz="4000" dirty="0"/>
            </a:p>
          </p:txBody>
        </p:sp>
        <p:sp>
          <p:nvSpPr>
            <p:cNvPr id="15" name="Text 13"/>
            <p:cNvSpPr/>
            <p:nvPr/>
          </p:nvSpPr>
          <p:spPr>
            <a:xfrm>
              <a:off x="6958584" y="1581912"/>
              <a:ext cx="1920240" cy="320040"/>
            </a:xfrm>
            <a:prstGeom prst="rect">
              <a:avLst/>
            </a:prstGeom>
            <a:noFill/>
            <a:ln/>
          </p:spPr>
          <p:txBody>
            <a:bodyPr wrap="square" lIns="0" tIns="0" rIns="0" bIns="0" rtlCol="0" anchor="ctr"/>
            <a:lstStyle/>
            <a:p>
              <a:pPr marL="0" indent="0">
                <a:buNone/>
              </a:pPr>
              <a:r>
                <a:rPr lang="en-US" sz="3200" b="1" dirty="0">
                  <a:solidFill>
                    <a:srgbClr val="00A65A"/>
                  </a:solidFill>
                  <a:latin typeface="Aptos" pitchFamily="34" charset="0"/>
                  <a:ea typeface="Aptos" pitchFamily="34" charset="-122"/>
                  <a:cs typeface="Aptos" pitchFamily="34" charset="-120"/>
                </a:rPr>
                <a:t>Social</a:t>
              </a:r>
              <a:endParaRPr lang="en-US" sz="3200" dirty="0"/>
            </a:p>
          </p:txBody>
        </p:sp>
        <p:sp>
          <p:nvSpPr>
            <p:cNvPr id="16" name="Text 14"/>
            <p:cNvSpPr/>
            <p:nvPr/>
          </p:nvSpPr>
          <p:spPr>
            <a:xfrm>
              <a:off x="6318504" y="2075688"/>
              <a:ext cx="2697480" cy="2286000"/>
            </a:xfrm>
            <a:prstGeom prst="rect">
              <a:avLst/>
            </a:prstGeom>
            <a:noFill/>
            <a:ln/>
          </p:spPr>
          <p:txBody>
            <a:bodyPr wrap="square" lIns="381" tIns="381" rIns="381" bIns="381" rtlCol="0" anchor="ctr">
              <a:normAutofit/>
            </a:bodyPr>
            <a:lstStyle/>
            <a:p>
              <a:pPr marL="177800" indent="-177800">
                <a:buSzPct val="100000"/>
                <a:buChar char="•"/>
              </a:pPr>
              <a:r>
                <a:rPr lang="en-US" sz="2000" dirty="0">
                  <a:solidFill>
                    <a:srgbClr val="F5F5F5"/>
                  </a:solidFill>
                  <a:latin typeface="Aptos" pitchFamily="34" charset="0"/>
                  <a:ea typeface="Aptos" pitchFamily="34" charset="-122"/>
                  <a:cs typeface="Aptos" pitchFamily="34" charset="-120"/>
                </a:rPr>
                <a:t>users and customers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behaviours and needs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accessibility</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trust and privacy</a:t>
              </a:r>
              <a:endParaRPr lang="en-US" sz="2000" dirty="0"/>
            </a:p>
          </p:txBody>
        </p:sp>
      </p:grpSp>
      <p:grpSp>
        <p:nvGrpSpPr>
          <p:cNvPr id="26" name="Group 25">
            <a:extLst>
              <a:ext uri="{FF2B5EF4-FFF2-40B4-BE49-F238E27FC236}">
                <a16:creationId xmlns:a16="http://schemas.microsoft.com/office/drawing/2014/main" id="{41CE803D-6DC6-401C-9326-9A6241AA8A0E}"/>
              </a:ext>
            </a:extLst>
          </p:cNvPr>
          <p:cNvGrpSpPr/>
          <p:nvPr/>
        </p:nvGrpSpPr>
        <p:grpSpPr>
          <a:xfrm>
            <a:off x="9294876" y="2132939"/>
            <a:ext cx="2697480" cy="3063240"/>
            <a:chOff x="9226296" y="1417320"/>
            <a:chExt cx="2697480" cy="3063240"/>
          </a:xfrm>
        </p:grpSpPr>
        <p:sp>
          <p:nvSpPr>
            <p:cNvPr id="17" name="Shape 15"/>
            <p:cNvSpPr/>
            <p:nvPr/>
          </p:nvSpPr>
          <p:spPr>
            <a:xfrm>
              <a:off x="9226296" y="1417320"/>
              <a:ext cx="2697480" cy="3063240"/>
            </a:xfrm>
            <a:prstGeom prst="roundRect">
              <a:avLst>
                <a:gd name="adj" fmla="val 2712"/>
              </a:avLst>
            </a:prstGeom>
            <a:solidFill>
              <a:srgbClr val="0C0C0C"/>
            </a:solidFill>
            <a:ln w="15240">
              <a:solidFill>
                <a:srgbClr val="8E5AE8"/>
              </a:solidFill>
              <a:prstDash val="solid"/>
            </a:ln>
          </p:spPr>
        </p:sp>
        <p:sp>
          <p:nvSpPr>
            <p:cNvPr id="18" name="Text 16"/>
            <p:cNvSpPr/>
            <p:nvPr/>
          </p:nvSpPr>
          <p:spPr>
            <a:xfrm>
              <a:off x="9390888" y="1554480"/>
              <a:ext cx="411480" cy="411480"/>
            </a:xfrm>
            <a:prstGeom prst="rect">
              <a:avLst/>
            </a:prstGeom>
            <a:noFill/>
            <a:ln/>
          </p:spPr>
          <p:txBody>
            <a:bodyPr wrap="square" lIns="0" tIns="0" rIns="0" bIns="0" rtlCol="0" anchor="ctr"/>
            <a:lstStyle/>
            <a:p>
              <a:pPr marL="0" indent="0" algn="ctr">
                <a:buNone/>
              </a:pPr>
              <a:r>
                <a:rPr lang="en-US" sz="4000" b="1" dirty="0">
                  <a:solidFill>
                    <a:srgbClr val="8E5AE8"/>
                  </a:solidFill>
                  <a:latin typeface="Aptos Display" pitchFamily="34" charset="0"/>
                  <a:ea typeface="Aptos Display" pitchFamily="34" charset="-122"/>
                  <a:cs typeface="Aptos Display" pitchFamily="34" charset="-120"/>
                </a:rPr>
                <a:t>T</a:t>
              </a:r>
              <a:endParaRPr lang="en-US" sz="4000" dirty="0"/>
            </a:p>
          </p:txBody>
        </p:sp>
        <p:sp>
          <p:nvSpPr>
            <p:cNvPr id="19" name="Text 17"/>
            <p:cNvSpPr/>
            <p:nvPr/>
          </p:nvSpPr>
          <p:spPr>
            <a:xfrm>
              <a:off x="9866376" y="1755648"/>
              <a:ext cx="1920240" cy="320040"/>
            </a:xfrm>
            <a:prstGeom prst="rect">
              <a:avLst/>
            </a:prstGeom>
            <a:noFill/>
            <a:ln/>
          </p:spPr>
          <p:txBody>
            <a:bodyPr wrap="square" lIns="0" tIns="0" rIns="0" bIns="0" rtlCol="0" anchor="ctr"/>
            <a:lstStyle/>
            <a:p>
              <a:pPr marL="0" indent="0">
                <a:buNone/>
              </a:pPr>
              <a:r>
                <a:rPr lang="en-US" sz="3200" b="1" dirty="0">
                  <a:solidFill>
                    <a:srgbClr val="8E5AE8"/>
                  </a:solidFill>
                  <a:latin typeface="Aptos" pitchFamily="34" charset="0"/>
                  <a:ea typeface="Aptos" pitchFamily="34" charset="-122"/>
                  <a:cs typeface="Aptos" pitchFamily="34" charset="-120"/>
                </a:rPr>
                <a:t>Technological</a:t>
              </a:r>
              <a:endParaRPr lang="en-US" sz="3200" dirty="0"/>
            </a:p>
          </p:txBody>
        </p:sp>
        <p:sp>
          <p:nvSpPr>
            <p:cNvPr id="20" name="Text 18"/>
            <p:cNvSpPr/>
            <p:nvPr/>
          </p:nvSpPr>
          <p:spPr>
            <a:xfrm>
              <a:off x="9276588" y="2075688"/>
              <a:ext cx="2647188" cy="2286000"/>
            </a:xfrm>
            <a:prstGeom prst="rect">
              <a:avLst/>
            </a:prstGeom>
            <a:noFill/>
            <a:ln/>
          </p:spPr>
          <p:txBody>
            <a:bodyPr wrap="square" lIns="381" tIns="381" rIns="381" bIns="381" rtlCol="0" anchor="ctr">
              <a:normAutofit/>
            </a:bodyPr>
            <a:lstStyle/>
            <a:p>
              <a:pPr marL="177800" indent="-177800">
                <a:buSzPct val="100000"/>
                <a:buChar char="•"/>
              </a:pPr>
              <a:r>
                <a:rPr lang="en-US" sz="2000" dirty="0">
                  <a:solidFill>
                    <a:srgbClr val="F5F5F5"/>
                  </a:solidFill>
                  <a:latin typeface="Aptos" pitchFamily="34" charset="0"/>
                  <a:ea typeface="Aptos" pitchFamily="34" charset="-122"/>
                  <a:cs typeface="Aptos" pitchFamily="34" charset="-120"/>
                </a:rPr>
                <a:t>tools and platforms</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compatibility</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security and scalability</a:t>
              </a:r>
              <a:endParaRPr lang="en-US" sz="2000" dirty="0"/>
            </a:p>
            <a:p>
              <a:pPr marL="177800" indent="-177800">
                <a:buSzPct val="100000"/>
                <a:buChar char="•"/>
              </a:pPr>
              <a:r>
                <a:rPr lang="en-US" sz="2000" dirty="0">
                  <a:solidFill>
                    <a:srgbClr val="F5F5F5"/>
                  </a:solidFill>
                  <a:latin typeface="Aptos" pitchFamily="34" charset="0"/>
                  <a:ea typeface="Aptos" pitchFamily="34" charset="-122"/>
                  <a:cs typeface="Aptos" pitchFamily="34" charset="-120"/>
                </a:rPr>
                <a:t>future technology</a:t>
              </a:r>
              <a:endParaRPr lang="en-US" sz="2000" dirty="0"/>
            </a:p>
          </p:txBody>
        </p:sp>
      </p:grpSp>
      <p:grpSp>
        <p:nvGrpSpPr>
          <p:cNvPr id="27" name="Group 26">
            <a:extLst>
              <a:ext uri="{FF2B5EF4-FFF2-40B4-BE49-F238E27FC236}">
                <a16:creationId xmlns:a16="http://schemas.microsoft.com/office/drawing/2014/main" id="{5C8474AC-28FD-4505-8B6A-A88A2F5376F5}"/>
              </a:ext>
            </a:extLst>
          </p:cNvPr>
          <p:cNvGrpSpPr/>
          <p:nvPr/>
        </p:nvGrpSpPr>
        <p:grpSpPr>
          <a:xfrm>
            <a:off x="457200" y="6272784"/>
            <a:ext cx="11247120" cy="384048"/>
            <a:chOff x="457200" y="6272784"/>
            <a:chExt cx="11247120" cy="384048"/>
          </a:xfrm>
        </p:grpSpPr>
        <p:sp>
          <p:nvSpPr>
            <p:cNvPr id="21" name="Shape 19"/>
            <p:cNvSpPr/>
            <p:nvPr/>
          </p:nvSpPr>
          <p:spPr>
            <a:xfrm>
              <a:off x="457200" y="6272784"/>
              <a:ext cx="11247120" cy="384048"/>
            </a:xfrm>
            <a:prstGeom prst="roundRect">
              <a:avLst>
                <a:gd name="adj" fmla="val 14286"/>
              </a:avLst>
            </a:prstGeom>
            <a:solidFill>
              <a:srgbClr val="1B1B1B"/>
            </a:solidFill>
            <a:ln w="12700">
              <a:solidFill>
                <a:srgbClr val="FFF200">
                  <a:alpha val="75000"/>
                </a:srgbClr>
              </a:solidFill>
              <a:prstDash val="solid"/>
            </a:ln>
          </p:spPr>
        </p:sp>
        <p:sp>
          <p:nvSpPr>
            <p:cNvPr id="22" name="Text 20"/>
            <p:cNvSpPr/>
            <p:nvPr/>
          </p:nvSpPr>
          <p:spPr>
            <a:xfrm>
              <a:off x="731520" y="6345936"/>
              <a:ext cx="10698480" cy="228600"/>
            </a:xfrm>
            <a:prstGeom prst="rect">
              <a:avLst/>
            </a:prstGeom>
            <a:noFill/>
            <a:ln/>
          </p:spPr>
          <p:txBody>
            <a:bodyPr wrap="square" lIns="0" tIns="0" rIns="0" bIns="0" rtlCol="0" anchor="ctr">
              <a:normAutofit fontScale="92500" lnSpcReduction="20000"/>
            </a:bodyPr>
            <a:lstStyle/>
            <a:p>
              <a:pPr marL="0" indent="0">
                <a:buNone/>
              </a:pPr>
              <a:r>
                <a:rPr lang="en-US" b="1" dirty="0">
                  <a:solidFill>
                    <a:srgbClr val="F5F5F5"/>
                  </a:solidFill>
                  <a:latin typeface="Aptos" pitchFamily="34" charset="0"/>
                  <a:ea typeface="Aptos" pitchFamily="34" charset="-122"/>
                  <a:cs typeface="Aptos" pitchFamily="34" charset="-120"/>
                </a:rPr>
                <a:t>PEST asks: what external factors could help or limit your project?</a:t>
              </a:r>
              <a:endParaRPr lang="en-US" dirty="0"/>
            </a:p>
          </p:txBody>
        </p:sp>
      </p:grpSp>
      <p:sp>
        <p:nvSpPr>
          <p:cNvPr id="29" name="TextBox 28">
            <a:extLst>
              <a:ext uri="{FF2B5EF4-FFF2-40B4-BE49-F238E27FC236}">
                <a16:creationId xmlns:a16="http://schemas.microsoft.com/office/drawing/2014/main" id="{98550D50-FCE2-4A91-AF7E-4F0FACD2ED8A}"/>
              </a:ext>
            </a:extLst>
          </p:cNvPr>
          <p:cNvSpPr txBox="1"/>
          <p:nvPr/>
        </p:nvSpPr>
        <p:spPr>
          <a:xfrm>
            <a:off x="3342132" y="5369915"/>
            <a:ext cx="8641080" cy="677108"/>
          </a:xfrm>
          <a:prstGeom prst="rect">
            <a:avLst/>
          </a:prstGeom>
          <a:noFill/>
        </p:spPr>
        <p:txBody>
          <a:bodyPr wrap="square">
            <a:spAutoFit/>
          </a:bodyPr>
          <a:lstStyle/>
          <a:p>
            <a:pPr eaLnBrk="1" hangingPunct="1"/>
            <a:r>
              <a:rPr lang="en-GB" altLang="en-US" sz="1800" b="1" dirty="0">
                <a:solidFill>
                  <a:srgbClr val="FFFF00"/>
                </a:solidFill>
              </a:rPr>
              <a:t>PEST</a:t>
            </a:r>
            <a:r>
              <a:rPr lang="en-GB" altLang="en-US" sz="1800" dirty="0">
                <a:solidFill>
                  <a:srgbClr val="FFFF00"/>
                </a:solidFill>
              </a:rPr>
              <a:t> analysis today, also include  </a:t>
            </a:r>
            <a:r>
              <a:rPr lang="en-GB" altLang="en-US" sz="1800" b="1" u="sng" dirty="0">
                <a:solidFill>
                  <a:srgbClr val="FFFF00"/>
                </a:solidFill>
              </a:rPr>
              <a:t>E</a:t>
            </a:r>
            <a:r>
              <a:rPr lang="en-GB" altLang="en-US" sz="1800" dirty="0">
                <a:solidFill>
                  <a:srgbClr val="FFFF00"/>
                </a:solidFill>
              </a:rPr>
              <a:t>nvironmental and </a:t>
            </a:r>
            <a:r>
              <a:rPr lang="en-GB" altLang="en-US" sz="1800" b="1" u="sng" dirty="0">
                <a:solidFill>
                  <a:srgbClr val="FFFF00"/>
                </a:solidFill>
              </a:rPr>
              <a:t>E</a:t>
            </a:r>
            <a:r>
              <a:rPr lang="en-GB" altLang="en-US" sz="1800" dirty="0">
                <a:solidFill>
                  <a:srgbClr val="FFFF00"/>
                </a:solidFill>
              </a:rPr>
              <a:t>thical (</a:t>
            </a:r>
            <a:r>
              <a:rPr lang="en-GB" altLang="en-US" sz="2000" b="1" dirty="0">
                <a:solidFill>
                  <a:srgbClr val="FFFF00"/>
                </a:solidFill>
              </a:rPr>
              <a:t>L</a:t>
            </a:r>
            <a:r>
              <a:rPr lang="en-GB" altLang="en-US" sz="1800" dirty="0">
                <a:solidFill>
                  <a:srgbClr val="FFFF00"/>
                </a:solidFill>
              </a:rPr>
              <a:t>egal) considerations, and the updated acronym often appears as: </a:t>
            </a:r>
            <a:r>
              <a:rPr lang="en-GB" altLang="en-US" sz="1800" b="1" dirty="0">
                <a:solidFill>
                  <a:srgbClr val="FFFF00"/>
                </a:solidFill>
              </a:rPr>
              <a:t>PESTEL</a:t>
            </a:r>
            <a:r>
              <a:rPr lang="en-GB" altLang="en-US" sz="1800" dirty="0">
                <a:solidFill>
                  <a:srgbClr val="FFFF00"/>
                </a:solidFill>
              </a:rPr>
              <a:t> / </a:t>
            </a:r>
            <a:r>
              <a:rPr lang="en-GB" altLang="en-US" sz="1800" b="1" dirty="0">
                <a:solidFill>
                  <a:srgbClr val="FFFF00"/>
                </a:solidFill>
              </a:rPr>
              <a:t>PEEEST</a:t>
            </a:r>
            <a:r>
              <a:rPr lang="en-GB" altLang="en-US" sz="1800" dirty="0">
                <a:solidFill>
                  <a:srgbClr val="FFFF00"/>
                </a:solidFill>
              </a:rPr>
              <a:t> / </a:t>
            </a:r>
            <a:r>
              <a:rPr lang="en-GB" altLang="en-US" sz="1800" b="1" dirty="0">
                <a:solidFill>
                  <a:srgbClr val="FFFF00"/>
                </a:solidFill>
              </a:rPr>
              <a:t>STEEPLED</a:t>
            </a:r>
            <a:r>
              <a:rPr lang="en-GB" altLang="en-US" sz="1800" dirty="0">
                <a:solidFill>
                  <a:srgbClr val="FFFF00"/>
                </a:solidFill>
              </a:rPr>
              <a:t>.</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82880" y="228600"/>
            <a:ext cx="73152" cy="411480"/>
          </a:xfrm>
          <a:prstGeom prst="rect">
            <a:avLst/>
          </a:prstGeom>
          <a:solidFill>
            <a:srgbClr val="FFF200"/>
          </a:solidFill>
          <a:ln w="12700">
            <a:solidFill>
              <a:srgbClr val="FFF200">
                <a:alpha val="0"/>
              </a:srgbClr>
            </a:solidFill>
            <a:prstDash val="solid"/>
          </a:ln>
        </p:spPr>
      </p:sp>
      <p:sp>
        <p:nvSpPr>
          <p:cNvPr id="3" name="Text 1"/>
          <p:cNvSpPr/>
          <p:nvPr/>
        </p:nvSpPr>
        <p:spPr>
          <a:xfrm>
            <a:off x="384048" y="201168"/>
            <a:ext cx="8961120" cy="502920"/>
          </a:xfrm>
          <a:prstGeom prst="rect">
            <a:avLst/>
          </a:prstGeom>
          <a:noFill/>
          <a:ln/>
        </p:spPr>
        <p:txBody>
          <a:bodyPr wrap="square" lIns="0" tIns="0" rIns="0" bIns="0" rtlCol="0" anchor="ctr"/>
          <a:lstStyle/>
          <a:p>
            <a:pPr marL="0" indent="0">
              <a:buNone/>
            </a:pPr>
            <a:r>
              <a:rPr lang="en-US" sz="2800" b="1" dirty="0">
                <a:solidFill>
                  <a:srgbClr val="F5F5F5"/>
                </a:solidFill>
                <a:latin typeface="Aptos Display" pitchFamily="34" charset="0"/>
                <a:ea typeface="Aptos Display" pitchFamily="34" charset="-122"/>
                <a:cs typeface="Aptos Display" pitchFamily="34" charset="-120"/>
              </a:rPr>
              <a:t>Political &amp; Economic Considerations</a:t>
            </a:r>
            <a:endParaRPr lang="en-US" sz="2800" dirty="0"/>
          </a:p>
        </p:txBody>
      </p:sp>
      <p:sp>
        <p:nvSpPr>
          <p:cNvPr id="6" name="Shape 4"/>
          <p:cNvSpPr/>
          <p:nvPr/>
        </p:nvSpPr>
        <p:spPr>
          <a:xfrm>
            <a:off x="548640" y="1051560"/>
            <a:ext cx="5486400" cy="4480560"/>
          </a:xfrm>
          <a:prstGeom prst="roundRect">
            <a:avLst>
              <a:gd name="adj" fmla="val 1633"/>
            </a:avLst>
          </a:prstGeom>
          <a:solidFill>
            <a:srgbClr val="0E0E0E"/>
          </a:solidFill>
          <a:ln w="15240">
            <a:solidFill>
              <a:srgbClr val="2E75B6"/>
            </a:solidFill>
            <a:prstDash val="solid"/>
          </a:ln>
        </p:spPr>
      </p:sp>
      <p:sp>
        <p:nvSpPr>
          <p:cNvPr id="7" name="Text 5"/>
          <p:cNvSpPr/>
          <p:nvPr/>
        </p:nvSpPr>
        <p:spPr>
          <a:xfrm>
            <a:off x="822960" y="1234440"/>
            <a:ext cx="4937760" cy="347472"/>
          </a:xfrm>
          <a:prstGeom prst="rect">
            <a:avLst/>
          </a:prstGeom>
          <a:noFill/>
          <a:ln/>
        </p:spPr>
        <p:txBody>
          <a:bodyPr wrap="square" lIns="0" tIns="0" rIns="0" bIns="0" rtlCol="0" anchor="ctr"/>
          <a:lstStyle/>
          <a:p>
            <a:pPr marL="0" indent="0">
              <a:buNone/>
            </a:pPr>
            <a:r>
              <a:rPr lang="en-US" sz="3200" b="1" dirty="0">
                <a:solidFill>
                  <a:srgbClr val="2E75B6"/>
                </a:solidFill>
                <a:latin typeface="Aptos Display" pitchFamily="34" charset="0"/>
                <a:ea typeface="Aptos Display" pitchFamily="34" charset="-122"/>
                <a:cs typeface="Aptos Display" pitchFamily="34" charset="-120"/>
              </a:rPr>
              <a:t>Political / Legal</a:t>
            </a:r>
            <a:endParaRPr lang="en-US" sz="3200" dirty="0"/>
          </a:p>
        </p:txBody>
      </p:sp>
      <p:sp>
        <p:nvSpPr>
          <p:cNvPr id="8" name="Text 6"/>
          <p:cNvSpPr/>
          <p:nvPr/>
        </p:nvSpPr>
        <p:spPr>
          <a:xfrm>
            <a:off x="807720" y="2037522"/>
            <a:ext cx="4892040" cy="1965960"/>
          </a:xfrm>
          <a:prstGeom prst="rect">
            <a:avLst/>
          </a:prstGeom>
          <a:noFill/>
          <a:ln/>
        </p:spPr>
        <p:txBody>
          <a:bodyPr wrap="square" lIns="381" tIns="381" rIns="381" bIns="381" rtlCol="0" anchor="ctr">
            <a:normAutofit/>
          </a:bodyPr>
          <a:lstStyle/>
          <a:p>
            <a:pPr marL="177800" indent="-177800">
              <a:buSzPct val="100000"/>
              <a:buChar char="•"/>
            </a:pPr>
            <a:r>
              <a:rPr lang="en-US" sz="2400" dirty="0">
                <a:solidFill>
                  <a:srgbClr val="F5F5F5"/>
                </a:solidFill>
                <a:latin typeface="Aptos" pitchFamily="34" charset="0"/>
                <a:ea typeface="Aptos" pitchFamily="34" charset="-122"/>
                <a:cs typeface="Aptos" pitchFamily="34" charset="-120"/>
              </a:rPr>
              <a:t>GDPR and Data Protection Act</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Computer Misuse Act</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copyright and intellectual property</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equality and accessibility duties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sector-specific rules and policies</a:t>
            </a:r>
            <a:endParaRPr lang="en-US" sz="2400" dirty="0"/>
          </a:p>
        </p:txBody>
      </p:sp>
      <p:sp>
        <p:nvSpPr>
          <p:cNvPr id="9" name="Shape 7"/>
          <p:cNvSpPr/>
          <p:nvPr/>
        </p:nvSpPr>
        <p:spPr>
          <a:xfrm>
            <a:off x="868680" y="4663440"/>
            <a:ext cx="4892040" cy="777240"/>
          </a:xfrm>
          <a:prstGeom prst="roundRect">
            <a:avLst>
              <a:gd name="adj" fmla="val 5882"/>
            </a:avLst>
          </a:prstGeom>
          <a:solidFill>
            <a:srgbClr val="1B1B1B"/>
          </a:solidFill>
          <a:ln w="12700">
            <a:solidFill>
              <a:srgbClr val="2E75B6"/>
            </a:solidFill>
            <a:prstDash val="solid"/>
          </a:ln>
        </p:spPr>
      </p:sp>
      <p:sp>
        <p:nvSpPr>
          <p:cNvPr id="10" name="Text 8"/>
          <p:cNvSpPr/>
          <p:nvPr/>
        </p:nvSpPr>
        <p:spPr>
          <a:xfrm>
            <a:off x="1024128" y="4873752"/>
            <a:ext cx="4617720" cy="292608"/>
          </a:xfrm>
          <a:prstGeom prst="rect">
            <a:avLst/>
          </a:prstGeom>
          <a:noFill/>
          <a:ln/>
        </p:spPr>
        <p:txBody>
          <a:bodyPr wrap="square" lIns="0" tIns="0" rIns="0" bIns="0" rtlCol="0" anchor="ctr"/>
          <a:lstStyle/>
          <a:p>
            <a:pPr marL="0" indent="0" algn="ctr">
              <a:buNone/>
            </a:pPr>
            <a:r>
              <a:rPr lang="en-US" sz="2000" b="1" dirty="0">
                <a:solidFill>
                  <a:srgbClr val="F5F5F5"/>
                </a:solidFill>
              </a:rPr>
              <a:t>Ask: what laws, rules or ethical duties must your project follow?</a:t>
            </a:r>
            <a:endParaRPr lang="en-US" sz="2000" dirty="0"/>
          </a:p>
        </p:txBody>
      </p:sp>
      <p:sp>
        <p:nvSpPr>
          <p:cNvPr id="11" name="Shape 9"/>
          <p:cNvSpPr/>
          <p:nvPr/>
        </p:nvSpPr>
        <p:spPr>
          <a:xfrm>
            <a:off x="6263640" y="1051560"/>
            <a:ext cx="5394960" cy="4480560"/>
          </a:xfrm>
          <a:prstGeom prst="roundRect">
            <a:avLst>
              <a:gd name="adj" fmla="val 1633"/>
            </a:avLst>
          </a:prstGeom>
          <a:solidFill>
            <a:srgbClr val="0E0E0E"/>
          </a:solidFill>
          <a:ln w="15240">
            <a:solidFill>
              <a:srgbClr val="F28C28"/>
            </a:solidFill>
            <a:prstDash val="solid"/>
          </a:ln>
        </p:spPr>
      </p:sp>
      <p:sp>
        <p:nvSpPr>
          <p:cNvPr id="12" name="Text 10"/>
          <p:cNvSpPr/>
          <p:nvPr/>
        </p:nvSpPr>
        <p:spPr>
          <a:xfrm>
            <a:off x="6537960" y="1234440"/>
            <a:ext cx="4846320" cy="347472"/>
          </a:xfrm>
          <a:prstGeom prst="rect">
            <a:avLst/>
          </a:prstGeom>
          <a:noFill/>
          <a:ln/>
        </p:spPr>
        <p:txBody>
          <a:bodyPr wrap="square" lIns="0" tIns="0" rIns="0" bIns="0" rtlCol="0" anchor="ctr"/>
          <a:lstStyle/>
          <a:p>
            <a:pPr marL="0" indent="0">
              <a:buNone/>
            </a:pPr>
            <a:r>
              <a:rPr lang="en-US" sz="3200" b="1" dirty="0">
                <a:solidFill>
                  <a:srgbClr val="F28C28"/>
                </a:solidFill>
                <a:latin typeface="Aptos Display" pitchFamily="34" charset="0"/>
                <a:ea typeface="Aptos Display" pitchFamily="34" charset="-122"/>
                <a:cs typeface="Aptos Display" pitchFamily="34" charset="-120"/>
              </a:rPr>
              <a:t>Economic</a:t>
            </a:r>
            <a:endParaRPr lang="en-US" sz="3200" dirty="0"/>
          </a:p>
        </p:txBody>
      </p:sp>
      <p:sp>
        <p:nvSpPr>
          <p:cNvPr id="13" name="Text 11"/>
          <p:cNvSpPr/>
          <p:nvPr/>
        </p:nvSpPr>
        <p:spPr>
          <a:xfrm>
            <a:off x="6537960" y="2034540"/>
            <a:ext cx="4953663" cy="1965960"/>
          </a:xfrm>
          <a:prstGeom prst="rect">
            <a:avLst/>
          </a:prstGeom>
          <a:noFill/>
          <a:ln/>
        </p:spPr>
        <p:txBody>
          <a:bodyPr wrap="square" lIns="381" tIns="381" rIns="381" bIns="381" rtlCol="0" anchor="ctr">
            <a:noAutofit/>
          </a:bodyPr>
          <a:lstStyle/>
          <a:p>
            <a:pPr marL="177800" indent="-177800">
              <a:buSzPct val="100000"/>
              <a:buChar char="•"/>
            </a:pPr>
            <a:r>
              <a:rPr lang="en-US" sz="2400" dirty="0">
                <a:solidFill>
                  <a:srgbClr val="F5F5F5"/>
                </a:solidFill>
                <a:latin typeface="Aptos" pitchFamily="34" charset="0"/>
                <a:ea typeface="Aptos" pitchFamily="34" charset="-122"/>
                <a:cs typeface="Aptos" pitchFamily="34" charset="-120"/>
              </a:rPr>
              <a:t>development and deployment costs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software, hardware and cloud costs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staff skills and training</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competitors and market conditions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return on investment</a:t>
            </a:r>
            <a:endParaRPr lang="en-US" sz="2400" dirty="0"/>
          </a:p>
        </p:txBody>
      </p:sp>
      <p:sp>
        <p:nvSpPr>
          <p:cNvPr id="14" name="Shape 12"/>
          <p:cNvSpPr/>
          <p:nvPr/>
        </p:nvSpPr>
        <p:spPr>
          <a:xfrm>
            <a:off x="6583680" y="4663440"/>
            <a:ext cx="4800600" cy="777240"/>
          </a:xfrm>
          <a:prstGeom prst="roundRect">
            <a:avLst>
              <a:gd name="adj" fmla="val 5882"/>
            </a:avLst>
          </a:prstGeom>
          <a:solidFill>
            <a:srgbClr val="1B1B1B"/>
          </a:solidFill>
          <a:ln w="12700">
            <a:solidFill>
              <a:srgbClr val="F28C28"/>
            </a:solidFill>
            <a:prstDash val="solid"/>
          </a:ln>
        </p:spPr>
      </p:sp>
      <p:sp>
        <p:nvSpPr>
          <p:cNvPr id="15" name="Text 13"/>
          <p:cNvSpPr/>
          <p:nvPr/>
        </p:nvSpPr>
        <p:spPr>
          <a:xfrm>
            <a:off x="6739128" y="4873752"/>
            <a:ext cx="4498848" cy="292608"/>
          </a:xfrm>
          <a:prstGeom prst="rect">
            <a:avLst/>
          </a:prstGeom>
          <a:noFill/>
          <a:ln/>
        </p:spPr>
        <p:txBody>
          <a:bodyPr wrap="square" lIns="0" tIns="0" rIns="0" bIns="0" rtlCol="0" anchor="ctr"/>
          <a:lstStyle/>
          <a:p>
            <a:pPr marL="0" indent="0" algn="ctr">
              <a:buNone/>
            </a:pPr>
            <a:r>
              <a:rPr lang="en-US" sz="2000" b="1" dirty="0">
                <a:solidFill>
                  <a:srgbClr val="F5F5F5"/>
                </a:solidFill>
              </a:rPr>
              <a:t>Ask: can the organisation afford it, support it and justify it?</a:t>
            </a:r>
            <a:endParaRPr lang="en-US" sz="2000" dirty="0"/>
          </a:p>
        </p:txBody>
      </p:sp>
      <p:sp>
        <p:nvSpPr>
          <p:cNvPr id="16" name="Shape 14"/>
          <p:cNvSpPr/>
          <p:nvPr/>
        </p:nvSpPr>
        <p:spPr>
          <a:xfrm>
            <a:off x="457200" y="6272784"/>
            <a:ext cx="11247120" cy="384048"/>
          </a:xfrm>
          <a:prstGeom prst="roundRect">
            <a:avLst>
              <a:gd name="adj" fmla="val 14286"/>
            </a:avLst>
          </a:prstGeom>
          <a:solidFill>
            <a:srgbClr val="1B1B1B"/>
          </a:solidFill>
          <a:ln w="12700">
            <a:solidFill>
              <a:srgbClr val="FFF200">
                <a:alpha val="75000"/>
              </a:srgbClr>
            </a:solidFill>
            <a:prstDash val="solid"/>
          </a:ln>
        </p:spPr>
      </p:sp>
      <p:sp>
        <p:nvSpPr>
          <p:cNvPr id="17" name="Text 15"/>
          <p:cNvSpPr/>
          <p:nvPr/>
        </p:nvSpPr>
        <p:spPr>
          <a:xfrm>
            <a:off x="731520" y="6345936"/>
            <a:ext cx="10698480" cy="228600"/>
          </a:xfrm>
          <a:prstGeom prst="rect">
            <a:avLst/>
          </a:prstGeom>
          <a:noFill/>
          <a:ln/>
        </p:spPr>
        <p:txBody>
          <a:bodyPr wrap="square" lIns="0" tIns="0" rIns="0" bIns="0" rtlCol="0" anchor="ctr">
            <a:normAutofit/>
          </a:bodyPr>
          <a:lstStyle/>
          <a:p>
            <a:pPr marL="0" indent="0">
              <a:buNone/>
            </a:pPr>
            <a:r>
              <a:rPr lang="en-US" sz="1300" b="1" dirty="0">
                <a:solidFill>
                  <a:srgbClr val="F5F5F5"/>
                </a:solidFill>
                <a:latin typeface="Aptos" pitchFamily="34" charset="0"/>
                <a:ea typeface="Aptos" pitchFamily="34" charset="-122"/>
                <a:cs typeface="Aptos" pitchFamily="34" charset="-120"/>
              </a:rPr>
              <a:t>Do not just list laws or costs; explain how they affect your specific project.</a:t>
            </a:r>
            <a:endParaRPr lang="en-US" sz="130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82880" y="228600"/>
            <a:ext cx="73152" cy="411480"/>
          </a:xfrm>
          <a:prstGeom prst="rect">
            <a:avLst/>
          </a:prstGeom>
          <a:solidFill>
            <a:srgbClr val="FFF200"/>
          </a:solidFill>
          <a:ln w="12700">
            <a:solidFill>
              <a:srgbClr val="FFF200">
                <a:alpha val="0"/>
              </a:srgbClr>
            </a:solidFill>
            <a:prstDash val="solid"/>
          </a:ln>
        </p:spPr>
      </p:sp>
      <p:sp>
        <p:nvSpPr>
          <p:cNvPr id="3" name="Text 1"/>
          <p:cNvSpPr/>
          <p:nvPr/>
        </p:nvSpPr>
        <p:spPr>
          <a:xfrm>
            <a:off x="384048" y="201168"/>
            <a:ext cx="8961120" cy="502920"/>
          </a:xfrm>
          <a:prstGeom prst="rect">
            <a:avLst/>
          </a:prstGeom>
          <a:noFill/>
          <a:ln/>
        </p:spPr>
        <p:txBody>
          <a:bodyPr wrap="square" lIns="0" tIns="0" rIns="0" bIns="0" rtlCol="0" anchor="ctr"/>
          <a:lstStyle/>
          <a:p>
            <a:pPr marL="0" indent="0">
              <a:buNone/>
            </a:pPr>
            <a:r>
              <a:rPr lang="en-US" sz="2800" b="1" dirty="0">
                <a:solidFill>
                  <a:srgbClr val="F5F5F5"/>
                </a:solidFill>
                <a:latin typeface="Aptos Display" pitchFamily="34" charset="0"/>
                <a:ea typeface="Aptos Display" pitchFamily="34" charset="-122"/>
                <a:cs typeface="Aptos Display" pitchFamily="34" charset="-120"/>
              </a:rPr>
              <a:t>Social &amp; Technological Considerations</a:t>
            </a:r>
            <a:endParaRPr lang="en-US" sz="2800" dirty="0"/>
          </a:p>
        </p:txBody>
      </p:sp>
      <p:sp>
        <p:nvSpPr>
          <p:cNvPr id="6" name="Shape 4"/>
          <p:cNvSpPr/>
          <p:nvPr/>
        </p:nvSpPr>
        <p:spPr>
          <a:xfrm>
            <a:off x="548640" y="1051560"/>
            <a:ext cx="5486400" cy="4480560"/>
          </a:xfrm>
          <a:prstGeom prst="roundRect">
            <a:avLst>
              <a:gd name="adj" fmla="val 1633"/>
            </a:avLst>
          </a:prstGeom>
          <a:solidFill>
            <a:srgbClr val="0E0E0E"/>
          </a:solidFill>
          <a:ln w="15240">
            <a:solidFill>
              <a:srgbClr val="00A65A"/>
            </a:solidFill>
            <a:prstDash val="solid"/>
          </a:ln>
        </p:spPr>
      </p:sp>
      <p:sp>
        <p:nvSpPr>
          <p:cNvPr id="7" name="Text 5"/>
          <p:cNvSpPr/>
          <p:nvPr/>
        </p:nvSpPr>
        <p:spPr>
          <a:xfrm>
            <a:off x="822960" y="1234440"/>
            <a:ext cx="4937760" cy="347472"/>
          </a:xfrm>
          <a:prstGeom prst="rect">
            <a:avLst/>
          </a:prstGeom>
          <a:noFill/>
          <a:ln/>
        </p:spPr>
        <p:txBody>
          <a:bodyPr wrap="square" lIns="0" tIns="0" rIns="0" bIns="0" rtlCol="0" anchor="ctr"/>
          <a:lstStyle/>
          <a:p>
            <a:pPr marL="0" indent="0">
              <a:buNone/>
            </a:pPr>
            <a:r>
              <a:rPr lang="en-US" sz="3200" b="1" dirty="0">
                <a:solidFill>
                  <a:srgbClr val="00A65A"/>
                </a:solidFill>
                <a:latin typeface="Aptos Display" pitchFamily="34" charset="0"/>
                <a:ea typeface="Aptos Display" pitchFamily="34" charset="-122"/>
                <a:cs typeface="Aptos Display" pitchFamily="34" charset="-120"/>
              </a:rPr>
              <a:t>Social</a:t>
            </a:r>
            <a:endParaRPr lang="en-US" sz="3200" dirty="0"/>
          </a:p>
        </p:txBody>
      </p:sp>
      <p:sp>
        <p:nvSpPr>
          <p:cNvPr id="8" name="Text 6"/>
          <p:cNvSpPr/>
          <p:nvPr/>
        </p:nvSpPr>
        <p:spPr>
          <a:xfrm>
            <a:off x="822960" y="1929384"/>
            <a:ext cx="4892040" cy="1965960"/>
          </a:xfrm>
          <a:prstGeom prst="rect">
            <a:avLst/>
          </a:prstGeom>
          <a:noFill/>
          <a:ln/>
        </p:spPr>
        <p:txBody>
          <a:bodyPr wrap="square" lIns="381" tIns="381" rIns="381" bIns="381" rtlCol="0" anchor="ctr">
            <a:normAutofit/>
          </a:bodyPr>
          <a:lstStyle/>
          <a:p>
            <a:pPr marL="177800" indent="-177800">
              <a:buSzPct val="100000"/>
              <a:buChar char="•"/>
            </a:pPr>
            <a:r>
              <a:rPr lang="en-US" sz="2400" dirty="0">
                <a:solidFill>
                  <a:srgbClr val="F5F5F5"/>
                </a:solidFill>
                <a:latin typeface="Aptos" pitchFamily="34" charset="0"/>
                <a:ea typeface="Aptos" pitchFamily="34" charset="-122"/>
                <a:cs typeface="Aptos" pitchFamily="34" charset="-120"/>
              </a:rPr>
              <a:t>who the users are</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customer expectations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accessibility and inclusion</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privacy, trust and digital skills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workplace or consumer trends</a:t>
            </a:r>
            <a:endParaRPr lang="en-US" sz="2400" dirty="0"/>
          </a:p>
        </p:txBody>
      </p:sp>
      <p:sp>
        <p:nvSpPr>
          <p:cNvPr id="9" name="Shape 7"/>
          <p:cNvSpPr/>
          <p:nvPr/>
        </p:nvSpPr>
        <p:spPr>
          <a:xfrm>
            <a:off x="868680" y="4647537"/>
            <a:ext cx="4892040" cy="777240"/>
          </a:xfrm>
          <a:prstGeom prst="roundRect">
            <a:avLst>
              <a:gd name="adj" fmla="val 5882"/>
            </a:avLst>
          </a:prstGeom>
          <a:solidFill>
            <a:srgbClr val="1B1B1B"/>
          </a:solidFill>
          <a:ln w="12700">
            <a:solidFill>
              <a:srgbClr val="00A65A"/>
            </a:solidFill>
            <a:prstDash val="solid"/>
          </a:ln>
        </p:spPr>
      </p:sp>
      <p:sp>
        <p:nvSpPr>
          <p:cNvPr id="10" name="Text 8"/>
          <p:cNvSpPr/>
          <p:nvPr/>
        </p:nvSpPr>
        <p:spPr>
          <a:xfrm>
            <a:off x="1024128" y="4857849"/>
            <a:ext cx="4617720" cy="292608"/>
          </a:xfrm>
          <a:prstGeom prst="rect">
            <a:avLst/>
          </a:prstGeom>
          <a:noFill/>
          <a:ln/>
        </p:spPr>
        <p:txBody>
          <a:bodyPr wrap="square" lIns="0" tIns="0" rIns="0" bIns="0" rtlCol="0" anchor="ctr"/>
          <a:lstStyle/>
          <a:p>
            <a:pPr marL="0" indent="0" algn="ctr">
              <a:buNone/>
            </a:pPr>
            <a:r>
              <a:rPr lang="en-US" sz="2000" b="1" dirty="0">
                <a:solidFill>
                  <a:srgbClr val="F5F5F5"/>
                </a:solidFill>
              </a:rPr>
              <a:t>Ask: who will use it and what do they expect?</a:t>
            </a:r>
            <a:endParaRPr lang="en-US" sz="2000" dirty="0"/>
          </a:p>
        </p:txBody>
      </p:sp>
      <p:sp>
        <p:nvSpPr>
          <p:cNvPr id="11" name="Shape 9"/>
          <p:cNvSpPr/>
          <p:nvPr/>
        </p:nvSpPr>
        <p:spPr>
          <a:xfrm>
            <a:off x="6263640" y="1051560"/>
            <a:ext cx="5394960" cy="4480560"/>
          </a:xfrm>
          <a:prstGeom prst="roundRect">
            <a:avLst>
              <a:gd name="adj" fmla="val 1633"/>
            </a:avLst>
          </a:prstGeom>
          <a:solidFill>
            <a:srgbClr val="0E0E0E"/>
          </a:solidFill>
          <a:ln w="15240">
            <a:solidFill>
              <a:srgbClr val="8E5AE8"/>
            </a:solidFill>
            <a:prstDash val="solid"/>
          </a:ln>
        </p:spPr>
      </p:sp>
      <p:sp>
        <p:nvSpPr>
          <p:cNvPr id="12" name="Text 10"/>
          <p:cNvSpPr/>
          <p:nvPr/>
        </p:nvSpPr>
        <p:spPr>
          <a:xfrm>
            <a:off x="6537960" y="1234440"/>
            <a:ext cx="4846320" cy="347472"/>
          </a:xfrm>
          <a:prstGeom prst="rect">
            <a:avLst/>
          </a:prstGeom>
          <a:noFill/>
          <a:ln/>
        </p:spPr>
        <p:txBody>
          <a:bodyPr wrap="square" lIns="0" tIns="0" rIns="0" bIns="0" rtlCol="0" anchor="ctr"/>
          <a:lstStyle/>
          <a:p>
            <a:pPr marL="0" indent="0">
              <a:buNone/>
            </a:pPr>
            <a:r>
              <a:rPr lang="en-US" sz="3200" b="1" dirty="0">
                <a:solidFill>
                  <a:srgbClr val="8E5AE8"/>
                </a:solidFill>
                <a:latin typeface="Aptos Display" pitchFamily="34" charset="0"/>
                <a:ea typeface="Aptos Display" pitchFamily="34" charset="-122"/>
                <a:cs typeface="Aptos Display" pitchFamily="34" charset="-120"/>
              </a:rPr>
              <a:t>Technological</a:t>
            </a:r>
            <a:endParaRPr lang="en-US" sz="3200" dirty="0"/>
          </a:p>
        </p:txBody>
      </p:sp>
      <p:sp>
        <p:nvSpPr>
          <p:cNvPr id="13" name="Text 11"/>
          <p:cNvSpPr/>
          <p:nvPr/>
        </p:nvSpPr>
        <p:spPr>
          <a:xfrm>
            <a:off x="6522720" y="2279241"/>
            <a:ext cx="4846320" cy="1965960"/>
          </a:xfrm>
          <a:prstGeom prst="rect">
            <a:avLst/>
          </a:prstGeom>
          <a:noFill/>
          <a:ln/>
        </p:spPr>
        <p:txBody>
          <a:bodyPr wrap="square" lIns="381" tIns="381" rIns="381" bIns="381" rtlCol="0" anchor="ctr">
            <a:noAutofit/>
          </a:bodyPr>
          <a:lstStyle/>
          <a:p>
            <a:pPr marL="177800" indent="-177800">
              <a:buSzPct val="100000"/>
              <a:buChar char="•"/>
            </a:pPr>
            <a:r>
              <a:rPr lang="en-US" sz="2400" dirty="0">
                <a:solidFill>
                  <a:srgbClr val="F5F5F5"/>
                </a:solidFill>
                <a:latin typeface="Aptos" pitchFamily="34" charset="0"/>
                <a:ea typeface="Aptos" pitchFamily="34" charset="-122"/>
                <a:cs typeface="Aptos" pitchFamily="34" charset="-120"/>
              </a:rPr>
              <a:t>platforms needed to build and deploy it</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compatibility with existing systems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cyber security requirements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scalability and future updates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new technology: AI, cloud, automation</a:t>
            </a:r>
            <a:endParaRPr lang="en-US" sz="2400" dirty="0"/>
          </a:p>
        </p:txBody>
      </p:sp>
      <p:sp>
        <p:nvSpPr>
          <p:cNvPr id="14" name="Shape 12"/>
          <p:cNvSpPr/>
          <p:nvPr/>
        </p:nvSpPr>
        <p:spPr>
          <a:xfrm>
            <a:off x="6583680" y="4615533"/>
            <a:ext cx="4800600" cy="777240"/>
          </a:xfrm>
          <a:prstGeom prst="roundRect">
            <a:avLst>
              <a:gd name="adj" fmla="val 5882"/>
            </a:avLst>
          </a:prstGeom>
          <a:solidFill>
            <a:srgbClr val="1B1B1B"/>
          </a:solidFill>
          <a:ln w="12700">
            <a:solidFill>
              <a:srgbClr val="8E5AE8"/>
            </a:solidFill>
            <a:prstDash val="solid"/>
          </a:ln>
        </p:spPr>
      </p:sp>
      <p:sp>
        <p:nvSpPr>
          <p:cNvPr id="15" name="Text 13"/>
          <p:cNvSpPr/>
          <p:nvPr/>
        </p:nvSpPr>
        <p:spPr>
          <a:xfrm>
            <a:off x="6739128" y="4825845"/>
            <a:ext cx="4498848" cy="292608"/>
          </a:xfrm>
          <a:prstGeom prst="rect">
            <a:avLst/>
          </a:prstGeom>
          <a:noFill/>
          <a:ln/>
        </p:spPr>
        <p:txBody>
          <a:bodyPr wrap="square" lIns="0" tIns="0" rIns="0" bIns="0" rtlCol="0" anchor="ctr"/>
          <a:lstStyle/>
          <a:p>
            <a:pPr marL="0" indent="0" algn="ctr">
              <a:buNone/>
            </a:pPr>
            <a:r>
              <a:rPr lang="en-US" sz="2000" b="1" dirty="0">
                <a:solidFill>
                  <a:srgbClr val="F5F5F5"/>
                </a:solidFill>
              </a:rPr>
              <a:t>Ask: what technology enables or threatens your project?</a:t>
            </a:r>
            <a:endParaRPr lang="en-US" sz="2000" dirty="0"/>
          </a:p>
        </p:txBody>
      </p:sp>
      <p:sp>
        <p:nvSpPr>
          <p:cNvPr id="16" name="Shape 14"/>
          <p:cNvSpPr/>
          <p:nvPr/>
        </p:nvSpPr>
        <p:spPr>
          <a:xfrm>
            <a:off x="457200" y="6272784"/>
            <a:ext cx="11247120" cy="384048"/>
          </a:xfrm>
          <a:prstGeom prst="roundRect">
            <a:avLst>
              <a:gd name="adj" fmla="val 14286"/>
            </a:avLst>
          </a:prstGeom>
          <a:solidFill>
            <a:srgbClr val="1B1B1B"/>
          </a:solidFill>
          <a:ln w="12700">
            <a:solidFill>
              <a:srgbClr val="FFF200">
                <a:alpha val="75000"/>
              </a:srgbClr>
            </a:solidFill>
            <a:prstDash val="solid"/>
          </a:ln>
        </p:spPr>
      </p:sp>
      <p:sp>
        <p:nvSpPr>
          <p:cNvPr id="17" name="Text 15"/>
          <p:cNvSpPr/>
          <p:nvPr/>
        </p:nvSpPr>
        <p:spPr>
          <a:xfrm>
            <a:off x="731520" y="6345936"/>
            <a:ext cx="10698480" cy="228600"/>
          </a:xfrm>
          <a:prstGeom prst="rect">
            <a:avLst/>
          </a:prstGeom>
          <a:noFill/>
          <a:ln/>
        </p:spPr>
        <p:txBody>
          <a:bodyPr wrap="square" lIns="0" tIns="0" rIns="0" bIns="0" rtlCol="0" anchor="ctr">
            <a:normAutofit/>
          </a:bodyPr>
          <a:lstStyle/>
          <a:p>
            <a:pPr marL="0" indent="0">
              <a:buNone/>
            </a:pPr>
            <a:r>
              <a:rPr lang="en-US" sz="1300" b="1" dirty="0">
                <a:solidFill>
                  <a:srgbClr val="F5F5F5"/>
                </a:solidFill>
                <a:latin typeface="Aptos" pitchFamily="34" charset="0"/>
                <a:ea typeface="Aptos" pitchFamily="34" charset="-122"/>
                <a:cs typeface="Aptos" pitchFamily="34" charset="-120"/>
              </a:rPr>
              <a:t>Social factors are about people. Technological factors are about capability, risk and change.</a:t>
            </a:r>
            <a:endParaRPr lang="en-US" sz="130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82880" y="228600"/>
            <a:ext cx="73152" cy="411480"/>
          </a:xfrm>
          <a:prstGeom prst="rect">
            <a:avLst/>
          </a:prstGeom>
          <a:solidFill>
            <a:srgbClr val="FFF200"/>
          </a:solidFill>
          <a:ln w="12700">
            <a:solidFill>
              <a:srgbClr val="FFF200">
                <a:alpha val="0"/>
              </a:srgbClr>
            </a:solidFill>
            <a:prstDash val="solid"/>
          </a:ln>
        </p:spPr>
      </p:sp>
      <p:sp>
        <p:nvSpPr>
          <p:cNvPr id="3" name="Text 1"/>
          <p:cNvSpPr/>
          <p:nvPr/>
        </p:nvSpPr>
        <p:spPr>
          <a:xfrm>
            <a:off x="384048" y="201168"/>
            <a:ext cx="8961120" cy="502920"/>
          </a:xfrm>
          <a:prstGeom prst="rect">
            <a:avLst/>
          </a:prstGeom>
          <a:noFill/>
          <a:ln/>
        </p:spPr>
        <p:txBody>
          <a:bodyPr wrap="square" lIns="0" tIns="0" rIns="0" bIns="0" rtlCol="0" anchor="ctr"/>
          <a:lstStyle/>
          <a:p>
            <a:pPr marL="0" indent="0">
              <a:buNone/>
            </a:pPr>
            <a:r>
              <a:rPr lang="en-US" sz="2800" b="1" dirty="0">
                <a:solidFill>
                  <a:srgbClr val="F5F5F5"/>
                </a:solidFill>
                <a:latin typeface="Aptos Display" pitchFamily="34" charset="0"/>
                <a:ea typeface="Aptos Display" pitchFamily="34" charset="-122"/>
                <a:cs typeface="Aptos Display" pitchFamily="34" charset="-120"/>
              </a:rPr>
              <a:t>Example: Applying PEST</a:t>
            </a:r>
            <a:endParaRPr lang="en-US" sz="2800" dirty="0"/>
          </a:p>
        </p:txBody>
      </p:sp>
      <p:sp>
        <p:nvSpPr>
          <p:cNvPr id="4" name="Shape 2"/>
          <p:cNvSpPr/>
          <p:nvPr/>
        </p:nvSpPr>
        <p:spPr>
          <a:xfrm>
            <a:off x="10195560" y="786384"/>
            <a:ext cx="1828800" cy="256032"/>
          </a:xfrm>
          <a:prstGeom prst="rect">
            <a:avLst/>
          </a:prstGeom>
          <a:solidFill>
            <a:srgbClr val="FFF200"/>
          </a:solidFill>
          <a:ln w="12700">
            <a:solidFill>
              <a:srgbClr val="FFF200">
                <a:alpha val="0"/>
              </a:srgbClr>
            </a:solidFill>
            <a:prstDash val="solid"/>
          </a:ln>
        </p:spPr>
      </p:sp>
      <p:sp>
        <p:nvSpPr>
          <p:cNvPr id="5" name="Text 3"/>
          <p:cNvSpPr/>
          <p:nvPr/>
        </p:nvSpPr>
        <p:spPr>
          <a:xfrm>
            <a:off x="10250424" y="822960"/>
            <a:ext cx="1719072" cy="164592"/>
          </a:xfrm>
          <a:prstGeom prst="rect">
            <a:avLst/>
          </a:prstGeom>
          <a:noFill/>
          <a:ln/>
        </p:spPr>
        <p:txBody>
          <a:bodyPr wrap="square" lIns="0" tIns="0" rIns="0" bIns="0" rtlCol="0" anchor="ctr"/>
          <a:lstStyle/>
          <a:p>
            <a:pPr marL="0" indent="0" algn="ctr">
              <a:buNone/>
            </a:pPr>
            <a:r>
              <a:rPr lang="en-US" sz="1100" b="1" dirty="0">
                <a:solidFill>
                  <a:srgbClr val="050505"/>
                </a:solidFill>
                <a:latin typeface="Aptos" pitchFamily="34" charset="0"/>
                <a:ea typeface="Aptos" pitchFamily="34" charset="-122"/>
                <a:cs typeface="Aptos" pitchFamily="34" charset="-120"/>
              </a:rPr>
              <a:t>PEST example</a:t>
            </a:r>
            <a:endParaRPr lang="en-US" sz="1100" dirty="0"/>
          </a:p>
        </p:txBody>
      </p:sp>
      <p:sp>
        <p:nvSpPr>
          <p:cNvPr id="6" name="Text 4"/>
          <p:cNvSpPr/>
          <p:nvPr/>
        </p:nvSpPr>
        <p:spPr>
          <a:xfrm>
            <a:off x="384048" y="786384"/>
            <a:ext cx="9052560" cy="320040"/>
          </a:xfrm>
          <a:prstGeom prst="rect">
            <a:avLst/>
          </a:prstGeom>
          <a:noFill/>
          <a:ln/>
        </p:spPr>
        <p:txBody>
          <a:bodyPr wrap="square" lIns="0" tIns="0" rIns="0" bIns="0" rtlCol="0" anchor="ctr"/>
          <a:lstStyle/>
          <a:p>
            <a:pPr marL="0" indent="0">
              <a:buNone/>
            </a:pPr>
            <a:r>
              <a:rPr lang="en-US" sz="2800" dirty="0">
                <a:solidFill>
                  <a:srgbClr val="F5F5F5"/>
                </a:solidFill>
                <a:latin typeface="Aptos" pitchFamily="34" charset="0"/>
                <a:ea typeface="Aptos" pitchFamily="34" charset="-122"/>
                <a:cs typeface="Aptos" pitchFamily="34" charset="-120"/>
              </a:rPr>
              <a:t>Example project: Cloud-based student support system</a:t>
            </a:r>
            <a:endParaRPr lang="en-US" sz="2800" dirty="0"/>
          </a:p>
        </p:txBody>
      </p:sp>
      <p:sp>
        <p:nvSpPr>
          <p:cNvPr id="7" name="Shape 5"/>
          <p:cNvSpPr/>
          <p:nvPr/>
        </p:nvSpPr>
        <p:spPr>
          <a:xfrm>
            <a:off x="640080" y="1508760"/>
            <a:ext cx="2606040" cy="3840480"/>
          </a:xfrm>
          <a:prstGeom prst="roundRect">
            <a:avLst>
              <a:gd name="adj" fmla="val 2807"/>
            </a:avLst>
          </a:prstGeom>
          <a:solidFill>
            <a:srgbClr val="0C0C0C"/>
          </a:solidFill>
          <a:ln w="15240">
            <a:solidFill>
              <a:srgbClr val="2E75B6"/>
            </a:solidFill>
            <a:prstDash val="solid"/>
          </a:ln>
        </p:spPr>
      </p:sp>
      <p:sp>
        <p:nvSpPr>
          <p:cNvPr id="8" name="Text 6"/>
          <p:cNvSpPr/>
          <p:nvPr/>
        </p:nvSpPr>
        <p:spPr>
          <a:xfrm>
            <a:off x="777240" y="1691640"/>
            <a:ext cx="457200" cy="411480"/>
          </a:xfrm>
          <a:prstGeom prst="rect">
            <a:avLst/>
          </a:prstGeom>
          <a:noFill/>
          <a:ln/>
        </p:spPr>
        <p:txBody>
          <a:bodyPr wrap="square" lIns="0" tIns="0" rIns="0" bIns="0" rtlCol="0" anchor="ctr"/>
          <a:lstStyle/>
          <a:p>
            <a:pPr marL="0" indent="0" algn="ctr">
              <a:buNone/>
            </a:pPr>
            <a:r>
              <a:rPr lang="en-US" sz="4000" b="1" dirty="0">
                <a:solidFill>
                  <a:srgbClr val="2E75B6"/>
                </a:solidFill>
              </a:rPr>
              <a:t>P</a:t>
            </a:r>
            <a:endParaRPr lang="en-US" sz="4000" dirty="0"/>
          </a:p>
        </p:txBody>
      </p:sp>
      <p:sp>
        <p:nvSpPr>
          <p:cNvPr id="9" name="Text 7"/>
          <p:cNvSpPr/>
          <p:nvPr/>
        </p:nvSpPr>
        <p:spPr>
          <a:xfrm>
            <a:off x="1261872" y="1737360"/>
            <a:ext cx="1828800" cy="320040"/>
          </a:xfrm>
          <a:prstGeom prst="rect">
            <a:avLst/>
          </a:prstGeom>
          <a:noFill/>
          <a:ln/>
        </p:spPr>
        <p:txBody>
          <a:bodyPr wrap="square" lIns="0" tIns="0" rIns="0" bIns="0" rtlCol="0" anchor="ctr">
            <a:noAutofit/>
          </a:bodyPr>
          <a:lstStyle/>
          <a:p>
            <a:pPr marL="0" indent="0">
              <a:buNone/>
            </a:pPr>
            <a:r>
              <a:rPr lang="en-US" sz="2400" b="1" dirty="0">
                <a:solidFill>
                  <a:srgbClr val="F5F5F5"/>
                </a:solidFill>
              </a:rPr>
              <a:t>Political / Legal</a:t>
            </a:r>
            <a:endParaRPr lang="en-US" sz="2400" dirty="0"/>
          </a:p>
        </p:txBody>
      </p:sp>
      <p:sp>
        <p:nvSpPr>
          <p:cNvPr id="10" name="Text 8"/>
          <p:cNvSpPr/>
          <p:nvPr/>
        </p:nvSpPr>
        <p:spPr>
          <a:xfrm>
            <a:off x="868680" y="2156195"/>
            <a:ext cx="2148840" cy="2286000"/>
          </a:xfrm>
          <a:prstGeom prst="rect">
            <a:avLst/>
          </a:prstGeom>
          <a:noFill/>
          <a:ln/>
        </p:spPr>
        <p:txBody>
          <a:bodyPr wrap="square" lIns="508" tIns="508" rIns="508" bIns="508" rtlCol="0" anchor="ctr">
            <a:normAutofit/>
          </a:bodyPr>
          <a:lstStyle/>
          <a:p>
            <a:pPr marL="0" indent="0">
              <a:buNone/>
            </a:pPr>
            <a:r>
              <a:rPr lang="en-US" sz="2000" dirty="0">
                <a:solidFill>
                  <a:srgbClr val="F5F5F5"/>
                </a:solidFill>
              </a:rPr>
              <a:t>GDPR compliance; clear handling of student data; accessibility duties</a:t>
            </a:r>
            <a:endParaRPr lang="en-US" sz="2000" dirty="0"/>
          </a:p>
        </p:txBody>
      </p:sp>
      <p:sp>
        <p:nvSpPr>
          <p:cNvPr id="11" name="Shape 9"/>
          <p:cNvSpPr/>
          <p:nvPr/>
        </p:nvSpPr>
        <p:spPr>
          <a:xfrm>
            <a:off x="3493008" y="1508760"/>
            <a:ext cx="2606040" cy="3840480"/>
          </a:xfrm>
          <a:prstGeom prst="roundRect">
            <a:avLst>
              <a:gd name="adj" fmla="val 2807"/>
            </a:avLst>
          </a:prstGeom>
          <a:solidFill>
            <a:srgbClr val="0C0C0C"/>
          </a:solidFill>
          <a:ln w="15240">
            <a:solidFill>
              <a:srgbClr val="F28C28"/>
            </a:solidFill>
            <a:prstDash val="solid"/>
          </a:ln>
        </p:spPr>
      </p:sp>
      <p:sp>
        <p:nvSpPr>
          <p:cNvPr id="12" name="Text 10"/>
          <p:cNvSpPr/>
          <p:nvPr/>
        </p:nvSpPr>
        <p:spPr>
          <a:xfrm>
            <a:off x="3630168" y="1691640"/>
            <a:ext cx="457200" cy="411480"/>
          </a:xfrm>
          <a:prstGeom prst="rect">
            <a:avLst/>
          </a:prstGeom>
          <a:noFill/>
          <a:ln/>
        </p:spPr>
        <p:txBody>
          <a:bodyPr wrap="square" lIns="0" tIns="0" rIns="0" bIns="0" rtlCol="0" anchor="ctr"/>
          <a:lstStyle/>
          <a:p>
            <a:pPr marL="0" indent="0" algn="ctr">
              <a:buNone/>
            </a:pPr>
            <a:r>
              <a:rPr lang="en-US" sz="4000" b="1" dirty="0">
                <a:solidFill>
                  <a:srgbClr val="F28C28"/>
                </a:solidFill>
              </a:rPr>
              <a:t>E</a:t>
            </a:r>
            <a:endParaRPr lang="en-US" sz="4000" dirty="0"/>
          </a:p>
        </p:txBody>
      </p:sp>
      <p:sp>
        <p:nvSpPr>
          <p:cNvPr id="13" name="Text 11"/>
          <p:cNvSpPr/>
          <p:nvPr/>
        </p:nvSpPr>
        <p:spPr>
          <a:xfrm>
            <a:off x="4114800" y="1737360"/>
            <a:ext cx="1828800" cy="320040"/>
          </a:xfrm>
          <a:prstGeom prst="rect">
            <a:avLst/>
          </a:prstGeom>
          <a:noFill/>
          <a:ln/>
        </p:spPr>
        <p:txBody>
          <a:bodyPr wrap="square" lIns="0" tIns="0" rIns="0" bIns="0" rtlCol="0" anchor="ctr">
            <a:noAutofit/>
          </a:bodyPr>
          <a:lstStyle/>
          <a:p>
            <a:pPr marL="0" indent="0">
              <a:buNone/>
            </a:pPr>
            <a:r>
              <a:rPr lang="en-US" sz="2400" b="1" dirty="0">
                <a:solidFill>
                  <a:srgbClr val="F5F5F5"/>
                </a:solidFill>
              </a:rPr>
              <a:t>Economic</a:t>
            </a:r>
            <a:endParaRPr lang="en-US" sz="2400" dirty="0"/>
          </a:p>
        </p:txBody>
      </p:sp>
      <p:sp>
        <p:nvSpPr>
          <p:cNvPr id="14" name="Text 12"/>
          <p:cNvSpPr/>
          <p:nvPr/>
        </p:nvSpPr>
        <p:spPr>
          <a:xfrm>
            <a:off x="3721608" y="2459736"/>
            <a:ext cx="2148840" cy="2286000"/>
          </a:xfrm>
          <a:prstGeom prst="rect">
            <a:avLst/>
          </a:prstGeom>
          <a:noFill/>
          <a:ln/>
        </p:spPr>
        <p:txBody>
          <a:bodyPr wrap="square" lIns="508" tIns="508" rIns="508" bIns="508" rtlCol="0" anchor="ctr">
            <a:normAutofit/>
          </a:bodyPr>
          <a:lstStyle/>
          <a:p>
            <a:pPr marL="0" indent="0">
              <a:buNone/>
            </a:pPr>
            <a:r>
              <a:rPr lang="en-US" sz="2000" dirty="0">
                <a:solidFill>
                  <a:srgbClr val="F5F5F5"/>
                </a:solidFill>
              </a:rPr>
              <a:t>Cloud hosting costs; staff training; return on investment compared with manual support</a:t>
            </a:r>
            <a:endParaRPr lang="en-US" sz="2000" dirty="0"/>
          </a:p>
        </p:txBody>
      </p:sp>
      <p:sp>
        <p:nvSpPr>
          <p:cNvPr id="15" name="Shape 13"/>
          <p:cNvSpPr/>
          <p:nvPr/>
        </p:nvSpPr>
        <p:spPr>
          <a:xfrm>
            <a:off x="6345936" y="1508760"/>
            <a:ext cx="2606040" cy="3840480"/>
          </a:xfrm>
          <a:prstGeom prst="roundRect">
            <a:avLst>
              <a:gd name="adj" fmla="val 2807"/>
            </a:avLst>
          </a:prstGeom>
          <a:solidFill>
            <a:srgbClr val="0C0C0C"/>
          </a:solidFill>
          <a:ln w="15240">
            <a:solidFill>
              <a:srgbClr val="00A65A"/>
            </a:solidFill>
            <a:prstDash val="solid"/>
          </a:ln>
        </p:spPr>
      </p:sp>
      <p:sp>
        <p:nvSpPr>
          <p:cNvPr id="16" name="Text 14"/>
          <p:cNvSpPr/>
          <p:nvPr/>
        </p:nvSpPr>
        <p:spPr>
          <a:xfrm>
            <a:off x="6483096" y="1691640"/>
            <a:ext cx="457200" cy="411480"/>
          </a:xfrm>
          <a:prstGeom prst="rect">
            <a:avLst/>
          </a:prstGeom>
          <a:noFill/>
          <a:ln/>
        </p:spPr>
        <p:txBody>
          <a:bodyPr wrap="square" lIns="0" tIns="0" rIns="0" bIns="0" rtlCol="0" anchor="ctr"/>
          <a:lstStyle/>
          <a:p>
            <a:pPr marL="0" indent="0" algn="ctr">
              <a:buNone/>
            </a:pPr>
            <a:r>
              <a:rPr lang="en-US" sz="4000" b="1" dirty="0">
                <a:solidFill>
                  <a:srgbClr val="00A65A"/>
                </a:solidFill>
              </a:rPr>
              <a:t>S</a:t>
            </a:r>
            <a:endParaRPr lang="en-US" sz="4000" dirty="0"/>
          </a:p>
        </p:txBody>
      </p:sp>
      <p:sp>
        <p:nvSpPr>
          <p:cNvPr id="17" name="Text 15"/>
          <p:cNvSpPr/>
          <p:nvPr/>
        </p:nvSpPr>
        <p:spPr>
          <a:xfrm>
            <a:off x="6967728" y="1737360"/>
            <a:ext cx="1828800" cy="320040"/>
          </a:xfrm>
          <a:prstGeom prst="rect">
            <a:avLst/>
          </a:prstGeom>
          <a:noFill/>
          <a:ln/>
        </p:spPr>
        <p:txBody>
          <a:bodyPr wrap="square" lIns="0" tIns="0" rIns="0" bIns="0" rtlCol="0" anchor="ctr">
            <a:noAutofit/>
          </a:bodyPr>
          <a:lstStyle/>
          <a:p>
            <a:pPr marL="0" indent="0">
              <a:buNone/>
            </a:pPr>
            <a:r>
              <a:rPr lang="en-US" sz="2400" b="1" dirty="0">
                <a:solidFill>
                  <a:srgbClr val="F5F5F5"/>
                </a:solidFill>
              </a:rPr>
              <a:t>Social</a:t>
            </a:r>
            <a:endParaRPr lang="en-US" sz="2400" dirty="0"/>
          </a:p>
        </p:txBody>
      </p:sp>
      <p:sp>
        <p:nvSpPr>
          <p:cNvPr id="18" name="Text 16"/>
          <p:cNvSpPr/>
          <p:nvPr/>
        </p:nvSpPr>
        <p:spPr>
          <a:xfrm>
            <a:off x="6574536" y="2323769"/>
            <a:ext cx="2148840" cy="2286000"/>
          </a:xfrm>
          <a:prstGeom prst="rect">
            <a:avLst/>
          </a:prstGeom>
          <a:noFill/>
          <a:ln/>
        </p:spPr>
        <p:txBody>
          <a:bodyPr wrap="square" lIns="508" tIns="508" rIns="508" bIns="508" rtlCol="0" anchor="ctr">
            <a:noAutofit/>
          </a:bodyPr>
          <a:lstStyle/>
          <a:p>
            <a:pPr marL="0" indent="0">
              <a:buNone/>
            </a:pPr>
            <a:r>
              <a:rPr lang="en-US" sz="2000" dirty="0">
                <a:solidFill>
                  <a:srgbClr val="F5F5F5"/>
                </a:solidFill>
              </a:rPr>
              <a:t>Students expect mobile access, quick answers and privacy; staff need usable workflows</a:t>
            </a:r>
            <a:endParaRPr lang="en-US" sz="2000" dirty="0"/>
          </a:p>
        </p:txBody>
      </p:sp>
      <p:sp>
        <p:nvSpPr>
          <p:cNvPr id="19" name="Shape 17"/>
          <p:cNvSpPr/>
          <p:nvPr/>
        </p:nvSpPr>
        <p:spPr>
          <a:xfrm>
            <a:off x="9198864" y="1508760"/>
            <a:ext cx="2616774" cy="3840480"/>
          </a:xfrm>
          <a:prstGeom prst="roundRect">
            <a:avLst>
              <a:gd name="adj" fmla="val 2807"/>
            </a:avLst>
          </a:prstGeom>
          <a:solidFill>
            <a:srgbClr val="0C0C0C"/>
          </a:solidFill>
          <a:ln w="15240">
            <a:solidFill>
              <a:srgbClr val="8E5AE8"/>
            </a:solidFill>
            <a:prstDash val="solid"/>
          </a:ln>
        </p:spPr>
      </p:sp>
      <p:sp>
        <p:nvSpPr>
          <p:cNvPr id="20" name="Text 18"/>
          <p:cNvSpPr/>
          <p:nvPr/>
        </p:nvSpPr>
        <p:spPr>
          <a:xfrm>
            <a:off x="9336024" y="1691640"/>
            <a:ext cx="457200" cy="411480"/>
          </a:xfrm>
          <a:prstGeom prst="rect">
            <a:avLst/>
          </a:prstGeom>
          <a:noFill/>
          <a:ln/>
        </p:spPr>
        <p:txBody>
          <a:bodyPr wrap="square" lIns="0" tIns="0" rIns="0" bIns="0" rtlCol="0" anchor="ctr"/>
          <a:lstStyle/>
          <a:p>
            <a:pPr marL="0" indent="0" algn="ctr">
              <a:buNone/>
            </a:pPr>
            <a:r>
              <a:rPr lang="en-US" sz="4000" b="1" dirty="0">
                <a:solidFill>
                  <a:srgbClr val="8E5AE8"/>
                </a:solidFill>
              </a:rPr>
              <a:t>T</a:t>
            </a:r>
            <a:endParaRPr lang="en-US" sz="4000" dirty="0"/>
          </a:p>
        </p:txBody>
      </p:sp>
      <p:sp>
        <p:nvSpPr>
          <p:cNvPr id="21" name="Text 19"/>
          <p:cNvSpPr/>
          <p:nvPr/>
        </p:nvSpPr>
        <p:spPr>
          <a:xfrm>
            <a:off x="9820656" y="1737360"/>
            <a:ext cx="1994982" cy="320040"/>
          </a:xfrm>
          <a:prstGeom prst="rect">
            <a:avLst/>
          </a:prstGeom>
          <a:noFill/>
          <a:ln/>
        </p:spPr>
        <p:txBody>
          <a:bodyPr wrap="square" lIns="0" tIns="0" rIns="0" bIns="0" rtlCol="0" anchor="ctr">
            <a:noAutofit/>
          </a:bodyPr>
          <a:lstStyle/>
          <a:p>
            <a:pPr marL="0" indent="0">
              <a:buNone/>
            </a:pPr>
            <a:r>
              <a:rPr lang="en-US" sz="2400" b="1" dirty="0">
                <a:solidFill>
                  <a:srgbClr val="F5F5F5"/>
                </a:solidFill>
              </a:rPr>
              <a:t>Technological</a:t>
            </a:r>
            <a:endParaRPr lang="en-US" sz="2400" dirty="0"/>
          </a:p>
        </p:txBody>
      </p:sp>
      <p:sp>
        <p:nvSpPr>
          <p:cNvPr id="22" name="Text 20"/>
          <p:cNvSpPr/>
          <p:nvPr/>
        </p:nvSpPr>
        <p:spPr>
          <a:xfrm>
            <a:off x="9427464" y="2286000"/>
            <a:ext cx="2148840" cy="2286000"/>
          </a:xfrm>
          <a:prstGeom prst="rect">
            <a:avLst/>
          </a:prstGeom>
          <a:noFill/>
          <a:ln/>
        </p:spPr>
        <p:txBody>
          <a:bodyPr wrap="square" lIns="508" tIns="508" rIns="508" bIns="508" rtlCol="0" anchor="ctr">
            <a:normAutofit/>
          </a:bodyPr>
          <a:lstStyle/>
          <a:p>
            <a:pPr marL="0" indent="0">
              <a:buNone/>
            </a:pPr>
            <a:r>
              <a:rPr lang="en-US" sz="2000" dirty="0">
                <a:solidFill>
                  <a:srgbClr val="F5F5F5"/>
                </a:solidFill>
              </a:rPr>
              <a:t>Azure/Firebase hosting; AI chatbot; integration with existing university systems</a:t>
            </a:r>
            <a:endParaRPr lang="en-US" sz="2000" dirty="0"/>
          </a:p>
        </p:txBody>
      </p:sp>
      <p:sp>
        <p:nvSpPr>
          <p:cNvPr id="23" name="Shape 21"/>
          <p:cNvSpPr/>
          <p:nvPr/>
        </p:nvSpPr>
        <p:spPr>
          <a:xfrm>
            <a:off x="457200" y="6272784"/>
            <a:ext cx="11247120" cy="384048"/>
          </a:xfrm>
          <a:prstGeom prst="roundRect">
            <a:avLst>
              <a:gd name="adj" fmla="val 14286"/>
            </a:avLst>
          </a:prstGeom>
          <a:solidFill>
            <a:srgbClr val="1B1B1B"/>
          </a:solidFill>
          <a:ln w="12700">
            <a:solidFill>
              <a:srgbClr val="FFF200">
                <a:alpha val="75000"/>
              </a:srgbClr>
            </a:solidFill>
            <a:prstDash val="solid"/>
          </a:ln>
        </p:spPr>
      </p:sp>
      <p:sp>
        <p:nvSpPr>
          <p:cNvPr id="24" name="Text 22"/>
          <p:cNvSpPr/>
          <p:nvPr/>
        </p:nvSpPr>
        <p:spPr>
          <a:xfrm>
            <a:off x="731520" y="6345936"/>
            <a:ext cx="10698480" cy="228600"/>
          </a:xfrm>
          <a:prstGeom prst="rect">
            <a:avLst/>
          </a:prstGeom>
          <a:noFill/>
          <a:ln/>
        </p:spPr>
        <p:txBody>
          <a:bodyPr wrap="square" lIns="0" tIns="0" rIns="0" bIns="0" rtlCol="0" anchor="ctr">
            <a:normAutofit/>
          </a:bodyPr>
          <a:lstStyle/>
          <a:p>
            <a:pPr marL="0" indent="0">
              <a:buNone/>
            </a:pPr>
            <a:r>
              <a:rPr lang="en-US" sz="1300" b="1" dirty="0">
                <a:solidFill>
                  <a:srgbClr val="F5F5F5"/>
                </a:solidFill>
                <a:latin typeface="Aptos" pitchFamily="34" charset="0"/>
                <a:ea typeface="Aptos" pitchFamily="34" charset="-122"/>
                <a:cs typeface="Aptos" pitchFamily="34" charset="-120"/>
              </a:rPr>
              <a:t>A good PEST analysis applies the factor to your project — it is not just a definition.</a:t>
            </a:r>
            <a:endParaRPr lang="en-US" sz="130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182880" y="228600"/>
            <a:ext cx="73152" cy="411480"/>
          </a:xfrm>
          <a:prstGeom prst="rect">
            <a:avLst/>
          </a:prstGeom>
          <a:solidFill>
            <a:srgbClr val="FFF200"/>
          </a:solidFill>
          <a:ln w="12700">
            <a:solidFill>
              <a:srgbClr val="FFF200">
                <a:alpha val="0"/>
              </a:srgbClr>
            </a:solidFill>
            <a:prstDash val="solid"/>
          </a:ln>
        </p:spPr>
      </p:sp>
      <p:sp>
        <p:nvSpPr>
          <p:cNvPr id="3" name="Text 1"/>
          <p:cNvSpPr/>
          <p:nvPr/>
        </p:nvSpPr>
        <p:spPr>
          <a:xfrm>
            <a:off x="384048" y="201168"/>
            <a:ext cx="8961120" cy="502920"/>
          </a:xfrm>
          <a:prstGeom prst="rect">
            <a:avLst/>
          </a:prstGeom>
          <a:noFill/>
          <a:ln/>
        </p:spPr>
        <p:txBody>
          <a:bodyPr wrap="square" lIns="0" tIns="0" rIns="0" bIns="0" rtlCol="0" anchor="ctr"/>
          <a:lstStyle/>
          <a:p>
            <a:pPr marL="0" indent="0">
              <a:buNone/>
            </a:pPr>
            <a:r>
              <a:rPr lang="en-US" sz="2800" b="1" dirty="0">
                <a:solidFill>
                  <a:srgbClr val="F5F5F5"/>
                </a:solidFill>
                <a:latin typeface="Aptos Display" pitchFamily="34" charset="0"/>
                <a:ea typeface="Aptos Display" pitchFamily="34" charset="-122"/>
                <a:cs typeface="Aptos Display" pitchFamily="34" charset="-120"/>
              </a:rPr>
              <a:t>Tips for a Good PEST Analysis</a:t>
            </a:r>
            <a:endParaRPr lang="en-US" sz="2800" dirty="0"/>
          </a:p>
        </p:txBody>
      </p:sp>
      <p:sp>
        <p:nvSpPr>
          <p:cNvPr id="4" name="Shape 2"/>
          <p:cNvSpPr/>
          <p:nvPr/>
        </p:nvSpPr>
        <p:spPr>
          <a:xfrm>
            <a:off x="10195560" y="786384"/>
            <a:ext cx="1828800" cy="256032"/>
          </a:xfrm>
          <a:prstGeom prst="rect">
            <a:avLst/>
          </a:prstGeom>
          <a:solidFill>
            <a:srgbClr val="FFF200"/>
          </a:solidFill>
          <a:ln w="12700">
            <a:solidFill>
              <a:srgbClr val="FFF200">
                <a:alpha val="0"/>
              </a:srgbClr>
            </a:solidFill>
            <a:prstDash val="solid"/>
          </a:ln>
        </p:spPr>
      </p:sp>
      <p:sp>
        <p:nvSpPr>
          <p:cNvPr id="5" name="Text 3"/>
          <p:cNvSpPr/>
          <p:nvPr/>
        </p:nvSpPr>
        <p:spPr>
          <a:xfrm>
            <a:off x="10250424" y="822960"/>
            <a:ext cx="1719072" cy="164592"/>
          </a:xfrm>
          <a:prstGeom prst="rect">
            <a:avLst/>
          </a:prstGeom>
          <a:noFill/>
          <a:ln/>
        </p:spPr>
        <p:txBody>
          <a:bodyPr wrap="square" lIns="0" tIns="0" rIns="0" bIns="0" rtlCol="0" anchor="ctr"/>
          <a:lstStyle/>
          <a:p>
            <a:pPr marL="0" indent="0" algn="ctr">
              <a:buNone/>
            </a:pPr>
            <a:r>
              <a:rPr lang="en-US" sz="800" b="1" dirty="0">
                <a:solidFill>
                  <a:srgbClr val="050505"/>
                </a:solidFill>
                <a:latin typeface="Aptos" pitchFamily="34" charset="0"/>
                <a:ea typeface="Aptos" pitchFamily="34" charset="-122"/>
                <a:cs typeface="Aptos" pitchFamily="34" charset="-120"/>
              </a:rPr>
              <a:t>Assignment guidance</a:t>
            </a:r>
            <a:endParaRPr lang="en-US" sz="800" dirty="0"/>
          </a:p>
        </p:txBody>
      </p:sp>
      <p:sp>
        <p:nvSpPr>
          <p:cNvPr id="6" name="Shape 4"/>
          <p:cNvSpPr/>
          <p:nvPr/>
        </p:nvSpPr>
        <p:spPr>
          <a:xfrm>
            <a:off x="685800" y="1234440"/>
            <a:ext cx="5257800" cy="4206240"/>
          </a:xfrm>
          <a:prstGeom prst="roundRect">
            <a:avLst>
              <a:gd name="adj" fmla="val 1739"/>
            </a:avLst>
          </a:prstGeom>
          <a:solidFill>
            <a:srgbClr val="0E0E0E"/>
          </a:solidFill>
          <a:ln w="15240">
            <a:solidFill>
              <a:srgbClr val="C00000"/>
            </a:solidFill>
            <a:prstDash val="solid"/>
          </a:ln>
        </p:spPr>
      </p:sp>
      <p:sp>
        <p:nvSpPr>
          <p:cNvPr id="7" name="Text 5"/>
          <p:cNvSpPr/>
          <p:nvPr/>
        </p:nvSpPr>
        <p:spPr>
          <a:xfrm>
            <a:off x="960120" y="1417320"/>
            <a:ext cx="4663440" cy="320040"/>
          </a:xfrm>
          <a:prstGeom prst="rect">
            <a:avLst/>
          </a:prstGeom>
          <a:noFill/>
          <a:ln/>
        </p:spPr>
        <p:txBody>
          <a:bodyPr wrap="square" lIns="0" tIns="0" rIns="0" bIns="0" rtlCol="0" anchor="ctr"/>
          <a:lstStyle/>
          <a:p>
            <a:pPr marL="0" indent="0">
              <a:buNone/>
            </a:pPr>
            <a:r>
              <a:rPr lang="en-US" sz="3200" b="1" dirty="0">
                <a:solidFill>
                  <a:srgbClr val="C00000"/>
                </a:solidFill>
              </a:rPr>
              <a:t>Common mistakes</a:t>
            </a:r>
            <a:endParaRPr lang="en-US" sz="3200" dirty="0"/>
          </a:p>
        </p:txBody>
      </p:sp>
      <p:sp>
        <p:nvSpPr>
          <p:cNvPr id="8" name="Text 6"/>
          <p:cNvSpPr/>
          <p:nvPr/>
        </p:nvSpPr>
        <p:spPr>
          <a:xfrm>
            <a:off x="960120" y="2103120"/>
            <a:ext cx="4572000" cy="2468880"/>
          </a:xfrm>
          <a:prstGeom prst="rect">
            <a:avLst/>
          </a:prstGeom>
          <a:noFill/>
          <a:ln/>
        </p:spPr>
        <p:txBody>
          <a:bodyPr wrap="square" lIns="381" tIns="381" rIns="381" bIns="381" rtlCol="0" anchor="ctr">
            <a:noAutofit/>
          </a:bodyPr>
          <a:lstStyle/>
          <a:p>
            <a:pPr marL="177800" indent="-177800">
              <a:buSzPct val="100000"/>
              <a:buChar char="•"/>
            </a:pPr>
            <a:r>
              <a:rPr lang="en-US" sz="2400" dirty="0">
                <a:solidFill>
                  <a:srgbClr val="F5F5F5"/>
                </a:solidFill>
                <a:latin typeface="Aptos" pitchFamily="34" charset="0"/>
                <a:ea typeface="Aptos" pitchFamily="34" charset="-122"/>
                <a:cs typeface="Aptos" pitchFamily="34" charset="-120"/>
              </a:rPr>
              <a:t>listing facts without explanation</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writing only about the technology</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ignoring legal or ethical issues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forgetting the large organisation context</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using AI output without checking sources</a:t>
            </a:r>
            <a:endParaRPr lang="en-US" sz="2400" dirty="0"/>
          </a:p>
        </p:txBody>
      </p:sp>
      <p:sp>
        <p:nvSpPr>
          <p:cNvPr id="9" name="Shape 7"/>
          <p:cNvSpPr/>
          <p:nvPr/>
        </p:nvSpPr>
        <p:spPr>
          <a:xfrm>
            <a:off x="6263640" y="1234440"/>
            <a:ext cx="5257800" cy="4206240"/>
          </a:xfrm>
          <a:prstGeom prst="roundRect">
            <a:avLst>
              <a:gd name="adj" fmla="val 1739"/>
            </a:avLst>
          </a:prstGeom>
          <a:solidFill>
            <a:srgbClr val="0E0E0E"/>
          </a:solidFill>
          <a:ln w="15240">
            <a:solidFill>
              <a:srgbClr val="00A65A"/>
            </a:solidFill>
            <a:prstDash val="solid"/>
          </a:ln>
        </p:spPr>
      </p:sp>
      <p:sp>
        <p:nvSpPr>
          <p:cNvPr id="10" name="Text 8"/>
          <p:cNvSpPr/>
          <p:nvPr/>
        </p:nvSpPr>
        <p:spPr>
          <a:xfrm>
            <a:off x="6537960" y="1417320"/>
            <a:ext cx="4663440" cy="320040"/>
          </a:xfrm>
          <a:prstGeom prst="rect">
            <a:avLst/>
          </a:prstGeom>
          <a:noFill/>
          <a:ln/>
        </p:spPr>
        <p:txBody>
          <a:bodyPr wrap="square" lIns="0" tIns="0" rIns="0" bIns="0" rtlCol="0" anchor="ctr"/>
          <a:lstStyle/>
          <a:p>
            <a:pPr marL="0" indent="0">
              <a:buNone/>
            </a:pPr>
            <a:r>
              <a:rPr lang="en-US" sz="3200" b="1" dirty="0">
                <a:solidFill>
                  <a:srgbClr val="00A65A"/>
                </a:solidFill>
              </a:rPr>
              <a:t>A good answer</a:t>
            </a:r>
            <a:endParaRPr lang="en-US" sz="3200" dirty="0"/>
          </a:p>
        </p:txBody>
      </p:sp>
      <p:sp>
        <p:nvSpPr>
          <p:cNvPr id="11" name="Text 9"/>
          <p:cNvSpPr/>
          <p:nvPr/>
        </p:nvSpPr>
        <p:spPr>
          <a:xfrm>
            <a:off x="6516094" y="2084832"/>
            <a:ext cx="4572000" cy="2468880"/>
          </a:xfrm>
          <a:prstGeom prst="rect">
            <a:avLst/>
          </a:prstGeom>
          <a:noFill/>
          <a:ln/>
        </p:spPr>
        <p:txBody>
          <a:bodyPr wrap="square" lIns="381" tIns="381" rIns="381" bIns="381" rtlCol="0" anchor="ctr">
            <a:normAutofit fontScale="92500" lnSpcReduction="10000"/>
          </a:bodyPr>
          <a:lstStyle/>
          <a:p>
            <a:pPr marL="177800" indent="-177800">
              <a:buSzPct val="100000"/>
              <a:buChar char="•"/>
            </a:pPr>
            <a:r>
              <a:rPr lang="en-US" sz="2400" dirty="0">
                <a:solidFill>
                  <a:srgbClr val="F5F5F5"/>
                </a:solidFill>
                <a:latin typeface="Aptos" pitchFamily="34" charset="0"/>
                <a:ea typeface="Aptos" pitchFamily="34" charset="-122"/>
                <a:cs typeface="Aptos" pitchFamily="34" charset="-120"/>
              </a:rPr>
              <a:t>explains the impact on the project</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links each factor to your chosen company</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uses evidence from additional sources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considers opportunities and risks</a:t>
            </a:r>
            <a:endParaRPr lang="en-US" sz="2400" dirty="0"/>
          </a:p>
          <a:p>
            <a:pPr marL="177800" indent="-177800">
              <a:buSzPct val="100000"/>
              <a:buChar char="•"/>
            </a:pPr>
            <a:r>
              <a:rPr lang="en-US" sz="2400" dirty="0">
                <a:solidFill>
                  <a:srgbClr val="F5F5F5"/>
                </a:solidFill>
                <a:latin typeface="Aptos" pitchFamily="34" charset="0"/>
                <a:ea typeface="Aptos" pitchFamily="34" charset="-122"/>
                <a:cs typeface="Aptos" pitchFamily="34" charset="-120"/>
              </a:rPr>
              <a:t>includes legal and ethical considerations</a:t>
            </a:r>
            <a:endParaRPr lang="en-US" sz="2400" dirty="0"/>
          </a:p>
        </p:txBody>
      </p:sp>
      <p:sp>
        <p:nvSpPr>
          <p:cNvPr id="12" name="Shape 10"/>
          <p:cNvSpPr/>
          <p:nvPr/>
        </p:nvSpPr>
        <p:spPr>
          <a:xfrm>
            <a:off x="457200" y="6272784"/>
            <a:ext cx="11247120" cy="384048"/>
          </a:xfrm>
          <a:prstGeom prst="roundRect">
            <a:avLst>
              <a:gd name="adj" fmla="val 14286"/>
            </a:avLst>
          </a:prstGeom>
          <a:solidFill>
            <a:srgbClr val="1B1B1B"/>
          </a:solidFill>
          <a:ln w="12700">
            <a:solidFill>
              <a:srgbClr val="FFF200">
                <a:alpha val="75000"/>
              </a:srgbClr>
            </a:solidFill>
            <a:prstDash val="solid"/>
          </a:ln>
        </p:spPr>
      </p:sp>
      <p:sp>
        <p:nvSpPr>
          <p:cNvPr id="13" name="Text 11"/>
          <p:cNvSpPr/>
          <p:nvPr/>
        </p:nvSpPr>
        <p:spPr>
          <a:xfrm>
            <a:off x="731520" y="6345936"/>
            <a:ext cx="10698480" cy="228600"/>
          </a:xfrm>
          <a:prstGeom prst="rect">
            <a:avLst/>
          </a:prstGeom>
          <a:noFill/>
          <a:ln/>
        </p:spPr>
        <p:txBody>
          <a:bodyPr wrap="square" lIns="0" tIns="0" rIns="0" bIns="0" rtlCol="0" anchor="ctr">
            <a:normAutofit/>
          </a:bodyPr>
          <a:lstStyle/>
          <a:p>
            <a:pPr marL="0" indent="0">
              <a:buNone/>
            </a:pPr>
            <a:r>
              <a:rPr lang="en-US" sz="1300" b="1" dirty="0">
                <a:solidFill>
                  <a:srgbClr val="F5F5F5"/>
                </a:solidFill>
                <a:latin typeface="Aptos" pitchFamily="34" charset="0"/>
                <a:ea typeface="Aptos" pitchFamily="34" charset="-122"/>
                <a:cs typeface="Aptos" pitchFamily="34" charset="-120"/>
              </a:rPr>
              <a:t>Use AI to generate ideas, but verify, apply and write the final analysis in your own words.</a:t>
            </a:r>
            <a:endParaRPr lang="en-US" sz="1300"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DCED7-FFD4-DBB5-4734-ED1F392B47C0}"/>
            </a:ext>
          </a:extLst>
        </p:cNvPr>
        <p:cNvGrpSpPr/>
        <p:nvPr/>
      </p:nvGrpSpPr>
      <p:grpSpPr>
        <a:xfrm>
          <a:off x="0" y="0"/>
          <a:ext cx="0" cy="0"/>
          <a:chOff x="0" y="0"/>
          <a:chExt cx="0" cy="0"/>
        </a:xfrm>
      </p:grpSpPr>
      <p:sp>
        <p:nvSpPr>
          <p:cNvPr id="4098" name="Title 1">
            <a:extLst>
              <a:ext uri="{FF2B5EF4-FFF2-40B4-BE49-F238E27FC236}">
                <a16:creationId xmlns:a16="http://schemas.microsoft.com/office/drawing/2014/main" id="{25EEFBA0-577B-0F51-D553-92EB52A5CB4C}"/>
              </a:ext>
            </a:extLst>
          </p:cNvPr>
          <p:cNvSpPr>
            <a:spLocks noGrp="1"/>
          </p:cNvSpPr>
          <p:nvPr>
            <p:ph type="title"/>
          </p:nvPr>
        </p:nvSpPr>
        <p:spPr>
          <a:xfrm>
            <a:off x="731684" y="268907"/>
            <a:ext cx="10788927" cy="1143000"/>
          </a:xfrm>
        </p:spPr>
        <p:txBody>
          <a:bodyPr>
            <a:normAutofit fontScale="90000"/>
          </a:bodyPr>
          <a:lstStyle/>
          <a:p>
            <a:pPr eaLnBrk="1" hangingPunct="1"/>
            <a:r>
              <a:rPr lang="en-GB" altLang="en-US" sz="5300" b="1" dirty="0">
                <a:solidFill>
                  <a:schemeClr val="bg1"/>
                </a:solidFill>
                <a:highlight>
                  <a:srgbClr val="FFFF00"/>
                </a:highlight>
              </a:rPr>
              <a:t>Activity:</a:t>
            </a:r>
            <a:r>
              <a:rPr lang="en-GB" altLang="en-US" sz="5300" b="1" dirty="0">
                <a:solidFill>
                  <a:schemeClr val="bg1"/>
                </a:solidFill>
              </a:rPr>
              <a:t> </a:t>
            </a:r>
            <a:r>
              <a:rPr lang="en-GB" altLang="en-US" b="1" u="sng" dirty="0"/>
              <a:t>Project Professional Legal &amp; Ethical issues</a:t>
            </a:r>
          </a:p>
        </p:txBody>
      </p:sp>
      <p:sp>
        <p:nvSpPr>
          <p:cNvPr id="4099" name="Content Placeholder 2">
            <a:extLst>
              <a:ext uri="{FF2B5EF4-FFF2-40B4-BE49-F238E27FC236}">
                <a16:creationId xmlns:a16="http://schemas.microsoft.com/office/drawing/2014/main" id="{27535E2E-4BC4-3629-A907-37D72BA53745}"/>
              </a:ext>
            </a:extLst>
          </p:cNvPr>
          <p:cNvSpPr>
            <a:spLocks noGrp="1"/>
          </p:cNvSpPr>
          <p:nvPr>
            <p:ph idx="1"/>
          </p:nvPr>
        </p:nvSpPr>
        <p:spPr>
          <a:xfrm>
            <a:off x="731685" y="1598099"/>
            <a:ext cx="10365044" cy="4525962"/>
          </a:xfrm>
        </p:spPr>
        <p:txBody>
          <a:bodyPr>
            <a:normAutofit/>
          </a:bodyPr>
          <a:lstStyle/>
          <a:p>
            <a:pPr marL="0" indent="0">
              <a:buNone/>
            </a:pPr>
            <a:r>
              <a:rPr lang="en-GB" sz="3600" dirty="0"/>
              <a:t>Document and save your answer to the following question:</a:t>
            </a:r>
          </a:p>
          <a:p>
            <a:r>
              <a:rPr lang="en-GB" sz="3600" dirty="0"/>
              <a:t>Using an AI tool of your choice to help you, answer the following question:</a:t>
            </a:r>
          </a:p>
          <a:p>
            <a:pPr marL="514350" indent="-514350">
              <a:buClr>
                <a:srgbClr val="FFFF00"/>
              </a:buClr>
              <a:buFont typeface="+mj-lt"/>
              <a:buAutoNum type="arabicPeriod"/>
            </a:pPr>
            <a:r>
              <a:rPr lang="en-GB" sz="3600" dirty="0">
                <a:solidFill>
                  <a:schemeClr val="bg1"/>
                </a:solidFill>
                <a:highlight>
                  <a:srgbClr val="FFFF00"/>
                </a:highlight>
              </a:rPr>
              <a:t>Q. What are the Professional Legal and ethical considerations for creating, testing and releasing your project idea?</a:t>
            </a:r>
            <a:endParaRPr lang="en-GB" altLang="en-US" sz="4000" dirty="0">
              <a:solidFill>
                <a:schemeClr val="bg1"/>
              </a:solidFill>
              <a:highlight>
                <a:srgbClr val="FFFF00"/>
              </a:highlight>
            </a:endParaRPr>
          </a:p>
          <a:p>
            <a:pPr eaLnBrk="1" hangingPunct="1"/>
            <a:endParaRPr lang="en-GB" altLang="en-US" sz="3200" dirty="0"/>
          </a:p>
        </p:txBody>
      </p:sp>
      <p:sp>
        <p:nvSpPr>
          <p:cNvPr id="2" name="Rectangle 1">
            <a:extLst>
              <a:ext uri="{FF2B5EF4-FFF2-40B4-BE49-F238E27FC236}">
                <a16:creationId xmlns:a16="http://schemas.microsoft.com/office/drawing/2014/main" id="{17FAFFC5-5E5A-07B6-2B30-7F2137FA8387}"/>
              </a:ext>
            </a:extLst>
          </p:cNvPr>
          <p:cNvSpPr/>
          <p:nvPr/>
        </p:nvSpPr>
        <p:spPr>
          <a:xfrm>
            <a:off x="611090" y="268907"/>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F80F2CA3-3CC3-C9D0-D59B-28A22A085773}"/>
              </a:ext>
            </a:extLst>
          </p:cNvPr>
          <p:cNvSpPr/>
          <p:nvPr/>
        </p:nvSpPr>
        <p:spPr>
          <a:xfrm>
            <a:off x="550793" y="396357"/>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122721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38C29C-2F33-31A7-21B1-2F9BE364AF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661691-0EC5-07B2-551A-85014D7BCA7E}"/>
              </a:ext>
            </a:extLst>
          </p:cNvPr>
          <p:cNvSpPr>
            <a:spLocks noGrp="1"/>
          </p:cNvSpPr>
          <p:nvPr>
            <p:ph type="title"/>
          </p:nvPr>
        </p:nvSpPr>
        <p:spPr/>
        <p:txBody>
          <a:bodyPr>
            <a:normAutofit/>
          </a:bodyPr>
          <a:lstStyle/>
          <a:p>
            <a:r>
              <a:rPr lang="en-GB" sz="5400" b="1" dirty="0">
                <a:solidFill>
                  <a:schemeClr val="bg1"/>
                </a:solidFill>
                <a:highlight>
                  <a:srgbClr val="FFFF00"/>
                </a:highlight>
              </a:rPr>
              <a:t>Activity:</a:t>
            </a:r>
            <a:r>
              <a:rPr lang="en-GB" sz="5400" b="1" dirty="0">
                <a:solidFill>
                  <a:schemeClr val="bg1"/>
                </a:solidFill>
              </a:rPr>
              <a:t> </a:t>
            </a:r>
            <a:r>
              <a:rPr lang="en-GB" sz="4800" b="1" dirty="0"/>
              <a:t>PEST Analysis</a:t>
            </a:r>
          </a:p>
        </p:txBody>
      </p:sp>
      <p:sp>
        <p:nvSpPr>
          <p:cNvPr id="3" name="Content Placeholder 2">
            <a:extLst>
              <a:ext uri="{FF2B5EF4-FFF2-40B4-BE49-F238E27FC236}">
                <a16:creationId xmlns:a16="http://schemas.microsoft.com/office/drawing/2014/main" id="{CEEBA707-F3E7-CA17-7F4F-69EE03ACB358}"/>
              </a:ext>
            </a:extLst>
          </p:cNvPr>
          <p:cNvSpPr>
            <a:spLocks noGrp="1"/>
          </p:cNvSpPr>
          <p:nvPr>
            <p:ph idx="1"/>
          </p:nvPr>
        </p:nvSpPr>
        <p:spPr>
          <a:xfrm>
            <a:off x="550793" y="1847050"/>
            <a:ext cx="11166385" cy="3839959"/>
          </a:xfrm>
        </p:spPr>
        <p:txBody>
          <a:bodyPr>
            <a:normAutofit/>
          </a:bodyPr>
          <a:lstStyle/>
          <a:p>
            <a:pPr marL="0" indent="0">
              <a:buNone/>
            </a:pPr>
            <a:r>
              <a:rPr lang="en-GB" sz="3600" dirty="0"/>
              <a:t>Document and save your answer to the following questions:</a:t>
            </a:r>
          </a:p>
          <a:p>
            <a:pPr marL="514350" indent="-514350">
              <a:buFont typeface="+mj-lt"/>
              <a:buAutoNum type="arabicPeriod"/>
            </a:pPr>
            <a:r>
              <a:rPr lang="en-GB" sz="3600" dirty="0"/>
              <a:t>Q. </a:t>
            </a:r>
            <a:r>
              <a:rPr lang="en-GB" sz="3600" dirty="0">
                <a:solidFill>
                  <a:schemeClr val="bg1"/>
                </a:solidFill>
                <a:highlight>
                  <a:srgbClr val="FFFF00"/>
                </a:highlight>
              </a:rPr>
              <a:t>Using an AI tool and several additional sources, generate and create a </a:t>
            </a:r>
            <a:r>
              <a:rPr lang="en-GB" sz="3600" b="1" dirty="0">
                <a:solidFill>
                  <a:schemeClr val="bg1"/>
                </a:solidFill>
                <a:highlight>
                  <a:srgbClr val="FFFF00"/>
                </a:highlight>
              </a:rPr>
              <a:t>PEST analysis </a:t>
            </a:r>
            <a:r>
              <a:rPr lang="en-GB" sz="3600" dirty="0">
                <a:solidFill>
                  <a:schemeClr val="bg1"/>
                </a:solidFill>
                <a:highlight>
                  <a:srgbClr val="FFFF00"/>
                </a:highlight>
              </a:rPr>
              <a:t>for the large Tech Company of your choice including some </a:t>
            </a:r>
            <a:r>
              <a:rPr lang="en-GB" sz="3600" b="1" dirty="0">
                <a:solidFill>
                  <a:schemeClr val="bg1"/>
                </a:solidFill>
                <a:highlight>
                  <a:srgbClr val="FFFF00"/>
                </a:highlight>
              </a:rPr>
              <a:t>professional legal &amp; ethical considerations.</a:t>
            </a:r>
          </a:p>
        </p:txBody>
      </p:sp>
      <p:sp>
        <p:nvSpPr>
          <p:cNvPr id="4" name="Rectangle 3">
            <a:extLst>
              <a:ext uri="{FF2B5EF4-FFF2-40B4-BE49-F238E27FC236}">
                <a16:creationId xmlns:a16="http://schemas.microsoft.com/office/drawing/2014/main" id="{948E6045-3214-C3C2-0ACD-0F0B52726602}"/>
              </a:ext>
            </a:extLst>
          </p:cNvPr>
          <p:cNvSpPr/>
          <p:nvPr/>
        </p:nvSpPr>
        <p:spPr>
          <a:xfrm>
            <a:off x="611090" y="471049"/>
            <a:ext cx="10909522" cy="1113714"/>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Rectangle 4">
            <a:extLst>
              <a:ext uri="{FF2B5EF4-FFF2-40B4-BE49-F238E27FC236}">
                <a16:creationId xmlns:a16="http://schemas.microsoft.com/office/drawing/2014/main" id="{CB16B7FB-09F6-BBB8-9832-273296619D39}"/>
              </a:ext>
            </a:extLst>
          </p:cNvPr>
          <p:cNvSpPr/>
          <p:nvPr/>
        </p:nvSpPr>
        <p:spPr>
          <a:xfrm>
            <a:off x="550793" y="625414"/>
            <a:ext cx="120595"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223390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33B58C-C39F-3665-B380-CC82C9897C8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E2BE259-5203-8015-0918-846D71F82AC5}"/>
              </a:ext>
            </a:extLst>
          </p:cNvPr>
          <p:cNvSpPr txBox="1"/>
          <p:nvPr/>
        </p:nvSpPr>
        <p:spPr>
          <a:xfrm>
            <a:off x="1416233" y="3646039"/>
            <a:ext cx="9667568" cy="1200329"/>
          </a:xfrm>
          <a:prstGeom prst="rect">
            <a:avLst/>
          </a:prstGeom>
          <a:noFill/>
        </p:spPr>
        <p:txBody>
          <a:bodyPr wrap="square">
            <a:spAutoFit/>
          </a:bodyPr>
          <a:lstStyle/>
          <a:p>
            <a:pPr lvl="0" algn="ctr">
              <a:spcBef>
                <a:spcPct val="0"/>
              </a:spcBef>
              <a:defRPr/>
            </a:pPr>
            <a:r>
              <a:rPr lang="en-GB" sz="7200" b="1" dirty="0">
                <a:solidFill>
                  <a:srgbClr val="FFFF00"/>
                </a:solidFill>
                <a:effectLst>
                  <a:outerShdw blurRad="31750" dist="25400" dir="5400000" algn="tl" rotWithShape="0">
                    <a:srgbClr val="000000">
                      <a:alpha val="25000"/>
                    </a:srgbClr>
                  </a:outerShdw>
                </a:effectLst>
                <a:highlight>
                  <a:srgbClr val="000080"/>
                </a:highlight>
                <a:latin typeface="Calibri Light" panose="020F0302020204030204"/>
              </a:rPr>
              <a:t>Project Progress Sheet</a:t>
            </a:r>
            <a:endParaRPr lang="en-GB" sz="5400" b="1" dirty="0">
              <a:solidFill>
                <a:srgbClr val="FF0000"/>
              </a:solidFill>
              <a:effectLst>
                <a:outerShdw blurRad="31750" dist="25400" dir="5400000" algn="tl" rotWithShape="0">
                  <a:srgbClr val="000000">
                    <a:alpha val="25000"/>
                  </a:srgbClr>
                </a:outerShdw>
              </a:effectLst>
              <a:highlight>
                <a:srgbClr val="000080"/>
              </a:highlight>
              <a:latin typeface="Calibri Light" panose="020F0302020204030204"/>
            </a:endParaRPr>
          </a:p>
        </p:txBody>
      </p:sp>
    </p:spTree>
    <p:extLst>
      <p:ext uri="{BB962C8B-B14F-4D97-AF65-F5344CB8AC3E}">
        <p14:creationId xmlns:p14="http://schemas.microsoft.com/office/powerpoint/2010/main" val="139954541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6FA09-D22A-B5EC-EA54-90A99F943CE4}"/>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3DAB3D0A-90D8-5E1F-1B25-346D697D9E10}"/>
              </a:ext>
            </a:extLst>
          </p:cNvPr>
          <p:cNvSpPr>
            <a:spLocks noGrp="1"/>
          </p:cNvSpPr>
          <p:nvPr>
            <p:ph type="body" sz="half" idx="2"/>
          </p:nvPr>
        </p:nvSpPr>
        <p:spPr>
          <a:xfrm>
            <a:off x="514870" y="1733576"/>
            <a:ext cx="10867292" cy="3214771"/>
          </a:xfrm>
          <a:gradFill flip="none" rotWithShape="1">
            <a:gsLst>
              <a:gs pos="0">
                <a:srgbClr val="FFFF00"/>
              </a:gs>
              <a:gs pos="33000">
                <a:schemeClr val="bg1">
                  <a:lumMod val="100000"/>
                </a:schemeClr>
              </a:gs>
            </a:gsLst>
            <a:lin ang="2700000" scaled="1"/>
            <a:tileRect/>
          </a:gradFill>
          <a:ln w="25400">
            <a:solidFill>
              <a:schemeClr val="tx1"/>
            </a:solidFill>
          </a:ln>
        </p:spPr>
        <p:txBody>
          <a:bodyPr vert="horz" lIns="91440" tIns="45720" rIns="91440" bIns="45720" rtlCol="0" anchor="t">
            <a:normAutofit/>
          </a:bodyPr>
          <a:lstStyle/>
          <a:p>
            <a:pPr marL="964565" indent="-514350">
              <a:lnSpc>
                <a:spcPct val="100000"/>
              </a:lnSpc>
              <a:spcBef>
                <a:spcPts val="0"/>
              </a:spcBef>
              <a:spcAft>
                <a:spcPts val="600"/>
              </a:spcAft>
              <a:buFont typeface="+mj-lt"/>
              <a:buAutoNum type="arabicPeriod"/>
            </a:pPr>
            <a:r>
              <a:rPr lang="en-GB" sz="3600" dirty="0">
                <a:effectLst/>
                <a:latin typeface="Arial" panose="020B0604020202020204" pitchFamily="34" charset="0"/>
                <a:ea typeface="Times New Roman" panose="02020603050405020304" pitchFamily="18" charset="0"/>
                <a:cs typeface="Arial" panose="020B0604020202020204" pitchFamily="34" charset="0"/>
              </a:rPr>
              <a:t>Complete a</a:t>
            </a:r>
            <a:r>
              <a:rPr lang="en-GB" sz="3600" b="1" dirty="0">
                <a:effectLst/>
                <a:latin typeface="Arial" panose="020B0604020202020204" pitchFamily="34" charset="0"/>
                <a:ea typeface="Times New Roman" panose="02020603050405020304" pitchFamily="18" charset="0"/>
                <a:cs typeface="Arial" panose="020B0604020202020204" pitchFamily="34" charset="0"/>
              </a:rPr>
              <a:t> </a:t>
            </a:r>
            <a:r>
              <a:rPr lang="en-GB" sz="3600" dirty="0">
                <a:solidFill>
                  <a:schemeClr val="bg1"/>
                </a:solidFill>
                <a:effectLst/>
                <a:highlight>
                  <a:srgbClr val="FFFF00"/>
                </a:highlight>
                <a:latin typeface="Arial" panose="020B0604020202020204" pitchFamily="34" charset="0"/>
                <a:ea typeface="Times New Roman" panose="02020603050405020304" pitchFamily="18" charset="0"/>
                <a:cs typeface="Arial" panose="020B0604020202020204" pitchFamily="34" charset="0"/>
              </a:rPr>
              <a:t>Weekly Project Progress sheet</a:t>
            </a:r>
            <a:r>
              <a:rPr lang="en-GB" sz="360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t>
            </a:r>
            <a:r>
              <a:rPr lang="en-GB" sz="3600" dirty="0">
                <a:effectLst/>
                <a:latin typeface="Arial" panose="020B0604020202020204" pitchFamily="34" charset="0"/>
                <a:ea typeface="Times New Roman" panose="02020603050405020304" pitchFamily="18" charset="0"/>
                <a:cs typeface="Arial" panose="020B0604020202020204" pitchFamily="34" charset="0"/>
              </a:rPr>
              <a:t>to help you review, progress and manage the implementation part of your project.</a:t>
            </a:r>
          </a:p>
          <a:p>
            <a:pPr marL="1021715" indent="-571500">
              <a:lnSpc>
                <a:spcPct val="100000"/>
              </a:lnSpc>
              <a:spcBef>
                <a:spcPts val="0"/>
              </a:spcBef>
              <a:spcAft>
                <a:spcPts val="600"/>
              </a:spcAft>
              <a:buFont typeface="Arial" panose="020B0604020202020204" pitchFamily="34" charset="0"/>
              <a:buChar char="•"/>
            </a:pPr>
            <a:r>
              <a:rPr lang="en-GB" sz="3600" dirty="0">
                <a:effectLst/>
                <a:latin typeface="Arial" panose="020B0604020202020204" pitchFamily="34" charset="0"/>
                <a:ea typeface="Times New Roman" panose="02020603050405020304" pitchFamily="18" charset="0"/>
                <a:cs typeface="Arial" panose="020B0604020202020204" pitchFamily="34" charset="0"/>
              </a:rPr>
              <a:t>Reminder: Complete 1/2 more over Easter.</a:t>
            </a:r>
          </a:p>
          <a:p>
            <a:pPr marL="450215">
              <a:lnSpc>
                <a:spcPct val="100000"/>
              </a:lnSpc>
              <a:spcBef>
                <a:spcPts val="0"/>
              </a:spcBef>
              <a:spcAft>
                <a:spcPts val="600"/>
              </a:spcAft>
            </a:pPr>
            <a:r>
              <a:rPr lang="en-GB" sz="3600" dirty="0">
                <a:latin typeface="Arial" panose="020B0604020202020204" pitchFamily="34" charset="0"/>
                <a:ea typeface="Times New Roman" panose="02020603050405020304" pitchFamily="18" charset="0"/>
                <a:cs typeface="Times New Roman" panose="02020603050405020304" pitchFamily="18" charset="0"/>
              </a:rPr>
              <a:t>* Any Qs, queries or issues please let us know.</a:t>
            </a:r>
          </a:p>
          <a:p>
            <a:pPr marL="450215">
              <a:lnSpc>
                <a:spcPct val="100000"/>
              </a:lnSpc>
              <a:spcBef>
                <a:spcPts val="0"/>
              </a:spcBef>
              <a:spcAft>
                <a:spcPts val="600"/>
              </a:spcAft>
            </a:pP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381BB90E-7CF3-D06B-4053-88F8B74B762A}"/>
              </a:ext>
            </a:extLst>
          </p:cNvPr>
          <p:cNvSpPr txBox="1"/>
          <p:nvPr/>
        </p:nvSpPr>
        <p:spPr>
          <a:xfrm>
            <a:off x="167209" y="293904"/>
            <a:ext cx="12243558" cy="923330"/>
          </a:xfrm>
          <a:prstGeom prst="rect">
            <a:avLst/>
          </a:prstGeom>
          <a:noFill/>
        </p:spPr>
        <p:txBody>
          <a:bodyPr wrap="square" rtlCol="0">
            <a:spAutoFit/>
          </a:bodyPr>
          <a:lstStyle/>
          <a:p>
            <a:pPr lvl="0">
              <a:defRPr/>
            </a:pPr>
            <a:r>
              <a:rPr kumimoji="0" lang="en-US" sz="5400" b="0" i="0" strike="noStrike" kern="1200" cap="none" spc="0" normalizeH="0" baseline="0" noProof="0" dirty="0">
                <a:ln>
                  <a:noFill/>
                </a:ln>
                <a:solidFill>
                  <a:schemeClr val="bg1"/>
                </a:solidFill>
                <a:effectLst/>
                <a:highlight>
                  <a:srgbClr val="FFFF00"/>
                </a:highlight>
                <a:uLnTx/>
                <a:uFillTx/>
                <a:latin typeface="Calibri" panose="020F0502020204030204"/>
                <a:ea typeface="+mn-ea"/>
                <a:cs typeface="+mn-cs"/>
              </a:rPr>
              <a:t>Activity:</a:t>
            </a:r>
            <a:r>
              <a:rPr kumimoji="0" lang="en-US" sz="5400" b="0" i="0" strike="noStrike" kern="1200" cap="none" spc="0" normalizeH="0" baseline="0" noProof="0" dirty="0">
                <a:ln>
                  <a:noFill/>
                </a:ln>
                <a:solidFill>
                  <a:schemeClr val="bg1"/>
                </a:solidFill>
                <a:effectLst/>
                <a:uLnTx/>
                <a:uFillTx/>
                <a:latin typeface="Calibri" panose="020F0502020204030204"/>
                <a:ea typeface="+mn-ea"/>
                <a:cs typeface="+mn-cs"/>
              </a:rPr>
              <a:t> </a:t>
            </a:r>
            <a:r>
              <a:rPr kumimoji="0" lang="en-US" sz="5400" b="0" i="0" u="sng" strike="noStrike" kern="1200" cap="none" spc="0" normalizeH="0" baseline="0" noProof="0" dirty="0">
                <a:ln>
                  <a:noFill/>
                </a:ln>
                <a:solidFill>
                  <a:srgbClr val="FFFFFF"/>
                </a:solidFill>
                <a:effectLst/>
                <a:uLnTx/>
                <a:uFillTx/>
                <a:latin typeface="Calibri" panose="020F0502020204030204"/>
                <a:ea typeface="+mn-ea"/>
                <a:cs typeface="+mn-cs"/>
              </a:rPr>
              <a:t>Project </a:t>
            </a:r>
            <a:r>
              <a:rPr lang="en-GB" sz="5400" u="sng" dirty="0">
                <a:solidFill>
                  <a:prstClr val="white"/>
                </a:solidFill>
                <a:ea typeface="Times New Roman" panose="02020603050405020304" pitchFamily="18" charset="0"/>
                <a:cs typeface="Arial" panose="020B0604020202020204" pitchFamily="34" charset="0"/>
              </a:rPr>
              <a:t>review &amp; Progress </a:t>
            </a:r>
            <a:r>
              <a:rPr kumimoji="0" lang="en-GB" sz="5400" b="0" i="0" u="sng" strike="noStrike" kern="1200" cap="none" spc="0" normalizeH="0" baseline="0" noProof="0" dirty="0">
                <a:ln>
                  <a:noFill/>
                </a:ln>
                <a:solidFill>
                  <a:prstClr val="white"/>
                </a:solidFill>
                <a:effectLst/>
                <a:uLnTx/>
                <a:uFillTx/>
                <a:latin typeface="Calibri" panose="020F0502020204030204"/>
                <a:ea typeface="Times New Roman" panose="02020603050405020304" pitchFamily="18" charset="0"/>
                <a:cs typeface="Arial" panose="020B0604020202020204" pitchFamily="34" charset="0"/>
              </a:rPr>
              <a:t>sheet </a:t>
            </a:r>
            <a:endParaRPr kumimoji="0" lang="en-GB" sz="5400" b="0" i="0" u="sng"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Arc 5">
            <a:extLst>
              <a:ext uri="{FF2B5EF4-FFF2-40B4-BE49-F238E27FC236}">
                <a16:creationId xmlns:a16="http://schemas.microsoft.com/office/drawing/2014/main" id="{B66F35CD-0FA7-799B-B65E-3285587C4F20}"/>
              </a:ext>
            </a:extLst>
          </p:cNvPr>
          <p:cNvSpPr/>
          <p:nvPr/>
        </p:nvSpPr>
        <p:spPr>
          <a:xfrm rot="7949683">
            <a:off x="8829885" y="3731271"/>
            <a:ext cx="3511603" cy="2758616"/>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276880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B95DA5F-D2E7-7BC7-3216-B1B35373005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61F079A-BE79-5960-0F89-5EDA09E99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718DF98D-6773-1FAF-ACEA-C63B01F156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7" name="Rectangle 16">
              <a:extLst>
                <a:ext uri="{FF2B5EF4-FFF2-40B4-BE49-F238E27FC236}">
                  <a16:creationId xmlns:a16="http://schemas.microsoft.com/office/drawing/2014/main" id="{1A893EF8-CCBE-4142-2830-068E619B82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6A92556D-806E-6566-1A45-B7B33576BA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0" name="Rectangle 19">
            <a:extLst>
              <a:ext uri="{FF2B5EF4-FFF2-40B4-BE49-F238E27FC236}">
                <a16:creationId xmlns:a16="http://schemas.microsoft.com/office/drawing/2014/main" id="{10E232F5-0E89-106A-FE0B-80218296C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517897"/>
            <a:ext cx="11111729" cy="585796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475D603D-30B9-D517-14AC-52E2AA9BC3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55714" y="2263365"/>
            <a:ext cx="49377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5" descr="Questions">
            <a:extLst>
              <a:ext uri="{FF2B5EF4-FFF2-40B4-BE49-F238E27FC236}">
                <a16:creationId xmlns:a16="http://schemas.microsoft.com/office/drawing/2014/main" id="{835C9C84-07EA-1189-C232-03E6C3BBA2B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87586" y="998277"/>
            <a:ext cx="2530176" cy="2530176"/>
          </a:xfrm>
          <a:prstGeom prst="rect">
            <a:avLst/>
          </a:prstGeom>
        </p:spPr>
      </p:pic>
      <p:pic>
        <p:nvPicPr>
          <p:cNvPr id="8" name="Graphic 7" descr="List with solid fill">
            <a:extLst>
              <a:ext uri="{FF2B5EF4-FFF2-40B4-BE49-F238E27FC236}">
                <a16:creationId xmlns:a16="http://schemas.microsoft.com/office/drawing/2014/main" id="{5E91A398-2445-3947-7B38-C692B9FF2D8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853160" y="3423660"/>
            <a:ext cx="2406977" cy="2406977"/>
          </a:xfrm>
          <a:prstGeom prst="rect">
            <a:avLst/>
          </a:prstGeom>
        </p:spPr>
      </p:pic>
      <p:pic>
        <p:nvPicPr>
          <p:cNvPr id="10" name="Graphic 9" descr="Thumbs up sign with solid fill">
            <a:extLst>
              <a:ext uri="{FF2B5EF4-FFF2-40B4-BE49-F238E27FC236}">
                <a16:creationId xmlns:a16="http://schemas.microsoft.com/office/drawing/2014/main" id="{521AEABA-9A8D-CE37-8DCE-20B49F55EC67}"/>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444905" y="2231911"/>
            <a:ext cx="1959323" cy="1959323"/>
          </a:xfrm>
          <a:prstGeom prst="rect">
            <a:avLst/>
          </a:prstGeom>
        </p:spPr>
      </p:pic>
      <p:sp>
        <p:nvSpPr>
          <p:cNvPr id="12" name="Content Placeholder 2">
            <a:extLst>
              <a:ext uri="{FF2B5EF4-FFF2-40B4-BE49-F238E27FC236}">
                <a16:creationId xmlns:a16="http://schemas.microsoft.com/office/drawing/2014/main" id="{4F11D2B7-5FBE-F512-61A3-00E728EE2EB5}"/>
              </a:ext>
            </a:extLst>
          </p:cNvPr>
          <p:cNvSpPr>
            <a:spLocks noGrp="1"/>
          </p:cNvSpPr>
          <p:nvPr>
            <p:ph idx="1"/>
          </p:nvPr>
        </p:nvSpPr>
        <p:spPr>
          <a:xfrm>
            <a:off x="1178848" y="2451479"/>
            <a:ext cx="6586518" cy="3351726"/>
          </a:xfrm>
        </p:spPr>
        <p:txBody>
          <a:bodyPr/>
          <a:lstStyle/>
          <a:p>
            <a:r>
              <a:rPr lang="en-US" sz="3600" dirty="0">
                <a:solidFill>
                  <a:prstClr val="white"/>
                </a:solidFill>
              </a:rPr>
              <a:t>Any Qs?</a:t>
            </a:r>
          </a:p>
          <a:p>
            <a:r>
              <a:rPr lang="en-GB" sz="3600" dirty="0">
                <a:ea typeface="DengXian" panose="02010600030101010101" pitchFamily="2" charset="-122"/>
                <a:cs typeface="Segoe UI Emoji" panose="020B0502040204020203" pitchFamily="34" charset="0"/>
              </a:rPr>
              <a:t>Register reminder</a:t>
            </a:r>
          </a:p>
          <a:p>
            <a:endParaRPr lang="en-US" dirty="0">
              <a:solidFill>
                <a:prstClr val="white"/>
              </a:solidFill>
            </a:endParaRPr>
          </a:p>
          <a:p>
            <a:endParaRPr lang="en-GB" dirty="0"/>
          </a:p>
        </p:txBody>
      </p:sp>
      <p:sp>
        <p:nvSpPr>
          <p:cNvPr id="14" name="Title 1">
            <a:extLst>
              <a:ext uri="{FF2B5EF4-FFF2-40B4-BE49-F238E27FC236}">
                <a16:creationId xmlns:a16="http://schemas.microsoft.com/office/drawing/2014/main" id="{7B64F214-F5F9-80B9-D9BF-B176175BEDAB}"/>
              </a:ext>
            </a:extLst>
          </p:cNvPr>
          <p:cNvSpPr>
            <a:spLocks noGrp="1"/>
          </p:cNvSpPr>
          <p:nvPr>
            <p:ph type="title"/>
          </p:nvPr>
        </p:nvSpPr>
        <p:spPr>
          <a:xfrm>
            <a:off x="1106599" y="998277"/>
            <a:ext cx="5514943" cy="1325563"/>
          </a:xfrm>
        </p:spPr>
        <p:txBody>
          <a:bodyPr>
            <a:normAutofit/>
          </a:bodyPr>
          <a:lstStyle/>
          <a:p>
            <a:r>
              <a:rPr lang="en-GB" sz="6000" dirty="0"/>
              <a:t>Any Questions</a:t>
            </a:r>
          </a:p>
        </p:txBody>
      </p:sp>
    </p:spTree>
    <p:extLst>
      <p:ext uri="{BB962C8B-B14F-4D97-AF65-F5344CB8AC3E}">
        <p14:creationId xmlns:p14="http://schemas.microsoft.com/office/powerpoint/2010/main" val="217198174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37819448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6661</Words>
  <Application>Microsoft Office PowerPoint</Application>
  <PresentationFormat>Widescreen</PresentationFormat>
  <Paragraphs>770</Paragraphs>
  <Slides>58</Slides>
  <Notes>58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58</vt:i4>
      </vt:variant>
    </vt:vector>
  </HeadingPairs>
  <TitlesOfParts>
    <vt:vector size="69" baseType="lpstr">
      <vt:lpstr>AmazonEmber</vt:lpstr>
      <vt:lpstr>-apple-system-body</vt:lpstr>
      <vt:lpstr>Aptos</vt:lpstr>
      <vt:lpstr>Aptos Display</vt:lpstr>
      <vt:lpstr>Arial</vt:lpstr>
      <vt:lpstr>Calibri</vt:lpstr>
      <vt:lpstr>Calibri Light</vt:lpstr>
      <vt:lpstr>Courier New</vt:lpstr>
      <vt:lpstr>Segoe UI Emoji</vt:lpstr>
      <vt:lpstr>Symbol</vt:lpstr>
      <vt:lpstr>Office Theme</vt:lpstr>
      <vt:lpstr>PowerPoint Presentation</vt:lpstr>
      <vt:lpstr>Overview:</vt:lpstr>
      <vt:lpstr>PowerPoint Presentation</vt:lpstr>
      <vt:lpstr>Open: Lecture-tutorial document</vt:lpstr>
      <vt:lpstr>PowerPoint Presentation</vt:lpstr>
      <vt:lpstr>Session 2: T2-Innovation</vt:lpstr>
      <vt:lpstr>Development considerations</vt:lpstr>
      <vt:lpstr>Tool: GitHub.com</vt:lpstr>
      <vt:lpstr>Bg. GitHub Tutorials</vt:lpstr>
      <vt:lpstr>PowerPoint Presentation</vt:lpstr>
      <vt:lpstr>  Deploy</vt:lpstr>
      <vt:lpstr>Bg. How-to Deploy in the Cloud</vt:lpstr>
      <vt:lpstr>PowerPoint Presentation</vt:lpstr>
      <vt:lpstr>Tool: Firebase</vt:lpstr>
      <vt:lpstr>Cloud Native Applications</vt:lpstr>
      <vt:lpstr>Bg. Cloud Native Applications</vt:lpstr>
      <vt:lpstr>Bg. Cloud Native Applications</vt:lpstr>
      <vt:lpstr>Bg. Video Overview: Containers (First 2mins only)</vt:lpstr>
      <vt:lpstr>Tool: Docker</vt:lpstr>
      <vt:lpstr>Tool: Kubernetes</vt:lpstr>
      <vt:lpstr>Bg. Video Overview: Kubernetes</vt:lpstr>
      <vt:lpstr> 5min Activity - Case Study: LAS IT Failure</vt:lpstr>
      <vt:lpstr> Activity: LAS IT Failure</vt:lpstr>
      <vt:lpstr>PowerPoint Presentation</vt:lpstr>
      <vt:lpstr>Bg. Software Errors &amp; Alerts:</vt:lpstr>
      <vt:lpstr>PowerPoint Presentation</vt:lpstr>
      <vt:lpstr>Bg. APM tools commonly track the following metrics:</vt:lpstr>
      <vt:lpstr>Tool: App Manager</vt:lpstr>
      <vt:lpstr>App Manager: Application monitoring</vt:lpstr>
      <vt:lpstr>Tools for Updates</vt:lpstr>
      <vt:lpstr>PowerPoint Presentation</vt:lpstr>
      <vt:lpstr>Bg: Microsoft Intune</vt:lpstr>
      <vt:lpstr>PowerPoint Presentation</vt:lpstr>
      <vt:lpstr>Bg: Microsoft Intune Admin Center</vt:lpstr>
      <vt:lpstr>Show: Click-here for an inter-active overview of how Intune manages devices:</vt:lpstr>
      <vt:lpstr>PowerPoint Presentation</vt:lpstr>
      <vt:lpstr>PowerPoint Presentation</vt:lpstr>
      <vt:lpstr>PowerPoint Presentation</vt:lpstr>
      <vt:lpstr>PowerPoint Presentation</vt:lpstr>
      <vt:lpstr>PowerPoint Presentation</vt:lpstr>
      <vt:lpstr> Bg. ITIL &amp; Web, Mobile &amp; Cloud</vt:lpstr>
      <vt:lpstr> Bg. Systems Management &amp; ITIL</vt:lpstr>
      <vt:lpstr>PowerPoint Presentation</vt:lpstr>
      <vt:lpstr>PowerPoint Presentation</vt:lpstr>
      <vt:lpstr>PowerPoint Presentation</vt:lpstr>
      <vt:lpstr>Activity: Release, Maintain &amp; Update</vt:lpstr>
      <vt:lpstr>PowerPoint Presentation</vt:lpstr>
      <vt:lpstr>PowerPoint Presentation</vt:lpstr>
      <vt:lpstr>PowerPoint Presentation</vt:lpstr>
      <vt:lpstr>PowerPoint Presentation</vt:lpstr>
      <vt:lpstr>PowerPoint Presentation</vt:lpstr>
      <vt:lpstr>PowerPoint Presentation</vt:lpstr>
      <vt:lpstr>Activity: Project Professional Legal &amp; Ethical issues</vt:lpstr>
      <vt:lpstr>Activity: PEST Analysis</vt:lpstr>
      <vt:lpstr>PowerPoint Presentation</vt:lpstr>
      <vt:lpstr>PowerPoint Presentation</vt:lpstr>
      <vt:lpstr>Any Questions</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Ewa Kazimierska</cp:lastModifiedBy>
  <cp:revision>126</cp:revision>
  <dcterms:created xsi:type="dcterms:W3CDTF">2021-05-24T14:04:41Z</dcterms:created>
  <dcterms:modified xsi:type="dcterms:W3CDTF">2026-07-14T00:08:05Z</dcterms:modified>
</cp:coreProperties>
</file>