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57" r:id="rId1"/>
  </p:sldMasterIdLst>
  <p:notesMasterIdLst>
    <p:notesMasterId r:id="rId35"/>
  </p:notesMasterIdLst>
  <p:sldIdLst>
    <p:sldId id="281" r:id="rId2"/>
    <p:sldId id="277" r:id="rId3"/>
    <p:sldId id="271" r:id="rId4"/>
    <p:sldId id="451" r:id="rId5"/>
    <p:sldId id="452" r:id="rId6"/>
    <p:sldId id="453" r:id="rId7"/>
    <p:sldId id="454" r:id="rId8"/>
    <p:sldId id="455" r:id="rId9"/>
    <p:sldId id="456" r:id="rId10"/>
    <p:sldId id="457" r:id="rId11"/>
    <p:sldId id="474" r:id="rId12"/>
    <p:sldId id="458" r:id="rId13"/>
    <p:sldId id="475" r:id="rId14"/>
    <p:sldId id="476" r:id="rId15"/>
    <p:sldId id="477" r:id="rId16"/>
    <p:sldId id="478" r:id="rId17"/>
    <p:sldId id="479" r:id="rId18"/>
    <p:sldId id="459" r:id="rId19"/>
    <p:sldId id="472" r:id="rId20"/>
    <p:sldId id="480" r:id="rId21"/>
    <p:sldId id="481" r:id="rId22"/>
    <p:sldId id="483" r:id="rId23"/>
    <p:sldId id="460" r:id="rId24"/>
    <p:sldId id="461" r:id="rId25"/>
    <p:sldId id="462" r:id="rId26"/>
    <p:sldId id="473" r:id="rId27"/>
    <p:sldId id="463" r:id="rId28"/>
    <p:sldId id="464" r:id="rId29"/>
    <p:sldId id="465" r:id="rId30"/>
    <p:sldId id="466" r:id="rId31"/>
    <p:sldId id="467" r:id="rId32"/>
    <p:sldId id="468" r:id="rId33"/>
    <p:sldId id="471" r:id="rId3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3399"/>
    <a:srgbClr val="11107F"/>
    <a:srgbClr val="ACACAC"/>
    <a:srgbClr val="3333CC"/>
    <a:srgbClr val="50655C"/>
    <a:srgbClr val="CC9900"/>
    <a:srgbClr val="BB7A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76" autoAdjust="0"/>
  </p:normalViewPr>
  <p:slideViewPr>
    <p:cSldViewPr snapToGrid="0">
      <p:cViewPr varScale="1">
        <p:scale>
          <a:sx n="101" d="100"/>
          <a:sy n="101" d="100"/>
        </p:scale>
        <p:origin x="84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5895" cy="7589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30.xml"/><Relationship Id="rId3" Type="http://schemas.openxmlformats.org/officeDocument/2006/relationships/slide" Target="slides/slide6.xml"/><Relationship Id="rId7" Type="http://schemas.openxmlformats.org/officeDocument/2006/relationships/slide" Target="slides/slide26.xml"/><Relationship Id="rId2" Type="http://schemas.openxmlformats.org/officeDocument/2006/relationships/slide" Target="slides/slide5.xml"/><Relationship Id="rId1" Type="http://schemas.openxmlformats.org/officeDocument/2006/relationships/slide" Target="slides/slide4.xml"/><Relationship Id="rId6" Type="http://schemas.openxmlformats.org/officeDocument/2006/relationships/slide" Target="slides/slide25.xml"/><Relationship Id="rId5" Type="http://schemas.openxmlformats.org/officeDocument/2006/relationships/slide" Target="slides/slide9.xml"/><Relationship Id="rId4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CC70D57-5586-4D83-905C-AA489D0BDA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8725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 l="-2000" t="-1000" r="-3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479803" y="380993"/>
            <a:ext cx="4605868" cy="812807"/>
          </a:xfrm>
        </p:spPr>
        <p:txBody>
          <a:bodyPr/>
          <a:lstStyle>
            <a:lvl1pPr>
              <a:defRPr lang="en-US" smtClean="0">
                <a:solidFill>
                  <a:srgbClr val="BB7A05"/>
                </a:solidFill>
                <a:effectLst>
                  <a:outerShdw blurRad="50800" dist="38100" dir="2700000">
                    <a:schemeClr val="bg2">
                      <a:lumMod val="60000"/>
                      <a:lumOff val="4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488270" y="1134534"/>
            <a:ext cx="5435600" cy="2523066"/>
          </a:xfrm>
        </p:spPr>
        <p:txBody>
          <a:bodyPr/>
          <a:lstStyle>
            <a:lvl1pPr marL="0" indent="0" algn="l">
              <a:buFontTx/>
              <a:buNone/>
              <a:defRPr sz="4000" b="1" i="0" cap="all" spc="0">
                <a:solidFill>
                  <a:schemeClr val="bg1"/>
                </a:solidFill>
                <a:effectLst>
                  <a:outerShdw blurRad="50800" dist="38100" dir="2700000">
                    <a:srgbClr val="000000">
                      <a:alpha val="43000"/>
                    </a:srgbClr>
                  </a:outerShdw>
                </a:effectLst>
                <a:latin typeface="Arial Narrow Bold"/>
                <a:cs typeface="Arial Narrow Bold"/>
              </a:defRPr>
            </a:lvl1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0"/>
          </p:nvPr>
        </p:nvSpPr>
        <p:spPr>
          <a:xfrm>
            <a:off x="4706938" y="5961063"/>
            <a:ext cx="4437062" cy="904875"/>
          </a:xfrm>
        </p:spPr>
        <p:txBody>
          <a:bodyPr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646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A94AD-7EA7-4D48-AC29-171F6888AA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071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CDBBB-F52F-4112-ABB2-410A5C39EA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896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1AD93-B47F-4153-8933-B6D6C4256B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971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2F822-4C24-487A-91FC-29CF4CE2FF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0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2B793-5E6B-43B3-A420-7389461807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909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4880E-5B45-467D-AA66-2B38F8CF9F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767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9207C-B5EF-4BD6-A361-6B851B9C47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94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3ADBE-5E1B-4013-9C01-FC4773D11E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59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BE9D29-BC0E-40C8-BEF5-8B3FD94539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197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00" y="274638"/>
            <a:ext cx="16383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274638"/>
            <a:ext cx="47625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8DF8F-B327-4BBF-91DC-E074FDE6E3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0879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74638"/>
            <a:ext cx="655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37325"/>
            <a:ext cx="73152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077200" y="6400800"/>
            <a:ext cx="6096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47E2A4-00B4-4EF7-8778-6FF65A204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19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 l="-3000" t="-2000" r="-6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160338"/>
            <a:ext cx="70183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760538"/>
            <a:ext cx="7993062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7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35938" y="6469063"/>
            <a:ext cx="609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404040"/>
                </a:solidFill>
              </a:defRPr>
            </a:lvl1pPr>
          </a:lstStyle>
          <a:p>
            <a:pPr>
              <a:defRPr/>
            </a:pPr>
            <a:fld id="{7339BD3E-C86A-4EBB-AC7C-6A00BB2943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3"/>
          </p:nvPr>
        </p:nvSpPr>
        <p:spPr>
          <a:xfrm>
            <a:off x="685800" y="6492875"/>
            <a:ext cx="7467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>
                <a:solidFill>
                  <a:srgbClr val="606060"/>
                </a:solidFill>
                <a:latin typeface="Arial Narrow" pitchFamily="-105" charset="0"/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effectLst>
            <a:outerShdw blurRad="50800" dist="38100" dir="2700000">
              <a:schemeClr val="bg2">
                <a:lumMod val="75000"/>
                <a:alpha val="43000"/>
              </a:schemeClr>
            </a:outerShdw>
          </a:effectLst>
          <a:latin typeface="Arial Narrow Bold"/>
          <a:ea typeface="ＭＳ Ｐゴシック" pitchFamily="-109" charset="-128"/>
          <a:cs typeface="Arial Narrow Bold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0090"/>
        </a:buClr>
        <a:buChar char="•"/>
        <a:defRPr sz="2800">
          <a:solidFill>
            <a:schemeClr val="tx1"/>
          </a:solidFill>
          <a:latin typeface="+mn-lt"/>
          <a:ea typeface="ＭＳ Ｐゴシック" pitchFamily="-109" charset="-128"/>
          <a:cs typeface="ＭＳ Ｐゴシック" pitchFamily="-10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B7A05"/>
        </a:buClr>
        <a:buFont typeface="Wingdings" pitchFamily="2" charset="2"/>
        <a:buChar char="§"/>
        <a:defRPr sz="2400">
          <a:solidFill>
            <a:schemeClr val="tx1"/>
          </a:solidFill>
          <a:latin typeface="+mn-lt"/>
          <a:ea typeface="ＭＳ Ｐゴシック" pitchFamily="-10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10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0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5418138" y="1047978"/>
            <a:ext cx="4277405" cy="2856366"/>
          </a:xfrm>
        </p:spPr>
        <p:txBody>
          <a:bodyPr/>
          <a:lstStyle/>
          <a:p>
            <a:pPr eaLnBrk="1" hangingPunct="1">
              <a:defRPr/>
            </a:pPr>
            <a:r>
              <a:rPr lang="en-US" cap="none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</a:rPr>
              <a:t>PERFORMANCE MEASUREMENT ALONG THE SUPPLY CHAIN</a:t>
            </a:r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5381170" y="206829"/>
            <a:ext cx="4605338" cy="812800"/>
          </a:xfrm>
        </p:spPr>
        <p:txBody>
          <a:bodyPr/>
          <a:lstStyle/>
          <a:p>
            <a:pPr eaLnBrk="1" hangingPunct="1">
              <a:defRPr/>
            </a:pPr>
            <a:r>
              <a:rPr b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Chapter 14</a:t>
            </a:r>
          </a:p>
        </p:txBody>
      </p:sp>
      <p:sp>
        <p:nvSpPr>
          <p:cNvPr id="7" name="Rectangle 6"/>
          <p:cNvSpPr/>
          <p:nvPr/>
        </p:nvSpPr>
        <p:spPr>
          <a:xfrm>
            <a:off x="3672348" y="5889509"/>
            <a:ext cx="50734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Prepared by Cynthia Wisner, MBA</a:t>
            </a:r>
          </a:p>
          <a:p>
            <a:pPr lvl="0">
              <a:defRPr/>
            </a:pPr>
            <a:endParaRPr lang="en-US" sz="1200" dirty="0">
              <a:solidFill>
                <a:srgbClr val="808080">
                  <a:lumMod val="60000"/>
                  <a:lumOff val="40000"/>
                </a:srgbClr>
              </a:solidFill>
              <a:latin typeface="Arial Narrow" pitchFamily="34" charset="0"/>
            </a:endParaRPr>
          </a:p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</a:t>
            </a:r>
            <a:r>
              <a:rPr lang="en-US" sz="1200" dirty="0" smtClean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.</a:t>
            </a: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09484CAD-C4CF-4991-90AA-1F6C6AEB5CD9}" type="slidenum">
              <a:rPr lang="en-US" smtClean="0">
                <a:solidFill>
                  <a:srgbClr val="404040"/>
                </a:solidFill>
              </a:rPr>
              <a:pPr eaLnBrk="1" hangingPunct="1"/>
              <a:t>2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+mj-ea"/>
              </a:rPr>
              <a:t>Learning Objectives</a:t>
            </a:r>
          </a:p>
        </p:txBody>
      </p:sp>
      <p:sp>
        <p:nvSpPr>
          <p:cNvPr id="153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624013"/>
            <a:ext cx="8664575" cy="4619625"/>
          </a:xfrm>
        </p:spPr>
        <p:txBody>
          <a:bodyPr/>
          <a:lstStyle/>
          <a:p>
            <a:pPr marL="234950" indent="-230188" eaLnBrk="1" hangingPunct="1">
              <a:buFontTx/>
              <a:buNone/>
              <a:tabLst>
                <a:tab pos="234950" algn="l"/>
              </a:tabLst>
            </a:pPr>
            <a:r>
              <a:rPr lang="en-US" b="1" dirty="0" smtClean="0">
                <a:ea typeface="ＭＳ Ｐゴシック" pitchFamily="-105" charset="-128"/>
                <a:cs typeface="Times New Roman" pitchFamily="18" charset="0"/>
              </a:rPr>
              <a:t>You should be able to:</a:t>
            </a:r>
            <a:endParaRPr lang="en-US" dirty="0" smtClean="0">
              <a:ea typeface="ＭＳ Ｐゴシック" pitchFamily="-105" charset="-128"/>
            </a:endParaRPr>
          </a:p>
          <a:p>
            <a:pPr lvl="1">
              <a:tabLst>
                <a:tab pos="234950" algn="l"/>
              </a:tabLst>
            </a:pPr>
            <a:r>
              <a:rPr lang="en-US" dirty="0" smtClean="0">
                <a:ea typeface="ＭＳ Ｐゴシック" pitchFamily="-105" charset="-128"/>
              </a:rPr>
              <a:t>Discuss </a:t>
            </a:r>
            <a:r>
              <a:rPr lang="en-US" dirty="0">
                <a:ea typeface="ＭＳ Ｐゴシック" pitchFamily="-105" charset="-128"/>
              </a:rPr>
              <a:t>why managers need to assess the performance of their firms as well as their supply </a:t>
            </a:r>
            <a:r>
              <a:rPr lang="en-US" dirty="0" smtClean="0">
                <a:ea typeface="ＭＳ Ｐゴシック" pitchFamily="-105" charset="-128"/>
              </a:rPr>
              <a:t>chains</a:t>
            </a:r>
            <a:endParaRPr lang="en-US" dirty="0">
              <a:ea typeface="ＭＳ Ｐゴシック" pitchFamily="-105" charset="-128"/>
            </a:endParaRPr>
          </a:p>
          <a:p>
            <a:pPr lvl="1">
              <a:tabLst>
                <a:tab pos="234950" algn="l"/>
              </a:tabLst>
            </a:pPr>
            <a:r>
              <a:rPr lang="en-US" dirty="0" smtClean="0">
                <a:ea typeface="ＭＳ Ｐゴシック" pitchFamily="-105" charset="-128"/>
              </a:rPr>
              <a:t>Discuss </a:t>
            </a:r>
            <a:r>
              <a:rPr lang="en-US" dirty="0">
                <a:ea typeface="ＭＳ Ｐゴシック" pitchFamily="-105" charset="-128"/>
              </a:rPr>
              <a:t>the merits of financial and nonfinancial performance </a:t>
            </a:r>
            <a:r>
              <a:rPr lang="en-US" dirty="0" smtClean="0">
                <a:ea typeface="ＭＳ Ｐゴシック" pitchFamily="-105" charset="-128"/>
              </a:rPr>
              <a:t>measures</a:t>
            </a:r>
            <a:endParaRPr lang="en-US" dirty="0">
              <a:ea typeface="ＭＳ Ｐゴシック" pitchFamily="-105" charset="-128"/>
            </a:endParaRPr>
          </a:p>
          <a:p>
            <a:pPr lvl="1">
              <a:tabLst>
                <a:tab pos="234950" algn="l"/>
              </a:tabLst>
            </a:pPr>
            <a:r>
              <a:rPr lang="en-US" dirty="0" smtClean="0">
                <a:ea typeface="ＭＳ Ｐゴシック" pitchFamily="-105" charset="-128"/>
              </a:rPr>
              <a:t>List </a:t>
            </a:r>
            <a:r>
              <a:rPr lang="en-US" dirty="0">
                <a:ea typeface="ＭＳ Ｐゴシック" pitchFamily="-105" charset="-128"/>
              </a:rPr>
              <a:t>and describe a number of traditional and world-class performance </a:t>
            </a:r>
            <a:r>
              <a:rPr lang="en-US" dirty="0" smtClean="0">
                <a:ea typeface="ＭＳ Ｐゴシック" pitchFamily="-105" charset="-128"/>
              </a:rPr>
              <a:t>measures</a:t>
            </a:r>
            <a:endParaRPr lang="en-US" dirty="0">
              <a:ea typeface="ＭＳ Ｐゴシック" pitchFamily="-105" charset="-128"/>
            </a:endParaRPr>
          </a:p>
          <a:p>
            <a:pPr lvl="1">
              <a:tabLst>
                <a:tab pos="234950" algn="l"/>
              </a:tabLst>
            </a:pPr>
            <a:r>
              <a:rPr lang="en-US" dirty="0" smtClean="0">
                <a:ea typeface="ＭＳ Ｐゴシック" pitchFamily="-105" charset="-128"/>
              </a:rPr>
              <a:t>Describe </a:t>
            </a:r>
            <a:r>
              <a:rPr lang="en-US" dirty="0">
                <a:ea typeface="ＭＳ Ｐゴシック" pitchFamily="-105" charset="-128"/>
              </a:rPr>
              <a:t>how the Balanced Scorecard and the SCOR models </a:t>
            </a:r>
            <a:r>
              <a:rPr lang="en-US" dirty="0" smtClean="0">
                <a:ea typeface="ＭＳ Ｐゴシック" pitchFamily="-105" charset="-128"/>
              </a:rPr>
              <a:t>work</a:t>
            </a:r>
            <a:endParaRPr lang="en-US" dirty="0">
              <a:ea typeface="ＭＳ Ｐゴシック" pitchFamily="-105" charset="-128"/>
            </a:endParaRPr>
          </a:p>
          <a:p>
            <a:pPr lvl="1">
              <a:tabLst>
                <a:tab pos="234950" algn="l"/>
              </a:tabLst>
            </a:pPr>
            <a:r>
              <a:rPr lang="en-US" dirty="0" smtClean="0">
                <a:ea typeface="ＭＳ Ｐゴシック" pitchFamily="-105" charset="-128"/>
              </a:rPr>
              <a:t>Describe </a:t>
            </a:r>
            <a:r>
              <a:rPr lang="en-US" dirty="0">
                <a:ea typeface="ＭＳ Ｐゴシック" pitchFamily="-105" charset="-128"/>
              </a:rPr>
              <a:t>how to design a supply chain performance measurement </a:t>
            </a:r>
            <a:r>
              <a:rPr lang="en-US" dirty="0" smtClean="0">
                <a:ea typeface="ＭＳ Ｐゴシック" pitchFamily="-105" charset="-128"/>
              </a:rPr>
              <a:t>system</a:t>
            </a:r>
            <a:endParaRPr lang="en-US" dirty="0">
              <a:ea typeface="ＭＳ Ｐゴシック" pitchFamily="-105" charset="-128"/>
            </a:endParaRPr>
          </a:p>
          <a:p>
            <a:pPr marL="234950" indent="-230188"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endParaRPr lang="en-US" sz="2400" dirty="0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  <a:tabLst>
                <a:tab pos="234950" algn="l"/>
              </a:tabLst>
            </a:pPr>
            <a:endParaRPr lang="en-US" sz="2000" dirty="0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  <a:tabLst>
                <a:tab pos="234950" algn="l"/>
              </a:tabLst>
            </a:pPr>
            <a:endParaRPr lang="en-US" dirty="0" smtClean="0">
              <a:ea typeface="ＭＳ Ｐゴシック" pitchFamily="-10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91B871FC-B407-401B-8D50-FE36E6A8F747}" type="slidenum">
              <a:rPr lang="en-US" smtClean="0">
                <a:solidFill>
                  <a:srgbClr val="404040"/>
                </a:solidFill>
              </a:rPr>
              <a:pPr eaLnBrk="1" hangingPunct="1"/>
              <a:t>3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Times New Roman" pitchFamily="-109" charset="0"/>
                <a:cs typeface="Times New Roman" pitchFamily="-109" charset="0"/>
              </a:rPr>
              <a:t>Chapter Outline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687513"/>
            <a:ext cx="8001000" cy="4622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1175"/>
              </a:spcBef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Introduction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Viewing the Supply Chain as a Competitive Force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Traditional Performance Measures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World-Class Performance Measurement Systems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Supply Chain Performance Measurement Systems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The Balanced Scorecard </a:t>
            </a:r>
          </a:p>
          <a:p>
            <a:pPr>
              <a:lnSpc>
                <a:spcPct val="80000"/>
              </a:lnSpc>
              <a:buClr>
                <a:srgbClr val="11107F"/>
              </a:buClr>
            </a:pPr>
            <a:r>
              <a:rPr lang="en-US" smtClean="0">
                <a:ea typeface="ＭＳ Ｐゴシック" pitchFamily="-105" charset="-128"/>
              </a:rPr>
              <a:t>The SCOR Model</a:t>
            </a:r>
          </a:p>
          <a:p>
            <a:pPr eaLnBrk="1" hangingPunct="1">
              <a:lnSpc>
                <a:spcPct val="80000"/>
              </a:lnSpc>
              <a:spcBef>
                <a:spcPts val="1175"/>
              </a:spcBef>
              <a:buClr>
                <a:srgbClr val="11107F"/>
              </a:buClr>
            </a:pPr>
            <a:endParaRPr lang="en-US" smtClean="0">
              <a:ea typeface="ＭＳ Ｐゴシック" pitchFamily="-10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Times New Roman" pitchFamily="18" charset="0"/>
              </a:rPr>
              <a:t>Introduction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21167" y="1557338"/>
            <a:ext cx="7993062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i="1" dirty="0" smtClean="0">
                <a:solidFill>
                  <a:schemeClr val="accent2"/>
                </a:solidFill>
                <a:ea typeface="ＭＳ Ｐゴシック" pitchFamily="-105" charset="-128"/>
              </a:rPr>
              <a:t>“You can’t improve what you don’t measure” </a:t>
            </a:r>
            <a:r>
              <a:rPr lang="en-US" sz="2400" b="1" i="1" dirty="0" smtClean="0">
                <a:solidFill>
                  <a:schemeClr val="bg2"/>
                </a:solidFill>
                <a:ea typeface="ＭＳ Ｐゴシック" pitchFamily="-105" charset="-128"/>
              </a:rPr>
              <a:t> </a:t>
            </a:r>
          </a:p>
          <a:p>
            <a:pPr lvl="1"/>
            <a:r>
              <a:rPr lang="en-US" dirty="0"/>
              <a:t>Designing standards and </a:t>
            </a:r>
            <a:r>
              <a:rPr lang="en-US" dirty="0" smtClean="0"/>
              <a:t>monitoring them can </a:t>
            </a:r>
            <a:r>
              <a:rPr lang="en-US" dirty="0"/>
              <a:t>provide much better information for decision-making </a:t>
            </a:r>
            <a:r>
              <a:rPr lang="en-US" dirty="0" smtClean="0"/>
              <a:t>purposes.</a:t>
            </a:r>
          </a:p>
          <a:p>
            <a:pPr lvl="1"/>
            <a:r>
              <a:rPr lang="en-US" dirty="0">
                <a:ea typeface="ＭＳ Ｐゴシック" pitchFamily="-105" charset="-128"/>
              </a:rPr>
              <a:t>Adding several tiers of suppliers &amp; customers complicates performance </a:t>
            </a:r>
            <a:r>
              <a:rPr lang="en-US" dirty="0" smtClean="0">
                <a:ea typeface="ＭＳ Ｐゴシック" pitchFamily="-105" charset="-128"/>
              </a:rPr>
              <a:t>measurement.</a:t>
            </a:r>
            <a:endParaRPr lang="en-US" dirty="0">
              <a:ea typeface="ＭＳ Ｐゴシック" pitchFamily="-105" charset="-128"/>
            </a:endParaRPr>
          </a:p>
          <a:p>
            <a:pPr lvl="1"/>
            <a:r>
              <a:rPr lang="en-US" dirty="0" smtClean="0"/>
              <a:t>Achieving </a:t>
            </a:r>
            <a:r>
              <a:rPr lang="en-US" dirty="0"/>
              <a:t>adequate performance and then continually improving on those measures are what firms aim </a:t>
            </a:r>
            <a:r>
              <a:rPr lang="en-US" dirty="0" smtClean="0"/>
              <a:t>toward.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Performance measures must be visible &amp; communicated to all members of the SC.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Viewing the SC as a Competitive Force</a:t>
            </a:r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17663"/>
            <a:ext cx="7993062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Understanding End Customers</a:t>
            </a:r>
          </a:p>
          <a:p>
            <a:pPr marL="0" indent="0"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Supply chains need to look at each segment of the market they serve &amp; determine the needs of those customers.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Variety of products required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Quantity &amp; delivery frequency needed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Sustainability level desired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Product quality desired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Price of the products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Viewing the SC as a Competitive Weapon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760538"/>
            <a:ext cx="8269287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Understanding SC Partner Requirements</a:t>
            </a:r>
          </a:p>
          <a:p>
            <a:pPr marL="0" indent="0"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Supply chain strategies must consider the potential trade-offs existing between: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Cost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Quality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Sustainability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Service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03375"/>
            <a:ext cx="7993062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Adjusting SC Member Capabilities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SC members audit their capabilities &amp; partners’ to determine consistency with needs of end customers &amp; SC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Firms &amp; their partners must continually reassess performance with respect to requirements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The best SC performers are more responsive to customer needs, quicker to anticipate changes in the markets, &amp; control costs much better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Viewing the SC as a Competitive Weapon </a:t>
            </a:r>
            <a:r>
              <a:rPr lang="en-US" sz="12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2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2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76275" y="1600200"/>
            <a:ext cx="8126413" cy="48006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Traditional Performance Measures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Traditional cost-based information does not reflect the underlying performance of an organization’s productive systems; costs &amp; profits can be hidden or manipulated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Decisions to maximize current stock prices do not necessarily reflect that the firm is performing well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Financial performance measures, while important, cannot adequately capture a firm’s ability to excel in these areas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14488"/>
            <a:ext cx="8118475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Use of Organization Costs, Revenue, &amp; Profitability Measures </a:t>
            </a:r>
          </a:p>
          <a:p>
            <a:pPr marL="0" indent="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Problems associated with using costs &amp; profits to gauge performance –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Uncontrollable environmental forces  (e.g., windfall profits that occur when prices rise due to supply interruptions)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Accurate attribution of cost, revenue, or profit contributions to the various functional or business units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04187" cy="4953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Use of Performance Standards &amp; Variances</a:t>
            </a:r>
          </a:p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Establishing standards for comparison purposes can be troublesome</a:t>
            </a:r>
          </a:p>
          <a:p>
            <a:pPr lvl="1"/>
            <a:r>
              <a:rPr lang="en-US" sz="2800" dirty="0" smtClean="0">
                <a:ea typeface="ＭＳ Ｐゴシック" pitchFamily="-105" charset="-128"/>
              </a:rPr>
              <a:t>Employees &amp; managers do whatever it takes to reach the goal</a:t>
            </a:r>
          </a:p>
          <a:p>
            <a:pPr lvl="1"/>
            <a:r>
              <a:rPr lang="en-US" sz="2800" dirty="0" smtClean="0">
                <a:ea typeface="ＭＳ Ｐゴシック" pitchFamily="-105" charset="-128"/>
              </a:rPr>
              <a:t>Shoddy work &amp; “Cooking” the books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04187" cy="4953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Use of Performance Standards &amp; Variances </a:t>
            </a:r>
            <a:r>
              <a:rPr lang="en-US" sz="1400" b="1" dirty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b="1" i="1" dirty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b="1" dirty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  <a:endParaRPr lang="en-US" sz="3200" b="1" dirty="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Performance variance -</a:t>
            </a:r>
            <a:r>
              <a:rPr lang="en-US" sz="2400" dirty="0" smtClean="0">
                <a:ea typeface="ＭＳ Ｐゴシック" pitchFamily="-105" charset="-128"/>
              </a:rPr>
              <a:t> the difference between the standard &amp; actual performance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Managers can be pressured to find ways to make up these variances, resulting in poor decisions</a:t>
            </a:r>
          </a:p>
          <a:p>
            <a:pPr lvl="1"/>
            <a:r>
              <a:rPr lang="en-US" dirty="0" smtClean="0"/>
              <a:t>Standards </a:t>
            </a:r>
            <a:r>
              <a:rPr lang="en-US" dirty="0"/>
              <a:t>can reinforce the idea of </a:t>
            </a:r>
            <a:r>
              <a:rPr lang="en-US" dirty="0">
                <a:solidFill>
                  <a:srgbClr val="FF6600"/>
                </a:solidFill>
              </a:rPr>
              <a:t>functional </a:t>
            </a:r>
            <a:r>
              <a:rPr lang="en-US" dirty="0" smtClean="0">
                <a:solidFill>
                  <a:srgbClr val="FF6600"/>
                </a:solidFill>
              </a:rPr>
              <a:t>silos </a:t>
            </a:r>
            <a:r>
              <a:rPr lang="en-US" dirty="0" smtClean="0"/>
              <a:t>(departments only concerned with what is going on in their department)</a:t>
            </a:r>
            <a:endParaRPr lang="en-US" dirty="0" smtClean="0">
              <a:ea typeface="ＭＳ Ｐゴシック" pitchFamily="-105" charset="-128"/>
            </a:endParaRP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06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26412" cy="4724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Productivity &amp; Utilization Measures</a:t>
            </a:r>
          </a:p>
          <a:p>
            <a:pPr marL="0" indent="0"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Examples</a:t>
            </a:r>
          </a:p>
          <a:p>
            <a:pPr lvl="1">
              <a:spcAft>
                <a:spcPts val="1200"/>
              </a:spcAft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Overall</a:t>
            </a:r>
            <a:r>
              <a:rPr lang="en-US" sz="2400" b="1" dirty="0" smtClean="0">
                <a:ea typeface="ＭＳ Ｐゴシック" pitchFamily="-105" charset="-128"/>
              </a:rPr>
              <a:t> </a:t>
            </a:r>
            <a:r>
              <a:rPr lang="en-US" sz="2400" b="1" dirty="0">
                <a:solidFill>
                  <a:srgbClr val="FF6600"/>
                </a:solidFill>
              </a:rPr>
              <a:t>total productivity </a:t>
            </a:r>
            <a:r>
              <a:rPr lang="en-US" sz="2400" b="1" dirty="0" smtClean="0">
                <a:solidFill>
                  <a:srgbClr val="FF6600"/>
                </a:solidFill>
              </a:rPr>
              <a:t>measure</a:t>
            </a:r>
          </a:p>
          <a:p>
            <a:pPr marL="457200" lvl="1" indent="0" algn="ctr">
              <a:buNone/>
            </a:pPr>
            <a:r>
              <a:rPr lang="en-US" b="1" dirty="0"/>
              <a:t>o</a:t>
            </a:r>
            <a:r>
              <a:rPr lang="en-US" b="1" dirty="0" smtClean="0"/>
              <a:t>utput</a:t>
            </a:r>
          </a:p>
          <a:p>
            <a:pPr marL="457200" lvl="1" indent="0" algn="ctr">
              <a:buNone/>
            </a:pPr>
            <a:r>
              <a:rPr lang="en-US" b="1" dirty="0"/>
              <a:t>c</a:t>
            </a:r>
            <a:r>
              <a:rPr lang="en-US" sz="2400" b="1" dirty="0" smtClean="0"/>
              <a:t>osts of (labor + capital + energy + material)</a:t>
            </a:r>
          </a:p>
          <a:p>
            <a:pPr lvl="1"/>
            <a:endParaRPr lang="en-US" dirty="0" smtClean="0">
              <a:ea typeface="ＭＳ Ｐゴシック" pitchFamily="-105" charset="-128"/>
            </a:endParaRPr>
          </a:p>
          <a:p>
            <a:pPr lvl="1"/>
            <a:r>
              <a:rPr lang="en-US" b="1" dirty="0" smtClean="0">
                <a:solidFill>
                  <a:srgbClr val="FF6600"/>
                </a:solidFill>
              </a:rPr>
              <a:t>Single-factor </a:t>
            </a:r>
            <a:r>
              <a:rPr lang="en-US" b="1" dirty="0">
                <a:solidFill>
                  <a:srgbClr val="FF6600"/>
                </a:solidFill>
              </a:rPr>
              <a:t>productivity </a:t>
            </a:r>
            <a:r>
              <a:rPr lang="en-US" b="1" dirty="0" smtClean="0">
                <a:solidFill>
                  <a:srgbClr val="FF6600"/>
                </a:solidFill>
              </a:rPr>
              <a:t>measure</a:t>
            </a:r>
          </a:p>
          <a:p>
            <a:pPr marL="457200" lvl="1" indent="0" algn="ctr">
              <a:buNone/>
            </a:pPr>
            <a:r>
              <a:rPr lang="en-US" b="1" dirty="0" smtClean="0">
                <a:solidFill>
                  <a:srgbClr val="000000"/>
                </a:solidFill>
              </a:rPr>
              <a:t>output</a:t>
            </a:r>
            <a:endParaRPr lang="en-US" b="1" dirty="0">
              <a:solidFill>
                <a:srgbClr val="000000"/>
              </a:solidFill>
            </a:endParaRPr>
          </a:p>
          <a:p>
            <a:pPr marL="457200" lvl="1" indent="0" algn="ctr">
              <a:buNone/>
            </a:pPr>
            <a:r>
              <a:rPr lang="en-US" b="1" dirty="0" smtClean="0">
                <a:solidFill>
                  <a:srgbClr val="000000"/>
                </a:solidFill>
              </a:rPr>
              <a:t>cost </a:t>
            </a:r>
            <a:r>
              <a:rPr lang="en-US" b="1" dirty="0">
                <a:solidFill>
                  <a:srgbClr val="000000"/>
                </a:solidFill>
              </a:rPr>
              <a:t>of </a:t>
            </a:r>
            <a:r>
              <a:rPr lang="en-US" b="1" dirty="0" smtClean="0">
                <a:solidFill>
                  <a:srgbClr val="000000"/>
                </a:solidFill>
              </a:rPr>
              <a:t>labor</a:t>
            </a:r>
            <a:endParaRPr lang="en-US" dirty="0" smtClean="0">
              <a:solidFill>
                <a:srgbClr val="FF6600"/>
              </a:solidFill>
              <a:ea typeface="ＭＳ Ｐゴシック" pitchFamily="-105" charset="-128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  <p:cxnSp>
        <p:nvCxnSpPr>
          <p:cNvPr id="5" name="Straight Connector 4"/>
          <p:cNvCxnSpPr/>
          <p:nvPr/>
        </p:nvCxnSpPr>
        <p:spPr>
          <a:xfrm>
            <a:off x="1814286" y="3614058"/>
            <a:ext cx="6328228" cy="145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034971" y="5392058"/>
            <a:ext cx="1944915" cy="145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26412" cy="4724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Productivity &amp; Utilization Measures</a:t>
            </a:r>
          </a:p>
          <a:p>
            <a:pPr marL="0" indent="0"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These measures are useful but have the same problems as revenues, costs, &amp; profits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Productivity decisions may  actually increase costs &amp; reduce quality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Tendency to continue producing &amp; adding to inventory to keep machines &amp; people busy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Less time is spent doing preventive maintenance &amp; training for greater performance &amp; profits in future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Traditional measures favor the short-term</a:t>
            </a: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1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26412" cy="4724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Example 14.1 - Productivity Measures at the Ultra Ski Emporium</a:t>
            </a:r>
          </a:p>
          <a:p>
            <a:pPr marL="0" indent="0">
              <a:buNone/>
            </a:pPr>
            <a:r>
              <a:rPr lang="en-US" sz="2400" dirty="0"/>
              <a:t>The Ultra Ski company makes top-of-the-line custom snow skis for high-end ski shops as well as their own small retail shop, and employs fifteen people. The owner has been adamant about finding a way to increase productivity because her sales have been flat for the past two seasons. </a:t>
            </a:r>
            <a:r>
              <a:rPr lang="en-US" sz="2400" dirty="0" smtClean="0"/>
              <a:t>The table contains her company data.</a:t>
            </a:r>
          </a:p>
          <a:p>
            <a:pPr marL="0" indent="0">
              <a:buNone/>
            </a:pPr>
            <a:endParaRPr lang="en-US" sz="2400" b="1" dirty="0" smtClean="0">
              <a:ea typeface="ＭＳ Ｐゴシック" pitchFamily="-105" charset="-128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410295"/>
              </p:ext>
            </p:extLst>
          </p:nvPr>
        </p:nvGraphicFramePr>
        <p:xfrm>
          <a:off x="2191658" y="4686300"/>
          <a:ext cx="3788229" cy="187415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2787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094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0797">
                <a:tc>
                  <a:txBody>
                    <a:bodyPr/>
                    <a:lstStyle/>
                    <a:p>
                      <a:r>
                        <a:rPr lang="en-US" dirty="0" smtClean="0"/>
                        <a:t>Inputs and Outputs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Last Year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Skis</a:t>
                      </a:r>
                      <a:r>
                        <a:rPr lang="en-US" baseline="0" dirty="0" smtClean="0"/>
                        <a:t> produced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Labor hours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10,800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Materials purchased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$18,000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Lease payments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$24,000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010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43819" y="1600200"/>
            <a:ext cx="8453437" cy="4724400"/>
          </a:xfrm>
        </p:spPr>
        <p:txBody>
          <a:bodyPr/>
          <a:lstStyle/>
          <a:p>
            <a:pPr marL="0" lvl="0" indent="0">
              <a:spcAft>
                <a:spcPts val="1200"/>
              </a:spcAft>
              <a:buNone/>
            </a:pPr>
            <a:r>
              <a:rPr lang="en-US" sz="2400" b="1" dirty="0" smtClean="0">
                <a:ea typeface="ＭＳ Ｐゴシック" pitchFamily="-105" charset="-128"/>
              </a:rPr>
              <a:t>Example 14.1 </a:t>
            </a:r>
            <a:r>
              <a:rPr lang="en-US" sz="1400" b="1" dirty="0">
                <a:solidFill>
                  <a:srgbClr val="000000"/>
                </a:solidFill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b="1" i="1" dirty="0">
                <a:solidFill>
                  <a:srgbClr val="000000"/>
                </a:solidFill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b="1" i="1" dirty="0" smtClean="0">
                <a:solidFill>
                  <a:srgbClr val="000000"/>
                </a:solidFill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  <a:endParaRPr lang="en-US" sz="2400" b="1" dirty="0" smtClean="0">
              <a:ea typeface="ＭＳ Ｐゴシック" pitchFamily="-105" charset="-128"/>
            </a:endParaRPr>
          </a:p>
          <a:p>
            <a:pPr marL="0" indent="0">
              <a:spcAft>
                <a:spcPts val="1200"/>
              </a:spcAft>
              <a:buFontTx/>
              <a:buNone/>
            </a:pPr>
            <a:r>
              <a:rPr lang="en-US" sz="2000" dirty="0" smtClean="0"/>
              <a:t>She </a:t>
            </a:r>
            <a:r>
              <a:rPr lang="en-US" sz="2000" dirty="0"/>
              <a:t>has calculated the annual single-factor and total productivity values as: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 smtClean="0"/>
              <a:t>Labor </a:t>
            </a:r>
            <a:r>
              <a:rPr lang="en-US" sz="2000" dirty="0"/>
              <a:t>productivity </a:t>
            </a:r>
            <a:r>
              <a:rPr lang="en-US" sz="2000" dirty="0" smtClean="0"/>
              <a:t>= </a:t>
            </a:r>
            <a:r>
              <a:rPr lang="en-US" sz="2000" dirty="0"/>
              <a:t>1,000 skis/10,800 hours = </a:t>
            </a:r>
            <a:r>
              <a:rPr lang="en-US" sz="2000" b="1" dirty="0"/>
              <a:t>0.093 </a:t>
            </a:r>
            <a:r>
              <a:rPr lang="en-US" sz="2000" b="1" dirty="0" smtClean="0"/>
              <a:t>skis/labor </a:t>
            </a:r>
            <a:r>
              <a:rPr lang="en-US" sz="2000" b="1" dirty="0"/>
              <a:t>hour</a:t>
            </a:r>
          </a:p>
          <a:p>
            <a:pPr marL="0" indent="0">
              <a:buNone/>
            </a:pPr>
            <a:r>
              <a:rPr lang="en-US" sz="2000" dirty="0" smtClean="0"/>
              <a:t>Material </a:t>
            </a:r>
            <a:r>
              <a:rPr lang="en-US" sz="2000" dirty="0"/>
              <a:t>productivity = 1,000 skis/$18,000 = </a:t>
            </a:r>
            <a:r>
              <a:rPr lang="en-US" sz="2000" b="1" dirty="0"/>
              <a:t>0.056 </a:t>
            </a:r>
            <a:r>
              <a:rPr lang="en-US" sz="2000" b="1" dirty="0" smtClean="0"/>
              <a:t>skis/material $</a:t>
            </a:r>
            <a:endParaRPr lang="en-US" sz="2000" b="1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2000" dirty="0" smtClean="0"/>
              <a:t>Lease </a:t>
            </a:r>
            <a:r>
              <a:rPr lang="en-US" sz="2000" dirty="0"/>
              <a:t>productivity = 1,000 skis/$24,000 = </a:t>
            </a:r>
            <a:r>
              <a:rPr lang="en-US" sz="2000" b="1" dirty="0"/>
              <a:t>0.042 </a:t>
            </a:r>
            <a:r>
              <a:rPr lang="en-US" sz="2000" b="1" dirty="0" smtClean="0"/>
              <a:t>skis/lease $</a:t>
            </a:r>
            <a:endParaRPr lang="en-US" sz="2000" b="1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2000" dirty="0"/>
              <a:t>She calculates their total productivity by multiplying the labor hours by their average wage of $17 per hour, and finds</a:t>
            </a:r>
            <a:r>
              <a:rPr lang="en-US" sz="2000" dirty="0" smtClean="0"/>
              <a:t>: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Total </a:t>
            </a:r>
            <a:r>
              <a:rPr lang="en-US" sz="2000" dirty="0"/>
              <a:t>productivity = 1,000 skis/[10,800($17) + $18,000 + $24,000]  = </a:t>
            </a:r>
            <a:r>
              <a:rPr lang="en-US" sz="2000" b="1" dirty="0"/>
              <a:t>0.0044 skis per </a:t>
            </a:r>
            <a:r>
              <a:rPr lang="en-US" sz="2000" b="1" dirty="0" smtClean="0"/>
              <a:t>dollar</a:t>
            </a:r>
            <a:endParaRPr lang="en-US" sz="2400" b="1" dirty="0" smtClean="0">
              <a:ea typeface="ＭＳ Ｐゴシック" pitchFamily="-105" charset="-128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©2015 Cengage Learning. All Rights Reserved. May not be scanned, copied or duplicated, or posted to a publicly accessible website, in whole or in part.</a:t>
            </a:r>
            <a:endParaRPr lang="en-US" dirty="0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99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26412" cy="4724400"/>
          </a:xfrm>
        </p:spPr>
        <p:txBody>
          <a:bodyPr/>
          <a:lstStyle/>
          <a:p>
            <a:pPr marL="0" indent="0">
              <a:spcAft>
                <a:spcPts val="1200"/>
              </a:spcAft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Example 14.1 </a:t>
            </a:r>
            <a:r>
              <a:rPr lang="en-US" sz="1400" b="1" dirty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b="1" i="1" dirty="0" smtClean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Continued)</a:t>
            </a:r>
            <a:endParaRPr lang="en-US" sz="2400" b="1" dirty="0" smtClean="0">
              <a:ea typeface="ＭＳ Ｐゴシック" pitchFamily="-105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2000" dirty="0" smtClean="0"/>
              <a:t>The </a:t>
            </a:r>
            <a:r>
              <a:rPr lang="en-US" sz="2000" dirty="0"/>
              <a:t>owner figures she can get some great improvements in productivity by finding a low-cost supplier, moving to a cheaper location and laying off six workers (reducing her workforce by 40 percent), making the new single-factor productivities</a:t>
            </a:r>
            <a:r>
              <a:rPr lang="en-US" sz="2000" dirty="0" smtClean="0"/>
              <a:t>: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Labor </a:t>
            </a:r>
            <a:r>
              <a:rPr lang="en-US" sz="2000" dirty="0"/>
              <a:t>productivity = 1,000 skis/10,800(.6) hours 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= </a:t>
            </a:r>
            <a:r>
              <a:rPr lang="en-US" sz="2000" b="1" dirty="0"/>
              <a:t>0.154  (a 66 percent increase)</a:t>
            </a:r>
          </a:p>
          <a:p>
            <a:pPr marL="0" indent="0">
              <a:buNone/>
            </a:pPr>
            <a:r>
              <a:rPr lang="en-US" sz="2000" dirty="0" smtClean="0"/>
              <a:t>Material </a:t>
            </a:r>
            <a:r>
              <a:rPr lang="en-US" sz="2000" dirty="0"/>
              <a:t>productivity = 1,000 skis/$12,000 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smtClean="0"/>
              <a:t>	= </a:t>
            </a:r>
            <a:r>
              <a:rPr lang="en-US" sz="2000" b="1" dirty="0"/>
              <a:t>0.083  (a 48 percent increase)</a:t>
            </a:r>
          </a:p>
          <a:p>
            <a:pPr marL="0" indent="0">
              <a:buNone/>
            </a:pPr>
            <a:r>
              <a:rPr lang="en-US" sz="2000" dirty="0" smtClean="0"/>
              <a:t>Lease </a:t>
            </a:r>
            <a:r>
              <a:rPr lang="en-US" sz="2000" dirty="0"/>
              <a:t>productivity = 1,000/$18,000 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/>
              <a:t>	</a:t>
            </a:r>
            <a:r>
              <a:rPr lang="en-US" sz="2000" smtClean="0"/>
              <a:t>	= </a:t>
            </a:r>
            <a:r>
              <a:rPr lang="en-US" sz="2000" b="1" dirty="0"/>
              <a:t>0.056 (a 33 percent increase)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7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00200"/>
            <a:ext cx="8126412" cy="4724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Example 14.1 </a:t>
            </a:r>
            <a:r>
              <a:rPr lang="en-US" sz="1400" b="1" dirty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b="1" i="1" dirty="0" smtClean="0"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Continued)</a:t>
            </a:r>
            <a:endParaRPr lang="en-US" sz="2400" b="1" dirty="0" smtClean="0">
              <a:ea typeface="ＭＳ Ｐゴシック" pitchFamily="-105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2400" dirty="0" smtClean="0"/>
              <a:t>The new </a:t>
            </a:r>
            <a:r>
              <a:rPr lang="en-US" sz="2400" dirty="0"/>
              <a:t>total productivity</a:t>
            </a:r>
            <a:r>
              <a:rPr lang="en-US" sz="2400" dirty="0" smtClean="0"/>
              <a:t>: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Total </a:t>
            </a:r>
            <a:r>
              <a:rPr lang="en-US" sz="2400" dirty="0"/>
              <a:t>productivity  = 1,000 skis/[10,800($17)(.6) + $12,000 + $18,000] </a:t>
            </a:r>
          </a:p>
          <a:p>
            <a:pPr marL="0" indent="0">
              <a:buNone/>
            </a:pPr>
            <a:r>
              <a:rPr lang="en-US" sz="2400" dirty="0" smtClean="0"/>
              <a:t>= </a:t>
            </a:r>
            <a:r>
              <a:rPr lang="en-US" sz="2400" b="1" dirty="0"/>
              <a:t>0.0071 skis per dollar </a:t>
            </a:r>
            <a:r>
              <a:rPr lang="en-US" sz="2400" spc="-100" dirty="0"/>
              <a:t>(a whopping 61 percent increase!)</a:t>
            </a:r>
          </a:p>
          <a:p>
            <a:pPr marL="0" indent="0">
              <a:buNone/>
            </a:pPr>
            <a:r>
              <a:rPr lang="en-US" sz="2400" dirty="0"/>
              <a:t> </a:t>
            </a:r>
          </a:p>
          <a:p>
            <a:pPr marL="0" indent="0">
              <a:buNone/>
            </a:pPr>
            <a:r>
              <a:rPr lang="en-US" sz="2400" dirty="0" smtClean="0"/>
              <a:t>Consequently, </a:t>
            </a:r>
            <a:r>
              <a:rPr lang="en-US" sz="2400" dirty="0"/>
              <a:t>the owner decided to make the changes for the coming year. Unfortunately, they went out of business in six months due to poor-quality materials, a bad location and overworked, low-morale employees.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Traditional Performance Measures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4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World-Class Performance Measurement Systems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85925"/>
            <a:ext cx="8167687" cy="4724400"/>
          </a:xfrm>
        </p:spPr>
        <p:txBody>
          <a:bodyPr/>
          <a:lstStyle/>
          <a:p>
            <a:pPr marL="0" indent="0">
              <a:lnSpc>
                <a:spcPct val="80000"/>
              </a:lnSpc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Developing World Class Performance Measures</a:t>
            </a:r>
          </a:p>
          <a:p>
            <a:pPr marL="0" indent="0">
              <a:lnSpc>
                <a:spcPct val="80000"/>
              </a:lnSpc>
              <a:buFontTx/>
              <a:buNone/>
            </a:pPr>
            <a:endParaRPr lang="en-US" sz="1400" b="1" dirty="0" smtClean="0">
              <a:ea typeface="ＭＳ Ｐゴシック" pitchFamily="-105" charset="-128"/>
            </a:endParaRP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Identify </a:t>
            </a:r>
            <a:r>
              <a:rPr lang="en-US" dirty="0">
                <a:ea typeface="ＭＳ Ｐゴシック" pitchFamily="-105" charset="-128"/>
              </a:rPr>
              <a:t>the firm’s strategic objectives.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Develop </a:t>
            </a:r>
            <a:r>
              <a:rPr lang="en-US" dirty="0">
                <a:ea typeface="ＭＳ Ｐゴシック" pitchFamily="-105" charset="-128"/>
              </a:rPr>
              <a:t>an understanding of each functional area’s set of requirements for achieving the strategic objectives. 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Design </a:t>
            </a:r>
            <a:r>
              <a:rPr lang="en-US" dirty="0">
                <a:ea typeface="ＭＳ Ｐゴシック" pitchFamily="-105" charset="-128"/>
              </a:rPr>
              <a:t>and document performance measures for each functional area that adequately track each required capability.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Assure </a:t>
            </a:r>
            <a:r>
              <a:rPr lang="en-US" dirty="0">
                <a:ea typeface="ＭＳ Ｐゴシック" pitchFamily="-105" charset="-128"/>
              </a:rPr>
              <a:t>the compatibility and strategic focus of the performance measures to be used.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World-Class Performance Measurement Systems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85925"/>
            <a:ext cx="8167687" cy="4724400"/>
          </a:xfrm>
        </p:spPr>
        <p:txBody>
          <a:bodyPr/>
          <a:lstStyle/>
          <a:p>
            <a:pPr marL="0" indent="0">
              <a:lnSpc>
                <a:spcPct val="80000"/>
              </a:lnSpc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Developing World Class Performance Measures </a:t>
            </a:r>
            <a:r>
              <a:rPr lang="en-US" sz="1400" b="1" i="1" dirty="0" smtClean="0">
                <a:ea typeface="ＭＳ Ｐゴシック" pitchFamily="-105" charset="-128"/>
              </a:rPr>
              <a:t>(continued)</a:t>
            </a:r>
          </a:p>
          <a:p>
            <a:pPr marL="0" indent="0">
              <a:lnSpc>
                <a:spcPct val="80000"/>
              </a:lnSpc>
              <a:buFontTx/>
              <a:buNone/>
            </a:pPr>
            <a:endParaRPr lang="en-US" sz="1400" b="1" dirty="0" smtClean="0">
              <a:ea typeface="ＭＳ Ｐゴシック" pitchFamily="-105" charset="-128"/>
            </a:endParaRP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Implement </a:t>
            </a:r>
            <a:r>
              <a:rPr lang="en-US" dirty="0">
                <a:ea typeface="ＭＳ Ｐゴシック" pitchFamily="-105" charset="-128"/>
              </a:rPr>
              <a:t>the new performance monitoring system.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Identify </a:t>
            </a:r>
            <a:r>
              <a:rPr lang="en-US" dirty="0">
                <a:ea typeface="ＭＳ Ｐゴシック" pitchFamily="-105" charset="-128"/>
              </a:rPr>
              <a:t>internal and external trends likely to affect firm and functional area performance over time.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dirty="0" smtClean="0">
                <a:ea typeface="ＭＳ Ｐゴシック" pitchFamily="-105" charset="-128"/>
              </a:rPr>
              <a:t>Periodically </a:t>
            </a:r>
            <a:r>
              <a:rPr lang="en-US" dirty="0">
                <a:ea typeface="ＭＳ Ｐゴシック" pitchFamily="-105" charset="-128"/>
              </a:rPr>
              <a:t>re-evaluate the firm’s performance measurement system as these trends and other environmental changes occur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World-Class Performance Measurement Systems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370184"/>
              </p:ext>
            </p:extLst>
          </p:nvPr>
        </p:nvGraphicFramePr>
        <p:xfrm>
          <a:off x="868680" y="1638661"/>
          <a:ext cx="7680960" cy="4998720"/>
        </p:xfrm>
        <a:graphic>
          <a:graphicData uri="http://schemas.openxmlformats.org/drawingml/2006/table">
            <a:tbl>
              <a:tblPr/>
              <a:tblGrid>
                <a:gridCol w="15711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09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2030">
                <a:tc gridSpan="2"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Calibri"/>
                          <a:ea typeface="Times New Roman"/>
                        </a:rPr>
                        <a:t>Table 14.1     World-Class Performance Measures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6690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>
                          <a:effectLst/>
                          <a:latin typeface="Calibri"/>
                          <a:ea typeface="Times New Roman"/>
                        </a:rPr>
                        <a:t>Capability Areas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>
                          <a:effectLst/>
                          <a:latin typeface="Calibri"/>
                          <a:ea typeface="Times New Roman"/>
                        </a:rPr>
                        <a:t>Performance Measures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8848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Quality</a:t>
                      </a:r>
                      <a:endParaRPr lang="en-US" sz="2400">
                        <a:effectLst/>
                        <a:latin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defects per unit produced and per unit purchased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product returns per  units sold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warranty claims per units sold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suppliers used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Lead time from defect detection to correction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</a:t>
                      </a:r>
                      <a:r>
                        <a:rPr lang="en-US" sz="2400" dirty="0" err="1">
                          <a:effectLst/>
                          <a:latin typeface="Calibri"/>
                          <a:ea typeface="Times New Roman"/>
                        </a:rPr>
                        <a:t>workcenters</a:t>
                      </a: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 using statistical process control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suppliers who are quality certified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 algn="l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No. of quality awards applied for; No. awards won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842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World-Class Performance Measurement Systems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9590864"/>
              </p:ext>
            </p:extLst>
          </p:nvPr>
        </p:nvGraphicFramePr>
        <p:xfrm>
          <a:off x="665480" y="1683657"/>
          <a:ext cx="7985034" cy="4383313"/>
        </p:xfrm>
        <a:graphic>
          <a:graphicData uri="http://schemas.openxmlformats.org/drawingml/2006/table">
            <a:tbl>
              <a:tblPr/>
              <a:tblGrid>
                <a:gridCol w="16333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517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8483">
                <a:tc gridSpan="2"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Calibri"/>
                          <a:ea typeface="Times New Roman"/>
                        </a:rPr>
                        <a:t>Table 14.1     World-Class Performance Measures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6966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effectLst/>
                          <a:latin typeface="Calibri"/>
                          <a:ea typeface="Times New Roman"/>
                        </a:rPr>
                        <a:t>Capability Areas</a:t>
                      </a:r>
                      <a:endParaRPr lang="en-US" sz="2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b="1">
                          <a:effectLst/>
                          <a:latin typeface="Calibri"/>
                          <a:ea typeface="Times New Roman"/>
                        </a:rPr>
                        <a:t>Performance Measures</a:t>
                      </a:r>
                      <a:endParaRPr lang="en-US" sz="2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864">
                <a:tc>
                  <a:txBody>
                    <a:bodyPr/>
                    <a:lstStyle/>
                    <a:p>
                      <a:pPr marL="0" marR="0" algn="l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Cost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1. Scrap or spoilage losses per </a:t>
                      </a:r>
                      <a:r>
                        <a:rPr lang="en-US" sz="2400" dirty="0" err="1">
                          <a:effectLst/>
                          <a:latin typeface="Calibri"/>
                          <a:ea typeface="Times New Roman"/>
                        </a:rPr>
                        <a:t>workcenter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2. Average inventory turnover 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3. Average setup time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4. Employee turnover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5. Avg. safety stock levels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6. No. of rush orders required for meeting delivery dates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160020" marR="0" indent="-16002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Calibri"/>
                          <a:ea typeface="Times New Roman"/>
                        </a:rPr>
                        <a:t>7. Downtime due to machine breakdowns</a:t>
                      </a:r>
                      <a:endParaRPr lang="en-US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123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World-Class Performance Measurement Systems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779775"/>
              </p:ext>
            </p:extLst>
          </p:nvPr>
        </p:nvGraphicFramePr>
        <p:xfrm>
          <a:off x="650965" y="1393372"/>
          <a:ext cx="7578634" cy="5394960"/>
        </p:xfrm>
        <a:graphic>
          <a:graphicData uri="http://schemas.openxmlformats.org/drawingml/2006/table">
            <a:tbl>
              <a:tblPr/>
              <a:tblGrid>
                <a:gridCol w="1550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284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3860">
                <a:tc gridSpan="2"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  <a:latin typeface="Calibri"/>
                          <a:ea typeface="Times New Roman"/>
                        </a:rPr>
                        <a:t>Table 14.1     World-Class Performance Measures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7719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  <a:latin typeface="Calibri"/>
                          <a:ea typeface="Times New Roman"/>
                        </a:rPr>
                        <a:t>Capability Areas</a:t>
                      </a:r>
                      <a:endParaRPr lang="en-US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  <a:latin typeface="Calibri"/>
                          <a:ea typeface="Times New Roman"/>
                        </a:rPr>
                        <a:t>Performance Measures</a:t>
                      </a:r>
                      <a:endParaRPr lang="en-US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73334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Customer Service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22885" algn="l"/>
                        </a:tabLs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	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22885" algn="l"/>
                        </a:tabLst>
                      </a:pPr>
                      <a:r>
                        <a:rPr lang="en-US" sz="1800" u="none" strike="noStrike" dirty="0">
                          <a:effectLst/>
                          <a:latin typeface="Calibri"/>
                          <a:ea typeface="Times New Roman"/>
                        </a:rPr>
                        <a:t> 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 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i="1" dirty="0">
                          <a:effectLst/>
                          <a:latin typeface="Calibri"/>
                          <a:ea typeface="Times New Roman"/>
                        </a:rPr>
                        <a:t>Flexibility</a:t>
                      </a:r>
                      <a:r>
                        <a:rPr lang="en-US" sz="1600" dirty="0">
                          <a:effectLst/>
                          <a:latin typeface="Calibri"/>
                          <a:ea typeface="Times New Roman"/>
                        </a:rPr>
                        <a:t> </a:t>
                      </a:r>
                      <a:endParaRPr lang="en-US" sz="16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1. Average number of labor skills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2. Average production lot size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3. No. of customized services available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4. No. of days to process special or rush orders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i="1" dirty="0">
                          <a:effectLst/>
                          <a:latin typeface="Calibri"/>
                          <a:ea typeface="Times New Roman"/>
                        </a:rPr>
                        <a:t>Dependability</a:t>
                      </a:r>
                      <a:endParaRPr lang="en-US" sz="16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1. Average service response time or product lead time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2. % of delivery promises kept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3. Avg. no. of days late per shipment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4. No. of stockouts per product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5. No. of days to process a warranty claim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6. Avg. number of hours spent with customers by engineers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i="1" dirty="0">
                          <a:effectLst/>
                          <a:latin typeface="Calibri"/>
                          <a:ea typeface="Times New Roman"/>
                        </a:rPr>
                        <a:t>Innovation</a:t>
                      </a:r>
                      <a:endParaRPr lang="en-US" sz="16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1. Annual investment in R&amp;D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2. % of automated processes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3. No. of new product or service introductions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Calibri"/>
                          <a:ea typeface="Times New Roman"/>
                        </a:rPr>
                        <a:t>4. No. of process steps required per product</a:t>
                      </a:r>
                      <a:endParaRPr lang="en-US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3524" marR="335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94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 Performance Measurement Systems</a:t>
            </a:r>
            <a:r>
              <a:rPr lang="en-US" sz="4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628775"/>
            <a:ext cx="8124825" cy="48006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Performance measurement systems must –</a:t>
            </a:r>
            <a:r>
              <a:rPr lang="en-US" b="1" dirty="0" smtClean="0">
                <a:ea typeface="ＭＳ Ｐゴシック" pitchFamily="-105" charset="-128"/>
              </a:rPr>
              <a:t> </a:t>
            </a:r>
            <a:r>
              <a:rPr lang="en-US" sz="2400" b="1" dirty="0" smtClean="0">
                <a:ea typeface="ＭＳ Ｐゴシック" pitchFamily="-105" charset="-128"/>
              </a:rPr>
              <a:t> 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ea typeface="ＭＳ Ｐゴシック" pitchFamily="-105" charset="-128"/>
              </a:rPr>
              <a:t>Link SC trading partners to achieve breakthrough performance in satisfying the end users</a:t>
            </a:r>
          </a:p>
          <a:p>
            <a:pPr lvl="1">
              <a:lnSpc>
                <a:spcPct val="90000"/>
              </a:lnSpc>
              <a:spcAft>
                <a:spcPts val="1200"/>
              </a:spcAft>
            </a:pPr>
            <a:r>
              <a:rPr lang="en-US" sz="2800" dirty="0" smtClean="0">
                <a:ea typeface="ＭＳ Ｐゴシック" pitchFamily="-105" charset="-128"/>
              </a:rPr>
              <a:t>Overlay the entire supply chain to assure that all contribute to supply chain strategy</a:t>
            </a: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US" sz="2600" dirty="0" smtClean="0">
                <a:ea typeface="ＭＳ Ｐゴシック" pitchFamily="-105" charset="-128"/>
              </a:rPr>
              <a:t>In a successful chain, members jointly agree on a SC performance measurement system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US" sz="10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 Performance Meas. Systems</a:t>
            </a:r>
            <a:r>
              <a:rPr lang="en-US" sz="4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0088" y="1585913"/>
            <a:ext cx="8083550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Environmental sustainability</a:t>
            </a:r>
            <a:endParaRPr lang="en-US" sz="3200" b="1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lvl="1"/>
            <a:r>
              <a:rPr lang="en-US" sz="2000" smtClean="0">
                <a:ea typeface="ＭＳ Ｐゴシック" pitchFamily="-105" charset="-128"/>
              </a:rPr>
              <a:t>Addressing the need for protecting the environment &amp; reducing greenhouse gas emissions as well business &amp; consumer needs</a:t>
            </a:r>
          </a:p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Green supply chain management (GSCM)</a:t>
            </a:r>
          </a:p>
          <a:p>
            <a:pPr lvl="1"/>
            <a:r>
              <a:rPr lang="en-US" sz="2000" smtClean="0">
                <a:ea typeface="ＭＳ Ｐゴシック" pitchFamily="-105" charset="-128"/>
              </a:rPr>
              <a:t>Sharing of environmental responsibility along the SC such that sound environmental practices predominate, &amp; adverse global environmental effects are minimized.</a:t>
            </a:r>
          </a:p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Carbon footprint</a:t>
            </a:r>
            <a:endParaRPr lang="en-US" sz="2400" b="1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lvl="1"/>
            <a:r>
              <a:rPr lang="en-US" sz="2000" smtClean="0">
                <a:ea typeface="ＭＳ Ｐゴシック" pitchFamily="-105" charset="-128"/>
              </a:rPr>
              <a:t>Supply chains evaluate design configurations and various options for reducing total carbon emissions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43063"/>
            <a:ext cx="8153400" cy="48006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Supply Chain Performance Measures</a:t>
            </a:r>
            <a:endParaRPr lang="en-US" sz="3200" i="1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smtClean="0">
                <a:solidFill>
                  <a:srgbClr val="FF6600"/>
                </a:solidFill>
                <a:ea typeface="ＭＳ Ｐゴシック" pitchFamily="-105" charset="-128"/>
              </a:rPr>
              <a:t>Total SCM costs</a:t>
            </a:r>
            <a:r>
              <a:rPr lang="en-US" sz="2400" smtClean="0">
                <a:ea typeface="ＭＳ Ｐゴシック" pitchFamily="-105" charset="-128"/>
              </a:rPr>
              <a:t> are the costs to process orders; purchase &amp; manage inventories; &amp; information systems</a:t>
            </a:r>
            <a:endParaRPr lang="en-US" sz="2400" i="1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smtClean="0">
                <a:solidFill>
                  <a:srgbClr val="FF6600"/>
                </a:solidFill>
                <a:ea typeface="ＭＳ Ｐゴシック" pitchFamily="-105" charset="-128"/>
              </a:rPr>
              <a:t>SC cash to cash cycle time </a:t>
            </a:r>
            <a:r>
              <a:rPr lang="en-US" sz="2400" i="1" smtClean="0">
                <a:ea typeface="ＭＳ Ｐゴシック" pitchFamily="-105" charset="-128"/>
              </a:rPr>
              <a:t>is the a</a:t>
            </a:r>
            <a:r>
              <a:rPr lang="en-US" sz="2400" smtClean="0">
                <a:ea typeface="ＭＳ Ｐゴシック" pitchFamily="-105" charset="-128"/>
              </a:rPr>
              <a:t>vg. # of days between paying for materials &amp; getting paid by SC partners</a:t>
            </a:r>
            <a:endParaRPr lang="en-US" sz="2400" i="1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smtClean="0">
                <a:solidFill>
                  <a:srgbClr val="FF6600"/>
                </a:solidFill>
                <a:ea typeface="ＭＳ Ｐゴシック" pitchFamily="-105" charset="-128"/>
              </a:rPr>
              <a:t>SC production flexibility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smtClean="0">
                <a:ea typeface="ＭＳ Ｐゴシック" pitchFamily="-105" charset="-128"/>
              </a:rPr>
              <a:t>is the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smtClean="0">
                <a:ea typeface="ＭＳ Ｐゴシック" pitchFamily="-105" charset="-128"/>
              </a:rPr>
              <a:t>avg. time required to provide an unplanned 20% increase in production</a:t>
            </a:r>
            <a:endParaRPr lang="en-US" sz="2400" i="1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smtClean="0">
                <a:solidFill>
                  <a:srgbClr val="FF6600"/>
                </a:solidFill>
                <a:ea typeface="ＭＳ Ｐゴシック" pitchFamily="-105" charset="-128"/>
              </a:rPr>
              <a:t>SC delivery performance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smtClean="0">
                <a:ea typeface="ＭＳ Ｐゴシック" pitchFamily="-105" charset="-128"/>
              </a:rPr>
              <a:t>is the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smtClean="0">
                <a:ea typeface="ＭＳ Ｐゴシック" pitchFamily="-105" charset="-128"/>
              </a:rPr>
              <a:t>avg. % of orders filled by requested delivery date</a:t>
            </a:r>
            <a:endParaRPr lang="en-US" sz="2400" i="1" smtClean="0">
              <a:ea typeface="ＭＳ Ｐゴシック" pitchFamily="-105" charset="-128"/>
            </a:endParaRPr>
          </a:p>
        </p:txBody>
      </p:sp>
      <p:sp>
        <p:nvSpPr>
          <p:cNvPr id="2969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 Performance Meas. Systems</a:t>
            </a:r>
            <a:r>
              <a:rPr lang="en-US" sz="4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643063"/>
            <a:ext cx="8153400" cy="48006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Supply Chain Performance Measures </a:t>
            </a:r>
            <a:r>
              <a:rPr lang="en-US" sz="1400" b="1" i="1" dirty="0" smtClean="0">
                <a:ea typeface="ＭＳ Ｐゴシック" pitchFamily="-105" charset="-128"/>
              </a:rPr>
              <a:t>(continued)</a:t>
            </a:r>
            <a:endParaRPr lang="en-US" sz="1400" i="1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dirty="0" smtClean="0">
                <a:solidFill>
                  <a:srgbClr val="FF6600"/>
                </a:solidFill>
                <a:ea typeface="ＭＳ Ｐゴシック" pitchFamily="-105" charset="-128"/>
              </a:rPr>
              <a:t>SC perfect order fulfillment performance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is the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average % of orders that arrive on time, complete, &amp; undamaged.</a:t>
            </a:r>
            <a:endParaRPr lang="en-US" sz="2400" i="1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dirty="0" smtClean="0">
                <a:solidFill>
                  <a:srgbClr val="FF6600"/>
                </a:solidFill>
                <a:ea typeface="ＭＳ Ｐゴシック" pitchFamily="-105" charset="-128"/>
              </a:rPr>
              <a:t>Supply chain e-business performance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is the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avg. % of electronic orders received for all SC members.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i="1" dirty="0" smtClean="0">
                <a:solidFill>
                  <a:srgbClr val="FF6600"/>
                </a:solidFill>
                <a:ea typeface="ＭＳ Ｐゴシック" pitchFamily="-105" charset="-128"/>
              </a:rPr>
              <a:t>Supply Chain Environmental Performance</a:t>
            </a:r>
            <a:r>
              <a:rPr lang="en-US" sz="2400" i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is the % of SC w/ISO 14000 partners, avg. % </a:t>
            </a:r>
            <a:r>
              <a:rPr lang="en-US" sz="2400" dirty="0" err="1" smtClean="0">
                <a:ea typeface="ＭＳ Ｐゴシック" pitchFamily="-105" charset="-128"/>
              </a:rPr>
              <a:t>env</a:t>
            </a:r>
            <a:r>
              <a:rPr lang="en-US" sz="2400" dirty="0" smtClean="0">
                <a:ea typeface="ＭＳ Ｐゴシック" pitchFamily="-105" charset="-128"/>
              </a:rPr>
              <a:t>. goals met, avg. # of policies adopted to reduce greenhouse gas emissions, or avg. % of carbon footprints offset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 Performance Meas. Systems</a:t>
            </a:r>
            <a:r>
              <a:rPr lang="en-US" sz="4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Balanced Scorecard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61950" y="1633538"/>
            <a:ext cx="8140700" cy="4678362"/>
          </a:xfrm>
        </p:spPr>
        <p:txBody>
          <a:bodyPr/>
          <a:lstStyle/>
          <a:p>
            <a:pPr marL="381000" indent="-38100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	Kaplan &amp; Norton created BSC to align an organization’s performance measures with its strategic plan &amp; goals. The BSC framework consists of four perspectives – </a:t>
            </a:r>
          </a:p>
          <a:p>
            <a:pPr marL="1074738" lvl="1" indent="-342900"/>
            <a:r>
              <a:rPr lang="en-US" sz="2800" dirty="0" smtClean="0">
                <a:ea typeface="ＭＳ Ｐゴシック" pitchFamily="-105" charset="-128"/>
              </a:rPr>
              <a:t>Financial perspective</a:t>
            </a:r>
          </a:p>
          <a:p>
            <a:pPr marL="1074738" lvl="1" indent="-342900"/>
            <a:r>
              <a:rPr lang="en-US" sz="2800" dirty="0" smtClean="0">
                <a:ea typeface="ＭＳ Ｐゴシック" pitchFamily="-105" charset="-128"/>
              </a:rPr>
              <a:t>Internal business process perspective</a:t>
            </a:r>
          </a:p>
          <a:p>
            <a:pPr marL="1074738" lvl="1" indent="-342900"/>
            <a:r>
              <a:rPr lang="en-US" sz="2800" dirty="0" smtClean="0">
                <a:ea typeface="ＭＳ Ｐゴシック" pitchFamily="-105" charset="-128"/>
              </a:rPr>
              <a:t>Customer perspective</a:t>
            </a:r>
          </a:p>
          <a:p>
            <a:pPr marL="1074738" lvl="1" indent="-342900"/>
            <a:r>
              <a:rPr lang="en-US" sz="2800" dirty="0" smtClean="0">
                <a:ea typeface="ＭＳ Ｐゴシック" pitchFamily="-105" charset="-128"/>
              </a:rPr>
              <a:t>Learning &amp; growth perspective</a:t>
            </a:r>
            <a:endParaRPr lang="en-US" dirty="0" smtClean="0">
              <a:ea typeface="ＭＳ Ｐゴシック" pitchFamily="-105" charset="-128"/>
            </a:endParaRPr>
          </a:p>
          <a:p>
            <a:pPr marL="381000" indent="-38100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	Also referred to as </a:t>
            </a:r>
            <a:r>
              <a:rPr lang="en-US" dirty="0" err="1" smtClean="0">
                <a:solidFill>
                  <a:srgbClr val="FF6600"/>
                </a:solidFill>
                <a:ea typeface="ＭＳ Ｐゴシック" pitchFamily="-105" charset="-128"/>
              </a:rPr>
              <a:t>scorecarding</a:t>
            </a:r>
            <a:endParaRPr lang="en-US" dirty="0" smtClean="0">
              <a:solidFill>
                <a:srgbClr val="FF6600"/>
              </a:solidFill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Balanced Scorecard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23" y="1447800"/>
            <a:ext cx="7231641" cy="5006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50875" y="1617663"/>
            <a:ext cx="7993063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Web-Based Scorecards &amp; </a:t>
            </a:r>
            <a:r>
              <a:rPr lang="en-US" sz="3200" b="1" smtClean="0">
                <a:solidFill>
                  <a:srgbClr val="FF6600"/>
                </a:solidFill>
                <a:ea typeface="ＭＳ Ｐゴシック" pitchFamily="-105" charset="-128"/>
              </a:rPr>
              <a:t>Dashboards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Web-based software applications used to design scorecards, which also link via the Web to a firm’s enterprise software system. </a:t>
            </a:r>
          </a:p>
          <a:p>
            <a:pPr lvl="1"/>
            <a:r>
              <a:rPr lang="en-US" smtClean="0">
                <a:ea typeface="ＭＳ Ｐゴシック" pitchFamily="-105" charset="-128"/>
              </a:rPr>
              <a:t>Provide managers a way to see real-time progress toward organizational milestones &amp; help to ensure that decisions remain in sync with the firm’s overall strategies.</a:t>
            </a:r>
          </a:p>
          <a:p>
            <a:pPr lvl="1"/>
            <a:endParaRPr lang="en-US" smtClean="0">
              <a:ea typeface="ＭＳ Ｐゴシック" pitchFamily="-105" charset="-128"/>
            </a:endParaRPr>
          </a:p>
        </p:txBody>
      </p:sp>
      <p:sp>
        <p:nvSpPr>
          <p:cNvPr id="33795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Balanced Scorecard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Supply Chain Operations Reference (SCOR) Model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3738" y="1631950"/>
            <a:ext cx="7899400" cy="4365625"/>
          </a:xfrm>
        </p:spPr>
        <p:txBody>
          <a:bodyPr/>
          <a:lstStyle/>
          <a:p>
            <a:pPr marL="0" indent="0">
              <a:spcAft>
                <a:spcPts val="1200"/>
              </a:spcAft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SCOR model developed by the Supply Chain Council (now CSCMP) for SCM diagnostic benchmarking &amp; process improvement</a:t>
            </a:r>
            <a:endParaRPr lang="en-US" sz="1600" dirty="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The SCOR model separates supply chain operations into 6 process categories –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Plan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Source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Make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Deliver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Return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Enable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SCOR Model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13" y="2017485"/>
            <a:ext cx="8641807" cy="3323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SCOR Model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2635817"/>
              </p:ext>
            </p:extLst>
          </p:nvPr>
        </p:nvGraphicFramePr>
        <p:xfrm>
          <a:off x="712651" y="1556653"/>
          <a:ext cx="8122920" cy="474481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2804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424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2802">
                <a:tc gridSpan="2"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</a:rPr>
                        <a:t>Table 14.2     SCOR Performance Categories and Attributes</a:t>
                      </a:r>
                      <a:endParaRPr lang="en-US" sz="20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5604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Performance Category</a:t>
                      </a:r>
                      <a:endParaRPr lang="en-US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effectLst/>
                        </a:rPr>
                        <a:t>Performance Attribute</a:t>
                      </a:r>
                      <a:endParaRPr lang="en-US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8406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Reliability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1. On-time delivery performance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2. Order fill rates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3. Order accuracy rates</a:t>
                      </a:r>
                      <a:endParaRPr lang="en-US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280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Responsiveness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1. Order lead times or speed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5604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Agility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1. Response times for unforeseen events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2. Production flexibility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31208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Cost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1. Supply chain management and logistics costs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2. Cost of goods sold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3. Warranty and returns processing costs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48406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Asset Management</a:t>
                      </a:r>
                      <a:endParaRPr lang="en-US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1. Cash-to-cash cycle time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2. Inventory days of supply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3. Asset turns</a:t>
                      </a:r>
                      <a:endParaRPr lang="en-US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SCOR Model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75A94AD-7EA7-4D48-AC29-171F6888AA99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478971" y="1770742"/>
            <a:ext cx="7634515" cy="4315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81000" indent="-381000" eaLnBrk="0" hangingPunct="0">
              <a:spcBef>
                <a:spcPct val="20000"/>
              </a:spcBef>
              <a:buClr>
                <a:srgbClr val="000090"/>
              </a:buClr>
            </a:pPr>
            <a:r>
              <a:rPr lang="en-US" sz="2800" dirty="0"/>
              <a:t>Companies generally use SCOR-based benchmarking to:</a:t>
            </a:r>
          </a:p>
          <a:p>
            <a:pPr marL="1074738" lvl="1" indent="-34290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800" dirty="0"/>
              <a:t>Set reasonable performance goals based on the SCOR model</a:t>
            </a:r>
          </a:p>
          <a:p>
            <a:pPr marL="1074738" lvl="1" indent="-34290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800" kern="0" dirty="0">
                <a:solidFill>
                  <a:srgbClr val="000000"/>
                </a:solidFill>
                <a:latin typeface="Arial"/>
              </a:rPr>
              <a:t>Calculate performance gaps against a global </a:t>
            </a:r>
            <a:r>
              <a:rPr lang="en-US" sz="2800" kern="0" dirty="0" smtClean="0">
                <a:solidFill>
                  <a:srgbClr val="000000"/>
                </a:solidFill>
                <a:latin typeface="Arial"/>
              </a:rPr>
              <a:t>database</a:t>
            </a:r>
          </a:p>
          <a:p>
            <a:pPr marL="1074738" lvl="1" indent="-34290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800" dirty="0"/>
              <a:t>Develop company-specific roadmaps for supply chain competitive success</a:t>
            </a:r>
          </a:p>
          <a:p>
            <a:pPr marL="1074738" lvl="1" indent="-34290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Char char="§"/>
            </a:pPr>
            <a:endParaRPr lang="en-US" sz="2800" kern="0" dirty="0" smtClean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3160</TotalTime>
  <Words>3125</Words>
  <Application>Microsoft Office PowerPoint</Application>
  <PresentationFormat>On-screen Show (4:3)</PresentationFormat>
  <Paragraphs>319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ＭＳ Ｐゴシック</vt:lpstr>
      <vt:lpstr>Arial</vt:lpstr>
      <vt:lpstr>Arial Narrow</vt:lpstr>
      <vt:lpstr>Arial Narrow Bold</vt:lpstr>
      <vt:lpstr>Calibri</vt:lpstr>
      <vt:lpstr>Times New Roman</vt:lpstr>
      <vt:lpstr>Wingdings</vt:lpstr>
      <vt:lpstr>Blank Presentation</vt:lpstr>
      <vt:lpstr>Chapter 14</vt:lpstr>
      <vt:lpstr>Learning Objectives</vt:lpstr>
      <vt:lpstr>Chapter Outline</vt:lpstr>
      <vt:lpstr>Introduction</vt:lpstr>
      <vt:lpstr>Viewing the SC as a Competitive Force </vt:lpstr>
      <vt:lpstr>Viewing the SC as a Competitive Weapon (Continued) </vt:lpstr>
      <vt:lpstr>Viewing the SC as a Competitive Weapon (Continued)</vt:lpstr>
      <vt:lpstr>Traditional Performance Measures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Traditional Performance Measures (Continued)</vt:lpstr>
      <vt:lpstr>World-Class Performance Measurement Systems</vt:lpstr>
      <vt:lpstr>World-Class Performance Measurement Systems (Continued)</vt:lpstr>
      <vt:lpstr>World-Class Performance Measurement Systems (Continued)</vt:lpstr>
      <vt:lpstr>World-Class Performance Measurement Systems (Continued)</vt:lpstr>
      <vt:lpstr>World-Class Performance Measurement Systems (Continued)</vt:lpstr>
      <vt:lpstr>SC Performance Measurement Systems </vt:lpstr>
      <vt:lpstr>SC Performance Meas. Systems (Continued)</vt:lpstr>
      <vt:lpstr>SC Performance Meas. Systems (Continued)</vt:lpstr>
      <vt:lpstr>SC Performance Meas. Systems (Continued)</vt:lpstr>
      <vt:lpstr>The Balanced Scorecard</vt:lpstr>
      <vt:lpstr>The Balanced Scorecard (Continued)</vt:lpstr>
      <vt:lpstr>The Balanced Scorecard (Continued)</vt:lpstr>
      <vt:lpstr>Supply Chain Operations Reference (SCOR) Model </vt:lpstr>
      <vt:lpstr>SCOR Model (Continued)</vt:lpstr>
      <vt:lpstr>SCOR Model (Continued)</vt:lpstr>
      <vt:lpstr>SCOR Model (Continued)</vt:lpstr>
    </vt:vector>
  </TitlesOfParts>
  <Company>JCWiz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14</dc:title>
  <dc:creator>CJ</dc:creator>
  <cp:lastModifiedBy>Irina Neaga</cp:lastModifiedBy>
  <cp:revision>70</cp:revision>
  <dcterms:created xsi:type="dcterms:W3CDTF">2010-11-11T21:46:59Z</dcterms:created>
  <dcterms:modified xsi:type="dcterms:W3CDTF">2020-03-02T20:46:39Z</dcterms:modified>
</cp:coreProperties>
</file>