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1994"/>
    <p:restoredTop sz="94652"/>
  </p:normalViewPr>
  <p:slideViewPr>
    <p:cSldViewPr snapToGrid="0" snapToObjects="1">
      <p:cViewPr varScale="1">
        <p:scale>
          <a:sx n="39" d="100"/>
          <a:sy n="39" d="100"/>
        </p:scale>
        <p:origin x="200" y="4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4/20/20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4/20/20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4/20/20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4/20/20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4/20/20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4/20/20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4/20/20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4/20/20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4/20/20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4/20/20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4/20/20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4/20/20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4/20/20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4/20/20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4/20/20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4/20/20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4/20/20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4/20/20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bc.co.uk/news/magazine-34592336" TargetMode="External"/><Relationship Id="rId3" Type="http://schemas.openxmlformats.org/officeDocument/2006/relationships/hyperlink" Target="https://newsus.cgtn.com/news/2019-09-25/China-has-made-significant-progress-in-sustainable-development-goals-KguFFImYFO/index.html" TargetMode="External"/><Relationship Id="rId7" Type="http://schemas.openxmlformats.org/officeDocument/2006/relationships/hyperlink" Target="https://asiasociety.org/blog/asia/what-global-citizenship-education" TargetMode="External"/><Relationship Id="rId2" Type="http://schemas.openxmlformats.org/officeDocument/2006/relationships/hyperlink" Target="http://www.chinadaily.com.cn/a/201901/09/WS5c354bfda31068606745f9e4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vestopedia.com/terms/g/globalization.asp" TargetMode="External"/><Relationship Id="rId5" Type="http://schemas.openxmlformats.org/officeDocument/2006/relationships/hyperlink" Target="https://www.hrw.org/world-report/2019/country-chapters/china-and-tibet" TargetMode="External"/><Relationship Id="rId4" Type="http://schemas.openxmlformats.org/officeDocument/2006/relationships/hyperlink" Target="https://www.hrichina.org/en/about-us" TargetMode="External"/><Relationship Id="rId9" Type="http://schemas.openxmlformats.org/officeDocument/2006/relationships/hyperlink" Target="https://www.thoughtco.com/globalization-positive-and-negative-143494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7CFB0-4F30-CF4A-8331-6B011B8EE6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China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B5073B-D534-744F-B066-0265EE14CCB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P146061</a:t>
            </a:r>
          </a:p>
        </p:txBody>
      </p:sp>
    </p:spTree>
    <p:extLst>
      <p:ext uri="{BB962C8B-B14F-4D97-AF65-F5344CB8AC3E}">
        <p14:creationId xmlns:p14="http://schemas.microsoft.com/office/powerpoint/2010/main" val="33346602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705E3-DE9F-D74E-9000-2777891007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United Nations Sustainable Development Goals</a:t>
            </a:r>
          </a:p>
        </p:txBody>
      </p:sp>
      <p:pic>
        <p:nvPicPr>
          <p:cNvPr id="5" name="Content Placeholder 4" descr="A picture containing photo, graffiti, train, covered&#10;&#10;Description automatically generated">
            <a:extLst>
              <a:ext uri="{FF2B5EF4-FFF2-40B4-BE49-F238E27FC236}">
                <a16:creationId xmlns:a16="http://schemas.microsoft.com/office/drawing/2014/main" id="{0284EE95-3E00-9841-9E2E-48F2EC9C35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1803" y="2338100"/>
            <a:ext cx="9768394" cy="3954246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A8D8843-B961-3B44-B91C-719C09CD9CB3}"/>
              </a:ext>
            </a:extLst>
          </p:cNvPr>
          <p:cNvSpPr txBox="1"/>
          <p:nvPr/>
        </p:nvSpPr>
        <p:spPr>
          <a:xfrm>
            <a:off x="1211803" y="6292346"/>
            <a:ext cx="73422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https://</a:t>
            </a:r>
            <a:r>
              <a:rPr lang="en-GB" sz="1400" dirty="0" err="1"/>
              <a:t>www.cn.undp.org</a:t>
            </a:r>
            <a:r>
              <a:rPr lang="en-GB" sz="1400" dirty="0"/>
              <a:t>/content/china/</a:t>
            </a:r>
            <a:r>
              <a:rPr lang="en-GB" sz="1400" dirty="0" err="1"/>
              <a:t>en</a:t>
            </a:r>
            <a:r>
              <a:rPr lang="en-GB" sz="1400" dirty="0"/>
              <a:t>/home/sustainable-development-</a:t>
            </a:r>
            <a:r>
              <a:rPr lang="en-GB" sz="1400" dirty="0" err="1"/>
              <a:t>goals.html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995185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A5110-89FA-D045-851F-730787693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United Nation 2030 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E949A-6430-3741-AD2C-FC7582C11F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Dream for a better future for the world</a:t>
            </a:r>
          </a:p>
          <a:p>
            <a:r>
              <a:rPr lang="en-GB" dirty="0"/>
              <a:t>Foreign minister Wang Yi </a:t>
            </a:r>
          </a:p>
          <a:p>
            <a:r>
              <a:rPr lang="en-GB" dirty="0"/>
              <a:t>”Better future to all”</a:t>
            </a:r>
          </a:p>
          <a:p>
            <a:r>
              <a:rPr lang="en-GB" dirty="0"/>
              <a:t>Significantly reduced poverty, improved health and pushed for green development</a:t>
            </a:r>
          </a:p>
          <a:p>
            <a:r>
              <a:rPr lang="en-GB" dirty="0"/>
              <a:t>”13 million people have left poverty for six years in a row”</a:t>
            </a:r>
          </a:p>
          <a:p>
            <a:r>
              <a:rPr lang="en-GB" dirty="0"/>
              <a:t>70% of poverty reduction</a:t>
            </a:r>
          </a:p>
          <a:p>
            <a:r>
              <a:rPr lang="en-GB" dirty="0"/>
              <a:t>Achieve goals ahead of 2030</a:t>
            </a:r>
          </a:p>
          <a:p>
            <a:r>
              <a:rPr lang="en-GB" dirty="0"/>
              <a:t>(CGTN, 2019)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78565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5538A-4A7E-BA4A-B627-16CBE2E1F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China Culture and Human 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69E4E-A905-D842-BC6A-C7936CA7E7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Cultural country</a:t>
            </a:r>
          </a:p>
          <a:p>
            <a:r>
              <a:rPr lang="en-GB" dirty="0"/>
              <a:t>Freedom of expression is restricted</a:t>
            </a:r>
          </a:p>
          <a:p>
            <a:r>
              <a:rPr lang="en-GB" dirty="0"/>
              <a:t>Torture is a form of justice</a:t>
            </a:r>
          </a:p>
          <a:p>
            <a:r>
              <a:rPr lang="en-GB" dirty="0"/>
              <a:t>Religion is carefully controlled</a:t>
            </a:r>
          </a:p>
          <a:p>
            <a:r>
              <a:rPr lang="en-GB" dirty="0"/>
              <a:t>Amnesty reports ‘there are more executions in China that the rest of the world combined’</a:t>
            </a:r>
          </a:p>
          <a:p>
            <a:r>
              <a:rPr lang="en-GB" dirty="0"/>
              <a:t>Accused of withholding information</a:t>
            </a:r>
          </a:p>
          <a:p>
            <a:r>
              <a:rPr lang="en-GB" dirty="0"/>
              <a:t>Human Rights Watch called China’s treatment of disabled people ‘inadequate’ and that there are ‘serious discrimination’ towards disabled people (</a:t>
            </a:r>
            <a:r>
              <a:rPr lang="en-GB" dirty="0" err="1"/>
              <a:t>Ruz</a:t>
            </a:r>
            <a:r>
              <a:rPr lang="en-GB" dirty="0"/>
              <a:t>, 2015)</a:t>
            </a:r>
          </a:p>
          <a:p>
            <a:r>
              <a:rPr lang="en-GB" dirty="0"/>
              <a:t>Women’s rights</a:t>
            </a:r>
          </a:p>
          <a:p>
            <a:r>
              <a:rPr lang="en-GB" dirty="0"/>
              <a:t>19% of jobs specified for males (Human Rights Watch, 2018)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1915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650F4-68E4-E348-82A4-46C54204F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 Governmental Organisations (NGO)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41EAA-08B6-DA40-B59C-285378E20C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Human Rights In China (HRIC)</a:t>
            </a:r>
          </a:p>
          <a:p>
            <a:r>
              <a:rPr lang="en-GB" dirty="0"/>
              <a:t>Founded in March 1989</a:t>
            </a:r>
          </a:p>
          <a:p>
            <a:r>
              <a:rPr lang="en-GB" dirty="0"/>
              <a:t>Platform for Chinese voices</a:t>
            </a:r>
          </a:p>
          <a:p>
            <a:r>
              <a:rPr lang="en-GB" dirty="0"/>
              <a:t>Promote fundamental rights and freedom</a:t>
            </a:r>
          </a:p>
          <a:p>
            <a:r>
              <a:rPr lang="en-GB" dirty="0"/>
              <a:t>Raise international awareness</a:t>
            </a:r>
          </a:p>
          <a:p>
            <a:r>
              <a:rPr lang="en-GB" dirty="0"/>
              <a:t>(HRIC, 2007)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80240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5C1B1-98B4-9C47-A514-744888E3C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ESDGC and Global </a:t>
            </a:r>
            <a:r>
              <a:rPr lang="en-GB" dirty="0" err="1"/>
              <a:t>CItizenship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34273-5F9F-9D41-83ED-6AA1280706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Education for Sustainable Development and Global Citizenship</a:t>
            </a:r>
          </a:p>
          <a:p>
            <a:r>
              <a:rPr lang="en-GB" dirty="0"/>
              <a:t>Major issues in the world (climate change, trade, resource and environmental depletion, human rights, conflict and democracy)</a:t>
            </a:r>
          </a:p>
          <a:p>
            <a:r>
              <a:rPr lang="en-GB" dirty="0"/>
              <a:t>How we treat the earth and each other (Welsh Government , 2008)</a:t>
            </a:r>
          </a:p>
          <a:p>
            <a:r>
              <a:rPr lang="en-GB" dirty="0"/>
              <a:t>Global Citizenship emphasises on rights and </a:t>
            </a:r>
            <a:r>
              <a:rPr lang="en-GB" dirty="0" err="1"/>
              <a:t>responsibilies</a:t>
            </a:r>
            <a:endParaRPr lang="en-GB" dirty="0"/>
          </a:p>
          <a:p>
            <a:r>
              <a:rPr lang="en-GB" dirty="0"/>
              <a:t>Philosophies and sensibilities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49193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94EDA-24F7-F14B-B03E-DCEAF1F44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China’s Promotion of ESDGC/Global Citizenship/Human Rights Through Policies and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35CECE-9C40-B24A-BC5B-7722452254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‘Butterfly effect’</a:t>
            </a:r>
          </a:p>
          <a:p>
            <a:r>
              <a:rPr lang="en-GB" dirty="0"/>
              <a:t>‘Better world’ and make a ‘change’ for the nation</a:t>
            </a:r>
          </a:p>
          <a:p>
            <a:r>
              <a:rPr lang="en-GB" dirty="0"/>
              <a:t>Sense of responsibility for society</a:t>
            </a:r>
          </a:p>
          <a:p>
            <a:r>
              <a:rPr lang="en-GB" dirty="0"/>
              <a:t>Rebuilding a new education system</a:t>
            </a:r>
          </a:p>
          <a:p>
            <a:r>
              <a:rPr lang="en-GB" dirty="0"/>
              <a:t>Promoting ideological and more education</a:t>
            </a:r>
          </a:p>
          <a:p>
            <a:r>
              <a:rPr lang="en-GB" dirty="0"/>
              <a:t>Implement culture into their important subjects</a:t>
            </a:r>
          </a:p>
          <a:p>
            <a:r>
              <a:rPr lang="en-GB" dirty="0"/>
              <a:t>(Xiao, 2013) </a:t>
            </a:r>
          </a:p>
        </p:txBody>
      </p:sp>
    </p:spTree>
    <p:extLst>
      <p:ext uri="{BB962C8B-B14F-4D97-AF65-F5344CB8AC3E}">
        <p14:creationId xmlns:p14="http://schemas.microsoft.com/office/powerpoint/2010/main" val="2770085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BE4B8-0939-E94D-90D7-88A046E3B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United Nations Global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6F187-3FA3-1544-BFB9-66893BC6C5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China is part of the United Nations Global Education First Initiative</a:t>
            </a:r>
          </a:p>
          <a:p>
            <a:r>
              <a:rPr lang="en-GB" dirty="0"/>
              <a:t>“Forge more just, peace, tolerant and inclusive societies”</a:t>
            </a:r>
          </a:p>
          <a:p>
            <a:r>
              <a:rPr lang="en-GB" dirty="0"/>
              <a:t>Interconnected challenges of the 21</a:t>
            </a:r>
            <a:r>
              <a:rPr lang="en-GB" baseline="30000" dirty="0"/>
              <a:t>st</a:t>
            </a:r>
            <a:r>
              <a:rPr lang="en-GB" dirty="0"/>
              <a:t> century</a:t>
            </a:r>
          </a:p>
          <a:p>
            <a:r>
              <a:rPr lang="en-GB" dirty="0"/>
              <a:t>Criteria to be successful</a:t>
            </a:r>
          </a:p>
          <a:p>
            <a:r>
              <a:rPr lang="en-GB" dirty="0"/>
              <a:t>Asia Society built a national movement</a:t>
            </a:r>
          </a:p>
          <a:p>
            <a:r>
              <a:rPr lang="en-GB" dirty="0"/>
              <a:t>Global competence skills </a:t>
            </a:r>
          </a:p>
          <a:p>
            <a:r>
              <a:rPr lang="en-GB" dirty="0"/>
              <a:t>(Menten, 2015)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84906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5F129-A3F7-9D4D-9011-D36700A2F3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Globalisation and Impacts on China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12990-D702-E147-9D8C-C5EF307E04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Globalisation is a social cultural political and legal phenomena</a:t>
            </a:r>
          </a:p>
          <a:p>
            <a:r>
              <a:rPr lang="en-GB" dirty="0"/>
              <a:t>Greater interactions</a:t>
            </a:r>
          </a:p>
          <a:p>
            <a:r>
              <a:rPr lang="en-GB" dirty="0"/>
              <a:t>Change of ideas and values</a:t>
            </a:r>
          </a:p>
          <a:p>
            <a:r>
              <a:rPr lang="en-GB" dirty="0"/>
              <a:t>Development of single world culture (Kopp, 2019)</a:t>
            </a:r>
          </a:p>
          <a:p>
            <a:r>
              <a:rPr lang="en-GB" dirty="0"/>
              <a:t>Deep part of Chinese history</a:t>
            </a:r>
          </a:p>
          <a:p>
            <a:r>
              <a:rPr lang="en-GB" dirty="0"/>
              <a:t>Global integration</a:t>
            </a:r>
          </a:p>
          <a:p>
            <a:r>
              <a:rPr lang="en-GB" dirty="0"/>
              <a:t>Global interconnectivity (</a:t>
            </a:r>
            <a:r>
              <a:rPr lang="en-GB" dirty="0" err="1"/>
              <a:t>Brahm</a:t>
            </a:r>
            <a:r>
              <a:rPr lang="en-GB" dirty="0"/>
              <a:t>, 2019)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1784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AC4A2-D71B-0B45-8A70-6815BC630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Positives and Negatives of Globalisation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760D2-EEC8-6043-AAFF-8B7A90A09E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Positives:</a:t>
            </a:r>
          </a:p>
          <a:p>
            <a:r>
              <a:rPr lang="en-GB" dirty="0"/>
              <a:t>Increase the standard of living</a:t>
            </a:r>
          </a:p>
          <a:p>
            <a:r>
              <a:rPr lang="en-GB" dirty="0"/>
              <a:t>Creativity and innovation</a:t>
            </a:r>
          </a:p>
          <a:p>
            <a:r>
              <a:rPr lang="en-GB" dirty="0"/>
              <a:t>Work better together towards goals</a:t>
            </a:r>
          </a:p>
          <a:p>
            <a:r>
              <a:rPr lang="en-GB" dirty="0"/>
              <a:t>Global awareness</a:t>
            </a:r>
          </a:p>
          <a:p>
            <a:r>
              <a:rPr lang="en-GB" dirty="0"/>
              <a:t>Greater access to more resources</a:t>
            </a:r>
          </a:p>
          <a:p>
            <a:pPr marL="0" indent="0">
              <a:buNone/>
            </a:pPr>
            <a:r>
              <a:rPr lang="en-GB" dirty="0"/>
              <a:t>Negatives:</a:t>
            </a:r>
          </a:p>
          <a:p>
            <a:r>
              <a:rPr lang="en-GB" dirty="0"/>
              <a:t>Unique culture and individuality could fade</a:t>
            </a:r>
          </a:p>
          <a:p>
            <a:r>
              <a:rPr lang="en-GB" dirty="0"/>
              <a:t>(</a:t>
            </a:r>
            <a:r>
              <a:rPr lang="en-GB" dirty="0" err="1"/>
              <a:t>Stief</a:t>
            </a:r>
            <a:r>
              <a:rPr lang="en-GB" dirty="0"/>
              <a:t>, 2019)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3141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2197B-F906-EB45-B980-2071FB399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This Mean For Future Generations?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59913-95AA-C94D-9305-35DE5AB86C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ESDGC prepares learners for the future</a:t>
            </a:r>
          </a:p>
          <a:p>
            <a:r>
              <a:rPr lang="en-GB" dirty="0"/>
              <a:t>Develop skills for a ‘better world for the future generation’</a:t>
            </a:r>
          </a:p>
          <a:p>
            <a:r>
              <a:rPr lang="en-GB" dirty="0"/>
              <a:t>‘create a more peaceful world’ (Welsh Government, 2008).</a:t>
            </a:r>
          </a:p>
          <a:p>
            <a:r>
              <a:rPr lang="en-GB" dirty="0"/>
              <a:t>Global citizenship in China aims to develop learners for their lifetime</a:t>
            </a:r>
          </a:p>
          <a:p>
            <a:r>
              <a:rPr lang="en-GB" dirty="0"/>
              <a:t>Make links between people and the environment</a:t>
            </a:r>
          </a:p>
          <a:p>
            <a:r>
              <a:rPr lang="en-GB" dirty="0"/>
              <a:t>Create a better picture of the wider world</a:t>
            </a:r>
          </a:p>
          <a:p>
            <a:r>
              <a:rPr lang="en-GB" dirty="0"/>
              <a:t>Hopeful future for the future generation</a:t>
            </a:r>
          </a:p>
        </p:txBody>
      </p:sp>
    </p:spTree>
    <p:extLst>
      <p:ext uri="{BB962C8B-B14F-4D97-AF65-F5344CB8AC3E}">
        <p14:creationId xmlns:p14="http://schemas.microsoft.com/office/powerpoint/2010/main" val="942525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227D5-B8FF-7748-BCDF-2E0092E14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943" y="803104"/>
            <a:ext cx="9613861" cy="1080938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0918D97-69D1-2D41-8F46-7AD61221B4D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6378" y="2278880"/>
            <a:ext cx="11662680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Brahm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L. (2019).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Impacts of globalization on China's cultural heritage and cultural identity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Retrieved from China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DailyI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http://www.chinadaily.com.cn/a/201901/09/WS5c354bfda31068606745f9e4.html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CGTN. (2019, September 25).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China has made significant progress in sustainable development goals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Retrieved from CGTN: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https://newsus.cgtn.com/news/2019-09-25/China-has-made-significant-progress-in-sustainable-development-goals-KguFFImYFO/index.html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HRIC. (2007).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Human Rights In China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Retrieved from Human Rights In China: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https://www.hrichina.org/en/about-us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Human Rights Watch. (2018).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China: Events of 2018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Retrieved from Human Rights Watch: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https://www.hrw.org/world-report/2019/country-chapters/china-and-tibet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Kopp, C. (2019, May 9).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Globalization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Retrieved from Investopedia: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6"/>
              </a:rPr>
              <a:t>https://www.investopedia.com/terms/g/globalization.asp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Menten, A. (2015, September 25).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Is 'Global Citizenship Education'?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Retrieved from Asia Society: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7"/>
              </a:rPr>
              <a:t>https://asiasociety.org/blog/asia/what-global-citizenship-education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Ruz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C. (2015, October 21).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Human rights: What is China accused of?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Retrieved from BBC News: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8"/>
              </a:rPr>
              <a:t>https://www.bbc.co.uk/news/magazine-34592336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Stief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C. (2019, June 24).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Globalization in the Modern World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Retrieved from ThoughtCo.: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9"/>
              </a:rPr>
              <a:t>https://www.thoughtco.com/globalization-positive-and-negative-1434946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Welsh Government . (2008).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Education for Sustainable Development and Global Citizenship.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Welsh Government.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Xiao, J. (2013).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Global Citizenship Education in China.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8667268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79</TotalTime>
  <Words>835</Words>
  <Application>Microsoft Macintosh PowerPoint</Application>
  <PresentationFormat>Widescreen</PresentationFormat>
  <Paragraphs>100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Trebuchet MS</vt:lpstr>
      <vt:lpstr>Berlin</vt:lpstr>
      <vt:lpstr>China</vt:lpstr>
      <vt:lpstr>United Nations Sustainable Development Goals</vt:lpstr>
      <vt:lpstr>United Nation 2030 Agenda</vt:lpstr>
      <vt:lpstr>China Culture and Human Rights</vt:lpstr>
      <vt:lpstr>Non Governmental Organisations (NGO)</vt:lpstr>
      <vt:lpstr>ESDGC and Global CItizenship</vt:lpstr>
      <vt:lpstr>China’s Promotion of ESDGC/Global Citizenship/Human Rights Through Policies and Practice</vt:lpstr>
      <vt:lpstr>United Nations Global Education</vt:lpstr>
      <vt:lpstr>Globalisation and Impacts on China</vt:lpstr>
      <vt:lpstr>Positives and Negatives of Globalisation</vt:lpstr>
      <vt:lpstr>What Does This Mean For Future Generations?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CHINA</dc:title>
  <dc:creator>Microsoft Office User</dc:creator>
  <cp:lastModifiedBy>Microsoft Office User</cp:lastModifiedBy>
  <cp:revision>16</cp:revision>
  <dcterms:created xsi:type="dcterms:W3CDTF">2020-04-20T20:11:01Z</dcterms:created>
  <dcterms:modified xsi:type="dcterms:W3CDTF">2020-04-20T21:30:04Z</dcterms:modified>
</cp:coreProperties>
</file>