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368" r:id="rId2"/>
    <p:sldId id="384" r:id="rId3"/>
    <p:sldId id="385" r:id="rId4"/>
    <p:sldId id="386" r:id="rId5"/>
    <p:sldId id="387" r:id="rId6"/>
    <p:sldId id="417" r:id="rId7"/>
    <p:sldId id="381" r:id="rId8"/>
    <p:sldId id="356" r:id="rId9"/>
    <p:sldId id="382" r:id="rId10"/>
    <p:sldId id="412" r:id="rId11"/>
    <p:sldId id="413" r:id="rId12"/>
    <p:sldId id="414" r:id="rId13"/>
    <p:sldId id="390" r:id="rId14"/>
    <p:sldId id="383" r:id="rId15"/>
    <p:sldId id="415" r:id="rId16"/>
    <p:sldId id="416" r:id="rId17"/>
    <p:sldId id="399" r:id="rId18"/>
    <p:sldId id="406" r:id="rId19"/>
    <p:sldId id="410" r:id="rId20"/>
    <p:sldId id="407" r:id="rId21"/>
    <p:sldId id="408" r:id="rId22"/>
    <p:sldId id="409" r:id="rId23"/>
    <p:sldId id="400" r:id="rId24"/>
    <p:sldId id="41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146" autoAdjust="0"/>
  </p:normalViewPr>
  <p:slideViewPr>
    <p:cSldViewPr>
      <p:cViewPr>
        <p:scale>
          <a:sx n="70" d="100"/>
          <a:sy n="70" d="100"/>
        </p:scale>
        <p:origin x="-1374" y="1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26/11/2019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culture.people.com.cn/BIG5/n1/2016/0129/c22219-28095002.html"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www.gming.org/fjrw/hcrw/xuanhuashangren/174969.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Kt9Nqwmnd_c"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youtube.com/watch?v=RaupYlXQ9Yg"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aike.baidu.com/item/%E7%8E%8B%E5%BC%BC/28866"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book.bfnn.org/books/0241.ht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book.bfnn.org/books/0241.ht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literal translation stays very close to</a:t>
            </a:r>
            <a:r>
              <a:rPr lang="en-GB" baseline="0" dirty="0" smtClean="0"/>
              <a:t> the Classical text, with every Chinese word being translated by a Latin word. Because of the concision and density of the Classical text, this translation is difficult to understand for someone without previous exposure to Chinese history, culture, and philosophy. In fact, it is almost impossible to understand a literal translation of the </a:t>
            </a:r>
            <a:r>
              <a:rPr lang="en-GB" baseline="0" dirty="0" err="1" smtClean="0"/>
              <a:t>Lunyu</a:t>
            </a:r>
            <a:r>
              <a:rPr lang="en-GB" baseline="0" dirty="0" smtClean="0"/>
              <a:t>, or of any ancient Chinese text. Even today, translators have to expatiate the meaning between the original words, the difficulty is not specific to the Western translations of the </a:t>
            </a:r>
            <a:r>
              <a:rPr lang="en-GB" baseline="0" dirty="0" err="1" smtClean="0"/>
              <a:t>Lunyu</a:t>
            </a:r>
            <a:r>
              <a:rPr lang="en-GB" baseline="0" dirty="0" smtClean="0"/>
              <a:t>. In China, ever since the </a:t>
            </a:r>
            <a:r>
              <a:rPr lang="en-GB" baseline="0" dirty="0" err="1" smtClean="0"/>
              <a:t>Lunyu</a:t>
            </a:r>
            <a:r>
              <a:rPr lang="en-GB" baseline="0" dirty="0" smtClean="0"/>
              <a:t> was edited in the Han dynasty, it has often been accompanied by interlinear commentaries which explain the text and make </a:t>
            </a:r>
            <a:r>
              <a:rPr lang="en-GB" baseline="0" smtClean="0"/>
              <a:t>it understandable.</a:t>
            </a:r>
            <a:r>
              <a:rPr lang="en-GB" smtClean="0"/>
              <a:t>’ ----- (Sinologists as Translators in the 17</a:t>
            </a:r>
            <a:r>
              <a:rPr lang="en-GB" baseline="30000" smtClean="0"/>
              <a:t>th</a:t>
            </a:r>
            <a:r>
              <a:rPr lang="en-GB" baseline="0" smtClean="0"/>
              <a:t> to 19</a:t>
            </a:r>
            <a:r>
              <a:rPr lang="en-GB" baseline="30000" smtClean="0"/>
              <a:t>th</a:t>
            </a:r>
            <a:r>
              <a:rPr lang="en-GB" baseline="0" smtClean="0"/>
              <a:t> Centuries, </a:t>
            </a:r>
            <a:r>
              <a:rPr lang="en-GB" smtClean="0"/>
              <a:t>p3)</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a:t>
            </a:fld>
            <a:endParaRPr lang="en-GB"/>
          </a:p>
        </p:txBody>
      </p:sp>
    </p:spTree>
    <p:extLst>
      <p:ext uri="{BB962C8B-B14F-4D97-AF65-F5344CB8AC3E}">
        <p14:creationId xmlns:p14="http://schemas.microsoft.com/office/powerpoint/2010/main" val="1496651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479205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TW" altLang="en-US" sz="1200" b="1" kern="1200" dirty="0" smtClean="0">
                <a:solidFill>
                  <a:schemeClr val="tx1"/>
                </a:solidFill>
                <a:effectLst/>
                <a:latin typeface="+mn-lt"/>
                <a:ea typeface="+mn-ea"/>
                <a:cs typeface="+mn-cs"/>
              </a:rPr>
              <a:t>孔子問禮於老子的啟示</a:t>
            </a:r>
            <a:endParaRPr lang="en-US" altLang="zh-CN" sz="1200" b="1" i="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http://culture.people.com.cn/BIG5/n1/2016/0129/c22219-28095002.html</a:t>
            </a:r>
            <a:endParaRPr lang="en-US" altLang="zh-CN" sz="1200" b="1" i="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zh-CN" altLang="en-US" sz="1200" b="1" i="0" kern="1200" dirty="0" smtClean="0">
                <a:solidFill>
                  <a:schemeClr val="tx1"/>
                </a:solidFill>
                <a:effectLst/>
                <a:latin typeface="+mn-lt"/>
                <a:ea typeface="+mn-ea"/>
                <a:cs typeface="+mn-cs"/>
              </a:rPr>
              <a:t>孔子、老子皆是佛菩萨化身</a:t>
            </a:r>
            <a:endParaRPr lang="en-GB" dirty="0" smtClean="0">
              <a:hlinkClick r:id="rId4"/>
            </a:endParaRPr>
          </a:p>
          <a:p>
            <a:r>
              <a:rPr lang="en-GB" dirty="0" smtClean="0">
                <a:hlinkClick r:id="rId4"/>
              </a:rPr>
              <a:t>ttp://www.gming.org/fjrw/hcrw/xuanhuashangren/174969.html</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623181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https://www.youtube.com/watch?v=Kt9Nqwmnd_c</a:t>
            </a:r>
            <a:endParaRPr lang="en-US" altLang="zh-CN" sz="1200" b="0" i="0" kern="1200" dirty="0" smtClean="0">
              <a:solidFill>
                <a:schemeClr val="tx1"/>
              </a:solidFill>
              <a:effectLst/>
              <a:latin typeface="+mn-lt"/>
              <a:ea typeface="+mn-ea"/>
              <a:cs typeface="+mn-cs"/>
            </a:endParaRPr>
          </a:p>
          <a:p>
            <a:r>
              <a:rPr lang="zh-CN" altLang="en-US" sz="1200" b="0" i="0" kern="1200" dirty="0" smtClean="0">
                <a:solidFill>
                  <a:schemeClr val="tx1"/>
                </a:solidFill>
                <a:effectLst/>
                <a:latin typeface="+mn-lt"/>
                <a:ea typeface="+mn-ea"/>
                <a:cs typeface="+mn-cs"/>
              </a:rPr>
              <a:t>大自然的規律叫道</a:t>
            </a:r>
            <a:endParaRPr lang="en-US" altLang="zh-CN" sz="1200" b="0" i="0" kern="1200" dirty="0" smtClean="0">
              <a:solidFill>
                <a:schemeClr val="tx1"/>
              </a:solidFill>
              <a:effectLst/>
              <a:latin typeface="+mn-lt"/>
              <a:ea typeface="+mn-ea"/>
              <a:cs typeface="+mn-cs"/>
            </a:endParaRPr>
          </a:p>
          <a:p>
            <a:r>
              <a:rPr lang="zh-CN" altLang="en-US" sz="1200" b="0" i="0" kern="1200" dirty="0" smtClean="0">
                <a:solidFill>
                  <a:schemeClr val="tx1"/>
                </a:solidFill>
                <a:effectLst/>
                <a:latin typeface="+mn-lt"/>
                <a:ea typeface="+mn-ea"/>
                <a:cs typeface="+mn-cs"/>
              </a:rPr>
              <a:t>隨順大自然的規律叫德</a:t>
            </a:r>
            <a:endParaRPr lang="en-US" altLang="zh-CN" sz="1200" b="0" i="0" kern="1200" dirty="0" smtClean="0">
              <a:solidFill>
                <a:schemeClr val="tx1"/>
              </a:solidFill>
              <a:effectLst/>
              <a:latin typeface="+mn-lt"/>
              <a:ea typeface="+mn-ea"/>
              <a:cs typeface="+mn-cs"/>
            </a:endParaRPr>
          </a:p>
          <a:p>
            <a:endParaRPr lang="en-US" altLang="zh-TW" sz="1200" b="0" i="0" kern="1200" dirty="0" smtClean="0">
              <a:solidFill>
                <a:schemeClr val="tx1"/>
              </a:solidFill>
              <a:effectLst/>
              <a:latin typeface="+mn-lt"/>
              <a:ea typeface="+mn-ea"/>
              <a:cs typeface="+mn-cs"/>
            </a:endParaRPr>
          </a:p>
          <a:p>
            <a:r>
              <a:rPr lang="en-GB" dirty="0" smtClean="0">
                <a:hlinkClick r:id="rId4"/>
              </a:rPr>
              <a:t>https://www.youtube.com/watch?v=RaupYlXQ9Yg</a:t>
            </a:r>
            <a:endParaRPr lang="en-US" altLang="zh-TW" sz="1200" b="0" i="0" kern="1200" dirty="0" smtClean="0">
              <a:solidFill>
                <a:schemeClr val="tx1"/>
              </a:solidFill>
              <a:effectLst/>
              <a:latin typeface="+mn-lt"/>
              <a:ea typeface="+mn-ea"/>
              <a:cs typeface="+mn-cs"/>
            </a:endParaRPr>
          </a:p>
          <a:p>
            <a:r>
              <a:rPr lang="zh-TW" altLang="en-US" sz="1200" b="0" i="0" kern="1200" dirty="0" smtClean="0">
                <a:solidFill>
                  <a:schemeClr val="tx1"/>
                </a:solidFill>
                <a:effectLst/>
                <a:latin typeface="+mn-lt"/>
                <a:ea typeface="+mn-ea"/>
                <a:cs typeface="+mn-cs"/>
              </a:rPr>
              <a:t>善男子、善女人這個善的標準就是十善業道，十善真正做到了，心裡有十善，行為上有十善。</a:t>
            </a:r>
            <a:endParaRPr lang="en-US" altLang="zh-TW" sz="1200" b="0" i="0" kern="1200" dirty="0" smtClean="0">
              <a:solidFill>
                <a:schemeClr val="tx1"/>
              </a:solidFill>
              <a:effectLst/>
              <a:latin typeface="+mn-lt"/>
              <a:ea typeface="+mn-ea"/>
              <a:cs typeface="+mn-cs"/>
            </a:endParaRPr>
          </a:p>
          <a:p>
            <a:r>
              <a:rPr lang="zh-TW" altLang="en-US" sz="1200" b="0" i="0" kern="1200" dirty="0" smtClean="0">
                <a:solidFill>
                  <a:schemeClr val="tx1"/>
                </a:solidFill>
                <a:effectLst/>
                <a:latin typeface="+mn-lt"/>
                <a:ea typeface="+mn-ea"/>
                <a:cs typeface="+mn-cs"/>
              </a:rPr>
              <a:t>在心，我們叫它做</a:t>
            </a:r>
            <a:r>
              <a:rPr lang="zh-TW" altLang="en-US" sz="1200" b="1" i="0" kern="1200" dirty="0" smtClean="0">
                <a:solidFill>
                  <a:schemeClr val="tx1"/>
                </a:solidFill>
                <a:effectLst/>
                <a:latin typeface="+mn-lt"/>
                <a:ea typeface="+mn-ea"/>
                <a:cs typeface="+mn-cs"/>
              </a:rPr>
              <a:t>道</a:t>
            </a:r>
            <a:r>
              <a:rPr lang="zh-TW" altLang="en-US" sz="1200" b="0" i="0" kern="1200" dirty="0" smtClean="0">
                <a:solidFill>
                  <a:schemeClr val="tx1"/>
                </a:solidFill>
                <a:effectLst/>
                <a:latin typeface="+mn-lt"/>
                <a:ea typeface="+mn-ea"/>
                <a:cs typeface="+mn-cs"/>
              </a:rPr>
              <a:t>，這是智慧之道、是德行之道、是善果之道；</a:t>
            </a:r>
            <a:endParaRPr lang="en-US" altLang="zh-TW" sz="1200" b="0" i="0" kern="1200" dirty="0" smtClean="0">
              <a:solidFill>
                <a:schemeClr val="tx1"/>
              </a:solidFill>
              <a:effectLst/>
              <a:latin typeface="+mn-lt"/>
              <a:ea typeface="+mn-ea"/>
              <a:cs typeface="+mn-cs"/>
            </a:endParaRPr>
          </a:p>
          <a:p>
            <a:r>
              <a:rPr lang="zh-TW" altLang="en-US" sz="1200" b="0" i="0" kern="1200" dirty="0" smtClean="0">
                <a:solidFill>
                  <a:schemeClr val="tx1"/>
                </a:solidFill>
                <a:effectLst/>
                <a:latin typeface="+mn-lt"/>
                <a:ea typeface="+mn-ea"/>
                <a:cs typeface="+mn-cs"/>
              </a:rPr>
              <a:t>在行為上那就是</a:t>
            </a:r>
            <a:r>
              <a:rPr lang="zh-TW" altLang="en-US" sz="1200" b="1" i="0" kern="1200" dirty="0" smtClean="0">
                <a:solidFill>
                  <a:schemeClr val="tx1"/>
                </a:solidFill>
                <a:effectLst/>
                <a:latin typeface="+mn-lt"/>
                <a:ea typeface="+mn-ea"/>
                <a:cs typeface="+mn-cs"/>
              </a:rPr>
              <a:t>德</a:t>
            </a:r>
            <a:r>
              <a:rPr lang="zh-TW" altLang="en-US" sz="1200" b="0" i="0" kern="1200" dirty="0" smtClean="0">
                <a:solidFill>
                  <a:schemeClr val="tx1"/>
                </a:solidFill>
                <a:effectLst/>
                <a:latin typeface="+mn-lt"/>
                <a:ea typeface="+mn-ea"/>
                <a:cs typeface="+mn-cs"/>
              </a:rPr>
              <a:t>，你真正得到，得到離苦得樂，得到破迷開悟，你真得到。</a:t>
            </a:r>
            <a:endParaRPr lang="en-US" dirty="0" smtClean="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69374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https://baike.baidu.com/item/%E7%8E%8B%E5%BC%BC/28866</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3395758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TW" altLang="en-US" sz="1200" b="1" i="0" kern="1200" dirty="0" smtClean="0">
                <a:solidFill>
                  <a:schemeClr val="tx1"/>
                </a:solidFill>
                <a:effectLst/>
                <a:latin typeface="+mn-lt"/>
                <a:ea typeface="+mn-ea"/>
                <a:cs typeface="+mn-cs"/>
              </a:rPr>
              <a:t>憨山大師的一生</a:t>
            </a:r>
            <a:endParaRPr lang="en-US" dirty="0" smtClean="0"/>
          </a:p>
          <a:p>
            <a:r>
              <a:rPr lang="en-GB" dirty="0" smtClean="0">
                <a:hlinkClick r:id="rId3"/>
              </a:rPr>
              <a:t>https://book.b</a:t>
            </a:r>
          </a:p>
          <a:p>
            <a:endParaRPr lang="en-GB" dirty="0" smtClean="0">
              <a:hlinkClick r:id="rId3"/>
            </a:endParaRPr>
          </a:p>
          <a:p>
            <a:r>
              <a:rPr lang="en-GB" smtClean="0">
                <a:hlinkClick r:id="rId3"/>
              </a:rPr>
              <a:t>fnn.org/books/0241.htm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3556446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TW" altLang="en-US" sz="1200" b="1" i="0" kern="1200" dirty="0" smtClean="0">
                <a:solidFill>
                  <a:schemeClr val="tx1"/>
                </a:solidFill>
                <a:effectLst/>
                <a:latin typeface="+mn-lt"/>
                <a:ea typeface="+mn-ea"/>
                <a:cs typeface="+mn-cs"/>
              </a:rPr>
              <a:t>憨山大師的一生</a:t>
            </a:r>
            <a:endParaRPr lang="en-US" dirty="0" smtClean="0"/>
          </a:p>
          <a:p>
            <a:r>
              <a:rPr lang="en-GB" dirty="0" smtClean="0">
                <a:hlinkClick r:id="rId3"/>
              </a:rPr>
              <a:t>https://book.bfnn.org/books/0241.htm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12</a:t>
            </a:fld>
            <a:endParaRPr lang="en-GB"/>
          </a:p>
        </p:txBody>
      </p:sp>
    </p:spTree>
    <p:extLst>
      <p:ext uri="{BB962C8B-B14F-4D97-AF65-F5344CB8AC3E}">
        <p14:creationId xmlns:p14="http://schemas.microsoft.com/office/powerpoint/2010/main" val="3556446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F670E65-55B5-4B21-B472-C31EF0E76F80}" type="datetimeFigureOut">
              <a:rPr lang="en-GB" smtClean="0"/>
              <a:t>26/11/2019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EDAE5854-CF7E-4F72-930B-736FE12129E8}"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F670E65-55B5-4B21-B472-C31EF0E76F80}"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F670E65-55B5-4B21-B472-C31EF0E76F80}"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F670E65-55B5-4B21-B472-C31EF0E76F80}"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F670E65-55B5-4B21-B472-C31EF0E76F80}" type="datetimeFigureOut">
              <a:rPr lang="en-GB" smtClean="0"/>
              <a:t>26/11/2019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F670E65-55B5-4B21-B472-C31EF0E76F80}" type="datetimeFigureOut">
              <a:rPr lang="en-GB" smtClean="0"/>
              <a:t>26/11/2019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670E65-55B5-4B21-B472-C31EF0E76F80}" type="datetimeFigureOut">
              <a:rPr lang="en-GB" smtClean="0"/>
              <a:t>26/11/2019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F670E65-55B5-4B21-B472-C31EF0E76F80}"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F670E65-55B5-4B21-B472-C31EF0E76F80}" type="datetimeFigureOut">
              <a:rPr lang="en-GB" smtClean="0"/>
              <a:t>26/11/2019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EDAE5854-CF7E-4F72-930B-736FE12129E8}"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F670E65-55B5-4B21-B472-C31EF0E76F80}"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F670E65-55B5-4B21-B472-C31EF0E76F80}"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F670E65-55B5-4B21-B472-C31EF0E76F80}" type="datetimeFigureOut">
              <a:rPr lang="en-GB" smtClean="0"/>
              <a:t>26/11/2019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DAE5854-CF7E-4F72-930B-736FE12129E8}"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9414" y="2348880"/>
            <a:ext cx="5751254" cy="830997"/>
          </a:xfrm>
          <a:prstGeom prst="rect">
            <a:avLst/>
          </a:prstGeom>
          <a:noFill/>
        </p:spPr>
        <p:txBody>
          <a:bodyPr wrap="none" rtlCol="0">
            <a:spAutoFit/>
          </a:bodyPr>
          <a:lstStyle/>
          <a:p>
            <a:r>
              <a:rPr lang="en-GB" sz="4800" dirty="0" err="1" smtClean="0"/>
              <a:t>Sinological</a:t>
            </a:r>
            <a:r>
              <a:rPr lang="en-GB" sz="4800" dirty="0" smtClean="0"/>
              <a:t> English I </a:t>
            </a:r>
          </a:p>
        </p:txBody>
      </p:sp>
      <p:sp>
        <p:nvSpPr>
          <p:cNvPr id="7" name="TextBox 6"/>
          <p:cNvSpPr txBox="1"/>
          <p:nvPr/>
        </p:nvSpPr>
        <p:spPr>
          <a:xfrm>
            <a:off x="4712308" y="5013176"/>
            <a:ext cx="3929345" cy="1384995"/>
          </a:xfrm>
          <a:prstGeom prst="rect">
            <a:avLst/>
          </a:prstGeom>
          <a:noFill/>
        </p:spPr>
        <p:txBody>
          <a:bodyPr wrap="none" rtlCol="0">
            <a:spAutoFit/>
          </a:bodyPr>
          <a:lstStyle/>
          <a:p>
            <a:r>
              <a:rPr lang="en-GB" sz="2800" dirty="0" smtClean="0"/>
              <a:t>Module code: SICH4002</a:t>
            </a:r>
          </a:p>
          <a:p>
            <a:r>
              <a:rPr lang="en-GB" sz="2800" dirty="0" smtClean="0"/>
              <a:t>Module tutor: </a:t>
            </a:r>
            <a:r>
              <a:rPr lang="en-GB" sz="2800" dirty="0" err="1" smtClean="0"/>
              <a:t>Jie</a:t>
            </a:r>
            <a:r>
              <a:rPr lang="en-GB" sz="2800" dirty="0" smtClean="0"/>
              <a:t> Deng</a:t>
            </a:r>
          </a:p>
          <a:p>
            <a:r>
              <a:rPr lang="en-GB" sz="2800" dirty="0"/>
              <a:t>Date: 25 November </a:t>
            </a:r>
            <a:r>
              <a:rPr lang="en-GB" sz="2800" dirty="0" smtClean="0"/>
              <a:t>2019</a:t>
            </a:r>
            <a:endParaRPr lang="en-GB" sz="2800" dirty="0"/>
          </a:p>
        </p:txBody>
      </p:sp>
    </p:spTree>
    <p:extLst>
      <p:ext uri="{BB962C8B-B14F-4D97-AF65-F5344CB8AC3E}">
        <p14:creationId xmlns:p14="http://schemas.microsoft.com/office/powerpoint/2010/main" val="25244149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5576" y="1916832"/>
            <a:ext cx="7776864" cy="3785652"/>
          </a:xfrm>
          <a:prstGeom prst="rect">
            <a:avLst/>
          </a:prstGeom>
          <a:noFill/>
        </p:spPr>
        <p:txBody>
          <a:bodyPr wrap="square" rtlCol="0">
            <a:spAutoFit/>
          </a:bodyPr>
          <a:lstStyle/>
          <a:p>
            <a:r>
              <a:rPr lang="en-US" altLang="zh-CN" sz="4000" b="1" dirty="0" smtClean="0"/>
              <a:t>Questions:</a:t>
            </a:r>
          </a:p>
          <a:p>
            <a:endParaRPr lang="en-US" altLang="zh-CN" sz="4000" b="1" dirty="0" smtClean="0"/>
          </a:p>
          <a:p>
            <a:r>
              <a:rPr lang="en-US" sz="4000" dirty="0" smtClean="0"/>
              <a:t>1. What is </a:t>
            </a:r>
            <a:r>
              <a:rPr lang="en-US" sz="4000" dirty="0" err="1" smtClean="0"/>
              <a:t>Sinological</a:t>
            </a:r>
            <a:r>
              <a:rPr lang="en-US" sz="4000" dirty="0" smtClean="0"/>
              <a:t> English?</a:t>
            </a:r>
          </a:p>
          <a:p>
            <a:pPr marL="742950" indent="-742950">
              <a:buFont typeface="+mj-lt"/>
              <a:buAutoNum type="arabicPeriod"/>
            </a:pPr>
            <a:endParaRPr lang="en-GB" sz="4000" dirty="0" smtClean="0"/>
          </a:p>
          <a:p>
            <a:r>
              <a:rPr lang="en-GB" sz="4000" dirty="0" smtClean="0"/>
              <a:t>2. What is </a:t>
            </a:r>
            <a:r>
              <a:rPr lang="en-GB" sz="4000" dirty="0" err="1" smtClean="0"/>
              <a:t>Sinological</a:t>
            </a:r>
            <a:r>
              <a:rPr lang="en-GB" sz="4000" dirty="0" smtClean="0"/>
              <a:t> English for?</a:t>
            </a:r>
          </a:p>
          <a:p>
            <a:pPr marL="742950" indent="-742950">
              <a:buFont typeface="+mj-lt"/>
              <a:buAutoNum type="arabicPeriod"/>
            </a:pPr>
            <a:endParaRPr lang="en-GB" sz="4000" dirty="0" smtClean="0"/>
          </a:p>
        </p:txBody>
      </p:sp>
    </p:spTree>
    <p:extLst>
      <p:ext uri="{BB962C8B-B14F-4D97-AF65-F5344CB8AC3E}">
        <p14:creationId xmlns:p14="http://schemas.microsoft.com/office/powerpoint/2010/main" val="41740819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3608" y="1556792"/>
            <a:ext cx="7200800" cy="4339650"/>
          </a:xfrm>
          <a:prstGeom prst="rect">
            <a:avLst/>
          </a:prstGeom>
          <a:noFill/>
        </p:spPr>
        <p:txBody>
          <a:bodyPr wrap="square" rtlCol="0">
            <a:spAutoFit/>
          </a:bodyPr>
          <a:lstStyle/>
          <a:p>
            <a:r>
              <a:rPr lang="en-US" altLang="zh-CN" sz="4000" b="1" dirty="0" smtClean="0"/>
              <a:t>Questions:</a:t>
            </a:r>
          </a:p>
          <a:p>
            <a:endParaRPr lang="en-US" altLang="zh-CN" sz="3600" b="1" dirty="0" smtClean="0"/>
          </a:p>
          <a:p>
            <a:r>
              <a:rPr lang="en-US" sz="4000" dirty="0"/>
              <a:t>3</a:t>
            </a:r>
            <a:r>
              <a:rPr lang="en-US" sz="4000" dirty="0" smtClean="0"/>
              <a:t>. Why do we translate classical   Chinese texts into English?</a:t>
            </a:r>
          </a:p>
          <a:p>
            <a:pPr marL="742950" indent="-742950">
              <a:buFont typeface="+mj-lt"/>
              <a:buAutoNum type="arabicPeriod"/>
            </a:pPr>
            <a:endParaRPr lang="en-US" sz="4000" dirty="0" smtClean="0"/>
          </a:p>
          <a:p>
            <a:r>
              <a:rPr lang="en-US" sz="4000" dirty="0"/>
              <a:t>4</a:t>
            </a:r>
            <a:r>
              <a:rPr lang="en-US" sz="4000" dirty="0" smtClean="0"/>
              <a:t>. What makes a great piece of translation of Chinese classics? </a:t>
            </a:r>
          </a:p>
        </p:txBody>
      </p:sp>
    </p:spTree>
    <p:extLst>
      <p:ext uri="{BB962C8B-B14F-4D97-AF65-F5344CB8AC3E}">
        <p14:creationId xmlns:p14="http://schemas.microsoft.com/office/powerpoint/2010/main" val="25211434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17633" y="980728"/>
            <a:ext cx="8424936" cy="5139869"/>
          </a:xfrm>
          <a:prstGeom prst="rect">
            <a:avLst/>
          </a:prstGeom>
          <a:noFill/>
        </p:spPr>
        <p:txBody>
          <a:bodyPr wrap="square" rtlCol="0">
            <a:spAutoFit/>
          </a:bodyPr>
          <a:lstStyle/>
          <a:p>
            <a:r>
              <a:rPr lang="en-US" altLang="zh-CN" sz="4000" b="1" dirty="0" smtClean="0"/>
              <a:t>Questions:</a:t>
            </a:r>
          </a:p>
          <a:p>
            <a:endParaRPr lang="en-US" sz="3600" dirty="0" smtClean="0"/>
          </a:p>
          <a:p>
            <a:r>
              <a:rPr lang="en-US" sz="3600" dirty="0"/>
              <a:t>5</a:t>
            </a:r>
            <a:r>
              <a:rPr lang="en-US" sz="3600" dirty="0" smtClean="0"/>
              <a:t>. What makes a great translator of Chinese classics? </a:t>
            </a:r>
          </a:p>
          <a:p>
            <a:endParaRPr lang="en-US" sz="1600" dirty="0"/>
          </a:p>
          <a:p>
            <a:pPr lvl="1"/>
            <a:r>
              <a:rPr lang="en-US" sz="3200" dirty="0" smtClean="0"/>
              <a:t>(1) Can everyone translate Chinese classics into English?</a:t>
            </a:r>
          </a:p>
          <a:p>
            <a:pPr lvl="1"/>
            <a:r>
              <a:rPr lang="en-US" sz="3200" dirty="0" smtClean="0"/>
              <a:t>(2) What is required of an English/Chinese speaker when translating Chinese classics into English? </a:t>
            </a:r>
          </a:p>
        </p:txBody>
      </p:sp>
    </p:spTree>
    <p:extLst>
      <p:ext uri="{BB962C8B-B14F-4D97-AF65-F5344CB8AC3E}">
        <p14:creationId xmlns:p14="http://schemas.microsoft.com/office/powerpoint/2010/main" val="21779553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3608" y="1355688"/>
            <a:ext cx="7344816" cy="4708981"/>
          </a:xfrm>
          <a:prstGeom prst="rect">
            <a:avLst/>
          </a:prstGeom>
          <a:noFill/>
        </p:spPr>
        <p:txBody>
          <a:bodyPr wrap="square" rtlCol="0">
            <a:spAutoFit/>
          </a:bodyPr>
          <a:lstStyle/>
          <a:p>
            <a:r>
              <a:rPr lang="en-US" altLang="zh-CN" sz="4000" b="1" dirty="0" smtClean="0"/>
              <a:t>More issues:</a:t>
            </a:r>
          </a:p>
          <a:p>
            <a:pPr algn="ctr"/>
            <a:endParaRPr lang="en-US" sz="3600" dirty="0" smtClean="0"/>
          </a:p>
          <a:p>
            <a:pPr algn="ctr"/>
            <a:r>
              <a:rPr lang="en-US" sz="4000" dirty="0"/>
              <a:t>n</a:t>
            </a:r>
            <a:r>
              <a:rPr lang="en-US" sz="4000" dirty="0" smtClean="0"/>
              <a:t>ative speakers </a:t>
            </a:r>
          </a:p>
          <a:p>
            <a:pPr algn="ctr"/>
            <a:r>
              <a:rPr lang="en-US" sz="4000" i="1" dirty="0" smtClean="0"/>
              <a:t>vs</a:t>
            </a:r>
            <a:r>
              <a:rPr lang="en-US" sz="4000" dirty="0" smtClean="0"/>
              <a:t> </a:t>
            </a:r>
          </a:p>
          <a:p>
            <a:pPr algn="ctr"/>
            <a:r>
              <a:rPr lang="en-US" sz="4000" dirty="0" smtClean="0"/>
              <a:t>non-native speakers</a:t>
            </a:r>
          </a:p>
          <a:p>
            <a:pPr algn="ctr"/>
            <a:endParaRPr lang="en-US" sz="4000" dirty="0"/>
          </a:p>
          <a:p>
            <a:pPr algn="ctr"/>
            <a:endParaRPr lang="en-US" dirty="0"/>
          </a:p>
          <a:p>
            <a:pPr algn="ctr"/>
            <a:r>
              <a:rPr lang="en-US" sz="4000" dirty="0" smtClean="0"/>
              <a:t>Chinese </a:t>
            </a:r>
            <a:r>
              <a:rPr lang="en-US" sz="4000" dirty="0" smtClean="0">
                <a:sym typeface="Wingdings" panose="05000000000000000000" pitchFamily="2" charset="2"/>
              </a:rPr>
              <a:t>&lt;---&gt;</a:t>
            </a:r>
            <a:r>
              <a:rPr lang="en-US" sz="4000" dirty="0" smtClean="0"/>
              <a:t>English</a:t>
            </a:r>
          </a:p>
        </p:txBody>
      </p:sp>
    </p:spTree>
    <p:extLst>
      <p:ext uri="{BB962C8B-B14F-4D97-AF65-F5344CB8AC3E}">
        <p14:creationId xmlns:p14="http://schemas.microsoft.com/office/powerpoint/2010/main" val="167397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3608" y="1484784"/>
            <a:ext cx="7416824" cy="3170099"/>
          </a:xfrm>
          <a:prstGeom prst="rect">
            <a:avLst/>
          </a:prstGeom>
          <a:noFill/>
        </p:spPr>
        <p:txBody>
          <a:bodyPr wrap="square" rtlCol="0">
            <a:spAutoFit/>
          </a:bodyPr>
          <a:lstStyle/>
          <a:p>
            <a:r>
              <a:rPr lang="en-US" altLang="zh-CN" sz="4000" b="1" dirty="0" smtClean="0"/>
              <a:t>Questions:</a:t>
            </a:r>
          </a:p>
          <a:p>
            <a:endParaRPr lang="en-US" sz="4000" dirty="0" smtClean="0"/>
          </a:p>
          <a:p>
            <a:r>
              <a:rPr lang="en-US" sz="4000" dirty="0"/>
              <a:t>6</a:t>
            </a:r>
            <a:r>
              <a:rPr lang="en-US" sz="4000" dirty="0" smtClean="0"/>
              <a:t>. How to produce a great translator of Chinese classics?</a:t>
            </a:r>
          </a:p>
          <a:p>
            <a:endParaRPr lang="en-US" sz="4000" dirty="0"/>
          </a:p>
        </p:txBody>
      </p:sp>
    </p:spTree>
    <p:extLst>
      <p:ext uri="{BB962C8B-B14F-4D97-AF65-F5344CB8AC3E}">
        <p14:creationId xmlns:p14="http://schemas.microsoft.com/office/powerpoint/2010/main" val="9416232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033882"/>
            <a:ext cx="2106281" cy="3416320"/>
          </a:xfrm>
          <a:prstGeom prst="rect">
            <a:avLst/>
          </a:prstGeom>
          <a:noFill/>
        </p:spPr>
        <p:txBody>
          <a:bodyPr wrap="none" rtlCol="0">
            <a:spAutoFit/>
          </a:bodyPr>
          <a:lstStyle/>
          <a:p>
            <a:pPr algn="ctr"/>
            <a:r>
              <a:rPr lang="zh-CN" altLang="en-US" sz="4800" b="1" dirty="0" smtClean="0">
                <a:latin typeface="FangSong" panose="02010609060101010101" pitchFamily="49" charset="-122"/>
                <a:ea typeface="FangSong" panose="02010609060101010101" pitchFamily="49" charset="-122"/>
              </a:rPr>
              <a:t>老子</a:t>
            </a:r>
            <a:endParaRPr lang="en-GB" sz="4800" b="1" dirty="0" smtClean="0">
              <a:latin typeface="FangSong" panose="02010609060101010101" pitchFamily="49" charset="-122"/>
              <a:ea typeface="FangSong" panose="02010609060101010101" pitchFamily="49" charset="-122"/>
            </a:endParaRPr>
          </a:p>
          <a:p>
            <a:pPr algn="ctr"/>
            <a:r>
              <a:rPr lang="en-US" sz="4400" i="1" dirty="0" smtClean="0"/>
              <a:t>		</a:t>
            </a:r>
          </a:p>
          <a:p>
            <a:pPr algn="ctr"/>
            <a:r>
              <a:rPr lang="en-GB" sz="4400" dirty="0"/>
              <a:t>Laozi</a:t>
            </a:r>
          </a:p>
          <a:p>
            <a:pPr algn="ctr"/>
            <a:r>
              <a:rPr lang="en-US" sz="3600" dirty="0" smtClean="0"/>
              <a:t>or</a:t>
            </a:r>
            <a:endParaRPr lang="en-GB" sz="4400" dirty="0" smtClean="0"/>
          </a:p>
          <a:p>
            <a:pPr algn="ctr"/>
            <a:r>
              <a:rPr lang="en-US" sz="4400" dirty="0" smtClean="0"/>
              <a:t>L</a:t>
            </a:r>
            <a:r>
              <a:rPr lang="en-US" altLang="zh-CN" sz="4400" dirty="0" smtClean="0"/>
              <a:t>ao Tzu</a:t>
            </a:r>
          </a:p>
        </p:txBody>
      </p:sp>
      <p:pic>
        <p:nvPicPr>
          <p:cNvPr id="1026" name="Picture 2" descr="pre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1124742"/>
            <a:ext cx="5229951" cy="5296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196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980728"/>
            <a:ext cx="8352928" cy="5139869"/>
          </a:xfrm>
          <a:prstGeom prst="rect">
            <a:avLst/>
          </a:prstGeom>
          <a:noFill/>
        </p:spPr>
        <p:txBody>
          <a:bodyPr wrap="square" rtlCol="0">
            <a:spAutoFit/>
          </a:bodyPr>
          <a:lstStyle/>
          <a:p>
            <a:pPr algn="ctr"/>
            <a:r>
              <a:rPr lang="zh-CN" altLang="en-US" sz="4800" b="1" dirty="0" smtClean="0">
                <a:latin typeface="FangSong" panose="02010609060101010101" pitchFamily="49" charset="-122"/>
                <a:ea typeface="FangSong" panose="02010609060101010101" pitchFamily="49" charset="-122"/>
              </a:rPr>
              <a:t>道德經</a:t>
            </a:r>
            <a:endParaRPr lang="en-US" altLang="zh-CN" sz="4800" b="1" dirty="0" smtClean="0">
              <a:latin typeface="FangSong" panose="02010609060101010101" pitchFamily="49" charset="-122"/>
              <a:ea typeface="FangSong" panose="02010609060101010101" pitchFamily="49" charset="-122"/>
            </a:endParaRPr>
          </a:p>
          <a:p>
            <a:pPr algn="ctr"/>
            <a:endParaRPr lang="en-GB" sz="3600" b="1" dirty="0" smtClean="0"/>
          </a:p>
          <a:p>
            <a:pPr algn="ctr"/>
            <a:r>
              <a:rPr lang="en-GB" sz="4000" i="1" dirty="0" smtClean="0"/>
              <a:t>The </a:t>
            </a:r>
            <a:r>
              <a:rPr lang="en-GB" sz="4000" i="1" dirty="0" err="1" smtClean="0"/>
              <a:t>Daodejing</a:t>
            </a:r>
            <a:endParaRPr lang="en-GB" sz="4000" i="1" dirty="0" smtClean="0"/>
          </a:p>
          <a:p>
            <a:pPr algn="ctr"/>
            <a:r>
              <a:rPr lang="en-US" sz="4000" dirty="0" smtClean="0"/>
              <a:t>or</a:t>
            </a:r>
            <a:endParaRPr lang="en-GB" sz="4000" dirty="0"/>
          </a:p>
          <a:p>
            <a:pPr algn="ctr"/>
            <a:r>
              <a:rPr lang="en-GB" sz="4000" i="1" dirty="0" smtClean="0"/>
              <a:t>The Tao </a:t>
            </a:r>
            <a:r>
              <a:rPr lang="en-GB" sz="4000" i="1" dirty="0" err="1"/>
              <a:t>Te</a:t>
            </a:r>
            <a:r>
              <a:rPr lang="en-GB" sz="4000" i="1" dirty="0"/>
              <a:t> </a:t>
            </a:r>
            <a:r>
              <a:rPr lang="en-GB" sz="4000" i="1" dirty="0" err="1"/>
              <a:t>Ching</a:t>
            </a:r>
            <a:endParaRPr lang="en-GB" sz="4000" i="1" dirty="0"/>
          </a:p>
          <a:p>
            <a:pPr algn="ctr"/>
            <a:endParaRPr lang="en-US" sz="3600" i="1" dirty="0" smtClean="0"/>
          </a:p>
          <a:p>
            <a:pPr algn="ctr"/>
            <a:r>
              <a:rPr lang="en-US" sz="4000" dirty="0" smtClean="0"/>
              <a:t>‘The world’s second most translated and annotated book (after the Bible).’ </a:t>
            </a:r>
            <a:endParaRPr lang="en-GB" sz="4400" dirty="0" smtClean="0"/>
          </a:p>
        </p:txBody>
      </p:sp>
    </p:spTree>
    <p:extLst>
      <p:ext uri="{BB962C8B-B14F-4D97-AF65-F5344CB8AC3E}">
        <p14:creationId xmlns:p14="http://schemas.microsoft.com/office/powerpoint/2010/main" val="1729115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89584" y="2060847"/>
            <a:ext cx="6224526" cy="3477875"/>
          </a:xfrm>
          <a:prstGeom prst="rect">
            <a:avLst/>
          </a:prstGeom>
          <a:noFill/>
        </p:spPr>
        <p:txBody>
          <a:bodyPr wrap="none" rtlCol="0">
            <a:spAutoFit/>
          </a:bodyPr>
          <a:lstStyle/>
          <a:p>
            <a:pPr algn="ctr"/>
            <a:r>
              <a:rPr lang="en-US" altLang="zh-CN" sz="4400" i="1" dirty="0" err="1" smtClean="0"/>
              <a:t>Daodejing</a:t>
            </a:r>
            <a:endParaRPr lang="en-US" altLang="zh-CN" sz="4400" i="1" dirty="0" smtClean="0"/>
          </a:p>
          <a:p>
            <a:pPr algn="ctr"/>
            <a:endParaRPr lang="en-GB" sz="4400" i="1" dirty="0" smtClean="0"/>
          </a:p>
          <a:p>
            <a:pPr algn="ctr"/>
            <a:r>
              <a:rPr lang="en-US" altLang="zh-CN" sz="4400" b="1" dirty="0"/>
              <a:t>Annotations</a:t>
            </a:r>
            <a:r>
              <a:rPr lang="en-US" altLang="zh-CN" sz="4400" dirty="0"/>
              <a:t> </a:t>
            </a:r>
            <a:r>
              <a:rPr lang="en-US" sz="4400" dirty="0" smtClean="0"/>
              <a:t>in Chinese</a:t>
            </a:r>
          </a:p>
          <a:p>
            <a:pPr algn="ctr"/>
            <a:endParaRPr lang="en-US" sz="4400" dirty="0"/>
          </a:p>
          <a:p>
            <a:pPr algn="ctr"/>
            <a:r>
              <a:rPr lang="en-US" sz="4400" u="sng" dirty="0" smtClean="0"/>
              <a:t>Issues</a:t>
            </a:r>
          </a:p>
        </p:txBody>
      </p:sp>
    </p:spTree>
    <p:extLst>
      <p:ext uri="{BB962C8B-B14F-4D97-AF65-F5344CB8AC3E}">
        <p14:creationId xmlns:p14="http://schemas.microsoft.com/office/powerpoint/2010/main" val="1225774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9491" y="1124744"/>
            <a:ext cx="8186857" cy="5042471"/>
          </a:xfrm>
          <a:prstGeom prst="rect">
            <a:avLst/>
          </a:prstGeom>
          <a:noFill/>
        </p:spPr>
        <p:txBody>
          <a:bodyPr vert="eaVert" wrap="square" rtlCol="0">
            <a:spAutoFit/>
          </a:bodyPr>
          <a:lstStyle/>
          <a:p>
            <a:r>
              <a:rPr lang="zh-TW" altLang="en-US" sz="4000" b="1" u="sng" dirty="0">
                <a:latin typeface="FangSong" panose="02010609060101010101" pitchFamily="49" charset="-122"/>
                <a:ea typeface="FangSong" panose="02010609060101010101" pitchFamily="49" charset="-122"/>
              </a:rPr>
              <a:t>王弼</a:t>
            </a:r>
            <a:r>
              <a:rPr lang="zh-TW" altLang="en-US" sz="4000" b="1" dirty="0">
                <a:latin typeface="FangSong" panose="02010609060101010101" pitchFamily="49" charset="-122"/>
                <a:ea typeface="FangSong" panose="02010609060101010101" pitchFamily="49" charset="-122"/>
              </a:rPr>
              <a:t>（</a:t>
            </a:r>
            <a:r>
              <a:rPr lang="en-US" altLang="zh-TW" sz="4000" b="1" dirty="0">
                <a:latin typeface="FangSong" panose="02010609060101010101" pitchFamily="49" charset="-122"/>
                <a:ea typeface="FangSong" panose="02010609060101010101" pitchFamily="49" charset="-122"/>
              </a:rPr>
              <a:t>226</a:t>
            </a:r>
            <a:r>
              <a:rPr lang="zh-TW" altLang="en-US" sz="4000" b="1" dirty="0">
                <a:latin typeface="FangSong" panose="02010609060101010101" pitchFamily="49" charset="-122"/>
                <a:ea typeface="FangSong" panose="02010609060101010101" pitchFamily="49" charset="-122"/>
              </a:rPr>
              <a:t>年</a:t>
            </a:r>
            <a:r>
              <a:rPr lang="en-US" altLang="zh-TW" sz="4000" b="1" dirty="0">
                <a:latin typeface="FangSong" panose="02010609060101010101" pitchFamily="49" charset="-122"/>
                <a:ea typeface="FangSong" panose="02010609060101010101" pitchFamily="49" charset="-122"/>
              </a:rPr>
              <a:t>—249</a:t>
            </a:r>
            <a:r>
              <a:rPr lang="zh-TW" altLang="en-US" sz="4000" b="1" dirty="0">
                <a:latin typeface="FangSong" panose="02010609060101010101" pitchFamily="49" charset="-122"/>
                <a:ea typeface="FangSong" panose="02010609060101010101" pitchFamily="49" charset="-122"/>
              </a:rPr>
              <a:t>年） 「幼而察慧，年十余，好</a:t>
            </a:r>
            <a:r>
              <a:rPr lang="zh-TW" altLang="en-US" sz="4000" b="1" u="sng" dirty="0">
                <a:latin typeface="FangSong" panose="02010609060101010101" pitchFamily="49" charset="-122"/>
                <a:ea typeface="FangSong" panose="02010609060101010101" pitchFamily="49" charset="-122"/>
              </a:rPr>
              <a:t>老氏</a:t>
            </a:r>
            <a:r>
              <a:rPr lang="zh-TW" altLang="en-US" sz="4000" b="1" dirty="0">
                <a:latin typeface="FangSong" panose="02010609060101010101" pitchFamily="49" charset="-122"/>
                <a:ea typeface="FangSong" panose="02010609060101010101" pitchFamily="49" charset="-122"/>
              </a:rPr>
              <a:t>，通辯能言」</a:t>
            </a:r>
            <a:r>
              <a:rPr lang="zh-TW" altLang="en-US" sz="4000" b="1" u="sng" dirty="0">
                <a:latin typeface="FangSong" panose="02010609060101010101" pitchFamily="49" charset="-122"/>
                <a:ea typeface="FangSong" panose="02010609060101010101" pitchFamily="49" charset="-122"/>
              </a:rPr>
              <a:t>王弼</a:t>
            </a:r>
            <a:r>
              <a:rPr lang="zh-TW" altLang="en-US" sz="4000" b="1" dirty="0">
                <a:latin typeface="FangSong" panose="02010609060101010101" pitchFamily="49" charset="-122"/>
                <a:ea typeface="FangSong" panose="02010609060101010101" pitchFamily="49" charset="-122"/>
              </a:rPr>
              <a:t>曾任尚書郎。與</a:t>
            </a:r>
            <a:r>
              <a:rPr lang="zh-TW" altLang="en-US" sz="4000" b="1" u="sng" dirty="0">
                <a:latin typeface="FangSong" panose="02010609060101010101" pitchFamily="49" charset="-122"/>
                <a:ea typeface="FangSong" panose="02010609060101010101" pitchFamily="49" charset="-122"/>
              </a:rPr>
              <a:t>何晏</a:t>
            </a:r>
            <a:r>
              <a:rPr lang="zh-TW" altLang="en-US" sz="4000" b="1" dirty="0">
                <a:latin typeface="FangSong" panose="02010609060101010101" pitchFamily="49" charset="-122"/>
                <a:ea typeface="FangSong" panose="02010609060101010101" pitchFamily="49" charset="-122"/>
              </a:rPr>
              <a:t>、</a:t>
            </a:r>
            <a:r>
              <a:rPr lang="zh-TW" altLang="en-US" sz="4000" b="1" u="sng" dirty="0">
                <a:latin typeface="FangSong" panose="02010609060101010101" pitchFamily="49" charset="-122"/>
                <a:ea typeface="FangSong" panose="02010609060101010101" pitchFamily="49" charset="-122"/>
              </a:rPr>
              <a:t>夏侯玄</a:t>
            </a:r>
            <a:r>
              <a:rPr lang="zh-TW" altLang="en-US" sz="4000" b="1" dirty="0">
                <a:latin typeface="FangSong" panose="02010609060101010101" pitchFamily="49" charset="-122"/>
                <a:ea typeface="FangSong" panose="02010609060101010101" pitchFamily="49" charset="-122"/>
              </a:rPr>
              <a:t>等同倡玄學清談，為人高傲「</a:t>
            </a:r>
            <a:r>
              <a:rPr lang="zh-TW" altLang="en-US" sz="4000" b="1" dirty="0">
                <a:solidFill>
                  <a:srgbClr val="0070C0"/>
                </a:solidFill>
                <a:latin typeface="FangSong" panose="02010609060101010101" pitchFamily="49" charset="-122"/>
                <a:ea typeface="FangSong" panose="02010609060101010101" pitchFamily="49" charset="-122"/>
              </a:rPr>
              <a:t>頗以所長笑人</a:t>
            </a:r>
            <a:r>
              <a:rPr lang="zh-TW" altLang="en-US" sz="4000" b="1" dirty="0">
                <a:latin typeface="FangSong" panose="02010609060101010101" pitchFamily="49" charset="-122"/>
                <a:ea typeface="FangSong" panose="02010609060101010101" pitchFamily="49" charset="-122"/>
              </a:rPr>
              <a:t>，故時為士君子所疾」</a:t>
            </a:r>
            <a:r>
              <a:rPr lang="zh-TW" altLang="en-US" sz="4000" b="1" u="sng" dirty="0">
                <a:latin typeface="FangSong" panose="02010609060101010101" pitchFamily="49" charset="-122"/>
                <a:ea typeface="FangSong" panose="02010609060101010101" pitchFamily="49" charset="-122"/>
              </a:rPr>
              <a:t>王弼</a:t>
            </a:r>
            <a:r>
              <a:rPr lang="zh-TW" altLang="en-US" sz="4000" b="1" dirty="0">
                <a:latin typeface="FangSong" panose="02010609060101010101" pitchFamily="49" charset="-122"/>
                <a:ea typeface="FangSong" panose="02010609060101010101" pitchFamily="49" charset="-122"/>
              </a:rPr>
              <a:t>與</a:t>
            </a:r>
            <a:r>
              <a:rPr lang="zh-TW" altLang="en-US" sz="4000" b="1" u="sng" dirty="0">
                <a:latin typeface="FangSong" panose="02010609060101010101" pitchFamily="49" charset="-122"/>
                <a:ea typeface="FangSong" panose="02010609060101010101" pitchFamily="49" charset="-122"/>
              </a:rPr>
              <a:t>鐘會</a:t>
            </a:r>
            <a:r>
              <a:rPr lang="zh-TW" altLang="en-US" sz="4000" b="1" dirty="0">
                <a:latin typeface="FangSong" panose="02010609060101010101" pitchFamily="49" charset="-122"/>
                <a:ea typeface="FangSong" panose="02010609060101010101" pitchFamily="49" charset="-122"/>
              </a:rPr>
              <a:t>、</a:t>
            </a:r>
            <a:r>
              <a:rPr lang="zh-TW" altLang="en-US" sz="4000" b="1" u="sng" dirty="0">
                <a:latin typeface="FangSong" panose="02010609060101010101" pitchFamily="49" charset="-122"/>
                <a:ea typeface="FangSong" panose="02010609060101010101" pitchFamily="49" charset="-122"/>
              </a:rPr>
              <a:t>何晏</a:t>
            </a:r>
            <a:r>
              <a:rPr lang="zh-TW" altLang="en-US" sz="4000" b="1" dirty="0">
                <a:latin typeface="FangSong" panose="02010609060101010101" pitchFamily="49" charset="-122"/>
                <a:ea typeface="FangSong" panose="02010609060101010101" pitchFamily="49" charset="-122"/>
              </a:rPr>
              <a:t>等人為友。正始十年（</a:t>
            </a:r>
            <a:r>
              <a:rPr lang="en-US" altLang="zh-TW" sz="4000" b="1" dirty="0">
                <a:latin typeface="FangSong" panose="02010609060101010101" pitchFamily="49" charset="-122"/>
                <a:ea typeface="FangSong" panose="02010609060101010101" pitchFamily="49" charset="-122"/>
              </a:rPr>
              <a:t>249</a:t>
            </a:r>
            <a:r>
              <a:rPr lang="zh-TW" altLang="en-US" sz="4000" b="1" dirty="0">
                <a:latin typeface="FangSong" panose="02010609060101010101" pitchFamily="49" charset="-122"/>
                <a:ea typeface="FangSong" panose="02010609060101010101" pitchFamily="49" charset="-122"/>
              </a:rPr>
              <a:t>年）秋天，以癘疾亡，年僅</a:t>
            </a:r>
            <a:r>
              <a:rPr lang="en-US" altLang="zh-TW" sz="4000" b="1" dirty="0">
                <a:solidFill>
                  <a:srgbClr val="0070C0"/>
                </a:solidFill>
                <a:latin typeface="FangSong" panose="02010609060101010101" pitchFamily="49" charset="-122"/>
                <a:ea typeface="FangSong" panose="02010609060101010101" pitchFamily="49" charset="-122"/>
              </a:rPr>
              <a:t>23</a:t>
            </a:r>
            <a:r>
              <a:rPr lang="zh-TW" altLang="en-US" sz="4000" b="1" dirty="0">
                <a:solidFill>
                  <a:srgbClr val="0070C0"/>
                </a:solidFill>
                <a:latin typeface="FangSong" panose="02010609060101010101" pitchFamily="49" charset="-122"/>
                <a:ea typeface="FangSong" panose="02010609060101010101" pitchFamily="49" charset="-122"/>
              </a:rPr>
              <a:t>歲</a:t>
            </a:r>
            <a:r>
              <a:rPr lang="zh-TW" altLang="en-US" sz="4000" b="1" dirty="0">
                <a:latin typeface="FangSong" panose="02010609060101010101" pitchFamily="49" charset="-122"/>
                <a:ea typeface="FangSong" panose="02010609060101010101" pitchFamily="49" charset="-122"/>
              </a:rPr>
              <a:t>，遺下一妻一女。</a:t>
            </a:r>
          </a:p>
        </p:txBody>
      </p:sp>
    </p:spTree>
    <p:extLst>
      <p:ext uri="{BB962C8B-B14F-4D97-AF65-F5344CB8AC3E}">
        <p14:creationId xmlns:p14="http://schemas.microsoft.com/office/powerpoint/2010/main" val="2484871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528" y="1124744"/>
            <a:ext cx="9417963" cy="5544616"/>
          </a:xfrm>
          <a:prstGeom prst="rect">
            <a:avLst/>
          </a:prstGeom>
          <a:noFill/>
        </p:spPr>
        <p:txBody>
          <a:bodyPr vert="eaVert" wrap="square" rtlCol="0">
            <a:spAutoFit/>
          </a:bodyPr>
          <a:lstStyle/>
          <a:p>
            <a:r>
              <a:rPr lang="zh-TW" altLang="en-US" sz="4000" b="1" u="sng" dirty="0">
                <a:latin typeface="FangSong" panose="02010609060101010101" pitchFamily="49" charset="-122"/>
                <a:ea typeface="FangSong" panose="02010609060101010101" pitchFamily="49" charset="-122"/>
              </a:rPr>
              <a:t>憨山德清</a:t>
            </a:r>
            <a:r>
              <a:rPr lang="zh-TW" altLang="en-US" sz="4000" b="1" dirty="0">
                <a:latin typeface="FangSong" panose="02010609060101010101" pitchFamily="49" charset="-122"/>
                <a:ea typeface="FangSong" panose="02010609060101010101" pitchFamily="49" charset="-122"/>
              </a:rPr>
              <a:t>（</a:t>
            </a:r>
            <a:r>
              <a:rPr lang="en-US" altLang="zh-TW" sz="4000" b="1" dirty="0">
                <a:latin typeface="FangSong" panose="02010609060101010101" pitchFamily="49" charset="-122"/>
                <a:ea typeface="FangSong" panose="02010609060101010101" pitchFamily="49" charset="-122"/>
              </a:rPr>
              <a:t>1546</a:t>
            </a:r>
            <a:r>
              <a:rPr lang="zh-TW" altLang="en-US" sz="4000" b="1" dirty="0" smtClean="0">
                <a:latin typeface="FangSong" panose="02010609060101010101" pitchFamily="49" charset="-122"/>
                <a:ea typeface="FangSong" panose="02010609060101010101" pitchFamily="49" charset="-122"/>
              </a:rPr>
              <a:t>年－</a:t>
            </a:r>
            <a:r>
              <a:rPr lang="en-US" altLang="zh-TW" sz="4000" b="1" dirty="0">
                <a:latin typeface="FangSong" panose="02010609060101010101" pitchFamily="49" charset="-122"/>
                <a:ea typeface="FangSong" panose="02010609060101010101" pitchFamily="49" charset="-122"/>
              </a:rPr>
              <a:t>1623</a:t>
            </a:r>
            <a:r>
              <a:rPr lang="zh-TW" altLang="en-US" sz="4000" b="1" dirty="0" smtClean="0">
                <a:latin typeface="FangSong" panose="02010609060101010101" pitchFamily="49" charset="-122"/>
                <a:ea typeface="FangSong" panose="02010609060101010101" pitchFamily="49" charset="-122"/>
              </a:rPr>
              <a:t>年）俗</a:t>
            </a:r>
            <a:r>
              <a:rPr lang="zh-TW" altLang="en-US" sz="4000" b="1" dirty="0">
                <a:latin typeface="FangSong" panose="02010609060101010101" pitchFamily="49" charset="-122"/>
                <a:ea typeface="FangSong" panose="02010609060101010101" pitchFamily="49" charset="-122"/>
              </a:rPr>
              <a:t>姓</a:t>
            </a:r>
            <a:r>
              <a:rPr lang="zh-TW" altLang="en-US" sz="4000" b="1" dirty="0" smtClean="0">
                <a:latin typeface="FangSong" panose="02010609060101010101" pitchFamily="49" charset="-122"/>
                <a:ea typeface="FangSong" panose="02010609060101010101" pitchFamily="49" charset="-122"/>
              </a:rPr>
              <a:t>蔡 字</a:t>
            </a:r>
            <a:r>
              <a:rPr lang="zh-TW" altLang="en-US" sz="4000" b="1" dirty="0">
                <a:latin typeface="FangSong" panose="02010609060101010101" pitchFamily="49" charset="-122"/>
                <a:ea typeface="FangSong" panose="02010609060101010101" pitchFamily="49" charset="-122"/>
              </a:rPr>
              <a:t>澄</a:t>
            </a:r>
            <a:r>
              <a:rPr lang="zh-TW" altLang="en-US" sz="4000" b="1" dirty="0" smtClean="0">
                <a:latin typeface="FangSong" panose="02010609060101010101" pitchFamily="49" charset="-122"/>
                <a:ea typeface="FangSong" panose="02010609060101010101" pitchFamily="49" charset="-122"/>
              </a:rPr>
              <a:t>印 號</a:t>
            </a:r>
            <a:r>
              <a:rPr lang="zh-TW" altLang="en-US" sz="4000" b="1" dirty="0">
                <a:latin typeface="FangSong" panose="02010609060101010101" pitchFamily="49" charset="-122"/>
                <a:ea typeface="FangSong" panose="02010609060101010101" pitchFamily="49" charset="-122"/>
              </a:rPr>
              <a:t>憨</a:t>
            </a:r>
            <a:r>
              <a:rPr lang="zh-TW" altLang="en-US" sz="4000" b="1" dirty="0" smtClean="0">
                <a:latin typeface="FangSong" panose="02010609060101010101" pitchFamily="49" charset="-122"/>
                <a:ea typeface="FangSong" panose="02010609060101010101" pitchFamily="49" charset="-122"/>
              </a:rPr>
              <a:t>山 法</a:t>
            </a:r>
            <a:r>
              <a:rPr lang="zh-TW" altLang="en-US" sz="4000" b="1" dirty="0">
                <a:latin typeface="FangSong" panose="02010609060101010101" pitchFamily="49" charset="-122"/>
                <a:ea typeface="FangSong" panose="02010609060101010101" pitchFamily="49" charset="-122"/>
              </a:rPr>
              <a:t>號德</a:t>
            </a:r>
            <a:r>
              <a:rPr lang="zh-TW" altLang="en-US" sz="4000" b="1" dirty="0" smtClean="0">
                <a:latin typeface="FangSong" panose="02010609060101010101" pitchFamily="49" charset="-122"/>
                <a:ea typeface="FangSong" panose="02010609060101010101" pitchFamily="49" charset="-122"/>
              </a:rPr>
              <a:t>清 謚</a:t>
            </a:r>
            <a:r>
              <a:rPr lang="zh-TW" altLang="en-US" sz="4000" b="1" dirty="0">
                <a:latin typeface="FangSong" panose="02010609060101010101" pitchFamily="49" charset="-122"/>
                <a:ea typeface="FangSong" panose="02010609060101010101" pitchFamily="49" charset="-122"/>
              </a:rPr>
              <a:t>弘覺禪</a:t>
            </a:r>
            <a:r>
              <a:rPr lang="zh-TW" altLang="en-US" sz="4000" b="1" dirty="0" smtClean="0">
                <a:latin typeface="FangSong" panose="02010609060101010101" pitchFamily="49" charset="-122"/>
                <a:ea typeface="FangSong" panose="02010609060101010101" pitchFamily="49" charset="-122"/>
              </a:rPr>
              <a:t>師 南</a:t>
            </a:r>
            <a:r>
              <a:rPr lang="zh-TW" altLang="en-US" sz="4000" b="1" dirty="0">
                <a:latin typeface="FangSong" panose="02010609060101010101" pitchFamily="49" charset="-122"/>
                <a:ea typeface="FangSong" panose="02010609060101010101" pitchFamily="49" charset="-122"/>
              </a:rPr>
              <a:t>直全椒（今屬安徽）人，幼年懷出家之</a:t>
            </a:r>
            <a:r>
              <a:rPr lang="zh-TW" altLang="en-US" sz="4000" b="1" dirty="0" smtClean="0">
                <a:latin typeface="FangSong" panose="02010609060101010101" pitchFamily="49" charset="-122"/>
                <a:ea typeface="FangSong" panose="02010609060101010101" pitchFamily="49" charset="-122"/>
              </a:rPr>
              <a:t>志 </a:t>
            </a:r>
            <a:r>
              <a:rPr lang="en-US" altLang="zh-TW" sz="4000" b="1" dirty="0" smtClean="0">
                <a:latin typeface="FangSong" panose="02010609060101010101" pitchFamily="49" charset="-122"/>
                <a:ea typeface="FangSong" panose="02010609060101010101" pitchFamily="49" charset="-122"/>
              </a:rPr>
              <a:t>11</a:t>
            </a:r>
            <a:r>
              <a:rPr lang="zh-TW" altLang="en-US" sz="4000" b="1" dirty="0">
                <a:latin typeface="FangSong" panose="02010609060101010101" pitchFamily="49" charset="-122"/>
                <a:ea typeface="FangSong" panose="02010609060101010101" pitchFamily="49" charset="-122"/>
              </a:rPr>
              <a:t>歲時至報恩寺西林永寧法師門</a:t>
            </a:r>
            <a:r>
              <a:rPr lang="zh-TW" altLang="en-US" sz="4000" b="1" dirty="0" smtClean="0">
                <a:latin typeface="FangSong" panose="02010609060101010101" pitchFamily="49" charset="-122"/>
                <a:ea typeface="FangSong" panose="02010609060101010101" pitchFamily="49" charset="-122"/>
              </a:rPr>
              <a:t>下 </a:t>
            </a:r>
            <a:r>
              <a:rPr lang="zh-TW" altLang="en-US" sz="4000" b="1" dirty="0" smtClean="0">
                <a:solidFill>
                  <a:srgbClr val="0070C0"/>
                </a:solidFill>
                <a:latin typeface="FangSong" panose="02010609060101010101" pitchFamily="49" charset="-122"/>
                <a:ea typeface="FangSong" panose="02010609060101010101" pitchFamily="49" charset="-122"/>
              </a:rPr>
              <a:t>誦</a:t>
            </a:r>
            <a:r>
              <a:rPr lang="zh-TW" altLang="en-US" sz="4000" b="1" dirty="0">
                <a:solidFill>
                  <a:srgbClr val="0070C0"/>
                </a:solidFill>
                <a:latin typeface="FangSong" panose="02010609060101010101" pitchFamily="49" charset="-122"/>
                <a:ea typeface="FangSong" panose="02010609060101010101" pitchFamily="49" charset="-122"/>
              </a:rPr>
              <a:t>習佛</a:t>
            </a:r>
            <a:r>
              <a:rPr lang="zh-TW" altLang="en-US" sz="4000" b="1" dirty="0" smtClean="0">
                <a:solidFill>
                  <a:srgbClr val="0070C0"/>
                </a:solidFill>
                <a:latin typeface="FangSong" panose="02010609060101010101" pitchFamily="49" charset="-122"/>
                <a:ea typeface="FangSong" panose="02010609060101010101" pitchFamily="49" charset="-122"/>
              </a:rPr>
              <a:t>經 兼</a:t>
            </a:r>
            <a:r>
              <a:rPr lang="zh-TW" altLang="en-US" sz="4000" b="1" dirty="0">
                <a:solidFill>
                  <a:srgbClr val="0070C0"/>
                </a:solidFill>
                <a:latin typeface="FangSong" panose="02010609060101010101" pitchFamily="49" charset="-122"/>
                <a:ea typeface="FangSong" panose="02010609060101010101" pitchFamily="49" charset="-122"/>
              </a:rPr>
              <a:t>通儒</a:t>
            </a:r>
            <a:r>
              <a:rPr lang="zh-TW" altLang="en-US" sz="4000" b="1" dirty="0" smtClean="0">
                <a:solidFill>
                  <a:srgbClr val="0070C0"/>
                </a:solidFill>
                <a:latin typeface="FangSong" panose="02010609060101010101" pitchFamily="49" charset="-122"/>
                <a:ea typeface="FangSong" panose="02010609060101010101" pitchFamily="49" charset="-122"/>
              </a:rPr>
              <a:t>學道家</a:t>
            </a:r>
            <a:r>
              <a:rPr lang="zh-CN" altLang="en-US" sz="4000" b="1" dirty="0" smtClean="0">
                <a:solidFill>
                  <a:srgbClr val="0070C0"/>
                </a:solidFill>
                <a:latin typeface="FangSong" panose="02010609060101010101" pitchFamily="49" charset="-122"/>
                <a:ea typeface="FangSong" panose="02010609060101010101" pitchFamily="49" charset="-122"/>
              </a:rPr>
              <a:t> </a:t>
            </a:r>
            <a:r>
              <a:rPr lang="zh-TW" altLang="en-US" sz="4000" b="1" dirty="0" smtClean="0">
                <a:latin typeface="FangSong" panose="02010609060101010101" pitchFamily="49" charset="-122"/>
                <a:ea typeface="FangSong" panose="02010609060101010101" pitchFamily="49" charset="-122"/>
              </a:rPr>
              <a:t>為</a:t>
            </a:r>
            <a:r>
              <a:rPr lang="zh-TW" altLang="en-US" sz="4000" b="1" dirty="0">
                <a:latin typeface="FangSong" panose="02010609060101010101" pitchFamily="49" charset="-122"/>
                <a:ea typeface="FangSong" panose="02010609060101010101" pitchFamily="49" charset="-122"/>
              </a:rPr>
              <a:t>明末</a:t>
            </a:r>
            <a:r>
              <a:rPr lang="zh-TW" altLang="en-US" sz="4000" b="1" dirty="0">
                <a:solidFill>
                  <a:srgbClr val="0070C0"/>
                </a:solidFill>
                <a:latin typeface="FangSong" panose="02010609060101010101" pitchFamily="49" charset="-122"/>
                <a:ea typeface="FangSong" panose="02010609060101010101" pitchFamily="49" charset="-122"/>
              </a:rPr>
              <a:t>蓮柏椒蕅</a:t>
            </a:r>
            <a:r>
              <a:rPr lang="zh-TW" altLang="en-US" sz="4000" b="1" dirty="0">
                <a:latin typeface="FangSong" panose="02010609060101010101" pitchFamily="49" charset="-122"/>
                <a:ea typeface="FangSong" panose="02010609060101010101" pitchFamily="49" charset="-122"/>
              </a:rPr>
              <a:t>四大高僧之</a:t>
            </a:r>
            <a:r>
              <a:rPr lang="zh-TW" altLang="en-US" sz="4000" b="1" dirty="0" smtClean="0">
                <a:latin typeface="FangSong" panose="02010609060101010101" pitchFamily="49" charset="-122"/>
                <a:ea typeface="FangSong" panose="02010609060101010101" pitchFamily="49" charset="-122"/>
              </a:rPr>
              <a:t>一 </a:t>
            </a:r>
            <a:r>
              <a:rPr lang="en-US" altLang="zh-TW" sz="4000" b="1" dirty="0" smtClean="0">
                <a:latin typeface="FangSong" panose="02010609060101010101" pitchFamily="49" charset="-122"/>
                <a:ea typeface="FangSong" panose="02010609060101010101" pitchFamily="49" charset="-122"/>
              </a:rPr>
              <a:t>1595</a:t>
            </a:r>
            <a:r>
              <a:rPr lang="zh-TW" altLang="en-US" sz="4000" b="1" dirty="0">
                <a:latin typeface="FangSong" panose="02010609060101010101" pitchFamily="49" charset="-122"/>
                <a:ea typeface="FangSong" panose="02010609060101010101" pitchFamily="49" charset="-122"/>
              </a:rPr>
              <a:t>年（萬曆</a:t>
            </a:r>
            <a:r>
              <a:rPr lang="en-US" altLang="zh-TW" sz="4000" b="1" dirty="0">
                <a:latin typeface="FangSong" panose="02010609060101010101" pitchFamily="49" charset="-122"/>
                <a:ea typeface="FangSong" panose="02010609060101010101" pitchFamily="49" charset="-122"/>
              </a:rPr>
              <a:t>23</a:t>
            </a:r>
            <a:r>
              <a:rPr lang="zh-TW" altLang="en-US" sz="4000" b="1" dirty="0">
                <a:latin typeface="FangSong" panose="02010609060101010101" pitchFamily="49" charset="-122"/>
                <a:ea typeface="FangSong" panose="02010609060101010101" pitchFamily="49" charset="-122"/>
              </a:rPr>
              <a:t>年</a:t>
            </a:r>
            <a:r>
              <a:rPr lang="zh-TW" altLang="en-US" sz="4000" b="1" dirty="0" smtClean="0">
                <a:latin typeface="FangSong" panose="02010609060101010101" pitchFamily="49" charset="-122"/>
                <a:ea typeface="FangSong" panose="02010609060101010101" pitchFamily="49" charset="-122"/>
              </a:rPr>
              <a:t>）因</a:t>
            </a:r>
            <a:r>
              <a:rPr lang="zh-TW" altLang="en-US" sz="4000" b="1" dirty="0">
                <a:latin typeface="FangSong" panose="02010609060101010101" pitchFamily="49" charset="-122"/>
                <a:ea typeface="FangSong" panose="02010609060101010101" pitchFamily="49" charset="-122"/>
              </a:rPr>
              <a:t>涉入朝廷政</a:t>
            </a:r>
            <a:r>
              <a:rPr lang="zh-TW" altLang="en-US" sz="4000" b="1" dirty="0" smtClean="0">
                <a:latin typeface="FangSong" panose="02010609060101010101" pitchFamily="49" charset="-122"/>
                <a:ea typeface="FangSong" panose="02010609060101010101" pitchFamily="49" charset="-122"/>
              </a:rPr>
              <a:t>爭 以</a:t>
            </a:r>
            <a:r>
              <a:rPr lang="zh-TW" altLang="en-US" sz="4000" b="1" dirty="0">
                <a:latin typeface="FangSong" panose="02010609060101010101" pitchFamily="49" charset="-122"/>
                <a:ea typeface="FangSong" panose="02010609060101010101" pitchFamily="49" charset="-122"/>
              </a:rPr>
              <a:t>私修廟宇之罪入</a:t>
            </a:r>
            <a:r>
              <a:rPr lang="zh-TW" altLang="en-US" sz="4000" b="1" dirty="0" smtClean="0">
                <a:latin typeface="FangSong" panose="02010609060101010101" pitchFamily="49" charset="-122"/>
                <a:ea typeface="FangSong" panose="02010609060101010101" pitchFamily="49" charset="-122"/>
              </a:rPr>
              <a:t>獄 流</a:t>
            </a:r>
            <a:r>
              <a:rPr lang="zh-TW" altLang="en-US" sz="4000" b="1" dirty="0">
                <a:latin typeface="FangSong" panose="02010609060101010101" pitchFamily="49" charset="-122"/>
                <a:ea typeface="FangSong" panose="02010609060101010101" pitchFamily="49" charset="-122"/>
              </a:rPr>
              <a:t>放廣東雷</a:t>
            </a:r>
            <a:r>
              <a:rPr lang="zh-TW" altLang="en-US" sz="4000" b="1" dirty="0" smtClean="0">
                <a:latin typeface="FangSong" panose="02010609060101010101" pitchFamily="49" charset="-122"/>
                <a:ea typeface="FangSong" panose="02010609060101010101" pitchFamily="49" charset="-122"/>
              </a:rPr>
              <a:t>州 憨</a:t>
            </a:r>
            <a:r>
              <a:rPr lang="zh-TW" altLang="en-US" sz="4000" b="1" dirty="0">
                <a:latin typeface="FangSong" panose="02010609060101010101" pitchFamily="49" charset="-122"/>
                <a:ea typeface="FangSong" panose="02010609060101010101" pitchFamily="49" charset="-122"/>
              </a:rPr>
              <a:t>山大師世壽七十八歲高</a:t>
            </a:r>
            <a:r>
              <a:rPr lang="zh-TW" altLang="en-US" sz="4000" b="1" dirty="0" smtClean="0">
                <a:latin typeface="FangSong" panose="02010609060101010101" pitchFamily="49" charset="-122"/>
                <a:ea typeface="FangSong" panose="02010609060101010101" pitchFamily="49" charset="-122"/>
              </a:rPr>
              <a:t>齡 僧</a:t>
            </a:r>
            <a:r>
              <a:rPr lang="zh-TW" altLang="en-US" sz="4000" b="1" dirty="0">
                <a:latin typeface="FangSong" panose="02010609060101010101" pitchFamily="49" charset="-122"/>
                <a:ea typeface="FangSong" panose="02010609060101010101" pitchFamily="49" charset="-122"/>
              </a:rPr>
              <a:t>臘長達五十九年。 </a:t>
            </a:r>
          </a:p>
        </p:txBody>
      </p:sp>
    </p:spTree>
    <p:extLst>
      <p:ext uri="{BB962C8B-B14F-4D97-AF65-F5344CB8AC3E}">
        <p14:creationId xmlns:p14="http://schemas.microsoft.com/office/powerpoint/2010/main" val="2684058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762651"/>
            <a:ext cx="4312042" cy="4278094"/>
          </a:xfrm>
          <a:prstGeom prst="rect">
            <a:avLst/>
          </a:prstGeom>
          <a:noFill/>
        </p:spPr>
        <p:txBody>
          <a:bodyPr wrap="square" rtlCol="0">
            <a:spAutoFit/>
          </a:bodyPr>
          <a:lstStyle/>
          <a:p>
            <a:pPr algn="ctr"/>
            <a:r>
              <a:rPr lang="zh-HK" altLang="en-US" sz="4000" b="1" dirty="0">
                <a:latin typeface="FangSong" panose="02010609060101010101" pitchFamily="49" charset="-122"/>
                <a:ea typeface="FangSong" panose="02010609060101010101" pitchFamily="49" charset="-122"/>
              </a:rPr>
              <a:t>憨山大師的一</a:t>
            </a:r>
            <a:r>
              <a:rPr lang="zh-HK" altLang="en-US" sz="4000" b="1" dirty="0" smtClean="0">
                <a:latin typeface="FangSong" panose="02010609060101010101" pitchFamily="49" charset="-122"/>
                <a:ea typeface="FangSong" panose="02010609060101010101" pitchFamily="49" charset="-122"/>
              </a:rPr>
              <a:t>生</a:t>
            </a:r>
            <a:endParaRPr lang="en-US" altLang="zh-HK" sz="4000" b="1" dirty="0" smtClean="0">
              <a:latin typeface="FangSong" panose="02010609060101010101" pitchFamily="49" charset="-122"/>
              <a:ea typeface="FangSong" panose="02010609060101010101" pitchFamily="49" charset="-122"/>
            </a:endParaRPr>
          </a:p>
          <a:p>
            <a:pPr algn="ctr"/>
            <a:endParaRPr lang="zh-HK" altLang="en-US" sz="4000" b="1" dirty="0">
              <a:latin typeface="FangSong" panose="02010609060101010101" pitchFamily="49" charset="-122"/>
              <a:ea typeface="FangSong" panose="02010609060101010101" pitchFamily="49" charset="-122"/>
            </a:endParaRPr>
          </a:p>
          <a:p>
            <a:r>
              <a:rPr lang="en-GB" sz="4800" b="1" u="sng" dirty="0">
                <a:solidFill>
                  <a:srgbClr val="0070C0"/>
                </a:solidFill>
                <a:latin typeface="FangSong" panose="02010609060101010101" pitchFamily="49" charset="-122"/>
                <a:ea typeface="FangSong" panose="02010609060101010101" pitchFamily="49" charset="-122"/>
              </a:rPr>
              <a:t>https://book.bfnn.org/books/0241.htm </a:t>
            </a:r>
          </a:p>
          <a:p>
            <a:endParaRPr lang="en-GB" sz="4800" b="1" dirty="0">
              <a:latin typeface="FangSong" panose="02010609060101010101" pitchFamily="49" charset="-122"/>
              <a:ea typeface="FangSong" panose="02010609060101010101" pitchFamily="49" charset="-122"/>
            </a:endParaRPr>
          </a:p>
        </p:txBody>
      </p:sp>
      <p:pic>
        <p:nvPicPr>
          <p:cNvPr id="2050" name="Picture 2" descr="https://gss1.bdstatic.com/9vo3dSag_xI4khGkpoWK1HF6hhy/baike/c0%3Dbaike180%2C5%2C5%2C180%2C60/sign=42ad3eb92cdda3cc1fe9b07260805264/bd315c6034a85edf842a59054b540923dd54757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35570" y="1196752"/>
            <a:ext cx="4150586"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610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8959" y="1268760"/>
            <a:ext cx="6243696" cy="2369880"/>
          </a:xfrm>
          <a:prstGeom prst="rect">
            <a:avLst/>
          </a:prstGeom>
          <a:noFill/>
        </p:spPr>
        <p:txBody>
          <a:bodyPr wrap="none" rtlCol="0">
            <a:spAutoFit/>
          </a:bodyPr>
          <a:lstStyle/>
          <a:p>
            <a:pPr algn="ctr"/>
            <a:r>
              <a:rPr lang="en-US" altLang="zh-CN" sz="4400" b="1" dirty="0" smtClean="0"/>
              <a:t>Our focus</a:t>
            </a:r>
          </a:p>
          <a:p>
            <a:pPr algn="ctr"/>
            <a:endParaRPr lang="en-US" sz="1600" b="1" dirty="0"/>
          </a:p>
          <a:p>
            <a:pPr algn="ctr"/>
            <a:r>
              <a:rPr lang="en-US" sz="4000" i="1" dirty="0" smtClean="0"/>
              <a:t>L</a:t>
            </a:r>
            <a:r>
              <a:rPr lang="en-US" altLang="zh-CN" sz="4000" i="1" dirty="0" smtClean="0"/>
              <a:t>aozi </a:t>
            </a:r>
            <a:r>
              <a:rPr lang="en-US" altLang="zh-CN" sz="4000" i="1" dirty="0" err="1" smtClean="0"/>
              <a:t>daodejing</a:t>
            </a:r>
            <a:r>
              <a:rPr lang="en-US" altLang="zh-CN" sz="4000" i="1" dirty="0" smtClean="0"/>
              <a:t> </a:t>
            </a:r>
            <a:r>
              <a:rPr lang="en-US" altLang="zh-CN" sz="4000" i="1" dirty="0" err="1" smtClean="0"/>
              <a:t>hanshan</a:t>
            </a:r>
            <a:r>
              <a:rPr lang="en-US" altLang="zh-CN" sz="4000" i="1" dirty="0" smtClean="0"/>
              <a:t> </a:t>
            </a:r>
            <a:r>
              <a:rPr lang="en-US" altLang="zh-CN" sz="4000" i="1" dirty="0" err="1" smtClean="0"/>
              <a:t>jie</a:t>
            </a:r>
            <a:endParaRPr lang="en-US" sz="4000" i="1" dirty="0" smtClean="0"/>
          </a:p>
          <a:p>
            <a:pPr algn="ctr"/>
            <a:r>
              <a:rPr lang="zh-TW" altLang="en-US" sz="4800" b="1" dirty="0">
                <a:latin typeface="FangSong" panose="02010609060101010101" pitchFamily="49" charset="-122"/>
                <a:ea typeface="FangSong" panose="02010609060101010101" pitchFamily="49" charset="-122"/>
              </a:rPr>
              <a:t>老子道德經憨山</a:t>
            </a:r>
            <a:r>
              <a:rPr lang="zh-TW" altLang="en-US" sz="4800" b="1" dirty="0" smtClean="0">
                <a:latin typeface="FangSong" panose="02010609060101010101" pitchFamily="49" charset="-122"/>
                <a:ea typeface="FangSong" panose="02010609060101010101" pitchFamily="49" charset="-122"/>
              </a:rPr>
              <a:t>解</a:t>
            </a:r>
            <a:endParaRPr lang="en-US" altLang="zh-TW" sz="4800" b="1" dirty="0" smtClean="0">
              <a:latin typeface="FangSong" panose="02010609060101010101" pitchFamily="49" charset="-122"/>
              <a:ea typeface="FangSong" panose="02010609060101010101" pitchFamily="49" charset="-122"/>
            </a:endParaRPr>
          </a:p>
        </p:txBody>
      </p:sp>
      <p:sp>
        <p:nvSpPr>
          <p:cNvPr id="2" name="TextBox 1"/>
          <p:cNvSpPr txBox="1"/>
          <p:nvPr/>
        </p:nvSpPr>
        <p:spPr>
          <a:xfrm>
            <a:off x="3759809" y="3900723"/>
            <a:ext cx="1661993" cy="2516073"/>
          </a:xfrm>
          <a:prstGeom prst="rect">
            <a:avLst/>
          </a:prstGeom>
          <a:noFill/>
        </p:spPr>
        <p:txBody>
          <a:bodyPr vert="eaVert" wrap="none" rtlCol="0">
            <a:spAutoFit/>
          </a:bodyPr>
          <a:lstStyle/>
          <a:p>
            <a:r>
              <a:rPr lang="zh-CN" altLang="en-US" sz="4800" b="1" dirty="0" smtClean="0">
                <a:solidFill>
                  <a:srgbClr val="0070C0"/>
                </a:solidFill>
                <a:latin typeface="FangSong" panose="02010609060101010101" pitchFamily="49" charset="-122"/>
                <a:ea typeface="FangSong" panose="02010609060101010101" pitchFamily="49" charset="-122"/>
              </a:rPr>
              <a:t>教三道一</a:t>
            </a:r>
            <a:endParaRPr lang="en-US" altLang="zh-CN" sz="4800" b="1" dirty="0" smtClean="0">
              <a:solidFill>
                <a:srgbClr val="0070C0"/>
              </a:solidFill>
              <a:latin typeface="FangSong" panose="02010609060101010101" pitchFamily="49" charset="-122"/>
              <a:ea typeface="FangSong" panose="02010609060101010101" pitchFamily="49" charset="-122"/>
            </a:endParaRPr>
          </a:p>
          <a:p>
            <a:r>
              <a:rPr lang="zh-CN" altLang="en-US" sz="4800" b="1" dirty="0">
                <a:solidFill>
                  <a:srgbClr val="0070C0"/>
                </a:solidFill>
                <a:latin typeface="FangSong" panose="02010609060101010101" pitchFamily="49" charset="-122"/>
                <a:ea typeface="FangSong" panose="02010609060101010101" pitchFamily="49" charset="-122"/>
              </a:rPr>
              <a:t>和而不同</a:t>
            </a:r>
            <a:endParaRPr lang="en-GB" sz="4800" b="1" dirty="0">
              <a:solidFill>
                <a:srgbClr val="0070C0"/>
              </a:solidFill>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350340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47664" y="1772816"/>
            <a:ext cx="6086282" cy="4154984"/>
          </a:xfrm>
          <a:prstGeom prst="rect">
            <a:avLst/>
          </a:prstGeom>
          <a:noFill/>
        </p:spPr>
        <p:txBody>
          <a:bodyPr wrap="none" rtlCol="0">
            <a:spAutoFit/>
          </a:bodyPr>
          <a:lstStyle/>
          <a:p>
            <a:pPr algn="ctr"/>
            <a:r>
              <a:rPr lang="en-US" altLang="zh-CN" sz="4400" i="1" dirty="0" err="1" smtClean="0"/>
              <a:t>Daodejing</a:t>
            </a:r>
            <a:endParaRPr lang="en-US" altLang="zh-CN" sz="4400" i="1" dirty="0" smtClean="0"/>
          </a:p>
          <a:p>
            <a:pPr algn="ctr"/>
            <a:endParaRPr lang="en-GB" sz="4400" i="1" dirty="0" smtClean="0"/>
          </a:p>
          <a:p>
            <a:pPr algn="ctr"/>
            <a:r>
              <a:rPr lang="en-US" altLang="zh-CN" sz="4400" b="1" dirty="0" smtClean="0"/>
              <a:t>Translations</a:t>
            </a:r>
            <a:r>
              <a:rPr lang="en-US" altLang="zh-CN" sz="4400" dirty="0" smtClean="0"/>
              <a:t> </a:t>
            </a:r>
            <a:r>
              <a:rPr lang="en-US" sz="4400" dirty="0" smtClean="0"/>
              <a:t>in English</a:t>
            </a:r>
          </a:p>
          <a:p>
            <a:pPr algn="ctr"/>
            <a:r>
              <a:rPr lang="en-US" sz="4400" dirty="0" smtClean="0"/>
              <a:t>(interpretations)</a:t>
            </a:r>
          </a:p>
          <a:p>
            <a:pPr algn="ctr"/>
            <a:endParaRPr lang="en-US" sz="4400" dirty="0" smtClean="0"/>
          </a:p>
          <a:p>
            <a:pPr algn="ctr"/>
            <a:r>
              <a:rPr lang="en-US" sz="4400" u="sng" dirty="0" smtClean="0"/>
              <a:t>Issues</a:t>
            </a:r>
            <a:endParaRPr lang="en-US" sz="4400" u="sng" dirty="0"/>
          </a:p>
        </p:txBody>
      </p:sp>
    </p:spTree>
    <p:extLst>
      <p:ext uri="{BB962C8B-B14F-4D97-AF65-F5344CB8AC3E}">
        <p14:creationId xmlns:p14="http://schemas.microsoft.com/office/powerpoint/2010/main" val="813552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1351500"/>
            <a:ext cx="8784976" cy="4955203"/>
          </a:xfrm>
          <a:prstGeom prst="rect">
            <a:avLst/>
          </a:prstGeom>
          <a:noFill/>
        </p:spPr>
        <p:txBody>
          <a:bodyPr wrap="square" rtlCol="0">
            <a:spAutoFit/>
          </a:bodyPr>
          <a:lstStyle/>
          <a:p>
            <a:r>
              <a:rPr lang="en-US" altLang="zh-CN" sz="4000" dirty="0" smtClean="0"/>
              <a:t>Renowned translators</a:t>
            </a:r>
            <a:r>
              <a:rPr lang="en-US" sz="4000" dirty="0" smtClean="0"/>
              <a:t>:</a:t>
            </a:r>
            <a:endParaRPr lang="en-US" altLang="zh-CN" sz="4000" dirty="0" smtClean="0"/>
          </a:p>
          <a:p>
            <a:pPr algn="ctr"/>
            <a:endParaRPr lang="en-US" sz="2400" dirty="0" smtClean="0"/>
          </a:p>
          <a:p>
            <a:pPr marL="2800350" lvl="5" indent="-514350">
              <a:buFont typeface="+mj-lt"/>
              <a:buAutoNum type="arabicPeriod"/>
            </a:pPr>
            <a:r>
              <a:rPr lang="en-US" sz="3600" dirty="0" smtClean="0"/>
              <a:t>James </a:t>
            </a:r>
            <a:r>
              <a:rPr lang="en-US" sz="3600" dirty="0" err="1" smtClean="0"/>
              <a:t>Legge</a:t>
            </a:r>
            <a:r>
              <a:rPr lang="en-US" sz="3600" dirty="0" smtClean="0"/>
              <a:t> </a:t>
            </a:r>
          </a:p>
          <a:p>
            <a:pPr marL="2800350" lvl="5" indent="-514350">
              <a:buFont typeface="+mj-lt"/>
              <a:buAutoNum type="arabicPeriod"/>
            </a:pPr>
            <a:r>
              <a:rPr lang="en-US" sz="3600" dirty="0" smtClean="0"/>
              <a:t>Arthur </a:t>
            </a:r>
            <a:r>
              <a:rPr lang="en-US" sz="3600" dirty="0" err="1" smtClean="0"/>
              <a:t>Waley</a:t>
            </a:r>
            <a:endParaRPr lang="en-US" sz="3600" dirty="0" smtClean="0"/>
          </a:p>
          <a:p>
            <a:pPr marL="2800350" lvl="5" indent="-514350">
              <a:buFont typeface="+mj-lt"/>
              <a:buAutoNum type="arabicPeriod"/>
            </a:pPr>
            <a:r>
              <a:rPr lang="en-US" sz="3600" dirty="0" smtClean="0"/>
              <a:t>D. C. Lau </a:t>
            </a:r>
          </a:p>
          <a:p>
            <a:pPr marL="2800350" lvl="5" indent="-514350">
              <a:buFont typeface="+mj-lt"/>
              <a:buAutoNum type="arabicPeriod"/>
            </a:pPr>
            <a:r>
              <a:rPr lang="en-US" sz="3600" dirty="0" smtClean="0"/>
              <a:t>Wing-</a:t>
            </a:r>
            <a:r>
              <a:rPr lang="en-US" sz="3600" dirty="0" err="1" smtClean="0"/>
              <a:t>Tsit</a:t>
            </a:r>
            <a:r>
              <a:rPr lang="en-US" sz="3600" dirty="0" smtClean="0"/>
              <a:t> Chan</a:t>
            </a:r>
          </a:p>
          <a:p>
            <a:pPr marL="2800350" lvl="5" indent="-514350">
              <a:buFont typeface="+mj-lt"/>
              <a:buAutoNum type="arabicPeriod"/>
            </a:pPr>
            <a:r>
              <a:rPr lang="en-US" sz="3600" dirty="0" smtClean="0"/>
              <a:t>John R. Mabry </a:t>
            </a:r>
          </a:p>
          <a:p>
            <a:pPr marL="2800350" lvl="5" indent="-514350">
              <a:buFont typeface="+mj-lt"/>
              <a:buAutoNum type="arabicPeriod"/>
            </a:pPr>
            <a:r>
              <a:rPr lang="en-US" sz="3600" dirty="0" smtClean="0"/>
              <a:t>John Minford </a:t>
            </a:r>
          </a:p>
          <a:p>
            <a:pPr marL="2800350" lvl="5" indent="-514350">
              <a:buFont typeface="+mj-lt"/>
              <a:buAutoNum type="arabicPeriod"/>
            </a:pPr>
            <a:r>
              <a:rPr lang="en-US" sz="3600" dirty="0" smtClean="0"/>
              <a:t>Thomas Cleary</a:t>
            </a:r>
          </a:p>
        </p:txBody>
      </p:sp>
    </p:spTree>
    <p:extLst>
      <p:ext uri="{BB962C8B-B14F-4D97-AF65-F5344CB8AC3E}">
        <p14:creationId xmlns:p14="http://schemas.microsoft.com/office/powerpoint/2010/main" val="2201588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81171" y="1412776"/>
            <a:ext cx="8412839" cy="4585871"/>
          </a:xfrm>
          <a:prstGeom prst="rect">
            <a:avLst/>
          </a:prstGeom>
          <a:noFill/>
        </p:spPr>
        <p:txBody>
          <a:bodyPr wrap="square" rtlCol="0">
            <a:spAutoFit/>
          </a:bodyPr>
          <a:lstStyle/>
          <a:p>
            <a:r>
              <a:rPr lang="en-US" altLang="zh-CN" sz="4000" b="1" dirty="0" smtClean="0"/>
              <a:t>Homework</a:t>
            </a:r>
            <a:r>
              <a:rPr lang="en-US" sz="4000" dirty="0" smtClean="0"/>
              <a:t>:</a:t>
            </a:r>
            <a:endParaRPr lang="en-US" altLang="zh-CN" sz="4000" b="1" dirty="0" smtClean="0"/>
          </a:p>
          <a:p>
            <a:pPr algn="ctr"/>
            <a:endParaRPr lang="en-US" sz="2400" dirty="0" smtClean="0"/>
          </a:p>
          <a:p>
            <a:r>
              <a:rPr lang="en-US" sz="4000" dirty="0" smtClean="0"/>
              <a:t>Give a short account (3 </a:t>
            </a:r>
            <a:r>
              <a:rPr lang="en-US" sz="4000" dirty="0" err="1" smtClean="0"/>
              <a:t>mins</a:t>
            </a:r>
            <a:r>
              <a:rPr lang="en-US" sz="4000" dirty="0" smtClean="0"/>
              <a:t>) of each of the seven translators’ background. </a:t>
            </a:r>
          </a:p>
          <a:p>
            <a:endParaRPr lang="en-US" sz="2800" dirty="0"/>
          </a:p>
          <a:p>
            <a:r>
              <a:rPr lang="en-US" sz="4000" dirty="0" smtClean="0"/>
              <a:t>Sources:</a:t>
            </a:r>
          </a:p>
          <a:p>
            <a:pPr marL="1028700" lvl="1" indent="-571500">
              <a:buFont typeface="Arial" panose="020B0604020202020204" pitchFamily="34" charset="0"/>
              <a:buChar char="•"/>
            </a:pPr>
            <a:r>
              <a:rPr lang="en-US" sz="4000" dirty="0" smtClean="0"/>
              <a:t>Books </a:t>
            </a:r>
          </a:p>
          <a:p>
            <a:pPr marL="1028700" lvl="1" indent="-571500">
              <a:buFont typeface="Arial" panose="020B0604020202020204" pitchFamily="34" charset="0"/>
              <a:buChar char="•"/>
            </a:pPr>
            <a:r>
              <a:rPr lang="en-US" sz="4000" dirty="0" smtClean="0"/>
              <a:t>Websites</a:t>
            </a:r>
            <a:r>
              <a:rPr lang="en-US" sz="4000" dirty="0"/>
              <a:t> </a:t>
            </a:r>
            <a:r>
              <a:rPr lang="en-US" sz="4000" dirty="0" smtClean="0"/>
              <a:t>(Wikipedia)</a:t>
            </a:r>
          </a:p>
        </p:txBody>
      </p:sp>
    </p:spTree>
    <p:extLst>
      <p:ext uri="{BB962C8B-B14F-4D97-AF65-F5344CB8AC3E}">
        <p14:creationId xmlns:p14="http://schemas.microsoft.com/office/powerpoint/2010/main" val="398787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268760"/>
            <a:ext cx="9324527" cy="5078313"/>
          </a:xfrm>
          <a:prstGeom prst="rect">
            <a:avLst/>
          </a:prstGeom>
          <a:noFill/>
        </p:spPr>
        <p:txBody>
          <a:bodyPr wrap="square" rtlCol="0">
            <a:spAutoFit/>
          </a:bodyPr>
          <a:lstStyle/>
          <a:p>
            <a:r>
              <a:rPr lang="en-US" altLang="zh-CN" sz="4400" b="1" dirty="0" smtClean="0"/>
              <a:t>Important dates:</a:t>
            </a:r>
          </a:p>
          <a:p>
            <a:endParaRPr lang="en-US" altLang="zh-CN" sz="4000" b="1" dirty="0" smtClean="0"/>
          </a:p>
          <a:p>
            <a:pPr marL="571500" indent="-571500">
              <a:buFont typeface="Arial" panose="020B0604020202020204" pitchFamily="34" charset="0"/>
              <a:buChar char="•"/>
            </a:pPr>
            <a:r>
              <a:rPr lang="en-GB" sz="4000" dirty="0" smtClean="0">
                <a:solidFill>
                  <a:srgbClr val="0070C0"/>
                </a:solidFill>
              </a:rPr>
              <a:t>06</a:t>
            </a:r>
            <a:r>
              <a:rPr lang="en-GB" sz="4000" dirty="0" smtClean="0"/>
              <a:t> </a:t>
            </a:r>
            <a:r>
              <a:rPr lang="en-GB" sz="4000" dirty="0"/>
              <a:t>&amp; </a:t>
            </a:r>
            <a:r>
              <a:rPr lang="en-GB" sz="4000" dirty="0">
                <a:solidFill>
                  <a:srgbClr val="0070C0"/>
                </a:solidFill>
              </a:rPr>
              <a:t>20 </a:t>
            </a:r>
            <a:r>
              <a:rPr lang="en-GB" sz="4000" dirty="0" smtClean="0">
                <a:solidFill>
                  <a:srgbClr val="0070C0"/>
                </a:solidFill>
              </a:rPr>
              <a:t>Dec </a:t>
            </a:r>
            <a:r>
              <a:rPr lang="en-GB" sz="4000" dirty="0" smtClean="0"/>
              <a:t>2019 </a:t>
            </a:r>
            <a:r>
              <a:rPr lang="en-GB" sz="3600" dirty="0" smtClean="0"/>
              <a:t>Seminars </a:t>
            </a:r>
            <a:r>
              <a:rPr lang="en-GB" sz="3600" dirty="0"/>
              <a:t>(E</a:t>
            </a:r>
            <a:r>
              <a:rPr lang="en-US" altLang="zh-CN" sz="3600" dirty="0"/>
              <a:t>ng</a:t>
            </a:r>
            <a:r>
              <a:rPr lang="en-GB" sz="3600" dirty="0" smtClean="0"/>
              <a:t>)</a:t>
            </a:r>
            <a:endParaRPr lang="en-GB" sz="3600" dirty="0"/>
          </a:p>
          <a:p>
            <a:pPr marL="571500" indent="-571500">
              <a:buFont typeface="Arial" panose="020B0604020202020204" pitchFamily="34" charset="0"/>
              <a:buChar char="•"/>
            </a:pPr>
            <a:r>
              <a:rPr lang="en-GB" sz="4000" dirty="0" smtClean="0">
                <a:solidFill>
                  <a:srgbClr val="FF0000"/>
                </a:solidFill>
              </a:rPr>
              <a:t>10 Jan </a:t>
            </a:r>
            <a:r>
              <a:rPr lang="en-GB" sz="4000" dirty="0" smtClean="0"/>
              <a:t>2020 </a:t>
            </a:r>
            <a:r>
              <a:rPr lang="en-GB" sz="3600" dirty="0"/>
              <a:t>Lecturing </a:t>
            </a:r>
            <a:r>
              <a:rPr lang="en-GB" sz="3600" dirty="0" smtClean="0"/>
              <a:t>practice </a:t>
            </a:r>
            <a:r>
              <a:rPr lang="en-GB" sz="3600" dirty="0"/>
              <a:t>(</a:t>
            </a:r>
            <a:r>
              <a:rPr lang="en-GB" sz="3600" dirty="0" smtClean="0"/>
              <a:t>E</a:t>
            </a:r>
            <a:r>
              <a:rPr lang="en-US" altLang="zh-CN" sz="3600" dirty="0" smtClean="0"/>
              <a:t>ng</a:t>
            </a:r>
            <a:r>
              <a:rPr lang="en-GB" sz="3600" dirty="0" smtClean="0"/>
              <a:t>)</a:t>
            </a:r>
            <a:endParaRPr lang="en-GB" sz="3600" dirty="0"/>
          </a:p>
          <a:p>
            <a:pPr marL="571500" indent="-571500">
              <a:buFont typeface="Arial" panose="020B0604020202020204" pitchFamily="34" charset="0"/>
              <a:buChar char="•"/>
            </a:pPr>
            <a:r>
              <a:rPr lang="en-GB" sz="4000" dirty="0" smtClean="0">
                <a:solidFill>
                  <a:srgbClr val="FF0000"/>
                </a:solidFill>
              </a:rPr>
              <a:t>03 Feb </a:t>
            </a:r>
            <a:r>
              <a:rPr lang="en-GB" sz="4000" dirty="0" smtClean="0"/>
              <a:t>2020 </a:t>
            </a:r>
            <a:r>
              <a:rPr lang="en-GB" sz="3600" dirty="0"/>
              <a:t>Oral </a:t>
            </a:r>
            <a:r>
              <a:rPr lang="en-GB" sz="3600" dirty="0" smtClean="0"/>
              <a:t>presentation (</a:t>
            </a:r>
            <a:r>
              <a:rPr lang="en-GB" sz="3600" dirty="0" err="1" smtClean="0"/>
              <a:t>Eng</a:t>
            </a:r>
            <a:r>
              <a:rPr lang="en-GB" sz="3600" dirty="0" smtClean="0"/>
              <a:t>)</a:t>
            </a:r>
            <a:endParaRPr lang="en-GB" sz="3600" dirty="0"/>
          </a:p>
          <a:p>
            <a:pPr marL="571500" indent="-571500">
              <a:buFont typeface="Arial" panose="020B0604020202020204" pitchFamily="34" charset="0"/>
              <a:buChar char="•"/>
            </a:pPr>
            <a:r>
              <a:rPr lang="en-GB" sz="4000" dirty="0" smtClean="0">
                <a:solidFill>
                  <a:srgbClr val="FF0000"/>
                </a:solidFill>
              </a:rPr>
              <a:t>14 Feb </a:t>
            </a:r>
            <a:r>
              <a:rPr lang="en-GB" sz="4000" dirty="0" smtClean="0"/>
              <a:t>2020 </a:t>
            </a:r>
            <a:r>
              <a:rPr lang="en-GB" sz="3600" dirty="0" smtClean="0"/>
              <a:t>Translation submission (</a:t>
            </a:r>
            <a:r>
              <a:rPr lang="en-GB" sz="3600" dirty="0" err="1" smtClean="0"/>
              <a:t>Eng</a:t>
            </a:r>
            <a:r>
              <a:rPr lang="en-GB" sz="3600" dirty="0" smtClean="0"/>
              <a:t>)</a:t>
            </a:r>
          </a:p>
          <a:p>
            <a:endParaRPr lang="en-US" sz="4000" dirty="0"/>
          </a:p>
          <a:p>
            <a:r>
              <a:rPr lang="en-US" sz="4000" dirty="0" smtClean="0"/>
              <a:t>Wednesdays --- independent learning</a:t>
            </a:r>
          </a:p>
        </p:txBody>
      </p:sp>
    </p:spTree>
    <p:extLst>
      <p:ext uri="{BB962C8B-B14F-4D97-AF65-F5344CB8AC3E}">
        <p14:creationId xmlns:p14="http://schemas.microsoft.com/office/powerpoint/2010/main" val="423337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0791" y="1268760"/>
            <a:ext cx="8568952" cy="5078313"/>
          </a:xfrm>
          <a:prstGeom prst="rect">
            <a:avLst/>
          </a:prstGeom>
          <a:noFill/>
        </p:spPr>
        <p:txBody>
          <a:bodyPr wrap="square" rtlCol="0">
            <a:spAutoFit/>
          </a:bodyPr>
          <a:lstStyle/>
          <a:p>
            <a:r>
              <a:rPr lang="en-US" altLang="zh-CN" sz="4400" b="1" dirty="0" smtClean="0"/>
              <a:t>Assessments:</a:t>
            </a:r>
          </a:p>
          <a:p>
            <a:endParaRPr lang="en-US" altLang="zh-CN" sz="2800" b="1" dirty="0" smtClean="0"/>
          </a:p>
          <a:p>
            <a:pPr marL="571500" indent="-571500">
              <a:buFont typeface="Arial" panose="020B0604020202020204" pitchFamily="34" charset="0"/>
              <a:buChar char="•"/>
            </a:pPr>
            <a:r>
              <a:rPr lang="en-US" sz="4000" dirty="0" smtClean="0"/>
              <a:t>Lecturing practice: Chapter </a:t>
            </a:r>
            <a:r>
              <a:rPr lang="en-US" sz="4000" dirty="0" smtClean="0">
                <a:solidFill>
                  <a:srgbClr val="FF0000"/>
                </a:solidFill>
              </a:rPr>
              <a:t>56</a:t>
            </a:r>
            <a:r>
              <a:rPr lang="en-US" sz="4000" dirty="0" smtClean="0"/>
              <a:t>  (500 characters)</a:t>
            </a:r>
          </a:p>
          <a:p>
            <a:pPr marL="571500" indent="-571500">
              <a:buFont typeface="Arial" panose="020B0604020202020204" pitchFamily="34" charset="0"/>
              <a:buChar char="•"/>
            </a:pPr>
            <a:r>
              <a:rPr lang="en-US" sz="4000" dirty="0" smtClean="0"/>
              <a:t>Practical: Chapter </a:t>
            </a:r>
            <a:r>
              <a:rPr lang="en-US" sz="4000" dirty="0" smtClean="0">
                <a:solidFill>
                  <a:srgbClr val="FF0000"/>
                </a:solidFill>
              </a:rPr>
              <a:t>58</a:t>
            </a:r>
            <a:r>
              <a:rPr lang="en-US" sz="4000" dirty="0" smtClean="0"/>
              <a:t>                   (500 characters)</a:t>
            </a:r>
          </a:p>
          <a:p>
            <a:pPr marL="571500" indent="-571500">
              <a:buFont typeface="Arial" panose="020B0604020202020204" pitchFamily="34" charset="0"/>
              <a:buChar char="•"/>
            </a:pPr>
            <a:r>
              <a:rPr lang="en-US" sz="4000" dirty="0" smtClean="0"/>
              <a:t>Coursework: Chapter </a:t>
            </a:r>
            <a:r>
              <a:rPr lang="en-US" sz="4000" dirty="0" smtClean="0">
                <a:solidFill>
                  <a:srgbClr val="FF0000"/>
                </a:solidFill>
              </a:rPr>
              <a:t>59</a:t>
            </a:r>
            <a:r>
              <a:rPr lang="en-US" sz="4000" dirty="0" smtClean="0"/>
              <a:t> &amp; </a:t>
            </a:r>
            <a:r>
              <a:rPr lang="en-US" sz="4000" dirty="0" smtClean="0">
                <a:solidFill>
                  <a:srgbClr val="FF0000"/>
                </a:solidFill>
              </a:rPr>
              <a:t>63</a:t>
            </a:r>
            <a:r>
              <a:rPr lang="en-US" sz="4000" dirty="0" smtClean="0"/>
              <a:t>  (1,500 characters)</a:t>
            </a:r>
          </a:p>
        </p:txBody>
      </p:sp>
    </p:spTree>
    <p:extLst>
      <p:ext uri="{BB962C8B-B14F-4D97-AF65-F5344CB8AC3E}">
        <p14:creationId xmlns:p14="http://schemas.microsoft.com/office/powerpoint/2010/main" val="3808347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772816"/>
            <a:ext cx="7344816" cy="3847207"/>
          </a:xfrm>
          <a:prstGeom prst="rect">
            <a:avLst/>
          </a:prstGeom>
          <a:noFill/>
        </p:spPr>
        <p:txBody>
          <a:bodyPr wrap="square" rtlCol="0">
            <a:spAutoFit/>
          </a:bodyPr>
          <a:lstStyle/>
          <a:p>
            <a:r>
              <a:rPr lang="en-US" altLang="zh-CN" sz="4400" b="1" dirty="0" smtClean="0"/>
              <a:t>Assessment requirements:</a:t>
            </a:r>
          </a:p>
          <a:p>
            <a:endParaRPr lang="en-US" altLang="zh-CN" sz="4000" b="1" dirty="0" smtClean="0"/>
          </a:p>
          <a:p>
            <a:pPr marL="742950" indent="-742950">
              <a:buFont typeface="+mj-lt"/>
              <a:buAutoNum type="arabicPeriod"/>
            </a:pPr>
            <a:r>
              <a:rPr lang="en-US" sz="4000" dirty="0" smtClean="0"/>
              <a:t>Translation </a:t>
            </a:r>
          </a:p>
          <a:p>
            <a:pPr marL="742950" indent="-742950">
              <a:buFont typeface="+mj-lt"/>
              <a:buAutoNum type="arabicPeriod"/>
            </a:pPr>
            <a:r>
              <a:rPr lang="en-US" sz="4000" dirty="0" smtClean="0"/>
              <a:t>Commentary </a:t>
            </a:r>
          </a:p>
          <a:p>
            <a:pPr marL="742950" indent="-742950">
              <a:buFont typeface="+mj-lt"/>
              <a:buAutoNum type="arabicPeriod"/>
            </a:pPr>
            <a:r>
              <a:rPr lang="en-US" sz="4000" dirty="0" smtClean="0"/>
              <a:t>Self-reflection</a:t>
            </a:r>
          </a:p>
          <a:p>
            <a:endParaRPr lang="en-US" sz="4000" dirty="0" smtClean="0"/>
          </a:p>
        </p:txBody>
      </p:sp>
    </p:spTree>
    <p:extLst>
      <p:ext uri="{BB962C8B-B14F-4D97-AF65-F5344CB8AC3E}">
        <p14:creationId xmlns:p14="http://schemas.microsoft.com/office/powerpoint/2010/main" val="435181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92162" y="1268760"/>
            <a:ext cx="7624254" cy="4893647"/>
          </a:xfrm>
          <a:prstGeom prst="rect">
            <a:avLst/>
          </a:prstGeom>
          <a:noFill/>
        </p:spPr>
        <p:txBody>
          <a:bodyPr wrap="square" rtlCol="0">
            <a:spAutoFit/>
          </a:bodyPr>
          <a:lstStyle/>
          <a:p>
            <a:r>
              <a:rPr lang="en-US" altLang="zh-CN" sz="4400" b="1" dirty="0" smtClean="0"/>
              <a:t>Assessment requirements:</a:t>
            </a:r>
          </a:p>
          <a:p>
            <a:endParaRPr lang="en-US" altLang="zh-CN" sz="4000" b="1" dirty="0" smtClean="0"/>
          </a:p>
          <a:p>
            <a:r>
              <a:rPr lang="en-US" sz="4000" u="sng" dirty="0" smtClean="0"/>
              <a:t>1. Translation </a:t>
            </a:r>
          </a:p>
          <a:p>
            <a:r>
              <a:rPr lang="en-US" sz="4000" dirty="0" smtClean="0"/>
              <a:t>(original text &amp; annotation)</a:t>
            </a:r>
          </a:p>
          <a:p>
            <a:endParaRPr lang="en-US" sz="4000" dirty="0" smtClean="0"/>
          </a:p>
          <a:p>
            <a:pPr marL="571500" indent="-571500">
              <a:buFont typeface="Arial" panose="020B0604020202020204" pitchFamily="34" charset="0"/>
              <a:buChar char="•"/>
            </a:pPr>
            <a:r>
              <a:rPr lang="en-GB" sz="3600" dirty="0" smtClean="0"/>
              <a:t>Must NOT refer </a:t>
            </a:r>
            <a:r>
              <a:rPr lang="en-GB" sz="3600" dirty="0"/>
              <a:t>to the existing translations of the four </a:t>
            </a:r>
            <a:r>
              <a:rPr lang="en-GB" sz="3600" dirty="0" smtClean="0"/>
              <a:t>chapters </a:t>
            </a:r>
            <a:r>
              <a:rPr lang="en-GB" sz="3600" dirty="0"/>
              <a:t>during the process of </a:t>
            </a:r>
            <a:r>
              <a:rPr lang="en-GB" sz="3600" dirty="0" smtClean="0"/>
              <a:t>translation</a:t>
            </a:r>
            <a:endParaRPr lang="en-GB" sz="3600" dirty="0"/>
          </a:p>
        </p:txBody>
      </p:sp>
    </p:spTree>
    <p:extLst>
      <p:ext uri="{BB962C8B-B14F-4D97-AF65-F5344CB8AC3E}">
        <p14:creationId xmlns:p14="http://schemas.microsoft.com/office/powerpoint/2010/main" val="2972681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9" y="1484784"/>
            <a:ext cx="7920880" cy="3724096"/>
          </a:xfrm>
          <a:prstGeom prst="rect">
            <a:avLst/>
          </a:prstGeom>
          <a:noFill/>
        </p:spPr>
        <p:txBody>
          <a:bodyPr wrap="square" rtlCol="0">
            <a:spAutoFit/>
          </a:bodyPr>
          <a:lstStyle/>
          <a:p>
            <a:r>
              <a:rPr lang="en-US" altLang="zh-CN" sz="4400" b="1" dirty="0" smtClean="0"/>
              <a:t>Assessment requirements:</a:t>
            </a:r>
          </a:p>
          <a:p>
            <a:endParaRPr lang="en-US" altLang="zh-CN" sz="4000" b="1" dirty="0" smtClean="0"/>
          </a:p>
          <a:p>
            <a:r>
              <a:rPr lang="en-US" sz="4000" u="sng" dirty="0" smtClean="0"/>
              <a:t>2. Commentary</a:t>
            </a:r>
          </a:p>
          <a:p>
            <a:endParaRPr lang="en-US" sz="3600" dirty="0" smtClean="0"/>
          </a:p>
          <a:p>
            <a:pPr marL="571500" indent="-571500">
              <a:buFont typeface="Arial" panose="020B0604020202020204" pitchFamily="34" charset="0"/>
              <a:buChar char="•"/>
            </a:pPr>
            <a:r>
              <a:rPr lang="en-GB" sz="3600" dirty="0" smtClean="0"/>
              <a:t>Provide </a:t>
            </a:r>
            <a:r>
              <a:rPr lang="en-GB" sz="3600" dirty="0"/>
              <a:t>rationales behind the way you translate the selected text</a:t>
            </a:r>
          </a:p>
        </p:txBody>
      </p:sp>
    </p:spTree>
    <p:extLst>
      <p:ext uri="{BB962C8B-B14F-4D97-AF65-F5344CB8AC3E}">
        <p14:creationId xmlns:p14="http://schemas.microsoft.com/office/powerpoint/2010/main" val="2642555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7" y="1268760"/>
            <a:ext cx="8262343" cy="4770537"/>
          </a:xfrm>
          <a:prstGeom prst="rect">
            <a:avLst/>
          </a:prstGeom>
          <a:noFill/>
        </p:spPr>
        <p:txBody>
          <a:bodyPr wrap="square" rtlCol="0">
            <a:spAutoFit/>
          </a:bodyPr>
          <a:lstStyle/>
          <a:p>
            <a:r>
              <a:rPr lang="en-US" altLang="zh-CN" sz="4400" b="1" dirty="0" smtClean="0"/>
              <a:t>Assessment requirements:</a:t>
            </a:r>
          </a:p>
          <a:p>
            <a:endParaRPr lang="en-US" altLang="zh-CN" sz="4000" b="1" dirty="0" smtClean="0"/>
          </a:p>
          <a:p>
            <a:r>
              <a:rPr lang="en-US" sz="4000" u="sng" dirty="0" smtClean="0"/>
              <a:t>3. Self-reflection</a:t>
            </a:r>
          </a:p>
          <a:p>
            <a:endParaRPr lang="en-US" sz="3600" dirty="0" smtClean="0"/>
          </a:p>
          <a:p>
            <a:pPr marL="571500" indent="-571500">
              <a:buFont typeface="Arial" panose="020B0604020202020204" pitchFamily="34" charset="0"/>
              <a:buChar char="•"/>
            </a:pPr>
            <a:r>
              <a:rPr lang="en-GB" sz="3600" dirty="0" smtClean="0"/>
              <a:t>How </a:t>
            </a:r>
            <a:r>
              <a:rPr lang="en-GB" sz="3600" dirty="0"/>
              <a:t>the selected text has influenced your understanding of yourself and the world, </a:t>
            </a:r>
            <a:r>
              <a:rPr lang="en-GB" sz="3600" dirty="0" smtClean="0"/>
              <a:t>your </a:t>
            </a:r>
            <a:r>
              <a:rPr lang="en-GB" sz="3600" dirty="0"/>
              <a:t>way of interacting with others, handling matters, </a:t>
            </a:r>
            <a:r>
              <a:rPr lang="en-GB" sz="3600" i="1" dirty="0"/>
              <a:t>etc</a:t>
            </a:r>
            <a:r>
              <a:rPr lang="en-GB" sz="3600" dirty="0"/>
              <a:t>.</a:t>
            </a:r>
          </a:p>
        </p:txBody>
      </p:sp>
    </p:spTree>
    <p:extLst>
      <p:ext uri="{BB962C8B-B14F-4D97-AF65-F5344CB8AC3E}">
        <p14:creationId xmlns:p14="http://schemas.microsoft.com/office/powerpoint/2010/main" val="3233454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1031" y="980728"/>
            <a:ext cx="8568952" cy="6047809"/>
          </a:xfrm>
          <a:prstGeom prst="rect">
            <a:avLst/>
          </a:prstGeom>
          <a:noFill/>
        </p:spPr>
        <p:txBody>
          <a:bodyPr wrap="square" rtlCol="0">
            <a:spAutoFit/>
          </a:bodyPr>
          <a:lstStyle/>
          <a:p>
            <a:r>
              <a:rPr lang="en-US" altLang="zh-CN" sz="4400" b="1" dirty="0" smtClean="0"/>
              <a:t>Lecture requirements:</a:t>
            </a:r>
          </a:p>
          <a:p>
            <a:endParaRPr lang="en-US" altLang="zh-CN" sz="2400" b="1" dirty="0" smtClean="0"/>
          </a:p>
          <a:p>
            <a:pPr marL="571500" indent="-571500">
              <a:buFont typeface="Arial" panose="020B0604020202020204" pitchFamily="34" charset="0"/>
              <a:buChar char="•"/>
            </a:pPr>
            <a:r>
              <a:rPr lang="en-US" sz="3500" dirty="0" smtClean="0"/>
              <a:t>Pre-session preparation – translate the original text and its annotation of each new </a:t>
            </a:r>
            <a:r>
              <a:rPr lang="en-US" sz="3500" dirty="0" smtClean="0"/>
              <a:t>chapter</a:t>
            </a:r>
          </a:p>
          <a:p>
            <a:pPr marL="571500" indent="-571500">
              <a:buFont typeface="Arial" panose="020B0604020202020204" pitchFamily="34" charset="0"/>
              <a:buChar char="•"/>
            </a:pPr>
            <a:r>
              <a:rPr lang="en-US" sz="3500" dirty="0" smtClean="0"/>
              <a:t>Reflect </a:t>
            </a:r>
            <a:r>
              <a:rPr lang="en-US" sz="3500" dirty="0" smtClean="0"/>
              <a:t>on </a:t>
            </a:r>
            <a:r>
              <a:rPr lang="en-US" sz="3500" dirty="0" smtClean="0"/>
              <a:t>what you have learnt in class </a:t>
            </a:r>
            <a:r>
              <a:rPr lang="en-US" sz="3500" dirty="0"/>
              <a:t>each </a:t>
            </a:r>
            <a:r>
              <a:rPr lang="en-US" sz="3500" dirty="0" smtClean="0"/>
              <a:t>day and write it down in English (50 to 100 words)</a:t>
            </a:r>
            <a:endParaRPr lang="en-US" sz="3500" dirty="0" smtClean="0"/>
          </a:p>
          <a:p>
            <a:pPr marL="571500" indent="-571500">
              <a:buFont typeface="Arial" panose="020B0604020202020204" pitchFamily="34" charset="0"/>
              <a:buChar char="•"/>
            </a:pPr>
            <a:r>
              <a:rPr lang="en-US" sz="3500" dirty="0" smtClean="0"/>
              <a:t>Please bring your laptop to class.</a:t>
            </a:r>
          </a:p>
          <a:p>
            <a:pPr marL="571500" indent="-571500">
              <a:buFont typeface="Arial" panose="020B0604020202020204" pitchFamily="34" charset="0"/>
              <a:buChar char="•"/>
            </a:pPr>
            <a:r>
              <a:rPr lang="en-US" sz="3500" dirty="0" smtClean="0"/>
              <a:t>Please arrive 5 </a:t>
            </a:r>
            <a:r>
              <a:rPr lang="en-US" sz="3500" dirty="0" err="1" smtClean="0"/>
              <a:t>mins</a:t>
            </a:r>
            <a:r>
              <a:rPr lang="en-US" sz="3500" dirty="0" smtClean="0"/>
              <a:t> before class and meditate.</a:t>
            </a:r>
          </a:p>
        </p:txBody>
      </p:sp>
    </p:spTree>
    <p:extLst>
      <p:ext uri="{BB962C8B-B14F-4D97-AF65-F5344CB8AC3E}">
        <p14:creationId xmlns:p14="http://schemas.microsoft.com/office/powerpoint/2010/main" val="23357492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1031" y="1196752"/>
            <a:ext cx="8568952" cy="4339650"/>
          </a:xfrm>
          <a:prstGeom prst="rect">
            <a:avLst/>
          </a:prstGeom>
          <a:noFill/>
        </p:spPr>
        <p:txBody>
          <a:bodyPr wrap="square" rtlCol="0">
            <a:spAutoFit/>
          </a:bodyPr>
          <a:lstStyle/>
          <a:p>
            <a:r>
              <a:rPr lang="en-US" altLang="zh-CN" sz="4400" b="1" dirty="0" smtClean="0"/>
              <a:t>Lecture requirements:</a:t>
            </a:r>
          </a:p>
          <a:p>
            <a:endParaRPr lang="en-US" altLang="zh-CN" sz="3200" b="1" dirty="0" smtClean="0"/>
          </a:p>
          <a:p>
            <a:pPr marL="571500" indent="-571500">
              <a:buFont typeface="Arial" panose="020B0604020202020204" pitchFamily="34" charset="0"/>
              <a:buChar char="•"/>
            </a:pPr>
            <a:r>
              <a:rPr lang="en-US" sz="4000" dirty="0" smtClean="0"/>
              <a:t>Dictionaries</a:t>
            </a:r>
          </a:p>
          <a:p>
            <a:pPr lvl="1"/>
            <a:r>
              <a:rPr lang="en-US" sz="4000" u="sng" dirty="0" smtClean="0">
                <a:solidFill>
                  <a:srgbClr val="0070C0"/>
                </a:solidFill>
              </a:rPr>
              <a:t>www.lexico.com</a:t>
            </a:r>
            <a:r>
              <a:rPr lang="en-US" sz="4000" dirty="0" smtClean="0">
                <a:solidFill>
                  <a:srgbClr val="0070C0"/>
                </a:solidFill>
              </a:rPr>
              <a:t> (Oxford)</a:t>
            </a:r>
          </a:p>
          <a:p>
            <a:pPr lvl="1"/>
            <a:r>
              <a:rPr lang="en-US" sz="4000" u="sng" dirty="0" smtClean="0">
                <a:solidFill>
                  <a:srgbClr val="0070C0"/>
                </a:solidFill>
              </a:rPr>
              <a:t>https</a:t>
            </a:r>
            <a:r>
              <a:rPr lang="en-US" sz="4000" u="sng" dirty="0">
                <a:solidFill>
                  <a:srgbClr val="0070C0"/>
                </a:solidFill>
              </a:rPr>
              <a:t>://dictionary.cambridge.org/dictionary/english</a:t>
            </a:r>
            <a:r>
              <a:rPr lang="en-US" sz="4000" u="sng" dirty="0" smtClean="0">
                <a:solidFill>
                  <a:srgbClr val="0070C0"/>
                </a:solidFill>
              </a:rPr>
              <a:t>/</a:t>
            </a:r>
          </a:p>
          <a:p>
            <a:pPr lvl="1"/>
            <a:r>
              <a:rPr lang="en-US" sz="4000" u="sng" dirty="0">
                <a:solidFill>
                  <a:srgbClr val="0070C0"/>
                </a:solidFill>
              </a:rPr>
              <a:t>https://www.zdic.net/</a:t>
            </a:r>
          </a:p>
        </p:txBody>
      </p:sp>
    </p:spTree>
    <p:extLst>
      <p:ext uri="{BB962C8B-B14F-4D97-AF65-F5344CB8AC3E}">
        <p14:creationId xmlns:p14="http://schemas.microsoft.com/office/powerpoint/2010/main" val="26531909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7229</TotalTime>
  <Words>1058</Words>
  <Application>Microsoft Office PowerPoint</Application>
  <PresentationFormat>On-screen Show (4:3)</PresentationFormat>
  <Paragraphs>154</Paragraphs>
  <Slides>24</Slides>
  <Notes>7</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279</cp:revision>
  <dcterms:created xsi:type="dcterms:W3CDTF">2016-12-03T11:57:52Z</dcterms:created>
  <dcterms:modified xsi:type="dcterms:W3CDTF">2019-11-26T08:25:39Z</dcterms:modified>
</cp:coreProperties>
</file>