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1"/>
  </p:notesMasterIdLst>
  <p:handoutMasterIdLst>
    <p:handoutMasterId r:id="rId22"/>
  </p:handoutMasterIdLst>
  <p:sldIdLst>
    <p:sldId id="332" r:id="rId5"/>
    <p:sldId id="367" r:id="rId6"/>
    <p:sldId id="379" r:id="rId7"/>
    <p:sldId id="380" r:id="rId8"/>
    <p:sldId id="381" r:id="rId9"/>
    <p:sldId id="382" r:id="rId10"/>
    <p:sldId id="383" r:id="rId11"/>
    <p:sldId id="384" r:id="rId12"/>
    <p:sldId id="385" r:id="rId13"/>
    <p:sldId id="386" r:id="rId14"/>
    <p:sldId id="387" r:id="rId15"/>
    <p:sldId id="388" r:id="rId16"/>
    <p:sldId id="389" r:id="rId17"/>
    <p:sldId id="390" r:id="rId18"/>
    <p:sldId id="369" r:id="rId19"/>
    <p:sldId id="378" r:id="rId20"/>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582" autoAdjust="0"/>
    <p:restoredTop sz="94576" autoAdjust="0"/>
  </p:normalViewPr>
  <p:slideViewPr>
    <p:cSldViewPr>
      <p:cViewPr varScale="1">
        <p:scale>
          <a:sx n="70" d="100"/>
          <a:sy n="70" d="100"/>
        </p:scale>
        <p:origin x="163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09F6C21-E255-9CB9-B308-623B4FA5D40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FA22DD95-9F41-2FDF-54D7-A016F6DB8F7D}"/>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78658C5-9FD4-8236-4219-205E10C3A96A}"/>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02E28262-FD0C-F902-BDA0-931D5D3A3E56}"/>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9DE60278-4B17-4AE6-80BB-0FEAD25A2B8C}"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E969C1AE-35EB-7276-5B14-1F25C173D0B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8E68F41B-5309-C858-0918-92A26E56BDC8}"/>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F93ACB5F-187D-1F5D-0EC9-27A64381B2D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AE14F37-68CA-733E-629E-5F9E5495F2B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444DF636-B668-5D8C-0558-2CA5F3521318}"/>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5BA18080-1143-0CE3-5CAB-B71173B9977A}"/>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D5EEE29-C40E-4E28-9310-25D69600143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621663-AD65-17C4-2F0A-2530FBF16E16}"/>
              </a:ext>
            </a:extLst>
          </p:cNvPr>
          <p:cNvSpPr>
            <a:spLocks noGrp="1"/>
          </p:cNvSpPr>
          <p:nvPr>
            <p:ph type="dt" sz="half" idx="10"/>
          </p:nvPr>
        </p:nvSpPr>
        <p:spPr>
          <a:xfrm>
            <a:off x="395288" y="6524625"/>
            <a:ext cx="971550" cy="219075"/>
          </a:xfrm>
        </p:spPr>
        <p:txBody>
          <a:bodyPr/>
          <a:lstStyle>
            <a:lvl1pPr>
              <a:defRPr/>
            </a:lvl1pPr>
          </a:lstStyle>
          <a:p>
            <a:pPr>
              <a:defRPr/>
            </a:pPr>
            <a:fld id="{EA65A97F-2D94-4EFC-9FAC-EA2166157B8D}" type="datetime1">
              <a:rPr lang="en-GB" altLang="en-US"/>
              <a:pPr>
                <a:defRPr/>
              </a:pPr>
              <a:t>30/07/2024</a:t>
            </a:fld>
            <a:endParaRPr lang="en-GB" altLang="en-US"/>
          </a:p>
        </p:txBody>
      </p:sp>
      <p:sp>
        <p:nvSpPr>
          <p:cNvPr id="5" name="Footer Placeholder 4">
            <a:extLst>
              <a:ext uri="{FF2B5EF4-FFF2-40B4-BE49-F238E27FC236}">
                <a16:creationId xmlns:a16="http://schemas.microsoft.com/office/drawing/2014/main" id="{505D60BC-1424-43CE-85D2-AA1EDFB60FB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0EA59BB-C6BD-7F4C-3323-70E3D02E5189}"/>
              </a:ext>
            </a:extLst>
          </p:cNvPr>
          <p:cNvSpPr>
            <a:spLocks noGrp="1"/>
          </p:cNvSpPr>
          <p:nvPr>
            <p:ph type="sldNum" sz="quarter" idx="12"/>
          </p:nvPr>
        </p:nvSpPr>
        <p:spPr/>
        <p:txBody>
          <a:bodyPr/>
          <a:lstStyle>
            <a:lvl1pPr>
              <a:defRPr/>
            </a:lvl1pPr>
          </a:lstStyle>
          <a:p>
            <a:pPr>
              <a:defRPr/>
            </a:pPr>
            <a:fld id="{745AFBB3-F4AC-438A-A477-20B672CDB25E}" type="slidenum">
              <a:rPr lang="en-GB" altLang="en-US"/>
              <a:pPr>
                <a:defRPr/>
              </a:pPr>
              <a:t>‹#›</a:t>
            </a:fld>
            <a:endParaRPr lang="en-GB" altLang="en-US"/>
          </a:p>
        </p:txBody>
      </p:sp>
    </p:spTree>
    <p:extLst>
      <p:ext uri="{BB962C8B-B14F-4D97-AF65-F5344CB8AC3E}">
        <p14:creationId xmlns:p14="http://schemas.microsoft.com/office/powerpoint/2010/main" val="723844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EED224-47E1-0AD0-8473-B3C47E672F47}"/>
              </a:ext>
            </a:extLst>
          </p:cNvPr>
          <p:cNvSpPr>
            <a:spLocks noGrp="1"/>
          </p:cNvSpPr>
          <p:nvPr>
            <p:ph type="dt" sz="half" idx="10"/>
          </p:nvPr>
        </p:nvSpPr>
        <p:spPr/>
        <p:txBody>
          <a:bodyPr/>
          <a:lstStyle>
            <a:lvl1pPr>
              <a:defRPr/>
            </a:lvl1pPr>
          </a:lstStyle>
          <a:p>
            <a:pPr>
              <a:defRPr/>
            </a:pPr>
            <a:fld id="{4F399441-DF5E-43A1-907C-EEE51D832205}" type="datetime1">
              <a:rPr lang="en-GB" altLang="en-US"/>
              <a:pPr>
                <a:defRPr/>
              </a:pPr>
              <a:t>30/07/2024</a:t>
            </a:fld>
            <a:endParaRPr lang="en-GB" altLang="en-US"/>
          </a:p>
        </p:txBody>
      </p:sp>
      <p:sp>
        <p:nvSpPr>
          <p:cNvPr id="5" name="Footer Placeholder 4">
            <a:extLst>
              <a:ext uri="{FF2B5EF4-FFF2-40B4-BE49-F238E27FC236}">
                <a16:creationId xmlns:a16="http://schemas.microsoft.com/office/drawing/2014/main" id="{AC8B7238-25CD-2599-5AE2-642492A46CE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E3474B6-F110-C204-AF2E-D402F956F99F}"/>
              </a:ext>
            </a:extLst>
          </p:cNvPr>
          <p:cNvSpPr>
            <a:spLocks noGrp="1"/>
          </p:cNvSpPr>
          <p:nvPr>
            <p:ph type="sldNum" sz="quarter" idx="12"/>
          </p:nvPr>
        </p:nvSpPr>
        <p:spPr/>
        <p:txBody>
          <a:bodyPr/>
          <a:lstStyle>
            <a:lvl1pPr>
              <a:defRPr/>
            </a:lvl1pPr>
          </a:lstStyle>
          <a:p>
            <a:pPr>
              <a:defRPr/>
            </a:pPr>
            <a:fld id="{5AAC4B12-5E10-4C8D-B2EB-240193E429A4}" type="slidenum">
              <a:rPr lang="en-GB" altLang="en-US"/>
              <a:pPr>
                <a:defRPr/>
              </a:pPr>
              <a:t>‹#›</a:t>
            </a:fld>
            <a:endParaRPr lang="en-GB" altLang="en-US"/>
          </a:p>
        </p:txBody>
      </p:sp>
    </p:spTree>
    <p:extLst>
      <p:ext uri="{BB962C8B-B14F-4D97-AF65-F5344CB8AC3E}">
        <p14:creationId xmlns:p14="http://schemas.microsoft.com/office/powerpoint/2010/main" val="2829246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5CAD4C0-EFD4-CD50-BFD9-9BC741611720}"/>
              </a:ext>
            </a:extLst>
          </p:cNvPr>
          <p:cNvSpPr>
            <a:spLocks noGrp="1"/>
          </p:cNvSpPr>
          <p:nvPr>
            <p:ph type="dt" sz="half" idx="10"/>
          </p:nvPr>
        </p:nvSpPr>
        <p:spPr/>
        <p:txBody>
          <a:bodyPr/>
          <a:lstStyle>
            <a:lvl1pPr>
              <a:defRPr/>
            </a:lvl1pPr>
          </a:lstStyle>
          <a:p>
            <a:pPr>
              <a:defRPr/>
            </a:pPr>
            <a:fld id="{46EA467E-A594-427E-B071-09A3392DEE35}" type="datetime1">
              <a:rPr lang="en-GB" altLang="en-US"/>
              <a:pPr>
                <a:defRPr/>
              </a:pPr>
              <a:t>30/07/2024</a:t>
            </a:fld>
            <a:endParaRPr lang="en-GB" altLang="en-US"/>
          </a:p>
        </p:txBody>
      </p:sp>
      <p:sp>
        <p:nvSpPr>
          <p:cNvPr id="5" name="Slide Number Placeholder 5">
            <a:extLst>
              <a:ext uri="{FF2B5EF4-FFF2-40B4-BE49-F238E27FC236}">
                <a16:creationId xmlns:a16="http://schemas.microsoft.com/office/drawing/2014/main" id="{E919AF4E-BBDD-C1B1-5DE4-2190F3A240B5}"/>
              </a:ext>
            </a:extLst>
          </p:cNvPr>
          <p:cNvSpPr>
            <a:spLocks noGrp="1"/>
          </p:cNvSpPr>
          <p:nvPr>
            <p:ph type="sldNum" sz="quarter" idx="11"/>
          </p:nvPr>
        </p:nvSpPr>
        <p:spPr/>
        <p:txBody>
          <a:bodyPr/>
          <a:lstStyle>
            <a:lvl1pPr>
              <a:defRPr/>
            </a:lvl1pPr>
          </a:lstStyle>
          <a:p>
            <a:pPr>
              <a:defRPr/>
            </a:pPr>
            <a:fld id="{47CE6176-229A-4AA5-9B81-E29B8391F299}" type="slidenum">
              <a:rPr lang="en-GB" altLang="en-US"/>
              <a:pPr>
                <a:defRPr/>
              </a:pPr>
              <a:t>‹#›</a:t>
            </a:fld>
            <a:endParaRPr lang="en-GB" altLang="en-US"/>
          </a:p>
        </p:txBody>
      </p:sp>
    </p:spTree>
    <p:extLst>
      <p:ext uri="{BB962C8B-B14F-4D97-AF65-F5344CB8AC3E}">
        <p14:creationId xmlns:p14="http://schemas.microsoft.com/office/powerpoint/2010/main" val="805203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F8045D2-F955-273F-083C-8FCF6E3BF4CB}"/>
              </a:ext>
            </a:extLst>
          </p:cNvPr>
          <p:cNvSpPr>
            <a:spLocks noGrp="1"/>
          </p:cNvSpPr>
          <p:nvPr>
            <p:ph type="dt" sz="half" idx="10"/>
          </p:nvPr>
        </p:nvSpPr>
        <p:spPr/>
        <p:txBody>
          <a:bodyPr/>
          <a:lstStyle>
            <a:lvl1pPr>
              <a:defRPr/>
            </a:lvl1pPr>
          </a:lstStyle>
          <a:p>
            <a:pPr>
              <a:defRPr/>
            </a:pPr>
            <a:fld id="{C8D8AECB-F398-429C-A4CF-3BAE95DCEED6}"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1BD1E3A0-AD87-61D0-921A-4EC5368A7340}"/>
              </a:ext>
            </a:extLst>
          </p:cNvPr>
          <p:cNvSpPr>
            <a:spLocks noGrp="1"/>
          </p:cNvSpPr>
          <p:nvPr>
            <p:ph type="sldNum" sz="quarter" idx="11"/>
          </p:nvPr>
        </p:nvSpPr>
        <p:spPr/>
        <p:txBody>
          <a:bodyPr/>
          <a:lstStyle>
            <a:lvl1pPr>
              <a:defRPr/>
            </a:lvl1pPr>
          </a:lstStyle>
          <a:p>
            <a:pPr>
              <a:defRPr/>
            </a:pPr>
            <a:fld id="{8260341E-2E85-42BD-95F3-4BDBF4E8B29C}" type="slidenum">
              <a:rPr lang="en-GB" altLang="en-US"/>
              <a:pPr>
                <a:defRPr/>
              </a:pPr>
              <a:t>‹#›</a:t>
            </a:fld>
            <a:endParaRPr lang="en-GB" altLang="en-US"/>
          </a:p>
        </p:txBody>
      </p:sp>
    </p:spTree>
    <p:extLst>
      <p:ext uri="{BB962C8B-B14F-4D97-AF65-F5344CB8AC3E}">
        <p14:creationId xmlns:p14="http://schemas.microsoft.com/office/powerpoint/2010/main" val="519365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B0B6E0F-01EA-7DF4-02DE-255A5BCF6DE9}"/>
              </a:ext>
            </a:extLst>
          </p:cNvPr>
          <p:cNvSpPr>
            <a:spLocks noGrp="1"/>
          </p:cNvSpPr>
          <p:nvPr>
            <p:ph type="dt" sz="half" idx="10"/>
          </p:nvPr>
        </p:nvSpPr>
        <p:spPr/>
        <p:txBody>
          <a:bodyPr/>
          <a:lstStyle>
            <a:lvl1pPr>
              <a:defRPr/>
            </a:lvl1pPr>
          </a:lstStyle>
          <a:p>
            <a:pPr>
              <a:defRPr/>
            </a:pPr>
            <a:fld id="{E9374A80-C0C7-430E-BE0C-D11AE11F50DA}" type="datetime1">
              <a:rPr lang="en-GB" altLang="en-US"/>
              <a:pPr>
                <a:defRPr/>
              </a:pPr>
              <a:t>30/07/2024</a:t>
            </a:fld>
            <a:endParaRPr lang="en-GB" altLang="en-US"/>
          </a:p>
        </p:txBody>
      </p:sp>
      <p:sp>
        <p:nvSpPr>
          <p:cNvPr id="8" name="Slide Number Placeholder 5">
            <a:extLst>
              <a:ext uri="{FF2B5EF4-FFF2-40B4-BE49-F238E27FC236}">
                <a16:creationId xmlns:a16="http://schemas.microsoft.com/office/drawing/2014/main" id="{57B10610-E653-0BC7-7A9D-8DE41B3C6D96}"/>
              </a:ext>
            </a:extLst>
          </p:cNvPr>
          <p:cNvSpPr>
            <a:spLocks noGrp="1"/>
          </p:cNvSpPr>
          <p:nvPr>
            <p:ph type="sldNum" sz="quarter" idx="11"/>
          </p:nvPr>
        </p:nvSpPr>
        <p:spPr/>
        <p:txBody>
          <a:bodyPr/>
          <a:lstStyle>
            <a:lvl1pPr>
              <a:defRPr/>
            </a:lvl1pPr>
          </a:lstStyle>
          <a:p>
            <a:pPr>
              <a:defRPr/>
            </a:pPr>
            <a:fld id="{94E8FCF2-658B-4D82-93B2-47F728B696E2}" type="slidenum">
              <a:rPr lang="en-GB" altLang="en-US"/>
              <a:pPr>
                <a:defRPr/>
              </a:pPr>
              <a:t>‹#›</a:t>
            </a:fld>
            <a:endParaRPr lang="en-GB" altLang="en-US"/>
          </a:p>
        </p:txBody>
      </p:sp>
    </p:spTree>
    <p:extLst>
      <p:ext uri="{BB962C8B-B14F-4D97-AF65-F5344CB8AC3E}">
        <p14:creationId xmlns:p14="http://schemas.microsoft.com/office/powerpoint/2010/main" val="109310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A697533-C75A-73FD-C252-7E6B7E8AA8F4}"/>
              </a:ext>
            </a:extLst>
          </p:cNvPr>
          <p:cNvSpPr>
            <a:spLocks noGrp="1"/>
          </p:cNvSpPr>
          <p:nvPr>
            <p:ph type="dt" sz="half" idx="10"/>
          </p:nvPr>
        </p:nvSpPr>
        <p:spPr/>
        <p:txBody>
          <a:bodyPr/>
          <a:lstStyle>
            <a:lvl1pPr>
              <a:defRPr/>
            </a:lvl1pPr>
          </a:lstStyle>
          <a:p>
            <a:pPr>
              <a:defRPr/>
            </a:pPr>
            <a:fld id="{A3981781-AF2C-4753-87B4-16AC08585EC1}" type="datetime1">
              <a:rPr lang="en-GB" altLang="en-US"/>
              <a:pPr>
                <a:defRPr/>
              </a:pPr>
              <a:t>30/07/2024</a:t>
            </a:fld>
            <a:endParaRPr lang="en-GB" altLang="en-US"/>
          </a:p>
        </p:txBody>
      </p:sp>
      <p:sp>
        <p:nvSpPr>
          <p:cNvPr id="4" name="Slide Number Placeholder 5">
            <a:extLst>
              <a:ext uri="{FF2B5EF4-FFF2-40B4-BE49-F238E27FC236}">
                <a16:creationId xmlns:a16="http://schemas.microsoft.com/office/drawing/2014/main" id="{4FA67B53-EB3B-9784-4196-3EF9D6831D85}"/>
              </a:ext>
            </a:extLst>
          </p:cNvPr>
          <p:cNvSpPr>
            <a:spLocks noGrp="1"/>
          </p:cNvSpPr>
          <p:nvPr>
            <p:ph type="sldNum" sz="quarter" idx="11"/>
          </p:nvPr>
        </p:nvSpPr>
        <p:spPr/>
        <p:txBody>
          <a:bodyPr/>
          <a:lstStyle>
            <a:lvl1pPr>
              <a:defRPr/>
            </a:lvl1pPr>
          </a:lstStyle>
          <a:p>
            <a:pPr>
              <a:defRPr/>
            </a:pPr>
            <a:fld id="{AEC89ABF-54AF-42C1-A924-F87490FB3984}" type="slidenum">
              <a:rPr lang="en-GB" altLang="en-US"/>
              <a:pPr>
                <a:defRPr/>
              </a:pPr>
              <a:t>‹#›</a:t>
            </a:fld>
            <a:endParaRPr lang="en-GB" altLang="en-US"/>
          </a:p>
        </p:txBody>
      </p:sp>
    </p:spTree>
    <p:extLst>
      <p:ext uri="{BB962C8B-B14F-4D97-AF65-F5344CB8AC3E}">
        <p14:creationId xmlns:p14="http://schemas.microsoft.com/office/powerpoint/2010/main" val="922295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61F13D8-49D8-04FC-0BF8-760042907302}"/>
              </a:ext>
            </a:extLst>
          </p:cNvPr>
          <p:cNvSpPr>
            <a:spLocks noGrp="1"/>
          </p:cNvSpPr>
          <p:nvPr>
            <p:ph type="dt" sz="half" idx="10"/>
          </p:nvPr>
        </p:nvSpPr>
        <p:spPr/>
        <p:txBody>
          <a:bodyPr/>
          <a:lstStyle>
            <a:lvl1pPr>
              <a:defRPr/>
            </a:lvl1pPr>
          </a:lstStyle>
          <a:p>
            <a:pPr>
              <a:defRPr/>
            </a:pPr>
            <a:fld id="{5C9D417A-EAE3-4F9C-9D90-F5FBD26F8196}" type="datetime1">
              <a:rPr lang="en-GB" altLang="en-US"/>
              <a:pPr>
                <a:defRPr/>
              </a:pPr>
              <a:t>30/07/2024</a:t>
            </a:fld>
            <a:endParaRPr lang="en-GB" altLang="en-US"/>
          </a:p>
        </p:txBody>
      </p:sp>
      <p:sp>
        <p:nvSpPr>
          <p:cNvPr id="3" name="Slide Number Placeholder 5">
            <a:extLst>
              <a:ext uri="{FF2B5EF4-FFF2-40B4-BE49-F238E27FC236}">
                <a16:creationId xmlns:a16="http://schemas.microsoft.com/office/drawing/2014/main" id="{369A5357-1592-4B20-513E-EC34E1A8E418}"/>
              </a:ext>
            </a:extLst>
          </p:cNvPr>
          <p:cNvSpPr>
            <a:spLocks noGrp="1"/>
          </p:cNvSpPr>
          <p:nvPr>
            <p:ph type="sldNum" sz="quarter" idx="11"/>
          </p:nvPr>
        </p:nvSpPr>
        <p:spPr/>
        <p:txBody>
          <a:bodyPr/>
          <a:lstStyle>
            <a:lvl1pPr>
              <a:defRPr/>
            </a:lvl1pPr>
          </a:lstStyle>
          <a:p>
            <a:pPr>
              <a:defRPr/>
            </a:pPr>
            <a:fld id="{0E9498DF-9F5D-49A3-AAFB-C4E494BB4D79}" type="slidenum">
              <a:rPr lang="en-GB" altLang="en-US"/>
              <a:pPr>
                <a:defRPr/>
              </a:pPr>
              <a:t>‹#›</a:t>
            </a:fld>
            <a:endParaRPr lang="en-GB" altLang="en-US"/>
          </a:p>
        </p:txBody>
      </p:sp>
    </p:spTree>
    <p:extLst>
      <p:ext uri="{BB962C8B-B14F-4D97-AF65-F5344CB8AC3E}">
        <p14:creationId xmlns:p14="http://schemas.microsoft.com/office/powerpoint/2010/main" val="1399613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BB1A8F2-9580-528D-8930-7B4AB6BDC491}"/>
              </a:ext>
            </a:extLst>
          </p:cNvPr>
          <p:cNvSpPr>
            <a:spLocks noGrp="1"/>
          </p:cNvSpPr>
          <p:nvPr>
            <p:ph type="dt" sz="half" idx="10"/>
          </p:nvPr>
        </p:nvSpPr>
        <p:spPr/>
        <p:txBody>
          <a:bodyPr/>
          <a:lstStyle>
            <a:lvl1pPr>
              <a:defRPr/>
            </a:lvl1pPr>
          </a:lstStyle>
          <a:p>
            <a:pPr>
              <a:defRPr/>
            </a:pPr>
            <a:fld id="{2BBD6CCE-AE3B-4A54-9B6C-E75B2390B616}"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963F1A7F-8B80-564E-7809-CFCDAD88CD1E}"/>
              </a:ext>
            </a:extLst>
          </p:cNvPr>
          <p:cNvSpPr>
            <a:spLocks noGrp="1"/>
          </p:cNvSpPr>
          <p:nvPr>
            <p:ph type="sldNum" sz="quarter" idx="11"/>
          </p:nvPr>
        </p:nvSpPr>
        <p:spPr/>
        <p:txBody>
          <a:bodyPr/>
          <a:lstStyle>
            <a:lvl1pPr>
              <a:defRPr/>
            </a:lvl1pPr>
          </a:lstStyle>
          <a:p>
            <a:pPr>
              <a:defRPr/>
            </a:pPr>
            <a:fld id="{9B0C7E63-8044-48C4-AD07-A7F0BB868399}" type="slidenum">
              <a:rPr lang="en-GB" altLang="en-US"/>
              <a:pPr>
                <a:defRPr/>
              </a:pPr>
              <a:t>‹#›</a:t>
            </a:fld>
            <a:endParaRPr lang="en-GB" altLang="en-US"/>
          </a:p>
        </p:txBody>
      </p:sp>
    </p:spTree>
    <p:extLst>
      <p:ext uri="{BB962C8B-B14F-4D97-AF65-F5344CB8AC3E}">
        <p14:creationId xmlns:p14="http://schemas.microsoft.com/office/powerpoint/2010/main" val="1720568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AA91E0F-0BE0-53D5-AE0D-5433C4F27240}"/>
              </a:ext>
            </a:extLst>
          </p:cNvPr>
          <p:cNvSpPr>
            <a:spLocks noGrp="1"/>
          </p:cNvSpPr>
          <p:nvPr>
            <p:ph type="dt" sz="half" idx="10"/>
          </p:nvPr>
        </p:nvSpPr>
        <p:spPr/>
        <p:txBody>
          <a:bodyPr/>
          <a:lstStyle>
            <a:lvl1pPr>
              <a:defRPr/>
            </a:lvl1pPr>
          </a:lstStyle>
          <a:p>
            <a:pPr>
              <a:defRPr/>
            </a:pPr>
            <a:fld id="{A762B1E4-F8E9-467B-80DD-D2AD093FC409}"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FB343FAB-843B-B565-73A7-201492E06384}"/>
              </a:ext>
            </a:extLst>
          </p:cNvPr>
          <p:cNvSpPr>
            <a:spLocks noGrp="1"/>
          </p:cNvSpPr>
          <p:nvPr>
            <p:ph type="sldNum" sz="quarter" idx="11"/>
          </p:nvPr>
        </p:nvSpPr>
        <p:spPr/>
        <p:txBody>
          <a:bodyPr/>
          <a:lstStyle>
            <a:lvl1pPr>
              <a:defRPr/>
            </a:lvl1pPr>
          </a:lstStyle>
          <a:p>
            <a:pPr>
              <a:defRPr/>
            </a:pPr>
            <a:fld id="{69758B78-137E-4B8C-8DDD-448580649A36}" type="slidenum">
              <a:rPr lang="en-GB" altLang="en-US"/>
              <a:pPr>
                <a:defRPr/>
              </a:pPr>
              <a:t>‹#›</a:t>
            </a:fld>
            <a:endParaRPr lang="en-GB" altLang="en-US"/>
          </a:p>
        </p:txBody>
      </p:sp>
    </p:spTree>
    <p:extLst>
      <p:ext uri="{BB962C8B-B14F-4D97-AF65-F5344CB8AC3E}">
        <p14:creationId xmlns:p14="http://schemas.microsoft.com/office/powerpoint/2010/main" val="2429082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3BD31-723D-2C77-CA6D-4772DF5FEE61}"/>
              </a:ext>
            </a:extLst>
          </p:cNvPr>
          <p:cNvSpPr>
            <a:spLocks noGrp="1"/>
          </p:cNvSpPr>
          <p:nvPr>
            <p:ph type="dt" sz="half" idx="10"/>
          </p:nvPr>
        </p:nvSpPr>
        <p:spPr/>
        <p:txBody>
          <a:bodyPr/>
          <a:lstStyle>
            <a:lvl1pPr>
              <a:defRPr/>
            </a:lvl1pPr>
          </a:lstStyle>
          <a:p>
            <a:pPr>
              <a:defRPr/>
            </a:pPr>
            <a:fld id="{060158E5-5D48-4560-A9F5-D223D996C4EA}" type="datetime1">
              <a:rPr lang="en-GB" altLang="en-US"/>
              <a:pPr>
                <a:defRPr/>
              </a:pPr>
              <a:t>30/07/2024</a:t>
            </a:fld>
            <a:endParaRPr lang="en-GB" altLang="en-US"/>
          </a:p>
        </p:txBody>
      </p:sp>
      <p:sp>
        <p:nvSpPr>
          <p:cNvPr id="5" name="Slide Number Placeholder 5">
            <a:extLst>
              <a:ext uri="{FF2B5EF4-FFF2-40B4-BE49-F238E27FC236}">
                <a16:creationId xmlns:a16="http://schemas.microsoft.com/office/drawing/2014/main" id="{0C005BE1-613D-012E-AB8B-DAC02424A149}"/>
              </a:ext>
            </a:extLst>
          </p:cNvPr>
          <p:cNvSpPr>
            <a:spLocks noGrp="1"/>
          </p:cNvSpPr>
          <p:nvPr>
            <p:ph type="sldNum" sz="quarter" idx="11"/>
          </p:nvPr>
        </p:nvSpPr>
        <p:spPr/>
        <p:txBody>
          <a:bodyPr/>
          <a:lstStyle>
            <a:lvl1pPr>
              <a:defRPr/>
            </a:lvl1pPr>
          </a:lstStyle>
          <a:p>
            <a:pPr>
              <a:defRPr/>
            </a:pPr>
            <a:fld id="{F3A9D726-0F92-4704-807B-C4B44AAA89EB}" type="slidenum">
              <a:rPr lang="en-GB" altLang="en-US"/>
              <a:pPr>
                <a:defRPr/>
              </a:pPr>
              <a:t>‹#›</a:t>
            </a:fld>
            <a:endParaRPr lang="en-GB" altLang="en-US"/>
          </a:p>
        </p:txBody>
      </p:sp>
    </p:spTree>
    <p:extLst>
      <p:ext uri="{BB962C8B-B14F-4D97-AF65-F5344CB8AC3E}">
        <p14:creationId xmlns:p14="http://schemas.microsoft.com/office/powerpoint/2010/main" val="3289587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6949EA-DF7D-CDAB-F685-2999D84F343B}"/>
              </a:ext>
            </a:extLst>
          </p:cNvPr>
          <p:cNvSpPr>
            <a:spLocks noGrp="1"/>
          </p:cNvSpPr>
          <p:nvPr>
            <p:ph type="dt" sz="half" idx="10"/>
          </p:nvPr>
        </p:nvSpPr>
        <p:spPr/>
        <p:txBody>
          <a:bodyPr/>
          <a:lstStyle>
            <a:lvl1pPr>
              <a:defRPr/>
            </a:lvl1pPr>
          </a:lstStyle>
          <a:p>
            <a:pPr>
              <a:defRPr/>
            </a:pPr>
            <a:fld id="{CE368E7A-8E5C-4327-9ADD-0EFA67E5AF65}" type="datetime1">
              <a:rPr lang="en-GB" altLang="en-US"/>
              <a:pPr>
                <a:defRPr/>
              </a:pPr>
              <a:t>30/07/2024</a:t>
            </a:fld>
            <a:endParaRPr lang="en-GB" altLang="en-US"/>
          </a:p>
        </p:txBody>
      </p:sp>
      <p:sp>
        <p:nvSpPr>
          <p:cNvPr id="5" name="Slide Number Placeholder 5">
            <a:extLst>
              <a:ext uri="{FF2B5EF4-FFF2-40B4-BE49-F238E27FC236}">
                <a16:creationId xmlns:a16="http://schemas.microsoft.com/office/drawing/2014/main" id="{34CFA945-9637-3A5C-ACC1-CF9B233493C3}"/>
              </a:ext>
            </a:extLst>
          </p:cNvPr>
          <p:cNvSpPr>
            <a:spLocks noGrp="1"/>
          </p:cNvSpPr>
          <p:nvPr>
            <p:ph type="sldNum" sz="quarter" idx="11"/>
          </p:nvPr>
        </p:nvSpPr>
        <p:spPr/>
        <p:txBody>
          <a:bodyPr/>
          <a:lstStyle>
            <a:lvl1pPr>
              <a:defRPr/>
            </a:lvl1pPr>
          </a:lstStyle>
          <a:p>
            <a:pPr>
              <a:defRPr/>
            </a:pPr>
            <a:fld id="{CBB6BB3A-EA38-4BB1-8497-381B0ECC933C}" type="slidenum">
              <a:rPr lang="en-GB" altLang="en-US"/>
              <a:pPr>
                <a:defRPr/>
              </a:pPr>
              <a:t>‹#›</a:t>
            </a:fld>
            <a:endParaRPr lang="en-GB" altLang="en-US"/>
          </a:p>
        </p:txBody>
      </p:sp>
    </p:spTree>
    <p:extLst>
      <p:ext uri="{BB962C8B-B14F-4D97-AF65-F5344CB8AC3E}">
        <p14:creationId xmlns:p14="http://schemas.microsoft.com/office/powerpoint/2010/main" val="1218476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0285964-728A-48B3-E011-D4E61FB21F4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29C4E4D0-4B33-C15D-4499-5180885C9F1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EC8E654-BA72-28CF-A622-FCFF9DD9981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1BBD288-516C-4D17-900A-A68BE8FAF3C4}"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87B6AFEF-930D-30B5-182E-B2CB87E3562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5E377C3B-3794-403E-BD30-68A18D1C9F8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56" r:id="rId1"/>
    <p:sldLayoutId id="2147483857"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hr.mit.edu/performance/remot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779A5DF9-E697-3916-1DDD-A1201E5B02D5}"/>
              </a:ext>
            </a:extLst>
          </p:cNvPr>
          <p:cNvSpPr>
            <a:spLocks noGrp="1"/>
          </p:cNvSpPr>
          <p:nvPr>
            <p:ph type="ctrTitle"/>
          </p:nvPr>
        </p:nvSpPr>
        <p:spPr>
          <a:xfrm>
            <a:off x="1547813" y="830263"/>
            <a:ext cx="7772400" cy="1512887"/>
          </a:xfrm>
        </p:spPr>
        <p:txBody>
          <a:bodyPr/>
          <a:lstStyle/>
          <a:p>
            <a:pPr eaLnBrk="1" hangingPunct="1"/>
            <a:r>
              <a:rPr lang="en-GB" altLang="en-US"/>
              <a:t>LCBB5004 </a:t>
            </a:r>
            <a:br>
              <a:rPr lang="en-GB" altLang="en-US"/>
            </a:br>
            <a:endParaRPr lang="en-GB" altLang="en-US"/>
          </a:p>
        </p:txBody>
      </p:sp>
      <p:sp>
        <p:nvSpPr>
          <p:cNvPr id="6147" name="Subtitle 4">
            <a:extLst>
              <a:ext uri="{FF2B5EF4-FFF2-40B4-BE49-F238E27FC236}">
                <a16:creationId xmlns:a16="http://schemas.microsoft.com/office/drawing/2014/main" id="{647EDD85-4E08-5459-F80F-8E16EAF6A786}"/>
              </a:ext>
            </a:extLst>
          </p:cNvPr>
          <p:cNvSpPr>
            <a:spLocks noGrp="1"/>
          </p:cNvSpPr>
          <p:nvPr>
            <p:ph type="subTitle" idx="1"/>
          </p:nvPr>
        </p:nvSpPr>
        <p:spPr>
          <a:xfrm>
            <a:off x="2411413" y="2081213"/>
            <a:ext cx="6400800" cy="3363912"/>
          </a:xfrm>
        </p:spPr>
        <p:txBody>
          <a:bodyPr/>
          <a:lstStyle/>
          <a:p>
            <a:pPr eaLnBrk="1" hangingPunct="1"/>
            <a:r>
              <a:rPr lang="en-GB" altLang="en-US" b="1" dirty="0">
                <a:solidFill>
                  <a:schemeClr val="tx1"/>
                </a:solidFill>
              </a:rPr>
              <a:t>Ma</a:t>
            </a:r>
            <a:r>
              <a:rPr lang="en-US" altLang="en-US" b="1" dirty="0" err="1">
                <a:solidFill>
                  <a:schemeClr val="tx1"/>
                </a:solidFill>
              </a:rPr>
              <a:t>naging</a:t>
            </a:r>
            <a:r>
              <a:rPr lang="en-US" altLang="en-US" b="1" dirty="0">
                <a:solidFill>
                  <a:schemeClr val="tx1"/>
                </a:solidFill>
              </a:rPr>
              <a:t> People</a:t>
            </a:r>
          </a:p>
          <a:p>
            <a:pPr eaLnBrk="1" hangingPunct="1"/>
            <a:r>
              <a:rPr lang="en-US" altLang="en-US" b="1" dirty="0">
                <a:solidFill>
                  <a:schemeClr val="tx1"/>
                </a:solidFill>
              </a:rPr>
              <a:t>Week 8:Session 2</a:t>
            </a:r>
          </a:p>
          <a:p>
            <a:pPr eaLnBrk="1" hangingPunct="1"/>
            <a:r>
              <a:rPr lang="en-US" altLang="en-US" sz="2800" i="1" dirty="0">
                <a:solidFill>
                  <a:schemeClr val="tx1"/>
                </a:solidFill>
              </a:rPr>
              <a:t>Performance Measurement Techniques for Remote Workers</a:t>
            </a:r>
            <a:endParaRPr lang="en-GB" altLang="en-US" dirty="0">
              <a:solidFill>
                <a:schemeClr val="tx1"/>
              </a:solidFill>
            </a:endParaRPr>
          </a:p>
        </p:txBody>
      </p:sp>
      <p:sp>
        <p:nvSpPr>
          <p:cNvPr id="3" name="Date Placeholder 2">
            <a:extLst>
              <a:ext uri="{FF2B5EF4-FFF2-40B4-BE49-F238E27FC236}">
                <a16:creationId xmlns:a16="http://schemas.microsoft.com/office/drawing/2014/main" id="{EB412A32-A48A-2708-25C7-ED7937DDDD84}"/>
              </a:ext>
            </a:extLst>
          </p:cNvPr>
          <p:cNvSpPr>
            <a:spLocks noGrp="1"/>
          </p:cNvSpPr>
          <p:nvPr>
            <p:ph type="dt" sz="quarter" idx="10"/>
          </p:nvPr>
        </p:nvSpPr>
        <p:spPr/>
        <p:txBody>
          <a:bodyPr/>
          <a:lstStyle/>
          <a:p>
            <a:pPr>
              <a:defRPr/>
            </a:pPr>
            <a:fld id="{5EC0FA7E-6D3B-48D7-9F80-6C4D37659D9C}" type="datetime1">
              <a:rPr lang="en-GB" altLang="en-US"/>
              <a:pPr>
                <a:defRPr/>
              </a:pPr>
              <a:t>30/07/2024</a:t>
            </a:fld>
            <a:endParaRPr lang="en-GB" altLang="en-US"/>
          </a:p>
        </p:txBody>
      </p:sp>
      <p:sp>
        <p:nvSpPr>
          <p:cNvPr id="6149" name="Slide Number Placeholder 5">
            <a:extLst>
              <a:ext uri="{FF2B5EF4-FFF2-40B4-BE49-F238E27FC236}">
                <a16:creationId xmlns:a16="http://schemas.microsoft.com/office/drawing/2014/main" id="{A9D9EC1C-BB1C-28B5-4884-266F6F10389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56FEEC-B08F-485A-BCDC-94B3FB21CF91}"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0D0272D5-56F8-FF5D-414E-58233C955C3D}"/>
              </a:ext>
            </a:extLst>
          </p:cNvPr>
          <p:cNvSpPr>
            <a:spLocks noGrp="1"/>
          </p:cNvSpPr>
          <p:nvPr>
            <p:ph type="title"/>
          </p:nvPr>
        </p:nvSpPr>
        <p:spPr>
          <a:xfrm>
            <a:off x="457200" y="274638"/>
            <a:ext cx="8229600" cy="606425"/>
          </a:xfrm>
        </p:spPr>
        <p:txBody>
          <a:bodyPr/>
          <a:lstStyle/>
          <a:p>
            <a:r>
              <a:rPr lang="en-GB" altLang="en-US" sz="3200" dirty="0"/>
              <a:t>Performance Measurement Techniques </a:t>
            </a:r>
          </a:p>
        </p:txBody>
      </p:sp>
      <p:sp>
        <p:nvSpPr>
          <p:cNvPr id="19459" name="Content Placeholder 2">
            <a:extLst>
              <a:ext uri="{FF2B5EF4-FFF2-40B4-BE49-F238E27FC236}">
                <a16:creationId xmlns:a16="http://schemas.microsoft.com/office/drawing/2014/main" id="{DE19EF13-10AD-DBCF-A93F-46DCDCC01D80}"/>
              </a:ext>
            </a:extLst>
          </p:cNvPr>
          <p:cNvSpPr>
            <a:spLocks noGrp="1"/>
          </p:cNvSpPr>
          <p:nvPr>
            <p:ph idx="1"/>
          </p:nvPr>
        </p:nvSpPr>
        <p:spPr>
          <a:xfrm>
            <a:off x="457200" y="881063"/>
            <a:ext cx="8229600" cy="4924425"/>
          </a:xfrm>
        </p:spPr>
        <p:txBody>
          <a:bodyPr/>
          <a:lstStyle/>
          <a:p>
            <a:r>
              <a:rPr lang="en-GB" altLang="en-US" sz="2400" dirty="0"/>
              <a:t>Examine the Importance of Performance Management </a:t>
            </a:r>
          </a:p>
          <a:p>
            <a:endParaRPr lang="en-GB" altLang="en-US" sz="2400" dirty="0"/>
          </a:p>
          <a:p>
            <a:r>
              <a:rPr lang="en-GB" altLang="en-US" sz="2400" dirty="0"/>
              <a:t>Explore the various ways of measuring Performance for Remote Employees</a:t>
            </a:r>
          </a:p>
          <a:p>
            <a:endParaRPr lang="en-GB" altLang="en-US" sz="2400" dirty="0"/>
          </a:p>
          <a:p>
            <a:r>
              <a:rPr lang="en-GB" altLang="en-US" sz="2400" dirty="0"/>
              <a:t>Examine the 6 ways of measuring performance for Remote Workers</a:t>
            </a:r>
          </a:p>
          <a:p>
            <a:endParaRPr lang="en-GB" altLang="en-US" sz="2400" dirty="0"/>
          </a:p>
          <a:p>
            <a:r>
              <a:rPr lang="en-GB" altLang="en-US" sz="2400" dirty="0"/>
              <a:t>Explore the Performance Development Practices at MNC’s in remote working</a:t>
            </a:r>
          </a:p>
        </p:txBody>
      </p:sp>
      <p:sp>
        <p:nvSpPr>
          <p:cNvPr id="4" name="Date Placeholder 3">
            <a:extLst>
              <a:ext uri="{FF2B5EF4-FFF2-40B4-BE49-F238E27FC236}">
                <a16:creationId xmlns:a16="http://schemas.microsoft.com/office/drawing/2014/main" id="{761139DA-0A98-1E56-4965-B1675BF16EB5}"/>
              </a:ext>
            </a:extLst>
          </p:cNvPr>
          <p:cNvSpPr>
            <a:spLocks noGrp="1"/>
          </p:cNvSpPr>
          <p:nvPr>
            <p:ph type="dt" sz="quarter" idx="10"/>
          </p:nvPr>
        </p:nvSpPr>
        <p:spPr/>
        <p:txBody>
          <a:bodyPr/>
          <a:lstStyle/>
          <a:p>
            <a:pPr>
              <a:defRPr/>
            </a:pPr>
            <a:fld id="{65F879B5-8B38-4995-BAE4-F31F1A034C4F}" type="datetime1">
              <a:rPr lang="en-GB" altLang="en-US" smtClean="0"/>
              <a:pPr>
                <a:defRPr/>
              </a:pPr>
              <a:t>30/07/2024</a:t>
            </a:fld>
            <a:endParaRPr lang="en-GB" altLang="en-US"/>
          </a:p>
        </p:txBody>
      </p:sp>
      <p:sp>
        <p:nvSpPr>
          <p:cNvPr id="19461" name="Slide Number Placeholder 4">
            <a:extLst>
              <a:ext uri="{FF2B5EF4-FFF2-40B4-BE49-F238E27FC236}">
                <a16:creationId xmlns:a16="http://schemas.microsoft.com/office/drawing/2014/main" id="{2D989C47-C5F1-EE2C-1112-73FB01A908B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F77B417-1B89-4A59-8A01-7D6ADCA490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A6B05-01AA-0157-0F27-B548625D63EB}"/>
              </a:ext>
            </a:extLst>
          </p:cNvPr>
          <p:cNvSpPr>
            <a:spLocks noGrp="1"/>
          </p:cNvSpPr>
          <p:nvPr>
            <p:ph type="title"/>
          </p:nvPr>
        </p:nvSpPr>
        <p:spPr/>
        <p:txBody>
          <a:bodyPr/>
          <a:lstStyle/>
          <a:p>
            <a:br>
              <a:rPr lang="en-GB" b="0" i="0" dirty="0">
                <a:solidFill>
                  <a:srgbClr val="000000"/>
                </a:solidFill>
                <a:effectLst/>
                <a:highlight>
                  <a:srgbClr val="F7F8F7"/>
                </a:highlight>
                <a:latin typeface="Roobert"/>
              </a:rPr>
            </a:br>
            <a:r>
              <a:rPr lang="en-GB" sz="3600" b="0" i="0" dirty="0">
                <a:solidFill>
                  <a:schemeClr val="tx2"/>
                </a:solidFill>
                <a:effectLst/>
                <a:highlight>
                  <a:srgbClr val="F7F8F7"/>
                </a:highlight>
                <a:latin typeface="Roobert"/>
              </a:rPr>
              <a:t>6 ways to measure productivity of remote employees</a:t>
            </a:r>
            <a:br>
              <a:rPr lang="en-GB" b="0" i="0" dirty="0">
                <a:solidFill>
                  <a:srgbClr val="000000"/>
                </a:solidFill>
                <a:effectLst/>
                <a:highlight>
                  <a:srgbClr val="F7F8F7"/>
                </a:highlight>
                <a:latin typeface="Roobert"/>
              </a:rPr>
            </a:br>
            <a:endParaRPr lang="en-GB" dirty="0"/>
          </a:p>
        </p:txBody>
      </p:sp>
      <p:sp>
        <p:nvSpPr>
          <p:cNvPr id="3" name="Content Placeholder 2">
            <a:extLst>
              <a:ext uri="{FF2B5EF4-FFF2-40B4-BE49-F238E27FC236}">
                <a16:creationId xmlns:a16="http://schemas.microsoft.com/office/drawing/2014/main" id="{2B311451-F5F1-60FD-9A11-F120B51319AC}"/>
              </a:ext>
            </a:extLst>
          </p:cNvPr>
          <p:cNvSpPr>
            <a:spLocks noGrp="1"/>
          </p:cNvSpPr>
          <p:nvPr>
            <p:ph idx="1"/>
          </p:nvPr>
        </p:nvSpPr>
        <p:spPr/>
        <p:txBody>
          <a:bodyPr/>
          <a:lstStyle/>
          <a:p>
            <a:pPr algn="l"/>
            <a:r>
              <a:rPr lang="en-GB" b="0" i="0" dirty="0">
                <a:solidFill>
                  <a:srgbClr val="000000"/>
                </a:solidFill>
                <a:effectLst/>
                <a:highlight>
                  <a:srgbClr val="F7F8F7"/>
                </a:highlight>
                <a:latin typeface="Roobert"/>
              </a:rPr>
              <a:t>It can be challenging to measure productivity when remote employees are not physically present. </a:t>
            </a:r>
          </a:p>
          <a:p>
            <a:pPr algn="l"/>
            <a:r>
              <a:rPr lang="en-GB" b="0" i="0" dirty="0">
                <a:solidFill>
                  <a:srgbClr val="000000"/>
                </a:solidFill>
                <a:effectLst/>
                <a:highlight>
                  <a:srgbClr val="F7F8F7"/>
                </a:highlight>
                <a:latin typeface="Roobert"/>
              </a:rPr>
              <a:t>Here are 6 ways you can measure the productivity of remote teams.</a:t>
            </a:r>
          </a:p>
          <a:p>
            <a:endParaRPr lang="en-GB" dirty="0"/>
          </a:p>
        </p:txBody>
      </p:sp>
      <p:sp>
        <p:nvSpPr>
          <p:cNvPr id="4" name="Date Placeholder 3">
            <a:extLst>
              <a:ext uri="{FF2B5EF4-FFF2-40B4-BE49-F238E27FC236}">
                <a16:creationId xmlns:a16="http://schemas.microsoft.com/office/drawing/2014/main" id="{E7CE93B7-708F-487E-41C4-666E333299A2}"/>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21B798DF-B2B4-DB8C-DB52-B74F8309C1BF}"/>
              </a:ext>
            </a:extLst>
          </p:cNvPr>
          <p:cNvSpPr>
            <a:spLocks noGrp="1"/>
          </p:cNvSpPr>
          <p:nvPr>
            <p:ph type="sldNum" sz="quarter" idx="12"/>
          </p:nvPr>
        </p:nvSpPr>
        <p:spPr/>
        <p:txBody>
          <a:bodyPr/>
          <a:lstStyle/>
          <a:p>
            <a:pPr>
              <a:defRPr/>
            </a:pPr>
            <a:fld id="{5AAC4B12-5E10-4C8D-B2EB-240193E429A4}" type="slidenum">
              <a:rPr lang="en-GB" altLang="en-US" smtClean="0"/>
              <a:pPr>
                <a:defRPr/>
              </a:pPr>
              <a:t>3</a:t>
            </a:fld>
            <a:endParaRPr lang="en-GB" altLang="en-US"/>
          </a:p>
        </p:txBody>
      </p:sp>
    </p:spTree>
    <p:extLst>
      <p:ext uri="{BB962C8B-B14F-4D97-AF65-F5344CB8AC3E}">
        <p14:creationId xmlns:p14="http://schemas.microsoft.com/office/powerpoint/2010/main" val="2213710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F0D3E-0207-E2BB-2EE5-711378947C1E}"/>
              </a:ext>
            </a:extLst>
          </p:cNvPr>
          <p:cNvSpPr>
            <a:spLocks noGrp="1"/>
          </p:cNvSpPr>
          <p:nvPr>
            <p:ph type="title"/>
          </p:nvPr>
        </p:nvSpPr>
        <p:spPr/>
        <p:txBody>
          <a:bodyPr/>
          <a:lstStyle/>
          <a:p>
            <a:r>
              <a:rPr lang="en-GB" sz="3600" dirty="0">
                <a:solidFill>
                  <a:schemeClr val="tx2"/>
                </a:solidFill>
              </a:rPr>
              <a:t>Advantages of Remote Work</a:t>
            </a:r>
          </a:p>
        </p:txBody>
      </p:sp>
      <p:sp>
        <p:nvSpPr>
          <p:cNvPr id="3" name="Content Placeholder 2">
            <a:extLst>
              <a:ext uri="{FF2B5EF4-FFF2-40B4-BE49-F238E27FC236}">
                <a16:creationId xmlns:a16="http://schemas.microsoft.com/office/drawing/2014/main" id="{9E2B4261-1BF9-737D-012B-BE74306A5B31}"/>
              </a:ext>
            </a:extLst>
          </p:cNvPr>
          <p:cNvSpPr>
            <a:spLocks noGrp="1"/>
          </p:cNvSpPr>
          <p:nvPr>
            <p:ph idx="1"/>
          </p:nvPr>
        </p:nvSpPr>
        <p:spPr/>
        <p:txBody>
          <a:bodyPr/>
          <a:lstStyle/>
          <a:p>
            <a:r>
              <a:rPr lang="en-GB" b="0" i="0" dirty="0">
                <a:solidFill>
                  <a:srgbClr val="000000"/>
                </a:solidFill>
                <a:effectLst/>
                <a:latin typeface="Roobert"/>
              </a:rPr>
              <a:t>Working at home can be pretty fantastic. Increased flexibility, a quiet environment and your very own fridge (begone, sandwich stealers) – that’s just a few reasons why working remotely can lead to a rewarding work life.</a:t>
            </a:r>
            <a:endParaRPr lang="en-GB" dirty="0"/>
          </a:p>
        </p:txBody>
      </p:sp>
      <p:sp>
        <p:nvSpPr>
          <p:cNvPr id="4" name="Date Placeholder 3">
            <a:extLst>
              <a:ext uri="{FF2B5EF4-FFF2-40B4-BE49-F238E27FC236}">
                <a16:creationId xmlns:a16="http://schemas.microsoft.com/office/drawing/2014/main" id="{CE6E17DC-A2E8-23FF-6376-ED588F1CB3A5}"/>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4B5721EF-1438-ED8E-27B7-9EE7DA4E15C9}"/>
              </a:ext>
            </a:extLst>
          </p:cNvPr>
          <p:cNvSpPr>
            <a:spLocks noGrp="1"/>
          </p:cNvSpPr>
          <p:nvPr>
            <p:ph type="sldNum" sz="quarter" idx="12"/>
          </p:nvPr>
        </p:nvSpPr>
        <p:spPr/>
        <p:txBody>
          <a:bodyPr/>
          <a:lstStyle/>
          <a:p>
            <a:pPr>
              <a:defRPr/>
            </a:pPr>
            <a:fld id="{5AAC4B12-5E10-4C8D-B2EB-240193E429A4}" type="slidenum">
              <a:rPr lang="en-GB" altLang="en-US" smtClean="0"/>
              <a:pPr>
                <a:defRPr/>
              </a:pPr>
              <a:t>4</a:t>
            </a:fld>
            <a:endParaRPr lang="en-GB" altLang="en-US"/>
          </a:p>
        </p:txBody>
      </p:sp>
    </p:spTree>
    <p:extLst>
      <p:ext uri="{BB962C8B-B14F-4D97-AF65-F5344CB8AC3E}">
        <p14:creationId xmlns:p14="http://schemas.microsoft.com/office/powerpoint/2010/main" val="2207424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0F3E5-34CE-ED9C-F6D8-B558741E9353}"/>
              </a:ext>
            </a:extLst>
          </p:cNvPr>
          <p:cNvSpPr>
            <a:spLocks noGrp="1"/>
          </p:cNvSpPr>
          <p:nvPr>
            <p:ph type="title"/>
          </p:nvPr>
        </p:nvSpPr>
        <p:spPr>
          <a:xfrm>
            <a:off x="323528" y="114300"/>
            <a:ext cx="8363272" cy="1303338"/>
          </a:xfrm>
        </p:spPr>
        <p:txBody>
          <a:bodyPr/>
          <a:lstStyle/>
          <a:p>
            <a:r>
              <a:rPr lang="en-GB" sz="3600" b="0" i="0" dirty="0">
                <a:solidFill>
                  <a:schemeClr val="tx2"/>
                </a:solidFill>
                <a:effectLst/>
                <a:latin typeface="Roobert"/>
              </a:rPr>
              <a:t>How do you measure productivity of remote employees </a:t>
            </a:r>
            <a:endParaRPr lang="en-GB" sz="3600" dirty="0">
              <a:solidFill>
                <a:schemeClr val="tx2"/>
              </a:solidFill>
            </a:endParaRPr>
          </a:p>
        </p:txBody>
      </p:sp>
      <p:sp>
        <p:nvSpPr>
          <p:cNvPr id="3" name="Content Placeholder 2">
            <a:extLst>
              <a:ext uri="{FF2B5EF4-FFF2-40B4-BE49-F238E27FC236}">
                <a16:creationId xmlns:a16="http://schemas.microsoft.com/office/drawing/2014/main" id="{090BF07E-465E-DD10-15CC-3C65B2A4AD82}"/>
              </a:ext>
            </a:extLst>
          </p:cNvPr>
          <p:cNvSpPr>
            <a:spLocks noGrp="1"/>
          </p:cNvSpPr>
          <p:nvPr>
            <p:ph idx="1"/>
          </p:nvPr>
        </p:nvSpPr>
        <p:spPr>
          <a:xfrm>
            <a:off x="457200" y="1417638"/>
            <a:ext cx="8229600" cy="4099595"/>
          </a:xfrm>
        </p:spPr>
        <p:txBody>
          <a:bodyPr/>
          <a:lstStyle/>
          <a:p>
            <a:pPr algn="l"/>
            <a:r>
              <a:rPr lang="en-GB" sz="2400" b="0" i="0" dirty="0">
                <a:solidFill>
                  <a:srgbClr val="000000"/>
                </a:solidFill>
                <a:effectLst/>
                <a:latin typeface="Roobert"/>
              </a:rPr>
              <a:t>So how do you measure productivity of remote employees?</a:t>
            </a:r>
          </a:p>
          <a:p>
            <a:pPr algn="l"/>
            <a:r>
              <a:rPr lang="en-GB" sz="2400" b="0" i="0" dirty="0">
                <a:solidFill>
                  <a:srgbClr val="000000"/>
                </a:solidFill>
                <a:effectLst/>
                <a:latin typeface="Roobert"/>
              </a:rPr>
              <a:t>It’s not about monitoring, but to ensure that your remote team is motivated and focused, it is important to track productivity. </a:t>
            </a:r>
          </a:p>
          <a:p>
            <a:pPr algn="l"/>
            <a:r>
              <a:rPr lang="en-GB" sz="2400" b="0" i="0" dirty="0">
                <a:solidFill>
                  <a:srgbClr val="000000"/>
                </a:solidFill>
                <a:effectLst/>
                <a:latin typeface="Roobert"/>
              </a:rPr>
              <a:t>Reduced productivity while working remotely can happen and for a variety of reasons. </a:t>
            </a:r>
          </a:p>
          <a:p>
            <a:pPr algn="l"/>
            <a:r>
              <a:rPr lang="en-GB" sz="2400" b="0" i="0" dirty="0">
                <a:solidFill>
                  <a:srgbClr val="000000"/>
                </a:solidFill>
                <a:effectLst/>
                <a:latin typeface="Roobert"/>
              </a:rPr>
              <a:t>Understanding if remote teams are sinking or swimming will allow you as a leader to look into into why that is and support them.</a:t>
            </a:r>
          </a:p>
          <a:p>
            <a:endParaRPr lang="en-GB" dirty="0"/>
          </a:p>
        </p:txBody>
      </p:sp>
      <p:sp>
        <p:nvSpPr>
          <p:cNvPr id="4" name="Date Placeholder 3">
            <a:extLst>
              <a:ext uri="{FF2B5EF4-FFF2-40B4-BE49-F238E27FC236}">
                <a16:creationId xmlns:a16="http://schemas.microsoft.com/office/drawing/2014/main" id="{E3023671-7F79-038C-897D-2871127A9BE4}"/>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1A0C63FD-5800-BE0E-732C-BC185E0EA259}"/>
              </a:ext>
            </a:extLst>
          </p:cNvPr>
          <p:cNvSpPr>
            <a:spLocks noGrp="1"/>
          </p:cNvSpPr>
          <p:nvPr>
            <p:ph type="sldNum" sz="quarter" idx="12"/>
          </p:nvPr>
        </p:nvSpPr>
        <p:spPr/>
        <p:txBody>
          <a:bodyPr/>
          <a:lstStyle/>
          <a:p>
            <a:pPr>
              <a:defRPr/>
            </a:pPr>
            <a:fld id="{5AAC4B12-5E10-4C8D-B2EB-240193E429A4}" type="slidenum">
              <a:rPr lang="en-GB" altLang="en-US" smtClean="0"/>
              <a:pPr>
                <a:defRPr/>
              </a:pPr>
              <a:t>5</a:t>
            </a:fld>
            <a:endParaRPr lang="en-GB" altLang="en-US"/>
          </a:p>
        </p:txBody>
      </p:sp>
    </p:spTree>
    <p:extLst>
      <p:ext uri="{BB962C8B-B14F-4D97-AF65-F5344CB8AC3E}">
        <p14:creationId xmlns:p14="http://schemas.microsoft.com/office/powerpoint/2010/main" val="297914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9859-11D6-3EAC-98FA-271E76BF51A4}"/>
              </a:ext>
            </a:extLst>
          </p:cNvPr>
          <p:cNvSpPr>
            <a:spLocks noGrp="1"/>
          </p:cNvSpPr>
          <p:nvPr>
            <p:ph type="title"/>
          </p:nvPr>
        </p:nvSpPr>
        <p:spPr/>
        <p:txBody>
          <a:bodyPr/>
          <a:lstStyle/>
          <a:p>
            <a:r>
              <a:rPr lang="en-GB" b="0" i="0" dirty="0">
                <a:solidFill>
                  <a:srgbClr val="000000"/>
                </a:solidFill>
                <a:effectLst/>
                <a:latin typeface="Roobert"/>
              </a:rPr>
              <a:t> </a:t>
            </a:r>
            <a:r>
              <a:rPr lang="en-GB" sz="3600" b="0" i="0" dirty="0">
                <a:solidFill>
                  <a:schemeClr val="tx2"/>
                </a:solidFill>
                <a:effectLst/>
                <a:latin typeface="Roobert"/>
              </a:rPr>
              <a:t>Have KPIs and OKRs defined for each team</a:t>
            </a:r>
            <a:endParaRPr lang="en-GB" sz="3600" dirty="0">
              <a:solidFill>
                <a:schemeClr val="tx2"/>
              </a:solidFill>
            </a:endParaRPr>
          </a:p>
        </p:txBody>
      </p:sp>
      <p:sp>
        <p:nvSpPr>
          <p:cNvPr id="3" name="Content Placeholder 2">
            <a:extLst>
              <a:ext uri="{FF2B5EF4-FFF2-40B4-BE49-F238E27FC236}">
                <a16:creationId xmlns:a16="http://schemas.microsoft.com/office/drawing/2014/main" id="{90FFA2D2-3099-A278-694E-26EB3DBC86ED}"/>
              </a:ext>
            </a:extLst>
          </p:cNvPr>
          <p:cNvSpPr>
            <a:spLocks noGrp="1"/>
          </p:cNvSpPr>
          <p:nvPr>
            <p:ph idx="1"/>
          </p:nvPr>
        </p:nvSpPr>
        <p:spPr/>
        <p:txBody>
          <a:bodyPr/>
          <a:lstStyle/>
          <a:p>
            <a:pPr algn="l"/>
            <a:r>
              <a:rPr lang="en-GB" b="0" i="0" dirty="0">
                <a:solidFill>
                  <a:srgbClr val="000000"/>
                </a:solidFill>
                <a:effectLst/>
                <a:latin typeface="Roobert"/>
              </a:rPr>
              <a:t>Employee performance management acronyms.</a:t>
            </a:r>
          </a:p>
          <a:p>
            <a:pPr algn="l"/>
            <a:r>
              <a:rPr lang="en-GB" b="0" i="0" dirty="0">
                <a:solidFill>
                  <a:srgbClr val="000000"/>
                </a:solidFill>
                <a:effectLst/>
                <a:latin typeface="Roobert"/>
              </a:rPr>
              <a:t> Key performance indicators (KPIs) and Objectives and Key Results (OKRs) are both ways to measure productivity and ensure that the team is on track and making fantastic progress.</a:t>
            </a:r>
          </a:p>
          <a:p>
            <a:endParaRPr lang="en-GB" dirty="0"/>
          </a:p>
        </p:txBody>
      </p:sp>
      <p:sp>
        <p:nvSpPr>
          <p:cNvPr id="4" name="Date Placeholder 3">
            <a:extLst>
              <a:ext uri="{FF2B5EF4-FFF2-40B4-BE49-F238E27FC236}">
                <a16:creationId xmlns:a16="http://schemas.microsoft.com/office/drawing/2014/main" id="{3DD17F52-A998-D2BF-67FE-7663CB0058FF}"/>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42FC47DC-E087-F00A-6909-51FB1374DABA}"/>
              </a:ext>
            </a:extLst>
          </p:cNvPr>
          <p:cNvSpPr>
            <a:spLocks noGrp="1"/>
          </p:cNvSpPr>
          <p:nvPr>
            <p:ph type="sldNum" sz="quarter" idx="12"/>
          </p:nvPr>
        </p:nvSpPr>
        <p:spPr/>
        <p:txBody>
          <a:bodyPr/>
          <a:lstStyle/>
          <a:p>
            <a:pPr>
              <a:defRPr/>
            </a:pPr>
            <a:fld id="{5AAC4B12-5E10-4C8D-B2EB-240193E429A4}" type="slidenum">
              <a:rPr lang="en-GB" altLang="en-US" smtClean="0"/>
              <a:pPr>
                <a:defRPr/>
              </a:pPr>
              <a:t>6</a:t>
            </a:fld>
            <a:endParaRPr lang="en-GB" altLang="en-US"/>
          </a:p>
        </p:txBody>
      </p:sp>
    </p:spTree>
    <p:extLst>
      <p:ext uri="{BB962C8B-B14F-4D97-AF65-F5344CB8AC3E}">
        <p14:creationId xmlns:p14="http://schemas.microsoft.com/office/powerpoint/2010/main" val="644571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85660-D593-47DA-C8EB-9A238BA8C399}"/>
              </a:ext>
            </a:extLst>
          </p:cNvPr>
          <p:cNvSpPr>
            <a:spLocks noGrp="1"/>
          </p:cNvSpPr>
          <p:nvPr>
            <p:ph type="title"/>
          </p:nvPr>
        </p:nvSpPr>
        <p:spPr>
          <a:xfrm>
            <a:off x="457200" y="274638"/>
            <a:ext cx="8229600" cy="418058"/>
          </a:xfrm>
        </p:spPr>
        <p:txBody>
          <a:bodyPr/>
          <a:lstStyle/>
          <a:p>
            <a:r>
              <a:rPr lang="en-GB" sz="3600" dirty="0">
                <a:solidFill>
                  <a:schemeClr val="tx2"/>
                </a:solidFill>
              </a:rPr>
              <a:t>KPI ‘s and OKRs</a:t>
            </a:r>
          </a:p>
        </p:txBody>
      </p:sp>
      <p:sp>
        <p:nvSpPr>
          <p:cNvPr id="3" name="Content Placeholder 2">
            <a:extLst>
              <a:ext uri="{FF2B5EF4-FFF2-40B4-BE49-F238E27FC236}">
                <a16:creationId xmlns:a16="http://schemas.microsoft.com/office/drawing/2014/main" id="{15EC6DD6-8F88-0E4A-F101-80E60A4FED62}"/>
              </a:ext>
            </a:extLst>
          </p:cNvPr>
          <p:cNvSpPr>
            <a:spLocks noGrp="1"/>
          </p:cNvSpPr>
          <p:nvPr>
            <p:ph idx="1"/>
          </p:nvPr>
        </p:nvSpPr>
        <p:spPr>
          <a:xfrm>
            <a:off x="457200" y="692696"/>
            <a:ext cx="8507288" cy="4824537"/>
          </a:xfrm>
        </p:spPr>
        <p:txBody>
          <a:bodyPr/>
          <a:lstStyle/>
          <a:p>
            <a:r>
              <a:rPr lang="en-GB" sz="2400" b="0" i="0" dirty="0">
                <a:solidFill>
                  <a:srgbClr val="000000"/>
                </a:solidFill>
                <a:effectLst/>
                <a:latin typeface="Roobert"/>
              </a:rPr>
              <a:t>Key performance indicators are a common method of measuring individual performance and vary per person. </a:t>
            </a:r>
          </a:p>
          <a:p>
            <a:r>
              <a:rPr lang="en-GB" sz="2400" b="0" i="0" dirty="0">
                <a:solidFill>
                  <a:srgbClr val="000000"/>
                </a:solidFill>
                <a:effectLst/>
                <a:latin typeface="Roobert"/>
              </a:rPr>
              <a:t>Put simply, they’re metrics related to a role which best show how you’re performing</a:t>
            </a:r>
            <a:r>
              <a:rPr lang="en-GB" b="0" i="0" dirty="0">
                <a:solidFill>
                  <a:srgbClr val="000000"/>
                </a:solidFill>
                <a:effectLst/>
                <a:latin typeface="Roobert"/>
              </a:rPr>
              <a:t>. </a:t>
            </a:r>
          </a:p>
          <a:p>
            <a:r>
              <a:rPr lang="en-GB" sz="2400" b="0" i="0" dirty="0">
                <a:solidFill>
                  <a:srgbClr val="000000"/>
                </a:solidFill>
                <a:effectLst/>
                <a:latin typeface="Roobert"/>
              </a:rPr>
              <a:t>OKRs work alongside KPIs, but are designed for different purposes. </a:t>
            </a:r>
          </a:p>
          <a:p>
            <a:r>
              <a:rPr lang="en-GB" sz="2400" b="0" i="0" dirty="0">
                <a:solidFill>
                  <a:srgbClr val="000000"/>
                </a:solidFill>
                <a:effectLst/>
                <a:latin typeface="Roobert"/>
              </a:rPr>
              <a:t>They start with big goals for the business, then break down what these goals will require in the form of goals for teams and individuals. </a:t>
            </a:r>
            <a:endParaRPr lang="en-GB" sz="2400" dirty="0">
              <a:solidFill>
                <a:srgbClr val="000000"/>
              </a:solidFill>
              <a:latin typeface="Roobert"/>
            </a:endParaRPr>
          </a:p>
          <a:p>
            <a:r>
              <a:rPr lang="en-GB" sz="2400" b="0" i="0" dirty="0">
                <a:solidFill>
                  <a:srgbClr val="000000"/>
                </a:solidFill>
                <a:effectLst/>
                <a:latin typeface="Roobert"/>
              </a:rPr>
              <a:t>These goals are paired with the key results needed to achieve them.</a:t>
            </a:r>
          </a:p>
          <a:p>
            <a:pPr marL="0" indent="0">
              <a:buNone/>
            </a:pPr>
            <a:endParaRPr lang="en-GB" sz="2000" dirty="0"/>
          </a:p>
        </p:txBody>
      </p:sp>
      <p:sp>
        <p:nvSpPr>
          <p:cNvPr id="4" name="Date Placeholder 3">
            <a:extLst>
              <a:ext uri="{FF2B5EF4-FFF2-40B4-BE49-F238E27FC236}">
                <a16:creationId xmlns:a16="http://schemas.microsoft.com/office/drawing/2014/main" id="{1FADC090-5E8B-140B-A9B1-73569EB8911E}"/>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4965F0D4-8CC8-3474-8621-D315AC2B00FC}"/>
              </a:ext>
            </a:extLst>
          </p:cNvPr>
          <p:cNvSpPr>
            <a:spLocks noGrp="1"/>
          </p:cNvSpPr>
          <p:nvPr>
            <p:ph type="sldNum" sz="quarter" idx="12"/>
          </p:nvPr>
        </p:nvSpPr>
        <p:spPr/>
        <p:txBody>
          <a:bodyPr/>
          <a:lstStyle/>
          <a:p>
            <a:pPr>
              <a:defRPr/>
            </a:pPr>
            <a:fld id="{5AAC4B12-5E10-4C8D-B2EB-240193E429A4}" type="slidenum">
              <a:rPr lang="en-GB" altLang="en-US" smtClean="0"/>
              <a:pPr>
                <a:defRPr/>
              </a:pPr>
              <a:t>7</a:t>
            </a:fld>
            <a:endParaRPr lang="en-GB" altLang="en-US"/>
          </a:p>
        </p:txBody>
      </p:sp>
    </p:spTree>
    <p:extLst>
      <p:ext uri="{BB962C8B-B14F-4D97-AF65-F5344CB8AC3E}">
        <p14:creationId xmlns:p14="http://schemas.microsoft.com/office/powerpoint/2010/main" val="652293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18470-2286-525B-C1BE-8EDD422BE3EA}"/>
              </a:ext>
            </a:extLst>
          </p:cNvPr>
          <p:cNvSpPr>
            <a:spLocks noGrp="1"/>
          </p:cNvSpPr>
          <p:nvPr>
            <p:ph type="title"/>
          </p:nvPr>
        </p:nvSpPr>
        <p:spPr>
          <a:xfrm>
            <a:off x="457200" y="274638"/>
            <a:ext cx="8229600" cy="778098"/>
          </a:xfrm>
        </p:spPr>
        <p:txBody>
          <a:bodyPr/>
          <a:lstStyle/>
          <a:p>
            <a:r>
              <a:rPr lang="en-GB" sz="3600" dirty="0"/>
              <a:t>HRIS Software</a:t>
            </a:r>
          </a:p>
        </p:txBody>
      </p:sp>
      <p:sp>
        <p:nvSpPr>
          <p:cNvPr id="3" name="Content Placeholder 2">
            <a:extLst>
              <a:ext uri="{FF2B5EF4-FFF2-40B4-BE49-F238E27FC236}">
                <a16:creationId xmlns:a16="http://schemas.microsoft.com/office/drawing/2014/main" id="{DEBF7FF9-4FB4-7A0C-9B03-2F503BFE8084}"/>
              </a:ext>
            </a:extLst>
          </p:cNvPr>
          <p:cNvSpPr>
            <a:spLocks noGrp="1"/>
          </p:cNvSpPr>
          <p:nvPr>
            <p:ph idx="1"/>
          </p:nvPr>
        </p:nvSpPr>
        <p:spPr>
          <a:xfrm>
            <a:off x="457200" y="1052736"/>
            <a:ext cx="8229600" cy="4464497"/>
          </a:xfrm>
        </p:spPr>
        <p:txBody>
          <a:bodyPr/>
          <a:lstStyle/>
          <a:p>
            <a:r>
              <a:rPr lang="en-GB" sz="2400" b="0" i="0" dirty="0">
                <a:solidFill>
                  <a:srgbClr val="000000"/>
                </a:solidFill>
                <a:effectLst/>
                <a:latin typeface="Roobert"/>
              </a:rPr>
              <a:t>KPI’s and OKRs are proven methods for big ambitious plans, which is why leading companies like </a:t>
            </a:r>
            <a:r>
              <a:rPr lang="en-GB" sz="2400" b="0" i="0" dirty="0" err="1">
                <a:solidFill>
                  <a:srgbClr val="000000"/>
                </a:solidFill>
                <a:effectLst/>
                <a:latin typeface="Roobert"/>
              </a:rPr>
              <a:t>Google,Microsoft</a:t>
            </a:r>
            <a:r>
              <a:rPr lang="en-GB" sz="2400" b="0" i="0" dirty="0">
                <a:solidFill>
                  <a:srgbClr val="000000"/>
                </a:solidFill>
                <a:effectLst/>
                <a:latin typeface="Roobert"/>
              </a:rPr>
              <a:t>  and Amazon are using it.</a:t>
            </a:r>
            <a:endParaRPr lang="en-GB" sz="2400" dirty="0">
              <a:solidFill>
                <a:srgbClr val="000000"/>
              </a:solidFill>
              <a:latin typeface="Roobert"/>
            </a:endParaRPr>
          </a:p>
          <a:p>
            <a:r>
              <a:rPr lang="en-GB" sz="2400" b="0" i="0" dirty="0">
                <a:solidFill>
                  <a:srgbClr val="000000"/>
                </a:solidFill>
                <a:effectLst/>
                <a:latin typeface="Roobert"/>
              </a:rPr>
              <a:t>If you’re tracking OKRs and KPIs, you’ll be able to see how remote workers are performing against their goals, both big and small.</a:t>
            </a:r>
          </a:p>
          <a:p>
            <a:r>
              <a:rPr lang="en-GB" sz="2400" b="0" i="0" dirty="0">
                <a:solidFill>
                  <a:srgbClr val="000000"/>
                </a:solidFill>
                <a:effectLst/>
                <a:latin typeface="Roobert"/>
              </a:rPr>
              <a:t> No need to peer over their shoulder at their desk – updating progress against these metrics can be done easily by the employee and visible to the employer with a cloud based HRIS Software from reputed companies.</a:t>
            </a:r>
            <a:endParaRPr lang="en-GB" sz="2400" dirty="0"/>
          </a:p>
        </p:txBody>
      </p:sp>
      <p:sp>
        <p:nvSpPr>
          <p:cNvPr id="4" name="Date Placeholder 3">
            <a:extLst>
              <a:ext uri="{FF2B5EF4-FFF2-40B4-BE49-F238E27FC236}">
                <a16:creationId xmlns:a16="http://schemas.microsoft.com/office/drawing/2014/main" id="{1DFBB964-F5E2-D80D-AFB6-5E06F457B3CA}"/>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3775476A-8461-4D42-5EA7-5DF901B53CDA}"/>
              </a:ext>
            </a:extLst>
          </p:cNvPr>
          <p:cNvSpPr>
            <a:spLocks noGrp="1"/>
          </p:cNvSpPr>
          <p:nvPr>
            <p:ph type="sldNum" sz="quarter" idx="12"/>
          </p:nvPr>
        </p:nvSpPr>
        <p:spPr/>
        <p:txBody>
          <a:bodyPr/>
          <a:lstStyle/>
          <a:p>
            <a:pPr>
              <a:defRPr/>
            </a:pPr>
            <a:fld id="{5AAC4B12-5E10-4C8D-B2EB-240193E429A4}" type="slidenum">
              <a:rPr lang="en-GB" altLang="en-US" smtClean="0"/>
              <a:pPr>
                <a:defRPr/>
              </a:pPr>
              <a:t>8</a:t>
            </a:fld>
            <a:endParaRPr lang="en-GB" altLang="en-US"/>
          </a:p>
        </p:txBody>
      </p:sp>
    </p:spTree>
    <p:extLst>
      <p:ext uri="{BB962C8B-B14F-4D97-AF65-F5344CB8AC3E}">
        <p14:creationId xmlns:p14="http://schemas.microsoft.com/office/powerpoint/2010/main" val="1489856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B9D08-7E29-ABBD-8A98-AB344893079F}"/>
              </a:ext>
            </a:extLst>
          </p:cNvPr>
          <p:cNvSpPr>
            <a:spLocks noGrp="1"/>
          </p:cNvSpPr>
          <p:nvPr>
            <p:ph type="title"/>
          </p:nvPr>
        </p:nvSpPr>
        <p:spPr/>
        <p:txBody>
          <a:bodyPr/>
          <a:lstStyle/>
          <a:p>
            <a:br>
              <a:rPr lang="en-GB" sz="2800" b="0" i="0" dirty="0">
                <a:solidFill>
                  <a:srgbClr val="000000"/>
                </a:solidFill>
                <a:effectLst/>
                <a:latin typeface="Roobert"/>
              </a:rPr>
            </a:br>
            <a:r>
              <a:rPr lang="en-GB" sz="2800" b="0" i="0" dirty="0">
                <a:solidFill>
                  <a:srgbClr val="000000"/>
                </a:solidFill>
                <a:effectLst/>
                <a:latin typeface="Roobert"/>
              </a:rPr>
              <a:t>2. Utilise project management software to improve visibility and accountability</a:t>
            </a:r>
            <a:br>
              <a:rPr lang="en-GB" sz="4400" b="0" i="0" dirty="0">
                <a:solidFill>
                  <a:srgbClr val="000000"/>
                </a:solidFill>
                <a:effectLst/>
                <a:latin typeface="Roobert"/>
              </a:rPr>
            </a:br>
            <a:endParaRPr lang="en-GB" dirty="0"/>
          </a:p>
        </p:txBody>
      </p:sp>
      <p:sp>
        <p:nvSpPr>
          <p:cNvPr id="3" name="Content Placeholder 2">
            <a:extLst>
              <a:ext uri="{FF2B5EF4-FFF2-40B4-BE49-F238E27FC236}">
                <a16:creationId xmlns:a16="http://schemas.microsoft.com/office/drawing/2014/main" id="{4FB528EF-1378-FD9D-FB0D-C32B5264CAA6}"/>
              </a:ext>
            </a:extLst>
          </p:cNvPr>
          <p:cNvSpPr>
            <a:spLocks noGrp="1"/>
          </p:cNvSpPr>
          <p:nvPr>
            <p:ph idx="1"/>
          </p:nvPr>
        </p:nvSpPr>
        <p:spPr/>
        <p:txBody>
          <a:bodyPr/>
          <a:lstStyle/>
          <a:p>
            <a:pPr algn="l"/>
            <a:r>
              <a:rPr lang="en-GB" sz="2400" b="0" i="0" dirty="0">
                <a:solidFill>
                  <a:srgbClr val="000000"/>
                </a:solidFill>
                <a:effectLst/>
                <a:latin typeface="Roobert"/>
              </a:rPr>
              <a:t>Project management software has become huge in the move to remote work, and with so many options on the market , there’s something for everyone. </a:t>
            </a:r>
          </a:p>
          <a:p>
            <a:pPr algn="l"/>
            <a:endParaRPr lang="en-GB" sz="2400" dirty="0">
              <a:solidFill>
                <a:srgbClr val="000000"/>
              </a:solidFill>
              <a:latin typeface="Roobert"/>
            </a:endParaRPr>
          </a:p>
          <a:p>
            <a:pPr algn="l"/>
            <a:r>
              <a:rPr lang="en-GB" sz="2400" b="0" i="0" dirty="0">
                <a:solidFill>
                  <a:srgbClr val="000000"/>
                </a:solidFill>
                <a:effectLst/>
                <a:latin typeface="Roobert"/>
              </a:rPr>
              <a:t>They allow managers to measure productivity across teams without being intrusive, making it easy to see how tasks are coming along.</a:t>
            </a:r>
          </a:p>
          <a:p>
            <a:endParaRPr lang="en-GB" dirty="0"/>
          </a:p>
        </p:txBody>
      </p:sp>
      <p:sp>
        <p:nvSpPr>
          <p:cNvPr id="4" name="Date Placeholder 3">
            <a:extLst>
              <a:ext uri="{FF2B5EF4-FFF2-40B4-BE49-F238E27FC236}">
                <a16:creationId xmlns:a16="http://schemas.microsoft.com/office/drawing/2014/main" id="{04B8E22E-63AF-4E5D-4B4B-2C39F3EBED5D}"/>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75EA32D4-19FC-1F63-CDD7-6E9B347961CA}"/>
              </a:ext>
            </a:extLst>
          </p:cNvPr>
          <p:cNvSpPr>
            <a:spLocks noGrp="1"/>
          </p:cNvSpPr>
          <p:nvPr>
            <p:ph type="sldNum" sz="quarter" idx="12"/>
          </p:nvPr>
        </p:nvSpPr>
        <p:spPr/>
        <p:txBody>
          <a:bodyPr/>
          <a:lstStyle/>
          <a:p>
            <a:pPr>
              <a:defRPr/>
            </a:pPr>
            <a:fld id="{5AAC4B12-5E10-4C8D-B2EB-240193E429A4}" type="slidenum">
              <a:rPr lang="en-GB" altLang="en-US" smtClean="0"/>
              <a:pPr>
                <a:defRPr/>
              </a:pPr>
              <a:t>9</a:t>
            </a:fld>
            <a:endParaRPr lang="en-GB" altLang="en-US"/>
          </a:p>
        </p:txBody>
      </p:sp>
    </p:spTree>
    <p:extLst>
      <p:ext uri="{BB962C8B-B14F-4D97-AF65-F5344CB8AC3E}">
        <p14:creationId xmlns:p14="http://schemas.microsoft.com/office/powerpoint/2010/main" val="4102889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AF5D8-17F7-F252-7E21-2884B854388C}"/>
              </a:ext>
            </a:extLst>
          </p:cNvPr>
          <p:cNvSpPr>
            <a:spLocks noGrp="1"/>
          </p:cNvSpPr>
          <p:nvPr>
            <p:ph type="title"/>
          </p:nvPr>
        </p:nvSpPr>
        <p:spPr/>
        <p:txBody>
          <a:bodyPr/>
          <a:lstStyle/>
          <a:p>
            <a:r>
              <a:rPr lang="en-GB" sz="3600" b="0" i="0" dirty="0">
                <a:solidFill>
                  <a:schemeClr val="tx2"/>
                </a:solidFill>
                <a:effectLst/>
                <a:latin typeface="Roobert"/>
              </a:rPr>
              <a:t>3.Encourage the use of mini milestones for tasks</a:t>
            </a:r>
            <a:endParaRPr lang="en-GB" sz="3600" dirty="0">
              <a:solidFill>
                <a:schemeClr val="tx2"/>
              </a:solidFill>
            </a:endParaRPr>
          </a:p>
        </p:txBody>
      </p:sp>
      <p:sp>
        <p:nvSpPr>
          <p:cNvPr id="3" name="Content Placeholder 2">
            <a:extLst>
              <a:ext uri="{FF2B5EF4-FFF2-40B4-BE49-F238E27FC236}">
                <a16:creationId xmlns:a16="http://schemas.microsoft.com/office/drawing/2014/main" id="{648832BC-9AF7-C264-1E2E-15032BB9AB23}"/>
              </a:ext>
            </a:extLst>
          </p:cNvPr>
          <p:cNvSpPr>
            <a:spLocks noGrp="1"/>
          </p:cNvSpPr>
          <p:nvPr>
            <p:ph idx="1"/>
          </p:nvPr>
        </p:nvSpPr>
        <p:spPr/>
        <p:txBody>
          <a:bodyPr/>
          <a:lstStyle/>
          <a:p>
            <a:pPr algn="l"/>
            <a:r>
              <a:rPr lang="en-GB" sz="2800" b="0" i="0" dirty="0">
                <a:solidFill>
                  <a:srgbClr val="000000"/>
                </a:solidFill>
                <a:effectLst/>
                <a:latin typeface="Roobert"/>
              </a:rPr>
              <a:t>For employees who love the satisfaction of ticking the ‘done’ box, breaking big work into mini-milestones is a great motivator.</a:t>
            </a:r>
          </a:p>
          <a:p>
            <a:pPr algn="l"/>
            <a:endParaRPr lang="en-GB" sz="2800" b="0" i="0" dirty="0">
              <a:solidFill>
                <a:srgbClr val="000000"/>
              </a:solidFill>
              <a:effectLst/>
              <a:latin typeface="Roobert"/>
            </a:endParaRPr>
          </a:p>
          <a:p>
            <a:pPr algn="l"/>
            <a:r>
              <a:rPr lang="en-GB" sz="2800" b="0" i="0" dirty="0">
                <a:solidFill>
                  <a:srgbClr val="000000"/>
                </a:solidFill>
                <a:effectLst/>
                <a:latin typeface="Roobert"/>
              </a:rPr>
              <a:t> It also allows for increased visibility of task progress, so managers can see how far away something is from being completed.</a:t>
            </a:r>
          </a:p>
          <a:p>
            <a:endParaRPr lang="en-GB" dirty="0"/>
          </a:p>
        </p:txBody>
      </p:sp>
      <p:sp>
        <p:nvSpPr>
          <p:cNvPr id="4" name="Date Placeholder 3">
            <a:extLst>
              <a:ext uri="{FF2B5EF4-FFF2-40B4-BE49-F238E27FC236}">
                <a16:creationId xmlns:a16="http://schemas.microsoft.com/office/drawing/2014/main" id="{8BCB1152-8B7F-41C4-2A9F-AE64BA39FA70}"/>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B50DD0E6-C5E6-0373-1BEE-350B5FE70DFA}"/>
              </a:ext>
            </a:extLst>
          </p:cNvPr>
          <p:cNvSpPr>
            <a:spLocks noGrp="1"/>
          </p:cNvSpPr>
          <p:nvPr>
            <p:ph type="sldNum" sz="quarter" idx="12"/>
          </p:nvPr>
        </p:nvSpPr>
        <p:spPr/>
        <p:txBody>
          <a:bodyPr/>
          <a:lstStyle/>
          <a:p>
            <a:pPr>
              <a:defRPr/>
            </a:pPr>
            <a:fld id="{5AAC4B12-5E10-4C8D-B2EB-240193E429A4}" type="slidenum">
              <a:rPr lang="en-GB" altLang="en-US" smtClean="0"/>
              <a:pPr>
                <a:defRPr/>
              </a:pPr>
              <a:t>10</a:t>
            </a:fld>
            <a:endParaRPr lang="en-GB" altLang="en-US"/>
          </a:p>
        </p:txBody>
      </p:sp>
    </p:spTree>
    <p:extLst>
      <p:ext uri="{BB962C8B-B14F-4D97-AF65-F5344CB8AC3E}">
        <p14:creationId xmlns:p14="http://schemas.microsoft.com/office/powerpoint/2010/main" val="1811224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75E4E-EC25-41C0-1C56-7B3C80320E27}"/>
              </a:ext>
            </a:extLst>
          </p:cNvPr>
          <p:cNvSpPr>
            <a:spLocks noGrp="1"/>
          </p:cNvSpPr>
          <p:nvPr>
            <p:ph type="title"/>
          </p:nvPr>
        </p:nvSpPr>
        <p:spPr>
          <a:xfrm>
            <a:off x="457200" y="274638"/>
            <a:ext cx="8229600" cy="562074"/>
          </a:xfrm>
        </p:spPr>
        <p:txBody>
          <a:bodyPr/>
          <a:lstStyle/>
          <a:p>
            <a:br>
              <a:rPr lang="en-GB" sz="3600" b="0" i="0" dirty="0">
                <a:solidFill>
                  <a:schemeClr val="tx2"/>
                </a:solidFill>
                <a:effectLst/>
                <a:latin typeface="Roobert"/>
              </a:rPr>
            </a:br>
            <a:r>
              <a:rPr lang="en-GB" sz="3600" b="0" i="0" dirty="0">
                <a:solidFill>
                  <a:schemeClr val="tx2"/>
                </a:solidFill>
                <a:effectLst/>
                <a:latin typeface="Roobert"/>
              </a:rPr>
              <a:t>4. Set baseline completion times</a:t>
            </a:r>
            <a:br>
              <a:rPr lang="en-GB" b="0" i="0" dirty="0">
                <a:solidFill>
                  <a:srgbClr val="000000"/>
                </a:solidFill>
                <a:effectLst/>
                <a:latin typeface="Roobert"/>
              </a:rPr>
            </a:br>
            <a:endParaRPr lang="en-GB" dirty="0"/>
          </a:p>
        </p:txBody>
      </p:sp>
      <p:sp>
        <p:nvSpPr>
          <p:cNvPr id="3" name="Content Placeholder 2">
            <a:extLst>
              <a:ext uri="{FF2B5EF4-FFF2-40B4-BE49-F238E27FC236}">
                <a16:creationId xmlns:a16="http://schemas.microsoft.com/office/drawing/2014/main" id="{26EE787F-36BB-EFE7-EE2E-BE431D4D4F35}"/>
              </a:ext>
            </a:extLst>
          </p:cNvPr>
          <p:cNvSpPr>
            <a:spLocks noGrp="1"/>
          </p:cNvSpPr>
          <p:nvPr>
            <p:ph idx="1"/>
          </p:nvPr>
        </p:nvSpPr>
        <p:spPr>
          <a:xfrm>
            <a:off x="457200" y="1052736"/>
            <a:ext cx="8229600" cy="4464497"/>
          </a:xfrm>
        </p:spPr>
        <p:txBody>
          <a:bodyPr/>
          <a:lstStyle/>
          <a:p>
            <a:pPr algn="l"/>
            <a:r>
              <a:rPr lang="en-GB" sz="2800" b="0" i="0" dirty="0">
                <a:solidFill>
                  <a:srgbClr val="000000"/>
                </a:solidFill>
                <a:effectLst/>
                <a:latin typeface="Roobert"/>
              </a:rPr>
              <a:t>This goes hand in hand with deadline setting but consider setting baseline completion dates for common tasks.</a:t>
            </a:r>
          </a:p>
          <a:p>
            <a:pPr algn="l"/>
            <a:r>
              <a:rPr lang="en-GB" sz="2800" b="0" i="0" dirty="0">
                <a:solidFill>
                  <a:srgbClr val="000000"/>
                </a:solidFill>
                <a:effectLst/>
                <a:latin typeface="Roobert"/>
              </a:rPr>
              <a:t> For example, a design brief for a creative team might require a response within one week. </a:t>
            </a:r>
          </a:p>
          <a:p>
            <a:pPr algn="l"/>
            <a:r>
              <a:rPr lang="en-GB" sz="2800" b="0" i="0" dirty="0">
                <a:solidFill>
                  <a:srgbClr val="000000"/>
                </a:solidFill>
                <a:effectLst/>
                <a:latin typeface="Roobert"/>
              </a:rPr>
              <a:t>Importantly, work with your employees to get an idea of these completion times – as the ones doing the work, they’ll have a good idea of what rate per item should be expected</a:t>
            </a:r>
            <a:r>
              <a:rPr lang="en-GB" b="0" i="0" dirty="0">
                <a:solidFill>
                  <a:srgbClr val="000000"/>
                </a:solidFill>
                <a:effectLst/>
                <a:latin typeface="Roobert"/>
              </a:rPr>
              <a:t>.</a:t>
            </a:r>
          </a:p>
          <a:p>
            <a:endParaRPr lang="en-GB" dirty="0"/>
          </a:p>
        </p:txBody>
      </p:sp>
      <p:sp>
        <p:nvSpPr>
          <p:cNvPr id="4" name="Date Placeholder 3">
            <a:extLst>
              <a:ext uri="{FF2B5EF4-FFF2-40B4-BE49-F238E27FC236}">
                <a16:creationId xmlns:a16="http://schemas.microsoft.com/office/drawing/2014/main" id="{BEAE5C5F-02BE-FF4B-C0D5-B235DB8A85AC}"/>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1008473A-EE19-C753-240E-3F4419D76BA5}"/>
              </a:ext>
            </a:extLst>
          </p:cNvPr>
          <p:cNvSpPr>
            <a:spLocks noGrp="1"/>
          </p:cNvSpPr>
          <p:nvPr>
            <p:ph type="sldNum" sz="quarter" idx="12"/>
          </p:nvPr>
        </p:nvSpPr>
        <p:spPr/>
        <p:txBody>
          <a:bodyPr/>
          <a:lstStyle/>
          <a:p>
            <a:pPr>
              <a:defRPr/>
            </a:pPr>
            <a:fld id="{5AAC4B12-5E10-4C8D-B2EB-240193E429A4}" type="slidenum">
              <a:rPr lang="en-GB" altLang="en-US" smtClean="0"/>
              <a:pPr>
                <a:defRPr/>
              </a:pPr>
              <a:t>11</a:t>
            </a:fld>
            <a:endParaRPr lang="en-GB" altLang="en-US"/>
          </a:p>
        </p:txBody>
      </p:sp>
    </p:spTree>
    <p:extLst>
      <p:ext uri="{BB962C8B-B14F-4D97-AF65-F5344CB8AC3E}">
        <p14:creationId xmlns:p14="http://schemas.microsoft.com/office/powerpoint/2010/main" val="3088392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2336D-BD7A-2A19-8019-6B31A9E0DA73}"/>
              </a:ext>
            </a:extLst>
          </p:cNvPr>
          <p:cNvSpPr>
            <a:spLocks noGrp="1"/>
          </p:cNvSpPr>
          <p:nvPr>
            <p:ph type="title"/>
          </p:nvPr>
        </p:nvSpPr>
        <p:spPr/>
        <p:txBody>
          <a:bodyPr/>
          <a:lstStyle/>
          <a:p>
            <a:br>
              <a:rPr lang="en-GB" sz="3200" b="0" i="0" dirty="0">
                <a:solidFill>
                  <a:srgbClr val="000000"/>
                </a:solidFill>
                <a:effectLst/>
                <a:latin typeface="Roobert"/>
              </a:rPr>
            </a:br>
            <a:r>
              <a:rPr lang="en-GB" sz="3600" b="0" i="0" dirty="0">
                <a:solidFill>
                  <a:schemeClr val="tx2"/>
                </a:solidFill>
                <a:effectLst/>
                <a:latin typeface="Roobert"/>
              </a:rPr>
              <a:t>5. Take stock regularly of how the team is tracking towards their goals</a:t>
            </a:r>
            <a:br>
              <a:rPr lang="en-GB" sz="3600" b="0" i="0" dirty="0">
                <a:solidFill>
                  <a:schemeClr val="tx2"/>
                </a:solidFill>
                <a:effectLst/>
                <a:latin typeface="Roobert"/>
              </a:rPr>
            </a:br>
            <a:endParaRPr lang="en-GB" sz="3600" dirty="0">
              <a:solidFill>
                <a:schemeClr val="tx2"/>
              </a:solidFill>
            </a:endParaRPr>
          </a:p>
        </p:txBody>
      </p:sp>
      <p:sp>
        <p:nvSpPr>
          <p:cNvPr id="3" name="Content Placeholder 2">
            <a:extLst>
              <a:ext uri="{FF2B5EF4-FFF2-40B4-BE49-F238E27FC236}">
                <a16:creationId xmlns:a16="http://schemas.microsoft.com/office/drawing/2014/main" id="{EF371540-8A48-0243-1C21-2B7DCE487575}"/>
              </a:ext>
            </a:extLst>
          </p:cNvPr>
          <p:cNvSpPr>
            <a:spLocks noGrp="1"/>
          </p:cNvSpPr>
          <p:nvPr>
            <p:ph idx="1"/>
          </p:nvPr>
        </p:nvSpPr>
        <p:spPr>
          <a:xfrm>
            <a:off x="457200" y="1417638"/>
            <a:ext cx="8229600" cy="4099595"/>
          </a:xfrm>
        </p:spPr>
        <p:txBody>
          <a:bodyPr/>
          <a:lstStyle/>
          <a:p>
            <a:pPr algn="l"/>
            <a:r>
              <a:rPr lang="en-GB" sz="2800" b="0" i="0" dirty="0">
                <a:solidFill>
                  <a:srgbClr val="000000"/>
                </a:solidFill>
                <a:effectLst/>
                <a:latin typeface="Roobert"/>
              </a:rPr>
              <a:t>Having regular team meetings and 1:1 s should be a key part of managing a team.</a:t>
            </a:r>
          </a:p>
          <a:p>
            <a:pPr algn="l"/>
            <a:r>
              <a:rPr lang="en-GB" sz="2800" b="0" i="0" dirty="0">
                <a:solidFill>
                  <a:srgbClr val="000000"/>
                </a:solidFill>
                <a:effectLst/>
                <a:latin typeface="Roobert"/>
              </a:rPr>
              <a:t> Keep them running at a good pace and catch up on progress against those OKRs, as well as the smaller tasks. </a:t>
            </a:r>
          </a:p>
          <a:p>
            <a:pPr algn="l"/>
            <a:r>
              <a:rPr lang="en-GB" sz="2800" b="0" i="0" dirty="0">
                <a:solidFill>
                  <a:srgbClr val="000000"/>
                </a:solidFill>
                <a:effectLst/>
                <a:latin typeface="Roobert"/>
              </a:rPr>
              <a:t>Encourage feedback and candid conversations, where you can get an idea of how your remote workers feel about their work and how they assess their own progress.</a:t>
            </a:r>
          </a:p>
          <a:p>
            <a:endParaRPr lang="en-GB" dirty="0"/>
          </a:p>
        </p:txBody>
      </p:sp>
      <p:sp>
        <p:nvSpPr>
          <p:cNvPr id="4" name="Date Placeholder 3">
            <a:extLst>
              <a:ext uri="{FF2B5EF4-FFF2-40B4-BE49-F238E27FC236}">
                <a16:creationId xmlns:a16="http://schemas.microsoft.com/office/drawing/2014/main" id="{9FC6DA3C-6905-D327-D2B9-BB9FF31532FD}"/>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4B7413AA-222B-01B6-769B-96E0E691BA82}"/>
              </a:ext>
            </a:extLst>
          </p:cNvPr>
          <p:cNvSpPr>
            <a:spLocks noGrp="1"/>
          </p:cNvSpPr>
          <p:nvPr>
            <p:ph type="sldNum" sz="quarter" idx="12"/>
          </p:nvPr>
        </p:nvSpPr>
        <p:spPr/>
        <p:txBody>
          <a:bodyPr/>
          <a:lstStyle/>
          <a:p>
            <a:pPr>
              <a:defRPr/>
            </a:pPr>
            <a:fld id="{5AAC4B12-5E10-4C8D-B2EB-240193E429A4}" type="slidenum">
              <a:rPr lang="en-GB" altLang="en-US" smtClean="0"/>
              <a:pPr>
                <a:defRPr/>
              </a:pPr>
              <a:t>12</a:t>
            </a:fld>
            <a:endParaRPr lang="en-GB" altLang="en-US"/>
          </a:p>
        </p:txBody>
      </p:sp>
    </p:spTree>
    <p:extLst>
      <p:ext uri="{BB962C8B-B14F-4D97-AF65-F5344CB8AC3E}">
        <p14:creationId xmlns:p14="http://schemas.microsoft.com/office/powerpoint/2010/main" val="2089530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A9FCA-91B1-7386-BC7F-695ACD59FA48}"/>
              </a:ext>
            </a:extLst>
          </p:cNvPr>
          <p:cNvSpPr>
            <a:spLocks noGrp="1"/>
          </p:cNvSpPr>
          <p:nvPr>
            <p:ph type="title"/>
          </p:nvPr>
        </p:nvSpPr>
        <p:spPr>
          <a:xfrm>
            <a:off x="457200" y="274638"/>
            <a:ext cx="8229600" cy="346050"/>
          </a:xfrm>
        </p:spPr>
        <p:txBody>
          <a:bodyPr/>
          <a:lstStyle/>
          <a:p>
            <a:r>
              <a:rPr lang="en-GB" b="0" i="0" dirty="0">
                <a:solidFill>
                  <a:srgbClr val="000000"/>
                </a:solidFill>
                <a:effectLst/>
                <a:latin typeface="Roobert"/>
              </a:rPr>
              <a:t>6. Communicate</a:t>
            </a:r>
            <a:endParaRPr lang="en-GB" dirty="0"/>
          </a:p>
        </p:txBody>
      </p:sp>
      <p:sp>
        <p:nvSpPr>
          <p:cNvPr id="3" name="Content Placeholder 2">
            <a:extLst>
              <a:ext uri="{FF2B5EF4-FFF2-40B4-BE49-F238E27FC236}">
                <a16:creationId xmlns:a16="http://schemas.microsoft.com/office/drawing/2014/main" id="{7271406D-E975-6962-F8E1-315C4C4EFBCD}"/>
              </a:ext>
            </a:extLst>
          </p:cNvPr>
          <p:cNvSpPr>
            <a:spLocks noGrp="1"/>
          </p:cNvSpPr>
          <p:nvPr>
            <p:ph idx="1"/>
          </p:nvPr>
        </p:nvSpPr>
        <p:spPr>
          <a:xfrm>
            <a:off x="250825" y="764704"/>
            <a:ext cx="8435975" cy="4752529"/>
          </a:xfrm>
        </p:spPr>
        <p:txBody>
          <a:bodyPr/>
          <a:lstStyle/>
          <a:p>
            <a:pPr algn="l"/>
            <a:r>
              <a:rPr lang="en-GB" sz="2400" b="0" i="0" dirty="0">
                <a:solidFill>
                  <a:srgbClr val="000000"/>
                </a:solidFill>
                <a:effectLst/>
                <a:latin typeface="Roobert"/>
              </a:rPr>
              <a:t>A work relationship based on trust is a key part of the remote working environment and communication is a big part of that.</a:t>
            </a:r>
          </a:p>
          <a:p>
            <a:pPr algn="l"/>
            <a:r>
              <a:rPr lang="en-GB" sz="2400" b="0" i="0" dirty="0">
                <a:solidFill>
                  <a:srgbClr val="000000"/>
                </a:solidFill>
                <a:effectLst/>
                <a:latin typeface="Roobert"/>
              </a:rPr>
              <a:t> One of the best ways to measure employee productivity of a remote workforce is just to ask them how they’re getting along.</a:t>
            </a:r>
          </a:p>
          <a:p>
            <a:pPr algn="l"/>
            <a:r>
              <a:rPr lang="en-GB" sz="2400" b="0" i="0" dirty="0">
                <a:solidFill>
                  <a:srgbClr val="000000"/>
                </a:solidFill>
                <a:effectLst/>
                <a:latin typeface="Roobert"/>
              </a:rPr>
              <a:t>Engagement in group chats, team wide updates, morning check-ins – all of these build a culture of sharing and encouragement.</a:t>
            </a:r>
          </a:p>
          <a:p>
            <a:pPr algn="l"/>
            <a:r>
              <a:rPr lang="en-GB" sz="2400" b="0" i="0" dirty="0">
                <a:solidFill>
                  <a:srgbClr val="000000"/>
                </a:solidFill>
                <a:effectLst/>
                <a:latin typeface="Roobert"/>
              </a:rPr>
              <a:t> Giving a shoutout to an employee when they’ve finished a big project is also a great way to recognise their progress and motivate them for the future. It’s easier to remove roadblocks that might be pausing progress too if employees have an easy channel to ask for support.</a:t>
            </a:r>
          </a:p>
          <a:p>
            <a:endParaRPr lang="en-GB" dirty="0"/>
          </a:p>
        </p:txBody>
      </p:sp>
      <p:sp>
        <p:nvSpPr>
          <p:cNvPr id="4" name="Date Placeholder 3">
            <a:extLst>
              <a:ext uri="{FF2B5EF4-FFF2-40B4-BE49-F238E27FC236}">
                <a16:creationId xmlns:a16="http://schemas.microsoft.com/office/drawing/2014/main" id="{51E6D014-D119-8BDB-00EB-DF7C03E639BE}"/>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7AC8A759-0C54-E50F-0A14-72E97FF4CA2B}"/>
              </a:ext>
            </a:extLst>
          </p:cNvPr>
          <p:cNvSpPr>
            <a:spLocks noGrp="1"/>
          </p:cNvSpPr>
          <p:nvPr>
            <p:ph type="sldNum" sz="quarter" idx="12"/>
          </p:nvPr>
        </p:nvSpPr>
        <p:spPr/>
        <p:txBody>
          <a:bodyPr/>
          <a:lstStyle/>
          <a:p>
            <a:pPr>
              <a:defRPr/>
            </a:pPr>
            <a:fld id="{5AAC4B12-5E10-4C8D-B2EB-240193E429A4}" type="slidenum">
              <a:rPr lang="en-GB" altLang="en-US" smtClean="0"/>
              <a:pPr>
                <a:defRPr/>
              </a:pPr>
              <a:t>13</a:t>
            </a:fld>
            <a:endParaRPr lang="en-GB" altLang="en-US"/>
          </a:p>
        </p:txBody>
      </p:sp>
    </p:spTree>
    <p:extLst>
      <p:ext uri="{BB962C8B-B14F-4D97-AF65-F5344CB8AC3E}">
        <p14:creationId xmlns:p14="http://schemas.microsoft.com/office/powerpoint/2010/main" val="959667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CE4C1-6809-5AAB-20CA-5352291B005D}"/>
              </a:ext>
            </a:extLst>
          </p:cNvPr>
          <p:cNvSpPr>
            <a:spLocks noGrp="1"/>
          </p:cNvSpPr>
          <p:nvPr>
            <p:ph type="title"/>
          </p:nvPr>
        </p:nvSpPr>
        <p:spPr/>
        <p:txBody>
          <a:bodyPr/>
          <a:lstStyle/>
          <a:p>
            <a:r>
              <a:rPr lang="en-GB" dirty="0"/>
              <a:t>Seminar Activity </a:t>
            </a:r>
          </a:p>
        </p:txBody>
      </p:sp>
      <p:sp>
        <p:nvSpPr>
          <p:cNvPr id="3" name="Content Placeholder 2">
            <a:extLst>
              <a:ext uri="{FF2B5EF4-FFF2-40B4-BE49-F238E27FC236}">
                <a16:creationId xmlns:a16="http://schemas.microsoft.com/office/drawing/2014/main" id="{BC7A965E-D92C-A07D-180E-D544DD03A759}"/>
              </a:ext>
            </a:extLst>
          </p:cNvPr>
          <p:cNvSpPr>
            <a:spLocks noGrp="1"/>
          </p:cNvSpPr>
          <p:nvPr>
            <p:ph idx="1"/>
          </p:nvPr>
        </p:nvSpPr>
        <p:spPr/>
        <p:txBody>
          <a:bodyPr/>
          <a:lstStyle/>
          <a:p>
            <a:r>
              <a:rPr lang="en-GB" dirty="0">
                <a:hlinkClick r:id="rId2"/>
              </a:rPr>
              <a:t>https://hr.mit.edu/performance/remote</a:t>
            </a:r>
            <a:endParaRPr lang="en-GB" dirty="0"/>
          </a:p>
          <a:p>
            <a:endParaRPr lang="en-GB" dirty="0"/>
          </a:p>
          <a:p>
            <a:r>
              <a:rPr lang="en-GB" dirty="0"/>
              <a:t>Explore the website for </a:t>
            </a:r>
            <a:r>
              <a:rPr lang="en-GB" dirty="0" err="1"/>
              <a:t>MIT,Remote</a:t>
            </a:r>
            <a:r>
              <a:rPr lang="en-GB" dirty="0"/>
              <a:t> Workers and discuss with your small groups the major performance development practices.</a:t>
            </a:r>
          </a:p>
          <a:p>
            <a:r>
              <a:rPr lang="en-GB" dirty="0"/>
              <a:t>Discuss the various LinkedIn sites also.</a:t>
            </a:r>
          </a:p>
        </p:txBody>
      </p:sp>
      <p:sp>
        <p:nvSpPr>
          <p:cNvPr id="4" name="Date Placeholder 3">
            <a:extLst>
              <a:ext uri="{FF2B5EF4-FFF2-40B4-BE49-F238E27FC236}">
                <a16:creationId xmlns:a16="http://schemas.microsoft.com/office/drawing/2014/main" id="{5C55E63A-D3F2-76C3-229A-6D875228BAFC}"/>
              </a:ext>
            </a:extLst>
          </p:cNvPr>
          <p:cNvSpPr>
            <a:spLocks noGrp="1"/>
          </p:cNvSpPr>
          <p:nvPr>
            <p:ph type="dt" sz="half" idx="10"/>
          </p:nvPr>
        </p:nvSpPr>
        <p:spPr/>
        <p:txBody>
          <a:bodyPr/>
          <a:lstStyle/>
          <a:p>
            <a:pPr>
              <a:defRPr/>
            </a:pPr>
            <a:fld id="{4F399441-DF5E-43A1-907C-EEE51D832205}" type="datetime1">
              <a:rPr lang="en-GB" altLang="en-US" smtClean="0"/>
              <a:pPr>
                <a:defRPr/>
              </a:pPr>
              <a:t>30/07/2024</a:t>
            </a:fld>
            <a:endParaRPr lang="en-GB" altLang="en-US"/>
          </a:p>
        </p:txBody>
      </p:sp>
      <p:sp>
        <p:nvSpPr>
          <p:cNvPr id="5" name="Slide Number Placeholder 4">
            <a:extLst>
              <a:ext uri="{FF2B5EF4-FFF2-40B4-BE49-F238E27FC236}">
                <a16:creationId xmlns:a16="http://schemas.microsoft.com/office/drawing/2014/main" id="{558B5DFF-E086-85A1-3C52-7B7DC5FD6142}"/>
              </a:ext>
            </a:extLst>
          </p:cNvPr>
          <p:cNvSpPr>
            <a:spLocks noGrp="1"/>
          </p:cNvSpPr>
          <p:nvPr>
            <p:ph type="sldNum" sz="quarter" idx="12"/>
          </p:nvPr>
        </p:nvSpPr>
        <p:spPr/>
        <p:txBody>
          <a:bodyPr/>
          <a:lstStyle/>
          <a:p>
            <a:pPr>
              <a:defRPr/>
            </a:pPr>
            <a:fld id="{5AAC4B12-5E10-4C8D-B2EB-240193E429A4}" type="slidenum">
              <a:rPr lang="en-GB" altLang="en-US" smtClean="0"/>
              <a:pPr>
                <a:defRPr/>
              </a:pPr>
              <a:t>14</a:t>
            </a:fld>
            <a:endParaRPr lang="en-GB" altLang="en-US"/>
          </a:p>
        </p:txBody>
      </p:sp>
    </p:spTree>
    <p:extLst>
      <p:ext uri="{BB962C8B-B14F-4D97-AF65-F5344CB8AC3E}">
        <p14:creationId xmlns:p14="http://schemas.microsoft.com/office/powerpoint/2010/main" val="876733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7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46186" y="2377678"/>
            <a:ext cx="1930004" cy="2102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223629" y="3073003"/>
            <a:ext cx="3165872" cy="711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3300" dirty="0">
                <a:solidFill>
                  <a:schemeClr val="tx1"/>
                </a:solidFill>
              </a:rPr>
              <a:t>Thank You </a:t>
            </a:r>
            <a:r>
              <a:rPr lang="en-GB" altLang="en-US" sz="33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dirty="0"/>
          </a:p>
          <a:p>
            <a:pPr algn="just" eaLnBrk="1" hangingPunct="1">
              <a:buFont typeface="Symbol" panose="05050102010706020507" pitchFamily="18" charset="2"/>
              <a:buNone/>
            </a:pPr>
            <a:endParaRPr lang="en-GB" altLang="en-US" b="1" dirty="0"/>
          </a:p>
          <a:p>
            <a:pPr algn="just" eaLnBrk="1" hangingPunct="1">
              <a:buFont typeface="Symbol" panose="05050102010706020507" pitchFamily="18" charset="2"/>
              <a:buNone/>
            </a:pPr>
            <a:endParaRPr lang="en-US" altLang="en-US" sz="21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0F4D3CD7-9AEA-66C2-DAF0-1A3256B79668}"/>
              </a:ext>
            </a:extLst>
          </p:cNvPr>
          <p:cNvSpPr>
            <a:spLocks noGrp="1"/>
          </p:cNvSpPr>
          <p:nvPr>
            <p:ph type="title"/>
          </p:nvPr>
        </p:nvSpPr>
        <p:spPr/>
        <p:txBody>
          <a:bodyPr/>
          <a:lstStyle/>
          <a:p>
            <a:r>
              <a:rPr lang="en-GB" altLang="en-US" dirty="0"/>
              <a:t>Sources</a:t>
            </a:r>
          </a:p>
        </p:txBody>
      </p:sp>
      <p:sp>
        <p:nvSpPr>
          <p:cNvPr id="39939" name="Content Placeholder 2">
            <a:extLst>
              <a:ext uri="{FF2B5EF4-FFF2-40B4-BE49-F238E27FC236}">
                <a16:creationId xmlns:a16="http://schemas.microsoft.com/office/drawing/2014/main" id="{961BE9A9-1559-10EB-8821-000549B0DAC0}"/>
              </a:ext>
            </a:extLst>
          </p:cNvPr>
          <p:cNvSpPr>
            <a:spLocks noGrp="1"/>
          </p:cNvSpPr>
          <p:nvPr>
            <p:ph idx="1"/>
          </p:nvPr>
        </p:nvSpPr>
        <p:spPr>
          <a:xfrm>
            <a:off x="457200" y="1600200"/>
            <a:ext cx="8229600" cy="3916363"/>
          </a:xfrm>
        </p:spPr>
        <p:txBody>
          <a:bodyPr/>
          <a:lstStyle/>
          <a:p>
            <a:pPr algn="just"/>
            <a:r>
              <a:rPr lang="en-GB" sz="1800" b="0" i="0" u="none" strike="noStrike" baseline="0" dirty="0">
                <a:solidFill>
                  <a:srgbClr val="000000"/>
                </a:solidFill>
                <a:latin typeface="Arial" panose="020B0604020202020204" pitchFamily="34" charset="0"/>
              </a:rPr>
              <a:t>Armstrong, M., Taylor, S., (2017) Armstrong's Handbook of Human Resource Management Practice, 14th Edition, Kogan Page 	</a:t>
            </a:r>
          </a:p>
          <a:p>
            <a:pPr algn="just"/>
            <a:r>
              <a:rPr lang="en-GB" sz="1800" b="0" i="0" u="none" strike="noStrike" baseline="0" dirty="0">
                <a:solidFill>
                  <a:srgbClr val="000000"/>
                </a:solidFill>
                <a:latin typeface="Arial" panose="020B0604020202020204" pitchFamily="34" charset="0"/>
              </a:rPr>
              <a:t>Torrington, D., Hall, L., Taylor, S., Atkinson, C., (2014) Human Resource Management 9th Edition, Pearson 	</a:t>
            </a:r>
          </a:p>
          <a:p>
            <a:pPr algn="just"/>
            <a:r>
              <a:rPr lang="en-GB" sz="1800" b="0" i="0" u="none" strike="noStrike" baseline="0" dirty="0">
                <a:solidFill>
                  <a:srgbClr val="000000"/>
                </a:solidFill>
                <a:latin typeface="Arial" panose="020B0604020202020204" pitchFamily="34" charset="0"/>
              </a:rPr>
              <a:t>Taylor, S. ,(2010) Resourcing and talent management. 5th ed. London: Chartered Institute of Personnel and Development. 	</a:t>
            </a:r>
          </a:p>
          <a:p>
            <a:pPr marL="0" indent="0">
              <a:buNone/>
            </a:pPr>
            <a:endParaRPr lang="en-GB" altLang="en-US" dirty="0"/>
          </a:p>
        </p:txBody>
      </p:sp>
      <p:sp>
        <p:nvSpPr>
          <p:cNvPr id="4" name="Date Placeholder 3">
            <a:extLst>
              <a:ext uri="{FF2B5EF4-FFF2-40B4-BE49-F238E27FC236}">
                <a16:creationId xmlns:a16="http://schemas.microsoft.com/office/drawing/2014/main" id="{230FC173-191C-8785-9D78-F52A3922E0C5}"/>
              </a:ext>
            </a:extLst>
          </p:cNvPr>
          <p:cNvSpPr>
            <a:spLocks noGrp="1"/>
          </p:cNvSpPr>
          <p:nvPr>
            <p:ph type="dt" sz="quarter" idx="10"/>
          </p:nvPr>
        </p:nvSpPr>
        <p:spPr/>
        <p:txBody>
          <a:bodyPr/>
          <a:lstStyle/>
          <a:p>
            <a:pPr>
              <a:defRPr/>
            </a:pPr>
            <a:fld id="{65F879B5-8B38-4995-BAE4-F31F1A034C4F}" type="datetime1">
              <a:rPr lang="en-GB" altLang="en-US" smtClean="0"/>
              <a:pPr>
                <a:defRPr/>
              </a:pPr>
              <a:t>30/07/2024</a:t>
            </a:fld>
            <a:endParaRPr lang="en-GB" altLang="en-US"/>
          </a:p>
        </p:txBody>
      </p:sp>
      <p:sp>
        <p:nvSpPr>
          <p:cNvPr id="39941" name="Slide Number Placeholder 4">
            <a:extLst>
              <a:ext uri="{FF2B5EF4-FFF2-40B4-BE49-F238E27FC236}">
                <a16:creationId xmlns:a16="http://schemas.microsoft.com/office/drawing/2014/main" id="{2FE34D3F-2147-12BA-DA0C-73C536749A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EBA1CC-E388-4305-9DE7-846B0D806E78}"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4c913a3fd121b6e11f2f6a36e75cbd76">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186273b08091400b8b276fe06c71163d"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CR" minOccurs="0"/>
                <xsd:element ref="ns3:MediaServiceGenerationTime" minOccurs="0"/>
                <xsd:element ref="ns3:MediaServiceEventHashCode"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EB649BE4-2228-4608-A0E5-B4EE872B29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44DE51-5A69-46BC-B459-7EC49F1FB838}">
  <ds:schemaRefs>
    <ds:schemaRef ds:uri="http://schemas.microsoft.com/sharepoint/v3/contenttype/forms"/>
  </ds:schemaRefs>
</ds:datastoreItem>
</file>

<file path=customXml/itemProps3.xml><?xml version="1.0" encoding="utf-8"?>
<ds:datastoreItem xmlns:ds="http://schemas.openxmlformats.org/officeDocument/2006/customXml" ds:itemID="{84786044-B4C8-4AD3-BE4A-7333246F9D1A}">
  <ds:schemaRefs>
    <ds:schemaRef ds:uri="http://purl.org/dc/dcmitype/"/>
    <ds:schemaRef ds:uri="http://schemas.openxmlformats.org/package/2006/metadata/core-properties"/>
    <ds:schemaRef ds:uri="http://schemas.microsoft.com/office/infopath/2007/PartnerControls"/>
    <ds:schemaRef ds:uri="http://www.w3.org/XML/1998/namespace"/>
    <ds:schemaRef ds:uri="http://schemas.microsoft.com/office/2006/documentManagement/types"/>
    <ds:schemaRef ds:uri="http://schemas.microsoft.com/office/2006/metadata/properties"/>
    <ds:schemaRef ds:uri="http://purl.org/dc/elements/1.1/"/>
    <ds:schemaRef ds:uri="a5bd8bae-d77b-4579-b242-1f3afbf66184"/>
    <ds:schemaRef ds:uri="0d4f6ffa-9f28-4e2a-a23f-4264c91c95c3"/>
    <ds:schemaRef ds:uri="http://purl.org/dc/terms/"/>
  </ds:schemaRefs>
</ds:datastoreItem>
</file>

<file path=docProps/app.xml><?xml version="1.0" encoding="utf-8"?>
<Properties xmlns="http://schemas.openxmlformats.org/officeDocument/2006/extended-properties" xmlns:vt="http://schemas.openxmlformats.org/officeDocument/2006/docPropsVTypes">
  <Template>PPT template</Template>
  <TotalTime>1306</TotalTime>
  <Words>1018</Words>
  <Application>Microsoft Office PowerPoint</Application>
  <PresentationFormat>On-screen Show (4:3)</PresentationFormat>
  <Paragraphs>99</Paragraphs>
  <Slides>16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Myriad Pro</vt:lpstr>
      <vt:lpstr>Roobert</vt:lpstr>
      <vt:lpstr>Symbol</vt:lpstr>
      <vt:lpstr>Verdana</vt:lpstr>
      <vt:lpstr>Wingdings</vt:lpstr>
      <vt:lpstr>20140311PresentationUWTSDTemplate</vt:lpstr>
      <vt:lpstr>LCBB5004  </vt:lpstr>
      <vt:lpstr>Performance Measurement Techniques </vt:lpstr>
      <vt:lpstr> 6 ways to measure productivity of remote employees </vt:lpstr>
      <vt:lpstr>Advantages of Remote Work</vt:lpstr>
      <vt:lpstr>How do you measure productivity of remote employees </vt:lpstr>
      <vt:lpstr> Have KPIs and OKRs defined for each team</vt:lpstr>
      <vt:lpstr>KPI ‘s and OKRs</vt:lpstr>
      <vt:lpstr>HRIS Software</vt:lpstr>
      <vt:lpstr> 2. Utilise project management software to improve visibility and accountability </vt:lpstr>
      <vt:lpstr>3.Encourage the use of mini milestones for tasks</vt:lpstr>
      <vt:lpstr> 4. Set baseline completion times </vt:lpstr>
      <vt:lpstr> 5. Take stock regularly of how the team is tracking towards their goals </vt:lpstr>
      <vt:lpstr>6. Communicate</vt:lpstr>
      <vt:lpstr>Seminar Activity </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Jayalakshmi Gopalkrishnan</cp:lastModifiedBy>
  <cp:revision>63</cp:revision>
  <cp:lastPrinted>1601-01-01T00:00:00Z</cp:lastPrinted>
  <dcterms:created xsi:type="dcterms:W3CDTF">2002-10-07T19:43:58Z</dcterms:created>
  <dcterms:modified xsi:type="dcterms:W3CDTF">2024-07-30T19:06:22Z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