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7"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66" autoAdjust="0"/>
  </p:normalViewPr>
  <p:slideViewPr>
    <p:cSldViewPr>
      <p:cViewPr varScale="1">
        <p:scale>
          <a:sx n="63" d="100"/>
          <a:sy n="63" d="100"/>
        </p:scale>
        <p:origin x="-120" y="-30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8CDC6D-6710-4943-9121-904EDEF40DA0}" type="datetimeFigureOut">
              <a:rPr lang="en-IN" smtClean="0"/>
              <a:t>11-04-2022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848EC28-C8C4-4B00-9ADB-F355D725131A}" type="slidenum">
              <a:rPr lang="en-IN" smtClean="0"/>
              <a:t>‹#›</a:t>
            </a:fld>
            <a:endParaRPr lang="en-IN"/>
          </a:p>
        </p:txBody>
      </p:sp>
    </p:spTree>
    <p:extLst>
      <p:ext uri="{BB962C8B-B14F-4D97-AF65-F5344CB8AC3E}">
        <p14:creationId xmlns:p14="http://schemas.microsoft.com/office/powerpoint/2010/main" val="3243231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a:t>
            </a:r>
            <a:r>
              <a:rPr lang="en-GB" sz="1200" kern="1200" dirty="0" smtClean="0">
                <a:solidFill>
                  <a:schemeClr val="tx1"/>
                </a:solidFill>
                <a:effectLst/>
                <a:latin typeface="Arial" pitchFamily="34" charset="0"/>
                <a:ea typeface="+mn-ea"/>
                <a:cs typeface="Arial" pitchFamily="34" charset="0"/>
              </a:rPr>
              <a:t>: With the intention of staying pertinent as well as improvise work efficacies, employees must be staying focused on developing their employability skills. Key nursing skills are broken down into two categories which are hard skills and soft skills. Soft skills are widely applicable and useful in numerous different paths of career. However, hard skills are more focused in terms of technical abilities as well as familiarity with particular strategies and tools. For acquiring a job as nursing manager in Royal Berkshire Hospital, the hard and soft skills that are essential for being recruited vary tremendously from one role to some other. </a:t>
            </a:r>
            <a:endParaRPr lang="en-IN" sz="1200" kern="1200" dirty="0" smtClean="0">
              <a:solidFill>
                <a:schemeClr val="tx1"/>
              </a:solidFill>
              <a:effectLst/>
              <a:latin typeface="Arial" pitchFamily="34" charset="0"/>
              <a:ea typeface="+mn-ea"/>
              <a:cs typeface="Arial" pitchFamily="34" charset="0"/>
            </a:endParaRPr>
          </a:p>
          <a:p>
            <a:pPr algn="just"/>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2</a:t>
            </a:fld>
            <a:endParaRPr lang="en-IN"/>
          </a:p>
        </p:txBody>
      </p:sp>
    </p:spTree>
    <p:extLst>
      <p:ext uri="{BB962C8B-B14F-4D97-AF65-F5344CB8AC3E}">
        <p14:creationId xmlns:p14="http://schemas.microsoft.com/office/powerpoint/2010/main" val="3784494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a:t>
            </a:r>
            <a:r>
              <a:rPr lang="en-GB" sz="1200" kern="1200" dirty="0" smtClean="0">
                <a:solidFill>
                  <a:schemeClr val="tx1"/>
                </a:solidFill>
                <a:effectLst/>
                <a:latin typeface="Arial" pitchFamily="34" charset="0"/>
                <a:ea typeface="+mn-ea"/>
                <a:cs typeface="Arial" pitchFamily="34" charset="0"/>
              </a:rPr>
              <a:t> Grow client expertise, share knowledge and ensure best practices in larger nursing team at Royal Berkshire Hospital. Innovate through </a:t>
            </a:r>
            <a:r>
              <a:rPr lang="en-GB" sz="1200" kern="1200" dirty="0" err="1" smtClean="0">
                <a:solidFill>
                  <a:schemeClr val="tx1"/>
                </a:solidFill>
                <a:effectLst/>
                <a:latin typeface="Arial" pitchFamily="34" charset="0"/>
                <a:ea typeface="+mn-ea"/>
                <a:cs typeface="Arial" pitchFamily="34" charset="0"/>
              </a:rPr>
              <a:t>Snapchat</a:t>
            </a:r>
            <a:r>
              <a:rPr lang="en-GB" sz="1200" kern="1200" dirty="0" smtClean="0">
                <a:solidFill>
                  <a:schemeClr val="tx1"/>
                </a:solidFill>
                <a:effectLst/>
                <a:latin typeface="Arial" pitchFamily="34" charset="0"/>
                <a:ea typeface="+mn-ea"/>
                <a:cs typeface="Arial" pitchFamily="34" charset="0"/>
              </a:rPr>
              <a:t>, </a:t>
            </a:r>
            <a:r>
              <a:rPr lang="en-GB" sz="1200" kern="1200" dirty="0" err="1" smtClean="0">
                <a:solidFill>
                  <a:schemeClr val="tx1"/>
                </a:solidFill>
                <a:effectLst/>
                <a:latin typeface="Arial" pitchFamily="34" charset="0"/>
                <a:ea typeface="+mn-ea"/>
                <a:cs typeface="Arial" pitchFamily="34" charset="0"/>
              </a:rPr>
              <a:t>Instagram</a:t>
            </a:r>
            <a:r>
              <a:rPr lang="en-GB" sz="1200" kern="1200" dirty="0" smtClean="0">
                <a:solidFill>
                  <a:schemeClr val="tx1"/>
                </a:solidFill>
                <a:effectLst/>
                <a:latin typeface="Arial" pitchFamily="34" charset="0"/>
                <a:ea typeface="+mn-ea"/>
                <a:cs typeface="Arial" pitchFamily="34" charset="0"/>
              </a:rPr>
              <a:t> and Facebook, whereby always think for new ways of reaching the Royal Berkshire Hospital’s target audience. As a nursing manager, this is essential to stay connected in offering best possible care service programs all the way through the implementation phase for ensuring excellence of program success. This is essential to engage in working at strategic level to generate new ideas for improving traffic growth as well as patient experience. The nursing manager must further assess and recommend effective strategies for ensuring best possible patient journey. As well, the nursing manager must work together with the Gateway team for securing cross-site placements.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3</a:t>
            </a:fld>
            <a:endParaRPr lang="en-IN"/>
          </a:p>
        </p:txBody>
      </p:sp>
    </p:spTree>
    <p:extLst>
      <p:ext uri="{BB962C8B-B14F-4D97-AF65-F5344CB8AC3E}">
        <p14:creationId xmlns:p14="http://schemas.microsoft.com/office/powerpoint/2010/main" val="2970797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a:t>
            </a:r>
            <a:r>
              <a:rPr lang="en-GB" sz="1200" kern="1200" dirty="0" smtClean="0">
                <a:solidFill>
                  <a:schemeClr val="tx1"/>
                </a:solidFill>
                <a:effectLst/>
                <a:latin typeface="Arial" pitchFamily="34" charset="0"/>
                <a:ea typeface="+mn-ea"/>
                <a:cs typeface="Arial" pitchFamily="34" charset="0"/>
              </a:rPr>
              <a:t> Capitalising these soft skills is inevitable for sustaining competently in highly dynamic employment market.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4</a:t>
            </a:fld>
            <a:endParaRPr lang="en-IN"/>
          </a:p>
        </p:txBody>
      </p:sp>
    </p:spTree>
    <p:extLst>
      <p:ext uri="{BB962C8B-B14F-4D97-AF65-F5344CB8AC3E}">
        <p14:creationId xmlns:p14="http://schemas.microsoft.com/office/powerpoint/2010/main" val="3534921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a:t>
            </a:r>
            <a:r>
              <a:rPr lang="en-GB" sz="1200" kern="1200" dirty="0" smtClean="0">
                <a:solidFill>
                  <a:schemeClr val="tx1"/>
                </a:solidFill>
                <a:effectLst/>
                <a:latin typeface="Arial" pitchFamily="34" charset="0"/>
                <a:ea typeface="+mn-ea"/>
                <a:cs typeface="Arial" pitchFamily="34" charset="0"/>
              </a:rPr>
              <a:t> For acquiring a job in Royal Berkshire Hospital as healthcare nursing manager, this is essential to have high competency in both soft skills and hard skills. The manager must have skills in e-mail marketing, visual marketing, research, project management, SEO/SEM etc.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5</a:t>
            </a:fld>
            <a:endParaRPr lang="en-IN"/>
          </a:p>
        </p:txBody>
      </p:sp>
    </p:spTree>
    <p:extLst>
      <p:ext uri="{BB962C8B-B14F-4D97-AF65-F5344CB8AC3E}">
        <p14:creationId xmlns:p14="http://schemas.microsoft.com/office/powerpoint/2010/main" val="3534921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 </a:t>
            </a:r>
            <a:r>
              <a:rPr lang="en-GB" sz="1200" kern="1200" dirty="0" smtClean="0">
                <a:solidFill>
                  <a:schemeClr val="tx1"/>
                </a:solidFill>
                <a:effectLst/>
                <a:latin typeface="Arial" pitchFamily="34" charset="0"/>
                <a:ea typeface="+mn-ea"/>
                <a:cs typeface="Arial" pitchFamily="34" charset="0"/>
              </a:rPr>
              <a:t>In the recent decades, Great Britain has been positioned at the core of some of the biggest biomedical breakthroughs. With one of the sturdiest and utmost productive life sciences industries presently operating the UK has become the world leader in terms of marketing and manufacturing pharmaceuticals and clinical products.</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6</a:t>
            </a:fld>
            <a:endParaRPr lang="en-IN"/>
          </a:p>
        </p:txBody>
      </p:sp>
    </p:spTree>
    <p:extLst>
      <p:ext uri="{BB962C8B-B14F-4D97-AF65-F5344CB8AC3E}">
        <p14:creationId xmlns:p14="http://schemas.microsoft.com/office/powerpoint/2010/main" val="1541257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a:t>
            </a:r>
            <a:r>
              <a:rPr lang="en-GB" sz="1200" kern="1200" dirty="0" smtClean="0">
                <a:solidFill>
                  <a:schemeClr val="tx1"/>
                </a:solidFill>
                <a:effectLst/>
                <a:latin typeface="Arial" pitchFamily="34" charset="0"/>
                <a:ea typeface="+mn-ea"/>
                <a:cs typeface="Arial" pitchFamily="34" charset="0"/>
              </a:rPr>
              <a:t> The nursing manager should be in charge of creating an appeal on the needy patients’ families for the health care and services. They must engage in extensive research as well as analytical skills for determining best healthcare services. This is essential to apply creative skills for developing effective strategies as well as campaigns for increasing care. The nursing manager at Royal Berkshire Hospital should be working in fast paced business environments as well as necessitate staying up-to-date with the most recent trends for keeping up with patients’ demands.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7</a:t>
            </a:fld>
            <a:endParaRPr lang="en-IN"/>
          </a:p>
        </p:txBody>
      </p:sp>
    </p:spTree>
    <p:extLst>
      <p:ext uri="{BB962C8B-B14F-4D97-AF65-F5344CB8AC3E}">
        <p14:creationId xmlns:p14="http://schemas.microsoft.com/office/powerpoint/2010/main" val="3116632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a:t>
            </a:r>
            <a:r>
              <a:rPr lang="en-GB" sz="1200" kern="1200" dirty="0" smtClean="0">
                <a:solidFill>
                  <a:schemeClr val="tx1"/>
                </a:solidFill>
                <a:effectLst/>
                <a:latin typeface="Arial" pitchFamily="34" charset="0"/>
                <a:ea typeface="+mn-ea"/>
                <a:cs typeface="Arial" pitchFamily="34" charset="0"/>
              </a:rPr>
              <a:t> Analytical skills are essential for assessing the market dynamics as well as competitiveness in UK market spaces. Proficiency in presentation skills will opportune Royal Berkshire Hospital in healthcare development for having best deals with doctors and patients. The pervasiveness in digital media marketing will provide patients the capability of accessing information whenever as well as wherever they desire. I would like develop time management skills and conversation skills such that I can easily acquire the job at Royal Berkshire Hospital. My strengths would help in minimising the threats in employment market due to Covid-19 and increasing skilled applicants. I would like to easily relocate in case there is any offer from Royal Berkshire Hospital which will automatically revive my conversation skills for going to some new place for job purpose.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8</a:t>
            </a:fld>
            <a:endParaRPr lang="en-IN"/>
          </a:p>
        </p:txBody>
      </p:sp>
    </p:spTree>
    <p:extLst>
      <p:ext uri="{BB962C8B-B14F-4D97-AF65-F5344CB8AC3E}">
        <p14:creationId xmlns:p14="http://schemas.microsoft.com/office/powerpoint/2010/main" val="2605009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smtClean="0">
                <a:solidFill>
                  <a:schemeClr val="tx1"/>
                </a:solidFill>
                <a:effectLst/>
                <a:latin typeface="+mn-lt"/>
                <a:ea typeface="+mn-ea"/>
                <a:cs typeface="+mn-cs"/>
              </a:rPr>
              <a:t>Notes: </a:t>
            </a:r>
            <a:r>
              <a:rPr lang="en-GB" sz="1200" kern="1200" dirty="0" smtClean="0">
                <a:solidFill>
                  <a:schemeClr val="tx1"/>
                </a:solidFill>
                <a:effectLst/>
                <a:latin typeface="+mn-lt"/>
                <a:ea typeface="+mn-ea"/>
                <a:cs typeface="+mn-cs"/>
              </a:rPr>
              <a:t>The effectiveness of </a:t>
            </a:r>
            <a:r>
              <a:rPr lang="en-GB" sz="1200" kern="1200" dirty="0" err="1" smtClean="0">
                <a:solidFill>
                  <a:schemeClr val="tx1"/>
                </a:solidFill>
                <a:effectLst/>
                <a:latin typeface="+mn-lt"/>
                <a:ea typeface="+mn-ea"/>
                <a:cs typeface="+mn-cs"/>
              </a:rPr>
              <a:t>Scoro</a:t>
            </a:r>
            <a:r>
              <a:rPr lang="en-GB" sz="1200" kern="1200" dirty="0" smtClean="0">
                <a:solidFill>
                  <a:schemeClr val="tx1"/>
                </a:solidFill>
                <a:effectLst/>
                <a:latin typeface="+mn-lt"/>
                <a:ea typeface="+mn-ea"/>
                <a:cs typeface="+mn-cs"/>
              </a:rPr>
              <a:t> rests of the fact that the software amalgamates time tracking with CRM and project management in addition to enhance collaboration and make the process easy for managing all business proceedings at one interface with precision. </a:t>
            </a:r>
            <a:endParaRPr lang="en-IN" sz="1200" kern="1200" dirty="0" smtClean="0">
              <a:solidFill>
                <a:schemeClr val="tx1"/>
              </a:solidFill>
              <a:effectLst/>
              <a:latin typeface="+mn-lt"/>
              <a:ea typeface="+mn-ea"/>
              <a:cs typeface="+mn-cs"/>
            </a:endParaRPr>
          </a:p>
          <a:p>
            <a:pPr algn="just"/>
            <a:endParaRPr lang="en-IN"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9</a:t>
            </a:fld>
            <a:endParaRPr lang="en-IN"/>
          </a:p>
        </p:txBody>
      </p:sp>
    </p:spTree>
    <p:extLst>
      <p:ext uri="{BB962C8B-B14F-4D97-AF65-F5344CB8AC3E}">
        <p14:creationId xmlns:p14="http://schemas.microsoft.com/office/powerpoint/2010/main" val="150856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 </a:t>
            </a:r>
            <a:r>
              <a:rPr lang="en-GB" sz="1200" kern="1200" dirty="0" smtClean="0">
                <a:solidFill>
                  <a:schemeClr val="tx1"/>
                </a:solidFill>
                <a:effectLst/>
                <a:latin typeface="Arial" pitchFamily="34" charset="0"/>
                <a:ea typeface="+mn-ea"/>
                <a:cs typeface="Arial" pitchFamily="34" charset="0"/>
              </a:rPr>
              <a:t>The personal development plan would be highly effective in improving my lacking employability skills.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10</a:t>
            </a:fld>
            <a:endParaRPr lang="en-IN"/>
          </a:p>
        </p:txBody>
      </p:sp>
    </p:spTree>
    <p:extLst>
      <p:ext uri="{BB962C8B-B14F-4D97-AF65-F5344CB8AC3E}">
        <p14:creationId xmlns:p14="http://schemas.microsoft.com/office/powerpoint/2010/main" val="3315859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smtClean="0">
                <a:solidFill>
                  <a:schemeClr val="tx1"/>
                </a:solidFill>
                <a:effectLst/>
                <a:latin typeface="Arial" pitchFamily="34" charset="0"/>
                <a:ea typeface="+mn-ea"/>
                <a:cs typeface="Arial" pitchFamily="34" charset="0"/>
              </a:rPr>
              <a:t>Notes: </a:t>
            </a:r>
            <a:r>
              <a:rPr lang="en-GB" sz="1200" kern="1200" dirty="0" smtClean="0">
                <a:solidFill>
                  <a:schemeClr val="tx1"/>
                </a:solidFill>
                <a:effectLst/>
                <a:latin typeface="Arial" pitchFamily="34" charset="0"/>
                <a:ea typeface="+mn-ea"/>
                <a:cs typeface="Arial" pitchFamily="34" charset="0"/>
              </a:rPr>
              <a:t>While drawing the inferences this is earnest to notify that acquiring a job in the present Covid-19 pandemic affected is not that easy. However in case of staying highly dedicated and motivated in developing pertinent skills can obviously opportune in getting job of nursing manager with hefty salary in not only at Royal Berkshire Hospital but also other reputed brands. </a:t>
            </a:r>
            <a:endParaRPr lang="en-IN" sz="1200" kern="1200" dirty="0">
              <a:solidFill>
                <a:schemeClr val="tx1"/>
              </a:solidFill>
              <a:effectLst/>
              <a:latin typeface="Arial" pitchFamily="34" charset="0"/>
              <a:ea typeface="+mn-ea"/>
              <a:cs typeface="Arial" pitchFamily="34" charset="0"/>
            </a:endParaRPr>
          </a:p>
        </p:txBody>
      </p:sp>
      <p:sp>
        <p:nvSpPr>
          <p:cNvPr id="4" name="Slide Number Placeholder 3"/>
          <p:cNvSpPr>
            <a:spLocks noGrp="1"/>
          </p:cNvSpPr>
          <p:nvPr>
            <p:ph type="sldNum" sz="quarter" idx="10"/>
          </p:nvPr>
        </p:nvSpPr>
        <p:spPr/>
        <p:txBody>
          <a:bodyPr/>
          <a:lstStyle/>
          <a:p>
            <a:fld id="{8848EC28-C8C4-4B00-9ADB-F355D725131A}" type="slidenum">
              <a:rPr lang="en-IN" smtClean="0"/>
              <a:t>11</a:t>
            </a:fld>
            <a:endParaRPr lang="en-IN"/>
          </a:p>
        </p:txBody>
      </p:sp>
    </p:spTree>
    <p:extLst>
      <p:ext uri="{BB962C8B-B14F-4D97-AF65-F5344CB8AC3E}">
        <p14:creationId xmlns:p14="http://schemas.microsoft.com/office/powerpoint/2010/main" val="12423811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4/11/2022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24400"/>
            <a:ext cx="7772400" cy="1470025"/>
          </a:xfrm>
        </p:spPr>
        <p:txBody>
          <a:bodyPr>
            <a:normAutofit/>
          </a:bodyPr>
          <a:lstStyle/>
          <a:p>
            <a:r>
              <a:rPr lang="en-IN" sz="4000" dirty="0">
                <a:solidFill>
                  <a:schemeClr val="bg1"/>
                </a:solidFill>
                <a:latin typeface="Arial" pitchFamily="34" charset="0"/>
                <a:cs typeface="Arial" pitchFamily="34" charset="0"/>
              </a:rPr>
              <a:t>Task </a:t>
            </a:r>
            <a:r>
              <a:rPr lang="en-IN" sz="4000" dirty="0" smtClean="0">
                <a:solidFill>
                  <a:schemeClr val="bg1"/>
                </a:solidFill>
                <a:latin typeface="Arial" pitchFamily="34" charset="0"/>
                <a:cs typeface="Arial" pitchFamily="34" charset="0"/>
              </a:rPr>
              <a:t>1: </a:t>
            </a:r>
            <a:r>
              <a:rPr lang="en-IN" sz="4000" dirty="0">
                <a:solidFill>
                  <a:schemeClr val="bg1"/>
                </a:solidFill>
                <a:latin typeface="Arial" pitchFamily="34" charset="0"/>
                <a:cs typeface="Arial" pitchFamily="34" charset="0"/>
              </a:rPr>
              <a:t>Individual </a:t>
            </a:r>
            <a:r>
              <a:rPr lang="en-IN" sz="4000" dirty="0" smtClean="0">
                <a:solidFill>
                  <a:schemeClr val="bg1"/>
                </a:solidFill>
                <a:latin typeface="Arial" pitchFamily="34" charset="0"/>
                <a:cs typeface="Arial" pitchFamily="34" charset="0"/>
              </a:rPr>
              <a:t>Presentation</a:t>
            </a:r>
            <a:endParaRPr lang="en-IN" sz="4000" dirty="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val="4179631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itchFamily="34" charset="0"/>
                <a:cs typeface="Arial" pitchFamily="34" charset="0"/>
              </a:rPr>
              <a:t>Introduction</a:t>
            </a:r>
            <a:endParaRPr lang="en-IN" sz="4000" dirty="0">
              <a:latin typeface="Arial" pitchFamily="34" charset="0"/>
              <a:cs typeface="Arial" pitchFamily="34" charset="0"/>
            </a:endParaRPr>
          </a:p>
        </p:txBody>
      </p:sp>
      <p:sp>
        <p:nvSpPr>
          <p:cNvPr id="3" name="Content Placeholder 2"/>
          <p:cNvSpPr>
            <a:spLocks noGrp="1"/>
          </p:cNvSpPr>
          <p:nvPr>
            <p:ph sz="half" idx="1"/>
          </p:nvPr>
        </p:nvSpPr>
        <p:spPr>
          <a:xfrm>
            <a:off x="76200" y="1600200"/>
            <a:ext cx="4419600" cy="4525963"/>
          </a:xfrm>
        </p:spPr>
        <p:txBody>
          <a:bodyPr>
            <a:noAutofit/>
          </a:bodyPr>
          <a:lstStyle/>
          <a:p>
            <a:r>
              <a:rPr lang="en-GB" sz="1600" dirty="0">
                <a:latin typeface="Arial" pitchFamily="34" charset="0"/>
                <a:cs typeface="Arial" pitchFamily="34" charset="0"/>
              </a:rPr>
              <a:t>In present time, employers seek diverse skill sets in applicants apart from academic qualifications. In this regards, employability is significant upshot of education especially with vocationally oriented degrees like nursing. </a:t>
            </a:r>
            <a:endParaRPr lang="en-IN" sz="1600" dirty="0">
              <a:latin typeface="Arial" pitchFamily="34" charset="0"/>
              <a:cs typeface="Arial" pitchFamily="34" charset="0"/>
            </a:endParaRPr>
          </a:p>
          <a:p>
            <a:r>
              <a:rPr lang="en-GB" sz="1600" dirty="0">
                <a:latin typeface="Arial" pitchFamily="34" charset="0"/>
                <a:cs typeface="Arial" pitchFamily="34" charset="0"/>
              </a:rPr>
              <a:t>The employability skills are the most essential transferable skills which people utilise daily at their workspace (Scott </a:t>
            </a:r>
            <a:r>
              <a:rPr lang="en-GB" sz="1600" i="1" dirty="0">
                <a:latin typeface="Arial" pitchFamily="34" charset="0"/>
                <a:cs typeface="Arial" pitchFamily="34" charset="0"/>
              </a:rPr>
              <a:t>et al.</a:t>
            </a:r>
            <a:r>
              <a:rPr lang="en-GB" sz="1600" dirty="0">
                <a:latin typeface="Arial" pitchFamily="34" charset="0"/>
                <a:cs typeface="Arial" pitchFamily="34" charset="0"/>
              </a:rPr>
              <a:t>, 2019). </a:t>
            </a:r>
            <a:endParaRPr lang="en-IN" sz="1600" dirty="0">
              <a:latin typeface="Arial" pitchFamily="34" charset="0"/>
              <a:cs typeface="Arial" pitchFamily="34" charset="0"/>
            </a:endParaRPr>
          </a:p>
          <a:p>
            <a:r>
              <a:rPr lang="en-GB" sz="1600" dirty="0">
                <a:latin typeface="Arial" pitchFamily="34" charset="0"/>
                <a:cs typeface="Arial" pitchFamily="34" charset="0"/>
              </a:rPr>
              <a:t>Nursing has become most fascinating as well as continuously evolving profession in present employment market. </a:t>
            </a:r>
            <a:endParaRPr lang="en-IN" sz="1600" dirty="0">
              <a:latin typeface="Arial" pitchFamily="34" charset="0"/>
              <a:cs typeface="Arial" pitchFamily="34" charset="0"/>
            </a:endParaRPr>
          </a:p>
          <a:p>
            <a:r>
              <a:rPr lang="en-GB" sz="1600" dirty="0">
                <a:latin typeface="Arial" pitchFamily="34" charset="0"/>
                <a:cs typeface="Arial" pitchFamily="34" charset="0"/>
              </a:rPr>
              <a:t>I would prefer to work as the nursing manager in the healthcare industry. There are ample chances of advertising as well as branding fashionable products.</a:t>
            </a:r>
            <a:endParaRPr lang="en-IN" sz="1600" dirty="0">
              <a:latin typeface="Arial" pitchFamily="34" charset="0"/>
              <a:cs typeface="Arial" pitchFamily="34" charset="0"/>
            </a:endParaRPr>
          </a:p>
          <a:p>
            <a:r>
              <a:rPr lang="en-GB" sz="1600" dirty="0">
                <a:latin typeface="Arial" pitchFamily="34" charset="0"/>
                <a:cs typeface="Arial" pitchFamily="34" charset="0"/>
              </a:rPr>
              <a:t>I am interested to take essential preparation for getting job as nursing manager in ‘Royal Berkshire Hospital. </a:t>
            </a:r>
            <a:endParaRPr lang="en-IN" sz="1600" dirty="0">
              <a:latin typeface="Arial" pitchFamily="34" charset="0"/>
              <a:cs typeface="Arial" pitchFamily="34" charset="0"/>
            </a:endParaRP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752600"/>
            <a:ext cx="4267199" cy="4114800"/>
          </a:xfrm>
        </p:spPr>
      </p:pic>
    </p:spTree>
    <p:extLst>
      <p:ext uri="{BB962C8B-B14F-4D97-AF65-F5344CB8AC3E}">
        <p14:creationId xmlns:p14="http://schemas.microsoft.com/office/powerpoint/2010/main" val="1292734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04800"/>
            <a:ext cx="9144000" cy="1143000"/>
          </a:xfrm>
        </p:spPr>
        <p:txBody>
          <a:bodyPr>
            <a:normAutofit fontScale="90000"/>
          </a:bodyPr>
          <a:lstStyle/>
          <a:p>
            <a:r>
              <a:rPr lang="en-GB" b="1" dirty="0">
                <a:latin typeface="Arial" pitchFamily="34" charset="0"/>
                <a:cs typeface="Arial" pitchFamily="34" charset="0"/>
              </a:rPr>
              <a:t>Job Prospect of Healthcare Nursing Manager at ‘Royal Berkshire Hospital’</a:t>
            </a:r>
            <a:endParaRPr lang="en-IN" dirty="0">
              <a:latin typeface="Arial" pitchFamily="34" charset="0"/>
              <a:cs typeface="Arial" pitchFamily="34" charset="0"/>
            </a:endParaRP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76200" y="2133600"/>
            <a:ext cx="3810000" cy="3276600"/>
          </a:xfrm>
        </p:spPr>
      </p:pic>
      <p:sp>
        <p:nvSpPr>
          <p:cNvPr id="4" name="Content Placeholder 3"/>
          <p:cNvSpPr>
            <a:spLocks noGrp="1"/>
          </p:cNvSpPr>
          <p:nvPr>
            <p:ph sz="half" idx="2"/>
          </p:nvPr>
        </p:nvSpPr>
        <p:spPr>
          <a:xfrm>
            <a:off x="3962400" y="1798637"/>
            <a:ext cx="5029200" cy="4525963"/>
          </a:xfrm>
        </p:spPr>
        <p:txBody>
          <a:bodyPr>
            <a:noAutofit/>
          </a:bodyPr>
          <a:lstStyle/>
          <a:p>
            <a:pPr algn="just"/>
            <a:r>
              <a:rPr lang="en-GB" sz="1400" dirty="0">
                <a:latin typeface="Arial" pitchFamily="34" charset="0"/>
                <a:cs typeface="Arial" pitchFamily="34" charset="0"/>
              </a:rPr>
              <a:t>Royal Berkshire Hospital is looking to fill the post of nursing manager. Job prospect has been discussed below in details:</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Candidate should bring effective nursing solutions to life in a convincing pitch deck, which intensely enunciates the motive for and beneficial aspects of proposed strategy.</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To think outside-the-box as well as develop customised care solutions for effective teamwork at the workplace (Davies and </a:t>
            </a:r>
            <a:r>
              <a:rPr lang="en-GB" sz="1400" dirty="0" err="1">
                <a:latin typeface="Arial" pitchFamily="34" charset="0"/>
                <a:cs typeface="Arial" pitchFamily="34" charset="0"/>
              </a:rPr>
              <a:t>Gracey</a:t>
            </a:r>
            <a:r>
              <a:rPr lang="en-GB" sz="1400" dirty="0">
                <a:latin typeface="Arial" pitchFamily="34" charset="0"/>
                <a:cs typeface="Arial" pitchFamily="34" charset="0"/>
              </a:rPr>
              <a:t>, 2020).</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Nurse Managers are accountable to manage human as well as financial resources; ensuring staff and patient satisfaction; maintain highly safe environment for working staff, patients, as well as visitors; ensure quality and standards of care are well maintained and align the unit's care giving objectives with the hospital's tactical goals.</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Candidate must be capable of cross-platform programs, which are performance driven as well as deliver on campaign or client KPI’s. </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Nurse Managers require attending as well as self-confidently contributing in Royal Berkshire Hospital’s client meetings.</a:t>
            </a:r>
            <a:endParaRPr lang="en-IN" sz="1400" dirty="0">
              <a:latin typeface="Arial" pitchFamily="34" charset="0"/>
              <a:cs typeface="Arial" pitchFamily="34" charset="0"/>
            </a:endParaRPr>
          </a:p>
        </p:txBody>
      </p:sp>
    </p:spTree>
    <p:extLst>
      <p:ext uri="{BB962C8B-B14F-4D97-AF65-F5344CB8AC3E}">
        <p14:creationId xmlns:p14="http://schemas.microsoft.com/office/powerpoint/2010/main" val="885560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b="1" dirty="0">
                <a:latin typeface="Arial" pitchFamily="34" charset="0"/>
                <a:cs typeface="Arial" pitchFamily="34" charset="0"/>
              </a:rPr>
              <a:t>Employability Skills</a:t>
            </a:r>
            <a:endParaRPr lang="en-IN" sz="4000" dirty="0">
              <a:latin typeface="Arial" pitchFamily="34" charset="0"/>
              <a:cs typeface="Arial" pitchFamily="34" charset="0"/>
            </a:endParaRPr>
          </a:p>
        </p:txBody>
      </p:sp>
      <p:sp>
        <p:nvSpPr>
          <p:cNvPr id="5" name="Content Placeholder 4"/>
          <p:cNvSpPr>
            <a:spLocks noGrp="1"/>
          </p:cNvSpPr>
          <p:nvPr>
            <p:ph sz="half" idx="1"/>
          </p:nvPr>
        </p:nvSpPr>
        <p:spPr>
          <a:xfrm>
            <a:off x="152400" y="1295400"/>
            <a:ext cx="4495800" cy="4525963"/>
          </a:xfrm>
        </p:spPr>
        <p:txBody>
          <a:bodyPr>
            <a:noAutofit/>
          </a:bodyPr>
          <a:lstStyle/>
          <a:p>
            <a:pPr algn="just"/>
            <a:r>
              <a:rPr lang="en-GB" sz="1600" b="1" dirty="0">
                <a:latin typeface="Arial" pitchFamily="34" charset="0"/>
                <a:cs typeface="Arial" pitchFamily="34" charset="0"/>
              </a:rPr>
              <a:t>Communication skills</a:t>
            </a:r>
            <a:r>
              <a:rPr lang="en-GB" sz="1600" dirty="0">
                <a:latin typeface="Arial" pitchFamily="34" charset="0"/>
                <a:cs typeface="Arial" pitchFamily="34" charset="0"/>
              </a:rPr>
              <a:t>- For acquiring job as nursing manager at Royal Berkshire Hospital, this is essential to have high proficiency in communicating with the target audience at prior. </a:t>
            </a:r>
            <a:endParaRPr lang="en-IN" sz="1600" dirty="0">
              <a:latin typeface="Arial" pitchFamily="34" charset="0"/>
              <a:cs typeface="Arial" pitchFamily="34" charset="0"/>
            </a:endParaRPr>
          </a:p>
          <a:p>
            <a:pPr algn="just"/>
            <a:r>
              <a:rPr lang="en-GB" sz="1600" b="1" dirty="0">
                <a:latin typeface="Arial" pitchFamily="34" charset="0"/>
                <a:cs typeface="Arial" pitchFamily="34" charset="0"/>
              </a:rPr>
              <a:t>Problem-solving and Creativity skills</a:t>
            </a:r>
            <a:r>
              <a:rPr lang="en-GB" sz="1600" dirty="0">
                <a:latin typeface="Arial" pitchFamily="34" charset="0"/>
                <a:cs typeface="Arial" pitchFamily="34" charset="0"/>
              </a:rPr>
              <a:t>- Unique Service Point of Royal Berkshire Hospital must be conveyed for which cutting through the noise and delivering message which resonate patients’ families is essential. As discussed by </a:t>
            </a:r>
            <a:r>
              <a:rPr lang="en-GB" sz="1600" dirty="0" err="1">
                <a:latin typeface="Arial" pitchFamily="34" charset="0"/>
                <a:cs typeface="Arial" pitchFamily="34" charset="0"/>
              </a:rPr>
              <a:t>Vasanthakumari</a:t>
            </a:r>
            <a:r>
              <a:rPr lang="en-GB" sz="1600" dirty="0">
                <a:latin typeface="Arial" pitchFamily="34" charset="0"/>
                <a:cs typeface="Arial" pitchFamily="34" charset="0"/>
              </a:rPr>
              <a:t> (2019), thinking out-of-the-box and creativity for finding innovative strategies of doing nursing must be present as one of the traits of successful </a:t>
            </a:r>
            <a:r>
              <a:rPr lang="en-GB" sz="1600" dirty="0" err="1">
                <a:latin typeface="Arial" pitchFamily="34" charset="0"/>
                <a:cs typeface="Arial" pitchFamily="34" charset="0"/>
              </a:rPr>
              <a:t>nurisng</a:t>
            </a:r>
            <a:r>
              <a:rPr lang="en-GB" sz="1600" dirty="0">
                <a:latin typeface="Arial" pitchFamily="34" charset="0"/>
                <a:cs typeface="Arial" pitchFamily="34" charset="0"/>
              </a:rPr>
              <a:t> professional.</a:t>
            </a:r>
            <a:endParaRPr lang="en-IN" sz="1600" dirty="0">
              <a:latin typeface="Arial" pitchFamily="34" charset="0"/>
              <a:cs typeface="Arial" pitchFamily="34" charset="0"/>
            </a:endParaRPr>
          </a:p>
          <a:p>
            <a:pPr algn="just"/>
            <a:r>
              <a:rPr lang="en-GB" sz="1600" b="1" dirty="0">
                <a:latin typeface="Arial" pitchFamily="34" charset="0"/>
                <a:cs typeface="Arial" pitchFamily="34" charset="0"/>
              </a:rPr>
              <a:t>Interpersonal skills</a:t>
            </a:r>
            <a:r>
              <a:rPr lang="en-GB" sz="1600" dirty="0">
                <a:latin typeface="Arial" pitchFamily="34" charset="0"/>
                <a:cs typeface="Arial" pitchFamily="34" charset="0"/>
              </a:rPr>
              <a:t>- Frequent interaction with other teammates is important for which interpersonal skills is imminent that will develop strong working rapport with colleagues at Royal Berkshire Hospital. </a:t>
            </a:r>
            <a:endParaRPr lang="en-IN" sz="1600" dirty="0">
              <a:latin typeface="Arial" pitchFamily="34" charset="0"/>
              <a:cs typeface="Arial" pitchFamily="34" charset="0"/>
            </a:endParaRPr>
          </a:p>
        </p:txBody>
      </p:sp>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00600" y="1828800"/>
            <a:ext cx="4038600" cy="4083977"/>
          </a:xfrm>
        </p:spPr>
      </p:pic>
    </p:spTree>
    <p:extLst>
      <p:ext uri="{BB962C8B-B14F-4D97-AF65-F5344CB8AC3E}">
        <p14:creationId xmlns:p14="http://schemas.microsoft.com/office/powerpoint/2010/main" val="122567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b="1" dirty="0">
                <a:latin typeface="Arial" pitchFamily="34" charset="0"/>
                <a:cs typeface="Arial" pitchFamily="34" charset="0"/>
              </a:rPr>
              <a:t>Employability Skills</a:t>
            </a:r>
            <a:endParaRPr lang="en-IN" sz="4000" dirty="0">
              <a:latin typeface="Arial" pitchFamily="34" charset="0"/>
              <a:cs typeface="Arial" pitchFamily="34" charset="0"/>
            </a:endParaRPr>
          </a:p>
        </p:txBody>
      </p:sp>
      <p:pic>
        <p:nvPicPr>
          <p:cNvPr id="2" name="Content Placeholder 1"/>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304800" y="2362200"/>
            <a:ext cx="4343400" cy="2317229"/>
          </a:xfrm>
        </p:spPr>
      </p:pic>
      <p:sp>
        <p:nvSpPr>
          <p:cNvPr id="6" name="Content Placeholder 5"/>
          <p:cNvSpPr>
            <a:spLocks noGrp="1"/>
          </p:cNvSpPr>
          <p:nvPr>
            <p:ph sz="half" idx="2"/>
          </p:nvPr>
        </p:nvSpPr>
        <p:spPr>
          <a:xfrm>
            <a:off x="4648200" y="1295400"/>
            <a:ext cx="4343400" cy="4525963"/>
          </a:xfrm>
        </p:spPr>
        <p:txBody>
          <a:bodyPr>
            <a:noAutofit/>
          </a:bodyPr>
          <a:lstStyle/>
          <a:p>
            <a:pPr algn="just"/>
            <a:r>
              <a:rPr lang="en-GB" sz="1600" b="1" dirty="0">
                <a:latin typeface="Arial" pitchFamily="34" charset="0"/>
                <a:cs typeface="Arial" pitchFamily="34" charset="0"/>
              </a:rPr>
              <a:t>Data analysis and analytics-</a:t>
            </a:r>
            <a:r>
              <a:rPr lang="en-GB" sz="1600" dirty="0">
                <a:latin typeface="Arial" pitchFamily="34" charset="0"/>
                <a:cs typeface="Arial" pitchFamily="34" charset="0"/>
              </a:rPr>
              <a:t> </a:t>
            </a:r>
            <a:r>
              <a:rPr lang="en-GB" sz="1600" dirty="0" err="1">
                <a:latin typeface="Arial" pitchFamily="34" charset="0"/>
                <a:cs typeface="Arial" pitchFamily="34" charset="0"/>
              </a:rPr>
              <a:t>Nurisng</a:t>
            </a:r>
            <a:r>
              <a:rPr lang="en-GB" sz="1600" dirty="0">
                <a:latin typeface="Arial" pitchFamily="34" charset="0"/>
                <a:cs typeface="Arial" pitchFamily="34" charset="0"/>
              </a:rPr>
              <a:t> in highly competitive healthcare industry is nothing rather than measurement (</a:t>
            </a:r>
            <a:r>
              <a:rPr lang="en-GB" sz="1600" dirty="0" err="1">
                <a:latin typeface="Arial" pitchFamily="34" charset="0"/>
                <a:cs typeface="Arial" pitchFamily="34" charset="0"/>
              </a:rPr>
              <a:t>Wibowo</a:t>
            </a:r>
            <a:r>
              <a:rPr lang="en-GB" sz="1600" dirty="0">
                <a:latin typeface="Arial" pitchFamily="34" charset="0"/>
                <a:cs typeface="Arial" pitchFamily="34" charset="0"/>
              </a:rPr>
              <a:t> </a:t>
            </a:r>
            <a:r>
              <a:rPr lang="en-GB" sz="1600" i="1" dirty="0">
                <a:latin typeface="Arial" pitchFamily="34" charset="0"/>
                <a:cs typeface="Arial" pitchFamily="34" charset="0"/>
              </a:rPr>
              <a:t>et al</a:t>
            </a:r>
            <a:r>
              <a:rPr lang="en-GB" sz="1600" dirty="0">
                <a:latin typeface="Arial" pitchFamily="34" charset="0"/>
                <a:cs typeface="Arial" pitchFamily="34" charset="0"/>
              </a:rPr>
              <a:t>., 2020). The nursing manager must proficiently calculate return on investment engaged in Royal Berkshire Hospital’s </a:t>
            </a:r>
            <a:r>
              <a:rPr lang="en-GB" sz="1600" dirty="0" err="1">
                <a:latin typeface="Arial" pitchFamily="34" charset="0"/>
                <a:cs typeface="Arial" pitchFamily="34" charset="0"/>
              </a:rPr>
              <a:t>nurisng</a:t>
            </a:r>
            <a:r>
              <a:rPr lang="en-GB" sz="1600" dirty="0">
                <a:latin typeface="Arial" pitchFamily="34" charset="0"/>
                <a:cs typeface="Arial" pitchFamily="34" charset="0"/>
              </a:rPr>
              <a:t> efforts. </a:t>
            </a:r>
            <a:endParaRPr lang="en-IN" sz="1600" dirty="0">
              <a:latin typeface="Arial" pitchFamily="34" charset="0"/>
              <a:cs typeface="Arial" pitchFamily="34" charset="0"/>
            </a:endParaRPr>
          </a:p>
          <a:p>
            <a:pPr algn="just"/>
            <a:r>
              <a:rPr lang="en-GB" sz="1600" b="1" dirty="0">
                <a:latin typeface="Arial" pitchFamily="34" charset="0"/>
                <a:cs typeface="Arial" pitchFamily="34" charset="0"/>
              </a:rPr>
              <a:t>Social Media Marketing- </a:t>
            </a:r>
            <a:r>
              <a:rPr lang="en-GB" sz="1600" dirty="0">
                <a:latin typeface="Arial" pitchFamily="34" charset="0"/>
                <a:cs typeface="Arial" pitchFamily="34" charset="0"/>
              </a:rPr>
              <a:t>Social media has continued to become the most effective platforms for enterprises to reach target audiences. The nursing manager needs high expertise in established platforms like LinkedIn and Facebook in addition to emerging platforms like </a:t>
            </a:r>
            <a:r>
              <a:rPr lang="en-GB" sz="1600" dirty="0" err="1">
                <a:latin typeface="Arial" pitchFamily="34" charset="0"/>
                <a:cs typeface="Arial" pitchFamily="34" charset="0"/>
              </a:rPr>
              <a:t>TikTok</a:t>
            </a:r>
            <a:r>
              <a:rPr lang="en-GB" sz="1600" dirty="0">
                <a:latin typeface="Arial" pitchFamily="34" charset="0"/>
                <a:cs typeface="Arial" pitchFamily="34" charset="0"/>
              </a:rPr>
              <a:t>. </a:t>
            </a:r>
            <a:endParaRPr lang="en-IN" sz="1600" dirty="0">
              <a:latin typeface="Arial" pitchFamily="34" charset="0"/>
              <a:cs typeface="Arial" pitchFamily="34" charset="0"/>
            </a:endParaRPr>
          </a:p>
          <a:p>
            <a:pPr algn="just"/>
            <a:r>
              <a:rPr lang="en-GB" sz="1600" b="1" dirty="0">
                <a:latin typeface="Arial" pitchFamily="34" charset="0"/>
                <a:cs typeface="Arial" pitchFamily="34" charset="0"/>
              </a:rPr>
              <a:t>Website management</a:t>
            </a:r>
            <a:r>
              <a:rPr lang="en-GB" sz="1600" dirty="0">
                <a:latin typeface="Arial" pitchFamily="34" charset="0"/>
                <a:cs typeface="Arial" pitchFamily="34" charset="0"/>
              </a:rPr>
              <a:t>- For business prospectus of Royal Berkshire Hospital’ website management holds much crucially. Brand promotional offers, campaigns, discounts etc. should be perfectly aligned with organisational targets. </a:t>
            </a:r>
            <a:endParaRPr lang="en-IN" sz="1600" dirty="0">
              <a:latin typeface="Arial" pitchFamily="34" charset="0"/>
              <a:cs typeface="Arial" pitchFamily="34" charset="0"/>
            </a:endParaRPr>
          </a:p>
        </p:txBody>
      </p:sp>
    </p:spTree>
    <p:extLst>
      <p:ext uri="{BB962C8B-B14F-4D97-AF65-F5344CB8AC3E}">
        <p14:creationId xmlns:p14="http://schemas.microsoft.com/office/powerpoint/2010/main" val="26197040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76200"/>
            <a:ext cx="8229600" cy="1143000"/>
          </a:xfrm>
        </p:spPr>
        <p:txBody>
          <a:bodyPr>
            <a:normAutofit fontScale="90000"/>
          </a:bodyPr>
          <a:lstStyle/>
          <a:p>
            <a:r>
              <a:rPr lang="en-GB" b="1" dirty="0">
                <a:latin typeface="Arial" pitchFamily="34" charset="0"/>
                <a:cs typeface="Arial" pitchFamily="34" charset="0"/>
              </a:rPr>
              <a:t>Selected Industry – Health and Social Care Industry</a:t>
            </a:r>
            <a:endParaRPr lang="en-IN" dirty="0">
              <a:latin typeface="Arial" pitchFamily="34" charset="0"/>
              <a:cs typeface="Arial" pitchFamily="34" charset="0"/>
            </a:endParaRPr>
          </a:p>
        </p:txBody>
      </p:sp>
      <p:sp>
        <p:nvSpPr>
          <p:cNvPr id="7" name="Content Placeholder 6"/>
          <p:cNvSpPr>
            <a:spLocks noGrp="1"/>
          </p:cNvSpPr>
          <p:nvPr>
            <p:ph sz="half" idx="1"/>
          </p:nvPr>
        </p:nvSpPr>
        <p:spPr>
          <a:xfrm>
            <a:off x="76200" y="1295400"/>
            <a:ext cx="4800600" cy="4525963"/>
          </a:xfrm>
        </p:spPr>
        <p:txBody>
          <a:bodyPr>
            <a:noAutofit/>
          </a:bodyPr>
          <a:lstStyle/>
          <a:p>
            <a:pPr algn="just"/>
            <a:r>
              <a:rPr lang="en-GB" sz="1400" dirty="0">
                <a:latin typeface="Arial" pitchFamily="34" charset="0"/>
                <a:cs typeface="Arial" pitchFamily="34" charset="0"/>
              </a:rPr>
              <a:t>The largest employer across UK is healthcare industry, wherein NHS employs around 1.5 million people. </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Across UK, there is around 3 million healthcare as well as social assistance employees who represent approximately 11% of overall national employment and around 1.5 million staffs in hospital sector wherein nearly 70% of all physicians are working in hospitals. </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UK’s healthcare industry is presently boasting a total annual turnover of more than £70 billion.</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About £30 billion of such is made up from exports, which means that the demand for the international supply of British life science goods and services has continued to thrive.</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National healthcare expenses significantly rose in 2020 for Covid-19 pandemic.</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The leap of around 20% in comparison to 2019 has been unprecedented at least as far back as 1997 while such statistical series actually began.</a:t>
            </a:r>
            <a:endParaRPr lang="en-IN" sz="1400" dirty="0">
              <a:latin typeface="Arial" pitchFamily="34" charset="0"/>
              <a:cs typeface="Arial" pitchFamily="34" charset="0"/>
            </a:endParaRPr>
          </a:p>
          <a:p>
            <a:pPr algn="just"/>
            <a:r>
              <a:rPr lang="en-GB" sz="1400" dirty="0">
                <a:latin typeface="Arial" pitchFamily="34" charset="0"/>
                <a:cs typeface="Arial" pitchFamily="34" charset="0"/>
              </a:rPr>
              <a:t>As discussed by Armstrong (2021), while eyeing at the projected expense of around £270 billion in costs as a significant share of GDP, such figure equates to approximately 13% up from around 10% in 2019.</a:t>
            </a:r>
            <a:endParaRPr lang="en-IN" sz="1400" dirty="0">
              <a:latin typeface="Arial" pitchFamily="34" charset="0"/>
              <a:cs typeface="Arial" pitchFamily="34" charset="0"/>
            </a:endParaRPr>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53000" y="1600200"/>
            <a:ext cx="4038600" cy="3404439"/>
          </a:xfrm>
        </p:spPr>
      </p:pic>
    </p:spTree>
    <p:extLst>
      <p:ext uri="{BB962C8B-B14F-4D97-AF65-F5344CB8AC3E}">
        <p14:creationId xmlns:p14="http://schemas.microsoft.com/office/powerpoint/2010/main" val="3088271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Selected Profession – Healthcare Nursing Manager</a:t>
            </a:r>
            <a:endParaRPr lang="en-IN" dirty="0">
              <a:latin typeface="Arial" pitchFamily="34" charset="0"/>
              <a:cs typeface="Arial" pitchFamily="34" charset="0"/>
            </a:endParaRPr>
          </a:p>
        </p:txBody>
      </p:sp>
      <p:sp>
        <p:nvSpPr>
          <p:cNvPr id="5" name="Content Placeholder 4"/>
          <p:cNvSpPr>
            <a:spLocks noGrp="1"/>
          </p:cNvSpPr>
          <p:nvPr>
            <p:ph idx="1"/>
          </p:nvPr>
        </p:nvSpPr>
        <p:spPr/>
        <p:txBody>
          <a:bodyPr>
            <a:noAutofit/>
          </a:bodyPr>
          <a:lstStyle/>
          <a:p>
            <a:pPr algn="just"/>
            <a:r>
              <a:rPr lang="en-GB" sz="1600" dirty="0">
                <a:latin typeface="Arial" pitchFamily="34" charset="0"/>
                <a:cs typeface="Arial" pitchFamily="34" charset="0"/>
              </a:rPr>
              <a:t>I am eyeing to get a job as nursing manager at Royal Berkshire Hospital in UK.</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Nurses who are serving in management positions are expected for not just making crucial decisions for assisting in patient care however are expected to perform defined duties which include following:</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Staff management in Royal Berkshire Hospital will require training staffs, using innovative technologies, accountability for care, establish managed care system and develop effective communication approach.</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Treatment planning is essential by which doctors tailor application of accessible treatment resources for every client’s respective needs and goals. </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Nursing manager at Royal Berkshire Hospital must be proficient in coordination of resources and personnel and meet objectives and goals. </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They should be operative leaders that can strike essential balance in between working with nursing staff and healthcare facility administrators.</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In addition, there would be other responsibilities such as recruitment, budgeting, scheduling, discharge planning, developing educational planning, records management etc.</a:t>
            </a:r>
            <a:endParaRPr lang="en-IN" sz="1600" dirty="0">
              <a:latin typeface="Arial" pitchFamily="34" charset="0"/>
              <a:cs typeface="Arial" pitchFamily="34" charset="0"/>
            </a:endParaRPr>
          </a:p>
        </p:txBody>
      </p:sp>
    </p:spTree>
    <p:extLst>
      <p:ext uri="{BB962C8B-B14F-4D97-AF65-F5344CB8AC3E}">
        <p14:creationId xmlns:p14="http://schemas.microsoft.com/office/powerpoint/2010/main" val="1181321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4000" b="1" dirty="0">
                <a:latin typeface="Arial" pitchFamily="34" charset="0"/>
                <a:cs typeface="Arial" pitchFamily="34" charset="0"/>
              </a:rPr>
              <a:t>Personal SWOT Analysis</a:t>
            </a:r>
            <a:endParaRPr lang="en-IN" sz="4000" dirty="0">
              <a:latin typeface="Arial" pitchFamily="34" charset="0"/>
              <a:cs typeface="Arial"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1381060594"/>
              </p:ext>
            </p:extLst>
          </p:nvPr>
        </p:nvGraphicFramePr>
        <p:xfrm>
          <a:off x="152401" y="1256536"/>
          <a:ext cx="8763000" cy="4763264"/>
        </p:xfrm>
        <a:graphic>
          <a:graphicData uri="http://schemas.openxmlformats.org/drawingml/2006/table">
            <a:tbl>
              <a:tblPr firstRow="1" firstCol="1" bandRow="1"/>
              <a:tblGrid>
                <a:gridCol w="990599"/>
                <a:gridCol w="7772401"/>
              </a:tblGrid>
              <a:tr h="2015429">
                <a:tc>
                  <a:txBody>
                    <a:bodyPr/>
                    <a:lstStyle/>
                    <a:p>
                      <a:pPr algn="just">
                        <a:lnSpc>
                          <a:spcPct val="150000"/>
                        </a:lnSpc>
                        <a:spcAft>
                          <a:spcPts val="800"/>
                        </a:spcAft>
                      </a:pPr>
                      <a:r>
                        <a:rPr lang="en-GB" sz="1100" b="1" dirty="0">
                          <a:effectLst/>
                          <a:latin typeface="Arial"/>
                          <a:ea typeface="Calibri"/>
                          <a:cs typeface="Times New Roman"/>
                        </a:rPr>
                        <a:t>Strengths</a:t>
                      </a:r>
                      <a:endParaRPr lang="en-IN" sz="1100" dirty="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100" dirty="0">
                          <a:effectLst/>
                          <a:latin typeface="Arial"/>
                          <a:ea typeface="Calibri"/>
                          <a:cs typeface="Times New Roman"/>
                        </a:rPr>
                        <a:t>To acquire job of nursing manager at Royal Berkshire Hospital, I seem to be perfect for possessing highly effectual analytical skills. </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In fact, my confidence level is extremely high while delivering any presentation in any point of time to motivate clients. </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I always stay focused on listening to the person upfront. This seems to be effective in reading the motive of that individual and this is better to offer deals accordingly.</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I am highly skilful in digital marketing. Healthcare professionals and patients can conveniently find out which social media channel is about to convey what kind of message about Royal Berkshire Hospital and reviews of their peers and friends. </a:t>
                      </a:r>
                      <a:endParaRPr lang="en-IN" sz="1100" dirty="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6821">
                <a:tc>
                  <a:txBody>
                    <a:bodyPr/>
                    <a:lstStyle/>
                    <a:p>
                      <a:pPr algn="just">
                        <a:lnSpc>
                          <a:spcPct val="150000"/>
                        </a:lnSpc>
                        <a:spcAft>
                          <a:spcPts val="800"/>
                        </a:spcAft>
                      </a:pPr>
                      <a:r>
                        <a:rPr lang="en-GB" sz="1100" b="1">
                          <a:effectLst/>
                          <a:latin typeface="Arial"/>
                          <a:ea typeface="Calibri"/>
                          <a:cs typeface="Times New Roman"/>
                        </a:rPr>
                        <a:t>Weaknesses</a:t>
                      </a:r>
                      <a:endParaRPr lang="en-IN" sz="110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100" dirty="0">
                          <a:effectLst/>
                          <a:latin typeface="Arial"/>
                          <a:ea typeface="Calibri"/>
                          <a:cs typeface="Times New Roman"/>
                        </a:rPr>
                        <a:t>I do not possess knowledge in terms of conversation optimisation for which I significant feel pain while solving critical problems. </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I am pitiable in time management, which may affect my on-process tasks and subsequent endeavours. </a:t>
                      </a:r>
                      <a:endParaRPr lang="en-IN" sz="1100" dirty="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26821">
                <a:tc>
                  <a:txBody>
                    <a:bodyPr/>
                    <a:lstStyle/>
                    <a:p>
                      <a:pPr algn="just">
                        <a:lnSpc>
                          <a:spcPct val="150000"/>
                        </a:lnSpc>
                        <a:spcAft>
                          <a:spcPts val="800"/>
                        </a:spcAft>
                      </a:pPr>
                      <a:r>
                        <a:rPr lang="en-GB" sz="1100" b="1">
                          <a:effectLst/>
                          <a:latin typeface="Arial"/>
                          <a:ea typeface="Calibri"/>
                          <a:cs typeface="Times New Roman"/>
                        </a:rPr>
                        <a:t>Opportunities</a:t>
                      </a:r>
                      <a:endParaRPr lang="en-IN" sz="110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100" dirty="0">
                          <a:effectLst/>
                          <a:latin typeface="Arial"/>
                          <a:ea typeface="Calibri"/>
                          <a:cs typeface="Times New Roman"/>
                        </a:rPr>
                        <a:t>In case there is any need for Royal Berkshire Hospital to relocate their workforce I would cordially welcome that offer at earliest. </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The healthcare industry is presently exponentially flourishing for which there is enough scope for employment. </a:t>
                      </a:r>
                      <a:endParaRPr lang="en-IN" sz="1100" dirty="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56891">
                <a:tc>
                  <a:txBody>
                    <a:bodyPr/>
                    <a:lstStyle/>
                    <a:p>
                      <a:pPr algn="just">
                        <a:lnSpc>
                          <a:spcPct val="150000"/>
                        </a:lnSpc>
                        <a:spcAft>
                          <a:spcPts val="800"/>
                        </a:spcAft>
                      </a:pPr>
                      <a:r>
                        <a:rPr lang="en-GB" sz="1100" b="1">
                          <a:effectLst/>
                          <a:latin typeface="Arial"/>
                          <a:ea typeface="Calibri"/>
                          <a:cs typeface="Times New Roman"/>
                        </a:rPr>
                        <a:t>Threats</a:t>
                      </a:r>
                      <a:endParaRPr lang="en-IN" sz="110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100" dirty="0">
                          <a:effectLst/>
                          <a:latin typeface="Arial"/>
                          <a:ea typeface="Calibri"/>
                          <a:cs typeface="Times New Roman"/>
                        </a:rPr>
                        <a:t>The Covid-19 pandemic crisis has brought all business operations to a halt. Besides decline in sales the Companies are not showing any willingness to hire new candidates and in turn minimising the overall employee count. </a:t>
                      </a:r>
                      <a:endParaRPr lang="en-IN" sz="1100" dirty="0">
                        <a:effectLst/>
                        <a:latin typeface="Times New Roman"/>
                        <a:ea typeface="Calibri"/>
                        <a:cs typeface="Times New Roman"/>
                      </a:endParaRPr>
                    </a:p>
                    <a:p>
                      <a:pPr algn="just">
                        <a:lnSpc>
                          <a:spcPct val="150000"/>
                        </a:lnSpc>
                        <a:spcAft>
                          <a:spcPts val="800"/>
                        </a:spcAft>
                      </a:pPr>
                      <a:r>
                        <a:rPr lang="en-GB" sz="1100" dirty="0">
                          <a:effectLst/>
                          <a:latin typeface="Arial"/>
                          <a:ea typeface="Calibri"/>
                          <a:cs typeface="Times New Roman"/>
                        </a:rPr>
                        <a:t>The present employment market has become overcrowded with numerous talented students who all are seeking job and competing for few vacancies. This in turn increasing threat to employment at present. </a:t>
                      </a:r>
                      <a:endParaRPr lang="en-IN" sz="1100" dirty="0">
                        <a:effectLst/>
                        <a:latin typeface="Times New Roman"/>
                        <a:ea typeface="Calibri"/>
                        <a:cs typeface="Times New Roman"/>
                      </a:endParaRPr>
                    </a:p>
                  </a:txBody>
                  <a:tcPr marL="45010" marR="4501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429149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itchFamily="34" charset="0"/>
                <a:cs typeface="Arial" pitchFamily="34" charset="0"/>
              </a:rPr>
              <a:t>Time Management Tools</a:t>
            </a:r>
            <a:endParaRPr lang="en-IN" sz="4000" dirty="0">
              <a:latin typeface="Arial" pitchFamily="34" charset="0"/>
              <a:cs typeface="Arial" pitchFamily="34" charset="0"/>
            </a:endParaRPr>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28600" y="1981200"/>
            <a:ext cx="4495800" cy="3429000"/>
          </a:xfrm>
        </p:spPr>
      </p:pic>
      <p:sp>
        <p:nvSpPr>
          <p:cNvPr id="4" name="Content Placeholder 3"/>
          <p:cNvSpPr>
            <a:spLocks noGrp="1"/>
          </p:cNvSpPr>
          <p:nvPr>
            <p:ph sz="half" idx="2"/>
          </p:nvPr>
        </p:nvSpPr>
        <p:spPr/>
        <p:txBody>
          <a:bodyPr>
            <a:noAutofit/>
          </a:bodyPr>
          <a:lstStyle/>
          <a:p>
            <a:pPr algn="just"/>
            <a:r>
              <a:rPr lang="en-GB" sz="1600" dirty="0">
                <a:latin typeface="Arial" pitchFamily="34" charset="0"/>
                <a:cs typeface="Arial" pitchFamily="34" charset="0"/>
              </a:rPr>
              <a:t>I would like to use </a:t>
            </a:r>
            <a:r>
              <a:rPr lang="en-GB" sz="1600" dirty="0" err="1">
                <a:latin typeface="Arial" pitchFamily="34" charset="0"/>
                <a:cs typeface="Arial" pitchFamily="34" charset="0"/>
              </a:rPr>
              <a:t>Scoro</a:t>
            </a:r>
            <a:r>
              <a:rPr lang="en-GB" sz="1600" dirty="0">
                <a:latin typeface="Arial" pitchFamily="34" charset="0"/>
                <a:cs typeface="Arial" pitchFamily="34" charset="0"/>
              </a:rPr>
              <a:t>, which is an effective and helpful time management tool.</a:t>
            </a:r>
            <a:endParaRPr lang="en-IN" sz="1600" dirty="0">
              <a:latin typeface="Arial" pitchFamily="34" charset="0"/>
              <a:cs typeface="Arial" pitchFamily="34" charset="0"/>
            </a:endParaRPr>
          </a:p>
          <a:p>
            <a:pPr algn="just"/>
            <a:r>
              <a:rPr lang="en-GB" sz="1600" dirty="0" err="1">
                <a:latin typeface="Arial" pitchFamily="34" charset="0"/>
                <a:cs typeface="Arial" pitchFamily="34" charset="0"/>
              </a:rPr>
              <a:t>Scoro</a:t>
            </a:r>
            <a:r>
              <a:rPr lang="en-GB" sz="1600" dirty="0">
                <a:latin typeface="Arial" pitchFamily="34" charset="0"/>
                <a:cs typeface="Arial" pitchFamily="34" charset="0"/>
              </a:rPr>
              <a:t> software offers time tracker, work reporting, task and project management and billing (scoro.com, 2022). </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I would be eligible for tracking both billable and actual time and accordingly transfer hours to the invoice on necessity.</a:t>
            </a:r>
            <a:endParaRPr lang="en-IN" sz="1600" dirty="0">
              <a:latin typeface="Arial" pitchFamily="34" charset="0"/>
              <a:cs typeface="Arial" pitchFamily="34" charset="0"/>
            </a:endParaRPr>
          </a:p>
          <a:p>
            <a:pPr algn="just"/>
            <a:r>
              <a:rPr lang="en-GB" sz="1600" dirty="0" err="1">
                <a:latin typeface="Arial" pitchFamily="34" charset="0"/>
                <a:cs typeface="Arial" pitchFamily="34" charset="0"/>
              </a:rPr>
              <a:t>Scoro</a:t>
            </a:r>
            <a:r>
              <a:rPr lang="en-GB" sz="1600" dirty="0">
                <a:latin typeface="Arial" pitchFamily="34" charset="0"/>
                <a:cs typeface="Arial" pitchFamily="34" charset="0"/>
              </a:rPr>
              <a:t> will automate late invoice reminders, recurring and scheduled invoicing. </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The software will further e-mail invoices to all essential clients depending on the worked hours.</a:t>
            </a:r>
            <a:endParaRPr lang="en-IN" sz="1600" dirty="0">
              <a:latin typeface="Arial" pitchFamily="34" charset="0"/>
              <a:cs typeface="Arial" pitchFamily="34" charset="0"/>
            </a:endParaRPr>
          </a:p>
          <a:p>
            <a:pPr algn="just"/>
            <a:r>
              <a:rPr lang="en-GB" sz="1600" dirty="0" err="1">
                <a:latin typeface="Arial" pitchFamily="34" charset="0"/>
                <a:cs typeface="Arial" pitchFamily="34" charset="0"/>
              </a:rPr>
              <a:t>Scoro</a:t>
            </a:r>
            <a:r>
              <a:rPr lang="en-GB" sz="1600" dirty="0">
                <a:latin typeface="Arial" pitchFamily="34" charset="0"/>
                <a:cs typeface="Arial" pitchFamily="34" charset="0"/>
              </a:rPr>
              <a:t> will support in reporting work, budgeting, sales performance etc. </a:t>
            </a:r>
            <a:endParaRPr lang="en-IN" sz="1600" dirty="0">
              <a:latin typeface="Arial" pitchFamily="34" charset="0"/>
              <a:cs typeface="Arial" pitchFamily="34" charset="0"/>
            </a:endParaRPr>
          </a:p>
        </p:txBody>
      </p:sp>
    </p:spTree>
    <p:extLst>
      <p:ext uri="{BB962C8B-B14F-4D97-AF65-F5344CB8AC3E}">
        <p14:creationId xmlns:p14="http://schemas.microsoft.com/office/powerpoint/2010/main" val="1579942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normAutofit/>
          </a:bodyPr>
          <a:lstStyle/>
          <a:p>
            <a:r>
              <a:rPr lang="en-GB" sz="4000" b="1" dirty="0">
                <a:latin typeface="Arial" pitchFamily="34" charset="0"/>
                <a:cs typeface="Arial" pitchFamily="34" charset="0"/>
              </a:rPr>
              <a:t>Personal Development Plan</a:t>
            </a:r>
            <a:endParaRPr lang="en-IN" sz="4000" dirty="0">
              <a:latin typeface="Arial" pitchFamily="34" charset="0"/>
              <a:cs typeface="Arial"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230449400"/>
              </p:ext>
            </p:extLst>
          </p:nvPr>
        </p:nvGraphicFramePr>
        <p:xfrm>
          <a:off x="152400" y="1143000"/>
          <a:ext cx="8839202" cy="5335429"/>
        </p:xfrm>
        <a:graphic>
          <a:graphicData uri="http://schemas.openxmlformats.org/drawingml/2006/table">
            <a:tbl>
              <a:tblPr firstRow="1" firstCol="1" bandRow="1"/>
              <a:tblGrid>
                <a:gridCol w="1371601"/>
                <a:gridCol w="4724400"/>
                <a:gridCol w="1371600"/>
                <a:gridCol w="1371601"/>
              </a:tblGrid>
              <a:tr h="341084">
                <a:tc>
                  <a:txBody>
                    <a:bodyPr/>
                    <a:lstStyle/>
                    <a:p>
                      <a:pPr algn="ctr">
                        <a:lnSpc>
                          <a:spcPct val="150000"/>
                        </a:lnSpc>
                        <a:spcAft>
                          <a:spcPts val="800"/>
                        </a:spcAft>
                      </a:pPr>
                      <a:r>
                        <a:rPr lang="en-GB" sz="1200" b="1" dirty="0">
                          <a:effectLst/>
                          <a:latin typeface="Arial" pitchFamily="34" charset="0"/>
                          <a:ea typeface="Calibri"/>
                          <a:cs typeface="Arial" pitchFamily="34" charset="0"/>
                        </a:rPr>
                        <a:t>Objectives</a:t>
                      </a:r>
                      <a:endParaRPr lang="en-IN" sz="1200" dirty="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b="1">
                          <a:effectLst/>
                          <a:latin typeface="Arial" pitchFamily="34" charset="0"/>
                          <a:ea typeface="Calibri"/>
                          <a:cs typeface="Arial" pitchFamily="34" charset="0"/>
                        </a:rPr>
                        <a:t>Actions and Resources</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b="1">
                          <a:effectLst/>
                          <a:latin typeface="Arial" pitchFamily="34" charset="0"/>
                          <a:ea typeface="Calibri"/>
                          <a:cs typeface="Arial" pitchFamily="34" charset="0"/>
                        </a:rPr>
                        <a:t>Target Date</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b="1">
                          <a:effectLst/>
                          <a:latin typeface="Arial" pitchFamily="34" charset="0"/>
                          <a:ea typeface="Calibri"/>
                          <a:cs typeface="Arial" pitchFamily="34" charset="0"/>
                        </a:rPr>
                        <a:t>Interim Date for Reviewing Progress</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82883">
                <a:tc>
                  <a:txBody>
                    <a:bodyPr/>
                    <a:lstStyle/>
                    <a:p>
                      <a:pPr algn="just">
                        <a:lnSpc>
                          <a:spcPct val="150000"/>
                        </a:lnSpc>
                        <a:spcAft>
                          <a:spcPts val="800"/>
                        </a:spcAft>
                      </a:pPr>
                      <a:r>
                        <a:rPr lang="en-GB" sz="1200" b="1">
                          <a:effectLst/>
                          <a:latin typeface="Arial" pitchFamily="34" charset="0"/>
                          <a:ea typeface="Calibri"/>
                          <a:cs typeface="Arial" pitchFamily="34" charset="0"/>
                        </a:rPr>
                        <a:t>To enhance time management expertise</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200" dirty="0">
                          <a:effectLst/>
                          <a:latin typeface="Arial" pitchFamily="34" charset="0"/>
                          <a:ea typeface="Calibri"/>
                          <a:cs typeface="Arial" pitchFamily="34" charset="0"/>
                        </a:rPr>
                        <a:t>I would prefer using the time management software named </a:t>
                      </a:r>
                      <a:r>
                        <a:rPr lang="en-GB" sz="1200" dirty="0" err="1">
                          <a:effectLst/>
                          <a:latin typeface="Arial" pitchFamily="34" charset="0"/>
                          <a:ea typeface="Calibri"/>
                          <a:cs typeface="Arial" pitchFamily="34" charset="0"/>
                        </a:rPr>
                        <a:t>Scoro</a:t>
                      </a:r>
                      <a:r>
                        <a:rPr lang="en-GB" sz="1200" dirty="0">
                          <a:effectLst/>
                          <a:latin typeface="Arial" pitchFamily="34" charset="0"/>
                          <a:ea typeface="Calibri"/>
                          <a:cs typeface="Arial" pitchFamily="34" charset="0"/>
                        </a:rPr>
                        <a:t> for reviewing my progress constantly.</a:t>
                      </a:r>
                      <a:endParaRPr lang="en-IN" sz="1200" dirty="0">
                        <a:effectLst/>
                        <a:latin typeface="Arial" pitchFamily="34" charset="0"/>
                        <a:ea typeface="Calibri"/>
                        <a:cs typeface="Arial" pitchFamily="34" charset="0"/>
                      </a:endParaRPr>
                    </a:p>
                    <a:p>
                      <a:pPr algn="just">
                        <a:lnSpc>
                          <a:spcPct val="150000"/>
                        </a:lnSpc>
                        <a:spcAft>
                          <a:spcPts val="800"/>
                        </a:spcAft>
                      </a:pPr>
                      <a:r>
                        <a:rPr lang="en-GB" sz="1200" dirty="0">
                          <a:effectLst/>
                          <a:latin typeface="Arial" pitchFamily="34" charset="0"/>
                          <a:ea typeface="Calibri"/>
                          <a:cs typeface="Arial" pitchFamily="34" charset="0"/>
                        </a:rPr>
                        <a:t>At prior, I would make a time schedule assigning all my day-to-day works with date.</a:t>
                      </a:r>
                      <a:endParaRPr lang="en-IN" sz="1200" dirty="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a:effectLst/>
                          <a:latin typeface="Arial" pitchFamily="34" charset="0"/>
                          <a:ea typeface="Calibri"/>
                          <a:cs typeface="Arial" pitchFamily="34" charset="0"/>
                        </a:rPr>
                        <a:t>15.05.2022</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a:effectLst/>
                          <a:latin typeface="Arial" pitchFamily="34" charset="0"/>
                          <a:ea typeface="Calibri"/>
                          <a:cs typeface="Arial" pitchFamily="34" charset="0"/>
                        </a:rPr>
                        <a:t>10.05.2022</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50640">
                <a:tc>
                  <a:txBody>
                    <a:bodyPr/>
                    <a:lstStyle/>
                    <a:p>
                      <a:pPr algn="just">
                        <a:lnSpc>
                          <a:spcPct val="150000"/>
                        </a:lnSpc>
                        <a:spcAft>
                          <a:spcPts val="800"/>
                        </a:spcAft>
                      </a:pPr>
                      <a:r>
                        <a:rPr lang="en-GB" sz="1200" b="1">
                          <a:effectLst/>
                          <a:latin typeface="Arial" pitchFamily="34" charset="0"/>
                          <a:ea typeface="Calibri"/>
                          <a:cs typeface="Arial" pitchFamily="34" charset="0"/>
                        </a:rPr>
                        <a:t>To establish cordial rapport with professional working in healthcare industry</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200" dirty="0">
                          <a:effectLst/>
                          <a:latin typeface="Arial" pitchFamily="34" charset="0"/>
                          <a:ea typeface="Calibri"/>
                          <a:cs typeface="Arial" pitchFamily="34" charset="0"/>
                        </a:rPr>
                        <a:t>For achieving this development objective, I would like to upsurge my socialising time such that I gets connected with industry specialists through social media channels such as LinkedIn, Facebook etc. </a:t>
                      </a:r>
                      <a:endParaRPr lang="en-IN" sz="1200" dirty="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a:effectLst/>
                          <a:latin typeface="Arial" pitchFamily="34" charset="0"/>
                          <a:ea typeface="Calibri"/>
                          <a:cs typeface="Arial" pitchFamily="34" charset="0"/>
                        </a:rPr>
                        <a:t>30.05.2022</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a:effectLst/>
                          <a:latin typeface="Arial" pitchFamily="34" charset="0"/>
                          <a:ea typeface="Calibri"/>
                          <a:cs typeface="Arial" pitchFamily="34" charset="0"/>
                        </a:rPr>
                        <a:t>25.05.2022</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51356">
                <a:tc>
                  <a:txBody>
                    <a:bodyPr/>
                    <a:lstStyle/>
                    <a:p>
                      <a:pPr algn="just">
                        <a:lnSpc>
                          <a:spcPct val="150000"/>
                        </a:lnSpc>
                        <a:spcAft>
                          <a:spcPts val="800"/>
                        </a:spcAft>
                      </a:pPr>
                      <a:r>
                        <a:rPr lang="en-GB" sz="1200" b="1">
                          <a:effectLst/>
                          <a:latin typeface="Arial" pitchFamily="34" charset="0"/>
                          <a:ea typeface="Calibri"/>
                          <a:cs typeface="Arial" pitchFamily="34" charset="0"/>
                        </a:rPr>
                        <a:t>To upsurge problem solving expertise</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GB" sz="1200">
                          <a:effectLst/>
                          <a:latin typeface="Arial" pitchFamily="34" charset="0"/>
                          <a:ea typeface="Calibri"/>
                          <a:cs typeface="Arial" pitchFamily="34" charset="0"/>
                        </a:rPr>
                        <a:t>I would engage in gamification that would be highly helpful in enhancing my perseverance significantly. </a:t>
                      </a:r>
                      <a:endParaRPr lang="en-IN" sz="1200">
                        <a:effectLst/>
                        <a:latin typeface="Arial" pitchFamily="34" charset="0"/>
                        <a:ea typeface="Calibri"/>
                        <a:cs typeface="Arial" pitchFamily="34" charset="0"/>
                      </a:endParaRPr>
                    </a:p>
                    <a:p>
                      <a:pPr algn="just">
                        <a:lnSpc>
                          <a:spcPct val="150000"/>
                        </a:lnSpc>
                        <a:spcAft>
                          <a:spcPts val="800"/>
                        </a:spcAft>
                      </a:pPr>
                      <a:r>
                        <a:rPr lang="en-GB" sz="1200">
                          <a:effectLst/>
                          <a:latin typeface="Arial" pitchFamily="34" charset="0"/>
                          <a:ea typeface="Calibri"/>
                          <a:cs typeface="Arial" pitchFamily="34" charset="0"/>
                        </a:rPr>
                        <a:t>I will drive focus more on brainstorming ideas for the reason that lateral thinking would be effective in generation of critical ideas due to usage of indirect and innovative tactics. </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a:effectLst/>
                          <a:latin typeface="Arial" pitchFamily="34" charset="0"/>
                          <a:ea typeface="Calibri"/>
                          <a:cs typeface="Arial" pitchFamily="34" charset="0"/>
                        </a:rPr>
                        <a:t>15.06.2022</a:t>
                      </a:r>
                      <a:endParaRPr lang="en-IN" sz="120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200" dirty="0">
                          <a:effectLst/>
                          <a:latin typeface="Arial" pitchFamily="34" charset="0"/>
                          <a:ea typeface="Calibri"/>
                          <a:cs typeface="Arial" pitchFamily="34" charset="0"/>
                        </a:rPr>
                        <a:t>10.06.2022</a:t>
                      </a:r>
                      <a:endParaRPr lang="en-IN" sz="1200" dirty="0">
                        <a:effectLst/>
                        <a:latin typeface="Arial" pitchFamily="34" charset="0"/>
                        <a:ea typeface="Calibri"/>
                        <a:cs typeface="Arial" pitchFamily="34" charset="0"/>
                      </a:endParaRPr>
                    </a:p>
                  </a:txBody>
                  <a:tcPr marL="31008" marR="3100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89167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itchFamily="34" charset="0"/>
                <a:cs typeface="Arial" pitchFamily="34" charset="0"/>
              </a:rPr>
              <a:t>Conclusion</a:t>
            </a:r>
            <a:endParaRPr lang="en-IN" sz="40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r>
              <a:rPr lang="en-GB" sz="2000" dirty="0">
                <a:latin typeface="Arial" pitchFamily="34" charset="0"/>
                <a:cs typeface="Arial" pitchFamily="34" charset="0"/>
              </a:rPr>
              <a:t>Employability skills are extremely essential for acquiring job as nursing manager in dynamic and competitive healthcare industry in UK. </a:t>
            </a:r>
            <a:endParaRPr lang="en-IN" sz="2000" dirty="0">
              <a:latin typeface="Arial" pitchFamily="34" charset="0"/>
              <a:cs typeface="Arial" pitchFamily="34" charset="0"/>
            </a:endParaRPr>
          </a:p>
          <a:p>
            <a:pPr algn="just"/>
            <a:r>
              <a:rPr lang="en-GB" sz="2000" dirty="0">
                <a:latin typeface="Arial" pitchFamily="34" charset="0"/>
                <a:cs typeface="Arial" pitchFamily="34" charset="0"/>
              </a:rPr>
              <a:t>Performance of SWOT analysis has been helpful such that I can address my strengths in perfectly refuting threats as well as weaknesses that is affecting my opportunities to get job.</a:t>
            </a:r>
            <a:endParaRPr lang="en-IN" sz="2000" dirty="0">
              <a:latin typeface="Arial" pitchFamily="34" charset="0"/>
              <a:cs typeface="Arial" pitchFamily="34" charset="0"/>
            </a:endParaRPr>
          </a:p>
          <a:p>
            <a:pPr algn="just"/>
            <a:r>
              <a:rPr lang="en-GB" sz="2000" dirty="0">
                <a:latin typeface="Arial" pitchFamily="34" charset="0"/>
                <a:cs typeface="Arial" pitchFamily="34" charset="0"/>
              </a:rPr>
              <a:t>Usage of </a:t>
            </a:r>
            <a:r>
              <a:rPr lang="en-GB" sz="2000" dirty="0" err="1">
                <a:latin typeface="Arial" pitchFamily="34" charset="0"/>
                <a:cs typeface="Arial" pitchFamily="34" charset="0"/>
              </a:rPr>
              <a:t>Scoro</a:t>
            </a:r>
            <a:r>
              <a:rPr lang="en-GB" sz="2000" dirty="0">
                <a:latin typeface="Arial" pitchFamily="34" charset="0"/>
                <a:cs typeface="Arial" pitchFamily="34" charset="0"/>
              </a:rPr>
              <a:t> time management tool and personal development plan would be helpful in enhancing my lagged employability skills perfectly. </a:t>
            </a:r>
            <a:endParaRPr lang="en-IN" sz="2000" dirty="0">
              <a:latin typeface="Arial" pitchFamily="34" charset="0"/>
              <a:cs typeface="Arial" pitchFamily="34" charset="0"/>
            </a:endParaRPr>
          </a:p>
        </p:txBody>
      </p:sp>
    </p:spTree>
    <p:extLst>
      <p:ext uri="{BB962C8B-B14F-4D97-AF65-F5344CB8AC3E}">
        <p14:creationId xmlns:p14="http://schemas.microsoft.com/office/powerpoint/2010/main" val="2073688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itchFamily="34" charset="0"/>
                <a:cs typeface="Arial" pitchFamily="34" charset="0"/>
              </a:rPr>
              <a:t>Reference List</a:t>
            </a:r>
            <a:endParaRPr lang="en-IN" sz="4000"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r>
              <a:rPr lang="en-GB" sz="1600" dirty="0">
                <a:latin typeface="Arial" pitchFamily="34" charset="0"/>
                <a:cs typeface="Arial" pitchFamily="34" charset="0"/>
              </a:rPr>
              <a:t>Armstrong, M., 2021. </a:t>
            </a:r>
            <a:r>
              <a:rPr lang="en-IN" sz="1600" i="1" dirty="0" err="1">
                <a:latin typeface="Arial" pitchFamily="34" charset="0"/>
                <a:cs typeface="Arial" pitchFamily="34" charset="0"/>
              </a:rPr>
              <a:t>Infographic</a:t>
            </a:r>
            <a:r>
              <a:rPr lang="en-IN" sz="1600" i="1" dirty="0">
                <a:latin typeface="Arial" pitchFamily="34" charset="0"/>
                <a:cs typeface="Arial" pitchFamily="34" charset="0"/>
              </a:rPr>
              <a:t>: UK healthcare expenditure spiked in 2020</a:t>
            </a:r>
            <a:r>
              <a:rPr lang="en-IN" sz="1600" dirty="0">
                <a:latin typeface="Arial" pitchFamily="34" charset="0"/>
                <a:cs typeface="Arial" pitchFamily="34" charset="0"/>
              </a:rPr>
              <a:t>. [online] </a:t>
            </a:r>
            <a:r>
              <a:rPr lang="en-IN" sz="1600" dirty="0" err="1">
                <a:latin typeface="Arial" pitchFamily="34" charset="0"/>
                <a:cs typeface="Arial" pitchFamily="34" charset="0"/>
              </a:rPr>
              <a:t>Statista</a:t>
            </a:r>
            <a:r>
              <a:rPr lang="en-IN" sz="1600" dirty="0">
                <a:latin typeface="Arial" pitchFamily="34" charset="0"/>
                <a:cs typeface="Arial" pitchFamily="34" charset="0"/>
              </a:rPr>
              <a:t> </a:t>
            </a:r>
            <a:r>
              <a:rPr lang="en-IN" sz="1600" dirty="0" err="1">
                <a:latin typeface="Arial" pitchFamily="34" charset="0"/>
                <a:cs typeface="Arial" pitchFamily="34" charset="0"/>
              </a:rPr>
              <a:t>Infographics</a:t>
            </a:r>
            <a:r>
              <a:rPr lang="en-IN" sz="1600" dirty="0">
                <a:latin typeface="Arial" pitchFamily="34" charset="0"/>
                <a:cs typeface="Arial" pitchFamily="34" charset="0"/>
              </a:rPr>
              <a:t>. Available at: &lt;https://www.statista.com/chart/24994/uk-health-expenditure-annual-growth/&gt; [Accessed 11 April 2022].</a:t>
            </a:r>
          </a:p>
          <a:p>
            <a:pPr algn="just"/>
            <a:r>
              <a:rPr lang="en-GB" sz="1600" dirty="0">
                <a:latin typeface="Arial" pitchFamily="34" charset="0"/>
                <a:cs typeface="Arial" pitchFamily="34" charset="0"/>
              </a:rPr>
              <a:t>Davies, C.C. and </a:t>
            </a:r>
            <a:r>
              <a:rPr lang="en-GB" sz="1600" dirty="0" err="1">
                <a:latin typeface="Arial" pitchFamily="34" charset="0"/>
                <a:cs typeface="Arial" pitchFamily="34" charset="0"/>
              </a:rPr>
              <a:t>Gracey</a:t>
            </a:r>
            <a:r>
              <a:rPr lang="en-GB" sz="1600" dirty="0">
                <a:latin typeface="Arial" pitchFamily="34" charset="0"/>
                <a:cs typeface="Arial" pitchFamily="34" charset="0"/>
              </a:rPr>
              <a:t>, J., 2020. Thinking outside the box, bespoke cancer rehabilitation moving forward, what matters?. </a:t>
            </a:r>
            <a:r>
              <a:rPr lang="en-GB" sz="1600" i="1" dirty="0">
                <a:latin typeface="Arial" pitchFamily="34" charset="0"/>
                <a:cs typeface="Arial" pitchFamily="34" charset="0"/>
              </a:rPr>
              <a:t>Physical Therapy Reviews</a:t>
            </a:r>
            <a:r>
              <a:rPr lang="en-GB" sz="1600" dirty="0">
                <a:latin typeface="Arial" pitchFamily="34" charset="0"/>
                <a:cs typeface="Arial" pitchFamily="34" charset="0"/>
              </a:rPr>
              <a:t>, </a:t>
            </a:r>
            <a:r>
              <a:rPr lang="en-GB" sz="1600" i="1" dirty="0">
                <a:latin typeface="Arial" pitchFamily="34" charset="0"/>
                <a:cs typeface="Arial" pitchFamily="34" charset="0"/>
              </a:rPr>
              <a:t>25</a:t>
            </a:r>
            <a:r>
              <a:rPr lang="en-GB" sz="1600" dirty="0">
                <a:latin typeface="Arial" pitchFamily="34" charset="0"/>
                <a:cs typeface="Arial" pitchFamily="34" charset="0"/>
              </a:rPr>
              <a:t>(4), pp.205-207.</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scoro.com, 2022. [online] Available at: &lt;https://www.scoro.com/&gt; [Accessed 10 April 2022].</a:t>
            </a:r>
            <a:endParaRPr lang="en-IN" sz="1600" dirty="0">
              <a:latin typeface="Arial" pitchFamily="34" charset="0"/>
              <a:cs typeface="Arial" pitchFamily="34" charset="0"/>
            </a:endParaRPr>
          </a:p>
          <a:p>
            <a:pPr algn="just"/>
            <a:r>
              <a:rPr lang="en-GB" sz="1600" dirty="0">
                <a:latin typeface="Arial" pitchFamily="34" charset="0"/>
                <a:cs typeface="Arial" pitchFamily="34" charset="0"/>
              </a:rPr>
              <a:t>Scott, F.J., Connell, P., Thomson, L.A. and </a:t>
            </a:r>
            <a:r>
              <a:rPr lang="en-GB" sz="1600" dirty="0" err="1">
                <a:latin typeface="Arial" pitchFamily="34" charset="0"/>
                <a:cs typeface="Arial" pitchFamily="34" charset="0"/>
              </a:rPr>
              <a:t>Willison</a:t>
            </a:r>
            <a:r>
              <a:rPr lang="en-GB" sz="1600" dirty="0">
                <a:latin typeface="Arial" pitchFamily="34" charset="0"/>
                <a:cs typeface="Arial" pitchFamily="34" charset="0"/>
              </a:rPr>
              <a:t>, D., 2019. Empowering students by enhancing their employability skills. </a:t>
            </a:r>
            <a:r>
              <a:rPr lang="en-GB" sz="1600" i="1" dirty="0">
                <a:latin typeface="Arial" pitchFamily="34" charset="0"/>
                <a:cs typeface="Arial" pitchFamily="34" charset="0"/>
              </a:rPr>
              <a:t>Journal of Further and Higher Education</a:t>
            </a:r>
            <a:r>
              <a:rPr lang="en-GB" sz="1600" dirty="0">
                <a:latin typeface="Arial" pitchFamily="34" charset="0"/>
                <a:cs typeface="Arial" pitchFamily="34" charset="0"/>
              </a:rPr>
              <a:t>, </a:t>
            </a:r>
            <a:r>
              <a:rPr lang="en-GB" sz="1600" i="1" dirty="0">
                <a:latin typeface="Arial" pitchFamily="34" charset="0"/>
                <a:cs typeface="Arial" pitchFamily="34" charset="0"/>
              </a:rPr>
              <a:t>43</a:t>
            </a:r>
            <a:r>
              <a:rPr lang="en-GB" sz="1600" dirty="0">
                <a:latin typeface="Arial" pitchFamily="34" charset="0"/>
                <a:cs typeface="Arial" pitchFamily="34" charset="0"/>
              </a:rPr>
              <a:t>(5), pp.692-707.</a:t>
            </a:r>
            <a:endParaRPr lang="en-IN" sz="1600" dirty="0">
              <a:latin typeface="Arial" pitchFamily="34" charset="0"/>
              <a:cs typeface="Arial" pitchFamily="34" charset="0"/>
            </a:endParaRPr>
          </a:p>
          <a:p>
            <a:pPr algn="just"/>
            <a:r>
              <a:rPr lang="en-GB" sz="1600" dirty="0" err="1">
                <a:latin typeface="Arial" pitchFamily="34" charset="0"/>
                <a:cs typeface="Arial" pitchFamily="34" charset="0"/>
              </a:rPr>
              <a:t>Vasanthakumari</a:t>
            </a:r>
            <a:r>
              <a:rPr lang="en-GB" sz="1600" dirty="0">
                <a:latin typeface="Arial" pitchFamily="34" charset="0"/>
                <a:cs typeface="Arial" pitchFamily="34" charset="0"/>
              </a:rPr>
              <a:t>, S., 2019. Soft skills and its application in work place. </a:t>
            </a:r>
            <a:r>
              <a:rPr lang="en-GB" sz="1600" i="1" dirty="0">
                <a:latin typeface="Arial" pitchFamily="34" charset="0"/>
                <a:cs typeface="Arial" pitchFamily="34" charset="0"/>
              </a:rPr>
              <a:t>World Journal of Advanced Research and Reviews</a:t>
            </a:r>
            <a:r>
              <a:rPr lang="en-GB" sz="1600" dirty="0">
                <a:latin typeface="Arial" pitchFamily="34" charset="0"/>
                <a:cs typeface="Arial" pitchFamily="34" charset="0"/>
              </a:rPr>
              <a:t>, </a:t>
            </a:r>
            <a:r>
              <a:rPr lang="en-GB" sz="1600" i="1" dirty="0">
                <a:latin typeface="Arial" pitchFamily="34" charset="0"/>
                <a:cs typeface="Arial" pitchFamily="34" charset="0"/>
              </a:rPr>
              <a:t>3</a:t>
            </a:r>
            <a:r>
              <a:rPr lang="en-GB" sz="1600" dirty="0">
                <a:latin typeface="Arial" pitchFamily="34" charset="0"/>
                <a:cs typeface="Arial" pitchFamily="34" charset="0"/>
              </a:rPr>
              <a:t>(2), pp.066-072.</a:t>
            </a:r>
            <a:endParaRPr lang="en-IN" sz="1600" dirty="0">
              <a:latin typeface="Arial" pitchFamily="34" charset="0"/>
              <a:cs typeface="Arial" pitchFamily="34" charset="0"/>
            </a:endParaRPr>
          </a:p>
          <a:p>
            <a:pPr algn="just"/>
            <a:r>
              <a:rPr lang="en-GB" sz="1600" dirty="0" err="1">
                <a:latin typeface="Arial" pitchFamily="34" charset="0"/>
                <a:cs typeface="Arial" pitchFamily="34" charset="0"/>
              </a:rPr>
              <a:t>Wibowo</a:t>
            </a:r>
            <a:r>
              <a:rPr lang="en-GB" sz="1600" dirty="0">
                <a:latin typeface="Arial" pitchFamily="34" charset="0"/>
                <a:cs typeface="Arial" pitchFamily="34" charset="0"/>
              </a:rPr>
              <a:t>, T.S., </a:t>
            </a:r>
            <a:r>
              <a:rPr lang="en-GB" sz="1600" dirty="0" err="1">
                <a:latin typeface="Arial" pitchFamily="34" charset="0"/>
                <a:cs typeface="Arial" pitchFamily="34" charset="0"/>
              </a:rPr>
              <a:t>Badi’ati</a:t>
            </a:r>
            <a:r>
              <a:rPr lang="en-GB" sz="1600" dirty="0">
                <a:latin typeface="Arial" pitchFamily="34" charset="0"/>
                <a:cs typeface="Arial" pitchFamily="34" charset="0"/>
              </a:rPr>
              <a:t>, A.Q., </a:t>
            </a:r>
            <a:r>
              <a:rPr lang="en-GB" sz="1600" dirty="0" err="1">
                <a:latin typeface="Arial" pitchFamily="34" charset="0"/>
                <a:cs typeface="Arial" pitchFamily="34" charset="0"/>
              </a:rPr>
              <a:t>Annisa</a:t>
            </a:r>
            <a:r>
              <a:rPr lang="en-GB" sz="1600" dirty="0">
                <a:latin typeface="Arial" pitchFamily="34" charset="0"/>
                <a:cs typeface="Arial" pitchFamily="34" charset="0"/>
              </a:rPr>
              <a:t>, A.A., </a:t>
            </a:r>
            <a:r>
              <a:rPr lang="en-GB" sz="1600" dirty="0" err="1">
                <a:latin typeface="Arial" pitchFamily="34" charset="0"/>
                <a:cs typeface="Arial" pitchFamily="34" charset="0"/>
              </a:rPr>
              <a:t>Wahab</a:t>
            </a:r>
            <a:r>
              <a:rPr lang="en-GB" sz="1600" dirty="0">
                <a:latin typeface="Arial" pitchFamily="34" charset="0"/>
                <a:cs typeface="Arial" pitchFamily="34" charset="0"/>
              </a:rPr>
              <a:t>, M.K.A., </a:t>
            </a:r>
            <a:r>
              <a:rPr lang="en-GB" sz="1600" dirty="0" err="1">
                <a:latin typeface="Arial" pitchFamily="34" charset="0"/>
                <a:cs typeface="Arial" pitchFamily="34" charset="0"/>
              </a:rPr>
              <a:t>Jamaludin</a:t>
            </a:r>
            <a:r>
              <a:rPr lang="en-GB" sz="1600" dirty="0">
                <a:latin typeface="Arial" pitchFamily="34" charset="0"/>
                <a:cs typeface="Arial" pitchFamily="34" charset="0"/>
              </a:rPr>
              <a:t>, M.R., </a:t>
            </a:r>
            <a:r>
              <a:rPr lang="en-GB" sz="1600" dirty="0" err="1">
                <a:latin typeface="Arial" pitchFamily="34" charset="0"/>
                <a:cs typeface="Arial" pitchFamily="34" charset="0"/>
              </a:rPr>
              <a:t>Rozikan</a:t>
            </a:r>
            <a:r>
              <a:rPr lang="en-GB" sz="1600" dirty="0">
                <a:latin typeface="Arial" pitchFamily="34" charset="0"/>
                <a:cs typeface="Arial" pitchFamily="34" charset="0"/>
              </a:rPr>
              <a:t>, M., </a:t>
            </a:r>
            <a:r>
              <a:rPr lang="en-GB" sz="1600" dirty="0" err="1">
                <a:latin typeface="Arial" pitchFamily="34" charset="0"/>
                <a:cs typeface="Arial" pitchFamily="34" charset="0"/>
              </a:rPr>
              <a:t>Mufid</a:t>
            </a:r>
            <a:r>
              <a:rPr lang="en-GB" sz="1600" dirty="0">
                <a:latin typeface="Arial" pitchFamily="34" charset="0"/>
                <a:cs typeface="Arial" pitchFamily="34" charset="0"/>
              </a:rPr>
              <a:t>, A., </a:t>
            </a:r>
            <a:r>
              <a:rPr lang="en-GB" sz="1600" dirty="0" err="1">
                <a:latin typeface="Arial" pitchFamily="34" charset="0"/>
                <a:cs typeface="Arial" pitchFamily="34" charset="0"/>
              </a:rPr>
              <a:t>Fahmi</a:t>
            </a:r>
            <a:r>
              <a:rPr lang="en-GB" sz="1600" dirty="0">
                <a:latin typeface="Arial" pitchFamily="34" charset="0"/>
                <a:cs typeface="Arial" pitchFamily="34" charset="0"/>
              </a:rPr>
              <a:t>, K., </a:t>
            </a:r>
            <a:r>
              <a:rPr lang="en-GB" sz="1600" dirty="0" err="1">
                <a:latin typeface="Arial" pitchFamily="34" charset="0"/>
                <a:cs typeface="Arial" pitchFamily="34" charset="0"/>
              </a:rPr>
              <a:t>Purwanto</a:t>
            </a:r>
            <a:r>
              <a:rPr lang="en-GB" sz="1600" dirty="0">
                <a:latin typeface="Arial" pitchFamily="34" charset="0"/>
                <a:cs typeface="Arial" pitchFamily="34" charset="0"/>
              </a:rPr>
              <a:t>, A. and </a:t>
            </a:r>
            <a:r>
              <a:rPr lang="en-GB" sz="1600" dirty="0" err="1">
                <a:latin typeface="Arial" pitchFamily="34" charset="0"/>
                <a:cs typeface="Arial" pitchFamily="34" charset="0"/>
              </a:rPr>
              <a:t>Muhaini</a:t>
            </a:r>
            <a:r>
              <a:rPr lang="en-GB" sz="1600" dirty="0">
                <a:latin typeface="Arial" pitchFamily="34" charset="0"/>
                <a:cs typeface="Arial" pitchFamily="34" charset="0"/>
              </a:rPr>
              <a:t>, A., 2020. Effect of hard skills, soft skills, organizational learning and innovation capability on Islamic university lecturers’ performance. </a:t>
            </a:r>
            <a:r>
              <a:rPr lang="en-GB" sz="1600" i="1" dirty="0">
                <a:latin typeface="Arial" pitchFamily="34" charset="0"/>
                <a:cs typeface="Arial" pitchFamily="34" charset="0"/>
              </a:rPr>
              <a:t>Systematic Reviews in Pharmacy</a:t>
            </a:r>
            <a:r>
              <a:rPr lang="en-GB" sz="1600" dirty="0">
                <a:latin typeface="Arial" pitchFamily="34" charset="0"/>
                <a:cs typeface="Arial" pitchFamily="34" charset="0"/>
              </a:rPr>
              <a:t>, </a:t>
            </a:r>
            <a:r>
              <a:rPr lang="en-GB" sz="1600" i="1" dirty="0">
                <a:latin typeface="Arial" pitchFamily="34" charset="0"/>
                <a:cs typeface="Arial" pitchFamily="34" charset="0"/>
              </a:rPr>
              <a:t>11</a:t>
            </a:r>
            <a:r>
              <a:rPr lang="en-GB" sz="1600" dirty="0">
                <a:latin typeface="Arial" pitchFamily="34" charset="0"/>
                <a:cs typeface="Arial" pitchFamily="34" charset="0"/>
              </a:rPr>
              <a:t>(7), pp.556-569.</a:t>
            </a:r>
            <a:endParaRPr lang="en-IN" sz="1600" dirty="0">
              <a:latin typeface="Arial" pitchFamily="34" charset="0"/>
              <a:cs typeface="Arial" pitchFamily="34" charset="0"/>
            </a:endParaRPr>
          </a:p>
        </p:txBody>
      </p:sp>
    </p:spTree>
    <p:extLst>
      <p:ext uri="{BB962C8B-B14F-4D97-AF65-F5344CB8AC3E}">
        <p14:creationId xmlns:p14="http://schemas.microsoft.com/office/powerpoint/2010/main" val="2494625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19200"/>
            <a:ext cx="9144000" cy="4517231"/>
          </a:xfrm>
        </p:spPr>
      </p:pic>
    </p:spTree>
    <p:extLst>
      <p:ext uri="{BB962C8B-B14F-4D97-AF65-F5344CB8AC3E}">
        <p14:creationId xmlns:p14="http://schemas.microsoft.com/office/powerpoint/2010/main" val="1205836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2251</Words>
  <Application>Microsoft Office PowerPoint</Application>
  <PresentationFormat>On-screen Show (4:3)</PresentationFormat>
  <Paragraphs>110</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Task 1: Individual Presentation</vt:lpstr>
      <vt:lpstr>Introduction</vt:lpstr>
      <vt:lpstr>Job Prospect of Healthcare Nursing Manager at ‘Royal Berkshire Hospital’</vt:lpstr>
      <vt:lpstr>Employability Skills</vt:lpstr>
      <vt:lpstr>Employability Skills</vt:lpstr>
      <vt:lpstr>Selected Industry – Health and Social Care Industry</vt:lpstr>
      <vt:lpstr>Selected Profession – Healthcare Nursing Manager</vt:lpstr>
      <vt:lpstr>Personal SWOT Analysis</vt:lpstr>
      <vt:lpstr>Time Management Tools</vt:lpstr>
      <vt:lpstr>Personal Development Plan</vt:lpstr>
      <vt:lpstr>Conclusion</vt:lpstr>
      <vt:lpstr>Reference List</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Individual presentation</dc:title>
  <dc:creator/>
  <cp:lastModifiedBy>ronie</cp:lastModifiedBy>
  <cp:revision>24</cp:revision>
  <dcterms:created xsi:type="dcterms:W3CDTF">2006-08-16T00:00:00Z</dcterms:created>
  <dcterms:modified xsi:type="dcterms:W3CDTF">2022-04-11T05:51:51Z</dcterms:modified>
</cp:coreProperties>
</file>