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64" r:id="rId2"/>
    <p:sldId id="256" r:id="rId3"/>
    <p:sldId id="257" r:id="rId4"/>
    <p:sldId id="258" r:id="rId5"/>
    <p:sldId id="259" r:id="rId6"/>
    <p:sldId id="260" r:id="rId7"/>
    <p:sldId id="261" r:id="rId8"/>
    <p:sldId id="262"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00"/>
    <a:srgbClr val="CF3D3D"/>
    <a:srgbClr val="E9EBF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76D89A-725C-4E48-815F-2DC0FDAF5CB7}" v="1" dt="2021-08-10T00:30:19.7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44070" autoAdjust="0"/>
  </p:normalViewPr>
  <p:slideViewPr>
    <p:cSldViewPr snapToGrid="0">
      <p:cViewPr varScale="1">
        <p:scale>
          <a:sx n="30" d="100"/>
          <a:sy n="30" d="100"/>
        </p:scale>
        <p:origin x="1718" y="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fola Akhter Rima (2029793)" userId="d569cf03-1b28-4896-a2ee-c41c12ad66ef" providerId="ADAL" clId="{9276D89A-725C-4E48-815F-2DC0FDAF5CB7}"/>
    <pc:docChg chg="custSel modSld">
      <pc:chgData name="Sufola Akhter Rima (2029793)" userId="d569cf03-1b28-4896-a2ee-c41c12ad66ef" providerId="ADAL" clId="{9276D89A-725C-4E48-815F-2DC0FDAF5CB7}" dt="2021-08-10T00:40:13.206" v="292" actId="255"/>
      <pc:docMkLst>
        <pc:docMk/>
      </pc:docMkLst>
      <pc:sldChg chg="modNotesTx">
        <pc:chgData name="Sufola Akhter Rima (2029793)" userId="d569cf03-1b28-4896-a2ee-c41c12ad66ef" providerId="ADAL" clId="{9276D89A-725C-4E48-815F-2DC0FDAF5CB7}" dt="2021-08-10T00:07:15.780" v="15" actId="20577"/>
        <pc:sldMkLst>
          <pc:docMk/>
          <pc:sldMk cId="2957289730" sldId="256"/>
        </pc:sldMkLst>
      </pc:sldChg>
      <pc:sldChg chg="modNotesTx">
        <pc:chgData name="Sufola Akhter Rima (2029793)" userId="d569cf03-1b28-4896-a2ee-c41c12ad66ef" providerId="ADAL" clId="{9276D89A-725C-4E48-815F-2DC0FDAF5CB7}" dt="2021-08-10T00:21:29.586" v="88" actId="20577"/>
        <pc:sldMkLst>
          <pc:docMk/>
          <pc:sldMk cId="2027396293" sldId="257"/>
        </pc:sldMkLst>
      </pc:sldChg>
      <pc:sldChg chg="modNotesTx">
        <pc:chgData name="Sufola Akhter Rima (2029793)" userId="d569cf03-1b28-4896-a2ee-c41c12ad66ef" providerId="ADAL" clId="{9276D89A-725C-4E48-815F-2DC0FDAF5CB7}" dt="2021-08-10T00:22:43.624" v="128" actId="20577"/>
        <pc:sldMkLst>
          <pc:docMk/>
          <pc:sldMk cId="737654263" sldId="258"/>
        </pc:sldMkLst>
      </pc:sldChg>
      <pc:sldChg chg="modNotesTx">
        <pc:chgData name="Sufola Akhter Rima (2029793)" userId="d569cf03-1b28-4896-a2ee-c41c12ad66ef" providerId="ADAL" clId="{9276D89A-725C-4E48-815F-2DC0FDAF5CB7}" dt="2021-08-10T00:25:33.566" v="134" actId="20577"/>
        <pc:sldMkLst>
          <pc:docMk/>
          <pc:sldMk cId="2064078351" sldId="260"/>
        </pc:sldMkLst>
      </pc:sldChg>
      <pc:sldChg chg="modNotesTx">
        <pc:chgData name="Sufola Akhter Rima (2029793)" userId="d569cf03-1b28-4896-a2ee-c41c12ad66ef" providerId="ADAL" clId="{9276D89A-725C-4E48-815F-2DC0FDAF5CB7}" dt="2021-08-10T00:28:10.534" v="154" actId="20577"/>
        <pc:sldMkLst>
          <pc:docMk/>
          <pc:sldMk cId="1139408360" sldId="261"/>
        </pc:sldMkLst>
      </pc:sldChg>
      <pc:sldChg chg="addSp modSp mod">
        <pc:chgData name="Sufola Akhter Rima (2029793)" userId="d569cf03-1b28-4896-a2ee-c41c12ad66ef" providerId="ADAL" clId="{9276D89A-725C-4E48-815F-2DC0FDAF5CB7}" dt="2021-08-10T00:40:13.206" v="292" actId="255"/>
        <pc:sldMkLst>
          <pc:docMk/>
          <pc:sldMk cId="1236565308" sldId="264"/>
        </pc:sldMkLst>
        <pc:spChg chg="add mod">
          <ac:chgData name="Sufola Akhter Rima (2029793)" userId="d569cf03-1b28-4896-a2ee-c41c12ad66ef" providerId="ADAL" clId="{9276D89A-725C-4E48-815F-2DC0FDAF5CB7}" dt="2021-08-10T00:40:13.206" v="292" actId="255"/>
          <ac:spMkLst>
            <pc:docMk/>
            <pc:sldMk cId="1236565308" sldId="264"/>
            <ac:spMk id="2" creationId="{A817ADBD-F065-43B3-A057-EE6D638CFF9F}"/>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svg"/><Relationship Id="rId7" Type="http://schemas.openxmlformats.org/officeDocument/2006/relationships/image" Target="../media/image7.svg"/><Relationship Id="rId2" Type="http://schemas.openxmlformats.org/officeDocument/2006/relationships/image" Target="../media/image2.png"/><Relationship Id="rId1" Type="http://schemas.openxmlformats.org/officeDocument/2006/relationships/image" Target="../media/image1.jpg"/><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 Id="rId9" Type="http://schemas.openxmlformats.org/officeDocument/2006/relationships/image" Target="../media/image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svg"/><Relationship Id="rId7" Type="http://schemas.openxmlformats.org/officeDocument/2006/relationships/image" Target="../media/image7.svg"/><Relationship Id="rId2" Type="http://schemas.openxmlformats.org/officeDocument/2006/relationships/image" Target="../media/image2.png"/><Relationship Id="rId1" Type="http://schemas.openxmlformats.org/officeDocument/2006/relationships/image" Target="../media/image1.jpg"/><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 Id="rId9"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9AFE16-7859-4E2C-B87F-502FBE2339F2}" type="doc">
      <dgm:prSet loTypeId="urn:microsoft.com/office/officeart/2018/5/layout/IconCircle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AF79359-D994-4215-8034-A8A881DD46C5}">
      <dgm:prSet custT="1"/>
      <dgm:spPr/>
      <dgm:t>
        <a:bodyPr/>
        <a:lstStyle/>
        <a:p>
          <a:pPr>
            <a:lnSpc>
              <a:spcPct val="100000"/>
            </a:lnSpc>
            <a:defRPr cap="all"/>
          </a:pPr>
          <a:r>
            <a:rPr lang="en-US" sz="2000" b="0" cap="none" dirty="0">
              <a:latin typeface="Abadi" panose="020B0604020104020204" pitchFamily="34" charset="0"/>
            </a:rPr>
            <a:t>Motivating employees to ensure consistent performance.</a:t>
          </a:r>
        </a:p>
      </dgm:t>
    </dgm:pt>
    <dgm:pt modelId="{E586F288-3E09-4274-95ED-A4092A40A09D}" type="parTrans" cxnId="{1FE7F6F0-A856-40FC-B25E-46AF1555C3B6}">
      <dgm:prSet/>
      <dgm:spPr/>
      <dgm:t>
        <a:bodyPr/>
        <a:lstStyle/>
        <a:p>
          <a:pPr algn="ctr"/>
          <a:endParaRPr lang="en-US" sz="2000" b="0" dirty="0">
            <a:latin typeface="Abadi" panose="020B0604020104020204" pitchFamily="34" charset="0"/>
          </a:endParaRPr>
        </a:p>
      </dgm:t>
    </dgm:pt>
    <dgm:pt modelId="{883A8660-C95D-48D6-A07F-3CAA422F1AA0}" type="sibTrans" cxnId="{1FE7F6F0-A856-40FC-B25E-46AF1555C3B6}">
      <dgm:prSet/>
      <dgm:spPr/>
      <dgm:t>
        <a:bodyPr/>
        <a:lstStyle/>
        <a:p>
          <a:pPr algn="ctr"/>
          <a:endParaRPr lang="en-US" sz="2000" b="0" dirty="0">
            <a:latin typeface="Abadi" panose="020B0604020104020204" pitchFamily="34" charset="0"/>
          </a:endParaRPr>
        </a:p>
      </dgm:t>
    </dgm:pt>
    <dgm:pt modelId="{3BFC6672-2379-41E9-81DE-866FD9E4AE0F}">
      <dgm:prSet custT="1"/>
      <dgm:spPr/>
      <dgm:t>
        <a:bodyPr/>
        <a:lstStyle/>
        <a:p>
          <a:pPr>
            <a:lnSpc>
              <a:spcPct val="100000"/>
            </a:lnSpc>
            <a:defRPr cap="all"/>
          </a:pPr>
          <a:r>
            <a:rPr lang="en-US" sz="2000" b="0" cap="none" dirty="0">
              <a:latin typeface="Abadi" panose="020B0604020104020204" pitchFamily="34" charset="0"/>
            </a:rPr>
            <a:t>Developing and implementing growth strategies.</a:t>
          </a:r>
        </a:p>
      </dgm:t>
    </dgm:pt>
    <dgm:pt modelId="{9AE435C3-7B93-4BD7-B6CE-828DE1B5A490}" type="parTrans" cxnId="{8481F690-DF19-400F-944D-AC3467165FA2}">
      <dgm:prSet/>
      <dgm:spPr/>
      <dgm:t>
        <a:bodyPr/>
        <a:lstStyle/>
        <a:p>
          <a:pPr algn="ctr"/>
          <a:endParaRPr lang="en-US" sz="2000" b="0" dirty="0">
            <a:latin typeface="Abadi" panose="020B0604020104020204" pitchFamily="34" charset="0"/>
          </a:endParaRPr>
        </a:p>
      </dgm:t>
    </dgm:pt>
    <dgm:pt modelId="{BB3D465E-47F5-41F2-AE09-A22E03AD5202}" type="sibTrans" cxnId="{8481F690-DF19-400F-944D-AC3467165FA2}">
      <dgm:prSet/>
      <dgm:spPr/>
      <dgm:t>
        <a:bodyPr/>
        <a:lstStyle/>
        <a:p>
          <a:pPr algn="ctr"/>
          <a:endParaRPr lang="en-US" sz="2000" b="0" dirty="0">
            <a:latin typeface="Abadi" panose="020B0604020104020204" pitchFamily="34" charset="0"/>
          </a:endParaRPr>
        </a:p>
      </dgm:t>
    </dgm:pt>
    <dgm:pt modelId="{F89B5A80-A54F-4C1C-BCDA-B13CC26C7108}">
      <dgm:prSet custT="1"/>
      <dgm:spPr/>
      <dgm:t>
        <a:bodyPr/>
        <a:lstStyle/>
        <a:p>
          <a:pPr>
            <a:lnSpc>
              <a:spcPct val="100000"/>
            </a:lnSpc>
            <a:defRPr cap="all"/>
          </a:pPr>
          <a:r>
            <a:rPr lang="en-US" sz="2000" b="0" cap="none" dirty="0">
              <a:latin typeface="Abadi" panose="020B0604020104020204" pitchFamily="34" charset="0"/>
            </a:rPr>
            <a:t>Training and managing lower-level staff members.</a:t>
          </a:r>
        </a:p>
      </dgm:t>
    </dgm:pt>
    <dgm:pt modelId="{A2C75C0B-C79F-4F5C-9470-0EFF1D266B1C}" type="parTrans" cxnId="{C99327F2-557D-4FC3-BE61-909E3DD000E5}">
      <dgm:prSet/>
      <dgm:spPr/>
      <dgm:t>
        <a:bodyPr/>
        <a:lstStyle/>
        <a:p>
          <a:pPr algn="ctr"/>
          <a:endParaRPr lang="en-US" sz="2000" b="0" dirty="0">
            <a:latin typeface="Abadi" panose="020B0604020104020204" pitchFamily="34" charset="0"/>
          </a:endParaRPr>
        </a:p>
      </dgm:t>
    </dgm:pt>
    <dgm:pt modelId="{ABEB531F-8003-4E41-AC61-9E4D580E81C0}" type="sibTrans" cxnId="{C99327F2-557D-4FC3-BE61-909E3DD000E5}">
      <dgm:prSet/>
      <dgm:spPr/>
      <dgm:t>
        <a:bodyPr/>
        <a:lstStyle/>
        <a:p>
          <a:pPr algn="ctr"/>
          <a:endParaRPr lang="en-US" sz="2000" b="0" dirty="0">
            <a:latin typeface="Abadi" panose="020B0604020104020204" pitchFamily="34" charset="0"/>
          </a:endParaRPr>
        </a:p>
      </dgm:t>
    </dgm:pt>
    <dgm:pt modelId="{05F2C7D9-99C6-4A8B-A964-2D6D3D06D5A9}">
      <dgm:prSet custT="1"/>
      <dgm:spPr/>
      <dgm:t>
        <a:bodyPr/>
        <a:lstStyle/>
        <a:p>
          <a:pPr>
            <a:lnSpc>
              <a:spcPct val="100000"/>
            </a:lnSpc>
            <a:defRPr cap="all"/>
          </a:pPr>
          <a:r>
            <a:rPr lang="en-US" sz="2000" b="0" cap="none" dirty="0">
              <a:latin typeface="Abadi" panose="020B0604020104020204" pitchFamily="34" charset="0"/>
            </a:rPr>
            <a:t>Evaluating performance and ensuring productivity.</a:t>
          </a:r>
        </a:p>
      </dgm:t>
    </dgm:pt>
    <dgm:pt modelId="{D506EA0C-E9BB-4C15-8138-CB44D41552D7}" type="parTrans" cxnId="{254E6C24-7CF5-4067-B044-7CB7E309A5B5}">
      <dgm:prSet/>
      <dgm:spPr/>
      <dgm:t>
        <a:bodyPr/>
        <a:lstStyle/>
        <a:p>
          <a:pPr algn="ctr"/>
          <a:endParaRPr lang="en-US" sz="2000" b="0" dirty="0">
            <a:latin typeface="Abadi" panose="020B0604020104020204" pitchFamily="34" charset="0"/>
          </a:endParaRPr>
        </a:p>
      </dgm:t>
    </dgm:pt>
    <dgm:pt modelId="{DA982F6B-AD16-488A-8C46-C717CAF468CF}" type="sibTrans" cxnId="{254E6C24-7CF5-4067-B044-7CB7E309A5B5}">
      <dgm:prSet/>
      <dgm:spPr/>
      <dgm:t>
        <a:bodyPr/>
        <a:lstStyle/>
        <a:p>
          <a:pPr algn="ctr"/>
          <a:endParaRPr lang="en-US" sz="2000" b="0" dirty="0">
            <a:latin typeface="Abadi" panose="020B0604020104020204" pitchFamily="34" charset="0"/>
          </a:endParaRPr>
        </a:p>
      </dgm:t>
    </dgm:pt>
    <dgm:pt modelId="{03399431-9AD4-4050-9309-9472D1F002F0}">
      <dgm:prSet custT="1"/>
      <dgm:spPr/>
      <dgm:t>
        <a:bodyPr/>
        <a:lstStyle/>
        <a:p>
          <a:pPr>
            <a:lnSpc>
              <a:spcPct val="100000"/>
            </a:lnSpc>
            <a:defRPr cap="all"/>
          </a:pPr>
          <a:r>
            <a:rPr lang="en-US" sz="2000" b="0" cap="none" dirty="0">
              <a:latin typeface="Abadi" panose="020B0604020104020204" pitchFamily="34" charset="0"/>
            </a:rPr>
            <a:t>Creating and managing budgets.</a:t>
          </a:r>
        </a:p>
      </dgm:t>
    </dgm:pt>
    <dgm:pt modelId="{3B2E01FC-4A6F-4464-857D-B723A318069C}" type="parTrans" cxnId="{AF3E8FE3-5240-477E-867F-E11B64EF8A77}">
      <dgm:prSet/>
      <dgm:spPr/>
      <dgm:t>
        <a:bodyPr/>
        <a:lstStyle/>
        <a:p>
          <a:pPr algn="ctr"/>
          <a:endParaRPr lang="en-US" sz="2000" b="0" dirty="0">
            <a:latin typeface="Abadi" panose="020B0604020104020204" pitchFamily="34" charset="0"/>
          </a:endParaRPr>
        </a:p>
      </dgm:t>
    </dgm:pt>
    <dgm:pt modelId="{46AD198B-EDBC-4B7A-BC03-DCA3AEFE12F9}" type="sibTrans" cxnId="{AF3E8FE3-5240-477E-867F-E11B64EF8A77}">
      <dgm:prSet/>
      <dgm:spPr/>
      <dgm:t>
        <a:bodyPr/>
        <a:lstStyle/>
        <a:p>
          <a:pPr algn="ctr"/>
          <a:endParaRPr lang="en-US" sz="2000" b="0" dirty="0">
            <a:latin typeface="Abadi" panose="020B0604020104020204" pitchFamily="34" charset="0"/>
          </a:endParaRPr>
        </a:p>
      </dgm:t>
    </dgm:pt>
    <dgm:pt modelId="{A1B51C6A-F975-4DBC-A27B-82BF10756932}" type="pres">
      <dgm:prSet presAssocID="{919AFE16-7859-4E2C-B87F-502FBE2339F2}" presName="root" presStyleCnt="0">
        <dgm:presLayoutVars>
          <dgm:dir/>
          <dgm:resizeHandles val="exact"/>
        </dgm:presLayoutVars>
      </dgm:prSet>
      <dgm:spPr/>
    </dgm:pt>
    <dgm:pt modelId="{2BC86BDB-2A5B-4D8A-B748-C1A76B1E5B62}" type="pres">
      <dgm:prSet presAssocID="{FAF79359-D994-4215-8034-A8A881DD46C5}" presName="compNode" presStyleCnt="0"/>
      <dgm:spPr/>
    </dgm:pt>
    <dgm:pt modelId="{14A60F93-1AC6-41B6-A821-74DEEA735474}" type="pres">
      <dgm:prSet presAssocID="{FAF79359-D994-4215-8034-A8A881DD46C5}" presName="iconBgRect" presStyleLbl="bgShp" presStyleIdx="0" presStyleCnt="5"/>
      <dgm:spPr/>
    </dgm:pt>
    <dgm:pt modelId="{FB4189AB-802C-4FE4-B805-532F800E6E60}" type="pres">
      <dgm:prSet presAssocID="{FAF79359-D994-4215-8034-A8A881DD46C5}" presName="iconRect" presStyleLbl="node1" presStyleIdx="0" presStyleCnt="5"/>
      <dgm:spPr>
        <a:blipFill>
          <a:blip xmlns:r="http://schemas.openxmlformats.org/officeDocument/2006/relationships" r:embed="rId1"/>
          <a:srcRect/>
          <a:stretch>
            <a:fillRect/>
          </a:stretch>
        </a:blipFill>
        <a:ln>
          <a:noFill/>
        </a:ln>
      </dgm:spPr>
    </dgm:pt>
    <dgm:pt modelId="{192D90A6-4A14-4ACE-BD17-08F74A936271}" type="pres">
      <dgm:prSet presAssocID="{FAF79359-D994-4215-8034-A8A881DD46C5}" presName="spaceRect" presStyleCnt="0"/>
      <dgm:spPr/>
    </dgm:pt>
    <dgm:pt modelId="{4A8FFD1F-013D-41B5-9482-1BD6B663E9B7}" type="pres">
      <dgm:prSet presAssocID="{FAF79359-D994-4215-8034-A8A881DD46C5}" presName="textRect" presStyleLbl="revTx" presStyleIdx="0" presStyleCnt="5">
        <dgm:presLayoutVars>
          <dgm:chMax val="1"/>
          <dgm:chPref val="1"/>
        </dgm:presLayoutVars>
      </dgm:prSet>
      <dgm:spPr/>
    </dgm:pt>
    <dgm:pt modelId="{DC390E61-71BF-4152-8BB7-62B131DFE92C}" type="pres">
      <dgm:prSet presAssocID="{883A8660-C95D-48D6-A07F-3CAA422F1AA0}" presName="sibTrans" presStyleCnt="0"/>
      <dgm:spPr/>
    </dgm:pt>
    <dgm:pt modelId="{DA7BA263-D1B5-4E4E-8AD3-2485DC9271B6}" type="pres">
      <dgm:prSet presAssocID="{3BFC6672-2379-41E9-81DE-866FD9E4AE0F}" presName="compNode" presStyleCnt="0"/>
      <dgm:spPr/>
    </dgm:pt>
    <dgm:pt modelId="{9A2F1596-342F-40C6-BE66-4710560D4E08}" type="pres">
      <dgm:prSet presAssocID="{3BFC6672-2379-41E9-81DE-866FD9E4AE0F}" presName="iconBgRect" presStyleLbl="bgShp" presStyleIdx="1" presStyleCnt="5"/>
      <dgm:spPr/>
    </dgm:pt>
    <dgm:pt modelId="{655449C7-725D-48EC-BD1C-C834AC4171CE}" type="pres">
      <dgm:prSet presAssocID="{3BFC6672-2379-41E9-81DE-866FD9E4AE0F}" presName="iconRect" presStyleLbl="node1" presStyleIdx="1" presStyleCnt="5"/>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usiness Growth"/>
        </a:ext>
      </dgm:extLst>
    </dgm:pt>
    <dgm:pt modelId="{76092D92-0F27-41A8-AB8D-9F5EE99A59E5}" type="pres">
      <dgm:prSet presAssocID="{3BFC6672-2379-41E9-81DE-866FD9E4AE0F}" presName="spaceRect" presStyleCnt="0"/>
      <dgm:spPr/>
    </dgm:pt>
    <dgm:pt modelId="{217A7B2B-45EB-433F-A0E7-63E859B2D540}" type="pres">
      <dgm:prSet presAssocID="{3BFC6672-2379-41E9-81DE-866FD9E4AE0F}" presName="textRect" presStyleLbl="revTx" presStyleIdx="1" presStyleCnt="5">
        <dgm:presLayoutVars>
          <dgm:chMax val="1"/>
          <dgm:chPref val="1"/>
        </dgm:presLayoutVars>
      </dgm:prSet>
      <dgm:spPr/>
    </dgm:pt>
    <dgm:pt modelId="{B1128A3F-A6BB-45B7-96C3-E5D0DA1B159C}" type="pres">
      <dgm:prSet presAssocID="{BB3D465E-47F5-41F2-AE09-A22E03AD5202}" presName="sibTrans" presStyleCnt="0"/>
      <dgm:spPr/>
    </dgm:pt>
    <dgm:pt modelId="{FBA38954-5041-4500-A112-CE974711F492}" type="pres">
      <dgm:prSet presAssocID="{F89B5A80-A54F-4C1C-BCDA-B13CC26C7108}" presName="compNode" presStyleCnt="0"/>
      <dgm:spPr/>
    </dgm:pt>
    <dgm:pt modelId="{CF6F1433-1DA5-4051-833B-029D7FFCD991}" type="pres">
      <dgm:prSet presAssocID="{F89B5A80-A54F-4C1C-BCDA-B13CC26C7108}" presName="iconBgRect" presStyleLbl="bgShp" presStyleIdx="2" presStyleCnt="5"/>
      <dgm:spPr/>
    </dgm:pt>
    <dgm:pt modelId="{B70D7DEA-B012-49CB-8836-13BC1DFE1266}" type="pres">
      <dgm:prSet presAssocID="{F89B5A80-A54F-4C1C-BCDA-B13CC26C7108}" presName="iconRect" presStyleLbl="node1" presStyleIdx="2" presStyleCnt="5"/>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Group of People"/>
        </a:ext>
      </dgm:extLst>
    </dgm:pt>
    <dgm:pt modelId="{71396D03-C6DC-41ED-B19B-ED48032BCAD4}" type="pres">
      <dgm:prSet presAssocID="{F89B5A80-A54F-4C1C-BCDA-B13CC26C7108}" presName="spaceRect" presStyleCnt="0"/>
      <dgm:spPr/>
    </dgm:pt>
    <dgm:pt modelId="{0478E129-4077-4170-A7C3-22A4C76B5FD4}" type="pres">
      <dgm:prSet presAssocID="{F89B5A80-A54F-4C1C-BCDA-B13CC26C7108}" presName="textRect" presStyleLbl="revTx" presStyleIdx="2" presStyleCnt="5">
        <dgm:presLayoutVars>
          <dgm:chMax val="1"/>
          <dgm:chPref val="1"/>
        </dgm:presLayoutVars>
      </dgm:prSet>
      <dgm:spPr/>
    </dgm:pt>
    <dgm:pt modelId="{ADCC5545-BE35-4385-A498-47AF0ACC5D09}" type="pres">
      <dgm:prSet presAssocID="{ABEB531F-8003-4E41-AC61-9E4D580E81C0}" presName="sibTrans" presStyleCnt="0"/>
      <dgm:spPr/>
    </dgm:pt>
    <dgm:pt modelId="{96FC836E-FD22-406E-95A5-8172B0D61EDC}" type="pres">
      <dgm:prSet presAssocID="{05F2C7D9-99C6-4A8B-A964-2D6D3D06D5A9}" presName="compNode" presStyleCnt="0"/>
      <dgm:spPr/>
    </dgm:pt>
    <dgm:pt modelId="{CA1D7AFE-D645-413F-80FD-4EEA8C986BFC}" type="pres">
      <dgm:prSet presAssocID="{05F2C7D9-99C6-4A8B-A964-2D6D3D06D5A9}" presName="iconBgRect" presStyleLbl="bgShp" presStyleIdx="3" presStyleCnt="5"/>
      <dgm:spPr/>
    </dgm:pt>
    <dgm:pt modelId="{C99DE5DE-D568-4A80-B950-D5E27585964B}" type="pres">
      <dgm:prSet presAssocID="{05F2C7D9-99C6-4A8B-A964-2D6D3D06D5A9}" presName="iconRect" presStyleLbl="node1" presStyleIdx="3" presStyleCnt="5"/>
      <dgm:spPr>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Gauge"/>
        </a:ext>
      </dgm:extLst>
    </dgm:pt>
    <dgm:pt modelId="{2595A5CF-E310-4598-B182-3BA6D9539520}" type="pres">
      <dgm:prSet presAssocID="{05F2C7D9-99C6-4A8B-A964-2D6D3D06D5A9}" presName="spaceRect" presStyleCnt="0"/>
      <dgm:spPr/>
    </dgm:pt>
    <dgm:pt modelId="{20E3B360-61ED-4756-B367-8ED3BAFD81EE}" type="pres">
      <dgm:prSet presAssocID="{05F2C7D9-99C6-4A8B-A964-2D6D3D06D5A9}" presName="textRect" presStyleLbl="revTx" presStyleIdx="3" presStyleCnt="5">
        <dgm:presLayoutVars>
          <dgm:chMax val="1"/>
          <dgm:chPref val="1"/>
        </dgm:presLayoutVars>
      </dgm:prSet>
      <dgm:spPr/>
    </dgm:pt>
    <dgm:pt modelId="{DA7C4F24-4023-40E0-A81A-D1E8EBD30A6C}" type="pres">
      <dgm:prSet presAssocID="{DA982F6B-AD16-488A-8C46-C717CAF468CF}" presName="sibTrans" presStyleCnt="0"/>
      <dgm:spPr/>
    </dgm:pt>
    <dgm:pt modelId="{4C6D5138-49B8-4ED3-ABEB-D9D46E670C0A}" type="pres">
      <dgm:prSet presAssocID="{03399431-9AD4-4050-9309-9472D1F002F0}" presName="compNode" presStyleCnt="0"/>
      <dgm:spPr/>
    </dgm:pt>
    <dgm:pt modelId="{24467F56-25E5-4415-B422-5B8493CCFF57}" type="pres">
      <dgm:prSet presAssocID="{03399431-9AD4-4050-9309-9472D1F002F0}" presName="iconBgRect" presStyleLbl="bgShp" presStyleIdx="4" presStyleCnt="5"/>
      <dgm:spPr/>
    </dgm:pt>
    <dgm:pt modelId="{11B2621A-74A4-4E2A-A6AA-CC7D14204A3B}" type="pres">
      <dgm:prSet presAssocID="{03399431-9AD4-4050-9309-9472D1F002F0}" presName="iconRect" presStyleLbl="node1" presStyleIdx="4" presStyleCnt="5"/>
      <dgm:spPr>
        <a:blipFill>
          <a:blip xmlns:r="http://schemas.openxmlformats.org/officeDocument/2006/relationships"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a:noFill/>
        </a:ln>
      </dgm:spPr>
      <dgm:extLst>
        <a:ext uri="{E40237B7-FDA0-4F09-8148-C483321AD2D9}">
          <dgm14:cNvPr xmlns:dgm14="http://schemas.microsoft.com/office/drawing/2010/diagram" id="0" name="" descr="Money"/>
        </a:ext>
      </dgm:extLst>
    </dgm:pt>
    <dgm:pt modelId="{FB4A6B71-55C1-4272-920A-05EE5872C41D}" type="pres">
      <dgm:prSet presAssocID="{03399431-9AD4-4050-9309-9472D1F002F0}" presName="spaceRect" presStyleCnt="0"/>
      <dgm:spPr/>
    </dgm:pt>
    <dgm:pt modelId="{02EFA15F-3523-4609-B13B-E2310BE8F940}" type="pres">
      <dgm:prSet presAssocID="{03399431-9AD4-4050-9309-9472D1F002F0}" presName="textRect" presStyleLbl="revTx" presStyleIdx="4" presStyleCnt="5">
        <dgm:presLayoutVars>
          <dgm:chMax val="1"/>
          <dgm:chPref val="1"/>
        </dgm:presLayoutVars>
      </dgm:prSet>
      <dgm:spPr/>
    </dgm:pt>
  </dgm:ptLst>
  <dgm:cxnLst>
    <dgm:cxn modelId="{6E12CA04-27E3-4B90-9E77-0D0C29B645BF}" type="presOf" srcId="{03399431-9AD4-4050-9309-9472D1F002F0}" destId="{02EFA15F-3523-4609-B13B-E2310BE8F940}" srcOrd="0" destOrd="0" presId="urn:microsoft.com/office/officeart/2018/5/layout/IconCircleLabelList"/>
    <dgm:cxn modelId="{320B6905-9C94-468B-9580-01C9F1121B74}" type="presOf" srcId="{05F2C7D9-99C6-4A8B-A964-2D6D3D06D5A9}" destId="{20E3B360-61ED-4756-B367-8ED3BAFD81EE}" srcOrd="0" destOrd="0" presId="urn:microsoft.com/office/officeart/2018/5/layout/IconCircleLabelList"/>
    <dgm:cxn modelId="{254E6C24-7CF5-4067-B044-7CB7E309A5B5}" srcId="{919AFE16-7859-4E2C-B87F-502FBE2339F2}" destId="{05F2C7D9-99C6-4A8B-A964-2D6D3D06D5A9}" srcOrd="3" destOrd="0" parTransId="{D506EA0C-E9BB-4C15-8138-CB44D41552D7}" sibTransId="{DA982F6B-AD16-488A-8C46-C717CAF468CF}"/>
    <dgm:cxn modelId="{CC651A3A-CC45-40F1-9C7A-50BF6F999EC4}" type="presOf" srcId="{F89B5A80-A54F-4C1C-BCDA-B13CC26C7108}" destId="{0478E129-4077-4170-A7C3-22A4C76B5FD4}" srcOrd="0" destOrd="0" presId="urn:microsoft.com/office/officeart/2018/5/layout/IconCircleLabelList"/>
    <dgm:cxn modelId="{8481F690-DF19-400F-944D-AC3467165FA2}" srcId="{919AFE16-7859-4E2C-B87F-502FBE2339F2}" destId="{3BFC6672-2379-41E9-81DE-866FD9E4AE0F}" srcOrd="1" destOrd="0" parTransId="{9AE435C3-7B93-4BD7-B6CE-828DE1B5A490}" sibTransId="{BB3D465E-47F5-41F2-AE09-A22E03AD5202}"/>
    <dgm:cxn modelId="{2F020AB3-A28C-4CDD-9295-198F9BD575DB}" type="presOf" srcId="{3BFC6672-2379-41E9-81DE-866FD9E4AE0F}" destId="{217A7B2B-45EB-433F-A0E7-63E859B2D540}" srcOrd="0" destOrd="0" presId="urn:microsoft.com/office/officeart/2018/5/layout/IconCircleLabelList"/>
    <dgm:cxn modelId="{C291F8BA-2BAB-4220-8AE1-D980CCFEB9C8}" type="presOf" srcId="{FAF79359-D994-4215-8034-A8A881DD46C5}" destId="{4A8FFD1F-013D-41B5-9482-1BD6B663E9B7}" srcOrd="0" destOrd="0" presId="urn:microsoft.com/office/officeart/2018/5/layout/IconCircleLabelList"/>
    <dgm:cxn modelId="{1B5826CE-6155-4FDD-8422-47DF18438F89}" type="presOf" srcId="{919AFE16-7859-4E2C-B87F-502FBE2339F2}" destId="{A1B51C6A-F975-4DBC-A27B-82BF10756932}" srcOrd="0" destOrd="0" presId="urn:microsoft.com/office/officeart/2018/5/layout/IconCircleLabelList"/>
    <dgm:cxn modelId="{AF3E8FE3-5240-477E-867F-E11B64EF8A77}" srcId="{919AFE16-7859-4E2C-B87F-502FBE2339F2}" destId="{03399431-9AD4-4050-9309-9472D1F002F0}" srcOrd="4" destOrd="0" parTransId="{3B2E01FC-4A6F-4464-857D-B723A318069C}" sibTransId="{46AD198B-EDBC-4B7A-BC03-DCA3AEFE12F9}"/>
    <dgm:cxn modelId="{1FE7F6F0-A856-40FC-B25E-46AF1555C3B6}" srcId="{919AFE16-7859-4E2C-B87F-502FBE2339F2}" destId="{FAF79359-D994-4215-8034-A8A881DD46C5}" srcOrd="0" destOrd="0" parTransId="{E586F288-3E09-4274-95ED-A4092A40A09D}" sibTransId="{883A8660-C95D-48D6-A07F-3CAA422F1AA0}"/>
    <dgm:cxn modelId="{C99327F2-557D-4FC3-BE61-909E3DD000E5}" srcId="{919AFE16-7859-4E2C-B87F-502FBE2339F2}" destId="{F89B5A80-A54F-4C1C-BCDA-B13CC26C7108}" srcOrd="2" destOrd="0" parTransId="{A2C75C0B-C79F-4F5C-9470-0EFF1D266B1C}" sibTransId="{ABEB531F-8003-4E41-AC61-9E4D580E81C0}"/>
    <dgm:cxn modelId="{23426B1E-9B4F-419B-B290-76F7E59D8103}" type="presParOf" srcId="{A1B51C6A-F975-4DBC-A27B-82BF10756932}" destId="{2BC86BDB-2A5B-4D8A-B748-C1A76B1E5B62}" srcOrd="0" destOrd="0" presId="urn:microsoft.com/office/officeart/2018/5/layout/IconCircleLabelList"/>
    <dgm:cxn modelId="{919729D0-4ACA-44A7-84BD-E32D6417D2C7}" type="presParOf" srcId="{2BC86BDB-2A5B-4D8A-B748-C1A76B1E5B62}" destId="{14A60F93-1AC6-41B6-A821-74DEEA735474}" srcOrd="0" destOrd="0" presId="urn:microsoft.com/office/officeart/2018/5/layout/IconCircleLabelList"/>
    <dgm:cxn modelId="{48EA9BC5-4719-4FD0-A0C2-97E2618369FC}" type="presParOf" srcId="{2BC86BDB-2A5B-4D8A-B748-C1A76B1E5B62}" destId="{FB4189AB-802C-4FE4-B805-532F800E6E60}" srcOrd="1" destOrd="0" presId="urn:microsoft.com/office/officeart/2018/5/layout/IconCircleLabelList"/>
    <dgm:cxn modelId="{2CFC2876-0F5E-427D-858A-16A3E41CC9C0}" type="presParOf" srcId="{2BC86BDB-2A5B-4D8A-B748-C1A76B1E5B62}" destId="{192D90A6-4A14-4ACE-BD17-08F74A936271}" srcOrd="2" destOrd="0" presId="urn:microsoft.com/office/officeart/2018/5/layout/IconCircleLabelList"/>
    <dgm:cxn modelId="{FFD78E1D-BFD2-4ABC-9C49-8CF9BE96FBDC}" type="presParOf" srcId="{2BC86BDB-2A5B-4D8A-B748-C1A76B1E5B62}" destId="{4A8FFD1F-013D-41B5-9482-1BD6B663E9B7}" srcOrd="3" destOrd="0" presId="urn:microsoft.com/office/officeart/2018/5/layout/IconCircleLabelList"/>
    <dgm:cxn modelId="{F40C9427-569E-4940-804E-7A0490B934B4}" type="presParOf" srcId="{A1B51C6A-F975-4DBC-A27B-82BF10756932}" destId="{DC390E61-71BF-4152-8BB7-62B131DFE92C}" srcOrd="1" destOrd="0" presId="urn:microsoft.com/office/officeart/2018/5/layout/IconCircleLabelList"/>
    <dgm:cxn modelId="{36EDF502-1E5C-4F08-88F1-C1C9C014D20E}" type="presParOf" srcId="{A1B51C6A-F975-4DBC-A27B-82BF10756932}" destId="{DA7BA263-D1B5-4E4E-8AD3-2485DC9271B6}" srcOrd="2" destOrd="0" presId="urn:microsoft.com/office/officeart/2018/5/layout/IconCircleLabelList"/>
    <dgm:cxn modelId="{81AF50A7-E0FF-42E6-B0EA-FA1CA2DEF550}" type="presParOf" srcId="{DA7BA263-D1B5-4E4E-8AD3-2485DC9271B6}" destId="{9A2F1596-342F-40C6-BE66-4710560D4E08}" srcOrd="0" destOrd="0" presId="urn:microsoft.com/office/officeart/2018/5/layout/IconCircleLabelList"/>
    <dgm:cxn modelId="{711C3308-2C88-490A-A3C1-52563BD419BC}" type="presParOf" srcId="{DA7BA263-D1B5-4E4E-8AD3-2485DC9271B6}" destId="{655449C7-725D-48EC-BD1C-C834AC4171CE}" srcOrd="1" destOrd="0" presId="urn:microsoft.com/office/officeart/2018/5/layout/IconCircleLabelList"/>
    <dgm:cxn modelId="{D5E06CB0-D114-477E-B688-BD8834BADF98}" type="presParOf" srcId="{DA7BA263-D1B5-4E4E-8AD3-2485DC9271B6}" destId="{76092D92-0F27-41A8-AB8D-9F5EE99A59E5}" srcOrd="2" destOrd="0" presId="urn:microsoft.com/office/officeart/2018/5/layout/IconCircleLabelList"/>
    <dgm:cxn modelId="{03BEAA70-01B0-4A03-88AC-7C24EE9A73BE}" type="presParOf" srcId="{DA7BA263-D1B5-4E4E-8AD3-2485DC9271B6}" destId="{217A7B2B-45EB-433F-A0E7-63E859B2D540}" srcOrd="3" destOrd="0" presId="urn:microsoft.com/office/officeart/2018/5/layout/IconCircleLabelList"/>
    <dgm:cxn modelId="{89910627-96E0-40A2-8BC0-BAABBA0661A9}" type="presParOf" srcId="{A1B51C6A-F975-4DBC-A27B-82BF10756932}" destId="{B1128A3F-A6BB-45B7-96C3-E5D0DA1B159C}" srcOrd="3" destOrd="0" presId="urn:microsoft.com/office/officeart/2018/5/layout/IconCircleLabelList"/>
    <dgm:cxn modelId="{F7555631-3290-4C56-BF12-1B658E087A88}" type="presParOf" srcId="{A1B51C6A-F975-4DBC-A27B-82BF10756932}" destId="{FBA38954-5041-4500-A112-CE974711F492}" srcOrd="4" destOrd="0" presId="urn:microsoft.com/office/officeart/2018/5/layout/IconCircleLabelList"/>
    <dgm:cxn modelId="{FE644BEC-08A2-4970-8FED-C12B7D9FD1F4}" type="presParOf" srcId="{FBA38954-5041-4500-A112-CE974711F492}" destId="{CF6F1433-1DA5-4051-833B-029D7FFCD991}" srcOrd="0" destOrd="0" presId="urn:microsoft.com/office/officeart/2018/5/layout/IconCircleLabelList"/>
    <dgm:cxn modelId="{D164658C-428E-43CF-9F97-5E6F58D86932}" type="presParOf" srcId="{FBA38954-5041-4500-A112-CE974711F492}" destId="{B70D7DEA-B012-49CB-8836-13BC1DFE1266}" srcOrd="1" destOrd="0" presId="urn:microsoft.com/office/officeart/2018/5/layout/IconCircleLabelList"/>
    <dgm:cxn modelId="{73CECDAD-ECBD-4790-BBA2-9E48C565EC9D}" type="presParOf" srcId="{FBA38954-5041-4500-A112-CE974711F492}" destId="{71396D03-C6DC-41ED-B19B-ED48032BCAD4}" srcOrd="2" destOrd="0" presId="urn:microsoft.com/office/officeart/2018/5/layout/IconCircleLabelList"/>
    <dgm:cxn modelId="{46F6955F-3089-48B2-8A9C-DA9831D12306}" type="presParOf" srcId="{FBA38954-5041-4500-A112-CE974711F492}" destId="{0478E129-4077-4170-A7C3-22A4C76B5FD4}" srcOrd="3" destOrd="0" presId="urn:microsoft.com/office/officeart/2018/5/layout/IconCircleLabelList"/>
    <dgm:cxn modelId="{EE8176F5-FCB9-472A-8C5D-333AC4598F38}" type="presParOf" srcId="{A1B51C6A-F975-4DBC-A27B-82BF10756932}" destId="{ADCC5545-BE35-4385-A498-47AF0ACC5D09}" srcOrd="5" destOrd="0" presId="urn:microsoft.com/office/officeart/2018/5/layout/IconCircleLabelList"/>
    <dgm:cxn modelId="{AB64B936-CBDF-4FE0-A10A-EDB3E27AC39F}" type="presParOf" srcId="{A1B51C6A-F975-4DBC-A27B-82BF10756932}" destId="{96FC836E-FD22-406E-95A5-8172B0D61EDC}" srcOrd="6" destOrd="0" presId="urn:microsoft.com/office/officeart/2018/5/layout/IconCircleLabelList"/>
    <dgm:cxn modelId="{22FBF16A-B1FC-457F-A261-A1A9C4521004}" type="presParOf" srcId="{96FC836E-FD22-406E-95A5-8172B0D61EDC}" destId="{CA1D7AFE-D645-413F-80FD-4EEA8C986BFC}" srcOrd="0" destOrd="0" presId="urn:microsoft.com/office/officeart/2018/5/layout/IconCircleLabelList"/>
    <dgm:cxn modelId="{10589685-E4DE-49D0-B089-FAE723201367}" type="presParOf" srcId="{96FC836E-FD22-406E-95A5-8172B0D61EDC}" destId="{C99DE5DE-D568-4A80-B950-D5E27585964B}" srcOrd="1" destOrd="0" presId="urn:microsoft.com/office/officeart/2018/5/layout/IconCircleLabelList"/>
    <dgm:cxn modelId="{0713D3F6-A39C-4629-8374-4B50D8A7A17C}" type="presParOf" srcId="{96FC836E-FD22-406E-95A5-8172B0D61EDC}" destId="{2595A5CF-E310-4598-B182-3BA6D9539520}" srcOrd="2" destOrd="0" presId="urn:microsoft.com/office/officeart/2018/5/layout/IconCircleLabelList"/>
    <dgm:cxn modelId="{2DC9AF86-2850-4672-B3FF-94E6BCF8DA5D}" type="presParOf" srcId="{96FC836E-FD22-406E-95A5-8172B0D61EDC}" destId="{20E3B360-61ED-4756-B367-8ED3BAFD81EE}" srcOrd="3" destOrd="0" presId="urn:microsoft.com/office/officeart/2018/5/layout/IconCircleLabelList"/>
    <dgm:cxn modelId="{D1C497BC-6059-4775-A6D4-15AD404AB74D}" type="presParOf" srcId="{A1B51C6A-F975-4DBC-A27B-82BF10756932}" destId="{DA7C4F24-4023-40E0-A81A-D1E8EBD30A6C}" srcOrd="7" destOrd="0" presId="urn:microsoft.com/office/officeart/2018/5/layout/IconCircleLabelList"/>
    <dgm:cxn modelId="{A5B1A864-5217-4BF5-AABF-E5A844D7E9F8}" type="presParOf" srcId="{A1B51C6A-F975-4DBC-A27B-82BF10756932}" destId="{4C6D5138-49B8-4ED3-ABEB-D9D46E670C0A}" srcOrd="8" destOrd="0" presId="urn:microsoft.com/office/officeart/2018/5/layout/IconCircleLabelList"/>
    <dgm:cxn modelId="{A11423A5-BBE7-4DF1-ADB3-B3E908A5C5B6}" type="presParOf" srcId="{4C6D5138-49B8-4ED3-ABEB-D9D46E670C0A}" destId="{24467F56-25E5-4415-B422-5B8493CCFF57}" srcOrd="0" destOrd="0" presId="urn:microsoft.com/office/officeart/2018/5/layout/IconCircleLabelList"/>
    <dgm:cxn modelId="{73A1439A-B9FA-4B1F-ABD8-405BA381622F}" type="presParOf" srcId="{4C6D5138-49B8-4ED3-ABEB-D9D46E670C0A}" destId="{11B2621A-74A4-4E2A-A6AA-CC7D14204A3B}" srcOrd="1" destOrd="0" presId="urn:microsoft.com/office/officeart/2018/5/layout/IconCircleLabelList"/>
    <dgm:cxn modelId="{C1969E12-6FC2-4B9E-845A-44C07E343927}" type="presParOf" srcId="{4C6D5138-49B8-4ED3-ABEB-D9D46E670C0A}" destId="{FB4A6B71-55C1-4272-920A-05EE5872C41D}" srcOrd="2" destOrd="0" presId="urn:microsoft.com/office/officeart/2018/5/layout/IconCircleLabelList"/>
    <dgm:cxn modelId="{834FBC77-3373-453A-AD39-E83227E6706A}" type="presParOf" srcId="{4C6D5138-49B8-4ED3-ABEB-D9D46E670C0A}" destId="{02EFA15F-3523-4609-B13B-E2310BE8F940}"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B132587-5A49-4A2B-9386-9E57AB73EA26}"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F6C14010-2D37-4C17-9199-DD1741FD31A9}">
      <dgm:prSet/>
      <dgm:spPr/>
      <dgm:t>
        <a:bodyPr/>
        <a:lstStyle/>
        <a:p>
          <a:r>
            <a:rPr lang="en-US" b="1"/>
            <a:t>Visionary Leadership Skills</a:t>
          </a:r>
          <a:endParaRPr lang="en-US"/>
        </a:p>
      </dgm:t>
    </dgm:pt>
    <dgm:pt modelId="{8FD75685-C7FB-4305-87DD-8AF4ED90FA9C}" type="parTrans" cxnId="{55EC5C8C-E788-4220-A5F6-297FF2F35C5F}">
      <dgm:prSet/>
      <dgm:spPr/>
      <dgm:t>
        <a:bodyPr/>
        <a:lstStyle/>
        <a:p>
          <a:endParaRPr lang="en-US"/>
        </a:p>
      </dgm:t>
    </dgm:pt>
    <dgm:pt modelId="{AA8EF0F0-A038-42FE-BC3C-0D87A3E817ED}" type="sibTrans" cxnId="{55EC5C8C-E788-4220-A5F6-297FF2F35C5F}">
      <dgm:prSet/>
      <dgm:spPr/>
      <dgm:t>
        <a:bodyPr/>
        <a:lstStyle/>
        <a:p>
          <a:endParaRPr lang="en-US"/>
        </a:p>
      </dgm:t>
    </dgm:pt>
    <dgm:pt modelId="{1C4DC137-9566-4335-A561-050EB3403E5C}">
      <dgm:prSet/>
      <dgm:spPr/>
      <dgm:t>
        <a:bodyPr/>
        <a:lstStyle/>
        <a:p>
          <a:r>
            <a:rPr lang="en-US" b="1"/>
            <a:t>Analytical Skills</a:t>
          </a:r>
          <a:endParaRPr lang="en-US"/>
        </a:p>
      </dgm:t>
    </dgm:pt>
    <dgm:pt modelId="{D4B7A92A-3BF7-4305-B969-5EDDCAD66C30}" type="parTrans" cxnId="{ADFCC505-22CE-4B1A-9C12-81105F0339C1}">
      <dgm:prSet/>
      <dgm:spPr/>
      <dgm:t>
        <a:bodyPr/>
        <a:lstStyle/>
        <a:p>
          <a:endParaRPr lang="en-US"/>
        </a:p>
      </dgm:t>
    </dgm:pt>
    <dgm:pt modelId="{309A1F53-6CBB-4D98-AFC3-6EDA3A3EB893}" type="sibTrans" cxnId="{ADFCC505-22CE-4B1A-9C12-81105F0339C1}">
      <dgm:prSet/>
      <dgm:spPr/>
      <dgm:t>
        <a:bodyPr/>
        <a:lstStyle/>
        <a:p>
          <a:endParaRPr lang="en-US"/>
        </a:p>
      </dgm:t>
    </dgm:pt>
    <dgm:pt modelId="{580D1DF7-7ABB-4622-9539-3258DE851DF4}">
      <dgm:prSet/>
      <dgm:spPr/>
      <dgm:t>
        <a:bodyPr/>
        <a:lstStyle/>
        <a:p>
          <a:r>
            <a:rPr lang="en-US" b="1"/>
            <a:t>Conflict Management Skills</a:t>
          </a:r>
          <a:endParaRPr lang="en-US"/>
        </a:p>
      </dgm:t>
    </dgm:pt>
    <dgm:pt modelId="{D506A9D5-3278-4608-914A-853F24C90CF6}" type="parTrans" cxnId="{D298D103-6DEA-42B4-8EF2-4856BC75D75B}">
      <dgm:prSet/>
      <dgm:spPr/>
      <dgm:t>
        <a:bodyPr/>
        <a:lstStyle/>
        <a:p>
          <a:endParaRPr lang="en-US"/>
        </a:p>
      </dgm:t>
    </dgm:pt>
    <dgm:pt modelId="{A88F4BBA-7065-4CFD-A119-2A20C66F7412}" type="sibTrans" cxnId="{D298D103-6DEA-42B4-8EF2-4856BC75D75B}">
      <dgm:prSet/>
      <dgm:spPr/>
      <dgm:t>
        <a:bodyPr/>
        <a:lstStyle/>
        <a:p>
          <a:endParaRPr lang="en-US"/>
        </a:p>
      </dgm:t>
    </dgm:pt>
    <dgm:pt modelId="{B5D64011-B98B-4728-8C92-51928AA4A432}">
      <dgm:prSet/>
      <dgm:spPr/>
      <dgm:t>
        <a:bodyPr/>
        <a:lstStyle/>
        <a:p>
          <a:r>
            <a:rPr lang="en-US" b="1"/>
            <a:t>Collaborative Skills</a:t>
          </a:r>
          <a:endParaRPr lang="en-US"/>
        </a:p>
      </dgm:t>
    </dgm:pt>
    <dgm:pt modelId="{D3EE49AC-917B-4EC2-B859-40FCA22181E3}" type="parTrans" cxnId="{BC0A510D-821B-49C0-9FDB-D1B5EFA851C2}">
      <dgm:prSet/>
      <dgm:spPr/>
      <dgm:t>
        <a:bodyPr/>
        <a:lstStyle/>
        <a:p>
          <a:endParaRPr lang="en-US"/>
        </a:p>
      </dgm:t>
    </dgm:pt>
    <dgm:pt modelId="{8E09C01D-3367-47AE-B8B0-FDAA502E97DC}" type="sibTrans" cxnId="{BC0A510D-821B-49C0-9FDB-D1B5EFA851C2}">
      <dgm:prSet/>
      <dgm:spPr/>
      <dgm:t>
        <a:bodyPr/>
        <a:lstStyle/>
        <a:p>
          <a:endParaRPr lang="en-US"/>
        </a:p>
      </dgm:t>
    </dgm:pt>
    <dgm:pt modelId="{AC9E82B0-F967-49E6-BA33-7A5AAB267F79}">
      <dgm:prSet/>
      <dgm:spPr/>
      <dgm:t>
        <a:bodyPr/>
        <a:lstStyle/>
        <a:p>
          <a:r>
            <a:rPr lang="en-US" b="1"/>
            <a:t>Social Skills</a:t>
          </a:r>
          <a:endParaRPr lang="en-US"/>
        </a:p>
      </dgm:t>
    </dgm:pt>
    <dgm:pt modelId="{DADC5DE6-3962-4BE5-B2A0-0DC74158BAB0}" type="parTrans" cxnId="{89354C26-CB64-483A-B4DE-32DBBD3C09B2}">
      <dgm:prSet/>
      <dgm:spPr/>
      <dgm:t>
        <a:bodyPr/>
        <a:lstStyle/>
        <a:p>
          <a:endParaRPr lang="en-US"/>
        </a:p>
      </dgm:t>
    </dgm:pt>
    <dgm:pt modelId="{934DD402-17E2-4BD5-8D5C-FB41B27A5D4E}" type="sibTrans" cxnId="{89354C26-CB64-483A-B4DE-32DBBD3C09B2}">
      <dgm:prSet/>
      <dgm:spPr/>
      <dgm:t>
        <a:bodyPr/>
        <a:lstStyle/>
        <a:p>
          <a:endParaRPr lang="en-US"/>
        </a:p>
      </dgm:t>
    </dgm:pt>
    <dgm:pt modelId="{D4616993-9616-4B58-A444-28BD5C6A9DFB}">
      <dgm:prSet/>
      <dgm:spPr/>
      <dgm:t>
        <a:bodyPr/>
        <a:lstStyle/>
        <a:p>
          <a:r>
            <a:rPr lang="en-US" b="1"/>
            <a:t>Motivational Skills</a:t>
          </a:r>
          <a:endParaRPr lang="en-US"/>
        </a:p>
      </dgm:t>
    </dgm:pt>
    <dgm:pt modelId="{9A39D4F1-2C3F-4DF5-91DA-01F571B01272}" type="parTrans" cxnId="{FD48EBBF-7929-4C20-9800-2B6BDFBD3CB3}">
      <dgm:prSet/>
      <dgm:spPr/>
      <dgm:t>
        <a:bodyPr/>
        <a:lstStyle/>
        <a:p>
          <a:endParaRPr lang="en-US"/>
        </a:p>
      </dgm:t>
    </dgm:pt>
    <dgm:pt modelId="{BD4BD648-E8FD-4A49-8C9E-83DAD60571A1}" type="sibTrans" cxnId="{FD48EBBF-7929-4C20-9800-2B6BDFBD3CB3}">
      <dgm:prSet/>
      <dgm:spPr/>
      <dgm:t>
        <a:bodyPr/>
        <a:lstStyle/>
        <a:p>
          <a:endParaRPr lang="en-US"/>
        </a:p>
      </dgm:t>
    </dgm:pt>
    <dgm:pt modelId="{1647080E-39C7-4650-A335-A2D818924DEB}" type="pres">
      <dgm:prSet presAssocID="{3B132587-5A49-4A2B-9386-9E57AB73EA26}" presName="diagram" presStyleCnt="0">
        <dgm:presLayoutVars>
          <dgm:dir/>
          <dgm:resizeHandles val="exact"/>
        </dgm:presLayoutVars>
      </dgm:prSet>
      <dgm:spPr/>
    </dgm:pt>
    <dgm:pt modelId="{146045EE-0002-4FA4-AC79-0ADFDA624BDC}" type="pres">
      <dgm:prSet presAssocID="{F6C14010-2D37-4C17-9199-DD1741FD31A9}" presName="node" presStyleLbl="node1" presStyleIdx="0" presStyleCnt="6">
        <dgm:presLayoutVars>
          <dgm:bulletEnabled val="1"/>
        </dgm:presLayoutVars>
      </dgm:prSet>
      <dgm:spPr/>
    </dgm:pt>
    <dgm:pt modelId="{076C0EDB-43FB-4643-87C7-A4875EFC2586}" type="pres">
      <dgm:prSet presAssocID="{AA8EF0F0-A038-42FE-BC3C-0D87A3E817ED}" presName="sibTrans" presStyleCnt="0"/>
      <dgm:spPr/>
    </dgm:pt>
    <dgm:pt modelId="{72A5A44B-41DC-4CDE-91A5-871EEAF85813}" type="pres">
      <dgm:prSet presAssocID="{1C4DC137-9566-4335-A561-050EB3403E5C}" presName="node" presStyleLbl="node1" presStyleIdx="1" presStyleCnt="6">
        <dgm:presLayoutVars>
          <dgm:bulletEnabled val="1"/>
        </dgm:presLayoutVars>
      </dgm:prSet>
      <dgm:spPr/>
    </dgm:pt>
    <dgm:pt modelId="{5FFD106A-79D7-4367-B48D-39A02666D789}" type="pres">
      <dgm:prSet presAssocID="{309A1F53-6CBB-4D98-AFC3-6EDA3A3EB893}" presName="sibTrans" presStyleCnt="0"/>
      <dgm:spPr/>
    </dgm:pt>
    <dgm:pt modelId="{9A492B34-FFD9-4963-AB9E-30C22ECF9B80}" type="pres">
      <dgm:prSet presAssocID="{580D1DF7-7ABB-4622-9539-3258DE851DF4}" presName="node" presStyleLbl="node1" presStyleIdx="2" presStyleCnt="6">
        <dgm:presLayoutVars>
          <dgm:bulletEnabled val="1"/>
        </dgm:presLayoutVars>
      </dgm:prSet>
      <dgm:spPr/>
    </dgm:pt>
    <dgm:pt modelId="{C50AA2C8-4764-4FA9-83C3-384E6C91836E}" type="pres">
      <dgm:prSet presAssocID="{A88F4BBA-7065-4CFD-A119-2A20C66F7412}" presName="sibTrans" presStyleCnt="0"/>
      <dgm:spPr/>
    </dgm:pt>
    <dgm:pt modelId="{F2409CE6-E32E-4821-BF3F-D2112C418B0D}" type="pres">
      <dgm:prSet presAssocID="{B5D64011-B98B-4728-8C92-51928AA4A432}" presName="node" presStyleLbl="node1" presStyleIdx="3" presStyleCnt="6">
        <dgm:presLayoutVars>
          <dgm:bulletEnabled val="1"/>
        </dgm:presLayoutVars>
      </dgm:prSet>
      <dgm:spPr/>
    </dgm:pt>
    <dgm:pt modelId="{267F970F-939C-4280-B8E7-2879C2D6924A}" type="pres">
      <dgm:prSet presAssocID="{8E09C01D-3367-47AE-B8B0-FDAA502E97DC}" presName="sibTrans" presStyleCnt="0"/>
      <dgm:spPr/>
    </dgm:pt>
    <dgm:pt modelId="{8F4B32D5-1C8F-438A-9E81-577C21563EA4}" type="pres">
      <dgm:prSet presAssocID="{AC9E82B0-F967-49E6-BA33-7A5AAB267F79}" presName="node" presStyleLbl="node1" presStyleIdx="4" presStyleCnt="6">
        <dgm:presLayoutVars>
          <dgm:bulletEnabled val="1"/>
        </dgm:presLayoutVars>
      </dgm:prSet>
      <dgm:spPr/>
    </dgm:pt>
    <dgm:pt modelId="{D835A31B-371E-43A6-82D0-A6ADB8664DCC}" type="pres">
      <dgm:prSet presAssocID="{934DD402-17E2-4BD5-8D5C-FB41B27A5D4E}" presName="sibTrans" presStyleCnt="0"/>
      <dgm:spPr/>
    </dgm:pt>
    <dgm:pt modelId="{67CDCEA9-B358-4FE5-8297-B442EB38EE14}" type="pres">
      <dgm:prSet presAssocID="{D4616993-9616-4B58-A444-28BD5C6A9DFB}" presName="node" presStyleLbl="node1" presStyleIdx="5" presStyleCnt="6">
        <dgm:presLayoutVars>
          <dgm:bulletEnabled val="1"/>
        </dgm:presLayoutVars>
      </dgm:prSet>
      <dgm:spPr/>
    </dgm:pt>
  </dgm:ptLst>
  <dgm:cxnLst>
    <dgm:cxn modelId="{D298D103-6DEA-42B4-8EF2-4856BC75D75B}" srcId="{3B132587-5A49-4A2B-9386-9E57AB73EA26}" destId="{580D1DF7-7ABB-4622-9539-3258DE851DF4}" srcOrd="2" destOrd="0" parTransId="{D506A9D5-3278-4608-914A-853F24C90CF6}" sibTransId="{A88F4BBA-7065-4CFD-A119-2A20C66F7412}"/>
    <dgm:cxn modelId="{ADFCC505-22CE-4B1A-9C12-81105F0339C1}" srcId="{3B132587-5A49-4A2B-9386-9E57AB73EA26}" destId="{1C4DC137-9566-4335-A561-050EB3403E5C}" srcOrd="1" destOrd="0" parTransId="{D4B7A92A-3BF7-4305-B969-5EDDCAD66C30}" sibTransId="{309A1F53-6CBB-4D98-AFC3-6EDA3A3EB893}"/>
    <dgm:cxn modelId="{BC0A510D-821B-49C0-9FDB-D1B5EFA851C2}" srcId="{3B132587-5A49-4A2B-9386-9E57AB73EA26}" destId="{B5D64011-B98B-4728-8C92-51928AA4A432}" srcOrd="3" destOrd="0" parTransId="{D3EE49AC-917B-4EC2-B859-40FCA22181E3}" sibTransId="{8E09C01D-3367-47AE-B8B0-FDAA502E97DC}"/>
    <dgm:cxn modelId="{89354C26-CB64-483A-B4DE-32DBBD3C09B2}" srcId="{3B132587-5A49-4A2B-9386-9E57AB73EA26}" destId="{AC9E82B0-F967-49E6-BA33-7A5AAB267F79}" srcOrd="4" destOrd="0" parTransId="{DADC5DE6-3962-4BE5-B2A0-0DC74158BAB0}" sibTransId="{934DD402-17E2-4BD5-8D5C-FB41B27A5D4E}"/>
    <dgm:cxn modelId="{2E7B2A35-A7BF-4EF1-9A5A-821052CC77D9}" type="presOf" srcId="{F6C14010-2D37-4C17-9199-DD1741FD31A9}" destId="{146045EE-0002-4FA4-AC79-0ADFDA624BDC}" srcOrd="0" destOrd="0" presId="urn:microsoft.com/office/officeart/2005/8/layout/default"/>
    <dgm:cxn modelId="{1A9A723A-41DA-48A2-964B-DC7FEECAE63A}" type="presOf" srcId="{1C4DC137-9566-4335-A561-050EB3403E5C}" destId="{72A5A44B-41DC-4CDE-91A5-871EEAF85813}" srcOrd="0" destOrd="0" presId="urn:microsoft.com/office/officeart/2005/8/layout/default"/>
    <dgm:cxn modelId="{798B736C-EC17-4928-8764-87E5A8DB3546}" type="presOf" srcId="{3B132587-5A49-4A2B-9386-9E57AB73EA26}" destId="{1647080E-39C7-4650-A335-A2D818924DEB}" srcOrd="0" destOrd="0" presId="urn:microsoft.com/office/officeart/2005/8/layout/default"/>
    <dgm:cxn modelId="{8CDE0C6E-53CC-4253-8C0C-7BFB194526ED}" type="presOf" srcId="{580D1DF7-7ABB-4622-9539-3258DE851DF4}" destId="{9A492B34-FFD9-4963-AB9E-30C22ECF9B80}" srcOrd="0" destOrd="0" presId="urn:microsoft.com/office/officeart/2005/8/layout/default"/>
    <dgm:cxn modelId="{55EC5C8C-E788-4220-A5F6-297FF2F35C5F}" srcId="{3B132587-5A49-4A2B-9386-9E57AB73EA26}" destId="{F6C14010-2D37-4C17-9199-DD1741FD31A9}" srcOrd="0" destOrd="0" parTransId="{8FD75685-C7FB-4305-87DD-8AF4ED90FA9C}" sibTransId="{AA8EF0F0-A038-42FE-BC3C-0D87A3E817ED}"/>
    <dgm:cxn modelId="{B3FA5090-3AB8-41ED-B314-FF2365A50C96}" type="presOf" srcId="{D4616993-9616-4B58-A444-28BD5C6A9DFB}" destId="{67CDCEA9-B358-4FE5-8297-B442EB38EE14}" srcOrd="0" destOrd="0" presId="urn:microsoft.com/office/officeart/2005/8/layout/default"/>
    <dgm:cxn modelId="{95A49E93-50A4-4873-A856-D36712756615}" type="presOf" srcId="{AC9E82B0-F967-49E6-BA33-7A5AAB267F79}" destId="{8F4B32D5-1C8F-438A-9E81-577C21563EA4}" srcOrd="0" destOrd="0" presId="urn:microsoft.com/office/officeart/2005/8/layout/default"/>
    <dgm:cxn modelId="{FD48EBBF-7929-4C20-9800-2B6BDFBD3CB3}" srcId="{3B132587-5A49-4A2B-9386-9E57AB73EA26}" destId="{D4616993-9616-4B58-A444-28BD5C6A9DFB}" srcOrd="5" destOrd="0" parTransId="{9A39D4F1-2C3F-4DF5-91DA-01F571B01272}" sibTransId="{BD4BD648-E8FD-4A49-8C9E-83DAD60571A1}"/>
    <dgm:cxn modelId="{12A538D8-0994-4556-98A2-5616E470993C}" type="presOf" srcId="{B5D64011-B98B-4728-8C92-51928AA4A432}" destId="{F2409CE6-E32E-4821-BF3F-D2112C418B0D}" srcOrd="0" destOrd="0" presId="urn:microsoft.com/office/officeart/2005/8/layout/default"/>
    <dgm:cxn modelId="{9606FDA5-F7B1-4881-A817-7517748E7DD9}" type="presParOf" srcId="{1647080E-39C7-4650-A335-A2D818924DEB}" destId="{146045EE-0002-4FA4-AC79-0ADFDA624BDC}" srcOrd="0" destOrd="0" presId="urn:microsoft.com/office/officeart/2005/8/layout/default"/>
    <dgm:cxn modelId="{FE98BCD1-3A32-483E-AF3A-9CAE4052EE56}" type="presParOf" srcId="{1647080E-39C7-4650-A335-A2D818924DEB}" destId="{076C0EDB-43FB-4643-87C7-A4875EFC2586}" srcOrd="1" destOrd="0" presId="urn:microsoft.com/office/officeart/2005/8/layout/default"/>
    <dgm:cxn modelId="{AEB40729-E078-475F-A8F1-A8E488C518C7}" type="presParOf" srcId="{1647080E-39C7-4650-A335-A2D818924DEB}" destId="{72A5A44B-41DC-4CDE-91A5-871EEAF85813}" srcOrd="2" destOrd="0" presId="urn:microsoft.com/office/officeart/2005/8/layout/default"/>
    <dgm:cxn modelId="{105516B2-3AAA-486F-8448-59E0FC90F2F7}" type="presParOf" srcId="{1647080E-39C7-4650-A335-A2D818924DEB}" destId="{5FFD106A-79D7-4367-B48D-39A02666D789}" srcOrd="3" destOrd="0" presId="urn:microsoft.com/office/officeart/2005/8/layout/default"/>
    <dgm:cxn modelId="{2CEAE7C0-EFE7-4C44-B165-45D0FEC179E7}" type="presParOf" srcId="{1647080E-39C7-4650-A335-A2D818924DEB}" destId="{9A492B34-FFD9-4963-AB9E-30C22ECF9B80}" srcOrd="4" destOrd="0" presId="urn:microsoft.com/office/officeart/2005/8/layout/default"/>
    <dgm:cxn modelId="{1E156A3E-75E4-4C01-8ACE-3CF804EEA97B}" type="presParOf" srcId="{1647080E-39C7-4650-A335-A2D818924DEB}" destId="{C50AA2C8-4764-4FA9-83C3-384E6C91836E}" srcOrd="5" destOrd="0" presId="urn:microsoft.com/office/officeart/2005/8/layout/default"/>
    <dgm:cxn modelId="{7F48957B-1D98-41B8-A357-0194BAC51EBF}" type="presParOf" srcId="{1647080E-39C7-4650-A335-A2D818924DEB}" destId="{F2409CE6-E32E-4821-BF3F-D2112C418B0D}" srcOrd="6" destOrd="0" presId="urn:microsoft.com/office/officeart/2005/8/layout/default"/>
    <dgm:cxn modelId="{D156DF28-4E7A-4466-8EBE-F6A61B70F74F}" type="presParOf" srcId="{1647080E-39C7-4650-A335-A2D818924DEB}" destId="{267F970F-939C-4280-B8E7-2879C2D6924A}" srcOrd="7" destOrd="0" presId="urn:microsoft.com/office/officeart/2005/8/layout/default"/>
    <dgm:cxn modelId="{568AE8EA-ED52-48FC-8E5F-84BDA7388BA1}" type="presParOf" srcId="{1647080E-39C7-4650-A335-A2D818924DEB}" destId="{8F4B32D5-1C8F-438A-9E81-577C21563EA4}" srcOrd="8" destOrd="0" presId="urn:microsoft.com/office/officeart/2005/8/layout/default"/>
    <dgm:cxn modelId="{C4350354-5849-4241-89D0-CE35A03E0484}" type="presParOf" srcId="{1647080E-39C7-4650-A335-A2D818924DEB}" destId="{D835A31B-371E-43A6-82D0-A6ADB8664DCC}" srcOrd="9" destOrd="0" presId="urn:microsoft.com/office/officeart/2005/8/layout/default"/>
    <dgm:cxn modelId="{758546DD-D684-42DB-8AA5-B02D63304594}" type="presParOf" srcId="{1647080E-39C7-4650-A335-A2D818924DEB}" destId="{67CDCEA9-B358-4FE5-8297-B442EB38EE14}"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A60F93-1AC6-41B6-A821-74DEEA735474}">
      <dsp:nvSpPr>
        <dsp:cNvPr id="0" name=""/>
        <dsp:cNvSpPr/>
      </dsp:nvSpPr>
      <dsp:spPr>
        <a:xfrm>
          <a:off x="335068" y="513096"/>
          <a:ext cx="1033664" cy="103366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4189AB-802C-4FE4-B805-532F800E6E60}">
      <dsp:nvSpPr>
        <dsp:cNvPr id="0" name=""/>
        <dsp:cNvSpPr/>
      </dsp:nvSpPr>
      <dsp:spPr>
        <a:xfrm>
          <a:off x="555357" y="733386"/>
          <a:ext cx="593085" cy="593085"/>
        </a:xfrm>
        <a:prstGeom prst="rect">
          <a:avLst/>
        </a:prstGeom>
        <a:blipFill>
          <a:blip xmlns:r="http://schemas.openxmlformats.org/officeDocument/2006/relationships" r:embed="rId1"/>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8FFD1F-013D-41B5-9482-1BD6B663E9B7}">
      <dsp:nvSpPr>
        <dsp:cNvPr id="0" name=""/>
        <dsp:cNvSpPr/>
      </dsp:nvSpPr>
      <dsp:spPr>
        <a:xfrm>
          <a:off x="4634" y="1868722"/>
          <a:ext cx="1694531" cy="135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US" sz="2000" b="0" kern="1200" cap="none" dirty="0">
              <a:latin typeface="Abadi" panose="020B0604020104020204" pitchFamily="34" charset="0"/>
            </a:rPr>
            <a:t>Motivating employees to ensure consistent performance.</a:t>
          </a:r>
        </a:p>
      </dsp:txBody>
      <dsp:txXfrm>
        <a:off x="4634" y="1868722"/>
        <a:ext cx="1694531" cy="1355625"/>
      </dsp:txXfrm>
    </dsp:sp>
    <dsp:sp modelId="{9A2F1596-342F-40C6-BE66-4710560D4E08}">
      <dsp:nvSpPr>
        <dsp:cNvPr id="0" name=""/>
        <dsp:cNvSpPr/>
      </dsp:nvSpPr>
      <dsp:spPr>
        <a:xfrm>
          <a:off x="2326142" y="513096"/>
          <a:ext cx="1033664" cy="103366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5449C7-725D-48EC-BD1C-C834AC4171CE}">
      <dsp:nvSpPr>
        <dsp:cNvPr id="0" name=""/>
        <dsp:cNvSpPr/>
      </dsp:nvSpPr>
      <dsp:spPr>
        <a:xfrm>
          <a:off x="2546431" y="733386"/>
          <a:ext cx="593085" cy="593085"/>
        </a:xfrm>
        <a:prstGeom prst="rect">
          <a:avLst/>
        </a:prstGeom>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7A7B2B-45EB-433F-A0E7-63E859B2D540}">
      <dsp:nvSpPr>
        <dsp:cNvPr id="0" name=""/>
        <dsp:cNvSpPr/>
      </dsp:nvSpPr>
      <dsp:spPr>
        <a:xfrm>
          <a:off x="1995709" y="1868722"/>
          <a:ext cx="1694531" cy="135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US" sz="2000" b="0" kern="1200" cap="none" dirty="0">
              <a:latin typeface="Abadi" panose="020B0604020104020204" pitchFamily="34" charset="0"/>
            </a:rPr>
            <a:t>Developing and implementing growth strategies.</a:t>
          </a:r>
        </a:p>
      </dsp:txBody>
      <dsp:txXfrm>
        <a:off x="1995709" y="1868722"/>
        <a:ext cx="1694531" cy="1355625"/>
      </dsp:txXfrm>
    </dsp:sp>
    <dsp:sp modelId="{CF6F1433-1DA5-4051-833B-029D7FFCD991}">
      <dsp:nvSpPr>
        <dsp:cNvPr id="0" name=""/>
        <dsp:cNvSpPr/>
      </dsp:nvSpPr>
      <dsp:spPr>
        <a:xfrm>
          <a:off x="4317216" y="513096"/>
          <a:ext cx="1033664" cy="103366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0D7DEA-B012-49CB-8836-13BC1DFE1266}">
      <dsp:nvSpPr>
        <dsp:cNvPr id="0" name=""/>
        <dsp:cNvSpPr/>
      </dsp:nvSpPr>
      <dsp:spPr>
        <a:xfrm>
          <a:off x="4537506" y="733386"/>
          <a:ext cx="593085" cy="593085"/>
        </a:xfrm>
        <a:prstGeom prst="rect">
          <a:avLst/>
        </a:prstGeom>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78E129-4077-4170-A7C3-22A4C76B5FD4}">
      <dsp:nvSpPr>
        <dsp:cNvPr id="0" name=""/>
        <dsp:cNvSpPr/>
      </dsp:nvSpPr>
      <dsp:spPr>
        <a:xfrm>
          <a:off x="3986783" y="1868722"/>
          <a:ext cx="1694531" cy="135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US" sz="2000" b="0" kern="1200" cap="none" dirty="0">
              <a:latin typeface="Abadi" panose="020B0604020104020204" pitchFamily="34" charset="0"/>
            </a:rPr>
            <a:t>Training and managing lower-level staff members.</a:t>
          </a:r>
        </a:p>
      </dsp:txBody>
      <dsp:txXfrm>
        <a:off x="3986783" y="1868722"/>
        <a:ext cx="1694531" cy="1355625"/>
      </dsp:txXfrm>
    </dsp:sp>
    <dsp:sp modelId="{CA1D7AFE-D645-413F-80FD-4EEA8C986BFC}">
      <dsp:nvSpPr>
        <dsp:cNvPr id="0" name=""/>
        <dsp:cNvSpPr/>
      </dsp:nvSpPr>
      <dsp:spPr>
        <a:xfrm>
          <a:off x="6308291" y="513096"/>
          <a:ext cx="1033664" cy="103366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9DE5DE-D568-4A80-B950-D5E27585964B}">
      <dsp:nvSpPr>
        <dsp:cNvPr id="0" name=""/>
        <dsp:cNvSpPr/>
      </dsp:nvSpPr>
      <dsp:spPr>
        <a:xfrm>
          <a:off x="6528580" y="733386"/>
          <a:ext cx="593085" cy="593085"/>
        </a:xfrm>
        <a:prstGeom prst="rect">
          <a:avLst/>
        </a:prstGeom>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0E3B360-61ED-4756-B367-8ED3BAFD81EE}">
      <dsp:nvSpPr>
        <dsp:cNvPr id="0" name=""/>
        <dsp:cNvSpPr/>
      </dsp:nvSpPr>
      <dsp:spPr>
        <a:xfrm>
          <a:off x="5977857" y="1868722"/>
          <a:ext cx="1694531" cy="135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US" sz="2000" b="0" kern="1200" cap="none" dirty="0">
              <a:latin typeface="Abadi" panose="020B0604020104020204" pitchFamily="34" charset="0"/>
            </a:rPr>
            <a:t>Evaluating performance and ensuring productivity.</a:t>
          </a:r>
        </a:p>
      </dsp:txBody>
      <dsp:txXfrm>
        <a:off x="5977857" y="1868722"/>
        <a:ext cx="1694531" cy="1355625"/>
      </dsp:txXfrm>
    </dsp:sp>
    <dsp:sp modelId="{24467F56-25E5-4415-B422-5B8493CCFF57}">
      <dsp:nvSpPr>
        <dsp:cNvPr id="0" name=""/>
        <dsp:cNvSpPr/>
      </dsp:nvSpPr>
      <dsp:spPr>
        <a:xfrm>
          <a:off x="8299365" y="513096"/>
          <a:ext cx="1033664" cy="103366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B2621A-74A4-4E2A-A6AA-CC7D14204A3B}">
      <dsp:nvSpPr>
        <dsp:cNvPr id="0" name=""/>
        <dsp:cNvSpPr/>
      </dsp:nvSpPr>
      <dsp:spPr>
        <a:xfrm>
          <a:off x="8519654" y="733386"/>
          <a:ext cx="593085" cy="593085"/>
        </a:xfrm>
        <a:prstGeom prst="rect">
          <a:avLst/>
        </a:prstGeom>
        <a:blipFill>
          <a:blip xmlns:r="http://schemas.openxmlformats.org/officeDocument/2006/relationships"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EFA15F-3523-4609-B13B-E2310BE8F940}">
      <dsp:nvSpPr>
        <dsp:cNvPr id="0" name=""/>
        <dsp:cNvSpPr/>
      </dsp:nvSpPr>
      <dsp:spPr>
        <a:xfrm>
          <a:off x="7968931" y="1868722"/>
          <a:ext cx="1694531" cy="135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US" sz="2000" b="0" kern="1200" cap="none" dirty="0">
              <a:latin typeface="Abadi" panose="020B0604020104020204" pitchFamily="34" charset="0"/>
            </a:rPr>
            <a:t>Creating and managing budgets.</a:t>
          </a:r>
        </a:p>
      </dsp:txBody>
      <dsp:txXfrm>
        <a:off x="7968931" y="1868722"/>
        <a:ext cx="1694531" cy="13556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6045EE-0002-4FA4-AC79-0ADFDA624BDC}">
      <dsp:nvSpPr>
        <dsp:cNvPr id="0" name=""/>
        <dsp:cNvSpPr/>
      </dsp:nvSpPr>
      <dsp:spPr>
        <a:xfrm>
          <a:off x="0" y="635157"/>
          <a:ext cx="2340399" cy="140423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kern="1200"/>
            <a:t>Visionary Leadership Skills</a:t>
          </a:r>
          <a:endParaRPr lang="en-US" sz="2800" kern="1200"/>
        </a:p>
      </dsp:txBody>
      <dsp:txXfrm>
        <a:off x="0" y="635157"/>
        <a:ext cx="2340399" cy="1404239"/>
      </dsp:txXfrm>
    </dsp:sp>
    <dsp:sp modelId="{72A5A44B-41DC-4CDE-91A5-871EEAF85813}">
      <dsp:nvSpPr>
        <dsp:cNvPr id="0" name=""/>
        <dsp:cNvSpPr/>
      </dsp:nvSpPr>
      <dsp:spPr>
        <a:xfrm>
          <a:off x="2574439" y="635157"/>
          <a:ext cx="2340399" cy="140423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kern="1200"/>
            <a:t>Analytical Skills</a:t>
          </a:r>
          <a:endParaRPr lang="en-US" sz="2800" kern="1200"/>
        </a:p>
      </dsp:txBody>
      <dsp:txXfrm>
        <a:off x="2574439" y="635157"/>
        <a:ext cx="2340399" cy="1404239"/>
      </dsp:txXfrm>
    </dsp:sp>
    <dsp:sp modelId="{9A492B34-FFD9-4963-AB9E-30C22ECF9B80}">
      <dsp:nvSpPr>
        <dsp:cNvPr id="0" name=""/>
        <dsp:cNvSpPr/>
      </dsp:nvSpPr>
      <dsp:spPr>
        <a:xfrm>
          <a:off x="5148878" y="635157"/>
          <a:ext cx="2340399" cy="140423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kern="1200"/>
            <a:t>Conflict Management Skills</a:t>
          </a:r>
          <a:endParaRPr lang="en-US" sz="2800" kern="1200"/>
        </a:p>
      </dsp:txBody>
      <dsp:txXfrm>
        <a:off x="5148878" y="635157"/>
        <a:ext cx="2340399" cy="1404239"/>
      </dsp:txXfrm>
    </dsp:sp>
    <dsp:sp modelId="{F2409CE6-E32E-4821-BF3F-D2112C418B0D}">
      <dsp:nvSpPr>
        <dsp:cNvPr id="0" name=""/>
        <dsp:cNvSpPr/>
      </dsp:nvSpPr>
      <dsp:spPr>
        <a:xfrm>
          <a:off x="0" y="2273436"/>
          <a:ext cx="2340399" cy="140423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kern="1200"/>
            <a:t>Collaborative Skills</a:t>
          </a:r>
          <a:endParaRPr lang="en-US" sz="2800" kern="1200"/>
        </a:p>
      </dsp:txBody>
      <dsp:txXfrm>
        <a:off x="0" y="2273436"/>
        <a:ext cx="2340399" cy="1404239"/>
      </dsp:txXfrm>
    </dsp:sp>
    <dsp:sp modelId="{8F4B32D5-1C8F-438A-9E81-577C21563EA4}">
      <dsp:nvSpPr>
        <dsp:cNvPr id="0" name=""/>
        <dsp:cNvSpPr/>
      </dsp:nvSpPr>
      <dsp:spPr>
        <a:xfrm>
          <a:off x="2574439" y="2273436"/>
          <a:ext cx="2340399" cy="140423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kern="1200"/>
            <a:t>Social Skills</a:t>
          </a:r>
          <a:endParaRPr lang="en-US" sz="2800" kern="1200"/>
        </a:p>
      </dsp:txBody>
      <dsp:txXfrm>
        <a:off x="2574439" y="2273436"/>
        <a:ext cx="2340399" cy="1404239"/>
      </dsp:txXfrm>
    </dsp:sp>
    <dsp:sp modelId="{67CDCEA9-B358-4FE5-8297-B442EB38EE14}">
      <dsp:nvSpPr>
        <dsp:cNvPr id="0" name=""/>
        <dsp:cNvSpPr/>
      </dsp:nvSpPr>
      <dsp:spPr>
        <a:xfrm>
          <a:off x="5148878" y="2273436"/>
          <a:ext cx="2340399" cy="140423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kern="1200"/>
            <a:t>Motivational Skills</a:t>
          </a:r>
          <a:endParaRPr lang="en-US" sz="2800" kern="1200"/>
        </a:p>
      </dsp:txBody>
      <dsp:txXfrm>
        <a:off x="5148878" y="2273436"/>
        <a:ext cx="2340399" cy="1404239"/>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803989-645A-4A82-84E3-3AE124DB5423}" type="datetimeFigureOut">
              <a:rPr lang="en-US" smtClean="0"/>
              <a:t>8/10/2021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DC1C61-008D-4CEE-9085-633A17B3776E}" type="slidenum">
              <a:rPr lang="en-US" smtClean="0"/>
              <a:t>‹#›</a:t>
            </a:fld>
            <a:endParaRPr lang="en-US"/>
          </a:p>
        </p:txBody>
      </p:sp>
    </p:spTree>
    <p:extLst>
      <p:ext uri="{BB962C8B-B14F-4D97-AF65-F5344CB8AC3E}">
        <p14:creationId xmlns:p14="http://schemas.microsoft.com/office/powerpoint/2010/main" val="33434959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0DC1C61-008D-4CEE-9085-633A17B3776E}" type="slidenum">
              <a:rPr lang="en-US" smtClean="0"/>
              <a:t>1</a:t>
            </a:fld>
            <a:endParaRPr lang="en-US"/>
          </a:p>
        </p:txBody>
      </p:sp>
    </p:spTree>
    <p:extLst>
      <p:ext uri="{BB962C8B-B14F-4D97-AF65-F5344CB8AC3E}">
        <p14:creationId xmlns:p14="http://schemas.microsoft.com/office/powerpoint/2010/main" val="25966103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Job of My Liking: General Manager </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In this job the manager is responsible for carrying out day to day operations of a company's functional area. </a:t>
            </a:r>
          </a:p>
          <a:p>
            <a:pPr marL="0" marR="0" algn="just">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Key roles of a general manager are, </a:t>
            </a:r>
          </a:p>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A manager constantly needs to motivate his employees to ensure consistent performance.</a:t>
            </a:r>
          </a:p>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As General managers are considered as one of the highest-ranking managers, they must develop and implement growth strategies.</a:t>
            </a:r>
          </a:p>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The general manager also needs to train and manage lower-level staff members.</a:t>
            </a:r>
          </a:p>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The responsibility of evaluating performance and ensuring productivity.</a:t>
            </a:r>
          </a:p>
          <a:p>
            <a:pPr marL="342900" marR="0" lvl="0" indent="-342900" algn="just">
              <a:lnSpc>
                <a:spcPct val="150000"/>
              </a:lnSpc>
              <a:spcBef>
                <a:spcPts val="0"/>
              </a:spcBef>
              <a:spcAft>
                <a:spcPts val="800"/>
              </a:spcAft>
              <a:buFont typeface="Wingdings" panose="05000000000000000000" pitchFamily="2"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Lastly Manager needs to create and manage budgets.</a:t>
            </a:r>
          </a:p>
          <a:p>
            <a:endParaRPr lang="en-US" dirty="0"/>
          </a:p>
        </p:txBody>
      </p:sp>
      <p:sp>
        <p:nvSpPr>
          <p:cNvPr id="4" name="Slide Number Placeholder 3"/>
          <p:cNvSpPr>
            <a:spLocks noGrp="1"/>
          </p:cNvSpPr>
          <p:nvPr>
            <p:ph type="sldNum" sz="quarter" idx="5"/>
          </p:nvPr>
        </p:nvSpPr>
        <p:spPr/>
        <p:txBody>
          <a:bodyPr/>
          <a:lstStyle/>
          <a:p>
            <a:fld id="{60DC1C61-008D-4CEE-9085-633A17B3776E}" type="slidenum">
              <a:rPr lang="en-US" smtClean="0"/>
              <a:t>2</a:t>
            </a:fld>
            <a:endParaRPr lang="en-US"/>
          </a:p>
        </p:txBody>
      </p:sp>
    </p:spTree>
    <p:extLst>
      <p:ext uri="{BB962C8B-B14F-4D97-AF65-F5344CB8AC3E}">
        <p14:creationId xmlns:p14="http://schemas.microsoft.com/office/powerpoint/2010/main" val="5967753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All the responsibility of a department is on the general manager and as a result the general manager needs to have leadership skills. General manager also needs to tackle any problems that arises daily and to solve such problems, analytical skills and conflict management skills are imperative. Sometimes general manager works on behalf of office department in such cases collaborative skills and social skills are necessary. One of the important responsibilities of a general Manager is motivating his employees to ensure productivity within workplace. As a result, motivational skill is also a must.</a:t>
            </a:r>
          </a:p>
          <a:p>
            <a:endParaRPr lang="en-US" dirty="0"/>
          </a:p>
        </p:txBody>
      </p:sp>
      <p:sp>
        <p:nvSpPr>
          <p:cNvPr id="4" name="Slide Number Placeholder 3"/>
          <p:cNvSpPr>
            <a:spLocks noGrp="1"/>
          </p:cNvSpPr>
          <p:nvPr>
            <p:ph type="sldNum" sz="quarter" idx="5"/>
          </p:nvPr>
        </p:nvSpPr>
        <p:spPr/>
        <p:txBody>
          <a:bodyPr/>
          <a:lstStyle/>
          <a:p>
            <a:fld id="{60DC1C61-008D-4CEE-9085-633A17B3776E}" type="slidenum">
              <a:rPr lang="en-US" smtClean="0"/>
              <a:t>3</a:t>
            </a:fld>
            <a:endParaRPr lang="en-US"/>
          </a:p>
        </p:txBody>
      </p:sp>
    </p:spTree>
    <p:extLst>
      <p:ext uri="{BB962C8B-B14F-4D97-AF65-F5344CB8AC3E}">
        <p14:creationId xmlns:p14="http://schemas.microsoft.com/office/powerpoint/2010/main" val="6562859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From my perspective I can perform the basic roles of a general manager. My ability to work collaboratively and social skills will encourage my employees to be more productive as they are supervised. Also, a general manager needs to adapt to various atmosphere as situation escalates.</a:t>
            </a:r>
          </a:p>
          <a:p>
            <a:endParaRPr lang="en-US" dirty="0"/>
          </a:p>
        </p:txBody>
      </p:sp>
      <p:sp>
        <p:nvSpPr>
          <p:cNvPr id="4" name="Slide Number Placeholder 3"/>
          <p:cNvSpPr>
            <a:spLocks noGrp="1"/>
          </p:cNvSpPr>
          <p:nvPr>
            <p:ph type="sldNum" sz="quarter" idx="5"/>
          </p:nvPr>
        </p:nvSpPr>
        <p:spPr/>
        <p:txBody>
          <a:bodyPr/>
          <a:lstStyle/>
          <a:p>
            <a:fld id="{60DC1C61-008D-4CEE-9085-633A17B3776E}" type="slidenum">
              <a:rPr lang="en-US" smtClean="0"/>
              <a:t>4</a:t>
            </a:fld>
            <a:endParaRPr lang="en-US"/>
          </a:p>
        </p:txBody>
      </p:sp>
    </p:spTree>
    <p:extLst>
      <p:ext uri="{BB962C8B-B14F-4D97-AF65-F5344CB8AC3E}">
        <p14:creationId xmlns:p14="http://schemas.microsoft.com/office/powerpoint/2010/main" val="35915740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SWOT analysis is a strategic management tool that assesses an individual's strength and weak points also identifies future opportunities and threats that might be faced. SWOT analysis provides a sense of clarity of the ability of the person. My personal SWOT analysis,</a:t>
            </a:r>
          </a:p>
          <a:p>
            <a:pPr marL="0" marR="0">
              <a:lnSpc>
                <a:spcPct val="107000"/>
              </a:lnSpc>
              <a:spcBef>
                <a:spcPts val="0"/>
              </a:spcBef>
              <a:spcAft>
                <a:spcPts val="800"/>
              </a:spcAft>
            </a:pPr>
            <a:r>
              <a:rPr lang="en-US" sz="1800" b="0" dirty="0">
                <a:effectLst/>
                <a:latin typeface="Calibri" panose="020F0502020204030204" pitchFamily="34" charset="0"/>
                <a:ea typeface="Calibri" panose="020F0502020204030204" pitchFamily="34" charset="0"/>
                <a:cs typeface="Times New Roman" panose="02020603050405020304" pitchFamily="18" charset="0"/>
              </a:rPr>
              <a:t>The strengths that I possess are,</a:t>
            </a:r>
          </a:p>
          <a:p>
            <a:pPr marL="0" marR="0">
              <a:lnSpc>
                <a:spcPct val="107000"/>
              </a:lnSpc>
              <a:spcBef>
                <a:spcPts val="0"/>
              </a:spcBef>
              <a:spcAft>
                <a:spcPts val="800"/>
              </a:spcAft>
            </a:pPr>
            <a:r>
              <a:rPr lang="en-US" sz="1800" b="0" dirty="0">
                <a:effectLst/>
                <a:latin typeface="Calibri" panose="020F0502020204030204" pitchFamily="34" charset="0"/>
                <a:ea typeface="Calibri" panose="020F0502020204030204" pitchFamily="34" charset="0"/>
                <a:cs typeface="Times New Roman" panose="02020603050405020304" pitchFamily="18" charset="0"/>
              </a:rPr>
              <a:t>	Due to my profound social skills, I can work with strangers without having any hazards.</a:t>
            </a:r>
          </a:p>
          <a:p>
            <a:pPr marL="0" marR="0">
              <a:lnSpc>
                <a:spcPct val="107000"/>
              </a:lnSpc>
              <a:spcBef>
                <a:spcPts val="0"/>
              </a:spcBef>
              <a:spcAft>
                <a:spcPts val="800"/>
              </a:spcAft>
            </a:pPr>
            <a:r>
              <a:rPr lang="en-US" sz="1800" b="0" dirty="0">
                <a:effectLst/>
                <a:latin typeface="Calibri" panose="020F0502020204030204" pitchFamily="34" charset="0"/>
                <a:ea typeface="Calibri" panose="020F0502020204030204" pitchFamily="34" charset="0"/>
                <a:cs typeface="Times New Roman" panose="02020603050405020304" pitchFamily="18" charset="0"/>
              </a:rPr>
              <a:t>	I can tackle any situation as I am adaptable and have the ability to think critically. </a:t>
            </a:r>
          </a:p>
          <a:p>
            <a:pPr marL="0" marR="0">
              <a:lnSpc>
                <a:spcPct val="107000"/>
              </a:lnSpc>
              <a:spcBef>
                <a:spcPts val="0"/>
              </a:spcBef>
              <a:spcAft>
                <a:spcPts val="800"/>
              </a:spcAft>
            </a:pPr>
            <a:r>
              <a:rPr lang="en-US" sz="1800" b="0" dirty="0">
                <a:effectLst/>
                <a:latin typeface="Calibri" panose="020F0502020204030204" pitchFamily="34" charset="0"/>
                <a:ea typeface="Calibri" panose="020F0502020204030204" pitchFamily="34" charset="0"/>
                <a:cs typeface="Times New Roman" panose="02020603050405020304" pitchFamily="18" charset="0"/>
              </a:rPr>
              <a:t>	I am great at solving problems in pressurized situations.</a:t>
            </a:r>
          </a:p>
          <a:p>
            <a:pPr marL="0" marR="0">
              <a:lnSpc>
                <a:spcPct val="107000"/>
              </a:lnSpc>
              <a:spcBef>
                <a:spcPts val="0"/>
              </a:spcBef>
              <a:spcAft>
                <a:spcPts val="800"/>
              </a:spcAft>
            </a:pPr>
            <a:r>
              <a:rPr lang="en-US" sz="1800" b="0" dirty="0">
                <a:effectLst/>
                <a:latin typeface="Calibri" panose="020F0502020204030204" pitchFamily="34" charset="0"/>
                <a:ea typeface="Calibri" panose="020F0502020204030204" pitchFamily="34" charset="0"/>
                <a:cs typeface="Times New Roman" panose="02020603050405020304" pitchFamily="18" charset="0"/>
              </a:rPr>
              <a:t>A few weaknesses of mine are,</a:t>
            </a:r>
          </a:p>
          <a:p>
            <a:pPr marL="0" marR="0">
              <a:lnSpc>
                <a:spcPct val="107000"/>
              </a:lnSpc>
              <a:spcBef>
                <a:spcPts val="0"/>
              </a:spcBef>
              <a:spcAft>
                <a:spcPts val="800"/>
              </a:spcAft>
            </a:pPr>
            <a:r>
              <a:rPr lang="en-US" sz="1800" b="0" dirty="0">
                <a:effectLst/>
                <a:latin typeface="Calibri" panose="020F0502020204030204" pitchFamily="34" charset="0"/>
                <a:ea typeface="Calibri" panose="020F0502020204030204" pitchFamily="34" charset="0"/>
                <a:cs typeface="Times New Roman" panose="02020603050405020304" pitchFamily="18" charset="0"/>
              </a:rPr>
              <a:t>	I am bad at managing conflicts</a:t>
            </a:r>
          </a:p>
          <a:p>
            <a:pPr marL="0" marR="0">
              <a:lnSpc>
                <a:spcPct val="107000"/>
              </a:lnSpc>
              <a:spcBef>
                <a:spcPts val="0"/>
              </a:spcBef>
              <a:spcAft>
                <a:spcPts val="800"/>
              </a:spcAft>
            </a:pPr>
            <a:r>
              <a:rPr lang="en-US" sz="1800" b="0" dirty="0">
                <a:effectLst/>
                <a:latin typeface="Calibri" panose="020F0502020204030204" pitchFamily="34" charset="0"/>
                <a:ea typeface="Calibri" panose="020F0502020204030204" pitchFamily="34" charset="0"/>
                <a:cs typeface="Times New Roman" panose="02020603050405020304" pitchFamily="18" charset="0"/>
              </a:rPr>
              <a:t>	I am bad at speaking publicly or encouraging people publicly</a:t>
            </a:r>
          </a:p>
          <a:p>
            <a:pPr marL="0" marR="0">
              <a:lnSpc>
                <a:spcPct val="107000"/>
              </a:lnSpc>
              <a:spcBef>
                <a:spcPts val="0"/>
              </a:spcBef>
              <a:spcAft>
                <a:spcPts val="800"/>
              </a:spcAft>
            </a:pPr>
            <a:r>
              <a:rPr lang="en-US" sz="1800" b="0" dirty="0">
                <a:effectLst/>
                <a:latin typeface="Calibri" panose="020F0502020204030204" pitchFamily="34" charset="0"/>
                <a:ea typeface="Calibri" panose="020F0502020204030204" pitchFamily="34" charset="0"/>
                <a:cs typeface="Times New Roman" panose="02020603050405020304" pitchFamily="18" charset="0"/>
              </a:rPr>
              <a:t>Future possible opportunities that might help me are,</a:t>
            </a:r>
          </a:p>
          <a:p>
            <a:pPr marL="0" marR="0">
              <a:lnSpc>
                <a:spcPct val="107000"/>
              </a:lnSpc>
              <a:spcBef>
                <a:spcPts val="0"/>
              </a:spcBef>
              <a:spcAft>
                <a:spcPts val="800"/>
              </a:spcAft>
            </a:pPr>
            <a:r>
              <a:rPr lang="en-US" sz="1800" b="0" dirty="0">
                <a:effectLst/>
                <a:latin typeface="Calibri" panose="020F0502020204030204" pitchFamily="34" charset="0"/>
                <a:ea typeface="Calibri" panose="020F0502020204030204" pitchFamily="34" charset="0"/>
                <a:cs typeface="Times New Roman" panose="02020603050405020304" pitchFamily="18" charset="0"/>
              </a:rPr>
              <a:t>	Corporations are in need of general managers to manage employees on a daily basis</a:t>
            </a:r>
          </a:p>
          <a:p>
            <a:pPr marL="0" marR="0">
              <a:lnSpc>
                <a:spcPct val="107000"/>
              </a:lnSpc>
              <a:spcBef>
                <a:spcPts val="0"/>
              </a:spcBef>
              <a:spcAft>
                <a:spcPts val="800"/>
              </a:spcAft>
            </a:pPr>
            <a:r>
              <a:rPr lang="en-US" sz="1800" b="0" dirty="0">
                <a:effectLst/>
                <a:latin typeface="Calibri" panose="020F0502020204030204" pitchFamily="34" charset="0"/>
                <a:ea typeface="Calibri" panose="020F0502020204030204" pitchFamily="34" charset="0"/>
                <a:cs typeface="Times New Roman" panose="02020603050405020304" pitchFamily="18" charset="0"/>
              </a:rPr>
              <a:t>	Significance of general managers are increasing due to rise of remote working</a:t>
            </a:r>
          </a:p>
          <a:p>
            <a:pPr marL="0" marR="0">
              <a:lnSpc>
                <a:spcPct val="107000"/>
              </a:lnSpc>
              <a:spcBef>
                <a:spcPts val="0"/>
              </a:spcBef>
              <a:spcAft>
                <a:spcPts val="800"/>
              </a:spcAft>
            </a:pPr>
            <a:r>
              <a:rPr lang="en-US" sz="1800" b="0" dirty="0">
                <a:effectLst/>
                <a:latin typeface="Calibri" panose="020F0502020204030204" pitchFamily="34" charset="0"/>
                <a:ea typeface="Calibri" panose="020F0502020204030204" pitchFamily="34" charset="0"/>
                <a:cs typeface="Times New Roman" panose="02020603050405020304" pitchFamily="18" charset="0"/>
              </a:rPr>
              <a:t>The threats that I am exposed to are,</a:t>
            </a:r>
          </a:p>
          <a:p>
            <a:pPr marL="0" marR="0">
              <a:lnSpc>
                <a:spcPct val="107000"/>
              </a:lnSpc>
              <a:spcBef>
                <a:spcPts val="0"/>
              </a:spcBef>
              <a:spcAft>
                <a:spcPts val="800"/>
              </a:spcAft>
            </a:pPr>
            <a:r>
              <a:rPr lang="en-US" sz="1800" b="0" dirty="0">
                <a:effectLst/>
                <a:latin typeface="Calibri" panose="020F0502020204030204" pitchFamily="34" charset="0"/>
                <a:ea typeface="Calibri" panose="020F0502020204030204" pitchFamily="34" charset="0"/>
                <a:cs typeface="Times New Roman" panose="02020603050405020304" pitchFamily="18" charset="0"/>
              </a:rPr>
              <a:t>	The post of general manager can be acquired by anyone if sufficient skills are present</a:t>
            </a:r>
          </a:p>
          <a:p>
            <a:pPr marL="0" marR="0">
              <a:lnSpc>
                <a:spcPct val="107000"/>
              </a:lnSpc>
              <a:spcBef>
                <a:spcPts val="0"/>
              </a:spcBef>
              <a:spcAft>
                <a:spcPts val="800"/>
              </a:spcAft>
            </a:pPr>
            <a:r>
              <a:rPr lang="en-US" sz="1800" b="0" dirty="0">
                <a:effectLst/>
                <a:latin typeface="Calibri" panose="020F0502020204030204" pitchFamily="34" charset="0"/>
                <a:ea typeface="Calibri" panose="020F0502020204030204" pitchFamily="34" charset="0"/>
                <a:cs typeface="Times New Roman" panose="02020603050405020304" pitchFamily="18" charset="0"/>
              </a:rPr>
              <a:t>	Competitive job market</a:t>
            </a:r>
          </a:p>
          <a:p>
            <a:endParaRPr lang="en-US" dirty="0"/>
          </a:p>
        </p:txBody>
      </p:sp>
      <p:sp>
        <p:nvSpPr>
          <p:cNvPr id="4" name="Slide Number Placeholder 3"/>
          <p:cNvSpPr>
            <a:spLocks noGrp="1"/>
          </p:cNvSpPr>
          <p:nvPr>
            <p:ph type="sldNum" sz="quarter" idx="5"/>
          </p:nvPr>
        </p:nvSpPr>
        <p:spPr/>
        <p:txBody>
          <a:bodyPr/>
          <a:lstStyle/>
          <a:p>
            <a:fld id="{60DC1C61-008D-4CEE-9085-633A17B3776E}" type="slidenum">
              <a:rPr lang="en-US" smtClean="0"/>
              <a:t>5</a:t>
            </a:fld>
            <a:endParaRPr lang="en-US"/>
          </a:p>
        </p:txBody>
      </p:sp>
    </p:spTree>
    <p:extLst>
      <p:ext uri="{BB962C8B-B14F-4D97-AF65-F5344CB8AC3E}">
        <p14:creationId xmlns:p14="http://schemas.microsoft.com/office/powerpoint/2010/main" val="9997844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Time is a very valuable and scarce resource but there are a lot of things a person can do if there was no limitation of time. As a result, the concept of time management is very significant and utilizing time management tactics can help an individual to focus on generating maximum outputs within less time. A time management method is known as Eisenhower Method. This method helps an individual to prioritize their time by focusing on urgent and important issues. The method is,</a:t>
            </a:r>
          </a:p>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Urgent and Important</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Attaining conflict management skills</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Attaining creative thinking ability</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Attaining motivational skills</a:t>
            </a:r>
          </a:p>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 Not Urgent and Important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Increase pronunciation skill</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Learn advanced IT skills</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b="1" dirty="0">
                <a:effectLst/>
                <a:latin typeface="Calibri" panose="020F0502020204030204" pitchFamily="34" charset="0"/>
                <a:ea typeface="Calibri" panose="020F0502020204030204" pitchFamily="34" charset="0"/>
                <a:cs typeface="Times New Roman" panose="02020603050405020304" pitchFamily="18" charset="0"/>
              </a:rPr>
              <a:t>Urgent and Not Important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Increasing leadership skills</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Increasing interpersonal skills</a:t>
            </a:r>
          </a:p>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Not</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b="1" dirty="0">
                <a:effectLst/>
                <a:latin typeface="Calibri" panose="020F0502020204030204" pitchFamily="34" charset="0"/>
                <a:ea typeface="Calibri" panose="020F0502020204030204" pitchFamily="34" charset="0"/>
                <a:cs typeface="Times New Roman" panose="02020603050405020304" pitchFamily="18" charset="0"/>
              </a:rPr>
              <a:t>Urgent and Not Important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Learn negotiation skills</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Learn formal writing skills</a:t>
            </a:r>
          </a:p>
          <a:p>
            <a:endParaRPr lang="en-US" dirty="0"/>
          </a:p>
        </p:txBody>
      </p:sp>
      <p:sp>
        <p:nvSpPr>
          <p:cNvPr id="4" name="Slide Number Placeholder 3"/>
          <p:cNvSpPr>
            <a:spLocks noGrp="1"/>
          </p:cNvSpPr>
          <p:nvPr>
            <p:ph type="sldNum" sz="quarter" idx="5"/>
          </p:nvPr>
        </p:nvSpPr>
        <p:spPr/>
        <p:txBody>
          <a:bodyPr/>
          <a:lstStyle/>
          <a:p>
            <a:fld id="{60DC1C61-008D-4CEE-9085-633A17B3776E}" type="slidenum">
              <a:rPr lang="en-US" smtClean="0"/>
              <a:t>6</a:t>
            </a:fld>
            <a:endParaRPr lang="en-US"/>
          </a:p>
        </p:txBody>
      </p:sp>
    </p:spTree>
    <p:extLst>
      <p:ext uri="{BB962C8B-B14F-4D97-AF65-F5344CB8AC3E}">
        <p14:creationId xmlns:p14="http://schemas.microsoft.com/office/powerpoint/2010/main" val="15408333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Personal development plan is a strategic management tool that helps an individual to identify its areas that needs to be modified and provides a step by step procedure on how the modification will take place. My personal development plan is,</a:t>
            </a:r>
          </a:p>
          <a:p>
            <a:r>
              <a:rPr lang="en-US" dirty="0"/>
              <a:t>Change is inevitable and future is filled with uncertainties due to that. So in short term my goal is to understand how the job market changes and to understand what factors of a jobseeker will be valuable in the future which can be done by reading books and applying to online courses of management just to be up-to-date. My medium term goal is to get recruited as an intern in a reputed organisation just to grasp the understanding of what truly is necessary in corporate life to succeed. Lastly I have long term goal which is to join as a manager in a multinational organisation. For that I need both of my short term and mid term goals to be successful.</a:t>
            </a:r>
          </a:p>
        </p:txBody>
      </p:sp>
      <p:sp>
        <p:nvSpPr>
          <p:cNvPr id="4" name="Slide Number Placeholder 3"/>
          <p:cNvSpPr>
            <a:spLocks noGrp="1"/>
          </p:cNvSpPr>
          <p:nvPr>
            <p:ph type="sldNum" sz="quarter" idx="5"/>
          </p:nvPr>
        </p:nvSpPr>
        <p:spPr/>
        <p:txBody>
          <a:bodyPr/>
          <a:lstStyle/>
          <a:p>
            <a:fld id="{60DC1C61-008D-4CEE-9085-633A17B3776E}" type="slidenum">
              <a:rPr lang="en-US" smtClean="0"/>
              <a:t>7</a:t>
            </a:fld>
            <a:endParaRPr lang="en-US"/>
          </a:p>
        </p:txBody>
      </p:sp>
    </p:spTree>
    <p:extLst>
      <p:ext uri="{BB962C8B-B14F-4D97-AF65-F5344CB8AC3E}">
        <p14:creationId xmlns:p14="http://schemas.microsoft.com/office/powerpoint/2010/main" val="31992395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E260F-7E8F-4293-B175-57C3B5F7049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21D8E07-C0C4-47C9-A7F2-54288F4B626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82135A9-CBC1-4C5D-9779-F08BF52E6B21}"/>
              </a:ext>
            </a:extLst>
          </p:cNvPr>
          <p:cNvSpPr>
            <a:spLocks noGrp="1"/>
          </p:cNvSpPr>
          <p:nvPr>
            <p:ph type="dt" sz="half" idx="10"/>
          </p:nvPr>
        </p:nvSpPr>
        <p:spPr/>
        <p:txBody>
          <a:bodyPr/>
          <a:lstStyle/>
          <a:p>
            <a:fld id="{FF287F41-BFD2-4B5B-90A8-78365D9A067F}" type="datetimeFigureOut">
              <a:rPr lang="en-US" smtClean="0"/>
              <a:t>8/10/2021</a:t>
            </a:fld>
            <a:endParaRPr lang="en-US"/>
          </a:p>
        </p:txBody>
      </p:sp>
      <p:sp>
        <p:nvSpPr>
          <p:cNvPr id="5" name="Footer Placeholder 4">
            <a:extLst>
              <a:ext uri="{FF2B5EF4-FFF2-40B4-BE49-F238E27FC236}">
                <a16:creationId xmlns:a16="http://schemas.microsoft.com/office/drawing/2014/main" id="{C57A84B2-4076-4868-A531-C066733BA5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CD1316B-5C5C-4F12-8EA4-4F4509622B6B}"/>
              </a:ext>
            </a:extLst>
          </p:cNvPr>
          <p:cNvSpPr>
            <a:spLocks noGrp="1"/>
          </p:cNvSpPr>
          <p:nvPr>
            <p:ph type="sldNum" sz="quarter" idx="12"/>
          </p:nvPr>
        </p:nvSpPr>
        <p:spPr/>
        <p:txBody>
          <a:bodyPr/>
          <a:lstStyle/>
          <a:p>
            <a:fld id="{9337B05D-E208-4EB6-9F73-467289818FE0}" type="slidenum">
              <a:rPr lang="en-US" smtClean="0"/>
              <a:t>‹#›</a:t>
            </a:fld>
            <a:endParaRPr lang="en-US"/>
          </a:p>
        </p:txBody>
      </p:sp>
    </p:spTree>
    <p:extLst>
      <p:ext uri="{BB962C8B-B14F-4D97-AF65-F5344CB8AC3E}">
        <p14:creationId xmlns:p14="http://schemas.microsoft.com/office/powerpoint/2010/main" val="37874066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C258D-422E-464E-BB8E-02319C1CEC8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23AC348-911C-4905-8A78-A899E33CC44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2940923-5CE2-467C-ACB3-ECF2E864FF7B}"/>
              </a:ext>
            </a:extLst>
          </p:cNvPr>
          <p:cNvSpPr>
            <a:spLocks noGrp="1"/>
          </p:cNvSpPr>
          <p:nvPr>
            <p:ph type="dt" sz="half" idx="10"/>
          </p:nvPr>
        </p:nvSpPr>
        <p:spPr/>
        <p:txBody>
          <a:bodyPr/>
          <a:lstStyle/>
          <a:p>
            <a:fld id="{FF287F41-BFD2-4B5B-90A8-78365D9A067F}" type="datetimeFigureOut">
              <a:rPr lang="en-US" smtClean="0"/>
              <a:t>8/10/2021</a:t>
            </a:fld>
            <a:endParaRPr lang="en-US"/>
          </a:p>
        </p:txBody>
      </p:sp>
      <p:sp>
        <p:nvSpPr>
          <p:cNvPr id="5" name="Footer Placeholder 4">
            <a:extLst>
              <a:ext uri="{FF2B5EF4-FFF2-40B4-BE49-F238E27FC236}">
                <a16:creationId xmlns:a16="http://schemas.microsoft.com/office/drawing/2014/main" id="{2B7ABC59-5407-41C8-B2A0-2A0A0D4D8C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7550274-D977-4A68-9884-D5EAB059B28D}"/>
              </a:ext>
            </a:extLst>
          </p:cNvPr>
          <p:cNvSpPr>
            <a:spLocks noGrp="1"/>
          </p:cNvSpPr>
          <p:nvPr>
            <p:ph type="sldNum" sz="quarter" idx="12"/>
          </p:nvPr>
        </p:nvSpPr>
        <p:spPr/>
        <p:txBody>
          <a:bodyPr/>
          <a:lstStyle/>
          <a:p>
            <a:fld id="{9337B05D-E208-4EB6-9F73-467289818FE0}" type="slidenum">
              <a:rPr lang="en-US" smtClean="0"/>
              <a:t>‹#›</a:t>
            </a:fld>
            <a:endParaRPr lang="en-US"/>
          </a:p>
        </p:txBody>
      </p:sp>
    </p:spTree>
    <p:extLst>
      <p:ext uri="{BB962C8B-B14F-4D97-AF65-F5344CB8AC3E}">
        <p14:creationId xmlns:p14="http://schemas.microsoft.com/office/powerpoint/2010/main" val="29306763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3E904-E229-4E55-A153-D090654B15D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8BD5B34-E527-4574-9328-022878752B6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0597757-0134-41F4-AA7D-4F84080C4D82}"/>
              </a:ext>
            </a:extLst>
          </p:cNvPr>
          <p:cNvSpPr>
            <a:spLocks noGrp="1"/>
          </p:cNvSpPr>
          <p:nvPr>
            <p:ph type="dt" sz="half" idx="10"/>
          </p:nvPr>
        </p:nvSpPr>
        <p:spPr/>
        <p:txBody>
          <a:bodyPr/>
          <a:lstStyle/>
          <a:p>
            <a:fld id="{FF287F41-BFD2-4B5B-90A8-78365D9A067F}" type="datetimeFigureOut">
              <a:rPr lang="en-US" smtClean="0"/>
              <a:t>8/10/2021</a:t>
            </a:fld>
            <a:endParaRPr lang="en-US"/>
          </a:p>
        </p:txBody>
      </p:sp>
      <p:sp>
        <p:nvSpPr>
          <p:cNvPr id="5" name="Footer Placeholder 4">
            <a:extLst>
              <a:ext uri="{FF2B5EF4-FFF2-40B4-BE49-F238E27FC236}">
                <a16:creationId xmlns:a16="http://schemas.microsoft.com/office/drawing/2014/main" id="{C590F2C3-C558-4B0E-81F9-8315310D135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5C7230-356B-4489-AB05-924D1D5A11E0}"/>
              </a:ext>
            </a:extLst>
          </p:cNvPr>
          <p:cNvSpPr>
            <a:spLocks noGrp="1"/>
          </p:cNvSpPr>
          <p:nvPr>
            <p:ph type="sldNum" sz="quarter" idx="12"/>
          </p:nvPr>
        </p:nvSpPr>
        <p:spPr/>
        <p:txBody>
          <a:bodyPr/>
          <a:lstStyle/>
          <a:p>
            <a:fld id="{9337B05D-E208-4EB6-9F73-467289818FE0}" type="slidenum">
              <a:rPr lang="en-US" smtClean="0"/>
              <a:t>‹#›</a:t>
            </a:fld>
            <a:endParaRPr lang="en-US"/>
          </a:p>
        </p:txBody>
      </p:sp>
    </p:spTree>
    <p:extLst>
      <p:ext uri="{BB962C8B-B14F-4D97-AF65-F5344CB8AC3E}">
        <p14:creationId xmlns:p14="http://schemas.microsoft.com/office/powerpoint/2010/main" val="1461125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D197F-6F16-465E-A7FF-212A923D558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AA812B9-97C0-4683-9E3F-96AAB8D9D7D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C0CE4E8-3470-4373-9D1C-C244E91A3EC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999FBDB-8DF8-4E9D-B02B-AEC76ECB1A97}"/>
              </a:ext>
            </a:extLst>
          </p:cNvPr>
          <p:cNvSpPr>
            <a:spLocks noGrp="1"/>
          </p:cNvSpPr>
          <p:nvPr>
            <p:ph type="dt" sz="half" idx="10"/>
          </p:nvPr>
        </p:nvSpPr>
        <p:spPr/>
        <p:txBody>
          <a:bodyPr/>
          <a:lstStyle/>
          <a:p>
            <a:fld id="{FF287F41-BFD2-4B5B-90A8-78365D9A067F}" type="datetimeFigureOut">
              <a:rPr lang="en-US" smtClean="0"/>
              <a:t>8/10/2021</a:t>
            </a:fld>
            <a:endParaRPr lang="en-US"/>
          </a:p>
        </p:txBody>
      </p:sp>
      <p:sp>
        <p:nvSpPr>
          <p:cNvPr id="6" name="Footer Placeholder 5">
            <a:extLst>
              <a:ext uri="{FF2B5EF4-FFF2-40B4-BE49-F238E27FC236}">
                <a16:creationId xmlns:a16="http://schemas.microsoft.com/office/drawing/2014/main" id="{B3411915-489B-41A5-965E-C8FC6E324C4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D6B53A-5A0E-43A2-908D-E9F66DD59263}"/>
              </a:ext>
            </a:extLst>
          </p:cNvPr>
          <p:cNvSpPr>
            <a:spLocks noGrp="1"/>
          </p:cNvSpPr>
          <p:nvPr>
            <p:ph type="sldNum" sz="quarter" idx="12"/>
          </p:nvPr>
        </p:nvSpPr>
        <p:spPr/>
        <p:txBody>
          <a:bodyPr/>
          <a:lstStyle/>
          <a:p>
            <a:fld id="{9337B05D-E208-4EB6-9F73-467289818FE0}" type="slidenum">
              <a:rPr lang="en-US" smtClean="0"/>
              <a:t>‹#›</a:t>
            </a:fld>
            <a:endParaRPr lang="en-US"/>
          </a:p>
        </p:txBody>
      </p:sp>
    </p:spTree>
    <p:extLst>
      <p:ext uri="{BB962C8B-B14F-4D97-AF65-F5344CB8AC3E}">
        <p14:creationId xmlns:p14="http://schemas.microsoft.com/office/powerpoint/2010/main" val="5363877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67AD5-FE14-4102-B5DE-D6A5DAE77B95}"/>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AE7968E5-6F61-47B6-B18B-CB282EBC9F6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57B7A67-DD58-434A-A6A9-6C5EFECE1B9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FA0756E-4F7E-4CF0-B2A2-424175F0A1B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11B86E5-CACF-4BFC-A606-9031A8B3E19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30893C5-CDAB-40A6-8173-66F080527586}"/>
              </a:ext>
            </a:extLst>
          </p:cNvPr>
          <p:cNvSpPr>
            <a:spLocks noGrp="1"/>
          </p:cNvSpPr>
          <p:nvPr>
            <p:ph type="dt" sz="half" idx="10"/>
          </p:nvPr>
        </p:nvSpPr>
        <p:spPr/>
        <p:txBody>
          <a:bodyPr/>
          <a:lstStyle/>
          <a:p>
            <a:fld id="{FF287F41-BFD2-4B5B-90A8-78365D9A067F}" type="datetimeFigureOut">
              <a:rPr lang="en-US" smtClean="0"/>
              <a:t>8/10/2021</a:t>
            </a:fld>
            <a:endParaRPr lang="en-US"/>
          </a:p>
        </p:txBody>
      </p:sp>
      <p:sp>
        <p:nvSpPr>
          <p:cNvPr id="8" name="Footer Placeholder 7">
            <a:extLst>
              <a:ext uri="{FF2B5EF4-FFF2-40B4-BE49-F238E27FC236}">
                <a16:creationId xmlns:a16="http://schemas.microsoft.com/office/drawing/2014/main" id="{49E45E7A-F987-46F3-BC96-C98C46DECE8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5123199-6EA4-4693-B55A-B4B4C735F60E}"/>
              </a:ext>
            </a:extLst>
          </p:cNvPr>
          <p:cNvSpPr>
            <a:spLocks noGrp="1"/>
          </p:cNvSpPr>
          <p:nvPr>
            <p:ph type="sldNum" sz="quarter" idx="12"/>
          </p:nvPr>
        </p:nvSpPr>
        <p:spPr/>
        <p:txBody>
          <a:bodyPr/>
          <a:lstStyle/>
          <a:p>
            <a:fld id="{9337B05D-E208-4EB6-9F73-467289818FE0}" type="slidenum">
              <a:rPr lang="en-US" smtClean="0"/>
              <a:t>‹#›</a:t>
            </a:fld>
            <a:endParaRPr lang="en-US"/>
          </a:p>
        </p:txBody>
      </p:sp>
    </p:spTree>
    <p:extLst>
      <p:ext uri="{BB962C8B-B14F-4D97-AF65-F5344CB8AC3E}">
        <p14:creationId xmlns:p14="http://schemas.microsoft.com/office/powerpoint/2010/main" val="2997179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6662A-D98C-4BB7-8B6C-9940A232949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1DEC713-60F8-4A88-8752-E9BA980EED94}"/>
              </a:ext>
            </a:extLst>
          </p:cNvPr>
          <p:cNvSpPr>
            <a:spLocks noGrp="1"/>
          </p:cNvSpPr>
          <p:nvPr>
            <p:ph type="dt" sz="half" idx="10"/>
          </p:nvPr>
        </p:nvSpPr>
        <p:spPr/>
        <p:txBody>
          <a:bodyPr/>
          <a:lstStyle/>
          <a:p>
            <a:fld id="{FF287F41-BFD2-4B5B-90A8-78365D9A067F}" type="datetimeFigureOut">
              <a:rPr lang="en-US" smtClean="0"/>
              <a:t>8/10/2021</a:t>
            </a:fld>
            <a:endParaRPr lang="en-US"/>
          </a:p>
        </p:txBody>
      </p:sp>
      <p:sp>
        <p:nvSpPr>
          <p:cNvPr id="4" name="Footer Placeholder 3">
            <a:extLst>
              <a:ext uri="{FF2B5EF4-FFF2-40B4-BE49-F238E27FC236}">
                <a16:creationId xmlns:a16="http://schemas.microsoft.com/office/drawing/2014/main" id="{A785E751-F22E-483C-BFB5-7D928521F46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A32D5D6-BBB6-4868-B978-7E57D6315F5C}"/>
              </a:ext>
            </a:extLst>
          </p:cNvPr>
          <p:cNvSpPr>
            <a:spLocks noGrp="1"/>
          </p:cNvSpPr>
          <p:nvPr>
            <p:ph type="sldNum" sz="quarter" idx="12"/>
          </p:nvPr>
        </p:nvSpPr>
        <p:spPr/>
        <p:txBody>
          <a:bodyPr/>
          <a:lstStyle/>
          <a:p>
            <a:fld id="{9337B05D-E208-4EB6-9F73-467289818FE0}" type="slidenum">
              <a:rPr lang="en-US" smtClean="0"/>
              <a:t>‹#›</a:t>
            </a:fld>
            <a:endParaRPr lang="en-US"/>
          </a:p>
        </p:txBody>
      </p:sp>
    </p:spTree>
    <p:extLst>
      <p:ext uri="{BB962C8B-B14F-4D97-AF65-F5344CB8AC3E}">
        <p14:creationId xmlns:p14="http://schemas.microsoft.com/office/powerpoint/2010/main" val="11480555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91E9885-C80A-4AA2-AB2B-89826F0B0C8B}"/>
              </a:ext>
            </a:extLst>
          </p:cNvPr>
          <p:cNvSpPr>
            <a:spLocks noGrp="1"/>
          </p:cNvSpPr>
          <p:nvPr>
            <p:ph type="dt" sz="half" idx="10"/>
          </p:nvPr>
        </p:nvSpPr>
        <p:spPr/>
        <p:txBody>
          <a:bodyPr/>
          <a:lstStyle/>
          <a:p>
            <a:fld id="{FF287F41-BFD2-4B5B-90A8-78365D9A067F}" type="datetimeFigureOut">
              <a:rPr lang="en-US" smtClean="0"/>
              <a:t>8/10/2021</a:t>
            </a:fld>
            <a:endParaRPr lang="en-US"/>
          </a:p>
        </p:txBody>
      </p:sp>
      <p:sp>
        <p:nvSpPr>
          <p:cNvPr id="3" name="Footer Placeholder 2">
            <a:extLst>
              <a:ext uri="{FF2B5EF4-FFF2-40B4-BE49-F238E27FC236}">
                <a16:creationId xmlns:a16="http://schemas.microsoft.com/office/drawing/2014/main" id="{55E6D190-4462-4B51-A1A0-A6AA03657D7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9AB0FEA-2B9C-45A8-AA1A-1A7134591209}"/>
              </a:ext>
            </a:extLst>
          </p:cNvPr>
          <p:cNvSpPr>
            <a:spLocks noGrp="1"/>
          </p:cNvSpPr>
          <p:nvPr>
            <p:ph type="sldNum" sz="quarter" idx="12"/>
          </p:nvPr>
        </p:nvSpPr>
        <p:spPr/>
        <p:txBody>
          <a:bodyPr/>
          <a:lstStyle/>
          <a:p>
            <a:fld id="{9337B05D-E208-4EB6-9F73-467289818FE0}" type="slidenum">
              <a:rPr lang="en-US" smtClean="0"/>
              <a:t>‹#›</a:t>
            </a:fld>
            <a:endParaRPr lang="en-US"/>
          </a:p>
        </p:txBody>
      </p:sp>
    </p:spTree>
    <p:extLst>
      <p:ext uri="{BB962C8B-B14F-4D97-AF65-F5344CB8AC3E}">
        <p14:creationId xmlns:p14="http://schemas.microsoft.com/office/powerpoint/2010/main" val="8707678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88C38-C0CD-48AE-B167-B22373569C6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0D2F2D9-C0E7-4963-8210-227D2843F27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B6ACFF87-163A-4EE0-86C7-24D0D3A509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EA040F-BF97-4C6B-AC21-1C9BA712C8D0}"/>
              </a:ext>
            </a:extLst>
          </p:cNvPr>
          <p:cNvSpPr>
            <a:spLocks noGrp="1"/>
          </p:cNvSpPr>
          <p:nvPr>
            <p:ph type="dt" sz="half" idx="10"/>
          </p:nvPr>
        </p:nvSpPr>
        <p:spPr/>
        <p:txBody>
          <a:bodyPr/>
          <a:lstStyle/>
          <a:p>
            <a:fld id="{FF287F41-BFD2-4B5B-90A8-78365D9A067F}" type="datetimeFigureOut">
              <a:rPr lang="en-US" smtClean="0"/>
              <a:t>8/10/2021</a:t>
            </a:fld>
            <a:endParaRPr lang="en-US"/>
          </a:p>
        </p:txBody>
      </p:sp>
      <p:sp>
        <p:nvSpPr>
          <p:cNvPr id="6" name="Footer Placeholder 5">
            <a:extLst>
              <a:ext uri="{FF2B5EF4-FFF2-40B4-BE49-F238E27FC236}">
                <a16:creationId xmlns:a16="http://schemas.microsoft.com/office/drawing/2014/main" id="{ECB4C22B-A5FC-4D7D-8C27-20D9BDC130F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2241C8C-7C4A-4CF2-BDEA-D1E8A35D35C3}"/>
              </a:ext>
            </a:extLst>
          </p:cNvPr>
          <p:cNvSpPr>
            <a:spLocks noGrp="1"/>
          </p:cNvSpPr>
          <p:nvPr>
            <p:ph type="sldNum" sz="quarter" idx="12"/>
          </p:nvPr>
        </p:nvSpPr>
        <p:spPr/>
        <p:txBody>
          <a:bodyPr/>
          <a:lstStyle/>
          <a:p>
            <a:fld id="{9337B05D-E208-4EB6-9F73-467289818FE0}" type="slidenum">
              <a:rPr lang="en-US" smtClean="0"/>
              <a:t>‹#›</a:t>
            </a:fld>
            <a:endParaRPr lang="en-US"/>
          </a:p>
        </p:txBody>
      </p:sp>
    </p:spTree>
    <p:extLst>
      <p:ext uri="{BB962C8B-B14F-4D97-AF65-F5344CB8AC3E}">
        <p14:creationId xmlns:p14="http://schemas.microsoft.com/office/powerpoint/2010/main" val="38320261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DA11C-3ADE-4AE4-A7C3-A279240E50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F37F17D-31F9-4921-A5FE-A6139E3D071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FF8F038-82D5-4210-8B10-F2581905F3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D583EE2-D6E3-4A06-A569-10D789103EA9}"/>
              </a:ext>
            </a:extLst>
          </p:cNvPr>
          <p:cNvSpPr>
            <a:spLocks noGrp="1"/>
          </p:cNvSpPr>
          <p:nvPr>
            <p:ph type="dt" sz="half" idx="10"/>
          </p:nvPr>
        </p:nvSpPr>
        <p:spPr/>
        <p:txBody>
          <a:bodyPr/>
          <a:lstStyle/>
          <a:p>
            <a:fld id="{FF287F41-BFD2-4B5B-90A8-78365D9A067F}" type="datetimeFigureOut">
              <a:rPr lang="en-US" smtClean="0"/>
              <a:t>8/10/2021</a:t>
            </a:fld>
            <a:endParaRPr lang="en-US"/>
          </a:p>
        </p:txBody>
      </p:sp>
      <p:sp>
        <p:nvSpPr>
          <p:cNvPr id="6" name="Footer Placeholder 5">
            <a:extLst>
              <a:ext uri="{FF2B5EF4-FFF2-40B4-BE49-F238E27FC236}">
                <a16:creationId xmlns:a16="http://schemas.microsoft.com/office/drawing/2014/main" id="{CF0DDC36-17FB-425B-9333-36DD426937B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EEF4C52-573F-417E-960D-D50D0189A35F}"/>
              </a:ext>
            </a:extLst>
          </p:cNvPr>
          <p:cNvSpPr>
            <a:spLocks noGrp="1"/>
          </p:cNvSpPr>
          <p:nvPr>
            <p:ph type="sldNum" sz="quarter" idx="12"/>
          </p:nvPr>
        </p:nvSpPr>
        <p:spPr/>
        <p:txBody>
          <a:bodyPr/>
          <a:lstStyle/>
          <a:p>
            <a:fld id="{9337B05D-E208-4EB6-9F73-467289818FE0}" type="slidenum">
              <a:rPr lang="en-US" smtClean="0"/>
              <a:t>‹#›</a:t>
            </a:fld>
            <a:endParaRPr lang="en-US"/>
          </a:p>
        </p:txBody>
      </p:sp>
    </p:spTree>
    <p:extLst>
      <p:ext uri="{BB962C8B-B14F-4D97-AF65-F5344CB8AC3E}">
        <p14:creationId xmlns:p14="http://schemas.microsoft.com/office/powerpoint/2010/main" val="13044604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1EBF1-5D0D-4B14-8406-5E99D6299F5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C616FEE-C58D-4456-9DC8-BB305D5DC5F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DC10B68-46B2-4025-AC5A-C232169720A1}"/>
              </a:ext>
            </a:extLst>
          </p:cNvPr>
          <p:cNvSpPr>
            <a:spLocks noGrp="1"/>
          </p:cNvSpPr>
          <p:nvPr>
            <p:ph type="dt" sz="half" idx="10"/>
          </p:nvPr>
        </p:nvSpPr>
        <p:spPr/>
        <p:txBody>
          <a:bodyPr/>
          <a:lstStyle/>
          <a:p>
            <a:fld id="{FF287F41-BFD2-4B5B-90A8-78365D9A067F}" type="datetimeFigureOut">
              <a:rPr lang="en-US" smtClean="0"/>
              <a:t>8/10/2021</a:t>
            </a:fld>
            <a:endParaRPr lang="en-US"/>
          </a:p>
        </p:txBody>
      </p:sp>
      <p:sp>
        <p:nvSpPr>
          <p:cNvPr id="5" name="Footer Placeholder 4">
            <a:extLst>
              <a:ext uri="{FF2B5EF4-FFF2-40B4-BE49-F238E27FC236}">
                <a16:creationId xmlns:a16="http://schemas.microsoft.com/office/drawing/2014/main" id="{A20A11AF-15AC-418A-B202-AF3AC8F80D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8CEC0F-B32F-4C0B-B220-82356D565A5B}"/>
              </a:ext>
            </a:extLst>
          </p:cNvPr>
          <p:cNvSpPr>
            <a:spLocks noGrp="1"/>
          </p:cNvSpPr>
          <p:nvPr>
            <p:ph type="sldNum" sz="quarter" idx="12"/>
          </p:nvPr>
        </p:nvSpPr>
        <p:spPr/>
        <p:txBody>
          <a:bodyPr/>
          <a:lstStyle/>
          <a:p>
            <a:fld id="{9337B05D-E208-4EB6-9F73-467289818FE0}" type="slidenum">
              <a:rPr lang="en-US" smtClean="0"/>
              <a:t>‹#›</a:t>
            </a:fld>
            <a:endParaRPr lang="en-US"/>
          </a:p>
        </p:txBody>
      </p:sp>
    </p:spTree>
    <p:extLst>
      <p:ext uri="{BB962C8B-B14F-4D97-AF65-F5344CB8AC3E}">
        <p14:creationId xmlns:p14="http://schemas.microsoft.com/office/powerpoint/2010/main" val="9898514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07A3498-EB1A-43B0-A983-B45167FAA97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54B311F-5CFA-458D-9492-59D6929C9E4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62C270-4C15-4D5E-BEE2-6E47440E70A0}"/>
              </a:ext>
            </a:extLst>
          </p:cNvPr>
          <p:cNvSpPr>
            <a:spLocks noGrp="1"/>
          </p:cNvSpPr>
          <p:nvPr>
            <p:ph type="dt" sz="half" idx="10"/>
          </p:nvPr>
        </p:nvSpPr>
        <p:spPr/>
        <p:txBody>
          <a:bodyPr/>
          <a:lstStyle/>
          <a:p>
            <a:fld id="{FF287F41-BFD2-4B5B-90A8-78365D9A067F}" type="datetimeFigureOut">
              <a:rPr lang="en-US" smtClean="0"/>
              <a:t>8/10/2021</a:t>
            </a:fld>
            <a:endParaRPr lang="en-US"/>
          </a:p>
        </p:txBody>
      </p:sp>
      <p:sp>
        <p:nvSpPr>
          <p:cNvPr id="5" name="Footer Placeholder 4">
            <a:extLst>
              <a:ext uri="{FF2B5EF4-FFF2-40B4-BE49-F238E27FC236}">
                <a16:creationId xmlns:a16="http://schemas.microsoft.com/office/drawing/2014/main" id="{914C08E4-9941-4234-BFBB-AA3412B6326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7A085FC-97F2-4BDF-97A9-E80D20C326E3}"/>
              </a:ext>
            </a:extLst>
          </p:cNvPr>
          <p:cNvSpPr>
            <a:spLocks noGrp="1"/>
          </p:cNvSpPr>
          <p:nvPr>
            <p:ph type="sldNum" sz="quarter" idx="12"/>
          </p:nvPr>
        </p:nvSpPr>
        <p:spPr/>
        <p:txBody>
          <a:bodyPr/>
          <a:lstStyle/>
          <a:p>
            <a:fld id="{9337B05D-E208-4EB6-9F73-467289818FE0}" type="slidenum">
              <a:rPr lang="en-US" smtClean="0"/>
              <a:t>‹#›</a:t>
            </a:fld>
            <a:endParaRPr lang="en-US"/>
          </a:p>
        </p:txBody>
      </p:sp>
    </p:spTree>
    <p:extLst>
      <p:ext uri="{BB962C8B-B14F-4D97-AF65-F5344CB8AC3E}">
        <p14:creationId xmlns:p14="http://schemas.microsoft.com/office/powerpoint/2010/main" val="32049171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798059-AC92-4024-93EF-458B3FAF916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C8FA087D-3707-430C-8E8B-61C074B78D1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15A10F7-3913-4936-AFA0-95571E23A03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F287F41-BFD2-4B5B-90A8-78365D9A067F}" type="datetimeFigureOut">
              <a:rPr lang="en-US" smtClean="0"/>
              <a:t>8/10/2021</a:t>
            </a:fld>
            <a:endParaRPr lang="en-US"/>
          </a:p>
        </p:txBody>
      </p:sp>
      <p:sp>
        <p:nvSpPr>
          <p:cNvPr id="5" name="Footer Placeholder 4">
            <a:extLst>
              <a:ext uri="{FF2B5EF4-FFF2-40B4-BE49-F238E27FC236}">
                <a16:creationId xmlns:a16="http://schemas.microsoft.com/office/drawing/2014/main" id="{B819CA88-ED0E-4056-B018-7B635FF7EF7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8C97B37-89CF-41D6-8662-9FCCF7AEE06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37B05D-E208-4EB6-9F73-467289818FE0}" type="slidenum">
              <a:rPr lang="en-US" smtClean="0"/>
              <a:t>‹#›</a:t>
            </a:fld>
            <a:endParaRPr lang="en-US"/>
          </a:p>
        </p:txBody>
      </p:sp>
    </p:spTree>
    <p:extLst>
      <p:ext uri="{BB962C8B-B14F-4D97-AF65-F5344CB8AC3E}">
        <p14:creationId xmlns:p14="http://schemas.microsoft.com/office/powerpoint/2010/main" val="37721734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Rectangle 17">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Rectangle 21">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4" name="Freeform: Shape 23">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5" name="Subtitle 4">
            <a:extLst>
              <a:ext uri="{FF2B5EF4-FFF2-40B4-BE49-F238E27FC236}">
                <a16:creationId xmlns:a16="http://schemas.microsoft.com/office/drawing/2014/main" id="{12B15C24-C134-4EBD-8D9F-7A8926A4F6A6}"/>
              </a:ext>
            </a:extLst>
          </p:cNvPr>
          <p:cNvSpPr>
            <a:spLocks noGrp="1"/>
          </p:cNvSpPr>
          <p:nvPr>
            <p:ph type="subTitle" idx="1"/>
          </p:nvPr>
        </p:nvSpPr>
        <p:spPr>
          <a:xfrm>
            <a:off x="4431060" y="4076308"/>
            <a:ext cx="3312734" cy="662837"/>
          </a:xfrm>
          <a:noFill/>
        </p:spPr>
        <p:txBody>
          <a:bodyPr>
            <a:normAutofit/>
          </a:bodyPr>
          <a:lstStyle/>
          <a:p>
            <a:r>
              <a:rPr lang="en-GB" sz="2000" b="1" u="sng" dirty="0">
                <a:solidFill>
                  <a:srgbClr val="080808"/>
                </a:solidFill>
              </a:rPr>
              <a:t>ACE Practical Portfolio</a:t>
            </a:r>
          </a:p>
        </p:txBody>
      </p:sp>
      <p:sp>
        <p:nvSpPr>
          <p:cNvPr id="4" name="Title 3">
            <a:extLst>
              <a:ext uri="{FF2B5EF4-FFF2-40B4-BE49-F238E27FC236}">
                <a16:creationId xmlns:a16="http://schemas.microsoft.com/office/drawing/2014/main" id="{01ED5EFE-F192-4D04-A863-C709812D0DB6}"/>
              </a:ext>
            </a:extLst>
          </p:cNvPr>
          <p:cNvSpPr>
            <a:spLocks noGrp="1"/>
          </p:cNvSpPr>
          <p:nvPr>
            <p:ph type="ctrTitle"/>
          </p:nvPr>
        </p:nvSpPr>
        <p:spPr>
          <a:xfrm>
            <a:off x="3255700" y="2100146"/>
            <a:ext cx="5782716" cy="2150719"/>
          </a:xfrm>
          <a:noFill/>
        </p:spPr>
        <p:txBody>
          <a:bodyPr anchor="ctr">
            <a:normAutofit/>
          </a:bodyPr>
          <a:lstStyle/>
          <a:p>
            <a:r>
              <a:rPr lang="en-GB" sz="4800" b="1" dirty="0">
                <a:solidFill>
                  <a:srgbClr val="080808"/>
                </a:solidFill>
              </a:rPr>
              <a:t>Academic and Employability Skills</a:t>
            </a:r>
          </a:p>
        </p:txBody>
      </p:sp>
      <p:sp>
        <p:nvSpPr>
          <p:cNvPr id="28" name="Freeform: Shape 27">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Rectangle 29">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A817ADBD-F065-43B3-A057-EE6D638CFF9F}"/>
              </a:ext>
            </a:extLst>
          </p:cNvPr>
          <p:cNvSpPr txBox="1"/>
          <p:nvPr/>
        </p:nvSpPr>
        <p:spPr>
          <a:xfrm>
            <a:off x="131150" y="4376990"/>
            <a:ext cx="12031816" cy="2077492"/>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Name: Sufola Akhter Rima</a:t>
            </a:r>
          </a:p>
          <a:p>
            <a:r>
              <a:rPr lang="en-GB" sz="2000" dirty="0">
                <a:latin typeface="Arial" panose="020B0604020202020204" pitchFamily="34" charset="0"/>
                <a:cs typeface="Arial" panose="020B0604020202020204" pitchFamily="34" charset="0"/>
              </a:rPr>
              <a:t>ID: 2029793</a:t>
            </a:r>
          </a:p>
          <a:p>
            <a:r>
              <a:rPr lang="en-GB" sz="2000" dirty="0">
                <a:latin typeface="Arial" panose="020B0604020202020204" pitchFamily="34" charset="0"/>
                <a:cs typeface="Arial" panose="020B0604020202020204" pitchFamily="34" charset="0"/>
              </a:rPr>
              <a:t>Tutor: Toyin </a:t>
            </a:r>
            <a:r>
              <a:rPr lang="en-GB" sz="2000" dirty="0" err="1">
                <a:latin typeface="Arial" panose="020B0604020202020204" pitchFamily="34" charset="0"/>
                <a:cs typeface="Arial" panose="020B0604020202020204" pitchFamily="34" charset="0"/>
              </a:rPr>
              <a:t>Adisa</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Module Code: BMSW4001</a:t>
            </a:r>
          </a:p>
          <a:p>
            <a:r>
              <a:rPr lang="en-GB" sz="2000" dirty="0">
                <a:latin typeface="Arial" panose="020B0604020202020204" pitchFamily="34" charset="0"/>
                <a:cs typeface="Arial" panose="020B0604020202020204" pitchFamily="34" charset="0"/>
              </a:rPr>
              <a:t>Title: ACE Practical Portfolio</a:t>
            </a:r>
          </a:p>
          <a:p>
            <a:endParaRPr lang="en-GB" sz="11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2365653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83E454DF-EC73-4F26-8240-D10A31AF30E9}"/>
              </a:ext>
            </a:extLst>
          </p:cNvPr>
          <p:cNvSpPr>
            <a:spLocks noGrp="1"/>
          </p:cNvSpPr>
          <p:nvPr>
            <p:ph type="title"/>
          </p:nvPr>
        </p:nvSpPr>
        <p:spPr>
          <a:xfrm>
            <a:off x="1529785" y="1223635"/>
            <a:ext cx="9855749" cy="1133499"/>
          </a:xfrm>
        </p:spPr>
        <p:txBody>
          <a:bodyPr>
            <a:normAutofit/>
          </a:bodyPr>
          <a:lstStyle/>
          <a:p>
            <a:pPr algn="ctr"/>
            <a:r>
              <a:rPr lang="en-US" sz="2200" dirty="0">
                <a:effectLst/>
                <a:latin typeface="Calibri" panose="020F0502020204030204" pitchFamily="34" charset="0"/>
                <a:ea typeface="Calibri" panose="020F0502020204030204" pitchFamily="34" charset="0"/>
                <a:cs typeface="Times New Roman" panose="02020603050405020304" pitchFamily="18" charset="0"/>
              </a:rPr>
              <a:t>In this job the manager is responsible for carrying out day to day operations of a company's functional area. </a:t>
            </a:r>
            <a:r>
              <a:rPr lang="en-US" sz="2800" b="1" dirty="0"/>
              <a:t>Key roles of a general manager are</a:t>
            </a:r>
            <a:br>
              <a:rPr lang="en-GB" sz="1100" dirty="0"/>
            </a:br>
            <a:endParaRPr lang="en-US" sz="2500" dirty="0"/>
          </a:p>
        </p:txBody>
      </p:sp>
      <p:sp>
        <p:nvSpPr>
          <p:cNvPr id="8" name="Rectangle 7">
            <a:extLst>
              <a:ext uri="{FF2B5EF4-FFF2-40B4-BE49-F238E27FC236}">
                <a16:creationId xmlns:a16="http://schemas.microsoft.com/office/drawing/2014/main" id="{BB7ECE37-666E-48A9-919E-B657420E9572}"/>
              </a:ext>
            </a:extLst>
          </p:cNvPr>
          <p:cNvSpPr/>
          <p:nvPr/>
        </p:nvSpPr>
        <p:spPr>
          <a:xfrm rot="5400000">
            <a:off x="-332724" y="1005047"/>
            <a:ext cx="2324100" cy="45719"/>
          </a:xfrm>
          <a:prstGeom prst="rect">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0" name="Content Placeholder 4">
            <a:extLst>
              <a:ext uri="{FF2B5EF4-FFF2-40B4-BE49-F238E27FC236}">
                <a16:creationId xmlns:a16="http://schemas.microsoft.com/office/drawing/2014/main" id="{C1352171-4A58-47B2-8A86-9788E85C29F1}"/>
              </a:ext>
            </a:extLst>
          </p:cNvPr>
          <p:cNvGraphicFramePr>
            <a:graphicFrameLocks noGrp="1"/>
          </p:cNvGraphicFramePr>
          <p:nvPr>
            <p:ph idx="1"/>
            <p:extLst>
              <p:ext uri="{D42A27DB-BD31-4B8C-83A1-F6EECF244321}">
                <p14:modId xmlns:p14="http://schemas.microsoft.com/office/powerpoint/2010/main" val="744073004"/>
              </p:ext>
            </p:extLst>
          </p:nvPr>
        </p:nvGraphicFramePr>
        <p:xfrm>
          <a:off x="1529785" y="2424205"/>
          <a:ext cx="9668098" cy="37374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TextBox 10">
            <a:extLst>
              <a:ext uri="{FF2B5EF4-FFF2-40B4-BE49-F238E27FC236}">
                <a16:creationId xmlns:a16="http://schemas.microsoft.com/office/drawing/2014/main" id="{276D8BB7-5A37-44D0-811E-F76166FF69EA}"/>
              </a:ext>
            </a:extLst>
          </p:cNvPr>
          <p:cNvSpPr txBox="1"/>
          <p:nvPr/>
        </p:nvSpPr>
        <p:spPr>
          <a:xfrm>
            <a:off x="3428999" y="288652"/>
            <a:ext cx="6910754" cy="646331"/>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wrap="square">
            <a:spAutoFit/>
          </a:bodyPr>
          <a:lstStyle/>
          <a:p>
            <a:pPr algn="ctr"/>
            <a:r>
              <a:rPr lang="en-US" sz="3600" b="1" dirty="0">
                <a:latin typeface="+mj-lt"/>
              </a:rPr>
              <a:t>Job of My Liking: General Manager</a:t>
            </a:r>
            <a:endParaRPr lang="en-GB" sz="3600" b="1" dirty="0">
              <a:latin typeface="+mj-lt"/>
            </a:endParaRPr>
          </a:p>
        </p:txBody>
      </p:sp>
    </p:spTree>
    <p:extLst>
      <p:ext uri="{BB962C8B-B14F-4D97-AF65-F5344CB8AC3E}">
        <p14:creationId xmlns:p14="http://schemas.microsoft.com/office/powerpoint/2010/main" val="29572897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DC309-2915-46FD-B51D-8F9B2A6046A1}"/>
              </a:ext>
            </a:extLst>
          </p:cNvPr>
          <p:cNvSpPr>
            <a:spLocks noGrp="1"/>
          </p:cNvSpPr>
          <p:nvPr>
            <p:ph type="title"/>
          </p:nvPr>
        </p:nvSpPr>
        <p:spPr>
          <a:xfrm>
            <a:off x="0" y="365125"/>
            <a:ext cx="12192000" cy="1325563"/>
          </a:xfrm>
        </p:spPr>
        <p:txBody>
          <a:bodyPr/>
          <a:lstStyle/>
          <a:p>
            <a:pPr algn="ctr"/>
            <a:r>
              <a:rPr lang="en-US" b="1" dirty="0"/>
              <a:t>Necessary Skills of A General Manager</a:t>
            </a:r>
          </a:p>
        </p:txBody>
      </p:sp>
      <p:sp>
        <p:nvSpPr>
          <p:cNvPr id="4" name="Rectangle 3">
            <a:extLst>
              <a:ext uri="{FF2B5EF4-FFF2-40B4-BE49-F238E27FC236}">
                <a16:creationId xmlns:a16="http://schemas.microsoft.com/office/drawing/2014/main" id="{826D5132-C250-4669-97D7-5A2CAEFD5DD4}"/>
              </a:ext>
            </a:extLst>
          </p:cNvPr>
          <p:cNvSpPr/>
          <p:nvPr/>
        </p:nvSpPr>
        <p:spPr>
          <a:xfrm>
            <a:off x="1666874" y="745261"/>
            <a:ext cx="8848725" cy="565290"/>
          </a:xfrm>
          <a:prstGeom prst="rect">
            <a:avLst/>
          </a:pr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p>
        </p:txBody>
      </p:sp>
      <p:graphicFrame>
        <p:nvGraphicFramePr>
          <p:cNvPr id="18" name="Content Placeholder 2">
            <a:extLst>
              <a:ext uri="{FF2B5EF4-FFF2-40B4-BE49-F238E27FC236}">
                <a16:creationId xmlns:a16="http://schemas.microsoft.com/office/drawing/2014/main" id="{3F2ACA80-2C9A-459C-AB0B-FBF350FC551A}"/>
              </a:ext>
            </a:extLst>
          </p:cNvPr>
          <p:cNvGraphicFramePr>
            <a:graphicFrameLocks noGrp="1"/>
          </p:cNvGraphicFramePr>
          <p:nvPr>
            <p:ph idx="1"/>
          </p:nvPr>
        </p:nvGraphicFramePr>
        <p:xfrm>
          <a:off x="2351361" y="1761401"/>
          <a:ext cx="7489278" cy="43128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273962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8214A7-455E-4229-BDCF-D1CF6034D24A}"/>
              </a:ext>
            </a:extLst>
          </p:cNvPr>
          <p:cNvSpPr>
            <a:spLocks noGrp="1"/>
          </p:cNvSpPr>
          <p:nvPr>
            <p:ph type="title"/>
          </p:nvPr>
        </p:nvSpPr>
        <p:spPr>
          <a:xfrm>
            <a:off x="589560" y="856180"/>
            <a:ext cx="4560584" cy="1128068"/>
          </a:xfrm>
        </p:spPr>
        <p:txBody>
          <a:bodyPr anchor="ctr">
            <a:normAutofit/>
          </a:bodyPr>
          <a:lstStyle/>
          <a:p>
            <a:r>
              <a:rPr lang="en-US" sz="4000" b="1"/>
              <a:t>My Skills</a:t>
            </a:r>
            <a:endParaRPr lang="en-US" sz="4000" b="1" dirty="0"/>
          </a:p>
        </p:txBody>
      </p:sp>
      <p:grpSp>
        <p:nvGrpSpPr>
          <p:cNvPr id="24" name="Group 23">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5" name="Rectangle 2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ntent Placeholder 2">
            <a:extLst>
              <a:ext uri="{FF2B5EF4-FFF2-40B4-BE49-F238E27FC236}">
                <a16:creationId xmlns:a16="http://schemas.microsoft.com/office/drawing/2014/main" id="{5669575A-4F6D-4396-8D50-28B2FE8240F2}"/>
              </a:ext>
            </a:extLst>
          </p:cNvPr>
          <p:cNvSpPr>
            <a:spLocks noGrp="1"/>
          </p:cNvSpPr>
          <p:nvPr>
            <p:ph idx="1"/>
          </p:nvPr>
        </p:nvSpPr>
        <p:spPr>
          <a:xfrm>
            <a:off x="590719" y="2330505"/>
            <a:ext cx="4559425" cy="3979585"/>
          </a:xfrm>
        </p:spPr>
        <p:txBody>
          <a:bodyPr anchor="ctr">
            <a:normAutofit/>
          </a:bodyPr>
          <a:lstStyle/>
          <a:p>
            <a:pPr>
              <a:buClr>
                <a:schemeClr val="accent2"/>
              </a:buClr>
            </a:pPr>
            <a:r>
              <a:rPr lang="en-US" sz="2000" b="1"/>
              <a:t>Great at working collaboratively</a:t>
            </a:r>
          </a:p>
          <a:p>
            <a:pPr>
              <a:buClr>
                <a:schemeClr val="accent2"/>
              </a:buClr>
            </a:pPr>
            <a:r>
              <a:rPr lang="en-US" sz="2000" b="1"/>
              <a:t>Great social skills</a:t>
            </a:r>
          </a:p>
          <a:p>
            <a:pPr>
              <a:buClr>
                <a:schemeClr val="accent2"/>
              </a:buClr>
            </a:pPr>
            <a:r>
              <a:rPr lang="en-US" sz="2000" b="1"/>
              <a:t>Ability to adopt</a:t>
            </a:r>
          </a:p>
          <a:p>
            <a:pPr>
              <a:buClr>
                <a:schemeClr val="accent2"/>
              </a:buClr>
            </a:pPr>
            <a:r>
              <a:rPr lang="en-US" sz="2000" b="1"/>
              <a:t>Ability to work under pressure</a:t>
            </a:r>
          </a:p>
          <a:p>
            <a:pPr>
              <a:buClr>
                <a:schemeClr val="accent2"/>
              </a:buClr>
            </a:pPr>
            <a:r>
              <a:rPr lang="en-US" sz="2000" b="1"/>
              <a:t>Ability to think critically</a:t>
            </a:r>
          </a:p>
          <a:p>
            <a:endParaRPr lang="en-US" sz="2000" b="1"/>
          </a:p>
        </p:txBody>
      </p:sp>
      <p:sp>
        <p:nvSpPr>
          <p:cNvPr id="30" name="Rectangle 29">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A2DF3077-6D8F-473E-9D62-8D6941CEBB90}"/>
              </a:ext>
            </a:extLst>
          </p:cNvPr>
          <p:cNvPicPr>
            <a:picLocks noChangeAspect="1"/>
          </p:cNvPicPr>
          <p:nvPr/>
        </p:nvPicPr>
        <p:blipFill rotWithShape="1">
          <a:blip r:embed="rId3"/>
          <a:srcRect t="1984" b="6409"/>
          <a:stretch/>
        </p:blipFill>
        <p:spPr>
          <a:xfrm>
            <a:off x="5977788" y="799352"/>
            <a:ext cx="5425410" cy="5259296"/>
          </a:xfrm>
          <a:prstGeom prst="rect">
            <a:avLst/>
          </a:prstGeom>
        </p:spPr>
      </p:pic>
    </p:spTree>
    <p:extLst>
      <p:ext uri="{BB962C8B-B14F-4D97-AF65-F5344CB8AC3E}">
        <p14:creationId xmlns:p14="http://schemas.microsoft.com/office/powerpoint/2010/main" val="7376542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117C0146-0DC1-49E9-9A9D-BFD0FFB9D43C}"/>
              </a:ext>
            </a:extLst>
          </p:cNvPr>
          <p:cNvSpPr/>
          <p:nvPr/>
        </p:nvSpPr>
        <p:spPr>
          <a:xfrm>
            <a:off x="1" y="0"/>
            <a:ext cx="6203852" cy="6858000"/>
          </a:xfrm>
          <a:prstGeom prst="rect">
            <a:avLst/>
          </a:prstGeom>
          <a:solidFill>
            <a:schemeClr val="accent4">
              <a:lumMod val="20000"/>
              <a:lumOff val="80000"/>
            </a:schemeClr>
          </a:solidFill>
          <a:ln/>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a:p>
        </p:txBody>
      </p:sp>
      <p:sp>
        <p:nvSpPr>
          <p:cNvPr id="18" name="Rectangle 17">
            <a:extLst>
              <a:ext uri="{FF2B5EF4-FFF2-40B4-BE49-F238E27FC236}">
                <a16:creationId xmlns:a16="http://schemas.microsoft.com/office/drawing/2014/main" id="{D92A764F-AC95-4860-8735-62E55B20336C}"/>
              </a:ext>
            </a:extLst>
          </p:cNvPr>
          <p:cNvSpPr/>
          <p:nvPr/>
        </p:nvSpPr>
        <p:spPr>
          <a:xfrm>
            <a:off x="3426106" y="745261"/>
            <a:ext cx="5312779" cy="565290"/>
          </a:xfrm>
          <a:prstGeom prst="rect">
            <a:avLst/>
          </a:prstGeom>
          <a:solidFill>
            <a:schemeClr val="bg1"/>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p>
        </p:txBody>
      </p:sp>
      <p:sp>
        <p:nvSpPr>
          <p:cNvPr id="2" name="Title 1">
            <a:extLst>
              <a:ext uri="{FF2B5EF4-FFF2-40B4-BE49-F238E27FC236}">
                <a16:creationId xmlns:a16="http://schemas.microsoft.com/office/drawing/2014/main" id="{0533EFE2-B55C-422B-99D6-D8D298D2C8D7}"/>
              </a:ext>
            </a:extLst>
          </p:cNvPr>
          <p:cNvSpPr>
            <a:spLocks noGrp="1"/>
          </p:cNvSpPr>
          <p:nvPr>
            <p:ph type="title"/>
          </p:nvPr>
        </p:nvSpPr>
        <p:spPr>
          <a:xfrm>
            <a:off x="0" y="365125"/>
            <a:ext cx="12192000" cy="1325563"/>
          </a:xfrm>
        </p:spPr>
        <p:txBody>
          <a:bodyPr/>
          <a:lstStyle/>
          <a:p>
            <a:pPr algn="ctr"/>
            <a:r>
              <a:rPr lang="en-US" b="1" dirty="0"/>
              <a:t>Personal SWOT Analysis</a:t>
            </a:r>
          </a:p>
        </p:txBody>
      </p:sp>
      <p:pic>
        <p:nvPicPr>
          <p:cNvPr id="1026" name="Picture 2" descr="How to Complete a Personal SWOT Analysis | by Jodie Shaw | Thrive Global |  Medium">
            <a:extLst>
              <a:ext uri="{FF2B5EF4-FFF2-40B4-BE49-F238E27FC236}">
                <a16:creationId xmlns:a16="http://schemas.microsoft.com/office/drawing/2014/main" id="{C11227CE-AA50-412B-81EE-2068ABEE625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770" t="11263" r="73065" b="48110"/>
          <a:stretch/>
        </p:blipFill>
        <p:spPr bwMode="auto">
          <a:xfrm>
            <a:off x="510540" y="1767840"/>
            <a:ext cx="655320" cy="65786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How to Complete a Personal SWOT Analysis | by Jodie Shaw | Thrive Global |  Medium">
            <a:extLst>
              <a:ext uri="{FF2B5EF4-FFF2-40B4-BE49-F238E27FC236}">
                <a16:creationId xmlns:a16="http://schemas.microsoft.com/office/drawing/2014/main" id="{257B3B90-E74B-4738-AF40-655775CCEE3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3756" t="53351" r="2989" b="7747"/>
          <a:stretch/>
        </p:blipFill>
        <p:spPr bwMode="auto">
          <a:xfrm>
            <a:off x="6520512" y="4474030"/>
            <a:ext cx="657861" cy="62992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How to Complete a Personal SWOT Analysis | by Jodie Shaw | Thrive Global |  Medium">
            <a:extLst>
              <a:ext uri="{FF2B5EF4-FFF2-40B4-BE49-F238E27FC236}">
                <a16:creationId xmlns:a16="http://schemas.microsoft.com/office/drawing/2014/main" id="{22AEDB35-E493-4189-8240-C059CC71711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6935" t="51939" r="49900" b="9159"/>
          <a:stretch/>
        </p:blipFill>
        <p:spPr bwMode="auto">
          <a:xfrm>
            <a:off x="355545" y="4444275"/>
            <a:ext cx="655320" cy="62992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How to Complete a Personal SWOT Analysis | by Jodie Shaw | Thrive Global |  Medium">
            <a:extLst>
              <a:ext uri="{FF2B5EF4-FFF2-40B4-BE49-F238E27FC236}">
                <a16:creationId xmlns:a16="http://schemas.microsoft.com/office/drawing/2014/main" id="{AFD2D607-DB7E-42B8-B738-C96B7F4170C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0591" t="11263" r="26244" b="48110"/>
          <a:stretch/>
        </p:blipFill>
        <p:spPr bwMode="auto">
          <a:xfrm>
            <a:off x="6488387" y="1741893"/>
            <a:ext cx="655321" cy="657861"/>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94987570-294E-4E2E-80CE-51BF66473160}"/>
              </a:ext>
            </a:extLst>
          </p:cNvPr>
          <p:cNvSpPr txBox="1"/>
          <p:nvPr/>
        </p:nvSpPr>
        <p:spPr>
          <a:xfrm>
            <a:off x="1295149" y="1687036"/>
            <a:ext cx="4766462" cy="2031325"/>
          </a:xfrm>
          <a:prstGeom prst="rect">
            <a:avLst/>
          </a:prstGeom>
          <a:noFill/>
        </p:spPr>
        <p:txBody>
          <a:bodyPr wrap="square">
            <a:spAutoFit/>
          </a:bodyPr>
          <a:lstStyle/>
          <a:p>
            <a:r>
              <a:rPr lang="en-US" i="1" u="sng" dirty="0"/>
              <a:t>Strengths</a:t>
            </a:r>
          </a:p>
          <a:p>
            <a:pPr marL="285750" indent="-285750" algn="just">
              <a:buFont typeface="Wingdings" panose="05000000000000000000" pitchFamily="2" charset="2"/>
              <a:buChar char="ü"/>
            </a:pPr>
            <a:r>
              <a:rPr lang="en-US" dirty="0"/>
              <a:t>Due to my profound social skills, I can work with strangers without having any hazards.</a:t>
            </a:r>
          </a:p>
          <a:p>
            <a:pPr marL="285750" indent="-285750" algn="just">
              <a:buFont typeface="Wingdings" panose="05000000000000000000" pitchFamily="2" charset="2"/>
              <a:buChar char="ü"/>
            </a:pPr>
            <a:r>
              <a:rPr lang="en-US" dirty="0"/>
              <a:t>I can tackle any situation as I am adaptable and have the ability to think critically. </a:t>
            </a:r>
          </a:p>
          <a:p>
            <a:pPr marL="285750" indent="-285750" algn="just">
              <a:buFont typeface="Wingdings" panose="05000000000000000000" pitchFamily="2" charset="2"/>
              <a:buChar char="ü"/>
            </a:pPr>
            <a:r>
              <a:rPr lang="en-US" dirty="0"/>
              <a:t>I am great at solving problems in pressurized situations.</a:t>
            </a:r>
          </a:p>
        </p:txBody>
      </p:sp>
      <p:sp>
        <p:nvSpPr>
          <p:cNvPr id="11" name="TextBox 10">
            <a:extLst>
              <a:ext uri="{FF2B5EF4-FFF2-40B4-BE49-F238E27FC236}">
                <a16:creationId xmlns:a16="http://schemas.microsoft.com/office/drawing/2014/main" id="{3D635EB3-B8FB-455F-9AF4-48BF097BB1B4}"/>
              </a:ext>
            </a:extLst>
          </p:cNvPr>
          <p:cNvSpPr txBox="1"/>
          <p:nvPr/>
        </p:nvSpPr>
        <p:spPr>
          <a:xfrm>
            <a:off x="1295149" y="4440107"/>
            <a:ext cx="4580792" cy="1200329"/>
          </a:xfrm>
          <a:prstGeom prst="rect">
            <a:avLst/>
          </a:prstGeom>
          <a:noFill/>
        </p:spPr>
        <p:txBody>
          <a:bodyPr wrap="square">
            <a:spAutoFit/>
          </a:bodyPr>
          <a:lstStyle/>
          <a:p>
            <a:pPr algn="just"/>
            <a:r>
              <a:rPr lang="en-US" i="1" u="sng" dirty="0"/>
              <a:t>Weaknesses</a:t>
            </a:r>
          </a:p>
          <a:p>
            <a:pPr marL="285750" indent="-285750" algn="just">
              <a:buFont typeface="Wingdings" panose="05000000000000000000" pitchFamily="2" charset="2"/>
              <a:buChar char="ü"/>
            </a:pPr>
            <a:r>
              <a:rPr lang="en-US" dirty="0"/>
              <a:t>I am bad at managing conflicts</a:t>
            </a:r>
          </a:p>
          <a:p>
            <a:pPr marL="285750" indent="-285750" algn="just">
              <a:buFont typeface="Wingdings" panose="05000000000000000000" pitchFamily="2" charset="2"/>
              <a:buChar char="ü"/>
            </a:pPr>
            <a:r>
              <a:rPr lang="en-US" dirty="0"/>
              <a:t>I am bad at speaking publicly or encouraging people publicly</a:t>
            </a:r>
          </a:p>
        </p:txBody>
      </p:sp>
      <p:sp>
        <p:nvSpPr>
          <p:cNvPr id="15" name="TextBox 14">
            <a:extLst>
              <a:ext uri="{FF2B5EF4-FFF2-40B4-BE49-F238E27FC236}">
                <a16:creationId xmlns:a16="http://schemas.microsoft.com/office/drawing/2014/main" id="{11B1EDF6-0BC2-496D-AF16-6A745867B041}"/>
              </a:ext>
            </a:extLst>
          </p:cNvPr>
          <p:cNvSpPr txBox="1"/>
          <p:nvPr/>
        </p:nvSpPr>
        <p:spPr>
          <a:xfrm>
            <a:off x="7272997" y="1687036"/>
            <a:ext cx="4714436" cy="1754326"/>
          </a:xfrm>
          <a:prstGeom prst="rect">
            <a:avLst/>
          </a:prstGeom>
          <a:noFill/>
        </p:spPr>
        <p:txBody>
          <a:bodyPr wrap="square">
            <a:spAutoFit/>
          </a:bodyPr>
          <a:lstStyle/>
          <a:p>
            <a:pPr algn="just"/>
            <a:r>
              <a:rPr lang="en-US" i="1" u="sng" dirty="0"/>
              <a:t>Opportunities</a:t>
            </a:r>
          </a:p>
          <a:p>
            <a:pPr marL="285750" indent="-285750" algn="just">
              <a:buFont typeface="Wingdings" panose="05000000000000000000" pitchFamily="2" charset="2"/>
              <a:buChar char="ü"/>
            </a:pPr>
            <a:r>
              <a:rPr lang="en-US" dirty="0"/>
              <a:t>Corporations are in need of general managers to manage employees on a daily basis</a:t>
            </a:r>
          </a:p>
          <a:p>
            <a:pPr marL="285750" indent="-285750" algn="just">
              <a:buFont typeface="Wingdings" panose="05000000000000000000" pitchFamily="2" charset="2"/>
              <a:buChar char="ü"/>
            </a:pPr>
            <a:r>
              <a:rPr lang="en-US" dirty="0"/>
              <a:t>Significance of general managers are increasing due to rise of remote working</a:t>
            </a:r>
          </a:p>
        </p:txBody>
      </p:sp>
      <p:sp>
        <p:nvSpPr>
          <p:cNvPr id="17" name="TextBox 16">
            <a:extLst>
              <a:ext uri="{FF2B5EF4-FFF2-40B4-BE49-F238E27FC236}">
                <a16:creationId xmlns:a16="http://schemas.microsoft.com/office/drawing/2014/main" id="{15F36BB5-E198-49DE-93BA-FC86BF6F73ED}"/>
              </a:ext>
            </a:extLst>
          </p:cNvPr>
          <p:cNvSpPr txBox="1"/>
          <p:nvPr/>
        </p:nvSpPr>
        <p:spPr>
          <a:xfrm>
            <a:off x="7272997" y="4474030"/>
            <a:ext cx="4692747" cy="1200329"/>
          </a:xfrm>
          <a:prstGeom prst="rect">
            <a:avLst/>
          </a:prstGeom>
          <a:noFill/>
        </p:spPr>
        <p:txBody>
          <a:bodyPr wrap="square">
            <a:spAutoFit/>
          </a:bodyPr>
          <a:lstStyle/>
          <a:p>
            <a:pPr algn="just"/>
            <a:r>
              <a:rPr lang="en-US" i="1" u="sng" dirty="0"/>
              <a:t>Threats</a:t>
            </a:r>
          </a:p>
          <a:p>
            <a:pPr marL="285750" indent="-285750" algn="just">
              <a:buFont typeface="Wingdings" panose="05000000000000000000" pitchFamily="2" charset="2"/>
              <a:buChar char="ü"/>
            </a:pPr>
            <a:r>
              <a:rPr lang="en-US" dirty="0"/>
              <a:t>The post of general manager can be acquired by anyone if sufficient skills are present</a:t>
            </a:r>
          </a:p>
          <a:p>
            <a:pPr marL="285750" indent="-285750" algn="just">
              <a:buFont typeface="Wingdings" panose="05000000000000000000" pitchFamily="2" charset="2"/>
              <a:buChar char="ü"/>
            </a:pPr>
            <a:r>
              <a:rPr lang="en-US" dirty="0"/>
              <a:t>Competitive job market</a:t>
            </a:r>
          </a:p>
        </p:txBody>
      </p:sp>
    </p:spTree>
    <p:extLst>
      <p:ext uri="{BB962C8B-B14F-4D97-AF65-F5344CB8AC3E}">
        <p14:creationId xmlns:p14="http://schemas.microsoft.com/office/powerpoint/2010/main" val="38273521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DF022C6B-486B-48A0-BF50-D0D6E32EA925}"/>
              </a:ext>
            </a:extLst>
          </p:cNvPr>
          <p:cNvGraphicFramePr>
            <a:graphicFrameLocks noGrp="1"/>
          </p:cNvGraphicFramePr>
          <p:nvPr>
            <p:extLst>
              <p:ext uri="{D42A27DB-BD31-4B8C-83A1-F6EECF244321}">
                <p14:modId xmlns:p14="http://schemas.microsoft.com/office/powerpoint/2010/main" val="3377126202"/>
              </p:ext>
            </p:extLst>
          </p:nvPr>
        </p:nvGraphicFramePr>
        <p:xfrm>
          <a:off x="3418449" y="2513016"/>
          <a:ext cx="7652826" cy="2535350"/>
        </p:xfrm>
        <a:graphic>
          <a:graphicData uri="http://schemas.openxmlformats.org/drawingml/2006/table">
            <a:tbl>
              <a:tblPr firstRow="1" firstCol="1" bandRow="1">
                <a:tableStyleId>{72833802-FEF1-4C79-8D5D-14CF1EAF98D9}</a:tableStyleId>
              </a:tblPr>
              <a:tblGrid>
                <a:gridCol w="1303973">
                  <a:extLst>
                    <a:ext uri="{9D8B030D-6E8A-4147-A177-3AD203B41FA5}">
                      <a16:colId xmlns:a16="http://schemas.microsoft.com/office/drawing/2014/main" val="3850423017"/>
                    </a:ext>
                  </a:extLst>
                </a:gridCol>
                <a:gridCol w="3614225">
                  <a:extLst>
                    <a:ext uri="{9D8B030D-6E8A-4147-A177-3AD203B41FA5}">
                      <a16:colId xmlns:a16="http://schemas.microsoft.com/office/drawing/2014/main" val="3324510998"/>
                    </a:ext>
                  </a:extLst>
                </a:gridCol>
                <a:gridCol w="2734628">
                  <a:extLst>
                    <a:ext uri="{9D8B030D-6E8A-4147-A177-3AD203B41FA5}">
                      <a16:colId xmlns:a16="http://schemas.microsoft.com/office/drawing/2014/main" val="1384242538"/>
                    </a:ext>
                  </a:extLst>
                </a:gridCol>
              </a:tblGrid>
              <a:tr h="340790">
                <a:tc>
                  <a:txBody>
                    <a:bodyPr/>
                    <a:lstStyle/>
                    <a:p>
                      <a:pPr marL="0" marR="0" algn="ctr">
                        <a:spcBef>
                          <a:spcPts val="0"/>
                        </a:spcBef>
                        <a:spcAft>
                          <a:spcPts val="0"/>
                        </a:spcAft>
                      </a:pPr>
                      <a:r>
                        <a:rPr lang="en-US" sz="1800" b="0" dirty="0">
                          <a:effectLst/>
                          <a:latin typeface="Abadi" panose="020B0604020104020204" pitchFamily="34" charset="0"/>
                        </a:rPr>
                        <a:t> </a:t>
                      </a:r>
                      <a:endParaRPr lang="en-US" sz="1800" b="0" dirty="0">
                        <a:effectLst/>
                        <a:latin typeface="Abadi" panose="020B0604020104020204" pitchFamily="34" charset="0"/>
                        <a:ea typeface="Calibri" panose="020F0502020204030204" pitchFamily="34" charset="0"/>
                        <a:cs typeface="Times New Roman" panose="02020603050405020304" pitchFamily="18" charset="0"/>
                      </a:endParaRPr>
                    </a:p>
                  </a:txBody>
                  <a:tcPr marL="51276" marR="51276"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spcBef>
                          <a:spcPts val="0"/>
                        </a:spcBef>
                        <a:spcAft>
                          <a:spcPts val="0"/>
                        </a:spcAft>
                      </a:pPr>
                      <a:r>
                        <a:rPr lang="en-US" sz="1800" b="0" dirty="0">
                          <a:effectLst/>
                          <a:latin typeface="Abadi" panose="020B0604020104020204" pitchFamily="34" charset="0"/>
                        </a:rPr>
                        <a:t>URGENT</a:t>
                      </a:r>
                      <a:endParaRPr lang="en-US" sz="1800" b="0" dirty="0">
                        <a:effectLst/>
                        <a:latin typeface="Abadi" panose="020B0604020104020204" pitchFamily="34" charset="0"/>
                        <a:ea typeface="Calibri" panose="020F0502020204030204" pitchFamily="34" charset="0"/>
                        <a:cs typeface="Times New Roman" panose="02020603050405020304" pitchFamily="18" charset="0"/>
                      </a:endParaRPr>
                    </a:p>
                  </a:txBody>
                  <a:tcPr marL="51276" marR="51276"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spcBef>
                          <a:spcPts val="0"/>
                        </a:spcBef>
                        <a:spcAft>
                          <a:spcPts val="0"/>
                        </a:spcAft>
                      </a:pPr>
                      <a:r>
                        <a:rPr lang="en-US" sz="1800" b="0" dirty="0">
                          <a:effectLst/>
                          <a:latin typeface="Abadi" panose="020B0604020104020204" pitchFamily="34" charset="0"/>
                        </a:rPr>
                        <a:t>NOT URGENT</a:t>
                      </a:r>
                      <a:endParaRPr lang="en-US" sz="1800" b="0" dirty="0">
                        <a:effectLst/>
                        <a:latin typeface="Abadi" panose="020B0604020104020204" pitchFamily="34" charset="0"/>
                        <a:ea typeface="Calibri" panose="020F0502020204030204" pitchFamily="34" charset="0"/>
                        <a:cs typeface="Times New Roman" panose="02020603050405020304" pitchFamily="18" charset="0"/>
                      </a:endParaRPr>
                    </a:p>
                  </a:txBody>
                  <a:tcPr marL="51276" marR="51276"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75108808"/>
                  </a:ext>
                </a:extLst>
              </a:tr>
              <a:tr h="971023">
                <a:tc>
                  <a:txBody>
                    <a:bodyPr/>
                    <a:lstStyle/>
                    <a:p>
                      <a:pPr marL="0" marR="0" algn="ctr">
                        <a:spcBef>
                          <a:spcPts val="0"/>
                        </a:spcBef>
                        <a:spcAft>
                          <a:spcPts val="0"/>
                        </a:spcAft>
                      </a:pPr>
                      <a:r>
                        <a:rPr lang="en-US" sz="1800" b="0" dirty="0">
                          <a:effectLst/>
                          <a:latin typeface="Abadi" panose="020B0604020104020204" pitchFamily="34" charset="0"/>
                        </a:rPr>
                        <a:t> </a:t>
                      </a:r>
                    </a:p>
                    <a:p>
                      <a:pPr marL="0" marR="0" algn="ctr">
                        <a:spcBef>
                          <a:spcPts val="0"/>
                        </a:spcBef>
                        <a:spcAft>
                          <a:spcPts val="0"/>
                        </a:spcAft>
                      </a:pPr>
                      <a:r>
                        <a:rPr lang="en-US" sz="1800" b="0" dirty="0">
                          <a:effectLst/>
                          <a:latin typeface="Abadi" panose="020B0604020104020204" pitchFamily="34" charset="0"/>
                        </a:rPr>
                        <a:t>IMPORTANT</a:t>
                      </a:r>
                    </a:p>
                  </a:txBody>
                  <a:tcPr marL="51276" marR="51276"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285750" indent="-285750">
                        <a:buFont typeface="Arial" panose="020B0604020202020204" pitchFamily="34" charset="0"/>
                        <a:buChar char="•"/>
                      </a:pPr>
                      <a:r>
                        <a:rPr lang="en-US" sz="1800" b="0" kern="1200" dirty="0">
                          <a:solidFill>
                            <a:schemeClr val="dk1"/>
                          </a:solidFill>
                          <a:effectLst/>
                          <a:latin typeface="Abadi" panose="020B0604020104020204" pitchFamily="34" charset="0"/>
                        </a:rPr>
                        <a:t>Attaining conflict management skills</a:t>
                      </a:r>
                    </a:p>
                    <a:p>
                      <a:pPr marL="285750" indent="-285750">
                        <a:buFont typeface="Arial" panose="020B0604020202020204" pitchFamily="34" charset="0"/>
                        <a:buChar char="•"/>
                      </a:pPr>
                      <a:r>
                        <a:rPr lang="en-US" sz="1800" b="0" kern="1200" dirty="0">
                          <a:solidFill>
                            <a:schemeClr val="dk1"/>
                          </a:solidFill>
                          <a:effectLst/>
                          <a:latin typeface="Abadi" panose="020B0604020104020204" pitchFamily="34" charset="0"/>
                        </a:rPr>
                        <a:t>Attaining creative thinking ability</a:t>
                      </a:r>
                    </a:p>
                    <a:p>
                      <a:pPr marL="285750" indent="-285750">
                        <a:buFont typeface="Arial" panose="020B0604020202020204" pitchFamily="34" charset="0"/>
                        <a:buChar char="•"/>
                      </a:pPr>
                      <a:r>
                        <a:rPr lang="en-US" sz="1800" b="0" kern="1200" dirty="0">
                          <a:solidFill>
                            <a:schemeClr val="dk1"/>
                          </a:solidFill>
                          <a:effectLst/>
                          <a:latin typeface="Abadi" panose="020B0604020104020204" pitchFamily="34" charset="0"/>
                        </a:rPr>
                        <a:t>Attaining motivational skills</a:t>
                      </a:r>
                    </a:p>
                    <a:p>
                      <a:pPr marL="0" marR="0" algn="l">
                        <a:spcBef>
                          <a:spcPts val="0"/>
                        </a:spcBef>
                        <a:spcAft>
                          <a:spcPts val="0"/>
                        </a:spcAft>
                      </a:pPr>
                      <a:endParaRPr lang="en-US" sz="1800" b="0" dirty="0">
                        <a:effectLst/>
                        <a:latin typeface="Abadi" panose="020B0604020104020204" pitchFamily="34" charset="0"/>
                      </a:endParaRPr>
                    </a:p>
                  </a:txBody>
                  <a:tcPr marL="51276" marR="51276"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285750" indent="-285750">
                        <a:buFont typeface="Arial" panose="020B0604020202020204" pitchFamily="34" charset="0"/>
                        <a:buChar char="•"/>
                      </a:pPr>
                      <a:r>
                        <a:rPr lang="en-US" sz="1800" b="0" kern="1200" dirty="0">
                          <a:solidFill>
                            <a:schemeClr val="dk1"/>
                          </a:solidFill>
                          <a:effectLst/>
                          <a:latin typeface="Abadi" panose="020B0604020104020204" pitchFamily="34" charset="0"/>
                        </a:rPr>
                        <a:t>Increase pronunciation skill</a:t>
                      </a:r>
                    </a:p>
                    <a:p>
                      <a:pPr marL="285750" indent="-285750">
                        <a:buFont typeface="Arial" panose="020B0604020202020204" pitchFamily="34" charset="0"/>
                        <a:buChar char="•"/>
                      </a:pPr>
                      <a:r>
                        <a:rPr lang="en-US" sz="1800" b="0" kern="1200" dirty="0">
                          <a:solidFill>
                            <a:schemeClr val="dk1"/>
                          </a:solidFill>
                          <a:effectLst/>
                          <a:latin typeface="Abadi" panose="020B0604020104020204" pitchFamily="34" charset="0"/>
                        </a:rPr>
                        <a:t>Learn advanced IT skills</a:t>
                      </a:r>
                    </a:p>
                    <a:p>
                      <a:pPr marL="0" marR="0" algn="l">
                        <a:spcBef>
                          <a:spcPts val="0"/>
                        </a:spcBef>
                        <a:spcAft>
                          <a:spcPts val="0"/>
                        </a:spcAft>
                      </a:pPr>
                      <a:endParaRPr lang="en-US" sz="1800" b="0" dirty="0">
                        <a:effectLst/>
                        <a:latin typeface="Abadi" panose="020B0604020104020204" pitchFamily="34" charset="0"/>
                        <a:ea typeface="Calibri" panose="020F0502020204030204" pitchFamily="34" charset="0"/>
                        <a:cs typeface="Times New Roman" panose="02020603050405020304" pitchFamily="18" charset="0"/>
                      </a:endParaRPr>
                    </a:p>
                  </a:txBody>
                  <a:tcPr marL="51276" marR="51276"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719593425"/>
                  </a:ext>
                </a:extLst>
              </a:tr>
              <a:tr h="68157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0" dirty="0">
                          <a:effectLst/>
                          <a:latin typeface="Abadi" panose="020B0604020104020204" pitchFamily="34" charset="0"/>
                        </a:rPr>
                        <a:t>Not IMPORTANT</a:t>
                      </a:r>
                    </a:p>
                  </a:txBody>
                  <a:tcPr marL="51276" marR="51276"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285750" indent="-285750">
                        <a:buFont typeface="Arial" panose="020B0604020202020204" pitchFamily="34" charset="0"/>
                        <a:buChar char="•"/>
                      </a:pPr>
                      <a:r>
                        <a:rPr lang="en-US" sz="1800" b="0" kern="1200" dirty="0">
                          <a:solidFill>
                            <a:schemeClr val="dk1"/>
                          </a:solidFill>
                          <a:effectLst/>
                          <a:latin typeface="Abadi" panose="020B0604020104020204" pitchFamily="34" charset="0"/>
                        </a:rPr>
                        <a:t>Increasing leadership skills</a:t>
                      </a:r>
                    </a:p>
                    <a:p>
                      <a:pPr marL="285750" indent="-285750">
                        <a:buFont typeface="Arial" panose="020B0604020202020204" pitchFamily="34" charset="0"/>
                        <a:buChar char="•"/>
                      </a:pPr>
                      <a:r>
                        <a:rPr lang="en-US" sz="1800" b="0" kern="1200" dirty="0">
                          <a:solidFill>
                            <a:schemeClr val="dk1"/>
                          </a:solidFill>
                          <a:effectLst/>
                          <a:latin typeface="Abadi" panose="020B0604020104020204" pitchFamily="34" charset="0"/>
                        </a:rPr>
                        <a:t>Increasing interpersonal skills</a:t>
                      </a:r>
                      <a:endParaRPr lang="en-US" sz="1800" b="0" kern="1200" dirty="0">
                        <a:solidFill>
                          <a:schemeClr val="dk1"/>
                        </a:solidFill>
                        <a:effectLst/>
                        <a:latin typeface="Abadi" panose="020B0604020104020204" pitchFamily="34" charset="0"/>
                        <a:ea typeface="+mn-ea"/>
                        <a:cs typeface="+mn-cs"/>
                      </a:endParaRPr>
                    </a:p>
                  </a:txBody>
                  <a:tcPr marL="51276" marR="51276"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285750" indent="-285750">
                        <a:buFont typeface="Arial" panose="020B0604020202020204" pitchFamily="34" charset="0"/>
                        <a:buChar char="•"/>
                      </a:pPr>
                      <a:r>
                        <a:rPr lang="en-US" sz="1800" b="0" kern="1200" dirty="0">
                          <a:solidFill>
                            <a:schemeClr val="dk1"/>
                          </a:solidFill>
                          <a:effectLst/>
                          <a:latin typeface="Abadi" panose="020B0604020104020204" pitchFamily="34" charset="0"/>
                        </a:rPr>
                        <a:t>Learn negotiation skills</a:t>
                      </a:r>
                    </a:p>
                    <a:p>
                      <a:pPr marL="285750" indent="-285750">
                        <a:buFont typeface="Arial" panose="020B0604020202020204" pitchFamily="34" charset="0"/>
                        <a:buChar char="•"/>
                      </a:pPr>
                      <a:r>
                        <a:rPr lang="en-US" sz="1800" b="0" kern="1200" dirty="0">
                          <a:solidFill>
                            <a:schemeClr val="dk1"/>
                          </a:solidFill>
                          <a:effectLst/>
                          <a:latin typeface="Abadi" panose="020B0604020104020204" pitchFamily="34" charset="0"/>
                        </a:rPr>
                        <a:t>Learn formal writing skills</a:t>
                      </a:r>
                      <a:endParaRPr lang="en-US" sz="1800" b="0" kern="1200" dirty="0">
                        <a:solidFill>
                          <a:schemeClr val="dk1"/>
                        </a:solidFill>
                        <a:effectLst/>
                        <a:latin typeface="Abadi" panose="020B0604020104020204" pitchFamily="34" charset="0"/>
                        <a:ea typeface="+mn-ea"/>
                        <a:cs typeface="+mn-cs"/>
                      </a:endParaRPr>
                    </a:p>
                  </a:txBody>
                  <a:tcPr marL="51276" marR="51276"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681068"/>
                  </a:ext>
                </a:extLst>
              </a:tr>
            </a:tbl>
          </a:graphicData>
        </a:graphic>
      </p:graphicFrame>
      <p:sp>
        <p:nvSpPr>
          <p:cNvPr id="8" name="TextBox 7">
            <a:extLst>
              <a:ext uri="{FF2B5EF4-FFF2-40B4-BE49-F238E27FC236}">
                <a16:creationId xmlns:a16="http://schemas.microsoft.com/office/drawing/2014/main" id="{365657EE-E8A9-47A7-98C2-C9393B6D775C}"/>
              </a:ext>
            </a:extLst>
          </p:cNvPr>
          <p:cNvSpPr txBox="1"/>
          <p:nvPr/>
        </p:nvSpPr>
        <p:spPr>
          <a:xfrm>
            <a:off x="1017563" y="737441"/>
            <a:ext cx="10156874" cy="769441"/>
          </a:xfrm>
          <a:prstGeom prst="rect">
            <a:avLst/>
          </a:prstGeom>
          <a:ln/>
        </p:spPr>
        <p:style>
          <a:lnRef idx="2">
            <a:schemeClr val="accent2">
              <a:shade val="50000"/>
            </a:schemeClr>
          </a:lnRef>
          <a:fillRef idx="1">
            <a:schemeClr val="accent2"/>
          </a:fillRef>
          <a:effectRef idx="0">
            <a:schemeClr val="accent2"/>
          </a:effectRef>
          <a:fontRef idx="minor">
            <a:schemeClr val="lt1"/>
          </a:fontRef>
        </p:style>
        <p:txBody>
          <a:bodyPr wrap="square">
            <a:spAutoFit/>
          </a:bodyPr>
          <a:lstStyle/>
          <a:p>
            <a:pPr marL="0" marR="0" algn="ctr">
              <a:spcBef>
                <a:spcPts val="0"/>
              </a:spcBef>
              <a:spcAft>
                <a:spcPts val="0"/>
              </a:spcAft>
            </a:pPr>
            <a:r>
              <a:rPr lang="en-US" sz="4400" b="1" dirty="0">
                <a:effectLst/>
                <a:latin typeface="+mj-lt"/>
                <a:ea typeface="Calibri" panose="020F0502020204030204" pitchFamily="34" charset="0"/>
                <a:cs typeface="Times New Roman" panose="02020603050405020304" pitchFamily="18" charset="0"/>
              </a:rPr>
              <a:t>Time Management:  The Eisenhower Method</a:t>
            </a:r>
          </a:p>
        </p:txBody>
      </p:sp>
      <p:pic>
        <p:nvPicPr>
          <p:cNvPr id="2" name="Picture 1">
            <a:extLst>
              <a:ext uri="{FF2B5EF4-FFF2-40B4-BE49-F238E27FC236}">
                <a16:creationId xmlns:a16="http://schemas.microsoft.com/office/drawing/2014/main" id="{FE2A354E-4E70-4AB2-A62D-9BB5D47790BF}"/>
              </a:ext>
            </a:extLst>
          </p:cNvPr>
          <p:cNvPicPr>
            <a:picLocks noChangeAspect="1"/>
          </p:cNvPicPr>
          <p:nvPr/>
        </p:nvPicPr>
        <p:blipFill rotWithShape="1">
          <a:blip r:embed="rId3"/>
          <a:srcRect b="10261"/>
          <a:stretch/>
        </p:blipFill>
        <p:spPr>
          <a:xfrm>
            <a:off x="815927" y="2875091"/>
            <a:ext cx="1645919" cy="1457758"/>
          </a:xfrm>
          <a:prstGeom prst="rect">
            <a:avLst/>
          </a:prstGeom>
        </p:spPr>
      </p:pic>
    </p:spTree>
    <p:extLst>
      <p:ext uri="{BB962C8B-B14F-4D97-AF65-F5344CB8AC3E}">
        <p14:creationId xmlns:p14="http://schemas.microsoft.com/office/powerpoint/2010/main" val="20640783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8EFE7DD-3735-4D64-AB28-A45ED87F9DF0}"/>
              </a:ext>
            </a:extLst>
          </p:cNvPr>
          <p:cNvSpPr txBox="1"/>
          <p:nvPr/>
        </p:nvSpPr>
        <p:spPr>
          <a:xfrm>
            <a:off x="1889760" y="245072"/>
            <a:ext cx="8412480" cy="707886"/>
          </a:xfrm>
          <a:prstGeom prst="rect">
            <a:avLst/>
          </a:prstGeom>
          <a:noFill/>
          <a:ln>
            <a:solidFill>
              <a:srgbClr val="CF3D3D"/>
            </a:solidFill>
          </a:ln>
        </p:spPr>
        <p:txBody>
          <a:bodyPr wrap="square">
            <a:spAutoFit/>
          </a:bodyPr>
          <a:lstStyle/>
          <a:p>
            <a:pPr marL="0" marR="0" algn="ctr">
              <a:spcBef>
                <a:spcPts val="0"/>
              </a:spcBef>
              <a:spcAft>
                <a:spcPts val="0"/>
              </a:spcAft>
            </a:pPr>
            <a:r>
              <a:rPr lang="en-US" sz="4000" b="1" dirty="0">
                <a:effectLst/>
                <a:latin typeface="+mj-lt"/>
                <a:ea typeface="Calibri" panose="020F0502020204030204" pitchFamily="34" charset="0"/>
                <a:cs typeface="Times New Roman" panose="02020603050405020304" pitchFamily="18" charset="0"/>
              </a:rPr>
              <a:t>Personal Development Plan (1)</a:t>
            </a:r>
          </a:p>
        </p:txBody>
      </p:sp>
      <p:graphicFrame>
        <p:nvGraphicFramePr>
          <p:cNvPr id="3" name="Table 2">
            <a:extLst>
              <a:ext uri="{FF2B5EF4-FFF2-40B4-BE49-F238E27FC236}">
                <a16:creationId xmlns:a16="http://schemas.microsoft.com/office/drawing/2014/main" id="{E4504719-5D84-4057-8C77-5167DC957C0D}"/>
              </a:ext>
            </a:extLst>
          </p:cNvPr>
          <p:cNvGraphicFramePr>
            <a:graphicFrameLocks noGrp="1"/>
          </p:cNvGraphicFramePr>
          <p:nvPr>
            <p:extLst>
              <p:ext uri="{D42A27DB-BD31-4B8C-83A1-F6EECF244321}">
                <p14:modId xmlns:p14="http://schemas.microsoft.com/office/powerpoint/2010/main" val="1823072525"/>
              </p:ext>
            </p:extLst>
          </p:nvPr>
        </p:nvGraphicFramePr>
        <p:xfrm>
          <a:off x="379830" y="1282193"/>
          <a:ext cx="11211948" cy="4738604"/>
        </p:xfrm>
        <a:graphic>
          <a:graphicData uri="http://schemas.openxmlformats.org/drawingml/2006/table">
            <a:tbl>
              <a:tblPr firstRow="1" firstCol="1" bandRow="1">
                <a:tableStyleId>{5C22544A-7EE6-4342-B048-85BDC9FD1C3A}</a:tableStyleId>
              </a:tblPr>
              <a:tblGrid>
                <a:gridCol w="1927275">
                  <a:extLst>
                    <a:ext uri="{9D8B030D-6E8A-4147-A177-3AD203B41FA5}">
                      <a16:colId xmlns:a16="http://schemas.microsoft.com/office/drawing/2014/main" val="1272651684"/>
                    </a:ext>
                  </a:extLst>
                </a:gridCol>
                <a:gridCol w="3601329">
                  <a:extLst>
                    <a:ext uri="{9D8B030D-6E8A-4147-A177-3AD203B41FA5}">
                      <a16:colId xmlns:a16="http://schemas.microsoft.com/office/drawing/2014/main" val="1948555072"/>
                    </a:ext>
                  </a:extLst>
                </a:gridCol>
                <a:gridCol w="2700997">
                  <a:extLst>
                    <a:ext uri="{9D8B030D-6E8A-4147-A177-3AD203B41FA5}">
                      <a16:colId xmlns:a16="http://schemas.microsoft.com/office/drawing/2014/main" val="2608655106"/>
                    </a:ext>
                  </a:extLst>
                </a:gridCol>
                <a:gridCol w="2982347">
                  <a:extLst>
                    <a:ext uri="{9D8B030D-6E8A-4147-A177-3AD203B41FA5}">
                      <a16:colId xmlns:a16="http://schemas.microsoft.com/office/drawing/2014/main" val="3360341291"/>
                    </a:ext>
                  </a:extLst>
                </a:gridCol>
              </a:tblGrid>
              <a:tr h="805107">
                <a:tc>
                  <a:txBody>
                    <a:bodyPr/>
                    <a:lstStyle/>
                    <a:p>
                      <a:pPr marL="0" marR="0">
                        <a:lnSpc>
                          <a:spcPct val="100000"/>
                        </a:lnSpc>
                        <a:spcBef>
                          <a:spcPts val="0"/>
                        </a:spcBef>
                        <a:spcAft>
                          <a:spcPts val="0"/>
                        </a:spcAft>
                      </a:pPr>
                      <a:r>
                        <a:rPr lang="en-GB" sz="2000" b="0">
                          <a:effectLst/>
                        </a:rPr>
                        <a:t> </a:t>
                      </a:r>
                      <a:endParaRPr lang="en-US" sz="20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GB" sz="2000" b="0" dirty="0">
                          <a:effectLst/>
                        </a:rPr>
                        <a:t>Short-Term Time Frame </a:t>
                      </a:r>
                      <a:endParaRPr lang="en-US" sz="2000" b="0" dirty="0">
                        <a:effectLst/>
                      </a:endParaRPr>
                    </a:p>
                    <a:p>
                      <a:pPr marL="0" marR="0">
                        <a:lnSpc>
                          <a:spcPct val="100000"/>
                        </a:lnSpc>
                        <a:spcBef>
                          <a:spcPts val="0"/>
                        </a:spcBef>
                        <a:spcAft>
                          <a:spcPts val="0"/>
                        </a:spcAft>
                      </a:pPr>
                      <a:r>
                        <a:rPr lang="en-GB" sz="2000" b="0" dirty="0">
                          <a:effectLst/>
                        </a:rPr>
                        <a:t> </a:t>
                      </a:r>
                      <a:endParaRPr lang="en-US" sz="20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GB" sz="2000" b="0" dirty="0">
                          <a:effectLst/>
                        </a:rPr>
                        <a:t>Mid-Term Time Frame </a:t>
                      </a:r>
                      <a:endParaRPr lang="en-US" sz="2000" b="0" dirty="0">
                        <a:effectLst/>
                      </a:endParaRPr>
                    </a:p>
                    <a:p>
                      <a:pPr marL="0" marR="0">
                        <a:lnSpc>
                          <a:spcPct val="100000"/>
                        </a:lnSpc>
                        <a:spcBef>
                          <a:spcPts val="0"/>
                        </a:spcBef>
                        <a:spcAft>
                          <a:spcPts val="0"/>
                        </a:spcAft>
                      </a:pPr>
                      <a:r>
                        <a:rPr lang="en-GB" sz="2000" b="0" dirty="0">
                          <a:effectLst/>
                        </a:rPr>
                        <a:t> </a:t>
                      </a:r>
                      <a:endParaRPr lang="en-US" sz="20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GB" sz="2000" b="0" dirty="0">
                          <a:effectLst/>
                        </a:rPr>
                        <a:t>Long-Term Time Frame </a:t>
                      </a:r>
                      <a:endParaRPr lang="en-US" sz="2000" b="0" dirty="0">
                        <a:effectLst/>
                      </a:endParaRPr>
                    </a:p>
                    <a:p>
                      <a:pPr marL="0" marR="0">
                        <a:lnSpc>
                          <a:spcPct val="100000"/>
                        </a:lnSpc>
                        <a:spcBef>
                          <a:spcPts val="0"/>
                        </a:spcBef>
                        <a:spcAft>
                          <a:spcPts val="0"/>
                        </a:spcAft>
                      </a:pPr>
                      <a:r>
                        <a:rPr lang="en-GB" sz="2000" b="0" dirty="0">
                          <a:effectLst/>
                        </a:rPr>
                        <a:t> </a:t>
                      </a:r>
                      <a:endParaRPr lang="en-US" sz="20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94195559"/>
                  </a:ext>
                </a:extLst>
              </a:tr>
              <a:tr h="1965367">
                <a:tc>
                  <a:txBody>
                    <a:bodyPr/>
                    <a:lstStyle/>
                    <a:p>
                      <a:pPr marL="0" marR="0">
                        <a:lnSpc>
                          <a:spcPct val="100000"/>
                        </a:lnSpc>
                        <a:spcBef>
                          <a:spcPts val="0"/>
                        </a:spcBef>
                        <a:spcAft>
                          <a:spcPts val="0"/>
                        </a:spcAft>
                      </a:pPr>
                      <a:r>
                        <a:rPr lang="en-GB" sz="2000" b="0">
                          <a:effectLst/>
                        </a:rPr>
                        <a:t>Section 1 - My Goals  </a:t>
                      </a:r>
                      <a:endParaRPr lang="en-US" sz="2000" b="0">
                        <a:effectLst/>
                      </a:endParaRPr>
                    </a:p>
                    <a:p>
                      <a:pPr marL="0" marR="0">
                        <a:lnSpc>
                          <a:spcPct val="100000"/>
                        </a:lnSpc>
                        <a:spcBef>
                          <a:spcPts val="0"/>
                        </a:spcBef>
                        <a:spcAft>
                          <a:spcPts val="0"/>
                        </a:spcAft>
                      </a:pPr>
                      <a:r>
                        <a:rPr lang="en-GB" sz="2000" b="0">
                          <a:effectLst/>
                        </a:rPr>
                        <a:t> </a:t>
                      </a:r>
                      <a:endParaRPr lang="en-US" sz="2000" b="0">
                        <a:effectLst/>
                      </a:endParaRPr>
                    </a:p>
                    <a:p>
                      <a:pPr marL="0" marR="0">
                        <a:lnSpc>
                          <a:spcPct val="100000"/>
                        </a:lnSpc>
                        <a:spcBef>
                          <a:spcPts val="0"/>
                        </a:spcBef>
                        <a:spcAft>
                          <a:spcPts val="0"/>
                        </a:spcAft>
                      </a:pPr>
                      <a:r>
                        <a:rPr lang="en-GB" sz="2000" b="0">
                          <a:effectLst/>
                        </a:rPr>
                        <a:t> </a:t>
                      </a:r>
                      <a:endParaRPr lang="en-US" sz="2000" b="0">
                        <a:effectLst/>
                      </a:endParaRPr>
                    </a:p>
                    <a:p>
                      <a:pPr marL="0" marR="0">
                        <a:lnSpc>
                          <a:spcPct val="100000"/>
                        </a:lnSpc>
                        <a:spcBef>
                          <a:spcPts val="0"/>
                        </a:spcBef>
                        <a:spcAft>
                          <a:spcPts val="0"/>
                        </a:spcAft>
                      </a:pPr>
                      <a:r>
                        <a:rPr lang="en-GB" sz="2000" b="0">
                          <a:effectLst/>
                        </a:rPr>
                        <a:t> </a:t>
                      </a:r>
                      <a:endParaRPr lang="en-US" sz="2000" b="0">
                        <a:effectLst/>
                      </a:endParaRPr>
                    </a:p>
                    <a:p>
                      <a:pPr marL="0" marR="0">
                        <a:lnSpc>
                          <a:spcPct val="100000"/>
                        </a:lnSpc>
                        <a:spcBef>
                          <a:spcPts val="0"/>
                        </a:spcBef>
                        <a:spcAft>
                          <a:spcPts val="0"/>
                        </a:spcAft>
                      </a:pPr>
                      <a:r>
                        <a:rPr lang="en-GB" sz="2000" b="0">
                          <a:effectLst/>
                        </a:rPr>
                        <a:t> </a:t>
                      </a:r>
                      <a:endParaRPr lang="en-US" sz="20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GB" sz="2000" b="0" dirty="0">
                          <a:effectLst/>
                        </a:rPr>
                        <a:t>Apply to online course of Management </a:t>
                      </a:r>
                      <a:endParaRPr lang="en-US" sz="2000" b="0" dirty="0">
                        <a:effectLst/>
                      </a:endParaRPr>
                    </a:p>
                    <a:p>
                      <a:pPr marL="0" marR="0">
                        <a:lnSpc>
                          <a:spcPct val="100000"/>
                        </a:lnSpc>
                        <a:spcBef>
                          <a:spcPts val="0"/>
                        </a:spcBef>
                        <a:spcAft>
                          <a:spcPts val="0"/>
                        </a:spcAft>
                      </a:pPr>
                      <a:r>
                        <a:rPr lang="en-GB" sz="2000" b="0" dirty="0">
                          <a:effectLst/>
                        </a:rPr>
                        <a:t>Read books on managerial skills</a:t>
                      </a:r>
                      <a:endParaRPr lang="en-US" sz="2000" b="0" dirty="0">
                        <a:effectLst/>
                      </a:endParaRPr>
                    </a:p>
                    <a:p>
                      <a:pPr marL="0" marR="0">
                        <a:lnSpc>
                          <a:spcPct val="100000"/>
                        </a:lnSpc>
                        <a:spcBef>
                          <a:spcPts val="0"/>
                        </a:spcBef>
                        <a:spcAft>
                          <a:spcPts val="0"/>
                        </a:spcAft>
                      </a:pPr>
                      <a:r>
                        <a:rPr lang="en-GB" sz="2000" b="0" dirty="0">
                          <a:effectLst/>
                        </a:rPr>
                        <a:t>Identifying industry to work in</a:t>
                      </a:r>
                      <a:endParaRPr lang="en-US" sz="2000" b="0" dirty="0">
                        <a:effectLst/>
                      </a:endParaRPr>
                    </a:p>
                    <a:p>
                      <a:pPr marL="0" marR="0">
                        <a:lnSpc>
                          <a:spcPct val="100000"/>
                        </a:lnSpc>
                        <a:spcBef>
                          <a:spcPts val="0"/>
                        </a:spcBef>
                        <a:spcAft>
                          <a:spcPts val="0"/>
                        </a:spcAft>
                      </a:pPr>
                      <a:r>
                        <a:rPr lang="en-GB" sz="2000" b="0" dirty="0">
                          <a:effectLst/>
                        </a:rPr>
                        <a:t> </a:t>
                      </a:r>
                      <a:endParaRPr lang="en-US" sz="20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GB" sz="2000" b="0" dirty="0">
                          <a:effectLst/>
                        </a:rPr>
                        <a:t>Have an internship as assistant manager</a:t>
                      </a:r>
                      <a:endParaRPr lang="en-US" sz="2000" b="0" dirty="0">
                        <a:effectLst/>
                      </a:endParaRPr>
                    </a:p>
                    <a:p>
                      <a:pPr marL="0" marR="0">
                        <a:lnSpc>
                          <a:spcPct val="100000"/>
                        </a:lnSpc>
                        <a:spcBef>
                          <a:spcPts val="0"/>
                        </a:spcBef>
                        <a:spcAft>
                          <a:spcPts val="0"/>
                        </a:spcAft>
                      </a:pPr>
                      <a:r>
                        <a:rPr lang="en-GB" sz="2000" b="0" dirty="0">
                          <a:effectLst/>
                        </a:rPr>
                        <a:t>Possibly have a part time job as assistant manager</a:t>
                      </a:r>
                      <a:endParaRPr lang="en-US" sz="2000" b="0" dirty="0">
                        <a:effectLst/>
                      </a:endParaRPr>
                    </a:p>
                    <a:p>
                      <a:pPr marL="0" marR="0">
                        <a:lnSpc>
                          <a:spcPct val="100000"/>
                        </a:lnSpc>
                        <a:spcBef>
                          <a:spcPts val="0"/>
                        </a:spcBef>
                        <a:spcAft>
                          <a:spcPts val="0"/>
                        </a:spcAft>
                      </a:pPr>
                      <a:r>
                        <a:rPr lang="en-GB" sz="2000" b="0" dirty="0">
                          <a:effectLst/>
                        </a:rPr>
                        <a:t> </a:t>
                      </a:r>
                      <a:endParaRPr lang="en-US" sz="20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GB" sz="2000" b="0" dirty="0">
                          <a:effectLst/>
                        </a:rPr>
                        <a:t>Become a manager of a multinational corporation</a:t>
                      </a:r>
                      <a:endParaRPr lang="en-US" sz="20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12586469"/>
                  </a:ext>
                </a:extLst>
              </a:tr>
              <a:tr h="1968130">
                <a:tc>
                  <a:txBody>
                    <a:bodyPr/>
                    <a:lstStyle/>
                    <a:p>
                      <a:pPr marL="0" marR="0">
                        <a:lnSpc>
                          <a:spcPct val="100000"/>
                        </a:lnSpc>
                        <a:spcBef>
                          <a:spcPts val="0"/>
                        </a:spcBef>
                        <a:spcAft>
                          <a:spcPts val="0"/>
                        </a:spcAft>
                      </a:pPr>
                      <a:r>
                        <a:rPr lang="en-GB" sz="2000" b="0" dirty="0">
                          <a:effectLst/>
                        </a:rPr>
                        <a:t>Section 2 - Skills and Knowledge to be </a:t>
                      </a:r>
                      <a:endParaRPr lang="en-US" sz="2000" b="0" dirty="0">
                        <a:effectLst/>
                      </a:endParaRPr>
                    </a:p>
                    <a:p>
                      <a:pPr marL="0" marR="0">
                        <a:lnSpc>
                          <a:spcPct val="100000"/>
                        </a:lnSpc>
                        <a:spcBef>
                          <a:spcPts val="0"/>
                        </a:spcBef>
                        <a:spcAft>
                          <a:spcPts val="0"/>
                        </a:spcAft>
                      </a:pPr>
                      <a:r>
                        <a:rPr lang="en-GB" sz="2000" b="0" dirty="0">
                          <a:effectLst/>
                        </a:rPr>
                        <a:t>Learned </a:t>
                      </a:r>
                      <a:endParaRPr lang="en-US" sz="2000" b="0" dirty="0">
                        <a:effectLst/>
                      </a:endParaRPr>
                    </a:p>
                    <a:p>
                      <a:pPr marL="0" marR="0">
                        <a:lnSpc>
                          <a:spcPct val="100000"/>
                        </a:lnSpc>
                        <a:spcBef>
                          <a:spcPts val="0"/>
                        </a:spcBef>
                        <a:spcAft>
                          <a:spcPts val="0"/>
                        </a:spcAft>
                      </a:pPr>
                      <a:r>
                        <a:rPr lang="en-GB" sz="2000" b="0" dirty="0">
                          <a:effectLst/>
                        </a:rPr>
                        <a:t> </a:t>
                      </a:r>
                      <a:endParaRPr lang="en-US" sz="20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GB" sz="2000" b="0" dirty="0">
                          <a:effectLst/>
                        </a:rPr>
                        <a:t>Attaining conflict management skills</a:t>
                      </a:r>
                      <a:endParaRPr lang="en-US" sz="2000" b="0" dirty="0">
                        <a:effectLst/>
                      </a:endParaRPr>
                    </a:p>
                    <a:p>
                      <a:pPr marL="0" marR="0">
                        <a:lnSpc>
                          <a:spcPct val="100000"/>
                        </a:lnSpc>
                        <a:spcBef>
                          <a:spcPts val="0"/>
                        </a:spcBef>
                        <a:spcAft>
                          <a:spcPts val="0"/>
                        </a:spcAft>
                      </a:pPr>
                      <a:r>
                        <a:rPr lang="en-GB" sz="2000" b="0" dirty="0">
                          <a:effectLst/>
                        </a:rPr>
                        <a:t>Attaining motivational skills</a:t>
                      </a:r>
                      <a:endParaRPr lang="en-US" sz="2000" b="0" dirty="0">
                        <a:effectLst/>
                      </a:endParaRPr>
                    </a:p>
                    <a:p>
                      <a:pPr marL="0" marR="0">
                        <a:lnSpc>
                          <a:spcPct val="100000"/>
                        </a:lnSpc>
                        <a:spcBef>
                          <a:spcPts val="0"/>
                        </a:spcBef>
                        <a:spcAft>
                          <a:spcPts val="0"/>
                        </a:spcAft>
                      </a:pPr>
                      <a:r>
                        <a:rPr lang="en-GB" sz="2000" b="0" dirty="0">
                          <a:effectLst/>
                        </a:rPr>
                        <a:t>Increasing interpersonal skills</a:t>
                      </a:r>
                      <a:endParaRPr lang="en-US" sz="20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GB" sz="2000" b="0" dirty="0">
                          <a:effectLst/>
                        </a:rPr>
                        <a:t>Attaining creative thinking ability</a:t>
                      </a:r>
                      <a:endParaRPr lang="en-US" sz="2000" b="0" dirty="0">
                        <a:effectLst/>
                      </a:endParaRPr>
                    </a:p>
                    <a:p>
                      <a:pPr marL="0" marR="0">
                        <a:lnSpc>
                          <a:spcPct val="100000"/>
                        </a:lnSpc>
                        <a:spcBef>
                          <a:spcPts val="0"/>
                        </a:spcBef>
                        <a:spcAft>
                          <a:spcPts val="0"/>
                        </a:spcAft>
                      </a:pPr>
                      <a:r>
                        <a:rPr lang="en-GB" sz="2000" b="0" dirty="0">
                          <a:effectLst/>
                        </a:rPr>
                        <a:t>Increase pronunciation skill</a:t>
                      </a:r>
                      <a:endParaRPr lang="en-US" sz="2000" b="0" dirty="0">
                        <a:effectLst/>
                      </a:endParaRPr>
                    </a:p>
                    <a:p>
                      <a:pPr marL="0" marR="0">
                        <a:lnSpc>
                          <a:spcPct val="100000"/>
                        </a:lnSpc>
                        <a:spcBef>
                          <a:spcPts val="0"/>
                        </a:spcBef>
                        <a:spcAft>
                          <a:spcPts val="0"/>
                        </a:spcAft>
                      </a:pPr>
                      <a:r>
                        <a:rPr lang="en-GB" sz="2000" b="0" dirty="0">
                          <a:effectLst/>
                        </a:rPr>
                        <a:t> </a:t>
                      </a:r>
                      <a:endParaRPr lang="en-US" sz="20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GB" sz="2000" b="0" dirty="0">
                          <a:effectLst/>
                        </a:rPr>
                        <a:t>Learn advanced IT skills</a:t>
                      </a:r>
                      <a:endParaRPr lang="en-US" sz="2000" b="0" dirty="0">
                        <a:effectLst/>
                      </a:endParaRPr>
                    </a:p>
                    <a:p>
                      <a:pPr marL="0" marR="0">
                        <a:lnSpc>
                          <a:spcPct val="100000"/>
                        </a:lnSpc>
                        <a:spcBef>
                          <a:spcPts val="0"/>
                        </a:spcBef>
                        <a:spcAft>
                          <a:spcPts val="0"/>
                        </a:spcAft>
                      </a:pPr>
                      <a:r>
                        <a:rPr lang="en-GB" sz="2000" b="0" dirty="0">
                          <a:effectLst/>
                        </a:rPr>
                        <a:t>Increasing leadership skills</a:t>
                      </a:r>
                      <a:endParaRPr lang="en-US" sz="2000" b="0" dirty="0">
                        <a:effectLst/>
                      </a:endParaRPr>
                    </a:p>
                    <a:p>
                      <a:pPr marL="0" marR="0">
                        <a:lnSpc>
                          <a:spcPct val="100000"/>
                        </a:lnSpc>
                        <a:spcBef>
                          <a:spcPts val="0"/>
                        </a:spcBef>
                        <a:spcAft>
                          <a:spcPts val="0"/>
                        </a:spcAft>
                      </a:pPr>
                      <a:r>
                        <a:rPr lang="en-GB" sz="2000" b="0" dirty="0">
                          <a:effectLst/>
                        </a:rPr>
                        <a:t> </a:t>
                      </a:r>
                      <a:endParaRPr lang="en-US" sz="20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91157161"/>
                  </a:ext>
                </a:extLst>
              </a:tr>
            </a:tbl>
          </a:graphicData>
        </a:graphic>
      </p:graphicFrame>
    </p:spTree>
    <p:extLst>
      <p:ext uri="{BB962C8B-B14F-4D97-AF65-F5344CB8AC3E}">
        <p14:creationId xmlns:p14="http://schemas.microsoft.com/office/powerpoint/2010/main" val="11394083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DB774D3E-11E9-424F-9113-5F5B8541EF82}"/>
              </a:ext>
            </a:extLst>
          </p:cNvPr>
          <p:cNvGraphicFramePr>
            <a:graphicFrameLocks noGrp="1"/>
          </p:cNvGraphicFramePr>
          <p:nvPr>
            <p:extLst>
              <p:ext uri="{D42A27DB-BD31-4B8C-83A1-F6EECF244321}">
                <p14:modId xmlns:p14="http://schemas.microsoft.com/office/powerpoint/2010/main" val="2363794138"/>
              </p:ext>
            </p:extLst>
          </p:nvPr>
        </p:nvGraphicFramePr>
        <p:xfrm>
          <a:off x="422030" y="1625568"/>
          <a:ext cx="11338561" cy="1061361"/>
        </p:xfrm>
        <a:graphic>
          <a:graphicData uri="http://schemas.openxmlformats.org/drawingml/2006/table">
            <a:tbl>
              <a:tblPr firstRow="1" firstCol="1" bandRow="1">
                <a:tableStyleId>{5C22544A-7EE6-4342-B048-85BDC9FD1C3A}</a:tableStyleId>
              </a:tblPr>
              <a:tblGrid>
                <a:gridCol w="2237185">
                  <a:extLst>
                    <a:ext uri="{9D8B030D-6E8A-4147-A177-3AD203B41FA5}">
                      <a16:colId xmlns:a16="http://schemas.microsoft.com/office/drawing/2014/main" val="3116672596"/>
                    </a:ext>
                  </a:extLst>
                </a:gridCol>
                <a:gridCol w="3450286">
                  <a:extLst>
                    <a:ext uri="{9D8B030D-6E8A-4147-A177-3AD203B41FA5}">
                      <a16:colId xmlns:a16="http://schemas.microsoft.com/office/drawing/2014/main" val="1577540402"/>
                    </a:ext>
                  </a:extLst>
                </a:gridCol>
                <a:gridCol w="2806142">
                  <a:extLst>
                    <a:ext uri="{9D8B030D-6E8A-4147-A177-3AD203B41FA5}">
                      <a16:colId xmlns:a16="http://schemas.microsoft.com/office/drawing/2014/main" val="2079220246"/>
                    </a:ext>
                  </a:extLst>
                </a:gridCol>
                <a:gridCol w="2844948">
                  <a:extLst>
                    <a:ext uri="{9D8B030D-6E8A-4147-A177-3AD203B41FA5}">
                      <a16:colId xmlns:a16="http://schemas.microsoft.com/office/drawing/2014/main" val="3909787733"/>
                    </a:ext>
                  </a:extLst>
                </a:gridCol>
              </a:tblGrid>
              <a:tr h="1061361">
                <a:tc>
                  <a:txBody>
                    <a:bodyPr/>
                    <a:lstStyle/>
                    <a:p>
                      <a:pPr marL="0" marR="0">
                        <a:lnSpc>
                          <a:spcPct val="107000"/>
                        </a:lnSpc>
                        <a:spcBef>
                          <a:spcPts val="0"/>
                        </a:spcBef>
                        <a:spcAft>
                          <a:spcPts val="0"/>
                        </a:spcAft>
                      </a:pPr>
                      <a:r>
                        <a:rPr lang="en-GB" sz="1800" b="0" dirty="0">
                          <a:effectLst/>
                        </a:rPr>
                        <a:t>Section 3 - Next Steps</a:t>
                      </a:r>
                      <a:endParaRPr lang="en-US" sz="1800" b="0" dirty="0">
                        <a:effectLst/>
                      </a:endParaRPr>
                    </a:p>
                    <a:p>
                      <a:pPr marL="0" marR="0">
                        <a:lnSpc>
                          <a:spcPct val="107000"/>
                        </a:lnSpc>
                        <a:spcBef>
                          <a:spcPts val="0"/>
                        </a:spcBef>
                        <a:spcAft>
                          <a:spcPts val="0"/>
                        </a:spcAft>
                      </a:pPr>
                      <a:r>
                        <a:rPr lang="en-GB" sz="1800" b="0" dirty="0">
                          <a:effectLst/>
                        </a:rPr>
                        <a:t> </a:t>
                      </a:r>
                      <a:endParaRPr lang="en-US" sz="18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GB" sz="1800" b="0" dirty="0">
                          <a:solidFill>
                            <a:schemeClr val="tx1"/>
                          </a:solidFill>
                          <a:effectLst/>
                        </a:rPr>
                        <a:t>Building a habit of reading books and practicing managerial skills</a:t>
                      </a:r>
                      <a:endParaRPr lang="en-US" sz="18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40000"/>
                        <a:lumOff val="60000"/>
                      </a:schemeClr>
                    </a:solidFill>
                  </a:tcPr>
                </a:tc>
                <a:tc>
                  <a:txBody>
                    <a:bodyPr/>
                    <a:lstStyle/>
                    <a:p>
                      <a:pPr marL="0" marR="0">
                        <a:lnSpc>
                          <a:spcPct val="107000"/>
                        </a:lnSpc>
                        <a:spcBef>
                          <a:spcPts val="0"/>
                        </a:spcBef>
                        <a:spcAft>
                          <a:spcPts val="0"/>
                        </a:spcAft>
                      </a:pPr>
                      <a:r>
                        <a:rPr lang="en-GB" sz="1800" b="0" dirty="0">
                          <a:solidFill>
                            <a:schemeClr val="tx1"/>
                          </a:solidFill>
                          <a:effectLst/>
                        </a:rPr>
                        <a:t>Apply critical thinking ability and motivational skills in real life scenarios</a:t>
                      </a:r>
                      <a:endParaRPr lang="en-US" sz="18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40000"/>
                        <a:lumOff val="60000"/>
                      </a:schemeClr>
                    </a:solidFill>
                  </a:tcPr>
                </a:tc>
                <a:tc>
                  <a:txBody>
                    <a:bodyPr/>
                    <a:lstStyle/>
                    <a:p>
                      <a:pPr marL="0" marR="0">
                        <a:lnSpc>
                          <a:spcPct val="107000"/>
                        </a:lnSpc>
                        <a:spcBef>
                          <a:spcPts val="0"/>
                        </a:spcBef>
                        <a:spcAft>
                          <a:spcPts val="0"/>
                        </a:spcAft>
                      </a:pPr>
                      <a:r>
                        <a:rPr lang="en-GB" sz="1800" b="0" dirty="0">
                          <a:solidFill>
                            <a:schemeClr val="tx1"/>
                          </a:solidFill>
                          <a:effectLst/>
                        </a:rPr>
                        <a:t>Use all of my acquired skills into workplace</a:t>
                      </a:r>
                      <a:endParaRPr lang="en-US" sz="18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40000"/>
                        <a:lumOff val="60000"/>
                      </a:schemeClr>
                    </a:solidFill>
                  </a:tcPr>
                </a:tc>
                <a:extLst>
                  <a:ext uri="{0D108BD9-81ED-4DB2-BD59-A6C34878D82A}">
                    <a16:rowId xmlns:a16="http://schemas.microsoft.com/office/drawing/2014/main" val="929313179"/>
                  </a:ext>
                </a:extLst>
              </a:tr>
            </a:tbl>
          </a:graphicData>
        </a:graphic>
      </p:graphicFrame>
      <p:graphicFrame>
        <p:nvGraphicFramePr>
          <p:cNvPr id="3" name="Table 2">
            <a:extLst>
              <a:ext uri="{FF2B5EF4-FFF2-40B4-BE49-F238E27FC236}">
                <a16:creationId xmlns:a16="http://schemas.microsoft.com/office/drawing/2014/main" id="{68A2EBFC-B9F0-4A99-928E-F07BD5FC52AB}"/>
              </a:ext>
            </a:extLst>
          </p:cNvPr>
          <p:cNvGraphicFramePr>
            <a:graphicFrameLocks noGrp="1"/>
          </p:cNvGraphicFramePr>
          <p:nvPr>
            <p:extLst>
              <p:ext uri="{D42A27DB-BD31-4B8C-83A1-F6EECF244321}">
                <p14:modId xmlns:p14="http://schemas.microsoft.com/office/powerpoint/2010/main" val="1869602442"/>
              </p:ext>
            </p:extLst>
          </p:nvPr>
        </p:nvGraphicFramePr>
        <p:xfrm>
          <a:off x="422030" y="2686929"/>
          <a:ext cx="11338560" cy="3469896"/>
        </p:xfrm>
        <a:graphic>
          <a:graphicData uri="http://schemas.openxmlformats.org/drawingml/2006/table">
            <a:tbl>
              <a:tblPr firstRow="1" firstCol="1" bandRow="1">
                <a:tableStyleId>{5C22544A-7EE6-4342-B048-85BDC9FD1C3A}</a:tableStyleId>
              </a:tblPr>
              <a:tblGrid>
                <a:gridCol w="2250268">
                  <a:extLst>
                    <a:ext uri="{9D8B030D-6E8A-4147-A177-3AD203B41FA5}">
                      <a16:colId xmlns:a16="http://schemas.microsoft.com/office/drawing/2014/main" val="2182827458"/>
                    </a:ext>
                  </a:extLst>
                </a:gridCol>
                <a:gridCol w="3436866">
                  <a:extLst>
                    <a:ext uri="{9D8B030D-6E8A-4147-A177-3AD203B41FA5}">
                      <a16:colId xmlns:a16="http://schemas.microsoft.com/office/drawing/2014/main" val="3805308372"/>
                    </a:ext>
                  </a:extLst>
                </a:gridCol>
                <a:gridCol w="2825713">
                  <a:extLst>
                    <a:ext uri="{9D8B030D-6E8A-4147-A177-3AD203B41FA5}">
                      <a16:colId xmlns:a16="http://schemas.microsoft.com/office/drawing/2014/main" val="1853917089"/>
                    </a:ext>
                  </a:extLst>
                </a:gridCol>
                <a:gridCol w="2825713">
                  <a:extLst>
                    <a:ext uri="{9D8B030D-6E8A-4147-A177-3AD203B41FA5}">
                      <a16:colId xmlns:a16="http://schemas.microsoft.com/office/drawing/2014/main" val="2140157470"/>
                    </a:ext>
                  </a:extLst>
                </a:gridCol>
              </a:tblGrid>
              <a:tr h="0">
                <a:tc>
                  <a:txBody>
                    <a:bodyPr/>
                    <a:lstStyle/>
                    <a:p>
                      <a:pPr marL="0" marR="0">
                        <a:lnSpc>
                          <a:spcPct val="107000"/>
                        </a:lnSpc>
                        <a:spcBef>
                          <a:spcPts val="0"/>
                        </a:spcBef>
                        <a:spcAft>
                          <a:spcPts val="0"/>
                        </a:spcAft>
                      </a:pPr>
                      <a:r>
                        <a:rPr lang="en-GB" sz="1800" b="0" dirty="0">
                          <a:effectLst/>
                        </a:rPr>
                        <a:t>Section 4 - Resources</a:t>
                      </a:r>
                      <a:endParaRPr lang="en-US" sz="18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GB" sz="1800" b="0" dirty="0">
                          <a:solidFill>
                            <a:schemeClr val="tx1"/>
                          </a:solidFill>
                          <a:effectLst/>
                        </a:rPr>
                        <a:t>Financial Resource </a:t>
                      </a:r>
                      <a:endParaRPr lang="en-US" sz="1800" b="0" dirty="0">
                        <a:solidFill>
                          <a:schemeClr val="tx1"/>
                        </a:solidFill>
                        <a:effectLst/>
                      </a:endParaRPr>
                    </a:p>
                    <a:p>
                      <a:pPr marL="0" marR="0">
                        <a:lnSpc>
                          <a:spcPct val="107000"/>
                        </a:lnSpc>
                        <a:spcBef>
                          <a:spcPts val="0"/>
                        </a:spcBef>
                        <a:spcAft>
                          <a:spcPts val="0"/>
                        </a:spcAft>
                      </a:pPr>
                      <a:r>
                        <a:rPr lang="en-GB" sz="1800" b="0" dirty="0">
                          <a:solidFill>
                            <a:schemeClr val="tx1"/>
                          </a:solidFill>
                          <a:effectLst/>
                        </a:rPr>
                        <a:t>Time</a:t>
                      </a:r>
                      <a:endParaRPr lang="en-US" sz="18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bg1">
                        <a:lumMod val="95000"/>
                      </a:schemeClr>
                    </a:solidFill>
                  </a:tcPr>
                </a:tc>
                <a:tc>
                  <a:txBody>
                    <a:bodyPr/>
                    <a:lstStyle/>
                    <a:p>
                      <a:pPr marL="0" marR="0">
                        <a:lnSpc>
                          <a:spcPct val="107000"/>
                        </a:lnSpc>
                        <a:spcBef>
                          <a:spcPts val="0"/>
                        </a:spcBef>
                        <a:spcAft>
                          <a:spcPts val="0"/>
                        </a:spcAft>
                      </a:pPr>
                      <a:r>
                        <a:rPr lang="en-GB" sz="1800" b="0" dirty="0">
                          <a:solidFill>
                            <a:schemeClr val="tx1"/>
                          </a:solidFill>
                          <a:effectLst/>
                        </a:rPr>
                        <a:t>Financial Resource </a:t>
                      </a:r>
                      <a:endParaRPr lang="en-US" sz="1800" b="0" dirty="0">
                        <a:solidFill>
                          <a:schemeClr val="tx1"/>
                        </a:solidFill>
                        <a:effectLst/>
                      </a:endParaRPr>
                    </a:p>
                    <a:p>
                      <a:pPr marL="0" marR="0">
                        <a:lnSpc>
                          <a:spcPct val="107000"/>
                        </a:lnSpc>
                        <a:spcBef>
                          <a:spcPts val="0"/>
                        </a:spcBef>
                        <a:spcAft>
                          <a:spcPts val="0"/>
                        </a:spcAft>
                      </a:pPr>
                      <a:r>
                        <a:rPr lang="en-GB" sz="1800" b="0" dirty="0">
                          <a:solidFill>
                            <a:schemeClr val="tx1"/>
                          </a:solidFill>
                          <a:effectLst/>
                        </a:rPr>
                        <a:t>Support of peers and colleagues</a:t>
                      </a:r>
                      <a:endParaRPr lang="en-US" sz="18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bg1">
                        <a:lumMod val="95000"/>
                      </a:schemeClr>
                    </a:solidFill>
                  </a:tcPr>
                </a:tc>
                <a:tc>
                  <a:txBody>
                    <a:bodyPr/>
                    <a:lstStyle/>
                    <a:p>
                      <a:pPr marL="0" marR="0">
                        <a:lnSpc>
                          <a:spcPct val="107000"/>
                        </a:lnSpc>
                        <a:spcBef>
                          <a:spcPts val="0"/>
                        </a:spcBef>
                        <a:spcAft>
                          <a:spcPts val="0"/>
                        </a:spcAft>
                      </a:pPr>
                      <a:r>
                        <a:rPr lang="en-GB" sz="1800" b="0" dirty="0">
                          <a:solidFill>
                            <a:schemeClr val="tx1"/>
                          </a:solidFill>
                          <a:effectLst/>
                        </a:rPr>
                        <a:t>Financial Resource </a:t>
                      </a:r>
                      <a:endParaRPr lang="en-US" sz="18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bg1">
                        <a:lumMod val="95000"/>
                      </a:schemeClr>
                    </a:solidFill>
                  </a:tcPr>
                </a:tc>
                <a:extLst>
                  <a:ext uri="{0D108BD9-81ED-4DB2-BD59-A6C34878D82A}">
                    <a16:rowId xmlns:a16="http://schemas.microsoft.com/office/drawing/2014/main" val="659701163"/>
                  </a:ext>
                </a:extLst>
              </a:tr>
              <a:tr h="0">
                <a:tc>
                  <a:txBody>
                    <a:bodyPr/>
                    <a:lstStyle/>
                    <a:p>
                      <a:pPr marL="0" marR="0">
                        <a:lnSpc>
                          <a:spcPct val="107000"/>
                        </a:lnSpc>
                        <a:spcBef>
                          <a:spcPts val="0"/>
                        </a:spcBef>
                        <a:spcAft>
                          <a:spcPts val="0"/>
                        </a:spcAft>
                      </a:pPr>
                      <a:r>
                        <a:rPr lang="en-GB" sz="1800" b="0" dirty="0">
                          <a:effectLst/>
                        </a:rPr>
                        <a:t>Section 5 -  Time Schedule </a:t>
                      </a:r>
                      <a:endParaRPr lang="en-US" sz="1800" b="0" dirty="0">
                        <a:effectLst/>
                      </a:endParaRPr>
                    </a:p>
                    <a:p>
                      <a:pPr marL="0" marR="0">
                        <a:lnSpc>
                          <a:spcPct val="107000"/>
                        </a:lnSpc>
                        <a:spcBef>
                          <a:spcPts val="0"/>
                        </a:spcBef>
                        <a:spcAft>
                          <a:spcPts val="0"/>
                        </a:spcAft>
                      </a:pPr>
                      <a:r>
                        <a:rPr lang="en-GB" sz="1800" b="0" dirty="0">
                          <a:effectLst/>
                        </a:rPr>
                        <a:t> </a:t>
                      </a:r>
                      <a:endParaRPr lang="en-US" sz="18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GB" sz="1800" b="0" dirty="0">
                          <a:effectLst/>
                        </a:rPr>
                        <a:t>Within 6 months</a:t>
                      </a:r>
                      <a:endParaRPr lang="en-US" sz="18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GB" sz="1800" b="0" dirty="0">
                          <a:effectLst/>
                        </a:rPr>
                        <a:t>1year</a:t>
                      </a:r>
                      <a:endParaRPr lang="en-US" sz="18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GB" sz="1800" b="0" dirty="0">
                          <a:effectLst/>
                        </a:rPr>
                        <a:t>2year</a:t>
                      </a:r>
                      <a:endParaRPr lang="en-US" sz="18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43825052"/>
                  </a:ext>
                </a:extLst>
              </a:tr>
              <a:tr h="0">
                <a:tc>
                  <a:txBody>
                    <a:bodyPr/>
                    <a:lstStyle/>
                    <a:p>
                      <a:pPr marL="0" marR="0">
                        <a:lnSpc>
                          <a:spcPct val="107000"/>
                        </a:lnSpc>
                        <a:spcBef>
                          <a:spcPts val="0"/>
                        </a:spcBef>
                        <a:spcAft>
                          <a:spcPts val="0"/>
                        </a:spcAft>
                      </a:pPr>
                      <a:r>
                        <a:rPr lang="en-GB" sz="1800" b="0" dirty="0">
                          <a:effectLst/>
                        </a:rPr>
                        <a:t> When will I start?  </a:t>
                      </a:r>
                      <a:endParaRPr lang="en-US" sz="1800" b="0" dirty="0">
                        <a:effectLst/>
                      </a:endParaRPr>
                    </a:p>
                    <a:p>
                      <a:pPr marL="0" marR="0">
                        <a:lnSpc>
                          <a:spcPct val="107000"/>
                        </a:lnSpc>
                        <a:spcBef>
                          <a:spcPts val="0"/>
                        </a:spcBef>
                        <a:spcAft>
                          <a:spcPts val="0"/>
                        </a:spcAft>
                      </a:pPr>
                      <a:r>
                        <a:rPr lang="en-GB" sz="1800" b="0" dirty="0">
                          <a:effectLst/>
                        </a:rPr>
                        <a:t> </a:t>
                      </a:r>
                      <a:endParaRPr lang="en-US" sz="18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GB" sz="1800" b="0" dirty="0">
                          <a:effectLst/>
                        </a:rPr>
                        <a:t>August 2021</a:t>
                      </a:r>
                      <a:endParaRPr lang="en-US" sz="18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GB" sz="1800" b="0" dirty="0">
                          <a:effectLst/>
                        </a:rPr>
                        <a:t>January 2022 </a:t>
                      </a:r>
                      <a:endParaRPr lang="en-US" sz="18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GB" sz="1800" b="0">
                          <a:effectLst/>
                        </a:rPr>
                        <a:t>January 2023</a:t>
                      </a:r>
                      <a:endParaRPr lang="en-US" sz="18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17195052"/>
                  </a:ext>
                </a:extLst>
              </a:tr>
              <a:tr h="0">
                <a:tc>
                  <a:txBody>
                    <a:bodyPr/>
                    <a:lstStyle/>
                    <a:p>
                      <a:pPr marL="0" marR="0">
                        <a:lnSpc>
                          <a:spcPct val="107000"/>
                        </a:lnSpc>
                        <a:spcBef>
                          <a:spcPts val="0"/>
                        </a:spcBef>
                        <a:spcAft>
                          <a:spcPts val="0"/>
                        </a:spcAft>
                      </a:pPr>
                      <a:r>
                        <a:rPr lang="en-GB" sz="1800" b="0" dirty="0">
                          <a:effectLst/>
                        </a:rPr>
                        <a:t> When do I expect to finish?</a:t>
                      </a:r>
                      <a:endParaRPr lang="en-US" sz="1800" b="0" dirty="0">
                        <a:effectLst/>
                      </a:endParaRPr>
                    </a:p>
                    <a:p>
                      <a:pPr marL="0" marR="0" algn="ctr">
                        <a:lnSpc>
                          <a:spcPct val="107000"/>
                        </a:lnSpc>
                        <a:spcBef>
                          <a:spcPts val="0"/>
                        </a:spcBef>
                        <a:spcAft>
                          <a:spcPts val="0"/>
                        </a:spcAft>
                      </a:pPr>
                      <a:r>
                        <a:rPr lang="en-GB" sz="1800" b="0" dirty="0">
                          <a:effectLst/>
                        </a:rPr>
                        <a:t> </a:t>
                      </a:r>
                      <a:endParaRPr lang="en-US" sz="1800" b="0" dirty="0">
                        <a:effectLst/>
                      </a:endParaRPr>
                    </a:p>
                    <a:p>
                      <a:pPr marL="0" marR="0" algn="ctr">
                        <a:lnSpc>
                          <a:spcPct val="107000"/>
                        </a:lnSpc>
                        <a:spcBef>
                          <a:spcPts val="0"/>
                        </a:spcBef>
                        <a:spcAft>
                          <a:spcPts val="0"/>
                        </a:spcAft>
                      </a:pPr>
                      <a:r>
                        <a:rPr lang="en-GB" sz="1800" b="0" dirty="0">
                          <a:effectLst/>
                        </a:rPr>
                        <a:t> </a:t>
                      </a:r>
                      <a:endParaRPr lang="en-US" sz="18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GB" sz="1800" b="0" dirty="0">
                          <a:effectLst/>
                        </a:rPr>
                        <a:t>January 2022</a:t>
                      </a:r>
                      <a:endParaRPr lang="en-US" sz="18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GB" sz="1800" b="0" dirty="0">
                          <a:effectLst/>
                        </a:rPr>
                        <a:t>January 2023</a:t>
                      </a:r>
                      <a:endParaRPr lang="en-US" sz="18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GB" sz="1800" b="0" dirty="0">
                          <a:effectLst/>
                        </a:rPr>
                        <a:t>January 2025</a:t>
                      </a:r>
                      <a:endParaRPr lang="en-US" sz="18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30850336"/>
                  </a:ext>
                </a:extLst>
              </a:tr>
            </a:tbl>
          </a:graphicData>
        </a:graphic>
      </p:graphicFrame>
      <p:sp>
        <p:nvSpPr>
          <p:cNvPr id="4" name="TextBox 3">
            <a:extLst>
              <a:ext uri="{FF2B5EF4-FFF2-40B4-BE49-F238E27FC236}">
                <a16:creationId xmlns:a16="http://schemas.microsoft.com/office/drawing/2014/main" id="{65064081-F76A-41DE-BC7C-27FE90762BC3}"/>
              </a:ext>
            </a:extLst>
          </p:cNvPr>
          <p:cNvSpPr txBox="1"/>
          <p:nvPr/>
        </p:nvSpPr>
        <p:spPr>
          <a:xfrm>
            <a:off x="2255520" y="403922"/>
            <a:ext cx="7680960" cy="830997"/>
          </a:xfrm>
          <a:prstGeom prst="rect">
            <a:avLst/>
          </a:prstGeom>
          <a:noFill/>
          <a:ln>
            <a:solidFill>
              <a:srgbClr val="CC0000"/>
            </a:solidFill>
          </a:ln>
        </p:spPr>
        <p:txBody>
          <a:bodyPr wrap="square">
            <a:spAutoFit/>
          </a:bodyPr>
          <a:lstStyle/>
          <a:p>
            <a:pPr marL="0" marR="0" algn="ctr">
              <a:spcBef>
                <a:spcPts val="0"/>
              </a:spcBef>
              <a:spcAft>
                <a:spcPts val="0"/>
              </a:spcAft>
            </a:pPr>
            <a:r>
              <a:rPr lang="en-US" sz="4800" b="1" dirty="0">
                <a:effectLst/>
                <a:latin typeface="+mj-lt"/>
                <a:ea typeface="Calibri" panose="020F0502020204030204" pitchFamily="34" charset="0"/>
                <a:cs typeface="Times New Roman" panose="02020603050405020304" pitchFamily="18" charset="0"/>
              </a:rPr>
              <a:t>Personal Development Plan (2)</a:t>
            </a:r>
          </a:p>
        </p:txBody>
      </p:sp>
    </p:spTree>
    <p:extLst>
      <p:ext uri="{BB962C8B-B14F-4D97-AF65-F5344CB8AC3E}">
        <p14:creationId xmlns:p14="http://schemas.microsoft.com/office/powerpoint/2010/main" val="10374270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2FB12AE-71D1-47FD-9AC3-EE2C074245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5DE3D14C-9F2C-41F4-807A-1C36EAC5325A}"/>
              </a:ext>
            </a:extLst>
          </p:cNvPr>
          <p:cNvSpPr>
            <a:spLocks noGrp="1"/>
          </p:cNvSpPr>
          <p:nvPr>
            <p:ph type="title"/>
          </p:nvPr>
        </p:nvSpPr>
        <p:spPr>
          <a:xfrm>
            <a:off x="643468" y="621792"/>
            <a:ext cx="4223954" cy="974468"/>
          </a:xfrm>
        </p:spPr>
        <p:txBody>
          <a:bodyPr>
            <a:normAutofit/>
          </a:bodyPr>
          <a:lstStyle/>
          <a:p>
            <a:r>
              <a:rPr lang="en-US" sz="4000" b="1" dirty="0"/>
              <a:t>Reference</a:t>
            </a:r>
          </a:p>
        </p:txBody>
      </p:sp>
      <p:sp>
        <p:nvSpPr>
          <p:cNvPr id="12" name="Freeform: Shape 11">
            <a:extLst>
              <a:ext uri="{FF2B5EF4-FFF2-40B4-BE49-F238E27FC236}">
                <a16:creationId xmlns:a16="http://schemas.microsoft.com/office/drawing/2014/main" id="{64853C7E-3CBA-4464-865F-6044D94B1B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38487" y="2994212"/>
            <a:ext cx="1345385" cy="668410"/>
          </a:xfrm>
          <a:custGeom>
            <a:avLst/>
            <a:gdLst>
              <a:gd name="connsiteX0" fmla="*/ 0 w 1345385"/>
              <a:gd name="connsiteY0" fmla="*/ 668410 h 668410"/>
              <a:gd name="connsiteX1" fmla="*/ 672692 w 1345385"/>
              <a:gd name="connsiteY1" fmla="*/ 0 h 668410"/>
              <a:gd name="connsiteX2" fmla="*/ 1345385 w 1345385"/>
              <a:gd name="connsiteY2" fmla="*/ 668410 h 668410"/>
            </a:gdLst>
            <a:ahLst/>
            <a:cxnLst>
              <a:cxn ang="0">
                <a:pos x="connsiteX0" y="connsiteY0"/>
              </a:cxn>
              <a:cxn ang="0">
                <a:pos x="connsiteX1" y="connsiteY1"/>
              </a:cxn>
              <a:cxn ang="0">
                <a:pos x="connsiteX2" y="connsiteY2"/>
              </a:cxn>
            </a:cxnLst>
            <a:rect l="l" t="t" r="r" b="b"/>
            <a:pathLst>
              <a:path w="1345385" h="668410">
                <a:moveTo>
                  <a:pt x="0" y="668410"/>
                </a:moveTo>
                <a:lnTo>
                  <a:pt x="672692" y="0"/>
                </a:lnTo>
                <a:lnTo>
                  <a:pt x="1345385" y="668410"/>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Rectangle 13">
            <a:extLst>
              <a:ext uri="{FF2B5EF4-FFF2-40B4-BE49-F238E27FC236}">
                <a16:creationId xmlns:a16="http://schemas.microsoft.com/office/drawing/2014/main" id="{55EFEC59-B929-4851-9DEF-9106F2797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3480" y="2760304"/>
            <a:ext cx="418137" cy="418137"/>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C132392-D5FF-4588-8FA1-5BAD77BF64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508836" y="4124955"/>
            <a:ext cx="635336" cy="635336"/>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7EAC045-695C-4E73-9B7C-AFD6FB22DA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36522" y="4621062"/>
            <a:ext cx="224347" cy="224347"/>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Isosceles Triangle 19">
            <a:extLst>
              <a:ext uri="{FF2B5EF4-FFF2-40B4-BE49-F238E27FC236}">
                <a16:creationId xmlns:a16="http://schemas.microsoft.com/office/drawing/2014/main" id="{404A7A3A-BEAE-4BC6-A163-5D0E5F8C46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10175676" y="5597890"/>
            <a:ext cx="2982940" cy="1481975"/>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Rectangle 21">
            <a:extLst>
              <a:ext uri="{FF2B5EF4-FFF2-40B4-BE49-F238E27FC236}">
                <a16:creationId xmlns:a16="http://schemas.microsoft.com/office/drawing/2014/main" id="{12ED3B7D-405D-4DFA-8608-B6DE746718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46240" y="5280494"/>
            <a:ext cx="841505" cy="841505"/>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Content Placeholder 4">
            <a:extLst>
              <a:ext uri="{FF2B5EF4-FFF2-40B4-BE49-F238E27FC236}">
                <a16:creationId xmlns:a16="http://schemas.microsoft.com/office/drawing/2014/main" id="{19D73ECC-4A00-4F15-8493-F089F5B5666D}"/>
              </a:ext>
            </a:extLst>
          </p:cNvPr>
          <p:cNvSpPr>
            <a:spLocks noGrp="1"/>
          </p:cNvSpPr>
          <p:nvPr>
            <p:ph idx="1"/>
          </p:nvPr>
        </p:nvSpPr>
        <p:spPr>
          <a:xfrm>
            <a:off x="3770142" y="1350497"/>
            <a:ext cx="7425751" cy="4065565"/>
          </a:xfrm>
          <a:noFill/>
        </p:spPr>
        <p:txBody>
          <a:bodyPr anchor="ctr">
            <a:normAutofit/>
          </a:bodyPr>
          <a:lstStyle/>
          <a:p>
            <a:pPr algn="just"/>
            <a:r>
              <a:rPr lang="en-US" sz="2000" dirty="0"/>
              <a:t>Eisele, L., </a:t>
            </a:r>
            <a:r>
              <a:rPr lang="en-US" sz="2000" dirty="0" err="1"/>
              <a:t>Grohnert</a:t>
            </a:r>
            <a:r>
              <a:rPr lang="en-US" sz="2000" dirty="0"/>
              <a:t>, T., </a:t>
            </a:r>
            <a:r>
              <a:rPr lang="en-US" sz="2000" dirty="0" err="1"/>
              <a:t>Beausaert</a:t>
            </a:r>
            <a:r>
              <a:rPr lang="en-US" sz="2000" dirty="0"/>
              <a:t>, S. and </a:t>
            </a:r>
            <a:r>
              <a:rPr lang="en-US" sz="2000" dirty="0" err="1"/>
              <a:t>Segers</a:t>
            </a:r>
            <a:r>
              <a:rPr lang="en-US" sz="2000" dirty="0"/>
              <a:t>, M., 2013. Employee motivation for personal development plan effectiveness. European Journal of Training and Development.</a:t>
            </a:r>
          </a:p>
          <a:p>
            <a:pPr algn="just"/>
            <a:r>
              <a:rPr lang="en-US" sz="2000" dirty="0"/>
              <a:t>Leigh, D., 2009. SWOT analysis. Handbook of Improving Performance in the Workplace: Volumes 1‐3, </a:t>
            </a:r>
            <a:r>
              <a:rPr lang="en-US" sz="2000" dirty="0" err="1"/>
              <a:t>pp.115</a:t>
            </a:r>
            <a:r>
              <a:rPr lang="en-US" sz="2000" dirty="0"/>
              <a:t>-140.</a:t>
            </a:r>
          </a:p>
          <a:p>
            <a:pPr algn="just"/>
            <a:r>
              <a:rPr lang="en-US" sz="2000" dirty="0"/>
              <a:t>Kirillov, A.V., </a:t>
            </a:r>
            <a:r>
              <a:rPr lang="en-US" sz="2000" dirty="0" err="1"/>
              <a:t>Tanatova</a:t>
            </a:r>
            <a:r>
              <a:rPr lang="en-US" sz="2000" dirty="0"/>
              <a:t>, D.K., </a:t>
            </a:r>
            <a:r>
              <a:rPr lang="en-US" sz="2000" dirty="0" err="1"/>
              <a:t>Vinichenko</a:t>
            </a:r>
            <a:r>
              <a:rPr lang="en-US" sz="2000" dirty="0"/>
              <a:t>, </a:t>
            </a:r>
            <a:r>
              <a:rPr lang="en-US" sz="2000" dirty="0" err="1"/>
              <a:t>M.V</a:t>
            </a:r>
            <a:r>
              <a:rPr lang="en-US" sz="2000" dirty="0"/>
              <a:t>. and </a:t>
            </a:r>
            <a:r>
              <a:rPr lang="en-US" sz="2000" dirty="0" err="1"/>
              <a:t>Makushkin</a:t>
            </a:r>
            <a:r>
              <a:rPr lang="en-US" sz="2000" dirty="0"/>
              <a:t>, S.A., 2015. Theory and practice of time-management in education. Asian Social Science, 11(19), </a:t>
            </a:r>
            <a:r>
              <a:rPr lang="en-US" sz="2000" dirty="0" err="1"/>
              <a:t>pp.193</a:t>
            </a:r>
            <a:r>
              <a:rPr lang="en-US" sz="2000" dirty="0"/>
              <a:t>-204.</a:t>
            </a:r>
          </a:p>
          <a:p>
            <a:pPr algn="just"/>
            <a:endParaRPr lang="en-US" sz="2000" dirty="0"/>
          </a:p>
        </p:txBody>
      </p:sp>
    </p:spTree>
    <p:extLst>
      <p:ext uri="{BB962C8B-B14F-4D97-AF65-F5344CB8AC3E}">
        <p14:creationId xmlns:p14="http://schemas.microsoft.com/office/powerpoint/2010/main" val="25265975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128</TotalTime>
  <Words>1359</Words>
  <Application>Microsoft Office PowerPoint</Application>
  <PresentationFormat>Widescreen</PresentationFormat>
  <Paragraphs>171</Paragraphs>
  <Slides>9</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Abadi</vt:lpstr>
      <vt:lpstr>Arial</vt:lpstr>
      <vt:lpstr>Calibri</vt:lpstr>
      <vt:lpstr>Calibri Light</vt:lpstr>
      <vt:lpstr>Wingdings</vt:lpstr>
      <vt:lpstr>Office Theme</vt:lpstr>
      <vt:lpstr>Academic and Employability Skills</vt:lpstr>
      <vt:lpstr>In this job the manager is responsible for carrying out day to day operations of a company's functional area. Key roles of a general manager are </vt:lpstr>
      <vt:lpstr>Necessary Skills of A General Manager</vt:lpstr>
      <vt:lpstr>My Skills</vt:lpstr>
      <vt:lpstr>Personal SWOT Analysis</vt:lpstr>
      <vt:lpstr>PowerPoint Presentation</vt:lpstr>
      <vt:lpstr>PowerPoint Presentation</vt:lpstr>
      <vt:lpstr>PowerPoint Presentation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dc:title>
  <cp:lastModifiedBy>Sufola Akhter Rima (2029793)</cp:lastModifiedBy>
  <cp:revision>1</cp:revision>
  <dcterms:created xsi:type="dcterms:W3CDTF">2021-07-30T23:37:47Z</dcterms:created>
  <dcterms:modified xsi:type="dcterms:W3CDTF">2021-08-10T00:40:30Z</dcterms:modified>
</cp:coreProperties>
</file>