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notesMasterIdLst>
    <p:notesMasterId r:id="rId18"/>
  </p:notesMasterIdLst>
  <p:sldIdLst>
    <p:sldId id="256" r:id="rId2"/>
    <p:sldId id="271" r:id="rId3"/>
    <p:sldId id="261" r:id="rId4"/>
    <p:sldId id="257" r:id="rId5"/>
    <p:sldId id="258" r:id="rId6"/>
    <p:sldId id="266" r:id="rId7"/>
    <p:sldId id="262" r:id="rId8"/>
    <p:sldId id="272" r:id="rId9"/>
    <p:sldId id="273" r:id="rId10"/>
    <p:sldId id="263" r:id="rId11"/>
    <p:sldId id="265" r:id="rId12"/>
    <p:sldId id="267" r:id="rId13"/>
    <p:sldId id="268" r:id="rId14"/>
    <p:sldId id="269" r:id="rId15"/>
    <p:sldId id="25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ige Summers" initials="PS" lastIdx="1" clrIdx="0">
    <p:extLst>
      <p:ext uri="{19B8F6BF-5375-455C-9EA6-DF929625EA0E}">
        <p15:presenceInfo xmlns:p15="http://schemas.microsoft.com/office/powerpoint/2012/main" userId="1eceabb1327d845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8E77A2-07B4-4DA0-A813-D67FD6FF333B}" v="38" dt="2020-03-06T10:45:56.2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4660"/>
  </p:normalViewPr>
  <p:slideViewPr>
    <p:cSldViewPr snapToGrid="0">
      <p:cViewPr varScale="1">
        <p:scale>
          <a:sx n="104" d="100"/>
          <a:sy n="104" d="100"/>
        </p:scale>
        <p:origin x="87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7B141C-03A8-4047-9F47-9D71D383B592}" type="datetimeFigureOut">
              <a:rPr lang="en-GB" smtClean="0"/>
              <a:t>06/03/2020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1F82AC-6437-4BE9-8484-7F2B926C6BE5}" type="slidenum">
              <a:rPr lang="en-GB" smtClean="0"/>
              <a:t>‹#›</a:t>
            </a:fld>
            <a:endParaRPr lang="en-GB"/>
          </a:p>
        </p:txBody>
      </p:sp>
    </p:spTree>
    <p:extLst>
      <p:ext uri="{BB962C8B-B14F-4D97-AF65-F5344CB8AC3E}">
        <p14:creationId xmlns:p14="http://schemas.microsoft.com/office/powerpoint/2010/main" val="32974799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persons blood who has been found to be compatible </a:t>
            </a:r>
          </a:p>
          <a:p>
            <a:endParaRPr lang="en-GB" dirty="0"/>
          </a:p>
        </p:txBody>
      </p:sp>
      <p:sp>
        <p:nvSpPr>
          <p:cNvPr id="4" name="Slide Number Placeholder 3"/>
          <p:cNvSpPr>
            <a:spLocks noGrp="1"/>
          </p:cNvSpPr>
          <p:nvPr>
            <p:ph type="sldNum" sz="quarter" idx="5"/>
          </p:nvPr>
        </p:nvSpPr>
        <p:spPr/>
        <p:txBody>
          <a:bodyPr/>
          <a:lstStyle/>
          <a:p>
            <a:fld id="{321F82AC-6437-4BE9-8484-7F2B926C6BE5}" type="slidenum">
              <a:rPr lang="en-GB" smtClean="0"/>
              <a:t>4</a:t>
            </a:fld>
            <a:endParaRPr lang="en-GB"/>
          </a:p>
        </p:txBody>
      </p:sp>
    </p:spTree>
    <p:extLst>
      <p:ext uri="{BB962C8B-B14F-4D97-AF65-F5344CB8AC3E}">
        <p14:creationId xmlns:p14="http://schemas.microsoft.com/office/powerpoint/2010/main" val="1002078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1990s. e.g. skiers were not allowed to compete if their haemoglobin exceeded 175 g/l for males and 155 g/l for females. Similarly, cyclists were banned from competing for 14 days if their haematocrit values were more than 50% for males and 47% for females</a:t>
            </a:r>
          </a:p>
          <a:p>
            <a:endParaRPr lang="en-GB" dirty="0"/>
          </a:p>
          <a:p>
            <a:endParaRPr lang="en-GB" dirty="0"/>
          </a:p>
          <a:p>
            <a:r>
              <a:rPr lang="en-GB" dirty="0"/>
              <a:t>Blood and Urine samples can be take in-competition and out of competition. </a:t>
            </a:r>
          </a:p>
          <a:p>
            <a:r>
              <a:rPr lang="en-GB" dirty="0"/>
              <a:t>Flow </a:t>
            </a:r>
            <a:r>
              <a:rPr lang="en-GB" dirty="0" err="1"/>
              <a:t>Cytomerty</a:t>
            </a:r>
            <a:r>
              <a:rPr lang="en-GB" dirty="0"/>
              <a:t> works when an athlete has used a donor to transfuse blood</a:t>
            </a:r>
          </a:p>
          <a:p>
            <a:r>
              <a:rPr lang="en-GB" dirty="0"/>
              <a:t>Autologous transfusion methods however can be based on identification of plasticisers within the urine, these come from the bags and used that the blood is stored and transfused in (</a:t>
            </a:r>
            <a:r>
              <a:rPr lang="en-GB" dirty="0" err="1"/>
              <a:t>Oliveria</a:t>
            </a:r>
            <a:r>
              <a:rPr lang="en-GB" dirty="0"/>
              <a:t> et al, 2014). </a:t>
            </a:r>
          </a:p>
          <a:p>
            <a:endParaRPr lang="en-GB" dirty="0"/>
          </a:p>
          <a:p>
            <a:r>
              <a:rPr lang="en-GB" dirty="0"/>
              <a:t>The graph shows the values of haematocrit% and total haemoglobin mass within moderate to elite athletes. It can be seen that the elite athletes have similar values when compared to the other athletes but the haemoglobin mass is increased. </a:t>
            </a:r>
          </a:p>
        </p:txBody>
      </p:sp>
      <p:sp>
        <p:nvSpPr>
          <p:cNvPr id="4" name="Slide Number Placeholder 3"/>
          <p:cNvSpPr>
            <a:spLocks noGrp="1"/>
          </p:cNvSpPr>
          <p:nvPr>
            <p:ph type="sldNum" sz="quarter" idx="5"/>
          </p:nvPr>
        </p:nvSpPr>
        <p:spPr/>
        <p:txBody>
          <a:bodyPr/>
          <a:lstStyle/>
          <a:p>
            <a:fld id="{321F82AC-6437-4BE9-8484-7F2B926C6BE5}" type="slidenum">
              <a:rPr lang="en-GB" smtClean="0"/>
              <a:t>6</a:t>
            </a:fld>
            <a:endParaRPr lang="en-GB"/>
          </a:p>
        </p:txBody>
      </p:sp>
    </p:spTree>
    <p:extLst>
      <p:ext uri="{BB962C8B-B14F-4D97-AF65-F5344CB8AC3E}">
        <p14:creationId xmlns:p14="http://schemas.microsoft.com/office/powerpoint/2010/main" val="13400723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Ricco – cyclist. </a:t>
            </a:r>
          </a:p>
          <a:p>
            <a:r>
              <a:rPr lang="en-GB" dirty="0"/>
              <a:t>Hamilton – Tested positive for transfusion of another persons blood which he received a 2 year ban for in 2004. side effects of sickness and brown urine</a:t>
            </a:r>
          </a:p>
          <a:p>
            <a:r>
              <a:rPr lang="en-GB" dirty="0" err="1"/>
              <a:t>Hauke</a:t>
            </a:r>
            <a:r>
              <a:rPr lang="en-GB" dirty="0"/>
              <a:t>: arrested with 4 other </a:t>
            </a:r>
            <a:r>
              <a:rPr lang="en-GB" dirty="0" err="1"/>
              <a:t>skiiers</a:t>
            </a:r>
            <a:r>
              <a:rPr lang="en-GB" dirty="0"/>
              <a:t> </a:t>
            </a:r>
          </a:p>
        </p:txBody>
      </p:sp>
      <p:sp>
        <p:nvSpPr>
          <p:cNvPr id="4" name="Slide Number Placeholder 3"/>
          <p:cNvSpPr>
            <a:spLocks noGrp="1"/>
          </p:cNvSpPr>
          <p:nvPr>
            <p:ph type="sldNum" sz="quarter" idx="5"/>
          </p:nvPr>
        </p:nvSpPr>
        <p:spPr/>
        <p:txBody>
          <a:bodyPr/>
          <a:lstStyle/>
          <a:p>
            <a:fld id="{321F82AC-6437-4BE9-8484-7F2B926C6BE5}" type="slidenum">
              <a:rPr lang="en-GB" smtClean="0"/>
              <a:t>7</a:t>
            </a:fld>
            <a:endParaRPr lang="en-GB"/>
          </a:p>
        </p:txBody>
      </p:sp>
    </p:spTree>
    <p:extLst>
      <p:ext uri="{BB962C8B-B14F-4D97-AF65-F5344CB8AC3E}">
        <p14:creationId xmlns:p14="http://schemas.microsoft.com/office/powerpoint/2010/main" val="15219851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After blood loss, haemoglobin concentration decreased by 13% in group 1 AND 18% IN GROUP 2, performance capacity increased by 30% in both groups and VO2max decreased by 13% in group 1 and 15% in group 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After reinfusion, haemoglobin increased by 13%, an 23% increase in performance was seen overnight and VO2max also increased by 9%.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shows how fast blood transfusion worked and how quickly athletes saw results in comparison to some other performance enhancing drugs.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321F82AC-6437-4BE9-8484-7F2B926C6BE5}" type="slidenum">
              <a:rPr lang="en-GB" smtClean="0"/>
              <a:t>10</a:t>
            </a:fld>
            <a:endParaRPr lang="en-GB"/>
          </a:p>
        </p:txBody>
      </p:sp>
    </p:spTree>
    <p:extLst>
      <p:ext uri="{BB962C8B-B14F-4D97-AF65-F5344CB8AC3E}">
        <p14:creationId xmlns:p14="http://schemas.microsoft.com/office/powerpoint/2010/main" val="23811218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graphs show the significant improvements in VO2manx and running time to exhaustion following reinfusion. </a:t>
            </a:r>
          </a:p>
          <a:p>
            <a:r>
              <a:rPr lang="en-GB" dirty="0"/>
              <a:t>Athletes mainly use blood doping for its fast effects on performance, and this study backs that up showing significant effects in both VO2max and running time to exhaustion within 24 hours. </a:t>
            </a:r>
          </a:p>
          <a:p>
            <a:r>
              <a:rPr lang="en-GB" dirty="0"/>
              <a:t>The study also shows that the effects on VO2max lasted for up to 16 weeks, however, the running time started to decrease within the first 7 days. </a:t>
            </a:r>
          </a:p>
        </p:txBody>
      </p:sp>
      <p:sp>
        <p:nvSpPr>
          <p:cNvPr id="4" name="Slide Number Placeholder 3"/>
          <p:cNvSpPr>
            <a:spLocks noGrp="1"/>
          </p:cNvSpPr>
          <p:nvPr>
            <p:ph type="sldNum" sz="quarter" idx="5"/>
          </p:nvPr>
        </p:nvSpPr>
        <p:spPr/>
        <p:txBody>
          <a:bodyPr/>
          <a:lstStyle/>
          <a:p>
            <a:fld id="{321F82AC-6437-4BE9-8484-7F2B926C6BE5}" type="slidenum">
              <a:rPr lang="en-GB" smtClean="0"/>
              <a:t>11</a:t>
            </a:fld>
            <a:endParaRPr lang="en-GB"/>
          </a:p>
        </p:txBody>
      </p:sp>
    </p:spTree>
    <p:extLst>
      <p:ext uri="{BB962C8B-B14F-4D97-AF65-F5344CB8AC3E}">
        <p14:creationId xmlns:p14="http://schemas.microsoft.com/office/powerpoint/2010/main" val="308540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9AB3A824-1A51-4B26-AD58-A6D8E14F6C04}" type="datetimeFigureOut">
              <a:rPr lang="en-US" smtClean="0"/>
              <a:t>3/6/2020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r>
              <a:rPr lang="en-US"/>
              <a:t>
              </a:t>
            </a:r>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D22F896-40B5-4ADD-8801-0D06FADFA095}" type="slidenum">
              <a:rPr lang="en-US" smtClean="0"/>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037758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3/6/2020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7431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3E5059C3-6A89-4494-99FF-5A4D6FFD50EB}" type="datetimeFigureOut">
              <a:rPr lang="en-US" smtClean="0"/>
              <a:t>3/6/2020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r>
              <a:rPr lang="en-US"/>
              <a:t>
              </a:t>
            </a:r>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D22F896-40B5-4ADD-8801-0D06FADFA095}" type="slidenum">
              <a:rPr lang="en-US" smtClean="0"/>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933565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3/6/2020</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73560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3/6/2020</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85759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3/6/2020</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76531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3/6/2020</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94531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7D525BB-DA17-4BA0-B3C8-3AC3ABC827E6}" type="datetimeFigureOut">
              <a:rPr lang="en-US" smtClean="0"/>
              <a:t>3/6/2020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r>
              <a:rPr lang="en-US"/>
              <a:t>
              </a:t>
            </a:r>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D22F896-40B5-4ADD-8801-0D06FADFA095}"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40681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16C4C9A-3960-41CF-A4E9-2A8FB932454B}" type="datetimeFigureOut">
              <a:rPr lang="en-US" smtClean="0"/>
              <a:t>3/6/2020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r>
              <a:rPr lang="en-US"/>
              <a:t>
              </a:t>
            </a:r>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D22F896-40B5-4ADD-8801-0D06FADFA095}"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08856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3/6/2020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98890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3/6/2020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51065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3CBC1C18-307B-4F68-A007-B5B542270E8D}" type="datetimeFigureOut">
              <a:rPr lang="en-US" smtClean="0"/>
              <a:t>3/6/2020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r>
              <a:rPr lang="en-US"/>
              <a:t>
              </a:t>
            </a:r>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D22F896-40B5-4ADD-8801-0D06FADFA095}"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14503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wada-ama.org/en/questions-answers/blood-doping" TargetMode="External"/><Relationship Id="rId2" Type="http://schemas.openxmlformats.org/officeDocument/2006/relationships/hyperlink" Target="https://www.usada.org/sanction/usada-press-release-tyler-hamiltons-blood-doping-violation-unanimously-upheld-by-sports-highest-court/"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8903B-8CCA-4CAC-ADC4-C46EACA6E6FB}"/>
              </a:ext>
            </a:extLst>
          </p:cNvPr>
          <p:cNvSpPr>
            <a:spLocks noGrp="1"/>
          </p:cNvSpPr>
          <p:nvPr>
            <p:ph type="ctrTitle"/>
          </p:nvPr>
        </p:nvSpPr>
        <p:spPr/>
        <p:txBody>
          <a:bodyPr>
            <a:normAutofit/>
          </a:bodyPr>
          <a:lstStyle/>
          <a:p>
            <a:r>
              <a:rPr lang="en-GB"/>
              <a:t>BLOOD DOPING</a:t>
            </a:r>
            <a:endParaRPr lang="en-GB" dirty="0"/>
          </a:p>
        </p:txBody>
      </p:sp>
      <p:sp>
        <p:nvSpPr>
          <p:cNvPr id="3" name="Subtitle 2">
            <a:extLst>
              <a:ext uri="{FF2B5EF4-FFF2-40B4-BE49-F238E27FC236}">
                <a16:creationId xmlns:a16="http://schemas.microsoft.com/office/drawing/2014/main" id="{979FB054-9AB7-4FCB-9389-DDF236B65538}"/>
              </a:ext>
            </a:extLst>
          </p:cNvPr>
          <p:cNvSpPr>
            <a:spLocks noGrp="1"/>
          </p:cNvSpPr>
          <p:nvPr>
            <p:ph type="subTitle" idx="1"/>
          </p:nvPr>
        </p:nvSpPr>
        <p:spPr/>
        <p:txBody>
          <a:bodyPr>
            <a:normAutofit/>
          </a:bodyPr>
          <a:lstStyle/>
          <a:p>
            <a:pPr>
              <a:spcAft>
                <a:spcPts val="600"/>
              </a:spcAft>
            </a:pPr>
            <a:r>
              <a:rPr lang="en-GB"/>
              <a:t>PAIGE SUMMERS</a:t>
            </a:r>
          </a:p>
        </p:txBody>
      </p:sp>
    </p:spTree>
    <p:extLst>
      <p:ext uri="{BB962C8B-B14F-4D97-AF65-F5344CB8AC3E}">
        <p14:creationId xmlns:p14="http://schemas.microsoft.com/office/powerpoint/2010/main" val="3497079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2F99B-F05E-42A6-A1D0-2AAC3B07261C}"/>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D709287C-7F6F-46AB-9371-49078695CDAF}"/>
              </a:ext>
            </a:extLst>
          </p:cNvPr>
          <p:cNvSpPr>
            <a:spLocks noGrp="1"/>
          </p:cNvSpPr>
          <p:nvPr>
            <p:ph idx="1"/>
          </p:nvPr>
        </p:nvSpPr>
        <p:spPr/>
        <p:txBody>
          <a:bodyPr/>
          <a:lstStyle/>
          <a:p>
            <a:r>
              <a:rPr lang="en-GB" dirty="0"/>
              <a:t>Definition – What is meant by blood doping?</a:t>
            </a:r>
          </a:p>
          <a:p>
            <a:r>
              <a:rPr lang="en-GB" dirty="0"/>
              <a:t>Theory – How does blood doping work?</a:t>
            </a:r>
          </a:p>
          <a:p>
            <a:r>
              <a:rPr lang="en-GB" dirty="0"/>
              <a:t>Detection – How do we know athletes are using it?</a:t>
            </a:r>
          </a:p>
          <a:p>
            <a:r>
              <a:rPr lang="en-GB" dirty="0"/>
              <a:t>Case Studies – A brief look at athletes who have doped and their outcomes</a:t>
            </a:r>
          </a:p>
          <a:p>
            <a:r>
              <a:rPr lang="en-GB" dirty="0"/>
              <a:t>Literature Review – Studies that have looked at blood doping and its affects on performance </a:t>
            </a:r>
          </a:p>
          <a:p>
            <a:r>
              <a:rPr lang="en-GB" dirty="0"/>
              <a:t>Health Related Issues – e.g. contamination, clotting and infection</a:t>
            </a:r>
          </a:p>
        </p:txBody>
      </p:sp>
    </p:spTree>
    <p:extLst>
      <p:ext uri="{BB962C8B-B14F-4D97-AF65-F5344CB8AC3E}">
        <p14:creationId xmlns:p14="http://schemas.microsoft.com/office/powerpoint/2010/main" val="342643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F7BB1-B6BD-4D75-ACA8-B6E0D6C6FB69}"/>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30178423-7B27-4B4D-96FC-63968BAFDD6F}"/>
              </a:ext>
            </a:extLst>
          </p:cNvPr>
          <p:cNvSpPr>
            <a:spLocks noGrp="1"/>
          </p:cNvSpPr>
          <p:nvPr>
            <p:ph idx="1"/>
          </p:nvPr>
        </p:nvSpPr>
        <p:spPr/>
        <p:txBody>
          <a:bodyPr>
            <a:normAutofit fontScale="85000" lnSpcReduction="20000"/>
          </a:bodyPr>
          <a:lstStyle/>
          <a:p>
            <a:pPr marL="0" indent="0">
              <a:buNone/>
            </a:pPr>
            <a:r>
              <a:rPr lang="en-GB" dirty="0"/>
              <a:t>Red Blood Cells </a:t>
            </a:r>
          </a:p>
          <a:p>
            <a:r>
              <a:rPr lang="en-GB" dirty="0"/>
              <a:t>Transport oxygen from the lungs to the tissues and carbon dioxide from the tissues back to the lungs</a:t>
            </a:r>
          </a:p>
          <a:p>
            <a:r>
              <a:rPr lang="en-GB" dirty="0"/>
              <a:t>The more red blood cells the more oxygen is transported around the body (</a:t>
            </a:r>
            <a:r>
              <a:rPr lang="en-GB" dirty="0" err="1"/>
              <a:t>Mairbaurl</a:t>
            </a:r>
            <a:r>
              <a:rPr lang="en-GB" dirty="0"/>
              <a:t>, 2013)</a:t>
            </a:r>
          </a:p>
          <a:p>
            <a:pPr marL="0" indent="0">
              <a:buNone/>
            </a:pPr>
            <a:endParaRPr lang="en-GB" dirty="0"/>
          </a:p>
          <a:p>
            <a:pPr marL="0" indent="0">
              <a:buNone/>
            </a:pPr>
            <a:r>
              <a:rPr lang="en-GB" dirty="0"/>
              <a:t>There are numerous different ways in which athletes can increase their red blood cells (RBCs) allowing for an increase in oxygen delivery to the working muscles</a:t>
            </a:r>
          </a:p>
          <a:p>
            <a:pPr marL="0" indent="0">
              <a:buNone/>
            </a:pPr>
            <a:r>
              <a:rPr lang="en-GB" dirty="0"/>
              <a:t>These include: </a:t>
            </a:r>
          </a:p>
          <a:p>
            <a:pPr>
              <a:buFontTx/>
              <a:buChar char="-"/>
            </a:pPr>
            <a:r>
              <a:rPr lang="en-GB" dirty="0"/>
              <a:t>Altitude</a:t>
            </a:r>
          </a:p>
          <a:p>
            <a:pPr>
              <a:buFontTx/>
              <a:buChar char="-"/>
            </a:pPr>
            <a:r>
              <a:rPr lang="en-GB" dirty="0"/>
              <a:t>EPO </a:t>
            </a:r>
          </a:p>
          <a:p>
            <a:pPr>
              <a:buFontTx/>
              <a:buChar char="-"/>
            </a:pPr>
            <a:r>
              <a:rPr lang="en-GB" dirty="0"/>
              <a:t>Blood Doping</a:t>
            </a:r>
          </a:p>
        </p:txBody>
      </p:sp>
    </p:spTree>
    <p:extLst>
      <p:ext uri="{BB962C8B-B14F-4D97-AF65-F5344CB8AC3E}">
        <p14:creationId xmlns:p14="http://schemas.microsoft.com/office/powerpoint/2010/main" val="1336377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83AB2-5947-4241-A83A-7C11DDCC690D}"/>
              </a:ext>
            </a:extLst>
          </p:cNvPr>
          <p:cNvSpPr>
            <a:spLocks noGrp="1"/>
          </p:cNvSpPr>
          <p:nvPr>
            <p:ph type="title"/>
          </p:nvPr>
        </p:nvSpPr>
        <p:spPr/>
        <p:txBody>
          <a:bodyPr/>
          <a:lstStyle/>
          <a:p>
            <a:r>
              <a:rPr lang="en-GB" dirty="0"/>
              <a:t>DEFINITION</a:t>
            </a:r>
          </a:p>
        </p:txBody>
      </p:sp>
      <p:sp>
        <p:nvSpPr>
          <p:cNvPr id="3" name="Content Placeholder 2">
            <a:extLst>
              <a:ext uri="{FF2B5EF4-FFF2-40B4-BE49-F238E27FC236}">
                <a16:creationId xmlns:a16="http://schemas.microsoft.com/office/drawing/2014/main" id="{85349572-FBDB-4C7E-A037-7C4FC18F93BC}"/>
              </a:ext>
            </a:extLst>
          </p:cNvPr>
          <p:cNvSpPr>
            <a:spLocks noGrp="1"/>
          </p:cNvSpPr>
          <p:nvPr>
            <p:ph idx="1"/>
          </p:nvPr>
        </p:nvSpPr>
        <p:spPr/>
        <p:txBody>
          <a:bodyPr>
            <a:normAutofit fontScale="77500" lnSpcReduction="20000"/>
          </a:bodyPr>
          <a:lstStyle/>
          <a:p>
            <a:pPr marL="0" indent="0">
              <a:buNone/>
            </a:pPr>
            <a:r>
              <a:rPr lang="en-GB" dirty="0"/>
              <a:t>Blood doping is defined by WADA (2012) as:</a:t>
            </a:r>
          </a:p>
          <a:p>
            <a:pPr marL="0" indent="0" algn="ctr">
              <a:buNone/>
            </a:pPr>
            <a:r>
              <a:rPr lang="en-GB" dirty="0"/>
              <a:t>“the misuse of certain techniques and/or substances to increase one’s red blood cell mass, which allows the body to transport more oxygen to muscles and therefore increase stamina and performance”.</a:t>
            </a:r>
          </a:p>
          <a:p>
            <a:pPr marL="0" indent="0" algn="ctr">
              <a:buNone/>
            </a:pPr>
            <a:endParaRPr lang="en-GB" dirty="0"/>
          </a:p>
          <a:p>
            <a:pPr marL="0" indent="0">
              <a:buNone/>
            </a:pPr>
            <a:r>
              <a:rPr lang="en-GB" dirty="0"/>
              <a:t>Blood transfusions became popular in the 1970s, although towards the end of the 1980s the use declined due to the introduction of recombinant erythropoietin.</a:t>
            </a:r>
          </a:p>
          <a:p>
            <a:pPr marL="0" indent="0">
              <a:buNone/>
            </a:pPr>
            <a:r>
              <a:rPr lang="en-GB" dirty="0"/>
              <a:t>International Olympic Committee added blood doping to their list of banned substances in 1985 (Armstrong and Reilly, 2005).</a:t>
            </a:r>
          </a:p>
          <a:p>
            <a:pPr marL="0" indent="0">
              <a:buNone/>
            </a:pPr>
            <a:endParaRPr lang="en-GB" dirty="0"/>
          </a:p>
          <a:p>
            <a:pPr marL="0" indent="0">
              <a:buNone/>
            </a:pPr>
            <a:r>
              <a:rPr lang="en-GB" dirty="0"/>
              <a:t>There are different types of blood doping:</a:t>
            </a:r>
          </a:p>
          <a:p>
            <a:r>
              <a:rPr lang="en-GB" dirty="0"/>
              <a:t>Allogenic and Homologous transfusions both involve transfusion of another persons blood </a:t>
            </a:r>
          </a:p>
          <a:p>
            <a:r>
              <a:rPr lang="en-GB" dirty="0"/>
              <a:t>Autologous transfusion is the reinfusion of an individuals own stored blood</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970530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CA8BE-73E4-4FD3-ADE2-5D2D8CF07AEF}"/>
              </a:ext>
            </a:extLst>
          </p:cNvPr>
          <p:cNvSpPr>
            <a:spLocks noGrp="1"/>
          </p:cNvSpPr>
          <p:nvPr>
            <p:ph type="title"/>
          </p:nvPr>
        </p:nvSpPr>
        <p:spPr/>
        <p:txBody>
          <a:bodyPr/>
          <a:lstStyle/>
          <a:p>
            <a:r>
              <a:rPr lang="en-GB" dirty="0"/>
              <a:t>DEFINITION</a:t>
            </a:r>
          </a:p>
        </p:txBody>
      </p:sp>
      <p:sp>
        <p:nvSpPr>
          <p:cNvPr id="3" name="Content Placeholder 2">
            <a:extLst>
              <a:ext uri="{FF2B5EF4-FFF2-40B4-BE49-F238E27FC236}">
                <a16:creationId xmlns:a16="http://schemas.microsoft.com/office/drawing/2014/main" id="{C3940F39-5D2D-444D-90D1-BC5060508F3C}"/>
              </a:ext>
            </a:extLst>
          </p:cNvPr>
          <p:cNvSpPr>
            <a:spLocks noGrp="1"/>
          </p:cNvSpPr>
          <p:nvPr>
            <p:ph idx="1"/>
          </p:nvPr>
        </p:nvSpPr>
        <p:spPr>
          <a:xfrm>
            <a:off x="1371600" y="1868905"/>
            <a:ext cx="9601200" cy="3581400"/>
          </a:xfrm>
        </p:spPr>
        <p:txBody>
          <a:bodyPr>
            <a:normAutofit/>
          </a:bodyPr>
          <a:lstStyle/>
          <a:p>
            <a:pPr marL="0" indent="0">
              <a:buNone/>
            </a:pPr>
            <a:r>
              <a:rPr lang="en-GB" b="1" dirty="0"/>
              <a:t>Altitude</a:t>
            </a:r>
          </a:p>
          <a:p>
            <a:pPr>
              <a:buFont typeface="Wingdings" panose="05000000000000000000" pitchFamily="2" charset="2"/>
              <a:buChar char="§"/>
            </a:pPr>
            <a:r>
              <a:rPr lang="en-GB" dirty="0"/>
              <a:t>Altitude training has been used in many sports to increase exercise capacity</a:t>
            </a:r>
          </a:p>
          <a:p>
            <a:pPr>
              <a:buFont typeface="Wingdings" panose="05000000000000000000" pitchFamily="2" charset="2"/>
              <a:buChar char="§"/>
            </a:pPr>
            <a:r>
              <a:rPr lang="en-GB" dirty="0"/>
              <a:t>Increases can be seen in haemoglobin concentration , haematocrit values and red blood cell count (</a:t>
            </a:r>
            <a:r>
              <a:rPr lang="en-GB" dirty="0" err="1"/>
              <a:t>Ploszczyca</a:t>
            </a:r>
            <a:r>
              <a:rPr lang="en-GB" dirty="0"/>
              <a:t> et al, 2018)</a:t>
            </a:r>
          </a:p>
          <a:p>
            <a:pPr marL="0" indent="0">
              <a:buNone/>
            </a:pPr>
            <a:r>
              <a:rPr lang="en-GB" dirty="0"/>
              <a:t>Levine (2002) states that the effects of altitude are the same as what would be excepted from blood doping. </a:t>
            </a:r>
          </a:p>
          <a:p>
            <a:pPr marL="0" indent="0">
              <a:buNone/>
            </a:pPr>
            <a:r>
              <a:rPr lang="en-GB" dirty="0"/>
              <a:t>However, altitude training can be time consuming or even impossible when an athlete is unable to travel away for a period of time due to other commitments.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23041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C9EBE-A68C-4942-8534-4EEDEB6D8025}"/>
              </a:ext>
            </a:extLst>
          </p:cNvPr>
          <p:cNvSpPr>
            <a:spLocks noGrp="1"/>
          </p:cNvSpPr>
          <p:nvPr>
            <p:ph type="title"/>
          </p:nvPr>
        </p:nvSpPr>
        <p:spPr/>
        <p:txBody>
          <a:bodyPr/>
          <a:lstStyle/>
          <a:p>
            <a:r>
              <a:rPr lang="en-GB" dirty="0"/>
              <a:t>DETECTION</a:t>
            </a:r>
          </a:p>
        </p:txBody>
      </p:sp>
      <p:pic>
        <p:nvPicPr>
          <p:cNvPr id="4" name="Content Placeholder 3">
            <a:extLst>
              <a:ext uri="{FF2B5EF4-FFF2-40B4-BE49-F238E27FC236}">
                <a16:creationId xmlns:a16="http://schemas.microsoft.com/office/drawing/2014/main" id="{63768CFB-AC30-43EA-8705-30CD779A0936}"/>
              </a:ext>
            </a:extLst>
          </p:cNvPr>
          <p:cNvPicPr>
            <a:picLocks noGrp="1" noChangeAspect="1"/>
          </p:cNvPicPr>
          <p:nvPr>
            <p:ph idx="1"/>
          </p:nvPr>
        </p:nvPicPr>
        <p:blipFill rotWithShape="1">
          <a:blip r:embed="rId3"/>
          <a:srcRect l="31657" t="26258" r="33353" b="30135"/>
          <a:stretch/>
        </p:blipFill>
        <p:spPr>
          <a:xfrm>
            <a:off x="8484524" y="4192732"/>
            <a:ext cx="3292107" cy="2307821"/>
          </a:xfrm>
          <a:prstGeom prst="rect">
            <a:avLst/>
          </a:prstGeom>
        </p:spPr>
      </p:pic>
      <p:sp>
        <p:nvSpPr>
          <p:cNvPr id="5" name="TextBox 4">
            <a:extLst>
              <a:ext uri="{FF2B5EF4-FFF2-40B4-BE49-F238E27FC236}">
                <a16:creationId xmlns:a16="http://schemas.microsoft.com/office/drawing/2014/main" id="{2C94E341-7569-46C5-A39D-7338B1A963A5}"/>
              </a:ext>
            </a:extLst>
          </p:cNvPr>
          <p:cNvSpPr txBox="1"/>
          <p:nvPr/>
        </p:nvSpPr>
        <p:spPr>
          <a:xfrm>
            <a:off x="8750533" y="6488668"/>
            <a:ext cx="3591098" cy="369332"/>
          </a:xfrm>
          <a:prstGeom prst="rect">
            <a:avLst/>
          </a:prstGeom>
          <a:noFill/>
        </p:spPr>
        <p:txBody>
          <a:bodyPr wrap="square" rtlCol="0">
            <a:spAutoFit/>
          </a:bodyPr>
          <a:lstStyle/>
          <a:p>
            <a:r>
              <a:rPr lang="en-GB" dirty="0" err="1"/>
              <a:t>Jelkmann</a:t>
            </a:r>
            <a:r>
              <a:rPr lang="en-GB" dirty="0"/>
              <a:t> and </a:t>
            </a:r>
            <a:r>
              <a:rPr lang="en-GB" dirty="0" err="1"/>
              <a:t>Lundby</a:t>
            </a:r>
            <a:r>
              <a:rPr lang="en-GB" dirty="0"/>
              <a:t> (2011)</a:t>
            </a:r>
          </a:p>
        </p:txBody>
      </p:sp>
      <p:sp>
        <p:nvSpPr>
          <p:cNvPr id="6" name="TextBox 5">
            <a:extLst>
              <a:ext uri="{FF2B5EF4-FFF2-40B4-BE49-F238E27FC236}">
                <a16:creationId xmlns:a16="http://schemas.microsoft.com/office/drawing/2014/main" id="{A6EF5E5F-F7AA-4A56-B585-F5D20839FBFF}"/>
              </a:ext>
            </a:extLst>
          </p:cNvPr>
          <p:cNvSpPr txBox="1"/>
          <p:nvPr/>
        </p:nvSpPr>
        <p:spPr>
          <a:xfrm>
            <a:off x="1371600" y="1546980"/>
            <a:ext cx="10357658" cy="4247317"/>
          </a:xfrm>
          <a:prstGeom prst="rect">
            <a:avLst/>
          </a:prstGeom>
          <a:noFill/>
        </p:spPr>
        <p:txBody>
          <a:bodyPr wrap="square" rtlCol="0">
            <a:spAutoFit/>
          </a:bodyPr>
          <a:lstStyle/>
          <a:p>
            <a:r>
              <a:rPr lang="en-GB" dirty="0"/>
              <a:t>In 1990s random blood tests took place and if readings came back within a specific range, athletes were unable to compete (Oliveira et al, 2014)</a:t>
            </a:r>
          </a:p>
          <a:p>
            <a:endParaRPr lang="en-GB" dirty="0"/>
          </a:p>
          <a:p>
            <a:r>
              <a:rPr lang="en-GB" b="1" dirty="0"/>
              <a:t>More recently, other methods have been used</a:t>
            </a:r>
          </a:p>
          <a:p>
            <a:r>
              <a:rPr lang="en-GB" dirty="0"/>
              <a:t>Blood and urine samples.</a:t>
            </a:r>
          </a:p>
          <a:p>
            <a:pPr marL="285750" indent="-285750">
              <a:buFont typeface="Wingdings" panose="05000000000000000000" pitchFamily="2" charset="2"/>
              <a:buChar char="§"/>
            </a:pPr>
            <a:r>
              <a:rPr lang="en-GB" dirty="0"/>
              <a:t>Flow Cytometry – uses blood group antisera to identify mixed RBC populations </a:t>
            </a:r>
          </a:p>
          <a:p>
            <a:pPr marL="285750" indent="-285750">
              <a:buFont typeface="Wingdings" panose="05000000000000000000" pitchFamily="2" charset="2"/>
              <a:buChar char="§"/>
            </a:pPr>
            <a:r>
              <a:rPr lang="en-GB" dirty="0"/>
              <a:t>No current detection for Autologous doping. Indirect methods can be used however, are not reliable. </a:t>
            </a:r>
          </a:p>
          <a:p>
            <a:endParaRPr lang="en-GB" dirty="0"/>
          </a:p>
          <a:p>
            <a:r>
              <a:rPr lang="en-GB" dirty="0"/>
              <a:t>WADA introduced the ‘Athlete Biological Passport’ in 2009</a:t>
            </a:r>
          </a:p>
          <a:p>
            <a:pPr marL="285750" indent="-285750">
              <a:buFont typeface="Wingdings" panose="05000000000000000000" pitchFamily="2" charset="2"/>
              <a:buChar char="§"/>
            </a:pPr>
            <a:r>
              <a:rPr lang="en-GB" dirty="0"/>
              <a:t>Measures the athletes unique biometric values over time</a:t>
            </a:r>
          </a:p>
          <a:p>
            <a:endParaRPr lang="en-GB" dirty="0"/>
          </a:p>
          <a:p>
            <a:r>
              <a:rPr lang="en-GB" dirty="0"/>
              <a:t>RBCs have a lifespan of 3-4 months, so blood can be detected for weeks</a:t>
            </a:r>
          </a:p>
          <a:p>
            <a:r>
              <a:rPr lang="en-GB" dirty="0"/>
              <a:t>or months after transfusion</a:t>
            </a:r>
          </a:p>
          <a:p>
            <a:endParaRPr lang="en-GB" dirty="0"/>
          </a:p>
          <a:p>
            <a:r>
              <a:rPr lang="en-GB" dirty="0" err="1"/>
              <a:t>Jelkmann</a:t>
            </a:r>
            <a:r>
              <a:rPr lang="en-GB" dirty="0"/>
              <a:t> and </a:t>
            </a:r>
            <a:r>
              <a:rPr lang="en-GB" dirty="0" err="1"/>
              <a:t>Lundby</a:t>
            </a:r>
            <a:r>
              <a:rPr lang="en-GB" dirty="0"/>
              <a:t> (2011)</a:t>
            </a:r>
          </a:p>
        </p:txBody>
      </p:sp>
    </p:spTree>
    <p:extLst>
      <p:ext uri="{BB962C8B-B14F-4D97-AF65-F5344CB8AC3E}">
        <p14:creationId xmlns:p14="http://schemas.microsoft.com/office/powerpoint/2010/main" val="3882078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A003D-0BA6-4EFB-8200-FE9A0A4BB4A3}"/>
              </a:ext>
            </a:extLst>
          </p:cNvPr>
          <p:cNvSpPr>
            <a:spLocks noGrp="1"/>
          </p:cNvSpPr>
          <p:nvPr>
            <p:ph type="title"/>
          </p:nvPr>
        </p:nvSpPr>
        <p:spPr/>
        <p:txBody>
          <a:bodyPr/>
          <a:lstStyle/>
          <a:p>
            <a:r>
              <a:rPr lang="en-GB" dirty="0"/>
              <a:t>CASE STUDIES</a:t>
            </a:r>
          </a:p>
        </p:txBody>
      </p:sp>
      <p:sp>
        <p:nvSpPr>
          <p:cNvPr id="3" name="Content Placeholder 2">
            <a:extLst>
              <a:ext uri="{FF2B5EF4-FFF2-40B4-BE49-F238E27FC236}">
                <a16:creationId xmlns:a16="http://schemas.microsoft.com/office/drawing/2014/main" id="{878620B9-D6E2-4FD1-9BD3-57204E133535}"/>
              </a:ext>
            </a:extLst>
          </p:cNvPr>
          <p:cNvSpPr>
            <a:spLocks noGrp="1"/>
          </p:cNvSpPr>
          <p:nvPr>
            <p:ph idx="1"/>
          </p:nvPr>
        </p:nvSpPr>
        <p:spPr>
          <a:xfrm>
            <a:off x="1042737" y="1828800"/>
            <a:ext cx="8391497" cy="4210464"/>
          </a:xfrm>
        </p:spPr>
        <p:txBody>
          <a:bodyPr>
            <a:normAutofit fontScale="70000" lnSpcReduction="20000"/>
          </a:bodyPr>
          <a:lstStyle/>
          <a:p>
            <a:pPr marL="0" indent="0">
              <a:buNone/>
            </a:pPr>
            <a:r>
              <a:rPr lang="en-GB" dirty="0"/>
              <a:t>Tyler Hamilton: </a:t>
            </a:r>
          </a:p>
          <a:p>
            <a:pPr>
              <a:lnSpc>
                <a:spcPct val="110000"/>
              </a:lnSpc>
            </a:pPr>
            <a:r>
              <a:rPr lang="en-GB" dirty="0"/>
              <a:t>2 year ban for transfusing another persons blood </a:t>
            </a:r>
          </a:p>
          <a:p>
            <a:pPr>
              <a:lnSpc>
                <a:spcPct val="110000"/>
              </a:lnSpc>
            </a:pPr>
            <a:r>
              <a:rPr lang="en-GB" dirty="0"/>
              <a:t>He experienced side effects of blood transfusion after a ‘bad bag of blood’ at the 2004 Tour de France</a:t>
            </a:r>
          </a:p>
          <a:p>
            <a:pPr marL="0" indent="0">
              <a:buNone/>
            </a:pPr>
            <a:endParaRPr lang="en-GB" dirty="0"/>
          </a:p>
          <a:p>
            <a:pPr marL="0" indent="0">
              <a:buNone/>
            </a:pPr>
            <a:r>
              <a:rPr lang="en-GB" dirty="0"/>
              <a:t>Max </a:t>
            </a:r>
            <a:r>
              <a:rPr lang="en-GB" dirty="0" err="1"/>
              <a:t>Hauke</a:t>
            </a:r>
            <a:r>
              <a:rPr lang="en-GB" dirty="0"/>
              <a:t>:</a:t>
            </a:r>
          </a:p>
          <a:p>
            <a:r>
              <a:rPr lang="en-GB" dirty="0"/>
              <a:t>Arrested February 2019, found by police whilst carrying out a blood transfusion during Nordic World ski Championships</a:t>
            </a:r>
          </a:p>
          <a:p>
            <a:r>
              <a:rPr lang="en-GB" dirty="0"/>
              <a:t>4 year ban</a:t>
            </a:r>
          </a:p>
          <a:p>
            <a:pPr marL="0" indent="0">
              <a:buNone/>
            </a:pPr>
            <a:endParaRPr lang="en-GB" dirty="0"/>
          </a:p>
          <a:p>
            <a:pPr marL="0" indent="0">
              <a:buNone/>
            </a:pPr>
            <a:r>
              <a:rPr lang="en-GB" dirty="0"/>
              <a:t>Ricardo Ricco:</a:t>
            </a:r>
          </a:p>
          <a:p>
            <a:r>
              <a:rPr lang="en-GB" dirty="0"/>
              <a:t> Previously banned for 2 years for use of EPO at the 2008 Tour de France</a:t>
            </a:r>
          </a:p>
          <a:p>
            <a:r>
              <a:rPr lang="en-GB" dirty="0"/>
              <a:t>February 2011 Ricco fell ill and admitted to his doctor he has transfused his own blood kept in his own fridge</a:t>
            </a:r>
          </a:p>
          <a:p>
            <a:r>
              <a:rPr lang="en-GB" dirty="0"/>
              <a:t>It was thought he had sepsis and other health conditions.</a:t>
            </a:r>
          </a:p>
          <a:p>
            <a:pPr marL="0" indent="0">
              <a:buNone/>
            </a:pPr>
            <a:endParaRPr lang="en-GB" dirty="0"/>
          </a:p>
        </p:txBody>
      </p:sp>
      <p:pic>
        <p:nvPicPr>
          <p:cNvPr id="1026" name="Picture 2" descr="Image result for max hauke">
            <a:extLst>
              <a:ext uri="{FF2B5EF4-FFF2-40B4-BE49-F238E27FC236}">
                <a16:creationId xmlns:a16="http://schemas.microsoft.com/office/drawing/2014/main" id="{0428F294-FD35-4CA3-8BD9-E7CCB621E4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94087" y="2735803"/>
            <a:ext cx="1363331" cy="170246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tyler hamilton cyclist">
            <a:extLst>
              <a:ext uri="{FF2B5EF4-FFF2-40B4-BE49-F238E27FC236}">
                <a16:creationId xmlns:a16="http://schemas.microsoft.com/office/drawing/2014/main" id="{A7D5A42F-0989-4A66-9D33-F1EF2AF462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34233" y="1085849"/>
            <a:ext cx="2083039" cy="148590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riccardo ricco">
            <a:extLst>
              <a:ext uri="{FF2B5EF4-FFF2-40B4-BE49-F238E27FC236}">
                <a16:creationId xmlns:a16="http://schemas.microsoft.com/office/drawing/2014/main" id="{0FA9DAD1-E6E3-47F4-87A3-919F4312C3F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94087" y="4602325"/>
            <a:ext cx="1428750"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0154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11985-F147-4233-A7AF-066A39913135}"/>
              </a:ext>
            </a:extLst>
          </p:cNvPr>
          <p:cNvSpPr>
            <a:spLocks noGrp="1"/>
          </p:cNvSpPr>
          <p:nvPr>
            <p:ph type="title"/>
          </p:nvPr>
        </p:nvSpPr>
        <p:spPr>
          <a:xfrm>
            <a:off x="1371600" y="685800"/>
            <a:ext cx="9601200" cy="1485900"/>
          </a:xfrm>
        </p:spPr>
        <p:txBody>
          <a:bodyPr/>
          <a:lstStyle/>
          <a:p>
            <a:r>
              <a:rPr lang="en-GB"/>
              <a:t>THEORY</a:t>
            </a:r>
            <a:endParaRPr lang="en-GB" dirty="0"/>
          </a:p>
        </p:txBody>
      </p:sp>
      <p:sp>
        <p:nvSpPr>
          <p:cNvPr id="3" name="TextBox 2">
            <a:extLst>
              <a:ext uri="{FF2B5EF4-FFF2-40B4-BE49-F238E27FC236}">
                <a16:creationId xmlns:a16="http://schemas.microsoft.com/office/drawing/2014/main" id="{36542AD3-209E-4925-BC31-C9F2C2CE3A1F}"/>
              </a:ext>
            </a:extLst>
          </p:cNvPr>
          <p:cNvSpPr txBox="1"/>
          <p:nvPr/>
        </p:nvSpPr>
        <p:spPr>
          <a:xfrm>
            <a:off x="1090863" y="2038350"/>
            <a:ext cx="5157537" cy="3139321"/>
          </a:xfrm>
          <a:prstGeom prst="rect">
            <a:avLst/>
          </a:prstGeom>
          <a:noFill/>
        </p:spPr>
        <p:txBody>
          <a:bodyPr wrap="square" rtlCol="0">
            <a:spAutoFit/>
          </a:bodyPr>
          <a:lstStyle/>
          <a:p>
            <a:pPr marL="285750" indent="-285750">
              <a:buFont typeface="Arial" panose="020B0604020202020204" pitchFamily="34" charset="0"/>
              <a:buChar char="•"/>
            </a:pPr>
            <a:r>
              <a:rPr lang="en-GB" dirty="0"/>
              <a:t>Oxygen binds to haemoglobin when under high oxygen concentrations within the lungs and delivers the oxygen to tissues which have low oxygen concentration</a:t>
            </a:r>
          </a:p>
          <a:p>
            <a:endParaRPr lang="en-GB" dirty="0"/>
          </a:p>
          <a:p>
            <a:r>
              <a:rPr lang="en-GB" dirty="0"/>
              <a:t>The oxyhaemoglobin curve shows the relationship between oxygen saturation of haemoglobin and the partial pressure of arterial oxygen.</a:t>
            </a:r>
          </a:p>
          <a:p>
            <a:endParaRPr lang="en-GB" dirty="0"/>
          </a:p>
          <a:p>
            <a:r>
              <a:rPr lang="en-GB" dirty="0"/>
              <a:t>As the pressure increases the oxygen saturation also increases </a:t>
            </a:r>
          </a:p>
        </p:txBody>
      </p:sp>
      <p:pic>
        <p:nvPicPr>
          <p:cNvPr id="5" name="Picture 4">
            <a:extLst>
              <a:ext uri="{FF2B5EF4-FFF2-40B4-BE49-F238E27FC236}">
                <a16:creationId xmlns:a16="http://schemas.microsoft.com/office/drawing/2014/main" id="{E129B249-8AF6-487F-9C6A-3D3D536DC336}"/>
              </a:ext>
            </a:extLst>
          </p:cNvPr>
          <p:cNvPicPr>
            <a:picLocks noChangeAspect="1"/>
          </p:cNvPicPr>
          <p:nvPr/>
        </p:nvPicPr>
        <p:blipFill rotWithShape="1">
          <a:blip r:embed="rId2"/>
          <a:srcRect l="32115" t="35898" r="44808" b="35385"/>
          <a:stretch/>
        </p:blipFill>
        <p:spPr>
          <a:xfrm>
            <a:off x="6376737" y="1251060"/>
            <a:ext cx="4724400" cy="3307081"/>
          </a:xfrm>
          <a:prstGeom prst="rect">
            <a:avLst/>
          </a:prstGeom>
        </p:spPr>
      </p:pic>
      <p:sp>
        <p:nvSpPr>
          <p:cNvPr id="6" name="TextBox 5">
            <a:extLst>
              <a:ext uri="{FF2B5EF4-FFF2-40B4-BE49-F238E27FC236}">
                <a16:creationId xmlns:a16="http://schemas.microsoft.com/office/drawing/2014/main" id="{D0ABD815-0255-4E50-BD74-D190E45DF483}"/>
              </a:ext>
            </a:extLst>
          </p:cNvPr>
          <p:cNvSpPr txBox="1"/>
          <p:nvPr/>
        </p:nvSpPr>
        <p:spPr>
          <a:xfrm>
            <a:off x="6641431" y="4662639"/>
            <a:ext cx="4195011" cy="369332"/>
          </a:xfrm>
          <a:prstGeom prst="rect">
            <a:avLst/>
          </a:prstGeom>
          <a:noFill/>
        </p:spPr>
        <p:txBody>
          <a:bodyPr wrap="square" rtlCol="0">
            <a:spAutoFit/>
          </a:bodyPr>
          <a:lstStyle/>
          <a:p>
            <a:r>
              <a:rPr lang="en-GB" dirty="0"/>
              <a:t>Oxyheamoglobin Curve (Hooley, 2015)</a:t>
            </a:r>
          </a:p>
        </p:txBody>
      </p:sp>
    </p:spTree>
    <p:extLst>
      <p:ext uri="{BB962C8B-B14F-4D97-AF65-F5344CB8AC3E}">
        <p14:creationId xmlns:p14="http://schemas.microsoft.com/office/powerpoint/2010/main" val="3673950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DFB27-AB06-459F-9579-2D71A8E5DDBD}"/>
              </a:ext>
            </a:extLst>
          </p:cNvPr>
          <p:cNvSpPr>
            <a:spLocks noGrp="1"/>
          </p:cNvSpPr>
          <p:nvPr>
            <p:ph type="title"/>
          </p:nvPr>
        </p:nvSpPr>
        <p:spPr/>
        <p:txBody>
          <a:bodyPr/>
          <a:lstStyle/>
          <a:p>
            <a:r>
              <a:rPr lang="en-GB" dirty="0"/>
              <a:t>THEORY</a:t>
            </a:r>
          </a:p>
        </p:txBody>
      </p:sp>
      <p:grpSp>
        <p:nvGrpSpPr>
          <p:cNvPr id="11" name="Group 10">
            <a:extLst>
              <a:ext uri="{FF2B5EF4-FFF2-40B4-BE49-F238E27FC236}">
                <a16:creationId xmlns:a16="http://schemas.microsoft.com/office/drawing/2014/main" id="{77AB88A6-5D58-4642-B49B-769F818F26B3}"/>
              </a:ext>
            </a:extLst>
          </p:cNvPr>
          <p:cNvGrpSpPr/>
          <p:nvPr/>
        </p:nvGrpSpPr>
        <p:grpSpPr>
          <a:xfrm>
            <a:off x="5342976" y="2424834"/>
            <a:ext cx="3796665" cy="3486150"/>
            <a:chOff x="0" y="0"/>
            <a:chExt cx="3796665" cy="3486150"/>
          </a:xfrm>
        </p:grpSpPr>
        <p:grpSp>
          <p:nvGrpSpPr>
            <p:cNvPr id="12" name="Group 11">
              <a:extLst>
                <a:ext uri="{FF2B5EF4-FFF2-40B4-BE49-F238E27FC236}">
                  <a16:creationId xmlns:a16="http://schemas.microsoft.com/office/drawing/2014/main" id="{880B7FD5-7C4C-4571-A11D-25CAD26BC5DD}"/>
                </a:ext>
              </a:extLst>
            </p:cNvPr>
            <p:cNvGrpSpPr/>
            <p:nvPr/>
          </p:nvGrpSpPr>
          <p:grpSpPr>
            <a:xfrm>
              <a:off x="0" y="0"/>
              <a:ext cx="3796665" cy="3486150"/>
              <a:chOff x="0" y="0"/>
              <a:chExt cx="3796665" cy="3486150"/>
            </a:xfrm>
          </p:grpSpPr>
          <p:grpSp>
            <p:nvGrpSpPr>
              <p:cNvPr id="16" name="Group 15">
                <a:extLst>
                  <a:ext uri="{FF2B5EF4-FFF2-40B4-BE49-F238E27FC236}">
                    <a16:creationId xmlns:a16="http://schemas.microsoft.com/office/drawing/2014/main" id="{7AF709A3-0953-4C38-81E2-CDA9EE212791}"/>
                  </a:ext>
                </a:extLst>
              </p:cNvPr>
              <p:cNvGrpSpPr/>
              <p:nvPr/>
            </p:nvGrpSpPr>
            <p:grpSpPr>
              <a:xfrm>
                <a:off x="367665" y="0"/>
                <a:ext cx="3429000" cy="3486150"/>
                <a:chOff x="0" y="0"/>
                <a:chExt cx="3429000" cy="3486150"/>
              </a:xfrm>
            </p:grpSpPr>
            <p:grpSp>
              <p:nvGrpSpPr>
                <p:cNvPr id="18" name="Group 17">
                  <a:extLst>
                    <a:ext uri="{FF2B5EF4-FFF2-40B4-BE49-F238E27FC236}">
                      <a16:creationId xmlns:a16="http://schemas.microsoft.com/office/drawing/2014/main" id="{C86F92A6-CCE3-46E6-BB78-A6C6ADDCB1FC}"/>
                    </a:ext>
                  </a:extLst>
                </p:cNvPr>
                <p:cNvGrpSpPr/>
                <p:nvPr/>
              </p:nvGrpSpPr>
              <p:grpSpPr>
                <a:xfrm>
                  <a:off x="0" y="0"/>
                  <a:ext cx="3429000" cy="3114675"/>
                  <a:chOff x="0" y="0"/>
                  <a:chExt cx="3429000" cy="3114675"/>
                </a:xfrm>
              </p:grpSpPr>
              <p:cxnSp>
                <p:nvCxnSpPr>
                  <p:cNvPr id="20" name="Straight Connector 19">
                    <a:extLst>
                      <a:ext uri="{FF2B5EF4-FFF2-40B4-BE49-F238E27FC236}">
                        <a16:creationId xmlns:a16="http://schemas.microsoft.com/office/drawing/2014/main" id="{F74D3EFB-2BD1-45E5-A289-71FD60EB8F8A}"/>
                      </a:ext>
                    </a:extLst>
                  </p:cNvPr>
                  <p:cNvCxnSpPr/>
                  <p:nvPr/>
                </p:nvCxnSpPr>
                <p:spPr>
                  <a:xfrm flipH="1">
                    <a:off x="28575" y="0"/>
                    <a:ext cx="9525" cy="3114675"/>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7354F-8289-43E5-924E-6FE2F281D143}"/>
                      </a:ext>
                    </a:extLst>
                  </p:cNvPr>
                  <p:cNvCxnSpPr/>
                  <p:nvPr/>
                </p:nvCxnSpPr>
                <p:spPr>
                  <a:xfrm flipV="1">
                    <a:off x="0" y="3095625"/>
                    <a:ext cx="3429000" cy="19050"/>
                  </a:xfrm>
                  <a:prstGeom prst="line">
                    <a:avLst/>
                  </a:prstGeom>
                </p:spPr>
                <p:style>
                  <a:lnRef idx="1">
                    <a:schemeClr val="accent1"/>
                  </a:lnRef>
                  <a:fillRef idx="0">
                    <a:schemeClr val="accent1"/>
                  </a:fillRef>
                  <a:effectRef idx="0">
                    <a:schemeClr val="accent1"/>
                  </a:effectRef>
                  <a:fontRef idx="minor">
                    <a:schemeClr val="tx1"/>
                  </a:fontRef>
                </p:style>
              </p:cxnSp>
            </p:grpSp>
            <p:sp>
              <p:nvSpPr>
                <p:cNvPr id="19" name="Text Box 2">
                  <a:extLst>
                    <a:ext uri="{FF2B5EF4-FFF2-40B4-BE49-F238E27FC236}">
                      <a16:creationId xmlns:a16="http://schemas.microsoft.com/office/drawing/2014/main" id="{91B3D7E8-FEEE-4C67-BEFD-8907B6A148E6}"/>
                    </a:ext>
                  </a:extLst>
                </p:cNvPr>
                <p:cNvSpPr txBox="1">
                  <a:spLocks noChangeArrowheads="1"/>
                </p:cNvSpPr>
                <p:nvPr/>
              </p:nvSpPr>
              <p:spPr bwMode="auto">
                <a:xfrm>
                  <a:off x="1152525" y="3219450"/>
                  <a:ext cx="1047750" cy="26670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Blood Volume</a:t>
                  </a:r>
                </a:p>
              </p:txBody>
            </p:sp>
          </p:grpSp>
          <p:sp>
            <p:nvSpPr>
              <p:cNvPr id="17" name="Text Box 2">
                <a:extLst>
                  <a:ext uri="{FF2B5EF4-FFF2-40B4-BE49-F238E27FC236}">
                    <a16:creationId xmlns:a16="http://schemas.microsoft.com/office/drawing/2014/main" id="{672FA8C3-A7BB-4CB6-AF40-8B91ED6820CA}"/>
                  </a:ext>
                </a:extLst>
              </p:cNvPr>
              <p:cNvSpPr txBox="1">
                <a:spLocks noChangeArrowheads="1"/>
              </p:cNvSpPr>
              <p:nvPr/>
            </p:nvSpPr>
            <p:spPr bwMode="auto">
              <a:xfrm rot="16200000">
                <a:off x="-596265" y="1398270"/>
                <a:ext cx="1484630" cy="29210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Haemoglobin Volume </a:t>
                </a:r>
              </a:p>
            </p:txBody>
          </p:sp>
        </p:grpSp>
        <p:cxnSp>
          <p:nvCxnSpPr>
            <p:cNvPr id="13" name="Straight Connector 12">
              <a:extLst>
                <a:ext uri="{FF2B5EF4-FFF2-40B4-BE49-F238E27FC236}">
                  <a16:creationId xmlns:a16="http://schemas.microsoft.com/office/drawing/2014/main" id="{2A24AE34-4558-4AE1-91A9-06E4E2185DB9}"/>
                </a:ext>
              </a:extLst>
            </p:cNvPr>
            <p:cNvCxnSpPr/>
            <p:nvPr/>
          </p:nvCxnSpPr>
          <p:spPr>
            <a:xfrm flipH="1">
              <a:off x="1028700" y="2990850"/>
              <a:ext cx="0" cy="2667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C26C3E2-D968-4DAB-A41E-C1CEBFDF34AE}"/>
                </a:ext>
              </a:extLst>
            </p:cNvPr>
            <p:cNvCxnSpPr/>
            <p:nvPr/>
          </p:nvCxnSpPr>
          <p:spPr>
            <a:xfrm flipH="1">
              <a:off x="2905125" y="2981325"/>
              <a:ext cx="0" cy="2667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96A1FFB-01B0-48B7-8367-8374ED8B2CB9}"/>
                </a:ext>
              </a:extLst>
            </p:cNvPr>
            <p:cNvCxnSpPr/>
            <p:nvPr/>
          </p:nvCxnSpPr>
          <p:spPr>
            <a:xfrm flipV="1">
              <a:off x="1076325" y="1009650"/>
              <a:ext cx="1876425" cy="1400175"/>
            </a:xfrm>
            <a:prstGeom prst="line">
              <a:avLst/>
            </a:prstGeom>
          </p:spPr>
          <p:style>
            <a:lnRef idx="1">
              <a:schemeClr val="accent1"/>
            </a:lnRef>
            <a:fillRef idx="0">
              <a:schemeClr val="accent1"/>
            </a:fillRef>
            <a:effectRef idx="0">
              <a:schemeClr val="accent1"/>
            </a:effectRef>
            <a:fontRef idx="minor">
              <a:schemeClr val="tx1"/>
            </a:fontRef>
          </p:style>
        </p:cxnSp>
      </p:grpSp>
      <p:sp>
        <p:nvSpPr>
          <p:cNvPr id="23" name="TextBox 22">
            <a:extLst>
              <a:ext uri="{FF2B5EF4-FFF2-40B4-BE49-F238E27FC236}">
                <a16:creationId xmlns:a16="http://schemas.microsoft.com/office/drawing/2014/main" id="{0BD64D1F-872A-4BAE-950B-037C45080D4B}"/>
              </a:ext>
            </a:extLst>
          </p:cNvPr>
          <p:cNvSpPr txBox="1"/>
          <p:nvPr/>
        </p:nvSpPr>
        <p:spPr>
          <a:xfrm>
            <a:off x="1342361" y="2037550"/>
            <a:ext cx="3794989" cy="1323439"/>
          </a:xfrm>
          <a:prstGeom prst="rect">
            <a:avLst/>
          </a:prstGeom>
          <a:noFill/>
        </p:spPr>
        <p:txBody>
          <a:bodyPr wrap="square" rtlCol="0">
            <a:spAutoFit/>
          </a:bodyPr>
          <a:lstStyle/>
          <a:p>
            <a:r>
              <a:rPr lang="en-GB" sz="2000" dirty="0"/>
              <a:t>For blood doping, as blood volume increased this has a direct effect on the increase in haemoglobin volume</a:t>
            </a:r>
          </a:p>
        </p:txBody>
      </p:sp>
    </p:spTree>
    <p:extLst>
      <p:ext uri="{BB962C8B-B14F-4D97-AF65-F5344CB8AC3E}">
        <p14:creationId xmlns:p14="http://schemas.microsoft.com/office/powerpoint/2010/main" val="620599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890C2-82B3-4AA8-B149-239C05DEA1B6}"/>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3D5153B4-AB90-45F7-8342-F861D379C939}"/>
              </a:ext>
            </a:extLst>
          </p:cNvPr>
          <p:cNvSpPr>
            <a:spLocks noGrp="1"/>
          </p:cNvSpPr>
          <p:nvPr>
            <p:ph idx="1"/>
          </p:nvPr>
        </p:nvSpPr>
        <p:spPr>
          <a:xfrm>
            <a:off x="1371600" y="2171700"/>
            <a:ext cx="9601200" cy="3581400"/>
          </a:xfrm>
        </p:spPr>
        <p:txBody>
          <a:bodyPr/>
          <a:lstStyle/>
          <a:p>
            <a:pPr marL="0" indent="0">
              <a:buNone/>
            </a:pPr>
            <a:r>
              <a:rPr lang="en-GB" b="1" dirty="0"/>
              <a:t>Response to Exercise after Blood Loss and Reinfusion</a:t>
            </a:r>
          </a:p>
          <a:p>
            <a:pPr marL="0" indent="0">
              <a:buNone/>
            </a:pPr>
            <a:r>
              <a:rPr lang="en-GB" b="1" dirty="0" err="1"/>
              <a:t>Ekblom</a:t>
            </a:r>
            <a:r>
              <a:rPr lang="en-GB" b="1" dirty="0"/>
              <a:t> (1972):</a:t>
            </a:r>
          </a:p>
          <a:p>
            <a:r>
              <a:rPr lang="en-GB" dirty="0"/>
              <a:t>Investigated the effects of submaximal and maximal exercise in seven subjects</a:t>
            </a:r>
          </a:p>
          <a:p>
            <a:r>
              <a:rPr lang="en-GB" dirty="0"/>
              <a:t>Exercise was performed before and after blood loss and reinfusion 4 weeks later</a:t>
            </a:r>
          </a:p>
          <a:p>
            <a:r>
              <a:rPr lang="en-GB" dirty="0"/>
              <a:t>After blood loss, haemoglobin concentration decreased, performance capacity increased and VO2 max decreased</a:t>
            </a:r>
          </a:p>
          <a:p>
            <a:r>
              <a:rPr lang="en-GB" dirty="0"/>
              <a:t>After reinfusion, haemoglobin increased, an increase in performance and VO2max</a:t>
            </a:r>
          </a:p>
        </p:txBody>
      </p:sp>
    </p:spTree>
    <p:extLst>
      <p:ext uri="{BB962C8B-B14F-4D97-AF65-F5344CB8AC3E}">
        <p14:creationId xmlns:p14="http://schemas.microsoft.com/office/powerpoint/2010/main" val="3484920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82A2D-5C01-4DEE-93BF-BC8B0AF5D415}"/>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5E322C70-B36A-4D76-B171-A8BABA823D93}"/>
              </a:ext>
            </a:extLst>
          </p:cNvPr>
          <p:cNvSpPr>
            <a:spLocks noGrp="1"/>
          </p:cNvSpPr>
          <p:nvPr>
            <p:ph idx="1"/>
          </p:nvPr>
        </p:nvSpPr>
        <p:spPr>
          <a:xfrm>
            <a:off x="1355266" y="1667974"/>
            <a:ext cx="9601200" cy="3581400"/>
          </a:xfrm>
        </p:spPr>
        <p:txBody>
          <a:bodyPr/>
          <a:lstStyle/>
          <a:p>
            <a:pPr marL="0" indent="0">
              <a:buNone/>
            </a:pPr>
            <a:r>
              <a:rPr lang="en-GB" b="1" dirty="0"/>
              <a:t>Effect of Induced </a:t>
            </a:r>
            <a:r>
              <a:rPr lang="en-GB" b="1" dirty="0" err="1"/>
              <a:t>Erythrocythemia</a:t>
            </a:r>
            <a:r>
              <a:rPr lang="en-GB" b="1" dirty="0"/>
              <a:t> on Aerobic Work Capacity</a:t>
            </a:r>
          </a:p>
          <a:p>
            <a:pPr marL="0" indent="0">
              <a:buNone/>
            </a:pPr>
            <a:r>
              <a:rPr lang="en-GB" b="1" dirty="0"/>
              <a:t>Buick et al (1980):</a:t>
            </a:r>
          </a:p>
          <a:p>
            <a:r>
              <a:rPr lang="en-GB" dirty="0"/>
              <a:t>11 highly trained male track athletes, involved in a double blinded study</a:t>
            </a:r>
          </a:p>
          <a:p>
            <a:r>
              <a:rPr lang="en-GB" dirty="0"/>
              <a:t>Subjects were tested at different points throughout the study; 1) before blood withdrawal, 2) after normal RBC levels had returned, 3) after a sham infusion of 50ml of saline, 4) following reinfusion of 900ml of the subjects own blood, 5) after elevated RBCs returned to normal</a:t>
            </a:r>
          </a:p>
          <a:p>
            <a:pPr marL="0" indent="0">
              <a:buNone/>
            </a:pPr>
            <a:endParaRPr lang="en-GB" dirty="0"/>
          </a:p>
          <a:p>
            <a:endParaRPr lang="en-GB" dirty="0"/>
          </a:p>
        </p:txBody>
      </p:sp>
      <p:pic>
        <p:nvPicPr>
          <p:cNvPr id="4" name="Picture 3">
            <a:extLst>
              <a:ext uri="{FF2B5EF4-FFF2-40B4-BE49-F238E27FC236}">
                <a16:creationId xmlns:a16="http://schemas.microsoft.com/office/drawing/2014/main" id="{1CFC42EE-7217-4FF4-8678-59BBEE00556C}"/>
              </a:ext>
            </a:extLst>
          </p:cNvPr>
          <p:cNvPicPr>
            <a:picLocks noChangeAspect="1"/>
          </p:cNvPicPr>
          <p:nvPr/>
        </p:nvPicPr>
        <p:blipFill rotWithShape="1">
          <a:blip r:embed="rId3"/>
          <a:srcRect l="3409" t="61576" r="77909" b="19757"/>
          <a:stretch/>
        </p:blipFill>
        <p:spPr>
          <a:xfrm>
            <a:off x="1972887" y="4745647"/>
            <a:ext cx="3326517" cy="1869648"/>
          </a:xfrm>
          <a:prstGeom prst="rect">
            <a:avLst/>
          </a:prstGeom>
        </p:spPr>
      </p:pic>
      <p:pic>
        <p:nvPicPr>
          <p:cNvPr id="5" name="Picture 4">
            <a:extLst>
              <a:ext uri="{FF2B5EF4-FFF2-40B4-BE49-F238E27FC236}">
                <a16:creationId xmlns:a16="http://schemas.microsoft.com/office/drawing/2014/main" id="{98607D7B-86B4-459B-B91D-7AE728137CFC}"/>
              </a:ext>
            </a:extLst>
          </p:cNvPr>
          <p:cNvPicPr>
            <a:picLocks noChangeAspect="1"/>
          </p:cNvPicPr>
          <p:nvPr/>
        </p:nvPicPr>
        <p:blipFill rotWithShape="1">
          <a:blip r:embed="rId3"/>
          <a:srcRect l="26863" t="35926" r="55137" b="43273"/>
          <a:stretch/>
        </p:blipFill>
        <p:spPr>
          <a:xfrm>
            <a:off x="6892598" y="4745647"/>
            <a:ext cx="2876204" cy="1869648"/>
          </a:xfrm>
          <a:prstGeom prst="rect">
            <a:avLst/>
          </a:prstGeom>
        </p:spPr>
      </p:pic>
    </p:spTree>
    <p:extLst>
      <p:ext uri="{BB962C8B-B14F-4D97-AF65-F5344CB8AC3E}">
        <p14:creationId xmlns:p14="http://schemas.microsoft.com/office/powerpoint/2010/main" val="1767768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A2584-61D5-40EB-AF1E-C095FDEB42CA}"/>
              </a:ext>
            </a:extLst>
          </p:cNvPr>
          <p:cNvSpPr>
            <a:spLocks noGrp="1"/>
          </p:cNvSpPr>
          <p:nvPr>
            <p:ph type="title"/>
          </p:nvPr>
        </p:nvSpPr>
        <p:spPr/>
        <p:txBody>
          <a:bodyPr/>
          <a:lstStyle/>
          <a:p>
            <a:r>
              <a:rPr lang="en-GB" dirty="0"/>
              <a:t>CRITICAL EVALUATION</a:t>
            </a:r>
          </a:p>
        </p:txBody>
      </p:sp>
      <p:sp>
        <p:nvSpPr>
          <p:cNvPr id="3" name="Content Placeholder 2">
            <a:extLst>
              <a:ext uri="{FF2B5EF4-FFF2-40B4-BE49-F238E27FC236}">
                <a16:creationId xmlns:a16="http://schemas.microsoft.com/office/drawing/2014/main" id="{363553AA-9361-4A77-86D6-8415FCBA5F6B}"/>
              </a:ext>
            </a:extLst>
          </p:cNvPr>
          <p:cNvSpPr>
            <a:spLocks noGrp="1"/>
          </p:cNvSpPr>
          <p:nvPr>
            <p:ph idx="1"/>
          </p:nvPr>
        </p:nvSpPr>
        <p:spPr/>
        <p:txBody>
          <a:bodyPr/>
          <a:lstStyle/>
          <a:p>
            <a:r>
              <a:rPr lang="en-GB" dirty="0"/>
              <a:t>Due to blood doping being a banned and illegal method within the sporting world, there was no recent accessible research into blood doping within sports</a:t>
            </a:r>
          </a:p>
          <a:p>
            <a:r>
              <a:rPr lang="en-GB" dirty="0"/>
              <a:t>Both studies used were double-blinded which eliminated the bias and other influences which could affect the study</a:t>
            </a:r>
          </a:p>
          <a:p>
            <a:r>
              <a:rPr lang="en-GB" dirty="0"/>
              <a:t>Buick et al (1980) used a sham infusion as a control, however </a:t>
            </a:r>
            <a:r>
              <a:rPr lang="en-GB" dirty="0" err="1"/>
              <a:t>Elkbom</a:t>
            </a:r>
            <a:r>
              <a:rPr lang="en-GB" dirty="0"/>
              <a:t> (1972) did not use a control</a:t>
            </a:r>
          </a:p>
          <a:p>
            <a:r>
              <a:rPr lang="en-GB" dirty="0" err="1"/>
              <a:t>Ekblom</a:t>
            </a:r>
            <a:r>
              <a:rPr lang="en-GB" dirty="0"/>
              <a:t> did not provide enough details between groups</a:t>
            </a:r>
          </a:p>
          <a:p>
            <a:r>
              <a:rPr lang="en-GB" dirty="0"/>
              <a:t>Literature shows that blood doping has a significant effect on VO2max and performance</a:t>
            </a:r>
          </a:p>
          <a:p>
            <a:pPr marL="0" indent="0">
              <a:buNone/>
            </a:pPr>
            <a:endParaRPr lang="en-GB" dirty="0"/>
          </a:p>
          <a:p>
            <a:endParaRPr lang="en-GB" dirty="0"/>
          </a:p>
        </p:txBody>
      </p:sp>
    </p:spTree>
    <p:extLst>
      <p:ext uri="{BB962C8B-B14F-4D97-AF65-F5344CB8AC3E}">
        <p14:creationId xmlns:p14="http://schemas.microsoft.com/office/powerpoint/2010/main" val="374560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AF9E-F6C5-4321-BD68-985B2D27B272}"/>
              </a:ext>
            </a:extLst>
          </p:cNvPr>
          <p:cNvSpPr>
            <a:spLocks noGrp="1"/>
          </p:cNvSpPr>
          <p:nvPr>
            <p:ph type="title"/>
          </p:nvPr>
        </p:nvSpPr>
        <p:spPr/>
        <p:txBody>
          <a:bodyPr/>
          <a:lstStyle/>
          <a:p>
            <a:r>
              <a:rPr lang="en-GB" dirty="0"/>
              <a:t>HEALTH RELATED ISSUES</a:t>
            </a:r>
          </a:p>
        </p:txBody>
      </p:sp>
      <p:sp>
        <p:nvSpPr>
          <p:cNvPr id="3" name="Content Placeholder 2">
            <a:extLst>
              <a:ext uri="{FF2B5EF4-FFF2-40B4-BE49-F238E27FC236}">
                <a16:creationId xmlns:a16="http://schemas.microsoft.com/office/drawing/2014/main" id="{8BB6EFAA-926C-430C-9364-830B7D28B93B}"/>
              </a:ext>
            </a:extLst>
          </p:cNvPr>
          <p:cNvSpPr>
            <a:spLocks noGrp="1"/>
          </p:cNvSpPr>
          <p:nvPr>
            <p:ph idx="1"/>
          </p:nvPr>
        </p:nvSpPr>
        <p:spPr>
          <a:xfrm>
            <a:off x="1371600" y="1572126"/>
            <a:ext cx="9601200" cy="4295274"/>
          </a:xfrm>
        </p:spPr>
        <p:txBody>
          <a:bodyPr>
            <a:normAutofit/>
          </a:bodyPr>
          <a:lstStyle/>
          <a:p>
            <a:r>
              <a:rPr lang="en-GB" dirty="0"/>
              <a:t>Refrigerated blood can only be kept for approx. 5 weeks and loses 40% of RBCs. </a:t>
            </a:r>
          </a:p>
          <a:p>
            <a:r>
              <a:rPr lang="en-GB" dirty="0"/>
              <a:t>Frozen blood has an almost unlimited storage time and only loses around 15% of RBCs. </a:t>
            </a:r>
          </a:p>
          <a:p>
            <a:r>
              <a:rPr lang="en-GB" dirty="0"/>
              <a:t>Recommended to wait at least 5-6 weeks before reinfusion and possibly up to 10 weeks</a:t>
            </a:r>
          </a:p>
          <a:p>
            <a:pPr marL="0" indent="0">
              <a:buNone/>
            </a:pPr>
            <a:endParaRPr lang="en-GB" dirty="0"/>
          </a:p>
          <a:p>
            <a:r>
              <a:rPr lang="en-GB" dirty="0"/>
              <a:t>Blood can become too viscous and cause clotting and possible heart failure</a:t>
            </a:r>
          </a:p>
          <a:p>
            <a:r>
              <a:rPr lang="en-GB" dirty="0"/>
              <a:t>Homologous transfusions could be mismatched and cause reactions </a:t>
            </a:r>
          </a:p>
          <a:p>
            <a:r>
              <a:rPr lang="en-GB" dirty="0"/>
              <a:t>Risk of infections e.g. hepatitis, HIV pathogens</a:t>
            </a:r>
          </a:p>
          <a:p>
            <a:r>
              <a:rPr lang="en-GB" dirty="0"/>
              <a:t>(Kenney et al, 2015)</a:t>
            </a:r>
          </a:p>
          <a:p>
            <a:endParaRPr lang="en-GB" dirty="0"/>
          </a:p>
        </p:txBody>
      </p:sp>
    </p:spTree>
    <p:extLst>
      <p:ext uri="{BB962C8B-B14F-4D97-AF65-F5344CB8AC3E}">
        <p14:creationId xmlns:p14="http://schemas.microsoft.com/office/powerpoint/2010/main" val="10040285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7A55B-719D-4AC7-8195-70446D7798D6}"/>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4D90DF8F-DB23-4AB7-B762-A796DBCA1150}"/>
              </a:ext>
            </a:extLst>
          </p:cNvPr>
          <p:cNvSpPr>
            <a:spLocks noGrp="1"/>
          </p:cNvSpPr>
          <p:nvPr>
            <p:ph idx="1"/>
          </p:nvPr>
        </p:nvSpPr>
        <p:spPr>
          <a:xfrm>
            <a:off x="1371600" y="1962727"/>
            <a:ext cx="9601200" cy="3581400"/>
          </a:xfrm>
        </p:spPr>
        <p:txBody>
          <a:bodyPr/>
          <a:lstStyle/>
          <a:p>
            <a:pPr marL="0" indent="0">
              <a:buNone/>
            </a:pPr>
            <a:endParaRPr lang="en-GB" dirty="0"/>
          </a:p>
          <a:p>
            <a:pPr marL="0" indent="0">
              <a:buNone/>
            </a:pPr>
            <a:r>
              <a:rPr lang="en-GB" dirty="0"/>
              <a:t>As previously stated there is a lack of recent research into blood doping. More research should be carried out into statistics of how many athletes have admitted or been caught doping as there are no figures for this</a:t>
            </a:r>
          </a:p>
          <a:p>
            <a:pPr marL="0" indent="0">
              <a:buNone/>
            </a:pPr>
            <a:r>
              <a:rPr lang="en-GB" dirty="0"/>
              <a:t>Blood doping has been found to enhance performance by increasing VO2max and running time to exhaustion within 24 hours of transfusions.</a:t>
            </a:r>
          </a:p>
          <a:p>
            <a:pPr marL="0" indent="0">
              <a:buNone/>
            </a:pPr>
            <a:r>
              <a:rPr lang="en-GB" dirty="0"/>
              <a:t>However, although blood doping demonstrates to be an ergogenic aid, there are many side effects to its use which outweigh the benefits.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974894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7EA82-C2E0-4B12-B747-D1796EC7609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1042651-ABC6-4162-B2A9-A9951C9B2F69}"/>
              </a:ext>
            </a:extLst>
          </p:cNvPr>
          <p:cNvSpPr>
            <a:spLocks noGrp="1"/>
          </p:cNvSpPr>
          <p:nvPr>
            <p:ph idx="1"/>
          </p:nvPr>
        </p:nvSpPr>
        <p:spPr/>
        <p:txBody>
          <a:bodyPr>
            <a:normAutofit fontScale="85000" lnSpcReduction="10000"/>
          </a:bodyPr>
          <a:lstStyle/>
          <a:p>
            <a:r>
              <a:rPr lang="en-GB" dirty="0"/>
              <a:t>Armstrong, D.J. and Reilly, T. (2005). ‘Blood Boosting and Sport. In </a:t>
            </a:r>
            <a:r>
              <a:rPr lang="en-GB" i="1" dirty="0"/>
              <a:t>Drugs in sport’</a:t>
            </a:r>
            <a:r>
              <a:rPr lang="en-GB" dirty="0"/>
              <a:t> (pp. 219-239). Routledge.</a:t>
            </a:r>
          </a:p>
          <a:p>
            <a:r>
              <a:rPr lang="en-GB" dirty="0"/>
              <a:t>Buick, F.J., Gledhill, N., Froese, A.B., </a:t>
            </a:r>
            <a:r>
              <a:rPr lang="en-GB" dirty="0" err="1"/>
              <a:t>Spriet</a:t>
            </a:r>
            <a:r>
              <a:rPr lang="en-GB" dirty="0"/>
              <a:t>, L. and Meyers, E.C. (1980). ‘Effect of Induced </a:t>
            </a:r>
            <a:r>
              <a:rPr lang="en-GB" dirty="0" err="1"/>
              <a:t>Erythrocythemia</a:t>
            </a:r>
            <a:r>
              <a:rPr lang="en-GB" dirty="0"/>
              <a:t> on Aerobic Work Capacity’. </a:t>
            </a:r>
            <a:r>
              <a:rPr lang="en-GB" i="1" dirty="0"/>
              <a:t>Journal of Applied Physiology</a:t>
            </a:r>
            <a:r>
              <a:rPr lang="en-GB" dirty="0"/>
              <a:t>, </a:t>
            </a:r>
            <a:r>
              <a:rPr lang="en-GB" i="1" dirty="0"/>
              <a:t>48</a:t>
            </a:r>
            <a:r>
              <a:rPr lang="en-GB" dirty="0"/>
              <a:t>(4), pp.636-642.</a:t>
            </a:r>
          </a:p>
          <a:p>
            <a:r>
              <a:rPr lang="en-GB" dirty="0"/>
              <a:t>de Oliveira, C.D.R., de </a:t>
            </a:r>
            <a:r>
              <a:rPr lang="en-GB" dirty="0" err="1"/>
              <a:t>Bairros</a:t>
            </a:r>
            <a:r>
              <a:rPr lang="en-GB" dirty="0"/>
              <a:t>, A.V. and </a:t>
            </a:r>
            <a:r>
              <a:rPr lang="en-GB" dirty="0" err="1"/>
              <a:t>Yonamine</a:t>
            </a:r>
            <a:r>
              <a:rPr lang="en-GB" dirty="0"/>
              <a:t>, M. (2014). ‘Blood Doping: Risks to Athletes’ Health and Strategies for Detection’. </a:t>
            </a:r>
            <a:r>
              <a:rPr lang="en-GB" i="1" dirty="0"/>
              <a:t>Substance Use and Misuse</a:t>
            </a:r>
            <a:r>
              <a:rPr lang="en-GB" dirty="0"/>
              <a:t>, </a:t>
            </a:r>
            <a:r>
              <a:rPr lang="en-GB" i="1" dirty="0"/>
              <a:t>49</a:t>
            </a:r>
            <a:r>
              <a:rPr lang="en-GB" dirty="0"/>
              <a:t>(9), pp.1168-1181.</a:t>
            </a:r>
          </a:p>
          <a:p>
            <a:r>
              <a:rPr lang="en-GB" dirty="0" err="1"/>
              <a:t>Ekblom</a:t>
            </a:r>
            <a:r>
              <a:rPr lang="en-GB" dirty="0"/>
              <a:t>, B., </a:t>
            </a:r>
            <a:r>
              <a:rPr lang="en-GB" dirty="0" err="1"/>
              <a:t>Goldbarg</a:t>
            </a:r>
            <a:r>
              <a:rPr lang="en-GB" dirty="0"/>
              <a:t>, A.N. and </a:t>
            </a:r>
            <a:r>
              <a:rPr lang="en-GB" dirty="0" err="1"/>
              <a:t>Gullbring</a:t>
            </a:r>
            <a:r>
              <a:rPr lang="en-GB" dirty="0"/>
              <a:t>, B. (1972). ‘Response to Exercise after Blood Loss and Reinfusion. </a:t>
            </a:r>
            <a:r>
              <a:rPr lang="en-GB" i="1" dirty="0"/>
              <a:t>Journal of Applied Physiology</a:t>
            </a:r>
            <a:r>
              <a:rPr lang="en-GB" dirty="0"/>
              <a:t>, </a:t>
            </a:r>
            <a:r>
              <a:rPr lang="en-GB" i="1" dirty="0"/>
              <a:t>33</a:t>
            </a:r>
            <a:r>
              <a:rPr lang="en-GB" dirty="0"/>
              <a:t>(2), pp.175-180.</a:t>
            </a:r>
          </a:p>
          <a:p>
            <a:r>
              <a:rPr lang="en-GB" dirty="0">
                <a:hlinkClick r:id="rId2"/>
              </a:rPr>
              <a:t>https://www.usada.org/sanction/usada-press-release-tyler-hamiltons-blood-doping-violation-unanimously-upheld-by-sports-highest-court/</a:t>
            </a:r>
            <a:endParaRPr lang="en-GB" dirty="0"/>
          </a:p>
          <a:p>
            <a:r>
              <a:rPr lang="en-GB" dirty="0">
                <a:hlinkClick r:id="rId3"/>
              </a:rPr>
              <a:t>https://www.wada-ama.org/en/questions-answers/blood-doping</a:t>
            </a:r>
            <a:endParaRPr lang="en-GB" dirty="0"/>
          </a:p>
        </p:txBody>
      </p:sp>
    </p:spTree>
    <p:extLst>
      <p:ext uri="{BB962C8B-B14F-4D97-AF65-F5344CB8AC3E}">
        <p14:creationId xmlns:p14="http://schemas.microsoft.com/office/powerpoint/2010/main" val="3821613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A54C2-62BD-460A-A628-C9B4DFC7D28D}"/>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10461ADA-C69E-4FAF-9794-A4A0B2BFCA36}"/>
              </a:ext>
            </a:extLst>
          </p:cNvPr>
          <p:cNvSpPr>
            <a:spLocks noGrp="1"/>
          </p:cNvSpPr>
          <p:nvPr>
            <p:ph idx="1"/>
          </p:nvPr>
        </p:nvSpPr>
        <p:spPr>
          <a:xfrm>
            <a:off x="1371600" y="1995054"/>
            <a:ext cx="9601200" cy="3872345"/>
          </a:xfrm>
        </p:spPr>
        <p:txBody>
          <a:bodyPr>
            <a:normAutofit lnSpcReduction="10000"/>
          </a:bodyPr>
          <a:lstStyle/>
          <a:p>
            <a:r>
              <a:rPr lang="en-GB" dirty="0" err="1"/>
              <a:t>Jelkmann</a:t>
            </a:r>
            <a:r>
              <a:rPr lang="en-GB" dirty="0"/>
              <a:t>, W. and </a:t>
            </a:r>
            <a:r>
              <a:rPr lang="en-GB" dirty="0" err="1"/>
              <a:t>Lundby</a:t>
            </a:r>
            <a:r>
              <a:rPr lang="en-GB" dirty="0"/>
              <a:t>, C. (2011). ‘Blood Doping and its Detection’. </a:t>
            </a:r>
            <a:r>
              <a:rPr lang="en-GB" i="1" dirty="0"/>
              <a:t>Blood, The Journal of the American Society of </a:t>
            </a:r>
            <a:r>
              <a:rPr lang="en-GB" i="1" dirty="0" err="1"/>
              <a:t>Hematology</a:t>
            </a:r>
            <a:r>
              <a:rPr lang="en-GB" dirty="0"/>
              <a:t>, </a:t>
            </a:r>
            <a:r>
              <a:rPr lang="en-GB" i="1" dirty="0"/>
              <a:t>118</a:t>
            </a:r>
            <a:r>
              <a:rPr lang="en-GB" dirty="0"/>
              <a:t>(9), pp.2395-2404.</a:t>
            </a:r>
          </a:p>
          <a:p>
            <a:r>
              <a:rPr lang="en-GB" dirty="0"/>
              <a:t>Kenney, W. L., Wilmore, J. W. and </a:t>
            </a:r>
            <a:r>
              <a:rPr lang="en-GB" dirty="0" err="1"/>
              <a:t>Costill</a:t>
            </a:r>
            <a:r>
              <a:rPr lang="en-GB" dirty="0"/>
              <a:t>, D. L. (2015). Physiology of Sport and Exercise. 6</a:t>
            </a:r>
            <a:r>
              <a:rPr lang="en-GB" baseline="30000" dirty="0"/>
              <a:t>th</a:t>
            </a:r>
            <a:r>
              <a:rPr lang="en-GB" dirty="0"/>
              <a:t> </a:t>
            </a:r>
            <a:r>
              <a:rPr lang="en-GB" dirty="0" err="1"/>
              <a:t>edn</a:t>
            </a:r>
            <a:r>
              <a:rPr lang="en-GB" dirty="0"/>
              <a:t>. Human Kinetics: United States of America. </a:t>
            </a:r>
          </a:p>
          <a:p>
            <a:r>
              <a:rPr lang="en-GB" dirty="0"/>
              <a:t>Levine, B.D. (2002). ‘Intermittent Hypoxic Training: Fact and Fancy’. </a:t>
            </a:r>
            <a:r>
              <a:rPr lang="en-GB" i="1" dirty="0"/>
              <a:t>High Altitude Medicine and Biology</a:t>
            </a:r>
            <a:r>
              <a:rPr lang="en-GB" dirty="0"/>
              <a:t>, </a:t>
            </a:r>
            <a:r>
              <a:rPr lang="en-GB" i="1" dirty="0"/>
              <a:t>3</a:t>
            </a:r>
            <a:r>
              <a:rPr lang="en-GB" dirty="0"/>
              <a:t>(2), pp.177-193.</a:t>
            </a:r>
          </a:p>
          <a:p>
            <a:r>
              <a:rPr lang="en-GB" dirty="0" err="1"/>
              <a:t>Mairbäurl</a:t>
            </a:r>
            <a:r>
              <a:rPr lang="en-GB" dirty="0"/>
              <a:t>, H. (2013). ‘Red Blood Cells in Sports: Effects of Exercise and Training on Oxygen Supply by Red Blood Cells’. </a:t>
            </a:r>
            <a:r>
              <a:rPr lang="en-GB" i="1" dirty="0"/>
              <a:t>Frontiers in Physiology</a:t>
            </a:r>
            <a:r>
              <a:rPr lang="en-GB" dirty="0"/>
              <a:t>, </a:t>
            </a:r>
            <a:r>
              <a:rPr lang="en-GB" i="1" dirty="0"/>
              <a:t>4</a:t>
            </a:r>
            <a:r>
              <a:rPr lang="en-GB" dirty="0"/>
              <a:t>, p.332.</a:t>
            </a:r>
          </a:p>
          <a:p>
            <a:r>
              <a:rPr lang="en-GB" dirty="0" err="1"/>
              <a:t>Płoszczyca</a:t>
            </a:r>
            <a:r>
              <a:rPr lang="en-GB" dirty="0"/>
              <a:t>, K., </a:t>
            </a:r>
            <a:r>
              <a:rPr lang="en-GB" dirty="0" err="1"/>
              <a:t>Langfort</a:t>
            </a:r>
            <a:r>
              <a:rPr lang="en-GB" dirty="0"/>
              <a:t>, J. and </a:t>
            </a:r>
            <a:r>
              <a:rPr lang="en-GB" dirty="0" err="1"/>
              <a:t>Czuba</a:t>
            </a:r>
            <a:r>
              <a:rPr lang="en-GB" dirty="0"/>
              <a:t>, M. (2018). ‘The Effects of Altitude Training on Erythropoietic Response and </a:t>
            </a:r>
            <a:r>
              <a:rPr lang="en-GB" dirty="0" err="1"/>
              <a:t>Hematological</a:t>
            </a:r>
            <a:r>
              <a:rPr lang="en-GB" dirty="0"/>
              <a:t> Variables in Adult Athletes: A Narrative Review’. </a:t>
            </a:r>
            <a:r>
              <a:rPr lang="en-GB" i="1" dirty="0"/>
              <a:t>Frontiers in Physiology</a:t>
            </a:r>
            <a:r>
              <a:rPr lang="en-GB" dirty="0"/>
              <a:t>, </a:t>
            </a:r>
            <a:r>
              <a:rPr lang="en-GB" i="1" dirty="0"/>
              <a:t>9</a:t>
            </a:r>
            <a:r>
              <a:rPr lang="en-GB" dirty="0"/>
              <a:t>, p.375.</a:t>
            </a:r>
          </a:p>
          <a:p>
            <a:endParaRPr lang="en-GB" dirty="0"/>
          </a:p>
          <a:p>
            <a:endParaRPr lang="en-GB" dirty="0"/>
          </a:p>
        </p:txBody>
      </p:sp>
    </p:spTree>
    <p:extLst>
      <p:ext uri="{BB962C8B-B14F-4D97-AF65-F5344CB8AC3E}">
        <p14:creationId xmlns:p14="http://schemas.microsoft.com/office/powerpoint/2010/main" val="194330190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1256</TotalTime>
  <Words>1519</Words>
  <Application>Microsoft Office PowerPoint</Application>
  <PresentationFormat>Widescreen</PresentationFormat>
  <Paragraphs>148</Paragraphs>
  <Slides>16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Franklin Gothic Book</vt:lpstr>
      <vt:lpstr>Wingdings</vt:lpstr>
      <vt:lpstr>Crop</vt:lpstr>
      <vt:lpstr>BLOOD DOPING</vt:lpstr>
      <vt:lpstr>CONTENTS</vt:lpstr>
      <vt:lpstr>INTRODUCTION </vt:lpstr>
      <vt:lpstr>DEFINITION</vt:lpstr>
      <vt:lpstr>DEFINITION</vt:lpstr>
      <vt:lpstr>DETECTION</vt:lpstr>
      <vt:lpstr>CASE STUDIES</vt:lpstr>
      <vt:lpstr>THEORY</vt:lpstr>
      <vt:lpstr>THEORY</vt:lpstr>
      <vt:lpstr>LITERATURE REVIEW</vt:lpstr>
      <vt:lpstr>LITERATURE REVIEW</vt:lpstr>
      <vt:lpstr>CRITICAL EVALUATION</vt:lpstr>
      <vt:lpstr>HEALTH RELATED ISSUES</vt:lpstr>
      <vt:lpstr>SUMMARY </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BLOOD DOPING</dc:title>
  <dc:creator>Paige Summers</dc:creator>
  <cp:lastModifiedBy>Paige Summers</cp:lastModifiedBy>
  <cp:revision>48</cp:revision>
  <dcterms:created xsi:type="dcterms:W3CDTF">2020-02-29T13:52:32Z</dcterms:created>
  <dcterms:modified xsi:type="dcterms:W3CDTF">2020-03-06T10:46:51Z</dcterms:modified>
</cp:coreProperties>
</file>