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2"/>
  </p:notesMasterIdLst>
  <p:sldIdLst>
    <p:sldId id="256" r:id="rId2"/>
    <p:sldId id="257" r:id="rId3"/>
    <p:sldId id="265" r:id="rId4"/>
    <p:sldId id="258" r:id="rId5"/>
    <p:sldId id="259" r:id="rId6"/>
    <p:sldId id="260" r:id="rId7"/>
    <p:sldId id="261" r:id="rId8"/>
    <p:sldId id="262" r:id="rId9"/>
    <p:sldId id="263" r:id="rId10"/>
    <p:sldId id="264"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3986" autoAdjust="0"/>
  </p:normalViewPr>
  <p:slideViewPr>
    <p:cSldViewPr>
      <p:cViewPr varScale="1">
        <p:scale>
          <a:sx n="61" d="100"/>
          <a:sy n="61" d="100"/>
        </p:scale>
        <p:origin x="-1614" y="-9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458701F-66DA-4D53-B0A9-BB6B9FD10513}" type="datetimeFigureOut">
              <a:rPr lang="en-GB" smtClean="0"/>
              <a:t>01/10/2025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4C8CE46-094C-4A3D-885D-B42EBFE372A2}" type="slidenum">
              <a:rPr lang="en-GB" smtClean="0"/>
              <a:t>‹#›</a:t>
            </a:fld>
            <a:endParaRPr lang="en-GB"/>
          </a:p>
        </p:txBody>
      </p:sp>
    </p:spTree>
    <p:extLst>
      <p:ext uri="{BB962C8B-B14F-4D97-AF65-F5344CB8AC3E}">
        <p14:creationId xmlns:p14="http://schemas.microsoft.com/office/powerpoint/2010/main" val="13697879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4C8CE46-094C-4A3D-885D-B42EBFE372A2}" type="slidenum">
              <a:rPr lang="en-GB" smtClean="0"/>
              <a:t>1</a:t>
            </a:fld>
            <a:endParaRPr lang="en-GB"/>
          </a:p>
        </p:txBody>
      </p:sp>
    </p:spTree>
    <p:extLst>
      <p:ext uri="{BB962C8B-B14F-4D97-AF65-F5344CB8AC3E}">
        <p14:creationId xmlns:p14="http://schemas.microsoft.com/office/powerpoint/2010/main" val="10230248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 reflecting technique called a SWOT analysis aids in determining our opportunities, threats, weaknesses, and strengths. I'll use it to assess my own abilities and potential growth areas in this presentation. </a:t>
            </a:r>
            <a:r>
              <a:rPr lang="en-US" dirty="0" smtClean="0"/>
              <a:t>A personal SWOT analysis is a self-evaluation method that aids in determining your opportunities, threats, weaknesses, and strengths in order to direct your professional and personal </a:t>
            </a:r>
            <a:r>
              <a:rPr lang="en-US" dirty="0" err="1" smtClean="0"/>
              <a:t>development.</a:t>
            </a:r>
            <a:r>
              <a:rPr lang="en-US" dirty="0" err="1" smtClean="0"/>
              <a:t>Making</a:t>
            </a:r>
            <a:r>
              <a:rPr lang="en-US" dirty="0" smtClean="0"/>
              <a:t> </a:t>
            </a:r>
            <a:r>
              <a:rPr lang="en-US" dirty="0" smtClean="0"/>
              <a:t>a clear strategy for my career and personal growth in the UK health and social care industry is the goal. I'll have a better understanding of how to </a:t>
            </a:r>
            <a:r>
              <a:rPr lang="en-US" dirty="0" err="1" smtClean="0"/>
              <a:t>maximise</a:t>
            </a:r>
            <a:r>
              <a:rPr lang="en-US" dirty="0" smtClean="0"/>
              <a:t> chances while addressing my shortcomings, preparing for obstacles, and building on my strengths.</a:t>
            </a:r>
            <a:endParaRPr lang="en-GB" dirty="0"/>
          </a:p>
        </p:txBody>
      </p:sp>
      <p:sp>
        <p:nvSpPr>
          <p:cNvPr id="4" name="Slide Number Placeholder 3"/>
          <p:cNvSpPr>
            <a:spLocks noGrp="1"/>
          </p:cNvSpPr>
          <p:nvPr>
            <p:ph type="sldNum" sz="quarter" idx="10"/>
          </p:nvPr>
        </p:nvSpPr>
        <p:spPr/>
        <p:txBody>
          <a:bodyPr/>
          <a:lstStyle/>
          <a:p>
            <a:fld id="{74C8CE46-094C-4A3D-885D-B42EBFE372A2}" type="slidenum">
              <a:rPr lang="en-GB" smtClean="0"/>
              <a:t>2</a:t>
            </a:fld>
            <a:endParaRPr lang="en-GB"/>
          </a:p>
        </p:txBody>
      </p:sp>
    </p:spTree>
    <p:extLst>
      <p:ext uri="{BB962C8B-B14F-4D97-AF65-F5344CB8AC3E}">
        <p14:creationId xmlns:p14="http://schemas.microsoft.com/office/powerpoint/2010/main" val="6235200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latin typeface="Cambria" pitchFamily="18" charset="0"/>
              </a:rPr>
              <a:t>Key safety and quality variables were successfully identified by the SWOT analysis, which also yielded information for starting an improvement program </a:t>
            </a:r>
            <a:r>
              <a:rPr lang="en-GB" dirty="0" smtClean="0">
                <a:latin typeface="Cambria" pitchFamily="18" charset="0"/>
              </a:rPr>
              <a:t>(</a:t>
            </a:r>
            <a:r>
              <a:rPr lang="en-GB" dirty="0" err="1" smtClean="0">
                <a:latin typeface="Cambria" pitchFamily="18" charset="0"/>
              </a:rPr>
              <a:t>Stonehouse</a:t>
            </a:r>
            <a:r>
              <a:rPr lang="en-GB" dirty="0" smtClean="0">
                <a:latin typeface="Cambria" pitchFamily="18" charset="0"/>
              </a:rPr>
              <a:t>, 2018)</a:t>
            </a:r>
            <a:r>
              <a:rPr lang="en-US" dirty="0" smtClean="0">
                <a:latin typeface="Cambria" pitchFamily="18" charset="0"/>
              </a:rPr>
              <a:t>.</a:t>
            </a:r>
          </a:p>
          <a:p>
            <a:r>
              <a:rPr lang="en-US" dirty="0" smtClean="0">
                <a:latin typeface="Cambria" pitchFamily="18" charset="0"/>
              </a:rPr>
              <a:t>Healthcare providers may make better decisions, enhance their services, and remain ready for new challenges by using SWOT analysis.</a:t>
            </a:r>
          </a:p>
          <a:p>
            <a:r>
              <a:rPr lang="en-US" dirty="0" smtClean="0"/>
              <a:t>Because SWOT analysis enables me to pinpoint my strengths and weaknesses, it is very applicable in the health and social care sectors. By concentrating on the areas I need to improve, this enables me to plan my career more efficiently. By demonstrating how I can leverage my abilities to differentiate myself in the job market, it also helps me become more employable. Lastly, it relates to my own development since working in a field that is so people-focused requires self-awareness. Being aware of my own advantages and disadvantages helps me better assist others.</a:t>
            </a:r>
            <a:endParaRPr lang="en-GB" dirty="0"/>
          </a:p>
        </p:txBody>
      </p:sp>
      <p:sp>
        <p:nvSpPr>
          <p:cNvPr id="4" name="Slide Number Placeholder 3"/>
          <p:cNvSpPr>
            <a:spLocks noGrp="1"/>
          </p:cNvSpPr>
          <p:nvPr>
            <p:ph type="sldNum" sz="quarter" idx="10"/>
          </p:nvPr>
        </p:nvSpPr>
        <p:spPr/>
        <p:txBody>
          <a:bodyPr/>
          <a:lstStyle/>
          <a:p>
            <a:fld id="{74C8CE46-094C-4A3D-885D-B42EBFE372A2}" type="slidenum">
              <a:rPr lang="en-GB" smtClean="0"/>
              <a:t>3</a:t>
            </a:fld>
            <a:endParaRPr lang="en-GB"/>
          </a:p>
        </p:txBody>
      </p:sp>
    </p:spTree>
    <p:extLst>
      <p:ext uri="{BB962C8B-B14F-4D97-AF65-F5344CB8AC3E}">
        <p14:creationId xmlns:p14="http://schemas.microsoft.com/office/powerpoint/2010/main" val="39044769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Strong communication and listening abilities are among my key advantages, as they enable me to establish wholesome bonds with both patients and coworkers. In varied care environments, it is crucial to have empathy and cultural awareness, which I possess. Maintaining composure under duress is another quality that facilitates rational decision-making. For instance, I helped my peers with group projects at university by listening to them and offering clarification on concepts, which enhanced our collaboration and results.</a:t>
            </a:r>
            <a:endParaRPr lang="en-GB" dirty="0"/>
          </a:p>
        </p:txBody>
      </p:sp>
      <p:sp>
        <p:nvSpPr>
          <p:cNvPr id="4" name="Slide Number Placeholder 3"/>
          <p:cNvSpPr>
            <a:spLocks noGrp="1"/>
          </p:cNvSpPr>
          <p:nvPr>
            <p:ph type="sldNum" sz="quarter" idx="10"/>
          </p:nvPr>
        </p:nvSpPr>
        <p:spPr/>
        <p:txBody>
          <a:bodyPr/>
          <a:lstStyle/>
          <a:p>
            <a:fld id="{74C8CE46-094C-4A3D-885D-B42EBFE372A2}" type="slidenum">
              <a:rPr lang="en-GB" smtClean="0"/>
              <a:t>4</a:t>
            </a:fld>
            <a:endParaRPr lang="en-GB"/>
          </a:p>
        </p:txBody>
      </p:sp>
    </p:spTree>
    <p:extLst>
      <p:ext uri="{BB962C8B-B14F-4D97-AF65-F5344CB8AC3E}">
        <p14:creationId xmlns:p14="http://schemas.microsoft.com/office/powerpoint/2010/main" val="13948194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Since I'm still learning my craft, one of my weaknesses is that I don't have much practical experience in actual healthcare settings</a:t>
            </a:r>
            <a:r>
              <a:rPr lang="en-US" dirty="0" smtClean="0"/>
              <a:t>. </a:t>
            </a:r>
            <a:r>
              <a:rPr lang="en-US" dirty="0" smtClean="0"/>
              <a:t>I've acknowledged that one of my flaws is that I sometimes be too hard on myself. I'm deliberately trying to find a balance and avoid letting perfectionism get in the way of my performance, even if self-reflection is crucial. I've begun seeing both my strengths and my room for development, which has led to a more positive method of self-evaluation. This supports me in keeping a positive outlook and concentrating on my nursing practice's ongoing development.</a:t>
            </a:r>
            <a:r>
              <a:rPr lang="en-US" dirty="0" smtClean="0"/>
              <a:t> </a:t>
            </a:r>
            <a:r>
              <a:rPr lang="en-US" dirty="0" smtClean="0"/>
              <a:t>Speaking in front of groups also makes me anxious, which occasionally undermines my confidence. Patients and healthcare workers greatly benefit from experiential learning and training. Time management is another area of weakness, particularly when juggling obligations, personal obligations, and academic obligations </a:t>
            </a:r>
            <a:r>
              <a:rPr lang="en-GB" dirty="0" smtClean="0"/>
              <a:t>(Mountain </a:t>
            </a:r>
            <a:r>
              <a:rPr lang="en-GB" i="1" dirty="0" smtClean="0"/>
              <a:t>et al.</a:t>
            </a:r>
            <a:r>
              <a:rPr lang="en-GB" dirty="0" smtClean="0"/>
              <a:t>, 2016)</a:t>
            </a:r>
            <a:r>
              <a:rPr lang="en-US" dirty="0" smtClean="0"/>
              <a:t>. Time management skills help us to get more done with less stress. Good time managers get the most important tasks finished. Nonetheless, I believe that with practice and assistance, I may get better in these areas.</a:t>
            </a:r>
            <a:endParaRPr lang="en-GB" dirty="0"/>
          </a:p>
        </p:txBody>
      </p:sp>
      <p:sp>
        <p:nvSpPr>
          <p:cNvPr id="4" name="Slide Number Placeholder 3"/>
          <p:cNvSpPr>
            <a:spLocks noGrp="1"/>
          </p:cNvSpPr>
          <p:nvPr>
            <p:ph type="sldNum" sz="quarter" idx="10"/>
          </p:nvPr>
        </p:nvSpPr>
        <p:spPr/>
        <p:txBody>
          <a:bodyPr/>
          <a:lstStyle/>
          <a:p>
            <a:fld id="{74C8CE46-094C-4A3D-885D-B42EBFE372A2}" type="slidenum">
              <a:rPr lang="en-GB" smtClean="0"/>
              <a:t>5</a:t>
            </a:fld>
            <a:endParaRPr lang="en-GB"/>
          </a:p>
        </p:txBody>
      </p:sp>
    </p:spTree>
    <p:extLst>
      <p:ext uri="{BB962C8B-B14F-4D97-AF65-F5344CB8AC3E}">
        <p14:creationId xmlns:p14="http://schemas.microsoft.com/office/powerpoint/2010/main" val="9970607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There are plenty of chances for me. Opportunities for job advancement are crucial because they stimulate us to perform at our highest level and keep us motivated </a:t>
            </a:r>
            <a:r>
              <a:rPr lang="en-GB" dirty="0" smtClean="0"/>
              <a:t>(</a:t>
            </a:r>
            <a:r>
              <a:rPr lang="en-GB" dirty="0" err="1" smtClean="0"/>
              <a:t>Stankovski</a:t>
            </a:r>
            <a:r>
              <a:rPr lang="en-GB" dirty="0" smtClean="0"/>
              <a:t>, 2025)</a:t>
            </a:r>
            <a:r>
              <a:rPr lang="en-US" dirty="0" smtClean="0"/>
              <a:t>.</a:t>
            </a:r>
          </a:p>
          <a:p>
            <a:r>
              <a:rPr lang="en-US" dirty="0" smtClean="0"/>
              <a:t> Opportunities for career growth foster an innovative culture that drives progress and advances your company.</a:t>
            </a:r>
            <a:r>
              <a:rPr lang="en-US" baseline="0" dirty="0" smtClean="0"/>
              <a:t> </a:t>
            </a:r>
            <a:r>
              <a:rPr lang="en-US" dirty="0" smtClean="0"/>
              <a:t>I can enhance my abilities with the support of the NHS's training and ongoing professional development initiatives. According to the NHS Long Term Workforce Plan (2023), there is an increasing need for care workers, which opens up additional employment options. To guarantee that the NHS has the personnel capacity and capability to satisfy the growing demand for health care, the plan lays out a 15-year roadmap. The NHS Long Term Workforce Plan estimates that by 2036–2037, there will be a need for between 2.3 and 2.4 million employees. My personal development and readiness for future careers are further supported by the employability training and mentorship I get at university.</a:t>
            </a:r>
            <a:endParaRPr lang="en-GB" dirty="0"/>
          </a:p>
        </p:txBody>
      </p:sp>
      <p:sp>
        <p:nvSpPr>
          <p:cNvPr id="4" name="Slide Number Placeholder 3"/>
          <p:cNvSpPr>
            <a:spLocks noGrp="1"/>
          </p:cNvSpPr>
          <p:nvPr>
            <p:ph type="sldNum" sz="quarter" idx="10"/>
          </p:nvPr>
        </p:nvSpPr>
        <p:spPr/>
        <p:txBody>
          <a:bodyPr/>
          <a:lstStyle/>
          <a:p>
            <a:fld id="{74C8CE46-094C-4A3D-885D-B42EBFE372A2}" type="slidenum">
              <a:rPr lang="en-GB" smtClean="0"/>
              <a:t>6</a:t>
            </a:fld>
            <a:endParaRPr lang="en-GB"/>
          </a:p>
        </p:txBody>
      </p:sp>
    </p:spTree>
    <p:extLst>
      <p:ext uri="{BB962C8B-B14F-4D97-AF65-F5344CB8AC3E}">
        <p14:creationId xmlns:p14="http://schemas.microsoft.com/office/powerpoint/2010/main" val="20832887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 also need to be mindful of certain dangers. For instance, there is fierce rivalry for entry-level positions in the social and health care sectors. Additionally prevalent in the industry are stress and burnout, which may have an impact on employees' well-being. Changes in government regulations may also have an effect on personnel and budget levels, which might lead to instability at work</a:t>
            </a:r>
            <a:r>
              <a:rPr lang="en-US" dirty="0" smtClean="0"/>
              <a:t>. </a:t>
            </a:r>
            <a:r>
              <a:rPr lang="en-US" dirty="0" smtClean="0"/>
              <a:t>The growing prevalence of burnout and mental health problems among healthcare professionals is one important contributing reason. The need for costly equipment in contemporary healthcare poses a challenge as well since it will intensify industrial competitiveness. </a:t>
            </a:r>
            <a:endParaRPr lang="en-GB" dirty="0"/>
          </a:p>
        </p:txBody>
      </p:sp>
      <p:sp>
        <p:nvSpPr>
          <p:cNvPr id="4" name="Slide Number Placeholder 3"/>
          <p:cNvSpPr>
            <a:spLocks noGrp="1"/>
          </p:cNvSpPr>
          <p:nvPr>
            <p:ph type="sldNum" sz="quarter" idx="10"/>
          </p:nvPr>
        </p:nvSpPr>
        <p:spPr/>
        <p:txBody>
          <a:bodyPr/>
          <a:lstStyle/>
          <a:p>
            <a:fld id="{74C8CE46-094C-4A3D-885D-B42EBFE372A2}" type="slidenum">
              <a:rPr lang="en-GB" smtClean="0"/>
              <a:t>7</a:t>
            </a:fld>
            <a:endParaRPr lang="en-GB"/>
          </a:p>
        </p:txBody>
      </p:sp>
    </p:spTree>
    <p:extLst>
      <p:ext uri="{BB962C8B-B14F-4D97-AF65-F5344CB8AC3E}">
        <p14:creationId xmlns:p14="http://schemas.microsoft.com/office/powerpoint/2010/main" val="22356104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I'll </a:t>
            </a:r>
            <a:r>
              <a:rPr lang="en-US" dirty="0" err="1" smtClean="0"/>
              <a:t>utilise</a:t>
            </a:r>
            <a:r>
              <a:rPr lang="en-US" dirty="0" smtClean="0"/>
              <a:t> my communication abilities to expand my professional networks, look for helpful criticism, and improve my collaboration in order to implement my SWOT analysis. I can provide patient-centered care, assist my coworkers, and handle stress more effectively by using empathy. </a:t>
            </a:r>
            <a:r>
              <a:rPr lang="en-US" dirty="0" smtClean="0"/>
              <a:t>I </a:t>
            </a:r>
            <a:r>
              <a:rPr lang="en-US" dirty="0" smtClean="0"/>
              <a:t>can counter my dangers and weaknesses by </a:t>
            </a:r>
            <a:r>
              <a:rPr lang="en-US" dirty="0" err="1" smtClean="0"/>
              <a:t>utilising</a:t>
            </a:r>
            <a:r>
              <a:rPr lang="en-US" dirty="0" smtClean="0"/>
              <a:t> my strengths. My ability to communicate effectively, for instance, will enable me to look for mentor and peer assistance in order to obtain experience. According to Banerjee et al. (2024), "the mentor engages in active listening with the mentee" as part of effective communication, a fundamental mentoring ability. I can better handle stress and prevent burnout by using empathy and remaining composed under duress. I will gain confidence and acquire useful skills by </a:t>
            </a:r>
            <a:r>
              <a:rPr lang="en-US" dirty="0" err="1" smtClean="0"/>
              <a:t>utilising</a:t>
            </a:r>
            <a:r>
              <a:rPr lang="en-US" dirty="0" smtClean="0"/>
              <a:t> NHS training and university workshops. Additionally, networking will increase my employability and bring up additional chances.</a:t>
            </a:r>
            <a:endParaRPr lang="en-GB" dirty="0"/>
          </a:p>
        </p:txBody>
      </p:sp>
      <p:sp>
        <p:nvSpPr>
          <p:cNvPr id="4" name="Slide Number Placeholder 3"/>
          <p:cNvSpPr>
            <a:spLocks noGrp="1"/>
          </p:cNvSpPr>
          <p:nvPr>
            <p:ph type="sldNum" sz="quarter" idx="10"/>
          </p:nvPr>
        </p:nvSpPr>
        <p:spPr/>
        <p:txBody>
          <a:bodyPr/>
          <a:lstStyle/>
          <a:p>
            <a:fld id="{74C8CE46-094C-4A3D-885D-B42EBFE372A2}" type="slidenum">
              <a:rPr lang="en-GB" smtClean="0"/>
              <a:t>8</a:t>
            </a:fld>
            <a:endParaRPr lang="en-GB"/>
          </a:p>
        </p:txBody>
      </p:sp>
    </p:spTree>
    <p:extLst>
      <p:ext uri="{BB962C8B-B14F-4D97-AF65-F5344CB8AC3E}">
        <p14:creationId xmlns:p14="http://schemas.microsoft.com/office/powerpoint/2010/main" val="18151860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In </a:t>
            </a:r>
            <a:r>
              <a:rPr lang="en-US" dirty="0" smtClean="0"/>
              <a:t>summary, my progress in health and social care is supported by my good communication and empathy skills. My primary shortcoming is my lack of real-world experience, but I want to overcome this by taking advantage of training and growth opportunities. I can keep developing and getting ready for a prosperous career in the UK health and social care industry by applying opportunities wisely and leveraging my strengths to overcome obstacles</a:t>
            </a:r>
            <a:r>
              <a:rPr lang="en-US" dirty="0" smtClean="0"/>
              <a:t>. </a:t>
            </a:r>
            <a:r>
              <a:rPr lang="en-US" dirty="0" smtClean="0"/>
              <a:t>SWOT analysis has been a really helpful tool overall. It offers a well-</a:t>
            </a:r>
            <a:r>
              <a:rPr lang="en-US" dirty="0" err="1" smtClean="0"/>
              <a:t>organised</a:t>
            </a:r>
            <a:r>
              <a:rPr lang="en-US" dirty="0" smtClean="0"/>
              <a:t> roadmap for my future growth in addition to highlighting my existing status. I feel more equipped to develop into a competent and self-assured professional in the UK health and social care sector by thinking back on my advantages, disadvantages, possibilities, and dangers.</a:t>
            </a:r>
            <a:endParaRPr lang="en-GB" dirty="0"/>
          </a:p>
        </p:txBody>
      </p:sp>
      <p:sp>
        <p:nvSpPr>
          <p:cNvPr id="4" name="Slide Number Placeholder 3"/>
          <p:cNvSpPr>
            <a:spLocks noGrp="1"/>
          </p:cNvSpPr>
          <p:nvPr>
            <p:ph type="sldNum" sz="quarter" idx="10"/>
          </p:nvPr>
        </p:nvSpPr>
        <p:spPr/>
        <p:txBody>
          <a:bodyPr/>
          <a:lstStyle/>
          <a:p>
            <a:fld id="{74C8CE46-094C-4A3D-885D-B42EBFE372A2}" type="slidenum">
              <a:rPr lang="en-GB" smtClean="0"/>
              <a:t>9</a:t>
            </a:fld>
            <a:endParaRPr lang="en-GB"/>
          </a:p>
        </p:txBody>
      </p:sp>
    </p:spTree>
    <p:extLst>
      <p:ext uri="{BB962C8B-B14F-4D97-AF65-F5344CB8AC3E}">
        <p14:creationId xmlns:p14="http://schemas.microsoft.com/office/powerpoint/2010/main" val="38880289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4C8CE46-094C-4A3D-885D-B42EBFE372A2}" type="slidenum">
              <a:rPr lang="en-GB" smtClean="0"/>
              <a:t>10</a:t>
            </a:fld>
            <a:endParaRPr lang="en-GB"/>
          </a:p>
        </p:txBody>
      </p:sp>
    </p:spTree>
    <p:extLst>
      <p:ext uri="{BB962C8B-B14F-4D97-AF65-F5344CB8AC3E}">
        <p14:creationId xmlns:p14="http://schemas.microsoft.com/office/powerpoint/2010/main" val="13578377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smtClean="0"/>
              <a:t>Click to edit Master title style</a:t>
            </a:r>
            <a:endParaRPr kumimoji="0"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7" name="Date Placeholder 6"/>
          <p:cNvSpPr>
            <a:spLocks noGrp="1"/>
          </p:cNvSpPr>
          <p:nvPr>
            <p:ph type="dt" sz="half" idx="10"/>
          </p:nvPr>
        </p:nvSpPr>
        <p:spPr/>
        <p:txBody>
          <a:bodyPr/>
          <a:lstStyle>
            <a:extLst/>
          </a:lstStyle>
          <a:p>
            <a:fld id="{BC727831-118D-4C4D-BA53-DDBABD744B5C}" type="datetimeFigureOut">
              <a:rPr lang="en-GB" smtClean="0"/>
              <a:t>01/10/2025</a:t>
            </a:fld>
            <a:endParaRPr lang="en-GB"/>
          </a:p>
        </p:txBody>
      </p:sp>
      <p:sp>
        <p:nvSpPr>
          <p:cNvPr id="20" name="Footer Placeholder 19"/>
          <p:cNvSpPr>
            <a:spLocks noGrp="1"/>
          </p:cNvSpPr>
          <p:nvPr>
            <p:ph type="ftr" sz="quarter" idx="11"/>
          </p:nvPr>
        </p:nvSpPr>
        <p:spPr/>
        <p:txBody>
          <a:bodyPr/>
          <a:lstStyle>
            <a:extLst/>
          </a:lstStyle>
          <a:p>
            <a:endParaRPr lang="en-GB"/>
          </a:p>
        </p:txBody>
      </p:sp>
      <p:sp>
        <p:nvSpPr>
          <p:cNvPr id="10" name="Slide Number Placeholder 9"/>
          <p:cNvSpPr>
            <a:spLocks noGrp="1"/>
          </p:cNvSpPr>
          <p:nvPr>
            <p:ph type="sldNum" sz="quarter" idx="12"/>
          </p:nvPr>
        </p:nvSpPr>
        <p:spPr/>
        <p:txBody>
          <a:bodyPr/>
          <a:lstStyle>
            <a:extLst/>
          </a:lstStyle>
          <a:p>
            <a:fld id="{457D349B-A167-47F8-808A-7B23107308ED}" type="slidenum">
              <a:rPr lang="en-GB" smtClean="0"/>
              <a:t>‹#›</a:t>
            </a:fld>
            <a:endParaRPr lang="en-GB"/>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BC727831-118D-4C4D-BA53-DDBABD744B5C}" type="datetimeFigureOut">
              <a:rPr lang="en-GB" smtClean="0"/>
              <a:t>01/10/2025</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457D349B-A167-47F8-808A-7B23107308ED}"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BC727831-118D-4C4D-BA53-DDBABD744B5C}" type="datetimeFigureOut">
              <a:rPr lang="en-GB" smtClean="0"/>
              <a:t>01/10/2025</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457D349B-A167-47F8-808A-7B23107308ED}" type="slidenum">
              <a:rPr lang="en-GB" smtClean="0"/>
              <a:t>‹#›</a:t>
            </a:fld>
            <a:endParaRPr lang="en-GB"/>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BC727831-118D-4C4D-BA53-DDBABD744B5C}" type="datetimeFigureOut">
              <a:rPr lang="en-GB" smtClean="0"/>
              <a:t>01/10/2025</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457D349B-A167-47F8-808A-7B23107308ED}"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BC727831-118D-4C4D-BA53-DDBABD744B5C}" type="datetimeFigureOut">
              <a:rPr lang="en-GB" smtClean="0"/>
              <a:t>01/10/2025</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457D349B-A167-47F8-808A-7B23107308ED}"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BC727831-118D-4C4D-BA53-DDBABD744B5C}" type="datetimeFigureOut">
              <a:rPr lang="en-GB" smtClean="0"/>
              <a:t>01/10/2025</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457D349B-A167-47F8-808A-7B23107308ED}"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Date Placeholder 1"/>
          <p:cNvSpPr>
            <a:spLocks noGrp="1"/>
          </p:cNvSpPr>
          <p:nvPr>
            <p:ph type="dt" sz="half" idx="10"/>
          </p:nvPr>
        </p:nvSpPr>
        <p:spPr/>
        <p:txBody>
          <a:bodyPr/>
          <a:lstStyle>
            <a:extLst/>
          </a:lstStyle>
          <a:p>
            <a:fld id="{BC727831-118D-4C4D-BA53-DDBABD744B5C}" type="datetimeFigureOut">
              <a:rPr lang="en-GB" smtClean="0"/>
              <a:t>01/10/2025</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457D349B-A167-47F8-808A-7B23107308ED}" type="slidenum">
              <a:rPr lang="en-GB" smtClean="0"/>
              <a:t>‹#›</a:t>
            </a:fld>
            <a:endParaRPr lang="en-GB"/>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BC727831-118D-4C4D-BA53-DDBABD744B5C}" type="datetimeFigureOut">
              <a:rPr lang="en-GB" smtClean="0"/>
              <a:t>01/10/2025</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457D349B-A167-47F8-808A-7B23107308ED}"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extLst/>
          </a:lstStyle>
          <a:p>
            <a:fld id="{BC727831-118D-4C4D-BA53-DDBABD744B5C}" type="datetimeFigureOut">
              <a:rPr lang="en-GB" smtClean="0"/>
              <a:t>01/10/2025</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457D349B-A167-47F8-808A-7B23107308ED}" type="slidenum">
              <a:rPr lang="en-GB" smtClean="0"/>
              <a:t>‹#›</a:t>
            </a:fld>
            <a:endParaRPr lang="en-GB"/>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extLst/>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smtClean="0"/>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BC727831-118D-4C4D-BA53-DDBABD744B5C}" type="datetimeFigureOut">
              <a:rPr lang="en-GB" smtClean="0"/>
              <a:t>01/10/2025</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457D349B-A167-47F8-808A-7B23107308ED}"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143000" y="274640"/>
            <a:ext cx="55626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BC727831-118D-4C4D-BA53-DDBABD744B5C}" type="datetimeFigureOut">
              <a:rPr lang="en-GB" smtClean="0"/>
              <a:t>01/10/2025</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457D349B-A167-47F8-808A-7B23107308ED}"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extLst/>
          </a:lstStyle>
          <a:p>
            <a:r>
              <a:rPr kumimoji="0" lang="en-US" smtClean="0"/>
              <a:t>Click to edit Master title style</a:t>
            </a:r>
            <a:endParaRPr kumimoji="0" lang="en-US"/>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BC727831-118D-4C4D-BA53-DDBABD744B5C}" type="datetimeFigureOut">
              <a:rPr lang="en-GB" smtClean="0"/>
              <a:t>01/10/2025</a:t>
            </a:fld>
            <a:endParaRPr lang="en-GB"/>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GB"/>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457D349B-A167-47F8-808A-7B23107308ED}" type="slidenum">
              <a:rPr lang="en-GB" smtClean="0"/>
              <a:t>‹#›</a:t>
            </a:fld>
            <a:endParaRPr lang="en-GB"/>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england.nhs.uk/long-term-workforce-plan/"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hyperlink" Target="https://euroguidance.eu/how-to-plan-your-career-the-career-planning-process-and-the-importance-of-exploring-opportunities" TargetMode="External"/><Relationship Id="rId4" Type="http://schemas.openxmlformats.org/officeDocument/2006/relationships/hyperlink" Target="https://www.mind.org.uk/workpla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b="1" dirty="0">
                <a:effectLst/>
                <a:latin typeface="Cambria" pitchFamily="18" charset="0"/>
              </a:rPr>
              <a:t>“Self-Awareness Presentation: My SWOT Analysis”</a:t>
            </a:r>
            <a:endParaRPr lang="en-GB" b="1" dirty="0">
              <a:effectLst/>
              <a:latin typeface="Cambria" pitchFamily="18" charset="0"/>
            </a:endParaRPr>
          </a:p>
        </p:txBody>
      </p:sp>
      <p:sp>
        <p:nvSpPr>
          <p:cNvPr id="3" name="Subtitle 2"/>
          <p:cNvSpPr>
            <a:spLocks noGrp="1"/>
          </p:cNvSpPr>
          <p:nvPr>
            <p:ph type="subTitle" idx="1"/>
          </p:nvPr>
        </p:nvSpPr>
        <p:spPr/>
        <p:txBody>
          <a:bodyPr/>
          <a:lstStyle/>
          <a:p>
            <a:r>
              <a:rPr lang="en-US" b="1" dirty="0" smtClean="0">
                <a:latin typeface="Cambria" pitchFamily="18" charset="0"/>
              </a:rPr>
              <a:t>Name: </a:t>
            </a:r>
          </a:p>
          <a:p>
            <a:r>
              <a:rPr lang="en-US" b="1" dirty="0" smtClean="0">
                <a:latin typeface="Cambria" pitchFamily="18" charset="0"/>
              </a:rPr>
              <a:t>Student ID:</a:t>
            </a:r>
          </a:p>
          <a:p>
            <a:r>
              <a:rPr lang="en-US" b="1" dirty="0" smtClean="0">
                <a:latin typeface="Cambria" pitchFamily="18" charset="0"/>
              </a:rPr>
              <a:t>Module: </a:t>
            </a:r>
            <a:endParaRPr lang="en-GB" b="1" dirty="0">
              <a:latin typeface="Cambria" pitchFamily="18" charset="0"/>
            </a:endParaRPr>
          </a:p>
        </p:txBody>
      </p:sp>
      <p:pic>
        <p:nvPicPr>
          <p:cNvPr id="1028" name="Picture 4" descr="Understanding The SWOT Analysi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90800" y="3810000"/>
            <a:ext cx="5410200" cy="268605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57515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effectLst/>
                <a:latin typeface="Cambria" pitchFamily="18" charset="0"/>
              </a:rPr>
              <a:t>Introduction</a:t>
            </a:r>
            <a:endParaRPr lang="en-GB" b="1" dirty="0">
              <a:effectLst/>
              <a:latin typeface="Cambria" pitchFamily="18" charset="0"/>
            </a:endParaRPr>
          </a:p>
        </p:txBody>
      </p:sp>
      <p:sp>
        <p:nvSpPr>
          <p:cNvPr id="3" name="Content Placeholder 2"/>
          <p:cNvSpPr>
            <a:spLocks noGrp="1"/>
          </p:cNvSpPr>
          <p:nvPr>
            <p:ph idx="1"/>
          </p:nvPr>
        </p:nvSpPr>
        <p:spPr>
          <a:xfrm>
            <a:off x="3518684" y="1600200"/>
            <a:ext cx="5516880" cy="4800600"/>
          </a:xfrm>
        </p:spPr>
        <p:txBody>
          <a:bodyPr>
            <a:normAutofit lnSpcReduction="10000"/>
          </a:bodyPr>
          <a:lstStyle/>
          <a:p>
            <a:pPr algn="just">
              <a:buFont typeface="Courier New" pitchFamily="49" charset="0"/>
              <a:buChar char="o"/>
            </a:pPr>
            <a:r>
              <a:rPr lang="en-US" sz="2000" b="1" dirty="0">
                <a:latin typeface="Cambria" pitchFamily="18" charset="0"/>
              </a:rPr>
              <a:t>SWOT = Strengths, Weaknesses, Opportunities, </a:t>
            </a:r>
            <a:r>
              <a:rPr lang="en-US" sz="2000" b="1" dirty="0" smtClean="0">
                <a:latin typeface="Cambria" pitchFamily="18" charset="0"/>
              </a:rPr>
              <a:t>Threats</a:t>
            </a:r>
          </a:p>
          <a:p>
            <a:pPr algn="just">
              <a:buFont typeface="Courier New" pitchFamily="49" charset="0"/>
              <a:buChar char="o"/>
            </a:pPr>
            <a:r>
              <a:rPr lang="en-US" sz="2000" b="1" dirty="0">
                <a:latin typeface="Cambria" pitchFamily="18" charset="0"/>
              </a:rPr>
              <a:t>SWOT Analysis</a:t>
            </a:r>
            <a:r>
              <a:rPr lang="en-US" sz="2000" dirty="0">
                <a:latin typeface="Cambria" pitchFamily="18" charset="0"/>
              </a:rPr>
              <a:t> is an analysis method used to evaluate the 'strengths', 'weaknesses', 'opportunities' and 'threats' involved in an organization.</a:t>
            </a:r>
            <a:endParaRPr lang="en-US" sz="2000" dirty="0">
              <a:latin typeface="Cambria" pitchFamily="18" charset="0"/>
            </a:endParaRPr>
          </a:p>
          <a:p>
            <a:pPr algn="just">
              <a:buFont typeface="Courier New" pitchFamily="49" charset="0"/>
              <a:buChar char="o"/>
            </a:pPr>
            <a:r>
              <a:rPr lang="en-US" sz="2000" dirty="0">
                <a:latin typeface="Cambria" pitchFamily="18" charset="0"/>
              </a:rPr>
              <a:t>A personal SWOT analysis is a self-evaluation method that aids in determining your opportunities, threats, weaknesses, and strengths in order to direct your professional and personal </a:t>
            </a:r>
            <a:r>
              <a:rPr lang="en-US" sz="2000" dirty="0" smtClean="0">
                <a:latin typeface="Cambria" pitchFamily="18" charset="0"/>
              </a:rPr>
              <a:t>development </a:t>
            </a:r>
            <a:r>
              <a:rPr lang="en-GB" sz="2000" dirty="0">
                <a:latin typeface="Cambria" pitchFamily="18" charset="0"/>
              </a:rPr>
              <a:t>(CIPD | SWOT analysis | Factsheets, 2022)</a:t>
            </a:r>
            <a:r>
              <a:rPr lang="en-US" sz="2000" dirty="0" smtClean="0">
                <a:latin typeface="Cambria" pitchFamily="18" charset="0"/>
              </a:rPr>
              <a:t>.</a:t>
            </a:r>
          </a:p>
          <a:p>
            <a:pPr algn="just">
              <a:buFont typeface="Courier New" pitchFamily="49" charset="0"/>
              <a:buChar char="o"/>
            </a:pPr>
            <a:r>
              <a:rPr lang="en-US" sz="2000" dirty="0" smtClean="0">
                <a:latin typeface="Cambria" pitchFamily="18" charset="0"/>
              </a:rPr>
              <a:t>Supports </a:t>
            </a:r>
            <a:r>
              <a:rPr lang="en-US" sz="2000" dirty="0">
                <a:latin typeface="Cambria" pitchFamily="18" charset="0"/>
              </a:rPr>
              <a:t>personal &amp; professional development</a:t>
            </a:r>
          </a:p>
          <a:p>
            <a:pPr algn="just">
              <a:buFont typeface="Courier New" pitchFamily="49" charset="0"/>
              <a:buChar char="o"/>
            </a:pPr>
            <a:r>
              <a:rPr lang="en-US" sz="2000" dirty="0">
                <a:latin typeface="Cambria" pitchFamily="18" charset="0"/>
              </a:rPr>
              <a:t>Focus: UK Health &amp; Social Care sector</a:t>
            </a:r>
          </a:p>
          <a:p>
            <a:pPr marL="82296" indent="0">
              <a:buNone/>
            </a:pPr>
            <a:endParaRPr lang="en-GB" sz="2400" dirty="0">
              <a:latin typeface="Cambria" pitchFamily="18" charset="0"/>
            </a:endParaRPr>
          </a:p>
        </p:txBody>
      </p:sp>
      <p:sp>
        <p:nvSpPr>
          <p:cNvPr id="4" name="AutoShape 2" descr="Discover what a SWOT analysis i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2" name="Picture 4" descr="SWOT Analysis: The Guide to Doing It Right | Salesforce Asia"/>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90600" y="0"/>
            <a:ext cx="2556498" cy="17526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028" name="Picture 4" descr="Personal SWOT Analysis - Understand Yourself Better - Ponnusamy Karthik"/>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65906" y="2590800"/>
            <a:ext cx="3522133" cy="28956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71619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dirty="0">
                <a:solidFill>
                  <a:schemeClr val="tx1"/>
                </a:solidFill>
                <a:effectLst/>
                <a:latin typeface="Cambria" pitchFamily="18" charset="0"/>
              </a:rPr>
              <a:t>Why use SWOT in Health &amp; Social Care?</a:t>
            </a:r>
            <a:endParaRPr lang="en-GB" b="1" dirty="0">
              <a:solidFill>
                <a:schemeClr val="tx1"/>
              </a:solidFill>
              <a:effectLst/>
              <a:latin typeface="Cambria" pitchFamily="18" charset="0"/>
            </a:endParaRPr>
          </a:p>
        </p:txBody>
      </p:sp>
      <p:sp>
        <p:nvSpPr>
          <p:cNvPr id="3" name="Content Placeholder 2"/>
          <p:cNvSpPr>
            <a:spLocks noGrp="1"/>
          </p:cNvSpPr>
          <p:nvPr>
            <p:ph idx="1"/>
          </p:nvPr>
        </p:nvSpPr>
        <p:spPr>
          <a:xfrm>
            <a:off x="998143" y="1524000"/>
            <a:ext cx="8171688" cy="2895600"/>
          </a:xfrm>
        </p:spPr>
        <p:txBody>
          <a:bodyPr>
            <a:normAutofit fontScale="62500" lnSpcReduction="20000"/>
          </a:bodyPr>
          <a:lstStyle/>
          <a:p>
            <a:r>
              <a:rPr lang="en-US" dirty="0">
                <a:latin typeface="Cambria" pitchFamily="18" charset="0"/>
              </a:rPr>
              <a:t>Key safety and quality variables were successfully identified by the SWOT analysis, which also yielded information for starting an improvement </a:t>
            </a:r>
            <a:r>
              <a:rPr lang="en-US" dirty="0" smtClean="0">
                <a:latin typeface="Cambria" pitchFamily="18" charset="0"/>
              </a:rPr>
              <a:t>program </a:t>
            </a:r>
            <a:r>
              <a:rPr lang="en-GB" dirty="0">
                <a:latin typeface="Cambria" pitchFamily="18" charset="0"/>
              </a:rPr>
              <a:t>(</a:t>
            </a:r>
            <a:r>
              <a:rPr lang="en-GB" dirty="0" err="1">
                <a:latin typeface="Cambria" pitchFamily="18" charset="0"/>
              </a:rPr>
              <a:t>Stonehouse</a:t>
            </a:r>
            <a:r>
              <a:rPr lang="en-GB" dirty="0">
                <a:latin typeface="Cambria" pitchFamily="18" charset="0"/>
              </a:rPr>
              <a:t>, 2018)</a:t>
            </a:r>
            <a:r>
              <a:rPr lang="en-US" dirty="0" smtClean="0">
                <a:latin typeface="Cambria" pitchFamily="18" charset="0"/>
              </a:rPr>
              <a:t>.</a:t>
            </a:r>
          </a:p>
          <a:p>
            <a:r>
              <a:rPr lang="en-US" dirty="0" smtClean="0">
                <a:latin typeface="Cambria" pitchFamily="18" charset="0"/>
              </a:rPr>
              <a:t>Healthcare </a:t>
            </a:r>
            <a:r>
              <a:rPr lang="en-US" dirty="0">
                <a:latin typeface="Cambria" pitchFamily="18" charset="0"/>
              </a:rPr>
              <a:t>providers may make better decisions, enhance their services, and remain ready for new challenges by using SWOT </a:t>
            </a:r>
            <a:r>
              <a:rPr lang="en-US" dirty="0" smtClean="0">
                <a:latin typeface="Cambria" pitchFamily="18" charset="0"/>
              </a:rPr>
              <a:t>analysis.</a:t>
            </a:r>
          </a:p>
          <a:p>
            <a:r>
              <a:rPr lang="en-US" dirty="0">
                <a:latin typeface="Cambria" pitchFamily="18" charset="0"/>
              </a:rPr>
              <a:t>E</a:t>
            </a:r>
            <a:r>
              <a:rPr lang="en-US" dirty="0" smtClean="0">
                <a:latin typeface="Cambria" pitchFamily="18" charset="0"/>
              </a:rPr>
              <a:t>nhances employability</a:t>
            </a:r>
          </a:p>
          <a:p>
            <a:r>
              <a:rPr lang="en-US" dirty="0" smtClean="0">
                <a:latin typeface="Cambria" pitchFamily="18" charset="0"/>
              </a:rPr>
              <a:t>Connections </a:t>
            </a:r>
            <a:r>
              <a:rPr lang="en-US" dirty="0">
                <a:latin typeface="Cambria" pitchFamily="18" charset="0"/>
              </a:rPr>
              <a:t>to individual </a:t>
            </a:r>
            <a:r>
              <a:rPr lang="en-US" dirty="0" smtClean="0">
                <a:latin typeface="Cambria" pitchFamily="18" charset="0"/>
              </a:rPr>
              <a:t>development</a:t>
            </a:r>
          </a:p>
          <a:p>
            <a:r>
              <a:rPr lang="en-US" dirty="0" smtClean="0">
                <a:latin typeface="Cambria" pitchFamily="18" charset="0"/>
              </a:rPr>
              <a:t>With </a:t>
            </a:r>
            <a:r>
              <a:rPr lang="en-US" dirty="0">
                <a:latin typeface="Cambria" pitchFamily="18" charset="0"/>
              </a:rPr>
              <a:t>the help of this instrument, one may increase the productivity of their job or, as I did, anticipate future challenges.</a:t>
            </a:r>
            <a:endParaRPr lang="en-GB" dirty="0">
              <a:latin typeface="Cambria" pitchFamily="18" charset="0"/>
            </a:endParaRPr>
          </a:p>
        </p:txBody>
      </p:sp>
      <p:pic>
        <p:nvPicPr>
          <p:cNvPr id="2050" name="Picture 2" descr="SWOT Analysis in Healthcare: A Self-Assessment to Keep Your Practice Grow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33600" y="4343400"/>
            <a:ext cx="5486400" cy="234461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65943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effectLst/>
                <a:latin typeface="Cambria" pitchFamily="18" charset="0"/>
              </a:rPr>
              <a:t>Strengths</a:t>
            </a:r>
            <a:endParaRPr lang="en-GB" b="1" dirty="0">
              <a:effectLst/>
              <a:latin typeface="Cambria" pitchFamily="18" charset="0"/>
            </a:endParaRPr>
          </a:p>
        </p:txBody>
      </p:sp>
      <p:sp>
        <p:nvSpPr>
          <p:cNvPr id="3" name="Content Placeholder 2"/>
          <p:cNvSpPr>
            <a:spLocks noGrp="1"/>
          </p:cNvSpPr>
          <p:nvPr>
            <p:ph idx="1"/>
          </p:nvPr>
        </p:nvSpPr>
        <p:spPr>
          <a:xfrm>
            <a:off x="4114800" y="1447800"/>
            <a:ext cx="4818888" cy="4800600"/>
          </a:xfrm>
        </p:spPr>
        <p:txBody>
          <a:bodyPr>
            <a:normAutofit fontScale="70000" lnSpcReduction="20000"/>
          </a:bodyPr>
          <a:lstStyle/>
          <a:p>
            <a:r>
              <a:rPr lang="en-US" dirty="0">
                <a:latin typeface="Cambria" pitchFamily="18" charset="0"/>
              </a:rPr>
              <a:t>My ability to listen and communicate effectively enables me to establish positive working connections with both patients and </a:t>
            </a:r>
            <a:r>
              <a:rPr lang="en-US" dirty="0" smtClean="0">
                <a:latin typeface="Cambria" pitchFamily="18" charset="0"/>
              </a:rPr>
              <a:t>coworkers.</a:t>
            </a:r>
          </a:p>
          <a:p>
            <a:r>
              <a:rPr lang="en-US" dirty="0" smtClean="0">
                <a:latin typeface="Cambria" pitchFamily="18" charset="0"/>
              </a:rPr>
              <a:t>My </a:t>
            </a:r>
            <a:r>
              <a:rPr lang="en-US" dirty="0">
                <a:latin typeface="Cambria" pitchFamily="18" charset="0"/>
              </a:rPr>
              <a:t>cultural sensitivity and empathy come in handy in a variety of care </a:t>
            </a:r>
            <a:r>
              <a:rPr lang="en-US" dirty="0" smtClean="0">
                <a:latin typeface="Cambria" pitchFamily="18" charset="0"/>
              </a:rPr>
              <a:t>settings</a:t>
            </a:r>
            <a:r>
              <a:rPr lang="en-US" dirty="0" smtClean="0">
                <a:latin typeface="Cambria" pitchFamily="18" charset="0"/>
              </a:rPr>
              <a:t>.</a:t>
            </a:r>
          </a:p>
          <a:p>
            <a:r>
              <a:rPr lang="en-US" dirty="0">
                <a:latin typeface="Cambria" pitchFamily="18" charset="0"/>
              </a:rPr>
              <a:t>Hard-working, team player, trustworthy, calm under pressure.</a:t>
            </a:r>
            <a:endParaRPr lang="en-US" dirty="0" smtClean="0">
              <a:latin typeface="Cambria" pitchFamily="18" charset="0"/>
            </a:endParaRPr>
          </a:p>
          <a:p>
            <a:r>
              <a:rPr lang="en-GB" dirty="0">
                <a:latin typeface="Cambria" pitchFamily="18" charset="0"/>
              </a:rPr>
              <a:t>Resilience in challenges</a:t>
            </a:r>
            <a:endParaRPr lang="en-US" dirty="0" smtClean="0">
              <a:latin typeface="Cambria" pitchFamily="18" charset="0"/>
            </a:endParaRPr>
          </a:p>
          <a:p>
            <a:r>
              <a:rPr lang="en-US" dirty="0" smtClean="0">
                <a:latin typeface="Cambria" pitchFamily="18" charset="0"/>
              </a:rPr>
              <a:t>For </a:t>
            </a:r>
            <a:r>
              <a:rPr lang="en-US" dirty="0">
                <a:latin typeface="Cambria" pitchFamily="18" charset="0"/>
              </a:rPr>
              <a:t>instance, I helped colleagues with group projects at university by listening to them and providing clarification, which enhanced collaboration.</a:t>
            </a:r>
            <a:endParaRPr lang="en-GB" dirty="0">
              <a:latin typeface="Cambria" pitchFamily="18" charset="0"/>
            </a:endParaRPr>
          </a:p>
        </p:txBody>
      </p:sp>
      <p:pic>
        <p:nvPicPr>
          <p:cNvPr id="3074" name="Picture 2" descr="Are your team members using their strengths every day? – Discovery in Ac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95400" y="38101"/>
            <a:ext cx="1447800" cy="14478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Fast &amp; Effective Healthcare SWOT Analysis Techniques for 202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79716" y="4666927"/>
            <a:ext cx="3326968" cy="187142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33300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effectLst/>
                <a:latin typeface="Cambria" pitchFamily="18" charset="0"/>
              </a:rPr>
              <a:t>Weaknesses</a:t>
            </a:r>
            <a:endParaRPr lang="en-GB" b="1" dirty="0">
              <a:effectLst/>
              <a:latin typeface="Cambria" pitchFamily="18" charset="0"/>
            </a:endParaRPr>
          </a:p>
        </p:txBody>
      </p:sp>
      <p:sp>
        <p:nvSpPr>
          <p:cNvPr id="3" name="Content Placeholder 2"/>
          <p:cNvSpPr>
            <a:spLocks noGrp="1"/>
          </p:cNvSpPr>
          <p:nvPr>
            <p:ph idx="1"/>
          </p:nvPr>
        </p:nvSpPr>
        <p:spPr>
          <a:xfrm>
            <a:off x="1385807" y="2094531"/>
            <a:ext cx="7498080" cy="4800600"/>
          </a:xfrm>
        </p:spPr>
        <p:txBody>
          <a:bodyPr>
            <a:normAutofit fontScale="92500" lnSpcReduction="20000"/>
          </a:bodyPr>
          <a:lstStyle/>
          <a:p>
            <a:pPr algn="just"/>
            <a:r>
              <a:rPr lang="en-US" dirty="0">
                <a:latin typeface="Cambria" pitchFamily="18" charset="0"/>
              </a:rPr>
              <a:t>I would say my greatest weakness is my tendency to get caught up in the small details</a:t>
            </a:r>
            <a:r>
              <a:rPr lang="en-US" dirty="0" smtClean="0">
                <a:latin typeface="Cambria" pitchFamily="18" charset="0"/>
              </a:rPr>
              <a:t>.</a:t>
            </a:r>
          </a:p>
          <a:p>
            <a:pPr algn="just"/>
            <a:r>
              <a:rPr lang="en-US" dirty="0">
                <a:latin typeface="Cambria" pitchFamily="18" charset="0"/>
              </a:rPr>
              <a:t>In terms of weaknesses, I’ve recognized that I can be overly self-critical. </a:t>
            </a:r>
            <a:endParaRPr lang="en-US" dirty="0" smtClean="0">
              <a:latin typeface="Cambria" pitchFamily="18" charset="0"/>
            </a:endParaRPr>
          </a:p>
          <a:p>
            <a:pPr algn="just"/>
            <a:r>
              <a:rPr lang="en-US" dirty="0">
                <a:latin typeface="Cambria" pitchFamily="18" charset="0"/>
              </a:rPr>
              <a:t>Emotionally impacted by patients’ </a:t>
            </a:r>
            <a:r>
              <a:rPr lang="en-US" dirty="0" smtClean="0">
                <a:latin typeface="Cambria" pitchFamily="18" charset="0"/>
              </a:rPr>
              <a:t>pain </a:t>
            </a:r>
            <a:r>
              <a:rPr lang="en-GB" dirty="0">
                <a:latin typeface="Cambria" pitchFamily="18" charset="0"/>
              </a:rPr>
              <a:t>(Mountain et al., 2016)</a:t>
            </a:r>
            <a:r>
              <a:rPr lang="en-US" dirty="0">
                <a:latin typeface="Cambria" pitchFamily="18" charset="0"/>
              </a:rPr>
              <a:t>. </a:t>
            </a:r>
            <a:endParaRPr lang="en-US" dirty="0" smtClean="0">
              <a:latin typeface="Cambria" pitchFamily="18" charset="0"/>
            </a:endParaRPr>
          </a:p>
          <a:p>
            <a:pPr algn="just"/>
            <a:r>
              <a:rPr lang="en-US" dirty="0" smtClean="0">
                <a:latin typeface="Cambria" pitchFamily="18" charset="0"/>
              </a:rPr>
              <a:t>Limited </a:t>
            </a:r>
            <a:r>
              <a:rPr lang="en-US" dirty="0">
                <a:latin typeface="Cambria" pitchFamily="18" charset="0"/>
              </a:rPr>
              <a:t>hands-on experience</a:t>
            </a:r>
          </a:p>
          <a:p>
            <a:pPr algn="just"/>
            <a:r>
              <a:rPr lang="en-US" dirty="0">
                <a:latin typeface="Cambria" pitchFamily="18" charset="0"/>
              </a:rPr>
              <a:t>Nervous in public speaking</a:t>
            </a:r>
          </a:p>
          <a:p>
            <a:pPr algn="just"/>
            <a:r>
              <a:rPr lang="en-US" dirty="0">
                <a:latin typeface="Cambria" pitchFamily="18" charset="0"/>
              </a:rPr>
              <a:t>Time management </a:t>
            </a:r>
            <a:r>
              <a:rPr lang="en-US" dirty="0" smtClean="0">
                <a:latin typeface="Cambria" pitchFamily="18" charset="0"/>
              </a:rPr>
              <a:t>challenge</a:t>
            </a:r>
          </a:p>
          <a:p>
            <a:pPr algn="just"/>
            <a:r>
              <a:rPr lang="en-GB" dirty="0">
                <a:latin typeface="Cambria" pitchFamily="18" charset="0"/>
              </a:rPr>
              <a:t>Overreliance on others </a:t>
            </a:r>
            <a:endParaRPr lang="en-US" dirty="0">
              <a:latin typeface="Cambria" pitchFamily="18" charset="0"/>
            </a:endParaRPr>
          </a:p>
          <a:p>
            <a:endParaRPr lang="en-GB" dirty="0">
              <a:latin typeface="Cambria" pitchFamily="18" charset="0"/>
            </a:endParaRPr>
          </a:p>
        </p:txBody>
      </p:sp>
      <p:pic>
        <p:nvPicPr>
          <p:cNvPr id="4098" name="Picture 2" descr="My weakness. The state or quality of being weak… | by Muqadas Iqbal | Medium"/>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71600" y="304800"/>
            <a:ext cx="2362200" cy="1771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10296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effectLst/>
                <a:latin typeface="Cambria" pitchFamily="18" charset="0"/>
              </a:rPr>
              <a:t>Opportunities</a:t>
            </a:r>
            <a:endParaRPr lang="en-GB" b="1" dirty="0">
              <a:effectLst/>
              <a:latin typeface="Cambria" pitchFamily="18" charset="0"/>
            </a:endParaRPr>
          </a:p>
        </p:txBody>
      </p:sp>
      <p:sp>
        <p:nvSpPr>
          <p:cNvPr id="3" name="Content Placeholder 2"/>
          <p:cNvSpPr>
            <a:spLocks noGrp="1"/>
          </p:cNvSpPr>
          <p:nvPr>
            <p:ph idx="1"/>
          </p:nvPr>
        </p:nvSpPr>
        <p:spPr/>
        <p:txBody>
          <a:bodyPr>
            <a:normAutofit fontScale="92500" lnSpcReduction="20000"/>
          </a:bodyPr>
          <a:lstStyle/>
          <a:p>
            <a:r>
              <a:rPr lang="en-US" dirty="0">
                <a:latin typeface="Cambria" pitchFamily="18" charset="0"/>
              </a:rPr>
              <a:t>I may develop my abilities by taking advantage of the training programs and CPD opportunities that the NHS provides.</a:t>
            </a:r>
            <a:br>
              <a:rPr lang="en-US" dirty="0">
                <a:latin typeface="Cambria" pitchFamily="18" charset="0"/>
              </a:rPr>
            </a:br>
            <a:endParaRPr lang="en-US" dirty="0" smtClean="0">
              <a:latin typeface="Cambria" pitchFamily="18" charset="0"/>
            </a:endParaRPr>
          </a:p>
          <a:p>
            <a:r>
              <a:rPr lang="en-US" dirty="0" smtClean="0">
                <a:latin typeface="Cambria" pitchFamily="18" charset="0"/>
              </a:rPr>
              <a:t>According </a:t>
            </a:r>
            <a:r>
              <a:rPr lang="en-US" dirty="0">
                <a:latin typeface="Cambria" pitchFamily="18" charset="0"/>
              </a:rPr>
              <a:t>to the NHS Long Term Workforce Plan (2023), there is a growing need for employees, which creates career entrance </a:t>
            </a:r>
            <a:r>
              <a:rPr lang="en-US" dirty="0" smtClean="0">
                <a:latin typeface="Cambria" pitchFamily="18" charset="0"/>
              </a:rPr>
              <a:t>chances.</a:t>
            </a:r>
          </a:p>
          <a:p>
            <a:r>
              <a:rPr lang="en-US" dirty="0" smtClean="0">
                <a:latin typeface="Cambria" pitchFamily="18" charset="0"/>
              </a:rPr>
              <a:t>Additionally</a:t>
            </a:r>
            <a:r>
              <a:rPr lang="en-US" dirty="0">
                <a:latin typeface="Cambria" pitchFamily="18" charset="0"/>
              </a:rPr>
              <a:t>, my institution offers workshops on employability to assist me be ready for interviews and job placements.</a:t>
            </a:r>
            <a:endParaRPr lang="en-GB" dirty="0">
              <a:latin typeface="Cambria" pitchFamily="18" charset="0"/>
            </a:endParaRPr>
          </a:p>
        </p:txBody>
      </p:sp>
      <p:pic>
        <p:nvPicPr>
          <p:cNvPr id="5122" name="Picture 2" descr="How to? Identify New Opportunities and Solve Problems Creatively | by  Calvin Wijaya | Medium"/>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3000" y="0"/>
            <a:ext cx="1901987" cy="14264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80240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effectLst/>
                <a:latin typeface="Cambria" pitchFamily="18" charset="0"/>
              </a:rPr>
              <a:t>Threats</a:t>
            </a:r>
            <a:endParaRPr lang="en-GB" b="1" dirty="0">
              <a:effectLst/>
              <a:latin typeface="Cambria" pitchFamily="18" charset="0"/>
            </a:endParaRPr>
          </a:p>
        </p:txBody>
      </p:sp>
      <p:sp>
        <p:nvSpPr>
          <p:cNvPr id="3" name="Content Placeholder 2"/>
          <p:cNvSpPr>
            <a:spLocks noGrp="1"/>
          </p:cNvSpPr>
          <p:nvPr>
            <p:ph idx="1"/>
          </p:nvPr>
        </p:nvSpPr>
        <p:spPr>
          <a:xfrm>
            <a:off x="4572000" y="1752600"/>
            <a:ext cx="4267200" cy="4267200"/>
          </a:xfrm>
        </p:spPr>
        <p:txBody>
          <a:bodyPr>
            <a:normAutofit fontScale="70000" lnSpcReduction="20000"/>
          </a:bodyPr>
          <a:lstStyle/>
          <a:p>
            <a:r>
              <a:rPr lang="en-US" dirty="0" smtClean="0">
                <a:latin typeface="Cambria" pitchFamily="18" charset="0"/>
              </a:rPr>
              <a:t>Competition </a:t>
            </a:r>
            <a:r>
              <a:rPr lang="en-US" dirty="0">
                <a:latin typeface="Cambria" pitchFamily="18" charset="0"/>
              </a:rPr>
              <a:t>for jobs in health and social care is high.</a:t>
            </a:r>
          </a:p>
          <a:p>
            <a:r>
              <a:rPr lang="en-US" dirty="0">
                <a:latin typeface="Cambria" pitchFamily="18" charset="0"/>
              </a:rPr>
              <a:t>Work-related stress and burnout are common in the sector (Mind, 2022).</a:t>
            </a:r>
          </a:p>
          <a:p>
            <a:r>
              <a:rPr lang="en-US" dirty="0">
                <a:latin typeface="Cambria" pitchFamily="18" charset="0"/>
              </a:rPr>
              <a:t>Government funding changes may affect staffing levels</a:t>
            </a:r>
            <a:r>
              <a:rPr lang="en-US" dirty="0" smtClean="0">
                <a:latin typeface="Cambria" pitchFamily="18" charset="0"/>
              </a:rPr>
              <a:t>.</a:t>
            </a:r>
          </a:p>
          <a:p>
            <a:r>
              <a:rPr lang="en-US" dirty="0">
                <a:latin typeface="Cambria" pitchFamily="18" charset="0"/>
              </a:rPr>
              <a:t>G</a:t>
            </a:r>
            <a:r>
              <a:rPr lang="en-US" dirty="0" smtClean="0">
                <a:latin typeface="Cambria" pitchFamily="18" charset="0"/>
              </a:rPr>
              <a:t>aps </a:t>
            </a:r>
            <a:r>
              <a:rPr lang="en-US" dirty="0">
                <a:latin typeface="Cambria" pitchFamily="18" charset="0"/>
              </a:rPr>
              <a:t>in capabilities or service areas; lagging in </a:t>
            </a:r>
            <a:r>
              <a:rPr lang="en-US" dirty="0" smtClean="0">
                <a:latin typeface="Cambria" pitchFamily="18" charset="0"/>
              </a:rPr>
              <a:t>technology. </a:t>
            </a:r>
          </a:p>
          <a:p>
            <a:r>
              <a:rPr lang="en-US" dirty="0">
                <a:latin typeface="Cambria" pitchFamily="18" charset="0"/>
              </a:rPr>
              <a:t>The growing prevalence of burnout and mental health problems among healthcare professionals is one important contributing reason.</a:t>
            </a:r>
            <a:endParaRPr lang="en-US" dirty="0">
              <a:latin typeface="Cambria" pitchFamily="18" charset="0"/>
            </a:endParaRPr>
          </a:p>
        </p:txBody>
      </p:sp>
      <p:pic>
        <p:nvPicPr>
          <p:cNvPr id="6146" name="Picture 2" descr="Threat Data Feeds and Threat Intelligence Are Not the Same Thi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28800" y="381000"/>
            <a:ext cx="1600200" cy="119891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5122" name="Picture 2" descr="Healthcare Cyber Threats &amp; How To Avoid Them — TechMagic"/>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219200" y="1981200"/>
            <a:ext cx="3160838" cy="2362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8860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effectLst/>
                <a:latin typeface="Cambria" pitchFamily="18" charset="0"/>
              </a:rPr>
              <a:t>Applying SWOT</a:t>
            </a:r>
            <a:endParaRPr lang="en-GB" b="1" dirty="0">
              <a:effectLst/>
              <a:latin typeface="Cambria" pitchFamily="18" charset="0"/>
            </a:endParaRPr>
          </a:p>
        </p:txBody>
      </p:sp>
      <p:sp>
        <p:nvSpPr>
          <p:cNvPr id="3" name="Content Placeholder 2"/>
          <p:cNvSpPr>
            <a:spLocks noGrp="1"/>
          </p:cNvSpPr>
          <p:nvPr>
            <p:ph idx="1"/>
          </p:nvPr>
        </p:nvSpPr>
        <p:spPr>
          <a:xfrm>
            <a:off x="4114800" y="2057400"/>
            <a:ext cx="4754880" cy="4800600"/>
          </a:xfrm>
        </p:spPr>
        <p:txBody>
          <a:bodyPr>
            <a:normAutofit fontScale="77500" lnSpcReduction="20000"/>
          </a:bodyPr>
          <a:lstStyle/>
          <a:p>
            <a:r>
              <a:rPr lang="en-US" b="1" dirty="0">
                <a:latin typeface="Cambria" pitchFamily="18" charset="0"/>
              </a:rPr>
              <a:t>Use communication:</a:t>
            </a:r>
            <a:r>
              <a:rPr lang="en-US" dirty="0">
                <a:latin typeface="Cambria" pitchFamily="18" charset="0"/>
              </a:rPr>
              <a:t> build networks, seek feedback, strengthen teamwork</a:t>
            </a:r>
          </a:p>
          <a:p>
            <a:r>
              <a:rPr lang="en-US" b="1" dirty="0">
                <a:latin typeface="Cambria" pitchFamily="18" charset="0"/>
              </a:rPr>
              <a:t>Apply empathy:</a:t>
            </a:r>
            <a:r>
              <a:rPr lang="en-US" dirty="0">
                <a:latin typeface="Cambria" pitchFamily="18" charset="0"/>
              </a:rPr>
              <a:t> manage stress, support colleagues, maintain patient-</a:t>
            </a:r>
            <a:r>
              <a:rPr lang="en-US" dirty="0" err="1">
                <a:latin typeface="Cambria" pitchFamily="18" charset="0"/>
              </a:rPr>
              <a:t>centred</a:t>
            </a:r>
            <a:r>
              <a:rPr lang="en-US" dirty="0">
                <a:latin typeface="Cambria" pitchFamily="18" charset="0"/>
              </a:rPr>
              <a:t> care</a:t>
            </a:r>
          </a:p>
          <a:p>
            <a:r>
              <a:rPr lang="en-US" b="1" dirty="0">
                <a:latin typeface="Cambria" pitchFamily="18" charset="0"/>
              </a:rPr>
              <a:t>Join training &amp; CPD:</a:t>
            </a:r>
            <a:r>
              <a:rPr lang="en-US" dirty="0">
                <a:latin typeface="Cambria" pitchFamily="18" charset="0"/>
              </a:rPr>
              <a:t> gain hands-on skills, boost confidence, adapt to new practices</a:t>
            </a:r>
          </a:p>
          <a:p>
            <a:r>
              <a:rPr lang="en-US" b="1" dirty="0">
                <a:latin typeface="Cambria" pitchFamily="18" charset="0"/>
              </a:rPr>
              <a:t>Improve </a:t>
            </a:r>
            <a:r>
              <a:rPr lang="en-US" b="1" dirty="0" err="1">
                <a:latin typeface="Cambria" pitchFamily="18" charset="0"/>
              </a:rPr>
              <a:t>organisation</a:t>
            </a:r>
            <a:r>
              <a:rPr lang="en-US" b="1" dirty="0">
                <a:latin typeface="Cambria" pitchFamily="18" charset="0"/>
              </a:rPr>
              <a:t>:</a:t>
            </a:r>
            <a:r>
              <a:rPr lang="en-US" dirty="0">
                <a:latin typeface="Cambria" pitchFamily="18" charset="0"/>
              </a:rPr>
              <a:t> develop time management, </a:t>
            </a:r>
            <a:r>
              <a:rPr lang="en-US" dirty="0" err="1">
                <a:latin typeface="Cambria" pitchFamily="18" charset="0"/>
              </a:rPr>
              <a:t>prioritise</a:t>
            </a:r>
            <a:r>
              <a:rPr lang="en-US" dirty="0">
                <a:latin typeface="Cambria" pitchFamily="18" charset="0"/>
              </a:rPr>
              <a:t> tasks, balance study &amp; work</a:t>
            </a:r>
          </a:p>
          <a:p>
            <a:pPr marL="82296" indent="0">
              <a:buNone/>
            </a:pPr>
            <a:endParaRPr lang="en-GB" dirty="0">
              <a:latin typeface="Cambria" pitchFamily="18" charset="0"/>
            </a:endParaRPr>
          </a:p>
        </p:txBody>
      </p:sp>
      <p:pic>
        <p:nvPicPr>
          <p:cNvPr id="4100" name="Picture 4" descr="SWOT Analysis: How to Use SWOT Analysis to Identify the Strengths:  Weaknesses: Opportunities and Threats of a Business - FasterCapita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 y="2209800"/>
            <a:ext cx="3429000" cy="2362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49414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 </a:t>
            </a:r>
            <a:r>
              <a:rPr lang="en-US" b="1" dirty="0" smtClean="0">
                <a:effectLst/>
              </a:rPr>
              <a:t>Conclusion</a:t>
            </a:r>
            <a:endParaRPr lang="en-GB" b="1" dirty="0">
              <a:effectLst/>
            </a:endParaRPr>
          </a:p>
        </p:txBody>
      </p:sp>
      <p:sp>
        <p:nvSpPr>
          <p:cNvPr id="3" name="Content Placeholder 2"/>
          <p:cNvSpPr>
            <a:spLocks noGrp="1"/>
          </p:cNvSpPr>
          <p:nvPr>
            <p:ph idx="1"/>
          </p:nvPr>
        </p:nvSpPr>
        <p:spPr>
          <a:xfrm>
            <a:off x="1371600" y="2057400"/>
            <a:ext cx="7498080" cy="4800600"/>
          </a:xfrm>
        </p:spPr>
        <p:txBody>
          <a:bodyPr>
            <a:normAutofit fontScale="85000" lnSpcReduction="20000"/>
          </a:bodyPr>
          <a:lstStyle/>
          <a:p>
            <a:r>
              <a:rPr lang="en-US" dirty="0">
                <a:latin typeface="Cambria" pitchFamily="18" charset="0"/>
              </a:rPr>
              <a:t>Self-awareness through SWOT = clearer career direction</a:t>
            </a:r>
          </a:p>
          <a:p>
            <a:r>
              <a:rPr lang="en-US" dirty="0">
                <a:latin typeface="Cambria" pitchFamily="18" charset="0"/>
              </a:rPr>
              <a:t>Communication &amp; empathy = key professional strengths</a:t>
            </a:r>
          </a:p>
          <a:p>
            <a:r>
              <a:rPr lang="en-US" dirty="0">
                <a:latin typeface="Cambria" pitchFamily="18" charset="0"/>
              </a:rPr>
              <a:t>Weaknesses = experience &amp; confidence → addressed with training &amp; practice</a:t>
            </a:r>
          </a:p>
          <a:p>
            <a:r>
              <a:rPr lang="en-US" dirty="0">
                <a:latin typeface="Cambria" pitchFamily="18" charset="0"/>
              </a:rPr>
              <a:t>Opportunities in NHS &amp; university support for growth</a:t>
            </a:r>
          </a:p>
          <a:p>
            <a:r>
              <a:rPr lang="en-US" dirty="0">
                <a:latin typeface="Cambria" pitchFamily="18" charset="0"/>
              </a:rPr>
              <a:t>Threats = competition, stress → managed through resilience &amp; planning</a:t>
            </a:r>
          </a:p>
          <a:p>
            <a:r>
              <a:rPr lang="en-US" dirty="0">
                <a:latin typeface="Cambria" pitchFamily="18" charset="0"/>
              </a:rPr>
              <a:t>Overall: SWOT is a useful tool for ongoing personal &amp; professional development</a:t>
            </a:r>
          </a:p>
        </p:txBody>
      </p:sp>
    </p:spTree>
    <p:extLst>
      <p:ext uri="{BB962C8B-B14F-4D97-AF65-F5344CB8AC3E}">
        <p14:creationId xmlns:p14="http://schemas.microsoft.com/office/powerpoint/2010/main" val="25328381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effectLst/>
                <a:latin typeface="Cambria" pitchFamily="18" charset="0"/>
              </a:rPr>
              <a:t>References</a:t>
            </a:r>
            <a:endParaRPr lang="en-GB" b="1" dirty="0">
              <a:effectLst/>
              <a:latin typeface="Cambria" pitchFamily="18" charset="0"/>
            </a:endParaRPr>
          </a:p>
        </p:txBody>
      </p:sp>
      <p:sp>
        <p:nvSpPr>
          <p:cNvPr id="3" name="Content Placeholder 2"/>
          <p:cNvSpPr>
            <a:spLocks noGrp="1"/>
          </p:cNvSpPr>
          <p:nvPr>
            <p:ph idx="1"/>
          </p:nvPr>
        </p:nvSpPr>
        <p:spPr/>
        <p:txBody>
          <a:bodyPr>
            <a:normAutofit fontScale="55000" lnSpcReduction="20000"/>
          </a:bodyPr>
          <a:lstStyle/>
          <a:p>
            <a:r>
              <a:rPr lang="en-US" dirty="0" smtClean="0">
                <a:latin typeface="Cambria" pitchFamily="18" charset="0"/>
              </a:rPr>
              <a:t>NHS </a:t>
            </a:r>
            <a:r>
              <a:rPr lang="en-US" dirty="0">
                <a:latin typeface="Cambria" pitchFamily="18" charset="0"/>
              </a:rPr>
              <a:t>England (2023) The NHS Long Term Workforce Plan. Available at: </a:t>
            </a:r>
            <a:r>
              <a:rPr lang="en-US" dirty="0">
                <a:latin typeface="Cambria" pitchFamily="18" charset="0"/>
                <a:hlinkClick r:id="rId3"/>
              </a:rPr>
              <a:t>https://www.england.nhs.uk/long-term-workforce-plan</a:t>
            </a:r>
            <a:r>
              <a:rPr lang="en-US" dirty="0" smtClean="0">
                <a:latin typeface="Cambria" pitchFamily="18" charset="0"/>
                <a:hlinkClick r:id="rId3"/>
              </a:rPr>
              <a:t>/</a:t>
            </a:r>
            <a:endParaRPr lang="en-US" dirty="0">
              <a:latin typeface="Cambria" pitchFamily="18" charset="0"/>
            </a:endParaRPr>
          </a:p>
          <a:p>
            <a:r>
              <a:rPr lang="en-US" dirty="0" smtClean="0">
                <a:latin typeface="Cambria" pitchFamily="18" charset="0"/>
              </a:rPr>
              <a:t>Mind </a:t>
            </a:r>
            <a:r>
              <a:rPr lang="en-US" dirty="0">
                <a:latin typeface="Cambria" pitchFamily="18" charset="0"/>
              </a:rPr>
              <a:t>(2022) Supporting Mental Health in the Workplace. Available at: </a:t>
            </a:r>
            <a:r>
              <a:rPr lang="en-US" dirty="0">
                <a:latin typeface="Cambria" pitchFamily="18" charset="0"/>
                <a:hlinkClick r:id="rId4"/>
              </a:rPr>
              <a:t>https://</a:t>
            </a:r>
            <a:r>
              <a:rPr lang="en-US" dirty="0" smtClean="0">
                <a:latin typeface="Cambria" pitchFamily="18" charset="0"/>
                <a:hlinkClick r:id="rId4"/>
              </a:rPr>
              <a:t>www.mind.org.uk/workplace</a:t>
            </a:r>
            <a:endParaRPr lang="en-US" dirty="0" smtClean="0">
              <a:latin typeface="Cambria" pitchFamily="18" charset="0"/>
            </a:endParaRPr>
          </a:p>
          <a:p>
            <a:r>
              <a:rPr lang="en-GB" dirty="0">
                <a:latin typeface="Cambria" pitchFamily="18" charset="0"/>
              </a:rPr>
              <a:t>Mountain, T.P. </a:t>
            </a:r>
            <a:r>
              <a:rPr lang="en-GB" i="1" dirty="0">
                <a:latin typeface="Cambria" pitchFamily="18" charset="0"/>
              </a:rPr>
              <a:t>et al.</a:t>
            </a:r>
            <a:r>
              <a:rPr lang="en-GB" dirty="0">
                <a:latin typeface="Cambria" pitchFamily="18" charset="0"/>
              </a:rPr>
              <a:t> (2016) </a:t>
            </a:r>
            <a:r>
              <a:rPr lang="en-GB" i="1" dirty="0">
                <a:latin typeface="Cambria" pitchFamily="18" charset="0"/>
              </a:rPr>
              <a:t>Time management</a:t>
            </a:r>
            <a:r>
              <a:rPr lang="en-GB" dirty="0">
                <a:latin typeface="Cambria" pitchFamily="18" charset="0"/>
              </a:rPr>
              <a:t>, </a:t>
            </a:r>
            <a:r>
              <a:rPr lang="en-GB" i="1" dirty="0">
                <a:latin typeface="Cambria" pitchFamily="18" charset="0"/>
              </a:rPr>
              <a:t>UGA Cooperative Extension Circular 1042</a:t>
            </a:r>
            <a:r>
              <a:rPr lang="en-GB" dirty="0" smtClean="0">
                <a:latin typeface="Cambria" pitchFamily="18" charset="0"/>
              </a:rPr>
              <a:t>.</a:t>
            </a:r>
          </a:p>
          <a:p>
            <a:r>
              <a:rPr lang="en-US" dirty="0" err="1">
                <a:latin typeface="Cambria" pitchFamily="18" charset="0"/>
              </a:rPr>
              <a:t>Stankovski</a:t>
            </a:r>
            <a:r>
              <a:rPr lang="en-US" dirty="0">
                <a:latin typeface="Cambria" pitchFamily="18" charset="0"/>
              </a:rPr>
              <a:t>, G. </a:t>
            </a:r>
            <a:r>
              <a:rPr lang="en-US" dirty="0" smtClean="0">
                <a:latin typeface="Cambria" pitchFamily="18" charset="0"/>
              </a:rPr>
              <a:t>(2025) </a:t>
            </a:r>
            <a:r>
              <a:rPr lang="en-US" i="1" dirty="0">
                <a:latin typeface="Cambria" pitchFamily="18" charset="0"/>
              </a:rPr>
              <a:t>How to plan your career: the career planning process and the importance of exploring opportunities</a:t>
            </a:r>
            <a:r>
              <a:rPr lang="en-US" dirty="0">
                <a:latin typeface="Cambria" pitchFamily="18" charset="0"/>
              </a:rPr>
              <a:t>. </a:t>
            </a:r>
            <a:r>
              <a:rPr lang="en-US" dirty="0">
                <a:latin typeface="Cambria" pitchFamily="18" charset="0"/>
                <a:hlinkClick r:id="rId5"/>
              </a:rPr>
              <a:t>https://euroguidance.eu/how-to-plan-your-career-the-career-planning-process-and-the-importance-of-exploring-opportunities</a:t>
            </a:r>
            <a:r>
              <a:rPr lang="en-US" dirty="0" smtClean="0">
                <a:latin typeface="Cambria" pitchFamily="18" charset="0"/>
              </a:rPr>
              <a:t>.</a:t>
            </a:r>
          </a:p>
          <a:p>
            <a:r>
              <a:rPr lang="en-US" dirty="0">
                <a:latin typeface="Cambria" pitchFamily="18" charset="0"/>
              </a:rPr>
              <a:t>Banerjee, S.C. </a:t>
            </a:r>
            <a:r>
              <a:rPr lang="en-US" i="1" dirty="0">
                <a:latin typeface="Cambria" pitchFamily="18" charset="0"/>
              </a:rPr>
              <a:t>et al.</a:t>
            </a:r>
            <a:r>
              <a:rPr lang="en-US" dirty="0">
                <a:latin typeface="Cambria" pitchFamily="18" charset="0"/>
              </a:rPr>
              <a:t> (2024) 'Mentor communication skills training: development, feasibility, and preliminary efficacy,' </a:t>
            </a:r>
            <a:r>
              <a:rPr lang="en-US" i="1" dirty="0">
                <a:latin typeface="Cambria" pitchFamily="18" charset="0"/>
              </a:rPr>
              <a:t>BMC Medical Education</a:t>
            </a:r>
            <a:r>
              <a:rPr lang="en-US" dirty="0">
                <a:latin typeface="Cambria" pitchFamily="18" charset="0"/>
              </a:rPr>
              <a:t>, 24(1). https://doi.org/10.1186/s12909-024-05616-7.</a:t>
            </a:r>
          </a:p>
          <a:p>
            <a:r>
              <a:rPr lang="en-GB" i="1" dirty="0">
                <a:latin typeface="Cambria" pitchFamily="18" charset="0"/>
              </a:rPr>
              <a:t>CIPD | SWOT analysis | Factsheets</a:t>
            </a:r>
            <a:r>
              <a:rPr lang="en-GB" dirty="0">
                <a:latin typeface="Cambria" pitchFamily="18" charset="0"/>
              </a:rPr>
              <a:t> (2022). https://www.cipd.org/en/knowledge/factsheets/swot-analysis-factsheet/.</a:t>
            </a:r>
          </a:p>
          <a:p>
            <a:r>
              <a:rPr lang="en-GB" dirty="0" err="1">
                <a:latin typeface="Cambria" pitchFamily="18" charset="0"/>
              </a:rPr>
              <a:t>Stonehouse</a:t>
            </a:r>
            <a:r>
              <a:rPr lang="en-GB" dirty="0">
                <a:latin typeface="Cambria" pitchFamily="18" charset="0"/>
              </a:rPr>
              <a:t>, D. (2018) 'SWOT: what is it all about and how do you use it?,' </a:t>
            </a:r>
            <a:r>
              <a:rPr lang="en-GB" i="1" dirty="0">
                <a:latin typeface="Cambria" pitchFamily="18" charset="0"/>
              </a:rPr>
              <a:t>British Journal of Healthcare Assistants</a:t>
            </a:r>
            <a:r>
              <a:rPr lang="en-GB" dirty="0">
                <a:latin typeface="Cambria" pitchFamily="18" charset="0"/>
              </a:rPr>
              <a:t>, 12(12), pp. 617–619. https://doi.org/10.12968/bjha.2018.12.12.617.</a:t>
            </a:r>
          </a:p>
          <a:p>
            <a:pPr marL="82296" indent="0">
              <a:buNone/>
            </a:pPr>
            <a:endParaRPr lang="en-US" dirty="0"/>
          </a:p>
          <a:p>
            <a:endParaRPr lang="en-GB" dirty="0"/>
          </a:p>
          <a:p>
            <a:endParaRPr lang="en-GB" dirty="0"/>
          </a:p>
        </p:txBody>
      </p:sp>
    </p:spTree>
    <p:extLst>
      <p:ext uri="{BB962C8B-B14F-4D97-AF65-F5344CB8AC3E}">
        <p14:creationId xmlns:p14="http://schemas.microsoft.com/office/powerpoint/2010/main" val="229403972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1430</TotalTime>
  <Words>1701</Words>
  <Application>Microsoft Office PowerPoint</Application>
  <PresentationFormat>On-screen Show (4:3)</PresentationFormat>
  <Paragraphs>82</Paragraphs>
  <Slides>10</Slides>
  <Notes>10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Solstice</vt:lpstr>
      <vt:lpstr>“Self-Awareness Presentation: My SWOT Analysis”</vt:lpstr>
      <vt:lpstr>Introduction</vt:lpstr>
      <vt:lpstr>Why use SWOT in Health &amp; Social Care?</vt:lpstr>
      <vt:lpstr>Strengths</vt:lpstr>
      <vt:lpstr>Weaknesses</vt:lpstr>
      <vt:lpstr>Opportunities</vt:lpstr>
      <vt:lpstr>Threats</vt:lpstr>
      <vt:lpstr>Applying SWOT</vt:lpstr>
      <vt:lpstr> Conclusion</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“Self-Awareness Presentation: My SWOT Analysis”</dc:title>
  <dc:creator>Star</dc:creator>
  <cp:lastModifiedBy>Star</cp:lastModifiedBy>
  <cp:revision>11</cp:revision>
  <dcterms:created xsi:type="dcterms:W3CDTF">2025-09-28T10:06:25Z</dcterms:created>
  <dcterms:modified xsi:type="dcterms:W3CDTF">2025-10-01T16:23:01Z</dcterms:modified>
</cp:coreProperties>
</file>