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9" r:id="rId1"/>
  </p:sldMasterIdLst>
  <p:notesMasterIdLst>
    <p:notesMasterId r:id="rId19"/>
  </p:notesMasterIdLst>
  <p:sldIdLst>
    <p:sldId id="256" r:id="rId2"/>
    <p:sldId id="257" r:id="rId3"/>
    <p:sldId id="270" r:id="rId4"/>
    <p:sldId id="271" r:id="rId5"/>
    <p:sldId id="272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4C271DC-FCDD-664C-9A36-930B1859E30C}" v="1" dt="2026-07-12T12:51:08.9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545"/>
    <p:restoredTop sz="93809"/>
  </p:normalViewPr>
  <p:slideViewPr>
    <p:cSldViewPr snapToGrid="0">
      <p:cViewPr varScale="1">
        <p:scale>
          <a:sx n="120" d="100"/>
          <a:sy n="120" d="100"/>
        </p:scale>
        <p:origin x="184" y="2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CE19D37-3136-408C-A7C6-73C3D7C0BF18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0698491-142F-4D23-8CB2-4F058EB73C0A}">
      <dgm:prSet/>
      <dgm:spPr/>
      <dgm:t>
        <a:bodyPr/>
        <a:lstStyle/>
        <a:p>
          <a:r>
            <a:rPr lang="en-US" i="0" baseline="0"/>
            <a:t>Learning is a social process</a:t>
          </a:r>
          <a:endParaRPr lang="en-US"/>
        </a:p>
      </dgm:t>
    </dgm:pt>
    <dgm:pt modelId="{7B3FA802-E39C-4989-B827-D602EB86DD20}" type="parTrans" cxnId="{9E8231E3-71F3-41C6-A1B1-452007C8EAF3}">
      <dgm:prSet/>
      <dgm:spPr/>
      <dgm:t>
        <a:bodyPr/>
        <a:lstStyle/>
        <a:p>
          <a:endParaRPr lang="en-US"/>
        </a:p>
      </dgm:t>
    </dgm:pt>
    <dgm:pt modelId="{7CF9EB9A-F81D-47F5-AE39-E05B354E496F}" type="sibTrans" cxnId="{9E8231E3-71F3-41C6-A1B1-452007C8EAF3}">
      <dgm:prSet/>
      <dgm:spPr/>
      <dgm:t>
        <a:bodyPr/>
        <a:lstStyle/>
        <a:p>
          <a:endParaRPr lang="en-US"/>
        </a:p>
      </dgm:t>
    </dgm:pt>
    <dgm:pt modelId="{4D235774-D903-46F5-9FF0-EC79B26B4B9D}">
      <dgm:prSet/>
      <dgm:spPr/>
      <dgm:t>
        <a:bodyPr/>
        <a:lstStyle/>
        <a:p>
          <a:r>
            <a:rPr lang="en-US" i="0" baseline="0"/>
            <a:t>Children develop through interaction with others</a:t>
          </a:r>
          <a:endParaRPr lang="en-US"/>
        </a:p>
      </dgm:t>
    </dgm:pt>
    <dgm:pt modelId="{2EF2ECC9-F4E7-4CE7-A88F-383CDCF75F56}" type="parTrans" cxnId="{D7C5666E-9C52-4593-A1E2-8B88FB4DFDEB}">
      <dgm:prSet/>
      <dgm:spPr/>
      <dgm:t>
        <a:bodyPr/>
        <a:lstStyle/>
        <a:p>
          <a:endParaRPr lang="en-US"/>
        </a:p>
      </dgm:t>
    </dgm:pt>
    <dgm:pt modelId="{9A991922-9814-4092-A5AB-019D08D14642}" type="sibTrans" cxnId="{D7C5666E-9C52-4593-A1E2-8B88FB4DFDEB}">
      <dgm:prSet/>
      <dgm:spPr/>
      <dgm:t>
        <a:bodyPr/>
        <a:lstStyle/>
        <a:p>
          <a:endParaRPr lang="en-US"/>
        </a:p>
      </dgm:t>
    </dgm:pt>
    <dgm:pt modelId="{C64F4F8B-677A-47E2-8C5A-FECF904CCE72}">
      <dgm:prSet/>
      <dgm:spPr/>
      <dgm:t>
        <a:bodyPr/>
        <a:lstStyle/>
        <a:p>
          <a:r>
            <a:rPr lang="en-US" i="0" baseline="0"/>
            <a:t>Language is central to cognitive development</a:t>
          </a:r>
          <a:endParaRPr lang="en-US"/>
        </a:p>
      </dgm:t>
    </dgm:pt>
    <dgm:pt modelId="{0737DE84-DE48-43A3-914D-506BC4B081CC}" type="parTrans" cxnId="{77565DFE-3144-4A9D-8238-492B0AD2EE2D}">
      <dgm:prSet/>
      <dgm:spPr/>
      <dgm:t>
        <a:bodyPr/>
        <a:lstStyle/>
        <a:p>
          <a:endParaRPr lang="en-US"/>
        </a:p>
      </dgm:t>
    </dgm:pt>
    <dgm:pt modelId="{4CE9A944-9D66-4D91-ACE9-99C5B897C2EA}" type="sibTrans" cxnId="{77565DFE-3144-4A9D-8238-492B0AD2EE2D}">
      <dgm:prSet/>
      <dgm:spPr/>
      <dgm:t>
        <a:bodyPr/>
        <a:lstStyle/>
        <a:p>
          <a:endParaRPr lang="en-US"/>
        </a:p>
      </dgm:t>
    </dgm:pt>
    <dgm:pt modelId="{E1AF7BDE-8459-488D-8BC8-C9779A9B5B8E}">
      <dgm:prSet/>
      <dgm:spPr/>
      <dgm:t>
        <a:bodyPr/>
        <a:lstStyle/>
        <a:p>
          <a:r>
            <a:rPr lang="en-US" i="0" baseline="0"/>
            <a:t>Culture and environment strongly influence learning</a:t>
          </a:r>
          <a:endParaRPr lang="en-US"/>
        </a:p>
      </dgm:t>
    </dgm:pt>
    <dgm:pt modelId="{064DCFCD-7608-432B-A3D1-843E08F9DFFB}" type="parTrans" cxnId="{48F832F7-D6AB-4CE6-B062-995C61B467C1}">
      <dgm:prSet/>
      <dgm:spPr/>
      <dgm:t>
        <a:bodyPr/>
        <a:lstStyle/>
        <a:p>
          <a:endParaRPr lang="en-US"/>
        </a:p>
      </dgm:t>
    </dgm:pt>
    <dgm:pt modelId="{FED355A9-97CC-41F9-BC56-F748AF5F8041}" type="sibTrans" cxnId="{48F832F7-D6AB-4CE6-B062-995C61B467C1}">
      <dgm:prSet/>
      <dgm:spPr/>
      <dgm:t>
        <a:bodyPr/>
        <a:lstStyle/>
        <a:p>
          <a:endParaRPr lang="en-US"/>
        </a:p>
      </dgm:t>
    </dgm:pt>
    <dgm:pt modelId="{BEB0BCE8-C8D8-524C-8222-B323A2AE9F6C}" type="pres">
      <dgm:prSet presAssocID="{7CE19D37-3136-408C-A7C6-73C3D7C0BF18}" presName="matrix" presStyleCnt="0">
        <dgm:presLayoutVars>
          <dgm:chMax val="1"/>
          <dgm:dir/>
          <dgm:resizeHandles val="exact"/>
        </dgm:presLayoutVars>
      </dgm:prSet>
      <dgm:spPr/>
    </dgm:pt>
    <dgm:pt modelId="{84EFC9A3-9E14-0343-966D-1B35857D9397}" type="pres">
      <dgm:prSet presAssocID="{7CE19D37-3136-408C-A7C6-73C3D7C0BF18}" presName="diamond" presStyleLbl="bgShp" presStyleIdx="0" presStyleCnt="1"/>
      <dgm:spPr/>
    </dgm:pt>
    <dgm:pt modelId="{6F37F4C8-1E5C-5B42-8C69-82D965A83D2A}" type="pres">
      <dgm:prSet presAssocID="{7CE19D37-3136-408C-A7C6-73C3D7C0BF18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ACC36C10-DC2B-9C43-ABDD-7916132D0177}" type="pres">
      <dgm:prSet presAssocID="{7CE19D37-3136-408C-A7C6-73C3D7C0BF18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CE0E2650-63E8-2C4C-B468-13EA358AAB89}" type="pres">
      <dgm:prSet presAssocID="{7CE19D37-3136-408C-A7C6-73C3D7C0BF18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101F7C42-8411-2940-A84A-CE45ECC4B7FB}" type="pres">
      <dgm:prSet presAssocID="{7CE19D37-3136-408C-A7C6-73C3D7C0BF18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1C9E6119-B21A-D340-998F-D7882B72B557}" type="presOf" srcId="{E1AF7BDE-8459-488D-8BC8-C9779A9B5B8E}" destId="{101F7C42-8411-2940-A84A-CE45ECC4B7FB}" srcOrd="0" destOrd="0" presId="urn:microsoft.com/office/officeart/2005/8/layout/matrix3"/>
    <dgm:cxn modelId="{E74BCE1C-ADAA-F84F-8C61-F96F3D45B039}" type="presOf" srcId="{7CE19D37-3136-408C-A7C6-73C3D7C0BF18}" destId="{BEB0BCE8-C8D8-524C-8222-B323A2AE9F6C}" srcOrd="0" destOrd="0" presId="urn:microsoft.com/office/officeart/2005/8/layout/matrix3"/>
    <dgm:cxn modelId="{3F00953C-18CB-1540-9189-24A465D9E6EC}" type="presOf" srcId="{4D235774-D903-46F5-9FF0-EC79B26B4B9D}" destId="{ACC36C10-DC2B-9C43-ABDD-7916132D0177}" srcOrd="0" destOrd="0" presId="urn:microsoft.com/office/officeart/2005/8/layout/matrix3"/>
    <dgm:cxn modelId="{D7C5666E-9C52-4593-A1E2-8B88FB4DFDEB}" srcId="{7CE19D37-3136-408C-A7C6-73C3D7C0BF18}" destId="{4D235774-D903-46F5-9FF0-EC79B26B4B9D}" srcOrd="1" destOrd="0" parTransId="{2EF2ECC9-F4E7-4CE7-A88F-383CDCF75F56}" sibTransId="{9A991922-9814-4092-A5AB-019D08D14642}"/>
    <dgm:cxn modelId="{819CDFAC-D1C9-1E48-A086-EBED4DDE47FD}" type="presOf" srcId="{E0698491-142F-4D23-8CB2-4F058EB73C0A}" destId="{6F37F4C8-1E5C-5B42-8C69-82D965A83D2A}" srcOrd="0" destOrd="0" presId="urn:microsoft.com/office/officeart/2005/8/layout/matrix3"/>
    <dgm:cxn modelId="{A1B0ABBC-598E-3544-83F8-6C455678B89E}" type="presOf" srcId="{C64F4F8B-677A-47E2-8C5A-FECF904CCE72}" destId="{CE0E2650-63E8-2C4C-B468-13EA358AAB89}" srcOrd="0" destOrd="0" presId="urn:microsoft.com/office/officeart/2005/8/layout/matrix3"/>
    <dgm:cxn modelId="{9E8231E3-71F3-41C6-A1B1-452007C8EAF3}" srcId="{7CE19D37-3136-408C-A7C6-73C3D7C0BF18}" destId="{E0698491-142F-4D23-8CB2-4F058EB73C0A}" srcOrd="0" destOrd="0" parTransId="{7B3FA802-E39C-4989-B827-D602EB86DD20}" sibTransId="{7CF9EB9A-F81D-47F5-AE39-E05B354E496F}"/>
    <dgm:cxn modelId="{48F832F7-D6AB-4CE6-B062-995C61B467C1}" srcId="{7CE19D37-3136-408C-A7C6-73C3D7C0BF18}" destId="{E1AF7BDE-8459-488D-8BC8-C9779A9B5B8E}" srcOrd="3" destOrd="0" parTransId="{064DCFCD-7608-432B-A3D1-843E08F9DFFB}" sibTransId="{FED355A9-97CC-41F9-BC56-F748AF5F8041}"/>
    <dgm:cxn modelId="{77565DFE-3144-4A9D-8238-492B0AD2EE2D}" srcId="{7CE19D37-3136-408C-A7C6-73C3D7C0BF18}" destId="{C64F4F8B-677A-47E2-8C5A-FECF904CCE72}" srcOrd="2" destOrd="0" parTransId="{0737DE84-DE48-43A3-914D-506BC4B081CC}" sibTransId="{4CE9A944-9D66-4D91-ACE9-99C5B897C2EA}"/>
    <dgm:cxn modelId="{54DEEB63-F470-5845-84F4-FE2F92B91ED7}" type="presParOf" srcId="{BEB0BCE8-C8D8-524C-8222-B323A2AE9F6C}" destId="{84EFC9A3-9E14-0343-966D-1B35857D9397}" srcOrd="0" destOrd="0" presId="urn:microsoft.com/office/officeart/2005/8/layout/matrix3"/>
    <dgm:cxn modelId="{43E7897E-996E-2A42-8CC9-6DFB740922BD}" type="presParOf" srcId="{BEB0BCE8-C8D8-524C-8222-B323A2AE9F6C}" destId="{6F37F4C8-1E5C-5B42-8C69-82D965A83D2A}" srcOrd="1" destOrd="0" presId="urn:microsoft.com/office/officeart/2005/8/layout/matrix3"/>
    <dgm:cxn modelId="{048DEE7C-59E0-3E47-B796-FC7CE08F379C}" type="presParOf" srcId="{BEB0BCE8-C8D8-524C-8222-B323A2AE9F6C}" destId="{ACC36C10-DC2B-9C43-ABDD-7916132D0177}" srcOrd="2" destOrd="0" presId="urn:microsoft.com/office/officeart/2005/8/layout/matrix3"/>
    <dgm:cxn modelId="{1A6898A6-D22B-A149-A706-96261177A8DE}" type="presParOf" srcId="{BEB0BCE8-C8D8-524C-8222-B323A2AE9F6C}" destId="{CE0E2650-63E8-2C4C-B468-13EA358AAB89}" srcOrd="3" destOrd="0" presId="urn:microsoft.com/office/officeart/2005/8/layout/matrix3"/>
    <dgm:cxn modelId="{DD31B153-339B-1941-980B-505542AA1331}" type="presParOf" srcId="{BEB0BCE8-C8D8-524C-8222-B323A2AE9F6C}" destId="{101F7C42-8411-2940-A84A-CE45ECC4B7FB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581F92C-BA06-4E0B-B395-E033E25F3438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0A5EE2C-77E8-4E0B-93BE-78A0A3A193CA}">
      <dgm:prSet/>
      <dgm:spPr/>
      <dgm:t>
        <a:bodyPr/>
        <a:lstStyle/>
        <a:p>
          <a:r>
            <a:rPr lang="en-GB" b="1"/>
            <a:t>Nature (Biological)</a:t>
          </a:r>
          <a:endParaRPr lang="en-US"/>
        </a:p>
      </dgm:t>
    </dgm:pt>
    <dgm:pt modelId="{2D17F91D-8F5D-4330-97FC-633C8B81CA2B}" type="parTrans" cxnId="{0154CAAD-1EF5-428F-B14A-1F341B4803D7}">
      <dgm:prSet/>
      <dgm:spPr/>
      <dgm:t>
        <a:bodyPr/>
        <a:lstStyle/>
        <a:p>
          <a:endParaRPr lang="en-US"/>
        </a:p>
      </dgm:t>
    </dgm:pt>
    <dgm:pt modelId="{7FC2AC34-82EC-4E93-81E6-3B5DD8732187}" type="sibTrans" cxnId="{0154CAAD-1EF5-428F-B14A-1F341B4803D7}">
      <dgm:prSet/>
      <dgm:spPr/>
      <dgm:t>
        <a:bodyPr/>
        <a:lstStyle/>
        <a:p>
          <a:endParaRPr lang="en-US"/>
        </a:p>
      </dgm:t>
    </dgm:pt>
    <dgm:pt modelId="{25D8ACDF-B6A2-4CC5-B08E-D3B1713DA89F}">
      <dgm:prSet/>
      <dgm:spPr/>
      <dgm:t>
        <a:bodyPr/>
        <a:lstStyle/>
        <a:p>
          <a:r>
            <a:rPr lang="en-GB"/>
            <a:t>Possible temperament: shy or sensitive child</a:t>
          </a:r>
          <a:endParaRPr lang="en-US"/>
        </a:p>
      </dgm:t>
    </dgm:pt>
    <dgm:pt modelId="{7FAAF30D-DB22-4331-A3F4-5254642204EF}" type="parTrans" cxnId="{0BBD1115-81D4-4C3F-B750-FDBBB1B1203E}">
      <dgm:prSet/>
      <dgm:spPr/>
      <dgm:t>
        <a:bodyPr/>
        <a:lstStyle/>
        <a:p>
          <a:endParaRPr lang="en-US"/>
        </a:p>
      </dgm:t>
    </dgm:pt>
    <dgm:pt modelId="{C2DCB17C-E918-4DE5-9131-0BECB7510C63}" type="sibTrans" cxnId="{0BBD1115-81D4-4C3F-B750-FDBBB1B1203E}">
      <dgm:prSet/>
      <dgm:spPr/>
      <dgm:t>
        <a:bodyPr/>
        <a:lstStyle/>
        <a:p>
          <a:endParaRPr lang="en-US"/>
        </a:p>
      </dgm:t>
    </dgm:pt>
    <dgm:pt modelId="{893304B7-088D-4FEC-9ABD-59D8E999C5E7}">
      <dgm:prSet/>
      <dgm:spPr/>
      <dgm:t>
        <a:bodyPr/>
        <a:lstStyle/>
        <a:p>
          <a:r>
            <a:rPr lang="en-GB"/>
            <a:t>Brain development affected by stress</a:t>
          </a:r>
          <a:endParaRPr lang="en-US"/>
        </a:p>
      </dgm:t>
    </dgm:pt>
    <dgm:pt modelId="{35CB5AD8-A76D-4ED4-BFD9-55A80E6E10E5}" type="parTrans" cxnId="{C92762EF-062A-46F5-9857-AD0A3B87EE4B}">
      <dgm:prSet/>
      <dgm:spPr/>
      <dgm:t>
        <a:bodyPr/>
        <a:lstStyle/>
        <a:p>
          <a:endParaRPr lang="en-US"/>
        </a:p>
      </dgm:t>
    </dgm:pt>
    <dgm:pt modelId="{076CE4A7-8363-4070-A5D3-93DA879CD967}" type="sibTrans" cxnId="{C92762EF-062A-46F5-9857-AD0A3B87EE4B}">
      <dgm:prSet/>
      <dgm:spPr/>
      <dgm:t>
        <a:bodyPr/>
        <a:lstStyle/>
        <a:p>
          <a:endParaRPr lang="en-US"/>
        </a:p>
      </dgm:t>
    </dgm:pt>
    <dgm:pt modelId="{2C0DBDA6-425D-47FA-9FB0-9F8ACE8F7804}">
      <dgm:prSet/>
      <dgm:spPr/>
      <dgm:t>
        <a:bodyPr/>
        <a:lstStyle/>
        <a:p>
          <a:r>
            <a:rPr lang="en-GB" b="1"/>
            <a:t>Nurture (Environmental)</a:t>
          </a:r>
          <a:endParaRPr lang="en-US"/>
        </a:p>
      </dgm:t>
    </dgm:pt>
    <dgm:pt modelId="{97296549-8D1B-4696-979A-79F81DF33F74}" type="parTrans" cxnId="{C8555869-FE43-47DA-B459-AC52559AB491}">
      <dgm:prSet/>
      <dgm:spPr/>
      <dgm:t>
        <a:bodyPr/>
        <a:lstStyle/>
        <a:p>
          <a:endParaRPr lang="en-US"/>
        </a:p>
      </dgm:t>
    </dgm:pt>
    <dgm:pt modelId="{AC9208BD-396F-43F8-9AE1-66628B734B89}" type="sibTrans" cxnId="{C8555869-FE43-47DA-B459-AC52559AB491}">
      <dgm:prSet/>
      <dgm:spPr/>
      <dgm:t>
        <a:bodyPr/>
        <a:lstStyle/>
        <a:p>
          <a:endParaRPr lang="en-US"/>
        </a:p>
      </dgm:t>
    </dgm:pt>
    <dgm:pt modelId="{9B1C90AD-0046-4AE2-82DD-6625C9F4B93C}">
      <dgm:prSet/>
      <dgm:spPr/>
      <dgm:t>
        <a:bodyPr/>
        <a:lstStyle/>
        <a:p>
          <a:r>
            <a:rPr lang="en-GB"/>
            <a:t>Lack of consistent interaction</a:t>
          </a:r>
          <a:endParaRPr lang="en-US"/>
        </a:p>
      </dgm:t>
    </dgm:pt>
    <dgm:pt modelId="{95757964-A10D-45E6-9E81-A064B98B778B}" type="parTrans" cxnId="{430F4B97-161F-4F7D-A03E-0506DAA3B3DC}">
      <dgm:prSet/>
      <dgm:spPr/>
      <dgm:t>
        <a:bodyPr/>
        <a:lstStyle/>
        <a:p>
          <a:endParaRPr lang="en-US"/>
        </a:p>
      </dgm:t>
    </dgm:pt>
    <dgm:pt modelId="{078D05A7-A664-44A2-860E-4C67DD93EC0B}" type="sibTrans" cxnId="{430F4B97-161F-4F7D-A03E-0506DAA3B3DC}">
      <dgm:prSet/>
      <dgm:spPr/>
      <dgm:t>
        <a:bodyPr/>
        <a:lstStyle/>
        <a:p>
          <a:endParaRPr lang="en-US"/>
        </a:p>
      </dgm:t>
    </dgm:pt>
    <dgm:pt modelId="{EC35EAE4-0CA3-4595-9936-011B32CF801A}">
      <dgm:prSet/>
      <dgm:spPr/>
      <dgm:t>
        <a:bodyPr/>
        <a:lstStyle/>
        <a:p>
          <a:r>
            <a:rPr lang="en-GB"/>
            <a:t>Reduced language exposure</a:t>
          </a:r>
          <a:endParaRPr lang="en-US"/>
        </a:p>
      </dgm:t>
    </dgm:pt>
    <dgm:pt modelId="{E8D88881-64D1-4536-9000-76EEEC18B11E}" type="parTrans" cxnId="{293404EB-52DC-480B-B5CC-ED22AEF166B7}">
      <dgm:prSet/>
      <dgm:spPr/>
      <dgm:t>
        <a:bodyPr/>
        <a:lstStyle/>
        <a:p>
          <a:endParaRPr lang="en-US"/>
        </a:p>
      </dgm:t>
    </dgm:pt>
    <dgm:pt modelId="{2D94EE8F-13FF-4238-985E-2C900B711A11}" type="sibTrans" cxnId="{293404EB-52DC-480B-B5CC-ED22AEF166B7}">
      <dgm:prSet/>
      <dgm:spPr/>
      <dgm:t>
        <a:bodyPr/>
        <a:lstStyle/>
        <a:p>
          <a:endParaRPr lang="en-US"/>
        </a:p>
      </dgm:t>
    </dgm:pt>
    <dgm:pt modelId="{F7064F3F-CAE1-427D-AD79-F4D2CEA1FE8F}">
      <dgm:prSet/>
      <dgm:spPr/>
      <dgm:t>
        <a:bodyPr/>
        <a:lstStyle/>
        <a:p>
          <a:r>
            <a:rPr lang="en-GB"/>
            <a:t>Emotional insecurity at home</a:t>
          </a:r>
          <a:endParaRPr lang="en-US"/>
        </a:p>
      </dgm:t>
    </dgm:pt>
    <dgm:pt modelId="{01898FEE-E48F-476B-A01A-D937E795FD6B}" type="parTrans" cxnId="{E434B6F4-54D9-4F23-B839-485B19A6E9EB}">
      <dgm:prSet/>
      <dgm:spPr/>
      <dgm:t>
        <a:bodyPr/>
        <a:lstStyle/>
        <a:p>
          <a:endParaRPr lang="en-US"/>
        </a:p>
      </dgm:t>
    </dgm:pt>
    <dgm:pt modelId="{67257978-94E0-46CD-9422-97E3AB790280}" type="sibTrans" cxnId="{E434B6F4-54D9-4F23-B839-485B19A6E9EB}">
      <dgm:prSet/>
      <dgm:spPr/>
      <dgm:t>
        <a:bodyPr/>
        <a:lstStyle/>
        <a:p>
          <a:endParaRPr lang="en-US"/>
        </a:p>
      </dgm:t>
    </dgm:pt>
    <dgm:pt modelId="{64D5BE39-633E-EA47-9E4A-FFC243BE6652}" type="pres">
      <dgm:prSet presAssocID="{E581F92C-BA06-4E0B-B395-E033E25F3438}" presName="diagram" presStyleCnt="0">
        <dgm:presLayoutVars>
          <dgm:dir/>
          <dgm:resizeHandles val="exact"/>
        </dgm:presLayoutVars>
      </dgm:prSet>
      <dgm:spPr/>
    </dgm:pt>
    <dgm:pt modelId="{2E1038C1-BAE2-7940-A5F1-395A0E73589C}" type="pres">
      <dgm:prSet presAssocID="{80A5EE2C-77E8-4E0B-93BE-78A0A3A193CA}" presName="node" presStyleLbl="node1" presStyleIdx="0" presStyleCnt="7">
        <dgm:presLayoutVars>
          <dgm:bulletEnabled val="1"/>
        </dgm:presLayoutVars>
      </dgm:prSet>
      <dgm:spPr/>
    </dgm:pt>
    <dgm:pt modelId="{9CDFBC44-6281-C345-A16C-FD46FE95F576}" type="pres">
      <dgm:prSet presAssocID="{7FC2AC34-82EC-4E93-81E6-3B5DD8732187}" presName="sibTrans" presStyleCnt="0"/>
      <dgm:spPr/>
    </dgm:pt>
    <dgm:pt modelId="{CD2E8B63-DCEE-A441-B719-A0CB73060C41}" type="pres">
      <dgm:prSet presAssocID="{25D8ACDF-B6A2-4CC5-B08E-D3B1713DA89F}" presName="node" presStyleLbl="node1" presStyleIdx="1" presStyleCnt="7">
        <dgm:presLayoutVars>
          <dgm:bulletEnabled val="1"/>
        </dgm:presLayoutVars>
      </dgm:prSet>
      <dgm:spPr/>
    </dgm:pt>
    <dgm:pt modelId="{FFA0C7D3-B317-3B4D-88BE-8AA26290B082}" type="pres">
      <dgm:prSet presAssocID="{C2DCB17C-E918-4DE5-9131-0BECB7510C63}" presName="sibTrans" presStyleCnt="0"/>
      <dgm:spPr/>
    </dgm:pt>
    <dgm:pt modelId="{B53F531A-D598-914D-AB07-09DC2710B069}" type="pres">
      <dgm:prSet presAssocID="{893304B7-088D-4FEC-9ABD-59D8E999C5E7}" presName="node" presStyleLbl="node1" presStyleIdx="2" presStyleCnt="7">
        <dgm:presLayoutVars>
          <dgm:bulletEnabled val="1"/>
        </dgm:presLayoutVars>
      </dgm:prSet>
      <dgm:spPr/>
    </dgm:pt>
    <dgm:pt modelId="{E3B84235-376D-2A41-851E-481AA603CD6D}" type="pres">
      <dgm:prSet presAssocID="{076CE4A7-8363-4070-A5D3-93DA879CD967}" presName="sibTrans" presStyleCnt="0"/>
      <dgm:spPr/>
    </dgm:pt>
    <dgm:pt modelId="{7CDCD125-CE7B-2843-B992-570587B53EBC}" type="pres">
      <dgm:prSet presAssocID="{2C0DBDA6-425D-47FA-9FB0-9F8ACE8F7804}" presName="node" presStyleLbl="node1" presStyleIdx="3" presStyleCnt="7">
        <dgm:presLayoutVars>
          <dgm:bulletEnabled val="1"/>
        </dgm:presLayoutVars>
      </dgm:prSet>
      <dgm:spPr/>
    </dgm:pt>
    <dgm:pt modelId="{071B815E-0AAC-0F44-9F20-EE4EA244F59D}" type="pres">
      <dgm:prSet presAssocID="{AC9208BD-396F-43F8-9AE1-66628B734B89}" presName="sibTrans" presStyleCnt="0"/>
      <dgm:spPr/>
    </dgm:pt>
    <dgm:pt modelId="{C476D937-080D-8542-90AF-A6D7EE8D9802}" type="pres">
      <dgm:prSet presAssocID="{9B1C90AD-0046-4AE2-82DD-6625C9F4B93C}" presName="node" presStyleLbl="node1" presStyleIdx="4" presStyleCnt="7">
        <dgm:presLayoutVars>
          <dgm:bulletEnabled val="1"/>
        </dgm:presLayoutVars>
      </dgm:prSet>
      <dgm:spPr/>
    </dgm:pt>
    <dgm:pt modelId="{948FC059-87DC-4842-A57C-3DAF97B8FC1E}" type="pres">
      <dgm:prSet presAssocID="{078D05A7-A664-44A2-860E-4C67DD93EC0B}" presName="sibTrans" presStyleCnt="0"/>
      <dgm:spPr/>
    </dgm:pt>
    <dgm:pt modelId="{789D3DF6-27B6-264B-BA0E-FA98F9F32123}" type="pres">
      <dgm:prSet presAssocID="{EC35EAE4-0CA3-4595-9936-011B32CF801A}" presName="node" presStyleLbl="node1" presStyleIdx="5" presStyleCnt="7">
        <dgm:presLayoutVars>
          <dgm:bulletEnabled val="1"/>
        </dgm:presLayoutVars>
      </dgm:prSet>
      <dgm:spPr/>
    </dgm:pt>
    <dgm:pt modelId="{A7D51745-503D-3B43-9A02-FFF3429F9184}" type="pres">
      <dgm:prSet presAssocID="{2D94EE8F-13FF-4238-985E-2C900B711A11}" presName="sibTrans" presStyleCnt="0"/>
      <dgm:spPr/>
    </dgm:pt>
    <dgm:pt modelId="{D48FF00C-2332-D249-A269-76C301060EDA}" type="pres">
      <dgm:prSet presAssocID="{F7064F3F-CAE1-427D-AD79-F4D2CEA1FE8F}" presName="node" presStyleLbl="node1" presStyleIdx="6" presStyleCnt="7">
        <dgm:presLayoutVars>
          <dgm:bulletEnabled val="1"/>
        </dgm:presLayoutVars>
      </dgm:prSet>
      <dgm:spPr/>
    </dgm:pt>
  </dgm:ptLst>
  <dgm:cxnLst>
    <dgm:cxn modelId="{0BBD1115-81D4-4C3F-B750-FDBBB1B1203E}" srcId="{E581F92C-BA06-4E0B-B395-E033E25F3438}" destId="{25D8ACDF-B6A2-4CC5-B08E-D3B1713DA89F}" srcOrd="1" destOrd="0" parTransId="{7FAAF30D-DB22-4331-A3F4-5254642204EF}" sibTransId="{C2DCB17C-E918-4DE5-9131-0BECB7510C63}"/>
    <dgm:cxn modelId="{9C182A1F-9677-5641-839A-9B4B20044B17}" type="presOf" srcId="{2C0DBDA6-425D-47FA-9FB0-9F8ACE8F7804}" destId="{7CDCD125-CE7B-2843-B992-570587B53EBC}" srcOrd="0" destOrd="0" presId="urn:microsoft.com/office/officeart/2005/8/layout/default"/>
    <dgm:cxn modelId="{9BDA651F-D0E2-8841-B4AC-A648DA4A39AE}" type="presOf" srcId="{9B1C90AD-0046-4AE2-82DD-6625C9F4B93C}" destId="{C476D937-080D-8542-90AF-A6D7EE8D9802}" srcOrd="0" destOrd="0" presId="urn:microsoft.com/office/officeart/2005/8/layout/default"/>
    <dgm:cxn modelId="{F7021520-93B4-564D-A6F1-0FD18E026E5D}" type="presOf" srcId="{E581F92C-BA06-4E0B-B395-E033E25F3438}" destId="{64D5BE39-633E-EA47-9E4A-FFC243BE6652}" srcOrd="0" destOrd="0" presId="urn:microsoft.com/office/officeart/2005/8/layout/default"/>
    <dgm:cxn modelId="{6FA2623C-61E9-D441-8FDC-E69FCA6CF061}" type="presOf" srcId="{80A5EE2C-77E8-4E0B-93BE-78A0A3A193CA}" destId="{2E1038C1-BAE2-7940-A5F1-395A0E73589C}" srcOrd="0" destOrd="0" presId="urn:microsoft.com/office/officeart/2005/8/layout/default"/>
    <dgm:cxn modelId="{B2392657-AFD6-3E47-B22E-D42EADEF10CE}" type="presOf" srcId="{25D8ACDF-B6A2-4CC5-B08E-D3B1713DA89F}" destId="{CD2E8B63-DCEE-A441-B719-A0CB73060C41}" srcOrd="0" destOrd="0" presId="urn:microsoft.com/office/officeart/2005/8/layout/default"/>
    <dgm:cxn modelId="{C8555869-FE43-47DA-B459-AC52559AB491}" srcId="{E581F92C-BA06-4E0B-B395-E033E25F3438}" destId="{2C0DBDA6-425D-47FA-9FB0-9F8ACE8F7804}" srcOrd="3" destOrd="0" parTransId="{97296549-8D1B-4696-979A-79F81DF33F74}" sibTransId="{AC9208BD-396F-43F8-9AE1-66628B734B89}"/>
    <dgm:cxn modelId="{430F4B97-161F-4F7D-A03E-0506DAA3B3DC}" srcId="{E581F92C-BA06-4E0B-B395-E033E25F3438}" destId="{9B1C90AD-0046-4AE2-82DD-6625C9F4B93C}" srcOrd="4" destOrd="0" parTransId="{95757964-A10D-45E6-9E81-A064B98B778B}" sibTransId="{078D05A7-A664-44A2-860E-4C67DD93EC0B}"/>
    <dgm:cxn modelId="{0154CAAD-1EF5-428F-B14A-1F341B4803D7}" srcId="{E581F92C-BA06-4E0B-B395-E033E25F3438}" destId="{80A5EE2C-77E8-4E0B-93BE-78A0A3A193CA}" srcOrd="0" destOrd="0" parTransId="{2D17F91D-8F5D-4330-97FC-633C8B81CA2B}" sibTransId="{7FC2AC34-82EC-4E93-81E6-3B5DD8732187}"/>
    <dgm:cxn modelId="{A4629BC4-8DED-4644-AEE6-095D2C130E38}" type="presOf" srcId="{EC35EAE4-0CA3-4595-9936-011B32CF801A}" destId="{789D3DF6-27B6-264B-BA0E-FA98F9F32123}" srcOrd="0" destOrd="0" presId="urn:microsoft.com/office/officeart/2005/8/layout/default"/>
    <dgm:cxn modelId="{F8A4D0E3-77DF-2546-A232-7F321C52BE23}" type="presOf" srcId="{893304B7-088D-4FEC-9ABD-59D8E999C5E7}" destId="{B53F531A-D598-914D-AB07-09DC2710B069}" srcOrd="0" destOrd="0" presId="urn:microsoft.com/office/officeart/2005/8/layout/default"/>
    <dgm:cxn modelId="{293404EB-52DC-480B-B5CC-ED22AEF166B7}" srcId="{E581F92C-BA06-4E0B-B395-E033E25F3438}" destId="{EC35EAE4-0CA3-4595-9936-011B32CF801A}" srcOrd="5" destOrd="0" parTransId="{E8D88881-64D1-4536-9000-76EEEC18B11E}" sibTransId="{2D94EE8F-13FF-4238-985E-2C900B711A11}"/>
    <dgm:cxn modelId="{C92762EF-062A-46F5-9857-AD0A3B87EE4B}" srcId="{E581F92C-BA06-4E0B-B395-E033E25F3438}" destId="{893304B7-088D-4FEC-9ABD-59D8E999C5E7}" srcOrd="2" destOrd="0" parTransId="{35CB5AD8-A76D-4ED4-BFD9-55A80E6E10E5}" sibTransId="{076CE4A7-8363-4070-A5D3-93DA879CD967}"/>
    <dgm:cxn modelId="{E434B6F4-54D9-4F23-B839-485B19A6E9EB}" srcId="{E581F92C-BA06-4E0B-B395-E033E25F3438}" destId="{F7064F3F-CAE1-427D-AD79-F4D2CEA1FE8F}" srcOrd="6" destOrd="0" parTransId="{01898FEE-E48F-476B-A01A-D937E795FD6B}" sibTransId="{67257978-94E0-46CD-9422-97E3AB790280}"/>
    <dgm:cxn modelId="{5C2EDFFD-2EE0-E94B-91AC-5F88A563FE86}" type="presOf" srcId="{F7064F3F-CAE1-427D-AD79-F4D2CEA1FE8F}" destId="{D48FF00C-2332-D249-A269-76C301060EDA}" srcOrd="0" destOrd="0" presId="urn:microsoft.com/office/officeart/2005/8/layout/default"/>
    <dgm:cxn modelId="{6E54D1D1-531D-9E4D-8B56-DD8C2B5F1E16}" type="presParOf" srcId="{64D5BE39-633E-EA47-9E4A-FFC243BE6652}" destId="{2E1038C1-BAE2-7940-A5F1-395A0E73589C}" srcOrd="0" destOrd="0" presId="urn:microsoft.com/office/officeart/2005/8/layout/default"/>
    <dgm:cxn modelId="{5DA7D1EC-9A10-C841-A3AF-97B620B699DA}" type="presParOf" srcId="{64D5BE39-633E-EA47-9E4A-FFC243BE6652}" destId="{9CDFBC44-6281-C345-A16C-FD46FE95F576}" srcOrd="1" destOrd="0" presId="urn:microsoft.com/office/officeart/2005/8/layout/default"/>
    <dgm:cxn modelId="{C3AA1267-D490-8340-B0B8-3E96FB5F626A}" type="presParOf" srcId="{64D5BE39-633E-EA47-9E4A-FFC243BE6652}" destId="{CD2E8B63-DCEE-A441-B719-A0CB73060C41}" srcOrd="2" destOrd="0" presId="urn:microsoft.com/office/officeart/2005/8/layout/default"/>
    <dgm:cxn modelId="{BA4245BA-693F-E040-9E46-50CE21F94EAE}" type="presParOf" srcId="{64D5BE39-633E-EA47-9E4A-FFC243BE6652}" destId="{FFA0C7D3-B317-3B4D-88BE-8AA26290B082}" srcOrd="3" destOrd="0" presId="urn:microsoft.com/office/officeart/2005/8/layout/default"/>
    <dgm:cxn modelId="{2B49ED73-C63E-5F41-BC46-FC993CCF8857}" type="presParOf" srcId="{64D5BE39-633E-EA47-9E4A-FFC243BE6652}" destId="{B53F531A-D598-914D-AB07-09DC2710B069}" srcOrd="4" destOrd="0" presId="urn:microsoft.com/office/officeart/2005/8/layout/default"/>
    <dgm:cxn modelId="{4DBE27E5-5CEB-D146-BC9B-9EF9B6E30C8E}" type="presParOf" srcId="{64D5BE39-633E-EA47-9E4A-FFC243BE6652}" destId="{E3B84235-376D-2A41-851E-481AA603CD6D}" srcOrd="5" destOrd="0" presId="urn:microsoft.com/office/officeart/2005/8/layout/default"/>
    <dgm:cxn modelId="{01776BCF-350B-B844-969D-A7755721DD93}" type="presParOf" srcId="{64D5BE39-633E-EA47-9E4A-FFC243BE6652}" destId="{7CDCD125-CE7B-2843-B992-570587B53EBC}" srcOrd="6" destOrd="0" presId="urn:microsoft.com/office/officeart/2005/8/layout/default"/>
    <dgm:cxn modelId="{5C7A73ED-E6CD-7847-8773-4108407C23D3}" type="presParOf" srcId="{64D5BE39-633E-EA47-9E4A-FFC243BE6652}" destId="{071B815E-0AAC-0F44-9F20-EE4EA244F59D}" srcOrd="7" destOrd="0" presId="urn:microsoft.com/office/officeart/2005/8/layout/default"/>
    <dgm:cxn modelId="{CF649CCC-1F9D-B448-B195-B88B20B177C2}" type="presParOf" srcId="{64D5BE39-633E-EA47-9E4A-FFC243BE6652}" destId="{C476D937-080D-8542-90AF-A6D7EE8D9802}" srcOrd="8" destOrd="0" presId="urn:microsoft.com/office/officeart/2005/8/layout/default"/>
    <dgm:cxn modelId="{04F5B9F2-C5C2-5F48-B350-484E7EE3BBBC}" type="presParOf" srcId="{64D5BE39-633E-EA47-9E4A-FFC243BE6652}" destId="{948FC059-87DC-4842-A57C-3DAF97B8FC1E}" srcOrd="9" destOrd="0" presId="urn:microsoft.com/office/officeart/2005/8/layout/default"/>
    <dgm:cxn modelId="{6F43FAE5-1C53-7246-B8E2-D561AC53241A}" type="presParOf" srcId="{64D5BE39-633E-EA47-9E4A-FFC243BE6652}" destId="{789D3DF6-27B6-264B-BA0E-FA98F9F32123}" srcOrd="10" destOrd="0" presId="urn:microsoft.com/office/officeart/2005/8/layout/default"/>
    <dgm:cxn modelId="{A4F9182E-2369-4C41-9761-A685EF6BE6F0}" type="presParOf" srcId="{64D5BE39-633E-EA47-9E4A-FFC243BE6652}" destId="{A7D51745-503D-3B43-9A02-FFF3429F9184}" srcOrd="11" destOrd="0" presId="urn:microsoft.com/office/officeart/2005/8/layout/default"/>
    <dgm:cxn modelId="{93366EC3-E4A2-0F4B-8058-29A44DC28B9D}" type="presParOf" srcId="{64D5BE39-633E-EA47-9E4A-FFC243BE6652}" destId="{D48FF00C-2332-D249-A269-76C301060EDA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9E74B60-3343-4F10-BAF9-E0D3AB426C17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1C6A976-B653-4B93-8C5A-B3D4CF7BD223}">
      <dgm:prSet/>
      <dgm:spPr/>
      <dgm:t>
        <a:bodyPr/>
        <a:lstStyle/>
        <a:p>
          <a:r>
            <a:rPr lang="en-US" b="1" i="0" baseline="0"/>
            <a:t>Language delay</a:t>
          </a:r>
          <a:r>
            <a:rPr lang="en-US" b="0" i="0" baseline="0"/>
            <a:t> → limited vocabulary and communication skills</a:t>
          </a:r>
          <a:endParaRPr lang="en-US"/>
        </a:p>
      </dgm:t>
    </dgm:pt>
    <dgm:pt modelId="{A479688D-84BA-473E-8A99-61C9BACE15E4}" type="parTrans" cxnId="{5BFA48C3-A8CA-4F5F-A10B-36AE67860546}">
      <dgm:prSet/>
      <dgm:spPr/>
      <dgm:t>
        <a:bodyPr/>
        <a:lstStyle/>
        <a:p>
          <a:endParaRPr lang="en-US"/>
        </a:p>
      </dgm:t>
    </dgm:pt>
    <dgm:pt modelId="{B8D9B2FC-83AC-4E3C-AFD7-6690479B8253}" type="sibTrans" cxnId="{5BFA48C3-A8CA-4F5F-A10B-36AE67860546}">
      <dgm:prSet/>
      <dgm:spPr/>
      <dgm:t>
        <a:bodyPr/>
        <a:lstStyle/>
        <a:p>
          <a:endParaRPr lang="en-US"/>
        </a:p>
      </dgm:t>
    </dgm:pt>
    <dgm:pt modelId="{80C6FACD-1736-4304-A92E-FC4E264D60AA}">
      <dgm:prSet/>
      <dgm:spPr/>
      <dgm:t>
        <a:bodyPr/>
        <a:lstStyle/>
        <a:p>
          <a:r>
            <a:rPr lang="en-US" b="1" i="0" baseline="0"/>
            <a:t>Social development</a:t>
          </a:r>
          <a:r>
            <a:rPr lang="en-US" b="0" i="0" baseline="0"/>
            <a:t> → difficulty joining group play</a:t>
          </a:r>
          <a:endParaRPr lang="en-US"/>
        </a:p>
      </dgm:t>
    </dgm:pt>
    <dgm:pt modelId="{4424D8FD-6B4B-4CAC-8F6B-1BADFC7C6538}" type="parTrans" cxnId="{92447E8A-3183-42C9-B25C-00B25251B47D}">
      <dgm:prSet/>
      <dgm:spPr/>
      <dgm:t>
        <a:bodyPr/>
        <a:lstStyle/>
        <a:p>
          <a:endParaRPr lang="en-US"/>
        </a:p>
      </dgm:t>
    </dgm:pt>
    <dgm:pt modelId="{E1BA3FD1-78E1-40AC-9C70-93C57D6AC6E1}" type="sibTrans" cxnId="{92447E8A-3183-42C9-B25C-00B25251B47D}">
      <dgm:prSet/>
      <dgm:spPr/>
      <dgm:t>
        <a:bodyPr/>
        <a:lstStyle/>
        <a:p>
          <a:endParaRPr lang="en-US"/>
        </a:p>
      </dgm:t>
    </dgm:pt>
    <dgm:pt modelId="{AD774568-0272-4C0C-B45C-0D170508E56B}">
      <dgm:prSet/>
      <dgm:spPr/>
      <dgm:t>
        <a:bodyPr/>
        <a:lstStyle/>
        <a:p>
          <a:r>
            <a:rPr lang="en-US" b="1" i="0" baseline="0"/>
            <a:t>Emotional development</a:t>
          </a:r>
          <a:r>
            <a:rPr lang="en-US" b="0" i="0" baseline="0"/>
            <a:t> → anxiety and dependency</a:t>
          </a:r>
          <a:endParaRPr lang="en-US"/>
        </a:p>
      </dgm:t>
    </dgm:pt>
    <dgm:pt modelId="{656DA840-1207-4CE7-835D-6EE70EAF816B}" type="parTrans" cxnId="{327D6CF5-3648-4FE2-A12A-921FB9A0C54F}">
      <dgm:prSet/>
      <dgm:spPr/>
      <dgm:t>
        <a:bodyPr/>
        <a:lstStyle/>
        <a:p>
          <a:endParaRPr lang="en-US"/>
        </a:p>
      </dgm:t>
    </dgm:pt>
    <dgm:pt modelId="{DC5243B2-E3ED-46C2-985B-47E8A4F68C02}" type="sibTrans" cxnId="{327D6CF5-3648-4FE2-A12A-921FB9A0C54F}">
      <dgm:prSet/>
      <dgm:spPr/>
      <dgm:t>
        <a:bodyPr/>
        <a:lstStyle/>
        <a:p>
          <a:endParaRPr lang="en-US"/>
        </a:p>
      </dgm:t>
    </dgm:pt>
    <dgm:pt modelId="{B0042232-BE52-4DDF-9E20-725BBB9E8E05}">
      <dgm:prSet/>
      <dgm:spPr/>
      <dgm:t>
        <a:bodyPr/>
        <a:lstStyle/>
        <a:p>
          <a:r>
            <a:rPr lang="en-US" b="1" i="0" baseline="0"/>
            <a:t>Cognitive development</a:t>
          </a:r>
          <a:r>
            <a:rPr lang="en-US" b="0" i="0" baseline="0"/>
            <a:t> → slower problem-solving skills</a:t>
          </a:r>
          <a:endParaRPr lang="en-US"/>
        </a:p>
      </dgm:t>
    </dgm:pt>
    <dgm:pt modelId="{F0A5CAD8-1FC2-42A6-A6D2-0E289859DB79}" type="parTrans" cxnId="{DF016158-C211-4BE3-B3BB-9222A2614F07}">
      <dgm:prSet/>
      <dgm:spPr/>
      <dgm:t>
        <a:bodyPr/>
        <a:lstStyle/>
        <a:p>
          <a:endParaRPr lang="en-US"/>
        </a:p>
      </dgm:t>
    </dgm:pt>
    <dgm:pt modelId="{DF945C7A-76CC-4BED-8F51-D0E65257430E}" type="sibTrans" cxnId="{DF016158-C211-4BE3-B3BB-9222A2614F07}">
      <dgm:prSet/>
      <dgm:spPr/>
      <dgm:t>
        <a:bodyPr/>
        <a:lstStyle/>
        <a:p>
          <a:endParaRPr lang="en-US"/>
        </a:p>
      </dgm:t>
    </dgm:pt>
    <dgm:pt modelId="{C6D199BA-1D80-594E-A8E1-DC5907D5F07F}" type="pres">
      <dgm:prSet presAssocID="{19E74B60-3343-4F10-BAF9-E0D3AB426C17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6D42611B-8046-A146-AAB5-EAFF82CAC235}" type="pres">
      <dgm:prSet presAssocID="{51C6A976-B653-4B93-8C5A-B3D4CF7BD223}" presName="hierRoot1" presStyleCnt="0"/>
      <dgm:spPr/>
    </dgm:pt>
    <dgm:pt modelId="{785953CF-AF34-0143-A2C7-5B5A784601C6}" type="pres">
      <dgm:prSet presAssocID="{51C6A976-B653-4B93-8C5A-B3D4CF7BD223}" presName="composite" presStyleCnt="0"/>
      <dgm:spPr/>
    </dgm:pt>
    <dgm:pt modelId="{7B12F476-A46D-7F43-8FC9-2AA595800E2F}" type="pres">
      <dgm:prSet presAssocID="{51C6A976-B653-4B93-8C5A-B3D4CF7BD223}" presName="background" presStyleLbl="node0" presStyleIdx="0" presStyleCnt="4"/>
      <dgm:spPr/>
    </dgm:pt>
    <dgm:pt modelId="{0FFAA260-BA59-5449-B7DD-5366015BD928}" type="pres">
      <dgm:prSet presAssocID="{51C6A976-B653-4B93-8C5A-B3D4CF7BD223}" presName="text" presStyleLbl="fgAcc0" presStyleIdx="0" presStyleCnt="4">
        <dgm:presLayoutVars>
          <dgm:chPref val="3"/>
        </dgm:presLayoutVars>
      </dgm:prSet>
      <dgm:spPr/>
    </dgm:pt>
    <dgm:pt modelId="{49F66F76-B6A3-5446-B894-E2085605EB11}" type="pres">
      <dgm:prSet presAssocID="{51C6A976-B653-4B93-8C5A-B3D4CF7BD223}" presName="hierChild2" presStyleCnt="0"/>
      <dgm:spPr/>
    </dgm:pt>
    <dgm:pt modelId="{811E45D8-EE26-1443-BD5F-92950F0BDD9B}" type="pres">
      <dgm:prSet presAssocID="{80C6FACD-1736-4304-A92E-FC4E264D60AA}" presName="hierRoot1" presStyleCnt="0"/>
      <dgm:spPr/>
    </dgm:pt>
    <dgm:pt modelId="{48A77D66-941C-8340-9789-F89AC1E32AD4}" type="pres">
      <dgm:prSet presAssocID="{80C6FACD-1736-4304-A92E-FC4E264D60AA}" presName="composite" presStyleCnt="0"/>
      <dgm:spPr/>
    </dgm:pt>
    <dgm:pt modelId="{4DF7D6A9-259D-B04F-890A-67E2A880C202}" type="pres">
      <dgm:prSet presAssocID="{80C6FACD-1736-4304-A92E-FC4E264D60AA}" presName="background" presStyleLbl="node0" presStyleIdx="1" presStyleCnt="4"/>
      <dgm:spPr/>
    </dgm:pt>
    <dgm:pt modelId="{587A92C4-9948-AA48-AB19-151C7F777CF2}" type="pres">
      <dgm:prSet presAssocID="{80C6FACD-1736-4304-A92E-FC4E264D60AA}" presName="text" presStyleLbl="fgAcc0" presStyleIdx="1" presStyleCnt="4">
        <dgm:presLayoutVars>
          <dgm:chPref val="3"/>
        </dgm:presLayoutVars>
      </dgm:prSet>
      <dgm:spPr/>
    </dgm:pt>
    <dgm:pt modelId="{F7A40C3B-87A5-134A-8FE1-56D9A70C325B}" type="pres">
      <dgm:prSet presAssocID="{80C6FACD-1736-4304-A92E-FC4E264D60AA}" presName="hierChild2" presStyleCnt="0"/>
      <dgm:spPr/>
    </dgm:pt>
    <dgm:pt modelId="{DE9DE471-5E45-3F44-8185-E23FB3EDA251}" type="pres">
      <dgm:prSet presAssocID="{AD774568-0272-4C0C-B45C-0D170508E56B}" presName="hierRoot1" presStyleCnt="0"/>
      <dgm:spPr/>
    </dgm:pt>
    <dgm:pt modelId="{F3FFA738-6578-384C-9594-1B50BEB29004}" type="pres">
      <dgm:prSet presAssocID="{AD774568-0272-4C0C-B45C-0D170508E56B}" presName="composite" presStyleCnt="0"/>
      <dgm:spPr/>
    </dgm:pt>
    <dgm:pt modelId="{E66C4BC9-D60D-8548-8E07-A6B7A62F8ACB}" type="pres">
      <dgm:prSet presAssocID="{AD774568-0272-4C0C-B45C-0D170508E56B}" presName="background" presStyleLbl="node0" presStyleIdx="2" presStyleCnt="4"/>
      <dgm:spPr/>
    </dgm:pt>
    <dgm:pt modelId="{CF7E4EE8-ED57-9A4A-8C6C-C4080A53C011}" type="pres">
      <dgm:prSet presAssocID="{AD774568-0272-4C0C-B45C-0D170508E56B}" presName="text" presStyleLbl="fgAcc0" presStyleIdx="2" presStyleCnt="4">
        <dgm:presLayoutVars>
          <dgm:chPref val="3"/>
        </dgm:presLayoutVars>
      </dgm:prSet>
      <dgm:spPr/>
    </dgm:pt>
    <dgm:pt modelId="{C13061E9-E38D-594B-A381-C6A4D9F9AB8D}" type="pres">
      <dgm:prSet presAssocID="{AD774568-0272-4C0C-B45C-0D170508E56B}" presName="hierChild2" presStyleCnt="0"/>
      <dgm:spPr/>
    </dgm:pt>
    <dgm:pt modelId="{256831B0-FB26-DC4A-8496-4FF4BA4DE3AD}" type="pres">
      <dgm:prSet presAssocID="{B0042232-BE52-4DDF-9E20-725BBB9E8E05}" presName="hierRoot1" presStyleCnt="0"/>
      <dgm:spPr/>
    </dgm:pt>
    <dgm:pt modelId="{4A7F8CA7-4C13-6640-8512-7B634DE1A98D}" type="pres">
      <dgm:prSet presAssocID="{B0042232-BE52-4DDF-9E20-725BBB9E8E05}" presName="composite" presStyleCnt="0"/>
      <dgm:spPr/>
    </dgm:pt>
    <dgm:pt modelId="{86502648-D7DD-C04D-AD84-7D783876842C}" type="pres">
      <dgm:prSet presAssocID="{B0042232-BE52-4DDF-9E20-725BBB9E8E05}" presName="background" presStyleLbl="node0" presStyleIdx="3" presStyleCnt="4"/>
      <dgm:spPr/>
    </dgm:pt>
    <dgm:pt modelId="{F0153164-405C-4646-B72C-8B664D8E3C8C}" type="pres">
      <dgm:prSet presAssocID="{B0042232-BE52-4DDF-9E20-725BBB9E8E05}" presName="text" presStyleLbl="fgAcc0" presStyleIdx="3" presStyleCnt="4">
        <dgm:presLayoutVars>
          <dgm:chPref val="3"/>
        </dgm:presLayoutVars>
      </dgm:prSet>
      <dgm:spPr/>
    </dgm:pt>
    <dgm:pt modelId="{612DD843-24F0-4143-94EF-D1DF75C95672}" type="pres">
      <dgm:prSet presAssocID="{B0042232-BE52-4DDF-9E20-725BBB9E8E05}" presName="hierChild2" presStyleCnt="0"/>
      <dgm:spPr/>
    </dgm:pt>
  </dgm:ptLst>
  <dgm:cxnLst>
    <dgm:cxn modelId="{913B0006-6924-6B4A-84D1-4661A87403EF}" type="presOf" srcId="{B0042232-BE52-4DDF-9E20-725BBB9E8E05}" destId="{F0153164-405C-4646-B72C-8B664D8E3C8C}" srcOrd="0" destOrd="0" presId="urn:microsoft.com/office/officeart/2005/8/layout/hierarchy1"/>
    <dgm:cxn modelId="{DF016158-C211-4BE3-B3BB-9222A2614F07}" srcId="{19E74B60-3343-4F10-BAF9-E0D3AB426C17}" destId="{B0042232-BE52-4DDF-9E20-725BBB9E8E05}" srcOrd="3" destOrd="0" parTransId="{F0A5CAD8-1FC2-42A6-A6D2-0E289859DB79}" sibTransId="{DF945C7A-76CC-4BED-8F51-D0E65257430E}"/>
    <dgm:cxn modelId="{A49DE263-584C-2447-B606-E7FDC0E5B8B3}" type="presOf" srcId="{19E74B60-3343-4F10-BAF9-E0D3AB426C17}" destId="{C6D199BA-1D80-594E-A8E1-DC5907D5F07F}" srcOrd="0" destOrd="0" presId="urn:microsoft.com/office/officeart/2005/8/layout/hierarchy1"/>
    <dgm:cxn modelId="{BA7A8E72-BEE5-8A4E-83D5-D76DAFF9724E}" type="presOf" srcId="{AD774568-0272-4C0C-B45C-0D170508E56B}" destId="{CF7E4EE8-ED57-9A4A-8C6C-C4080A53C011}" srcOrd="0" destOrd="0" presId="urn:microsoft.com/office/officeart/2005/8/layout/hierarchy1"/>
    <dgm:cxn modelId="{92447E8A-3183-42C9-B25C-00B25251B47D}" srcId="{19E74B60-3343-4F10-BAF9-E0D3AB426C17}" destId="{80C6FACD-1736-4304-A92E-FC4E264D60AA}" srcOrd="1" destOrd="0" parTransId="{4424D8FD-6B4B-4CAC-8F6B-1BADFC7C6538}" sibTransId="{E1BA3FD1-78E1-40AC-9C70-93C57D6AC6E1}"/>
    <dgm:cxn modelId="{24DF91BA-EB44-524B-A918-73515C8884E2}" type="presOf" srcId="{80C6FACD-1736-4304-A92E-FC4E264D60AA}" destId="{587A92C4-9948-AA48-AB19-151C7F777CF2}" srcOrd="0" destOrd="0" presId="urn:microsoft.com/office/officeart/2005/8/layout/hierarchy1"/>
    <dgm:cxn modelId="{5BFA48C3-A8CA-4F5F-A10B-36AE67860546}" srcId="{19E74B60-3343-4F10-BAF9-E0D3AB426C17}" destId="{51C6A976-B653-4B93-8C5A-B3D4CF7BD223}" srcOrd="0" destOrd="0" parTransId="{A479688D-84BA-473E-8A99-61C9BACE15E4}" sibTransId="{B8D9B2FC-83AC-4E3C-AFD7-6690479B8253}"/>
    <dgm:cxn modelId="{327D6CF5-3648-4FE2-A12A-921FB9A0C54F}" srcId="{19E74B60-3343-4F10-BAF9-E0D3AB426C17}" destId="{AD774568-0272-4C0C-B45C-0D170508E56B}" srcOrd="2" destOrd="0" parTransId="{656DA840-1207-4CE7-835D-6EE70EAF816B}" sibTransId="{DC5243B2-E3ED-46C2-985B-47E8A4F68C02}"/>
    <dgm:cxn modelId="{306A76FB-B428-BB46-A1D1-CCEBD9637265}" type="presOf" srcId="{51C6A976-B653-4B93-8C5A-B3D4CF7BD223}" destId="{0FFAA260-BA59-5449-B7DD-5366015BD928}" srcOrd="0" destOrd="0" presId="urn:microsoft.com/office/officeart/2005/8/layout/hierarchy1"/>
    <dgm:cxn modelId="{C50DBEEB-138E-A146-98D1-7616F0D01347}" type="presParOf" srcId="{C6D199BA-1D80-594E-A8E1-DC5907D5F07F}" destId="{6D42611B-8046-A146-AAB5-EAFF82CAC235}" srcOrd="0" destOrd="0" presId="urn:microsoft.com/office/officeart/2005/8/layout/hierarchy1"/>
    <dgm:cxn modelId="{DEAF8F71-3CC6-0446-A736-F93A07543266}" type="presParOf" srcId="{6D42611B-8046-A146-AAB5-EAFF82CAC235}" destId="{785953CF-AF34-0143-A2C7-5B5A784601C6}" srcOrd="0" destOrd="0" presId="urn:microsoft.com/office/officeart/2005/8/layout/hierarchy1"/>
    <dgm:cxn modelId="{6518534C-EAE0-8E45-AA09-4D7211DBDCAF}" type="presParOf" srcId="{785953CF-AF34-0143-A2C7-5B5A784601C6}" destId="{7B12F476-A46D-7F43-8FC9-2AA595800E2F}" srcOrd="0" destOrd="0" presId="urn:microsoft.com/office/officeart/2005/8/layout/hierarchy1"/>
    <dgm:cxn modelId="{DA217ADF-77D7-BE44-91D2-156CDBAC061C}" type="presParOf" srcId="{785953CF-AF34-0143-A2C7-5B5A784601C6}" destId="{0FFAA260-BA59-5449-B7DD-5366015BD928}" srcOrd="1" destOrd="0" presId="urn:microsoft.com/office/officeart/2005/8/layout/hierarchy1"/>
    <dgm:cxn modelId="{B3874E1A-2645-3647-9BA0-F9A2CF3996D3}" type="presParOf" srcId="{6D42611B-8046-A146-AAB5-EAFF82CAC235}" destId="{49F66F76-B6A3-5446-B894-E2085605EB11}" srcOrd="1" destOrd="0" presId="urn:microsoft.com/office/officeart/2005/8/layout/hierarchy1"/>
    <dgm:cxn modelId="{A1624A26-BD7E-934D-BE7B-F362A1C5F033}" type="presParOf" srcId="{C6D199BA-1D80-594E-A8E1-DC5907D5F07F}" destId="{811E45D8-EE26-1443-BD5F-92950F0BDD9B}" srcOrd="1" destOrd="0" presId="urn:microsoft.com/office/officeart/2005/8/layout/hierarchy1"/>
    <dgm:cxn modelId="{CBFC1404-1C9A-204A-A2EA-C1DEEE338C2E}" type="presParOf" srcId="{811E45D8-EE26-1443-BD5F-92950F0BDD9B}" destId="{48A77D66-941C-8340-9789-F89AC1E32AD4}" srcOrd="0" destOrd="0" presId="urn:microsoft.com/office/officeart/2005/8/layout/hierarchy1"/>
    <dgm:cxn modelId="{840BF054-0A2D-6549-896F-3422C1485DA8}" type="presParOf" srcId="{48A77D66-941C-8340-9789-F89AC1E32AD4}" destId="{4DF7D6A9-259D-B04F-890A-67E2A880C202}" srcOrd="0" destOrd="0" presId="urn:microsoft.com/office/officeart/2005/8/layout/hierarchy1"/>
    <dgm:cxn modelId="{A599C2A2-0F96-4A46-92FA-E294FF19C292}" type="presParOf" srcId="{48A77D66-941C-8340-9789-F89AC1E32AD4}" destId="{587A92C4-9948-AA48-AB19-151C7F777CF2}" srcOrd="1" destOrd="0" presId="urn:microsoft.com/office/officeart/2005/8/layout/hierarchy1"/>
    <dgm:cxn modelId="{193D04AB-344A-E247-A174-34FC85C30C32}" type="presParOf" srcId="{811E45D8-EE26-1443-BD5F-92950F0BDD9B}" destId="{F7A40C3B-87A5-134A-8FE1-56D9A70C325B}" srcOrd="1" destOrd="0" presId="urn:microsoft.com/office/officeart/2005/8/layout/hierarchy1"/>
    <dgm:cxn modelId="{DA268F4A-8E17-0A41-8C2A-9197CEB56D1C}" type="presParOf" srcId="{C6D199BA-1D80-594E-A8E1-DC5907D5F07F}" destId="{DE9DE471-5E45-3F44-8185-E23FB3EDA251}" srcOrd="2" destOrd="0" presId="urn:microsoft.com/office/officeart/2005/8/layout/hierarchy1"/>
    <dgm:cxn modelId="{06EAAB29-E0CD-B445-9B8B-9A1A2352A617}" type="presParOf" srcId="{DE9DE471-5E45-3F44-8185-E23FB3EDA251}" destId="{F3FFA738-6578-384C-9594-1B50BEB29004}" srcOrd="0" destOrd="0" presId="urn:microsoft.com/office/officeart/2005/8/layout/hierarchy1"/>
    <dgm:cxn modelId="{E670FD0D-454D-AC45-A72E-05559A46CAA6}" type="presParOf" srcId="{F3FFA738-6578-384C-9594-1B50BEB29004}" destId="{E66C4BC9-D60D-8548-8E07-A6B7A62F8ACB}" srcOrd="0" destOrd="0" presId="urn:microsoft.com/office/officeart/2005/8/layout/hierarchy1"/>
    <dgm:cxn modelId="{EA50D9E0-5FF9-EF49-ADCF-CA1C4843106A}" type="presParOf" srcId="{F3FFA738-6578-384C-9594-1B50BEB29004}" destId="{CF7E4EE8-ED57-9A4A-8C6C-C4080A53C011}" srcOrd="1" destOrd="0" presId="urn:microsoft.com/office/officeart/2005/8/layout/hierarchy1"/>
    <dgm:cxn modelId="{DC28C22C-B235-D948-B312-1C80E745E797}" type="presParOf" srcId="{DE9DE471-5E45-3F44-8185-E23FB3EDA251}" destId="{C13061E9-E38D-594B-A381-C6A4D9F9AB8D}" srcOrd="1" destOrd="0" presId="urn:microsoft.com/office/officeart/2005/8/layout/hierarchy1"/>
    <dgm:cxn modelId="{E10BF2A7-ED8B-C04C-9055-BF20FEE52625}" type="presParOf" srcId="{C6D199BA-1D80-594E-A8E1-DC5907D5F07F}" destId="{256831B0-FB26-DC4A-8496-4FF4BA4DE3AD}" srcOrd="3" destOrd="0" presId="urn:microsoft.com/office/officeart/2005/8/layout/hierarchy1"/>
    <dgm:cxn modelId="{8AB28F3D-E7EC-3544-92D5-8A4D8BC69A6C}" type="presParOf" srcId="{256831B0-FB26-DC4A-8496-4FF4BA4DE3AD}" destId="{4A7F8CA7-4C13-6640-8512-7B634DE1A98D}" srcOrd="0" destOrd="0" presId="urn:microsoft.com/office/officeart/2005/8/layout/hierarchy1"/>
    <dgm:cxn modelId="{714F890D-B984-4A4B-BB2E-B7DF75838203}" type="presParOf" srcId="{4A7F8CA7-4C13-6640-8512-7B634DE1A98D}" destId="{86502648-D7DD-C04D-AD84-7D783876842C}" srcOrd="0" destOrd="0" presId="urn:microsoft.com/office/officeart/2005/8/layout/hierarchy1"/>
    <dgm:cxn modelId="{5A1F556B-2CDF-4940-A89D-2218E387A901}" type="presParOf" srcId="{4A7F8CA7-4C13-6640-8512-7B634DE1A98D}" destId="{F0153164-405C-4646-B72C-8B664D8E3C8C}" srcOrd="1" destOrd="0" presId="urn:microsoft.com/office/officeart/2005/8/layout/hierarchy1"/>
    <dgm:cxn modelId="{4F234825-6B0E-0047-9153-F7F5A6CF8351}" type="presParOf" srcId="{256831B0-FB26-DC4A-8496-4FF4BA4DE3AD}" destId="{612DD843-24F0-4143-94EF-D1DF75C95672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EFC9A3-9E14-0343-966D-1B35857D9397}">
      <dsp:nvSpPr>
        <dsp:cNvPr id="0" name=""/>
        <dsp:cNvSpPr/>
      </dsp:nvSpPr>
      <dsp:spPr>
        <a:xfrm>
          <a:off x="1676743" y="0"/>
          <a:ext cx="4401205" cy="4401205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37F4C8-1E5C-5B42-8C69-82D965A83D2A}">
      <dsp:nvSpPr>
        <dsp:cNvPr id="0" name=""/>
        <dsp:cNvSpPr/>
      </dsp:nvSpPr>
      <dsp:spPr>
        <a:xfrm>
          <a:off x="2094857" y="418114"/>
          <a:ext cx="1716469" cy="171646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i="0" kern="1200" baseline="0"/>
            <a:t>Learning is a social process</a:t>
          </a:r>
          <a:endParaRPr lang="en-US" sz="1900" kern="1200"/>
        </a:p>
      </dsp:txBody>
      <dsp:txXfrm>
        <a:off x="2178648" y="501905"/>
        <a:ext cx="1548887" cy="1548887"/>
      </dsp:txXfrm>
    </dsp:sp>
    <dsp:sp modelId="{ACC36C10-DC2B-9C43-ABDD-7916132D0177}">
      <dsp:nvSpPr>
        <dsp:cNvPr id="0" name=""/>
        <dsp:cNvSpPr/>
      </dsp:nvSpPr>
      <dsp:spPr>
        <a:xfrm>
          <a:off x="3943363" y="418114"/>
          <a:ext cx="1716469" cy="171646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i="0" kern="1200" baseline="0"/>
            <a:t>Children develop through interaction with others</a:t>
          </a:r>
          <a:endParaRPr lang="en-US" sz="1900" kern="1200"/>
        </a:p>
      </dsp:txBody>
      <dsp:txXfrm>
        <a:off x="4027154" y="501905"/>
        <a:ext cx="1548887" cy="1548887"/>
      </dsp:txXfrm>
    </dsp:sp>
    <dsp:sp modelId="{CE0E2650-63E8-2C4C-B468-13EA358AAB89}">
      <dsp:nvSpPr>
        <dsp:cNvPr id="0" name=""/>
        <dsp:cNvSpPr/>
      </dsp:nvSpPr>
      <dsp:spPr>
        <a:xfrm>
          <a:off x="2094857" y="2266620"/>
          <a:ext cx="1716469" cy="171646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i="0" kern="1200" baseline="0"/>
            <a:t>Language is central to cognitive development</a:t>
          </a:r>
          <a:endParaRPr lang="en-US" sz="1900" kern="1200"/>
        </a:p>
      </dsp:txBody>
      <dsp:txXfrm>
        <a:off x="2178648" y="2350411"/>
        <a:ext cx="1548887" cy="1548887"/>
      </dsp:txXfrm>
    </dsp:sp>
    <dsp:sp modelId="{101F7C42-8411-2940-A84A-CE45ECC4B7FB}">
      <dsp:nvSpPr>
        <dsp:cNvPr id="0" name=""/>
        <dsp:cNvSpPr/>
      </dsp:nvSpPr>
      <dsp:spPr>
        <a:xfrm>
          <a:off x="3943363" y="2266620"/>
          <a:ext cx="1716469" cy="171646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i="0" kern="1200" baseline="0"/>
            <a:t>Culture and environment strongly influence learning</a:t>
          </a:r>
          <a:endParaRPr lang="en-US" sz="1900" kern="1200"/>
        </a:p>
      </dsp:txBody>
      <dsp:txXfrm>
        <a:off x="4027154" y="2350411"/>
        <a:ext cx="1548887" cy="154888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1038C1-BAE2-7940-A5F1-395A0E73589C}">
      <dsp:nvSpPr>
        <dsp:cNvPr id="0" name=""/>
        <dsp:cNvSpPr/>
      </dsp:nvSpPr>
      <dsp:spPr>
        <a:xfrm>
          <a:off x="255389" y="169"/>
          <a:ext cx="1883494" cy="113009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Nature (Biological)</a:t>
          </a:r>
          <a:endParaRPr lang="en-US" sz="1800" kern="1200"/>
        </a:p>
      </dsp:txBody>
      <dsp:txXfrm>
        <a:off x="255389" y="169"/>
        <a:ext cx="1883494" cy="1130096"/>
      </dsp:txXfrm>
    </dsp:sp>
    <dsp:sp modelId="{CD2E8B63-DCEE-A441-B719-A0CB73060C41}">
      <dsp:nvSpPr>
        <dsp:cNvPr id="0" name=""/>
        <dsp:cNvSpPr/>
      </dsp:nvSpPr>
      <dsp:spPr>
        <a:xfrm>
          <a:off x="2327232" y="169"/>
          <a:ext cx="1883494" cy="113009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Possible temperament: shy or sensitive child</a:t>
          </a:r>
          <a:endParaRPr lang="en-US" sz="1800" kern="1200"/>
        </a:p>
      </dsp:txBody>
      <dsp:txXfrm>
        <a:off x="2327232" y="169"/>
        <a:ext cx="1883494" cy="1130096"/>
      </dsp:txXfrm>
    </dsp:sp>
    <dsp:sp modelId="{B53F531A-D598-914D-AB07-09DC2710B069}">
      <dsp:nvSpPr>
        <dsp:cNvPr id="0" name=""/>
        <dsp:cNvSpPr/>
      </dsp:nvSpPr>
      <dsp:spPr>
        <a:xfrm>
          <a:off x="4399076" y="169"/>
          <a:ext cx="1883494" cy="113009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Brain development affected by stress</a:t>
          </a:r>
          <a:endParaRPr lang="en-US" sz="1800" kern="1200"/>
        </a:p>
      </dsp:txBody>
      <dsp:txXfrm>
        <a:off x="4399076" y="169"/>
        <a:ext cx="1883494" cy="1130096"/>
      </dsp:txXfrm>
    </dsp:sp>
    <dsp:sp modelId="{7CDCD125-CE7B-2843-B992-570587B53EBC}">
      <dsp:nvSpPr>
        <dsp:cNvPr id="0" name=""/>
        <dsp:cNvSpPr/>
      </dsp:nvSpPr>
      <dsp:spPr>
        <a:xfrm>
          <a:off x="255389" y="1318615"/>
          <a:ext cx="1883494" cy="113009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Nurture (Environmental)</a:t>
          </a:r>
          <a:endParaRPr lang="en-US" sz="1800" kern="1200"/>
        </a:p>
      </dsp:txBody>
      <dsp:txXfrm>
        <a:off x="255389" y="1318615"/>
        <a:ext cx="1883494" cy="1130096"/>
      </dsp:txXfrm>
    </dsp:sp>
    <dsp:sp modelId="{C476D937-080D-8542-90AF-A6D7EE8D9802}">
      <dsp:nvSpPr>
        <dsp:cNvPr id="0" name=""/>
        <dsp:cNvSpPr/>
      </dsp:nvSpPr>
      <dsp:spPr>
        <a:xfrm>
          <a:off x="2327232" y="1318615"/>
          <a:ext cx="1883494" cy="113009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Lack of consistent interaction</a:t>
          </a:r>
          <a:endParaRPr lang="en-US" sz="1800" kern="1200"/>
        </a:p>
      </dsp:txBody>
      <dsp:txXfrm>
        <a:off x="2327232" y="1318615"/>
        <a:ext cx="1883494" cy="1130096"/>
      </dsp:txXfrm>
    </dsp:sp>
    <dsp:sp modelId="{789D3DF6-27B6-264B-BA0E-FA98F9F32123}">
      <dsp:nvSpPr>
        <dsp:cNvPr id="0" name=""/>
        <dsp:cNvSpPr/>
      </dsp:nvSpPr>
      <dsp:spPr>
        <a:xfrm>
          <a:off x="4399076" y="1318615"/>
          <a:ext cx="1883494" cy="113009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Reduced language exposure</a:t>
          </a:r>
          <a:endParaRPr lang="en-US" sz="1800" kern="1200"/>
        </a:p>
      </dsp:txBody>
      <dsp:txXfrm>
        <a:off x="4399076" y="1318615"/>
        <a:ext cx="1883494" cy="1130096"/>
      </dsp:txXfrm>
    </dsp:sp>
    <dsp:sp modelId="{D48FF00C-2332-D249-A269-76C301060EDA}">
      <dsp:nvSpPr>
        <dsp:cNvPr id="0" name=""/>
        <dsp:cNvSpPr/>
      </dsp:nvSpPr>
      <dsp:spPr>
        <a:xfrm>
          <a:off x="2327232" y="2637061"/>
          <a:ext cx="1883494" cy="113009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Emotional insecurity at home</a:t>
          </a:r>
          <a:endParaRPr lang="en-US" sz="1800" kern="1200"/>
        </a:p>
      </dsp:txBody>
      <dsp:txXfrm>
        <a:off x="2327232" y="2637061"/>
        <a:ext cx="1883494" cy="113009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12F476-A46D-7F43-8FC9-2AA595800E2F}">
      <dsp:nvSpPr>
        <dsp:cNvPr id="0" name=""/>
        <dsp:cNvSpPr/>
      </dsp:nvSpPr>
      <dsp:spPr>
        <a:xfrm>
          <a:off x="3268" y="1019412"/>
          <a:ext cx="2333807" cy="14819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FAA260-BA59-5449-B7DD-5366015BD928}">
      <dsp:nvSpPr>
        <dsp:cNvPr id="0" name=""/>
        <dsp:cNvSpPr/>
      </dsp:nvSpPr>
      <dsp:spPr>
        <a:xfrm>
          <a:off x="262580" y="1265758"/>
          <a:ext cx="2333807" cy="14819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i="0" kern="1200" baseline="0"/>
            <a:t>Language delay</a:t>
          </a:r>
          <a:r>
            <a:rPr lang="en-US" sz="1900" b="0" i="0" kern="1200" baseline="0"/>
            <a:t> → limited vocabulary and communication skills</a:t>
          </a:r>
          <a:endParaRPr lang="en-US" sz="1900" kern="1200"/>
        </a:p>
      </dsp:txBody>
      <dsp:txXfrm>
        <a:off x="305985" y="1309163"/>
        <a:ext cx="2246997" cy="1395157"/>
      </dsp:txXfrm>
    </dsp:sp>
    <dsp:sp modelId="{4DF7D6A9-259D-B04F-890A-67E2A880C202}">
      <dsp:nvSpPr>
        <dsp:cNvPr id="0" name=""/>
        <dsp:cNvSpPr/>
      </dsp:nvSpPr>
      <dsp:spPr>
        <a:xfrm>
          <a:off x="2855699" y="1019412"/>
          <a:ext cx="2333807" cy="14819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7A92C4-9948-AA48-AB19-151C7F777CF2}">
      <dsp:nvSpPr>
        <dsp:cNvPr id="0" name=""/>
        <dsp:cNvSpPr/>
      </dsp:nvSpPr>
      <dsp:spPr>
        <a:xfrm>
          <a:off x="3115011" y="1265758"/>
          <a:ext cx="2333807" cy="14819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i="0" kern="1200" baseline="0"/>
            <a:t>Social development</a:t>
          </a:r>
          <a:r>
            <a:rPr lang="en-US" sz="1900" b="0" i="0" kern="1200" baseline="0"/>
            <a:t> → difficulty joining group play</a:t>
          </a:r>
          <a:endParaRPr lang="en-US" sz="1900" kern="1200"/>
        </a:p>
      </dsp:txBody>
      <dsp:txXfrm>
        <a:off x="3158416" y="1309163"/>
        <a:ext cx="2246997" cy="1395157"/>
      </dsp:txXfrm>
    </dsp:sp>
    <dsp:sp modelId="{E66C4BC9-D60D-8548-8E07-A6B7A62F8ACB}">
      <dsp:nvSpPr>
        <dsp:cNvPr id="0" name=""/>
        <dsp:cNvSpPr/>
      </dsp:nvSpPr>
      <dsp:spPr>
        <a:xfrm>
          <a:off x="5708130" y="1019412"/>
          <a:ext cx="2333807" cy="14819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7E4EE8-ED57-9A4A-8C6C-C4080A53C011}">
      <dsp:nvSpPr>
        <dsp:cNvPr id="0" name=""/>
        <dsp:cNvSpPr/>
      </dsp:nvSpPr>
      <dsp:spPr>
        <a:xfrm>
          <a:off x="5967442" y="1265758"/>
          <a:ext cx="2333807" cy="14819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i="0" kern="1200" baseline="0"/>
            <a:t>Emotional development</a:t>
          </a:r>
          <a:r>
            <a:rPr lang="en-US" sz="1900" b="0" i="0" kern="1200" baseline="0"/>
            <a:t> → anxiety and dependency</a:t>
          </a:r>
          <a:endParaRPr lang="en-US" sz="1900" kern="1200"/>
        </a:p>
      </dsp:txBody>
      <dsp:txXfrm>
        <a:off x="6010847" y="1309163"/>
        <a:ext cx="2246997" cy="1395157"/>
      </dsp:txXfrm>
    </dsp:sp>
    <dsp:sp modelId="{86502648-D7DD-C04D-AD84-7D783876842C}">
      <dsp:nvSpPr>
        <dsp:cNvPr id="0" name=""/>
        <dsp:cNvSpPr/>
      </dsp:nvSpPr>
      <dsp:spPr>
        <a:xfrm>
          <a:off x="8560562" y="1019412"/>
          <a:ext cx="2333807" cy="14819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153164-405C-4646-B72C-8B664D8E3C8C}">
      <dsp:nvSpPr>
        <dsp:cNvPr id="0" name=""/>
        <dsp:cNvSpPr/>
      </dsp:nvSpPr>
      <dsp:spPr>
        <a:xfrm>
          <a:off x="8819874" y="1265758"/>
          <a:ext cx="2333807" cy="14819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i="0" kern="1200" baseline="0"/>
            <a:t>Cognitive development</a:t>
          </a:r>
          <a:r>
            <a:rPr lang="en-US" sz="1900" b="0" i="0" kern="1200" baseline="0"/>
            <a:t> → slower problem-solving skills</a:t>
          </a:r>
          <a:endParaRPr lang="en-US" sz="1900" kern="1200"/>
        </a:p>
      </dsp:txBody>
      <dsp:txXfrm>
        <a:off x="8863279" y="1309163"/>
        <a:ext cx="2246997" cy="13951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36BB66-C5A1-A846-9A5E-E94ED1BC167C}" type="datetimeFigureOut">
              <a:rPr lang="en-US" smtClean="0"/>
              <a:t>7/7/26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1EB248-5680-FF49-82BE-EA1A513C89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44777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1EB248-5680-FF49-82BE-EA1A513C8935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52451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6/30/26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09106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6/30/26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3564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6/30/26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92055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6/30/26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1324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6/30/26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148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6/30/26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68935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6/30/26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11918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6/30/26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51732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6/30/26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46513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6/30/26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55248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6/30/26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8288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6/30/26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99479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8" r:id="rId6"/>
    <p:sldLayoutId id="2147483693" r:id="rId7"/>
    <p:sldLayoutId id="2147483694" r:id="rId8"/>
    <p:sldLayoutId id="2147483695" r:id="rId9"/>
    <p:sldLayoutId id="2147483697" r:id="rId10"/>
    <p:sldLayoutId id="2147483696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0EECA69B-4C2A-7F31-8019-E90DB3BD49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091E9A4-8EB2-AF20-C2CA-0C7EDCE0534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536" t="9091" r="13656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857DEAC1-B3AA-6569-0A44-A191DF2F3C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577840"/>
            <a:ext cx="12191999" cy="1280160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38BD0BE4-764F-5897-8186-2373ED69F489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 bwMode="auto">
          <a:xfrm>
            <a:off x="320039" y="5739969"/>
            <a:ext cx="8178501" cy="960120"/>
          </a:xfrm>
          <a:prstGeom prst="rect">
            <a:avLst/>
          </a:prstGeom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Lifespan Development – Isaac Case Study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Chosen Theory: Vygotsky’s Sociocultural Theory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4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C1A265A-25A4-6289-B1E7-E562136A1FD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98541" y="5739969"/>
            <a:ext cx="3498744" cy="1128531"/>
          </a:xfrm>
        </p:spPr>
        <p:txBody>
          <a:bodyPr anchor="ctr">
            <a:norm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Fabiula dos Reis-2513854        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LCHS4010 </a:t>
            </a:r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2081079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7">
            <a:extLst>
              <a:ext uri="{FF2B5EF4-FFF2-40B4-BE49-F238E27FC236}">
                <a16:creationId xmlns:a16="http://schemas.microsoft.com/office/drawing/2014/main" id="{62998914-9A70-62D4-82D3-382B264F56F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2477" y="1972003"/>
            <a:ext cx="4224788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This presentation explores Isaac’s development using 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Vygotsky’s Sociocultural Theory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Rectangle 8">
            <a:extLst>
              <a:ext uri="{FF2B5EF4-FFF2-40B4-BE49-F238E27FC236}">
                <a16:creationId xmlns:a16="http://schemas.microsoft.com/office/drawing/2014/main" id="{19ACDC4A-49D9-C982-A581-FA0CAD19398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2477" y="3201315"/>
            <a:ext cx="4659072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Focus on how 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social interaction shapes learning and development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Rectangle 12">
            <a:extLst>
              <a:ext uri="{FF2B5EF4-FFF2-40B4-BE49-F238E27FC236}">
                <a16:creationId xmlns:a16="http://schemas.microsoft.com/office/drawing/2014/main" id="{AEAC6711-DA93-5C8B-4B06-058140B755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2477" y="4309569"/>
            <a:ext cx="4224788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Analysis of Isaac’s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emotional, social, and language difficulties</a:t>
            </a: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F8ACBF0-7DFB-4204-8EB4-6851FF26C0A2}"/>
              </a:ext>
            </a:extLst>
          </p:cNvPr>
          <p:cNvSpPr txBox="1"/>
          <p:nvPr/>
        </p:nvSpPr>
        <p:spPr>
          <a:xfrm>
            <a:off x="412477" y="5432929"/>
            <a:ext cx="394796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Development of </a:t>
            </a:r>
            <a:r>
              <a:rPr lang="en-GB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 theory-based early intervention plan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304F6B9-15BD-D09D-96FC-69D0B66575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523" y="853764"/>
            <a:ext cx="11155680" cy="1463040"/>
          </a:xfrm>
        </p:spPr>
        <p:txBody>
          <a:bodyPr/>
          <a:lstStyle/>
          <a:p>
            <a:r>
              <a:rPr lang="en-US" dirty="0"/>
              <a:t>Introduction </a:t>
            </a:r>
          </a:p>
        </p:txBody>
      </p:sp>
      <p:pic>
        <p:nvPicPr>
          <p:cNvPr id="5124" name="Picture 4" descr="Vygotsky's Theory of Cognitive Development in Social Relationships -  Sprouts - Learning Videos - Social Sciences">
            <a:extLst>
              <a:ext uri="{FF2B5EF4-FFF2-40B4-BE49-F238E27FC236}">
                <a16:creationId xmlns:a16="http://schemas.microsoft.com/office/drawing/2014/main" id="{F4C2D0FC-2F89-BCCC-5AA5-C2334E57C8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2182" y="3201315"/>
            <a:ext cx="4797074" cy="2692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FCD6C66-3D9C-D767-5AD0-1BCE2B608F91}"/>
              </a:ext>
            </a:extLst>
          </p:cNvPr>
          <p:cNvSpPr txBox="1"/>
          <p:nvPr/>
        </p:nvSpPr>
        <p:spPr>
          <a:xfrm>
            <a:off x="6172182" y="6004236"/>
            <a:ext cx="5051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From Google-https://</a:t>
            </a:r>
            <a:r>
              <a:rPr lang="en-US" dirty="0" err="1"/>
              <a:t>sproutsschools.com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37979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B59A11-FEC4-A6A8-7192-A365FEE7B1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Background information about Issac </a:t>
            </a:r>
          </a:p>
        </p:txBody>
      </p:sp>
      <p:pic>
        <p:nvPicPr>
          <p:cNvPr id="3" name="Picture 2" descr="Case study: Early years support for Isaac">
            <a:extLst>
              <a:ext uri="{FF2B5EF4-FFF2-40B4-BE49-F238E27FC236}">
                <a16:creationId xmlns:a16="http://schemas.microsoft.com/office/drawing/2014/main" id="{BCA2D08A-5B33-CB29-D8C9-12177976298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890" t="19457" r="1657" b="55350"/>
          <a:stretch>
            <a:fillRect/>
          </a:stretch>
        </p:blipFill>
        <p:spPr bwMode="auto">
          <a:xfrm>
            <a:off x="515112" y="2025541"/>
            <a:ext cx="9569397" cy="3357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91299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06EDDB-86F5-ACC7-C207-2071348573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Considerations about Issac</a:t>
            </a:r>
          </a:p>
        </p:txBody>
      </p:sp>
      <p:pic>
        <p:nvPicPr>
          <p:cNvPr id="3" name="Picture 2" descr="Case study: Early years support for Isaac">
            <a:extLst>
              <a:ext uri="{FF2B5EF4-FFF2-40B4-BE49-F238E27FC236}">
                <a16:creationId xmlns:a16="http://schemas.microsoft.com/office/drawing/2014/main" id="{F5052492-018B-3273-4DAB-EDAF96DBEF5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465" t="65944" r="-2" b="10820"/>
          <a:stretch>
            <a:fillRect/>
          </a:stretch>
        </p:blipFill>
        <p:spPr bwMode="auto">
          <a:xfrm>
            <a:off x="515112" y="2107113"/>
            <a:ext cx="7820814" cy="3772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83556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629DD7-8F03-F81A-DECE-5A3F40C9DA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1627" y="797655"/>
            <a:ext cx="8029921" cy="1463040"/>
          </a:xfrm>
        </p:spPr>
        <p:txBody>
          <a:bodyPr/>
          <a:lstStyle/>
          <a:p>
            <a:r>
              <a:rPr lang="en-US" dirty="0"/>
              <a:t>Observation about Issac (mother and staff)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692E0AE-D67B-7D59-666E-88F9CC331071}"/>
              </a:ext>
            </a:extLst>
          </p:cNvPr>
          <p:cNvSpPr txBox="1"/>
          <p:nvPr/>
        </p:nvSpPr>
        <p:spPr>
          <a:xfrm>
            <a:off x="788702" y="2712569"/>
            <a:ext cx="466580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Mother’s Report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His mother reports that he has difficulty sleeping, is “clingy” and rarely plays independently  at home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54F5FC1-233B-1370-27BD-D43332D47BA6}"/>
              </a:ext>
            </a:extLst>
          </p:cNvPr>
          <p:cNvSpPr txBox="1"/>
          <p:nvPr/>
        </p:nvSpPr>
        <p:spPr>
          <a:xfrm>
            <a:off x="5964865" y="2612147"/>
            <a:ext cx="503126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 Staff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Quiet and withdrawn during free play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Becomes distressed during separation from his mother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Shows delay in language development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Struggles to join group activities </a:t>
            </a:r>
          </a:p>
        </p:txBody>
      </p:sp>
    </p:spTree>
    <p:extLst>
      <p:ext uri="{BB962C8B-B14F-4D97-AF65-F5344CB8AC3E}">
        <p14:creationId xmlns:p14="http://schemas.microsoft.com/office/powerpoint/2010/main" val="22409671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>
            <a:extLst>
              <a:ext uri="{FF2B5EF4-FFF2-40B4-BE49-F238E27FC236}">
                <a16:creationId xmlns:a16="http://schemas.microsoft.com/office/drawing/2014/main" id="{FB5EC162-3483-4F7C-B80D-920BDC1C3F9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521208" y="1386763"/>
            <a:ext cx="6485943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Overview of Vygotsky’s Theory</a:t>
            </a:r>
            <a:endParaRPr kumimoji="0" lang="en-US" altLang="en-US" sz="3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104" name="Rectangle 2">
            <a:extLst>
              <a:ext uri="{FF2B5EF4-FFF2-40B4-BE49-F238E27FC236}">
                <a16:creationId xmlns:a16="http://schemas.microsoft.com/office/drawing/2014/main" id="{3C8FECA1-30C4-FDC9-959E-85AFA3BC131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97165448"/>
              </p:ext>
            </p:extLst>
          </p:nvPr>
        </p:nvGraphicFramePr>
        <p:xfrm>
          <a:off x="-937204" y="2189096"/>
          <a:ext cx="7754691" cy="44012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Rectangle 5">
            <a:extLst>
              <a:ext uri="{FF2B5EF4-FFF2-40B4-BE49-F238E27FC236}">
                <a16:creationId xmlns:a16="http://schemas.microsoft.com/office/drawing/2014/main" id="{FFD25517-78FF-948D-103A-C5D8B27A02B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79938" y="5622632"/>
            <a:ext cx="5374512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Key idea: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 “Children learn through social interaction before independent thinking”</a:t>
            </a: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20D3875-6719-7BD6-17B8-E9B0313EBAA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6000" y="2438717"/>
            <a:ext cx="4736691" cy="266061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5C45566-2280-BDF3-17BC-05BEB358DCC3}"/>
              </a:ext>
            </a:extLst>
          </p:cNvPr>
          <p:cNvSpPr txBox="1"/>
          <p:nvPr/>
        </p:nvSpPr>
        <p:spPr>
          <a:xfrm>
            <a:off x="6466426" y="5029202"/>
            <a:ext cx="292580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From Google: https://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readingeggs.co.uk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</a:p>
        </p:txBody>
      </p:sp>
    </p:spTree>
    <p:extLst>
      <p:ext uri="{BB962C8B-B14F-4D97-AF65-F5344CB8AC3E}">
        <p14:creationId xmlns:p14="http://schemas.microsoft.com/office/powerpoint/2010/main" val="25679833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33" name="Rectangle 5132">
            <a:extLst>
              <a:ext uri="{FF2B5EF4-FFF2-40B4-BE49-F238E27FC236}">
                <a16:creationId xmlns:a16="http://schemas.microsoft.com/office/drawing/2014/main" id="{0EC38958-9A69-239A-BA79-2AEC73345F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799B41-992E-16B7-1E74-FD5C736D73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3912" y="978408"/>
            <a:ext cx="5513832" cy="146304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Key Concepts</a:t>
            </a:r>
          </a:p>
        </p:txBody>
      </p:sp>
      <p:pic>
        <p:nvPicPr>
          <p:cNvPr id="5124" name="Picture 4" descr="High-Impact Learning Strategies for Zone of Proximal Development">
            <a:extLst>
              <a:ext uri="{FF2B5EF4-FFF2-40B4-BE49-F238E27FC236}">
                <a16:creationId xmlns:a16="http://schemas.microsoft.com/office/drawing/2014/main" id="{B11EDA85-9C8F-EAB6-2F7D-A3A1132D39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62929" y="582729"/>
            <a:ext cx="3473561" cy="5837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34" name="Freeform: Shape 5130">
            <a:extLst>
              <a:ext uri="{FF2B5EF4-FFF2-40B4-BE49-F238E27FC236}">
                <a16:creationId xmlns:a16="http://schemas.microsoft.com/office/drawing/2014/main" id="{6EC109E5-0396-8968-4F42-DFEC28036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58484" y="508090"/>
            <a:ext cx="5513832" cy="149279"/>
          </a:xfrm>
          <a:custGeom>
            <a:avLst/>
            <a:gdLst>
              <a:gd name="connsiteX0" fmla="*/ 0 w 6090847"/>
              <a:gd name="connsiteY0" fmla="*/ 0 h 149279"/>
              <a:gd name="connsiteX1" fmla="*/ 6090847 w 6090847"/>
              <a:gd name="connsiteY1" fmla="*/ 0 h 149279"/>
              <a:gd name="connsiteX2" fmla="*/ 6090847 w 6090847"/>
              <a:gd name="connsiteY2" fmla="*/ 149279 h 149279"/>
              <a:gd name="connsiteX3" fmla="*/ 0 w 6090847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0847" h="149279">
                <a:moveTo>
                  <a:pt x="0" y="0"/>
                </a:moveTo>
                <a:lnTo>
                  <a:pt x="6090847" y="0"/>
                </a:lnTo>
                <a:lnTo>
                  <a:pt x="6090847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A864CE96-A85D-54E1-3713-2B5FDB26E9A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53912" y="2578608"/>
            <a:ext cx="5513832" cy="376732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fontAlgn="base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Zone of Proximal Development (ZPD):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what a child can do with help</a:t>
            </a:r>
          </a:p>
          <a:p>
            <a:pPr marL="0" marR="0" lvl="0" indent="-228600" fontAlgn="base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-228600" fontAlgn="base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More Knowledgeable Other (MKO):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adults/peers who guide learning</a:t>
            </a:r>
          </a:p>
          <a:p>
            <a:pPr marL="0" marR="0" lvl="0" indent="-228600" fontAlgn="base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-228600" fontAlgn="base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Scaffolding: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support that is gradually removed</a:t>
            </a:r>
          </a:p>
          <a:p>
            <a:pPr marL="0" marR="0" lvl="0" indent="-228600" fontAlgn="base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-228600" fontAlgn="base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Language development: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drives thinking and learning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13A47A0-07BE-C5A7-C99C-52F1AD859F71}"/>
              </a:ext>
            </a:extLst>
          </p:cNvPr>
          <p:cNvSpPr txBox="1"/>
          <p:nvPr/>
        </p:nvSpPr>
        <p:spPr>
          <a:xfrm>
            <a:off x="6925533" y="13228101"/>
            <a:ext cx="1592103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Picture from Google – 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1B86095-802E-D456-851F-4EE7E20A45D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1783" y="6420648"/>
            <a:ext cx="4060310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1" i="0" u="none" strike="noStrike" cap="none" normalizeH="0" baseline="0" dirty="0">
                <a:ln>
                  <a:noFill/>
                </a:ln>
                <a:solidFill>
                  <a:srgbClr val="65676B"/>
                </a:solidFill>
                <a:effectLst/>
                <a:latin typeface="inherit"/>
              </a:rPr>
              <a:t>From Google-Facebook-E-Learning Material </a:t>
            </a:r>
            <a:r>
              <a:rPr kumimoji="0" lang="en-US" altLang="en-US" sz="900" b="1" i="0" u="none" strike="noStrike" cap="none" normalizeH="0" baseline="0" dirty="0" err="1">
                <a:ln>
                  <a:noFill/>
                </a:ln>
                <a:solidFill>
                  <a:srgbClr val="65676B"/>
                </a:solidFill>
                <a:effectLst/>
                <a:latin typeface="inherit"/>
              </a:rPr>
              <a:t>Educativo</a:t>
            </a:r>
            <a:endParaRPr kumimoji="0" lang="en-US" altLang="en-US" sz="900" b="0" i="0" u="none" strike="noStrike" cap="none" normalizeH="0" baseline="0" dirty="0">
              <a:ln>
                <a:noFill/>
              </a:ln>
              <a:solidFill>
                <a:srgbClr val="65676B"/>
              </a:solidFill>
              <a:effectLst/>
              <a:latin typeface="inheri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rgbClr val="65676B"/>
                </a:solidFill>
                <a:effectLst/>
                <a:latin typeface="inherit"/>
              </a:rPr>
              <a:t> </a:t>
            </a:r>
            <a:b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</a:b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000946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E59888-40B1-C119-927C-3AD20A8730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112" y="885811"/>
            <a:ext cx="11155680" cy="1463040"/>
          </a:xfrm>
        </p:spPr>
        <p:txBody>
          <a:bodyPr/>
          <a:lstStyle/>
          <a:p>
            <a:r>
              <a:rPr lang="en-GB" b="0" dirty="0">
                <a:latin typeface="Arial" panose="020B0604020202020204" pitchFamily="34" charset="0"/>
                <a:cs typeface="Arial" panose="020B0604020202020204" pitchFamily="34" charset="0"/>
              </a:rPr>
              <a:t>Why This Theory Fits Isaac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3B76379-A1D2-67E0-997A-08A6EB91B4A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5112" y="2210615"/>
            <a:ext cx="7180162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Vygotsky’s theory is relevant because Isaac shows:</a:t>
            </a:r>
          </a:p>
        </p:txBody>
      </p:sp>
      <p:sp>
        <p:nvSpPr>
          <p:cNvPr id="8" name="Rectangle 2">
            <a:extLst>
              <a:ext uri="{FF2B5EF4-FFF2-40B4-BE49-F238E27FC236}">
                <a16:creationId xmlns:a16="http://schemas.microsoft.com/office/drawing/2014/main" id="{6BE18BC7-E23D-E5CC-8ECC-818272400179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5112" y="2672280"/>
            <a:ext cx="10162571" cy="40626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Language delay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Withdrawal from group play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Limited social interaction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Emotional dependence on mother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These issues are strongly linked to 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reduced social learning opportunities.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62533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9925"/>
            <a:ext cx="11155680" cy="45719"/>
          </a:xfrm>
          <a:custGeom>
            <a:avLst/>
            <a:gdLst/>
            <a:ahLst/>
            <a:cxnLst/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FAF3766F-DEF3-4802-BB0D-7A18EDD970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C2F925-190A-AEEE-B09C-6A9F68C115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3465681" cy="245059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 dirty="0">
                <a:solidFill>
                  <a:schemeClr val="tx2"/>
                </a:solidFill>
              </a:rPr>
              <a:t>Applying Theory to Isaac</a:t>
            </a: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DF7BF1CB-7718-E45E-9563-B88361E40649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7870" y="4406871"/>
            <a:ext cx="3465681" cy="170989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marR="0" lvl="0" fontAlgn="base">
              <a:lnSpc>
                <a:spcPct val="11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200" b="0" i="1" u="none" strike="noStrike" kern="1200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Isaac’s experiences may affect development because: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91952F0-771E-D2ED-C333-EEED6708B8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1" y="508090"/>
            <a:ext cx="346642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Graphic 10" descr="Head with Gears">
            <a:extLst>
              <a:ext uri="{FF2B5EF4-FFF2-40B4-BE49-F238E27FC236}">
                <a16:creationId xmlns:a16="http://schemas.microsoft.com/office/drawing/2014/main" id="{84EB35E9-E71D-9E18-B755-2856A68A26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693833" y="179295"/>
            <a:ext cx="2740010" cy="274001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3FB6D83C-2377-9CAD-A991-9E0B6AF250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208" y="6299535"/>
            <a:ext cx="3465681" cy="4646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EF014481-601F-9C7F-A0E1-BFCDC35ECF7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11243" y="2045060"/>
            <a:ext cx="6548038" cy="37856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Disrupted childcare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→ fewer learning interactions</a:t>
            </a: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Maternal depression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→ reduced verbal stimulation</a:t>
            </a: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Limited peer play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→ delayed social learning</a:t>
            </a: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lang="en-US" altLang="en-US" sz="2400" dirty="0">
                <a:solidFill>
                  <a:srgbClr val="000000"/>
                </a:solidFill>
                <a:latin typeface="Arial" panose="020B0604020202020204" pitchFamily="34" charset="0"/>
              </a:rPr>
              <a:t>Limited independent play …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Separation anxiety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→ less independence</a:t>
            </a: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11631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01" name="Rectangle 8200">
            <a:extLst>
              <a:ext uri="{FF2B5EF4-FFF2-40B4-BE49-F238E27FC236}">
                <a16:creationId xmlns:a16="http://schemas.microsoft.com/office/drawing/2014/main" id="{4065D9BE-A58D-6E8A-D4A2-5056F3C5E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4E29D3-4930-D16D-1886-6915A17F57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38928" y="978408"/>
            <a:ext cx="6537960" cy="1463040"/>
          </a:xfrm>
        </p:spPr>
        <p:txBody>
          <a:bodyPr>
            <a:normAutofit/>
          </a:bodyPr>
          <a:lstStyle/>
          <a:p>
            <a:r>
              <a:rPr lang="en-GB" b="0" dirty="0">
                <a:latin typeface="Arial" panose="020B0604020202020204" pitchFamily="34" charset="0"/>
                <a:cs typeface="Arial" panose="020B0604020202020204" pitchFamily="34" charset="0"/>
              </a:rPr>
              <a:t>Nature vs Nurture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203" name="Freeform: Shape 8202">
            <a:extLst>
              <a:ext uri="{FF2B5EF4-FFF2-40B4-BE49-F238E27FC236}">
                <a16:creationId xmlns:a16="http://schemas.microsoft.com/office/drawing/2014/main" id="{A745E793-BC99-8991-71CD-53FFBB6A8F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6260" cy="149279"/>
          </a:xfrm>
          <a:custGeom>
            <a:avLst/>
            <a:gdLst>
              <a:gd name="connsiteX0" fmla="*/ 0 w 11156260"/>
              <a:gd name="connsiteY0" fmla="*/ 0 h 149279"/>
              <a:gd name="connsiteX1" fmla="*/ 11156260 w 11156260"/>
              <a:gd name="connsiteY1" fmla="*/ 0 h 149279"/>
              <a:gd name="connsiteX2" fmla="*/ 11156260 w 11156260"/>
              <a:gd name="connsiteY2" fmla="*/ 149279 h 149279"/>
              <a:gd name="connsiteX3" fmla="*/ 0 w 11156260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156260" h="149279">
                <a:moveTo>
                  <a:pt x="0" y="0"/>
                </a:moveTo>
                <a:lnTo>
                  <a:pt x="11156260" y="0"/>
                </a:lnTo>
                <a:lnTo>
                  <a:pt x="11156260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8194" name="Picture 2" descr="Beyond Nature vs Nurture: Understanding Children's Behaviour">
            <a:extLst>
              <a:ext uri="{FF2B5EF4-FFF2-40B4-BE49-F238E27FC236}">
                <a16:creationId xmlns:a16="http://schemas.microsoft.com/office/drawing/2014/main" id="{9BB6F95D-02B5-F489-7A6E-267D3EEB06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203"/>
          <a:stretch>
            <a:fillRect/>
          </a:stretch>
        </p:blipFill>
        <p:spPr bwMode="auto">
          <a:xfrm>
            <a:off x="517870" y="970928"/>
            <a:ext cx="3996980" cy="5377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8205" name="Content Placeholder 8197">
            <a:extLst>
              <a:ext uri="{FF2B5EF4-FFF2-40B4-BE49-F238E27FC236}">
                <a16:creationId xmlns:a16="http://schemas.microsoft.com/office/drawing/2014/main" id="{B55EC5D5-5876-80B8-0C11-39981550ADF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28175717"/>
              </p:ext>
            </p:extLst>
          </p:nvPr>
        </p:nvGraphicFramePr>
        <p:xfrm>
          <a:off x="4933336" y="2070591"/>
          <a:ext cx="6537960" cy="37673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Rectangle 3">
            <a:extLst>
              <a:ext uri="{FF2B5EF4-FFF2-40B4-BE49-F238E27FC236}">
                <a16:creationId xmlns:a16="http://schemas.microsoft.com/office/drawing/2014/main" id="{F7C800FB-4513-D129-73B3-FECA4DF6E1B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14132" y="6163291"/>
            <a:ext cx="6203365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Vygotsky emphasizes 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nurture as the strongest influence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A136342-3073-3ADA-E27C-79CED3DF737E}"/>
              </a:ext>
            </a:extLst>
          </p:cNvPr>
          <p:cNvSpPr txBox="1"/>
          <p:nvPr/>
        </p:nvSpPr>
        <p:spPr>
          <a:xfrm>
            <a:off x="139600" y="6086347"/>
            <a:ext cx="1436612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Picture from Google</a:t>
            </a:r>
          </a:p>
        </p:txBody>
      </p:sp>
    </p:spTree>
    <p:extLst>
      <p:ext uri="{BB962C8B-B14F-4D97-AF65-F5344CB8AC3E}">
        <p14:creationId xmlns:p14="http://schemas.microsoft.com/office/powerpoint/2010/main" val="8854208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213918-F1EB-4BCE-BE23-F5E9851EE0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C09066-9E5D-B51E-FDF6-FB72E4D41C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</p:spPr>
        <p:txBody>
          <a:bodyPr>
            <a:normAutofit/>
          </a:bodyPr>
          <a:lstStyle/>
          <a:p>
            <a:r>
              <a:rPr lang="en-GB" b="0" dirty="0">
                <a:latin typeface="Arial" panose="020B0604020202020204" pitchFamily="34" charset="0"/>
                <a:cs typeface="Arial" panose="020B0604020202020204" pitchFamily="34" charset="0"/>
              </a:rPr>
              <a:t>Impact on Development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062E862-C7F7-4CA1-B929-D0B75F5E9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B3094194-A335-D183-13F9-9C13D14CC7F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29533031"/>
              </p:ext>
            </p:extLst>
          </p:nvPr>
        </p:nvGraphicFramePr>
        <p:xfrm>
          <a:off x="520700" y="2578100"/>
          <a:ext cx="11156950" cy="37671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119407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56" name="Rectangle 10255">
            <a:extLst>
              <a:ext uri="{FF2B5EF4-FFF2-40B4-BE49-F238E27FC236}">
                <a16:creationId xmlns:a16="http://schemas.microsoft.com/office/drawing/2014/main" id="{83AC883F-69DD-D349-B469-8CDE2139F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938621-3B63-C799-1C2E-FE03AC2716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8761688" cy="2121408"/>
          </a:xfrm>
        </p:spPr>
        <p:txBody>
          <a:bodyPr>
            <a:normAutofit/>
          </a:bodyPr>
          <a:lstStyle/>
          <a:p>
            <a:r>
              <a:rPr lang="en-GB" sz="4000" b="0" dirty="0">
                <a:latin typeface="Arial" panose="020B0604020202020204" pitchFamily="34" charset="0"/>
                <a:cs typeface="Arial" panose="020B0604020202020204" pitchFamily="34" charset="0"/>
              </a:rPr>
              <a:t>Support Strategies (Theory-Based)</a:t>
            </a:r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258" name="Rectangle 10257">
            <a:extLst>
              <a:ext uri="{FF2B5EF4-FFF2-40B4-BE49-F238E27FC236}">
                <a16:creationId xmlns:a16="http://schemas.microsoft.com/office/drawing/2014/main" id="{5B0749EA-BE79-9EB1-B769-385489D43E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1" y="508090"/>
            <a:ext cx="4033368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63" name="Rectangle 10262">
            <a:extLst>
              <a:ext uri="{FF2B5EF4-FFF2-40B4-BE49-F238E27FC236}">
                <a16:creationId xmlns:a16="http://schemas.microsoft.com/office/drawing/2014/main" id="{1E5913DE-5FC3-6E84-57B7-19B2096A52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76630" y="612648"/>
            <a:ext cx="659282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42" name="Picture 2" descr="8 Strategies and Tools for Scaffolding Instruction - Little Sponges®">
            <a:extLst>
              <a:ext uri="{FF2B5EF4-FFF2-40B4-BE49-F238E27FC236}">
                <a16:creationId xmlns:a16="http://schemas.microsoft.com/office/drawing/2014/main" id="{6E260C17-65D5-E959-4CE8-2D99882CB9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0934" y="2710622"/>
            <a:ext cx="4032504" cy="2268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52AFD9-C35E-DACE-D782-5E36CCC6A8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9801" y="2309277"/>
            <a:ext cx="6592824" cy="3481434"/>
          </a:xfrm>
        </p:spPr>
        <p:txBody>
          <a:bodyPr>
            <a:normAutofit fontScale="77500" lnSpcReduction="20000"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Scaffolding learning:</a:t>
            </a:r>
          </a:p>
          <a:p>
            <a:pPr lvl="1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Adult-led play with gradual independence</a:t>
            </a:r>
          </a:p>
          <a:p>
            <a:pPr lvl="1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One-to-one support during activities</a:t>
            </a: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Language development:</a:t>
            </a:r>
          </a:p>
          <a:p>
            <a:pPr lvl="1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Storytelling and singing</a:t>
            </a:r>
          </a:p>
          <a:p>
            <a:pPr lvl="1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Repetition and modelling correct speech</a:t>
            </a: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Social development:</a:t>
            </a:r>
          </a:p>
          <a:p>
            <a:pPr lvl="1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Small group activities</a:t>
            </a:r>
          </a:p>
          <a:p>
            <a:pPr lvl="1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Peer interaction with guided support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2F36A51-89B5-A9DA-A08E-F80C7C4F279F}"/>
              </a:ext>
            </a:extLst>
          </p:cNvPr>
          <p:cNvSpPr txBox="1"/>
          <p:nvPr/>
        </p:nvSpPr>
        <p:spPr>
          <a:xfrm>
            <a:off x="637259" y="4978905"/>
            <a:ext cx="3454792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Picture from Google: https://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www.little-sponges.com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5974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4065D9BE-A58D-6E8A-D4A2-5056F3C5E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58E9D4-F7D0-71C8-DC6A-9FD7165F24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6537960" cy="1463040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b="0" dirty="0">
                <a:latin typeface="Arial" panose="020B0604020202020204" pitchFamily="34" charset="0"/>
                <a:cs typeface="Arial" panose="020B0604020202020204" pitchFamily="34" charset="0"/>
              </a:rPr>
              <a:t>Emotional &amp; Family Support</a:t>
            </a:r>
            <a:br>
              <a:rPr lang="en-GB" sz="3700" dirty="0"/>
            </a:br>
            <a:br>
              <a:rPr lang="en-GB" sz="3700" dirty="0"/>
            </a:br>
            <a:endParaRPr lang="en-US" sz="3700" dirty="0"/>
          </a:p>
        </p:txBody>
      </p:sp>
      <p:sp>
        <p:nvSpPr>
          <p:cNvPr id="1033" name="Freeform: Shape 1032">
            <a:extLst>
              <a:ext uri="{FF2B5EF4-FFF2-40B4-BE49-F238E27FC236}">
                <a16:creationId xmlns:a16="http://schemas.microsoft.com/office/drawing/2014/main" id="{A745E793-BC99-8991-71CD-53FFBB6A8F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6260" cy="149279"/>
          </a:xfrm>
          <a:custGeom>
            <a:avLst/>
            <a:gdLst>
              <a:gd name="connsiteX0" fmla="*/ 0 w 11156260"/>
              <a:gd name="connsiteY0" fmla="*/ 0 h 149279"/>
              <a:gd name="connsiteX1" fmla="*/ 11156260 w 11156260"/>
              <a:gd name="connsiteY1" fmla="*/ 0 h 149279"/>
              <a:gd name="connsiteX2" fmla="*/ 11156260 w 11156260"/>
              <a:gd name="connsiteY2" fmla="*/ 149279 h 149279"/>
              <a:gd name="connsiteX3" fmla="*/ 0 w 11156260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156260" h="149279">
                <a:moveTo>
                  <a:pt x="0" y="0"/>
                </a:moveTo>
                <a:lnTo>
                  <a:pt x="11156260" y="0"/>
                </a:lnTo>
                <a:lnTo>
                  <a:pt x="11156260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97D9E8-74B9-308E-8841-6275AB4623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578608"/>
            <a:ext cx="6537960" cy="3767328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Key worker to build trust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Consistent routines for security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Support mother with parenting strategies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Signpost to mental health services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Encourage positive home interaction</a:t>
            </a:r>
          </a:p>
          <a:p>
            <a:endParaRPr lang="en-US" dirty="0"/>
          </a:p>
        </p:txBody>
      </p:sp>
      <p:pic>
        <p:nvPicPr>
          <p:cNvPr id="1026" name="Picture 2" descr="The Power of Parental Emotional Support: Nurturing Your Child’s Well-Being">
            <a:extLst>
              <a:ext uri="{FF2B5EF4-FFF2-40B4-BE49-F238E27FC236}">
                <a16:creationId xmlns:a16="http://schemas.microsoft.com/office/drawing/2014/main" id="{04DD2580-B57A-9D4B-C52B-7892132236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265" r="12052" b="-4"/>
          <a:stretch>
            <a:fillRect/>
          </a:stretch>
        </p:blipFill>
        <p:spPr bwMode="auto">
          <a:xfrm>
            <a:off x="7659149" y="976160"/>
            <a:ext cx="4011643" cy="5371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67A5EDA-0E08-38CF-71ED-A55E93760ED9}"/>
              </a:ext>
            </a:extLst>
          </p:cNvPr>
          <p:cNvSpPr txBox="1"/>
          <p:nvPr/>
        </p:nvSpPr>
        <p:spPr>
          <a:xfrm>
            <a:off x="8961893" y="6341366"/>
            <a:ext cx="1436612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Picture from Google</a:t>
            </a:r>
          </a:p>
        </p:txBody>
      </p:sp>
    </p:spTree>
    <p:extLst>
      <p:ext uri="{BB962C8B-B14F-4D97-AF65-F5344CB8AC3E}">
        <p14:creationId xmlns:p14="http://schemas.microsoft.com/office/powerpoint/2010/main" val="34562266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9E10BDB4-64F2-477D-A03B-9F8352D5E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E7326F-0522-BF50-7A65-9504D570B9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6300216" cy="1325880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b="0" dirty="0">
                <a:latin typeface="Arial" panose="020B0604020202020204" pitchFamily="34" charset="0"/>
                <a:cs typeface="Arial" panose="020B0604020202020204" pitchFamily="34" charset="0"/>
              </a:rPr>
              <a:t>Multi-Agency Collaboration</a:t>
            </a:r>
            <a:br>
              <a:rPr lang="en-GB" dirty="0"/>
            </a:br>
            <a:endParaRPr lang="en-US" dirty="0"/>
          </a:p>
        </p:txBody>
      </p:sp>
      <p:sp>
        <p:nvSpPr>
          <p:cNvPr id="2057" name="Rectangle 2056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508090"/>
            <a:ext cx="6281928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A puzzle of a group of kids&#10;&#10;AI-generated content may be incorrect.">
            <a:extLst>
              <a:ext uri="{FF2B5EF4-FFF2-40B4-BE49-F238E27FC236}">
                <a16:creationId xmlns:a16="http://schemas.microsoft.com/office/drawing/2014/main" id="{88B15D33-F80F-CFCE-30F3-D949F678F4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603" r="1" b="1"/>
          <a:stretch>
            <a:fillRect/>
          </a:stretch>
        </p:blipFill>
        <p:spPr bwMode="auto">
          <a:xfrm>
            <a:off x="8446384" y="4544987"/>
            <a:ext cx="2424281" cy="1511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E400E34-EAE8-D912-2373-4727325E0442}"/>
              </a:ext>
            </a:extLst>
          </p:cNvPr>
          <p:cNvSpPr txBox="1"/>
          <p:nvPr/>
        </p:nvSpPr>
        <p:spPr>
          <a:xfrm>
            <a:off x="8143363" y="6144499"/>
            <a:ext cx="4048637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From Google- https://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www.nurseryworld.co.uk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8620E727-43F9-8FA6-3AF0-4782404010E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238468" y="1570720"/>
            <a:ext cx="7204323" cy="46474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 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multi-agency approach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is important to support Isaac’s development and wellbeing</a:t>
            </a:r>
          </a:p>
          <a:p>
            <a:pPr>
              <a:lnSpc>
                <a:spcPct val="100000"/>
              </a:lnSpc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Professionals involved: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Speech and Language Therapist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– supports communication and language development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Health Visitor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– monitors development and provides family support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Early Years Practitioners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– provide learning support and track progress</a:t>
            </a:r>
          </a:p>
          <a:p>
            <a:pPr>
              <a:lnSpc>
                <a:spcPct val="100000"/>
              </a:lnSpc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Effective support involves: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Sharing information between professionals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Working together with Isaac and his family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Providing consistent strategies across home and the setting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D78FF29-ADA5-42EF-1199-454CB3975FE6}"/>
              </a:ext>
            </a:extLst>
          </p:cNvPr>
          <p:cNvSpPr txBox="1"/>
          <p:nvPr/>
        </p:nvSpPr>
        <p:spPr>
          <a:xfrm>
            <a:off x="7963998" y="2056587"/>
            <a:ext cx="361485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000" b="1" dirty="0">
                <a:solidFill>
                  <a:srgbClr val="000000"/>
                </a:solidFill>
                <a:latin typeface="Arial" panose="020B0604020202020204" pitchFamily="34" charset="0"/>
              </a:rPr>
              <a:t>Outcome:</a:t>
            </a:r>
            <a:endParaRPr lang="en-US" altLang="en-US" sz="20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000" dirty="0">
                <a:solidFill>
                  <a:srgbClr val="000000"/>
                </a:solidFill>
                <a:latin typeface="Arial" panose="020B0604020202020204" pitchFamily="34" charset="0"/>
              </a:rPr>
              <a:t>A coordinated </a:t>
            </a:r>
            <a:r>
              <a:rPr lang="en-US" altLang="en-US" sz="2000" b="1" dirty="0">
                <a:solidFill>
                  <a:srgbClr val="000000"/>
                </a:solidFill>
                <a:latin typeface="Arial" panose="020B0604020202020204" pitchFamily="34" charset="0"/>
              </a:rPr>
              <a:t>early help plan</a:t>
            </a:r>
            <a:r>
              <a:rPr lang="en-US" altLang="en-US" sz="2000" dirty="0">
                <a:solidFill>
                  <a:srgbClr val="000000"/>
                </a:solidFill>
                <a:latin typeface="Arial" panose="020B0604020202020204" pitchFamily="34" charset="0"/>
              </a:rPr>
              <a:t> to support Isaac’s: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000" dirty="0">
                <a:solidFill>
                  <a:srgbClr val="000000"/>
                </a:solidFill>
                <a:latin typeface="Arial" panose="020B0604020202020204" pitchFamily="34" charset="0"/>
              </a:rPr>
              <a:t>Emotional wellbeing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000" dirty="0">
                <a:solidFill>
                  <a:srgbClr val="000000"/>
                </a:solidFill>
                <a:latin typeface="Arial" panose="020B0604020202020204" pitchFamily="34" charset="0"/>
              </a:rPr>
              <a:t>Communication skills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000" dirty="0">
                <a:solidFill>
                  <a:srgbClr val="000000"/>
                </a:solidFill>
                <a:latin typeface="Arial" panose="020B0604020202020204" pitchFamily="34" charset="0"/>
              </a:rPr>
              <a:t>Social development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000" dirty="0">
                <a:solidFill>
                  <a:srgbClr val="000000"/>
                </a:solidFill>
                <a:latin typeface="Arial" panose="020B0604020202020204" pitchFamily="34" charset="0"/>
              </a:rPr>
              <a:t>Independence</a:t>
            </a:r>
          </a:p>
        </p:txBody>
      </p:sp>
    </p:spTree>
    <p:extLst>
      <p:ext uri="{BB962C8B-B14F-4D97-AF65-F5344CB8AC3E}">
        <p14:creationId xmlns:p14="http://schemas.microsoft.com/office/powerpoint/2010/main" val="28856055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9D208-C4BD-68D6-AA25-58A02A9F91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Critical Evaluation of Vygotsky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E91792-DCE1-800F-E982-48160AD501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112" y="2277666"/>
            <a:ext cx="3900321" cy="376732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Strengths:</a:t>
            </a:r>
            <a:endParaRPr lang="en-GB" sz="28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Strong focus on language and learning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Highly relevant to early years education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Supports role of teachers and caregivers</a:t>
            </a:r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1D5CC67-F5D4-D28F-9E8F-3C55F95879E5}"/>
              </a:ext>
            </a:extLst>
          </p:cNvPr>
          <p:cNvSpPr txBox="1"/>
          <p:nvPr/>
        </p:nvSpPr>
        <p:spPr>
          <a:xfrm>
            <a:off x="4726640" y="2365966"/>
            <a:ext cx="6099858" cy="35907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50"/>
              </a:spcAft>
            </a:pPr>
            <a:r>
              <a:rPr lang="en-GB" sz="2800" b="1" dirty="0">
                <a:solidFill>
                  <a:srgbClr val="00206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Limitations:</a:t>
            </a:r>
          </a:p>
          <a:p>
            <a:pPr>
              <a:spcAft>
                <a:spcPts val="150"/>
              </a:spcAft>
            </a:pPr>
            <a:endParaRPr lang="en-GB" sz="28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Less focus on biology and genetics</a:t>
            </a:r>
          </a:p>
          <a:p>
            <a:endParaRPr lang="en-GB" sz="28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Hard to measure ZPD precisely</a:t>
            </a:r>
          </a:p>
          <a:p>
            <a:endParaRPr lang="en-GB" sz="28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May not explain emotional trauma fully</a:t>
            </a:r>
          </a:p>
        </p:txBody>
      </p:sp>
    </p:spTree>
    <p:extLst>
      <p:ext uri="{BB962C8B-B14F-4D97-AF65-F5344CB8AC3E}">
        <p14:creationId xmlns:p14="http://schemas.microsoft.com/office/powerpoint/2010/main" val="19067657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4E589-1A76-C92A-56F0-58235F89D4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90479A-28D8-5B68-7D27-07967FF387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Isaac’s difficulties can be explained through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limited social learning opportunities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Vygotsky highlights importance of interaction and language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Early intervention can significantly improve outcomes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025417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A6AA07-AE1C-37C4-AACC-27B077E08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br>
              <a:rPr lang="en-GB" dirty="0"/>
            </a:br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8A6A4F6D-8C78-4720-1F94-FBEC00197AA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26194" y="2480782"/>
            <a:ext cx="8268033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Berk, L.E. (2022). 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Development Through The Lifespan.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 7th ed. S.L.: Sage Publications.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200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Rectangle 4">
            <a:extLst>
              <a:ext uri="{FF2B5EF4-FFF2-40B4-BE49-F238E27FC236}">
                <a16:creationId xmlns:a16="http://schemas.microsoft.com/office/drawing/2014/main" id="{BDD3C1EE-083B-CBBB-3C4B-A8637027DB4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6194" y="3565161"/>
            <a:ext cx="7858370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Daniels, H. (2001). 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Vygotsky and pedagogy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London ; New York: 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Routledgefalmer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" name="Rectangle 5">
            <a:extLst>
              <a:ext uri="{FF2B5EF4-FFF2-40B4-BE49-F238E27FC236}">
                <a16:creationId xmlns:a16="http://schemas.microsoft.com/office/drawing/2014/main" id="{74E69D7C-EC2F-0F06-C492-DAB49324F11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6194" y="2851547"/>
            <a:ext cx="6314562" cy="553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Clawson, R., 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Fyson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R. and Warwick, L. (2023). 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The Child Protection Handbook E-Book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Elsevier Health Sciences.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2" name="Rectangle 6">
            <a:extLst>
              <a:ext uri="{FF2B5EF4-FFF2-40B4-BE49-F238E27FC236}">
                <a16:creationId xmlns:a16="http://schemas.microsoft.com/office/drawing/2014/main" id="{85E3812B-37D3-1DAE-B8FA-A047C01233A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6194" y="4813763"/>
            <a:ext cx="8765894" cy="11079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Vygotsky, L.S. (1978). 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Mind in Society: the Development of Higher Psychological Processes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Cambridge: Harvard University Press. Available at: https://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w.pauldowling.me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/rtf/2021.1/readings/LSVygotsky_1978_MindinSocietyDevelopmentofHigherPsycholo.pdf.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4" name="Rectangle 7">
            <a:extLst>
              <a:ext uri="{FF2B5EF4-FFF2-40B4-BE49-F238E27FC236}">
                <a16:creationId xmlns:a16="http://schemas.microsoft.com/office/drawing/2014/main" id="{29DB9D3E-29BC-4E1C-CC93-D1A21811CE9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6194" y="4056208"/>
            <a:ext cx="9145028" cy="553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Dario Luis Banegas and Zappa-Hollman, S. (2023). 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The Routledge Handbook of Content and Language Integrated Learning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Taylor &amp; Francis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5" name="Rectangle 8">
            <a:extLst>
              <a:ext uri="{FF2B5EF4-FFF2-40B4-BE49-F238E27FC236}">
                <a16:creationId xmlns:a16="http://schemas.microsoft.com/office/drawing/2014/main" id="{3820DFFF-2F10-8A8E-A859-0D3020B465F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6194" y="1767168"/>
            <a:ext cx="9535421" cy="553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Banegas, D.L. and Zappa-Hollman, S. (2023). 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The Routledge Handbook of Content and Language Integrated Learning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Taylor &amp; Francis.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013107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18863</TotalTime>
  <Words>802</Words>
  <Application>Microsoft Macintosh PowerPoint</Application>
  <PresentationFormat>Widescreen</PresentationFormat>
  <Paragraphs>132</Paragraphs>
  <Slides>17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Aptos</vt:lpstr>
      <vt:lpstr>Arial</vt:lpstr>
      <vt:lpstr>Bierstadt</vt:lpstr>
      <vt:lpstr>inherit</vt:lpstr>
      <vt:lpstr>Times New Roman</vt:lpstr>
      <vt:lpstr>GestaltVTI</vt:lpstr>
      <vt:lpstr>Lifespan Development – Isaac Case Study Chosen Theory: Vygotsky’s Sociocultural Theory </vt:lpstr>
      <vt:lpstr>Introduction </vt:lpstr>
      <vt:lpstr>Background information about Issac </vt:lpstr>
      <vt:lpstr>Considerations about Issac</vt:lpstr>
      <vt:lpstr>Observation about Issac (mother and staff) </vt:lpstr>
      <vt:lpstr>Overview of Vygotsky’s Theory</vt:lpstr>
      <vt:lpstr>Key Concepts</vt:lpstr>
      <vt:lpstr>Why This Theory Fits Isaac</vt:lpstr>
      <vt:lpstr>Applying Theory to Isaac</vt:lpstr>
      <vt:lpstr>Nature vs Nurture</vt:lpstr>
      <vt:lpstr>Impact on Development</vt:lpstr>
      <vt:lpstr>Support Strategies (Theory-Based)</vt:lpstr>
      <vt:lpstr>Emotional &amp; Family Support  </vt:lpstr>
      <vt:lpstr>Multi-Agency Collaboration </vt:lpstr>
      <vt:lpstr>Critical Evaluation of Vygotsky  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Fabiula Dos Reis (2513854)</dc:creator>
  <cp:lastModifiedBy>Fabiula Dos Reis (2513854)</cp:lastModifiedBy>
  <cp:revision>6</cp:revision>
  <dcterms:created xsi:type="dcterms:W3CDTF">2026-06-23T08:55:22Z</dcterms:created>
  <dcterms:modified xsi:type="dcterms:W3CDTF">2026-07-13T08:12:28Z</dcterms:modified>
</cp:coreProperties>
</file>