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1"/>
  </p:sldMasterIdLst>
  <p:notesMasterIdLst>
    <p:notesMasterId r:id="rId42"/>
  </p:notesMasterIdLst>
  <p:sldIdLst>
    <p:sldId id="256" r:id="rId2"/>
    <p:sldId id="281" r:id="rId3"/>
    <p:sldId id="257" r:id="rId4"/>
    <p:sldId id="284" r:id="rId5"/>
    <p:sldId id="285" r:id="rId6"/>
    <p:sldId id="286" r:id="rId7"/>
    <p:sldId id="288" r:id="rId8"/>
    <p:sldId id="289" r:id="rId9"/>
    <p:sldId id="290" r:id="rId10"/>
    <p:sldId id="291" r:id="rId11"/>
    <p:sldId id="295" r:id="rId12"/>
    <p:sldId id="306" r:id="rId13"/>
    <p:sldId id="307" r:id="rId14"/>
    <p:sldId id="296" r:id="rId15"/>
    <p:sldId id="297" r:id="rId16"/>
    <p:sldId id="328" r:id="rId17"/>
    <p:sldId id="326" r:id="rId18"/>
    <p:sldId id="298" r:id="rId19"/>
    <p:sldId id="330" r:id="rId20"/>
    <p:sldId id="329" r:id="rId21"/>
    <p:sldId id="299" r:id="rId22"/>
    <p:sldId id="300" r:id="rId23"/>
    <p:sldId id="301" r:id="rId24"/>
    <p:sldId id="302" r:id="rId25"/>
    <p:sldId id="332" r:id="rId26"/>
    <p:sldId id="331" r:id="rId27"/>
    <p:sldId id="303" r:id="rId28"/>
    <p:sldId id="309" r:id="rId29"/>
    <p:sldId id="311" r:id="rId30"/>
    <p:sldId id="313" r:id="rId31"/>
    <p:sldId id="314" r:id="rId32"/>
    <p:sldId id="318" r:id="rId33"/>
    <p:sldId id="321" r:id="rId34"/>
    <p:sldId id="320" r:id="rId35"/>
    <p:sldId id="312" r:id="rId36"/>
    <p:sldId id="316" r:id="rId37"/>
    <p:sldId id="324" r:id="rId38"/>
    <p:sldId id="323" r:id="rId39"/>
    <p:sldId id="325" r:id="rId40"/>
    <p:sldId id="272"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52" autoAdjust="0"/>
    <p:restoredTop sz="94660"/>
  </p:normalViewPr>
  <p:slideViewPr>
    <p:cSldViewPr snapToGrid="0">
      <p:cViewPr varScale="1">
        <p:scale>
          <a:sx n="83" d="100"/>
          <a:sy n="83" d="100"/>
        </p:scale>
        <p:origin x="605" y="62"/>
      </p:cViewPr>
      <p:guideLst/>
    </p:cSldViewPr>
  </p:slideViewPr>
  <p:notesTextViewPr>
    <p:cViewPr>
      <p:scale>
        <a:sx n="1" d="1"/>
        <a:sy n="1" d="1"/>
      </p:scale>
      <p:origin x="0" y="0"/>
    </p:cViewPr>
  </p:notesTextViewPr>
  <p:sorterViewPr>
    <p:cViewPr>
      <p:scale>
        <a:sx n="100" d="100"/>
        <a:sy n="100" d="100"/>
      </p:scale>
      <p:origin x="0" y="-181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HK"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D86E30-324B-4906-BC7D-5D29A224DB53}" type="datetimeFigureOut">
              <a:rPr lang="zh-HK" altLang="en-US" smtClean="0"/>
              <a:t>14/8/2021</a:t>
            </a:fld>
            <a:endParaRPr lang="zh-HK" altLang="en-US"/>
          </a:p>
        </p:txBody>
      </p:sp>
      <p:sp>
        <p:nvSpPr>
          <p:cNvPr id="4" name="投影片影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HK"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HK"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8469C2-E124-4873-AC00-282B444C78A3}" type="slidenum">
              <a:rPr lang="zh-HK" altLang="en-US" smtClean="0"/>
              <a:t>‹#›</a:t>
            </a:fld>
            <a:endParaRPr lang="zh-HK" altLang="en-US"/>
          </a:p>
        </p:txBody>
      </p:sp>
    </p:spTree>
    <p:extLst>
      <p:ext uri="{BB962C8B-B14F-4D97-AF65-F5344CB8AC3E}">
        <p14:creationId xmlns:p14="http://schemas.microsoft.com/office/powerpoint/2010/main" val="3288234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標題投影片">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zh-TW" altLang="en-US"/>
              <a:t>按一下以編輯母片標題樣式</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a:t>按一下以編輯母片子標題樣式</a:t>
            </a:r>
            <a:endParaRPr lang="en-US" dirty="0"/>
          </a:p>
        </p:txBody>
      </p:sp>
      <p:sp>
        <p:nvSpPr>
          <p:cNvPr id="4" name="Date Placeholder 3"/>
          <p:cNvSpPr>
            <a:spLocks noGrp="1"/>
          </p:cNvSpPr>
          <p:nvPr>
            <p:ph type="dt" sz="half" idx="10"/>
          </p:nvPr>
        </p:nvSpPr>
        <p:spPr/>
        <p:txBody>
          <a:bodyPr/>
          <a:lstStyle/>
          <a:p>
            <a:fld id="{B029C907-FD1E-482D-B74B-B51799723E6F}" type="datetime1">
              <a:rPr lang="en-US" altLang="zh-HK" smtClean="0"/>
              <a:t>8/14/2021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08661" y="6501823"/>
            <a:ext cx="683339" cy="365125"/>
          </a:xfrm>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40635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zh-TW" altLang="en-US"/>
              <a:t>按一下以編輯母片標題樣式</a:t>
            </a:r>
            <a:endParaRPr lang="en-US" dirty="0"/>
          </a:p>
        </p:txBody>
      </p:sp>
      <p:sp>
        <p:nvSpPr>
          <p:cNvPr id="3" name="Content Placeholder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69F3F3D0-4A0E-40D0-A50F-19DD608D2E0F}" type="datetime1">
              <a:rPr lang="en-US" altLang="zh-HK" smtClean="0"/>
              <a:t>8/14/2021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50997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zh-TW" altLang="en-US"/>
              <a:t>按一下以編輯母片標題樣式</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fld id="{C2FDE0D4-7BA9-49AB-ABF8-CDB426624857}" type="datetime1">
              <a:rPr lang="en-US" altLang="zh-HK" smtClean="0"/>
              <a:t>8/14/2021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40962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Date Placeholder 4"/>
          <p:cNvSpPr>
            <a:spLocks noGrp="1"/>
          </p:cNvSpPr>
          <p:nvPr>
            <p:ph type="dt" sz="half" idx="10"/>
          </p:nvPr>
        </p:nvSpPr>
        <p:spPr/>
        <p:txBody>
          <a:bodyPr/>
          <a:lstStyle/>
          <a:p>
            <a:fld id="{E3D6E08B-C19E-43AE-A77D-705537C3F5F3}" type="datetime1">
              <a:rPr lang="en-US" altLang="zh-HK" smtClean="0"/>
              <a:t>8/14/2021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58649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TW" altLang="en-US"/>
              <a:t>按一下以編輯母片標題樣式</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7" name="Date Placeholder 6"/>
          <p:cNvSpPr>
            <a:spLocks noGrp="1"/>
          </p:cNvSpPr>
          <p:nvPr>
            <p:ph type="dt" sz="half" idx="10"/>
          </p:nvPr>
        </p:nvSpPr>
        <p:spPr/>
        <p:txBody>
          <a:bodyPr/>
          <a:lstStyle/>
          <a:p>
            <a:fld id="{CA23E964-DDB4-49E7-92BC-CAED56FDB22C}" type="datetime1">
              <a:rPr lang="en-US" altLang="zh-HK" smtClean="0"/>
              <a:t>8/14/2021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38474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zh-TW" altLang="en-US"/>
              <a:t>按一下以編輯母片標題樣式</a:t>
            </a:r>
            <a:endParaRPr lang="en-US" dirty="0"/>
          </a:p>
        </p:txBody>
      </p:sp>
      <p:sp>
        <p:nvSpPr>
          <p:cNvPr id="3" name="Date Placeholder 2"/>
          <p:cNvSpPr>
            <a:spLocks noGrp="1"/>
          </p:cNvSpPr>
          <p:nvPr>
            <p:ph type="dt" sz="half" idx="10"/>
          </p:nvPr>
        </p:nvSpPr>
        <p:spPr/>
        <p:txBody>
          <a:bodyPr/>
          <a:lstStyle/>
          <a:p>
            <a:fld id="{40B1D1B0-7814-42B8-94C6-017E1A84F384}" type="datetime1">
              <a:rPr lang="en-US" altLang="zh-HK" smtClean="0"/>
              <a:t>8/14/2021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06205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69A2-6D1B-4A05-8023-F4632435E725}" type="datetime1">
              <a:rPr lang="en-US" altLang="zh-HK" smtClean="0"/>
              <a:t>8/14/2021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48412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輔助字幕的內容">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zh-TW" altLang="en-US"/>
              <a:t>按一下以編輯母片標題樣式</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480BA798-FD9A-4EB7-A839-841836127096}" type="datetime1">
              <a:rPr lang="en-US" altLang="zh-HK" smtClean="0"/>
              <a:t>8/14/2021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65187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輔助字幕的圖片">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zh-TW" altLang="en-US"/>
              <a:t>按一下以編輯母片標題樣式</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a:t>按一下圖示以新增圖片</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Date Placeholder 4"/>
          <p:cNvSpPr>
            <a:spLocks noGrp="1"/>
          </p:cNvSpPr>
          <p:nvPr>
            <p:ph type="dt" sz="half" idx="10"/>
          </p:nvPr>
        </p:nvSpPr>
        <p:spPr/>
        <p:txBody>
          <a:bodyPr/>
          <a:lstStyle/>
          <a:p>
            <a:fld id="{C85ACA74-61A9-441F-9431-A00B6D47A4C6}" type="datetime1">
              <a:rPr lang="en-US" altLang="zh-HK" smtClean="0"/>
              <a:t>8/14/2021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45878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標題與輔助字幕">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zh-TW" altLang="en-US"/>
              <a:t>按一下以編輯母片標題樣式</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fld id="{CAD42215-5883-47F2-98EB-1DE09507B16D}" type="datetime1">
              <a:rPr lang="en-US" altLang="zh-HK" smtClean="0"/>
              <a:t>8/14/2021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84801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引述 (含輔助字幕)">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TW" altLang="en-US"/>
              <a:t>按一下以編輯母片標題樣式</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TW" altLang="en-US"/>
              <a:t>按一下以編輯母片文字樣式</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fld id="{CD7527F8-BB02-4992-9BBE-799B60A9FBDF}" type="datetime1">
              <a:rPr lang="en-US" altLang="zh-HK" smtClean="0"/>
              <a:t>8/14/2021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331142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zh-TW" altLang="en-US"/>
              <a:t>按一下以編輯母片標題樣式</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fld id="{631313EF-C933-4259-9D7B-66AF2ABCF4E3}" type="datetime1">
              <a:rPr lang="en-US" altLang="zh-HK" smtClean="0"/>
              <a:t>8/14/2021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44043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引述名片">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TW" altLang="en-US"/>
              <a:t>按一下以編輯母片標題樣式</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TW" altLang="en-US"/>
              <a:t>按一下以編輯母片文字樣式</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fld id="{24A9E6C9-1286-4D5C-AE2F-DAD482B94884}" type="datetime1">
              <a:rPr lang="en-US" altLang="zh-HK" smtClean="0"/>
              <a:t>8/14/2021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67745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是非題">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zh-TW" altLang="en-US"/>
              <a:t>按一下以編輯母片標題樣式</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TW" altLang="en-US"/>
              <a:t>按一下以編輯母片文字樣式</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按一下以編輯母片文字樣式</a:t>
            </a:r>
          </a:p>
        </p:txBody>
      </p:sp>
      <p:sp>
        <p:nvSpPr>
          <p:cNvPr id="4" name="Date Placeholder 3"/>
          <p:cNvSpPr>
            <a:spLocks noGrp="1"/>
          </p:cNvSpPr>
          <p:nvPr>
            <p:ph type="dt" sz="half" idx="10"/>
          </p:nvPr>
        </p:nvSpPr>
        <p:spPr/>
        <p:txBody>
          <a:bodyPr/>
          <a:lstStyle/>
          <a:p>
            <a:fld id="{83CBD98A-B40C-404F-97B6-4F56CBACA320}" type="datetime1">
              <a:rPr lang="en-US" altLang="zh-HK" smtClean="0"/>
              <a:t>8/14/2021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53443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Vertical Text Placeholder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93BEAB65-0C70-408C-9DAD-46CB77645CF0}" type="datetime1">
              <a:rPr lang="en-US" altLang="zh-HK" smtClean="0"/>
              <a:t>8/14/2021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5842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zh-TW" altLang="en-US"/>
              <a:t>按一下以編輯母片標題樣式</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F2E5B275-CD84-40DA-BEC4-DB3DBD8B71BE}" type="datetime1">
              <a:rPr lang="en-US" altLang="zh-HK" smtClean="0"/>
              <a:t>8/14/2021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81113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zh-TW" altLang="en-US"/>
              <a:t>按一下以編輯母片標題樣式</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7534F87-564E-414E-A832-8E5575F99A33}" type="datetime1">
              <a:rPr lang="en-US" altLang="zh-HK" smtClean="0"/>
              <a:t>8/14/2021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269536" y="650361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6684000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webp"/><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webp"/><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A96EDE2E-A6F8-44F5-8CC1-8BE95A0773CE}"/>
              </a:ext>
            </a:extLst>
          </p:cNvPr>
          <p:cNvPicPr>
            <a:picLocks noChangeAspect="1"/>
          </p:cNvPicPr>
          <p:nvPr/>
        </p:nvPicPr>
        <p:blipFill>
          <a:blip r:embed="rId2"/>
          <a:stretch>
            <a:fillRect/>
          </a:stretch>
        </p:blipFill>
        <p:spPr>
          <a:xfrm>
            <a:off x="2070174" y="0"/>
            <a:ext cx="7814718" cy="6853383"/>
          </a:xfrm>
          <a:prstGeom prst="rect">
            <a:avLst/>
          </a:prstGeom>
        </p:spPr>
      </p:pic>
      <p:sp>
        <p:nvSpPr>
          <p:cNvPr id="6" name="Slide Number Placeholder 5">
            <a:extLst>
              <a:ext uri="{FF2B5EF4-FFF2-40B4-BE49-F238E27FC236}">
                <a16:creationId xmlns:a16="http://schemas.microsoft.com/office/drawing/2014/main" id="{9B0CDB45-CD5C-4A87-AE40-4C8CF16DC61C}"/>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a:t>
            </a:fld>
            <a:endParaRPr lang="en-US" dirty="0"/>
          </a:p>
        </p:txBody>
      </p:sp>
    </p:spTree>
    <p:extLst>
      <p:ext uri="{BB962C8B-B14F-4D97-AF65-F5344CB8AC3E}">
        <p14:creationId xmlns:p14="http://schemas.microsoft.com/office/powerpoint/2010/main" val="2465081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B68AEDAD-2C65-438E-BAD3-282BFE7A63DE}"/>
              </a:ext>
            </a:extLst>
          </p:cNvPr>
          <p:cNvSpPr>
            <a:spLocks noGrp="1"/>
          </p:cNvSpPr>
          <p:nvPr>
            <p:ph type="ctrTitle"/>
          </p:nvPr>
        </p:nvSpPr>
        <p:spPr>
          <a:xfrm>
            <a:off x="692727" y="1339272"/>
            <a:ext cx="10566399" cy="3796145"/>
          </a:xfrm>
        </p:spPr>
        <p:txBody>
          <a:bodyPr anchor="ctr">
            <a:normAutofit fontScale="90000"/>
          </a:bodyPr>
          <a:lstStyle/>
          <a:p>
            <a:pPr algn="l">
              <a:lnSpc>
                <a:spcPct val="100000"/>
              </a:lnSpc>
              <a:spcBef>
                <a:spcPts val="600"/>
              </a:spcBef>
              <a:spcAft>
                <a:spcPts val="600"/>
              </a:spcAft>
            </a:pPr>
            <a:r>
              <a:rPr lang="en-US" altLang="zh-TW" sz="32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Module: </a:t>
            </a:r>
            <a:r>
              <a:rPr lang="en-US" altLang="zh-TW" sz="3200" dirty="0">
                <a:solidFill>
                  <a:schemeClr val="tx1"/>
                </a:solidFill>
                <a:latin typeface="Times New Roman" panose="02020603050405020304" pitchFamily="18" charset="0"/>
                <a:ea typeface="新細明體" panose="02020500000000000000" pitchFamily="18" charset="-120"/>
                <a:cs typeface="Times New Roman" panose="02020603050405020304" pitchFamily="18" charset="0"/>
              </a:rPr>
              <a:t>A</a:t>
            </a:r>
            <a:r>
              <a:rPr lang="en-US" altLang="zh-TW" sz="32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pproaches to Research and Academic Communication</a:t>
            </a:r>
            <a:br>
              <a:rPr lang="en-US" altLang="zh-TW" sz="32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br>
            <a:r>
              <a:rPr lang="en-US" altLang="zh-TW" sz="32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(code: HKBM7000)</a:t>
            </a:r>
            <a:br>
              <a:rPr lang="en-US" altLang="zh-TW" sz="32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br>
            <a:br>
              <a:rPr lang="en-US" altLang="zh-TW" sz="32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br>
            <a:r>
              <a:rPr lang="en-HK" altLang="zh-HK" sz="3200" b="1"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Title: Effects of workplace retirement planning program on psychological </a:t>
            </a:r>
            <a:r>
              <a:rPr lang="en-HK" altLang="zh-HK" sz="3200" b="1" dirty="0">
                <a:solidFill>
                  <a:schemeClr val="tx1"/>
                </a:solidFill>
                <a:latin typeface="Times New Roman" panose="02020603050405020304" pitchFamily="18" charset="0"/>
                <a:ea typeface="新細明體" panose="02020500000000000000" pitchFamily="18" charset="-120"/>
                <a:cs typeface="Times New Roman" panose="02020603050405020304" pitchFamily="18" charset="0"/>
              </a:rPr>
              <a:t>wellbeing of middle-aged employees in Hong Kong</a:t>
            </a:r>
            <a:br>
              <a:rPr lang="zh-TW" altLang="zh-HK" sz="32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br>
            <a:br>
              <a:rPr lang="en-US" altLang="zh-TW" sz="32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Student: Lam Chong Hang Alvin (</a:t>
            </a:r>
            <a:r>
              <a:rPr lang="en-US" altLang="zh-HK" sz="32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Student No.: 2031103)</a:t>
            </a:r>
            <a:endParaRPr lang="zh-HK" altLang="en-US" sz="6600" dirty="0">
              <a:solidFill>
                <a:schemeClr val="tx1"/>
              </a:solidFill>
              <a:latin typeface="Times New Roman" panose="02020603050405020304" pitchFamily="18" charset="0"/>
              <a:cs typeface="Times New Roman" panose="02020603050405020304" pitchFamily="18" charset="0"/>
            </a:endParaRPr>
          </a:p>
        </p:txBody>
      </p:sp>
      <p:sp>
        <p:nvSpPr>
          <p:cNvPr id="5" name="標題 1">
            <a:extLst>
              <a:ext uri="{FF2B5EF4-FFF2-40B4-BE49-F238E27FC236}">
                <a16:creationId xmlns:a16="http://schemas.microsoft.com/office/drawing/2014/main" id="{64EBF217-267B-45B0-AAAF-E4DB1C4E6B68}"/>
              </a:ext>
            </a:extLst>
          </p:cNvPr>
          <p:cNvSpPr txBox="1">
            <a:spLocks/>
          </p:cNvSpPr>
          <p:nvPr/>
        </p:nvSpPr>
        <p:spPr>
          <a:xfrm>
            <a:off x="677334" y="764373"/>
            <a:ext cx="10828866" cy="676500"/>
          </a:xfrm>
          <a:prstGeom prst="rect">
            <a:avLst/>
          </a:prstGeom>
        </p:spPr>
        <p:txBody>
          <a:bodyPr vert="horz" lIns="91440" tIns="45720" rIns="91440" bIns="45720" rtlCol="0" anchor="b">
            <a:normAutofit fontScale="85000" lnSpcReduction="2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HK" altLang="zh-HK" b="1" dirty="0">
                <a:latin typeface="Times New Roman" panose="02020603050405020304" pitchFamily="18" charset="0"/>
                <a:ea typeface="新細明體" panose="02020500000000000000" pitchFamily="18" charset="-120"/>
                <a:cs typeface="Arial" panose="020B0604020202020204" pitchFamily="34" charset="0"/>
              </a:rPr>
              <a:t>1. Research Proposal Presentation</a:t>
            </a:r>
            <a:endParaRPr lang="zh-HK" altLang="en-US" dirty="0"/>
          </a:p>
        </p:txBody>
      </p:sp>
      <p:sp>
        <p:nvSpPr>
          <p:cNvPr id="6" name="Slide Number Placeholder 5">
            <a:extLst>
              <a:ext uri="{FF2B5EF4-FFF2-40B4-BE49-F238E27FC236}">
                <a16:creationId xmlns:a16="http://schemas.microsoft.com/office/drawing/2014/main" id="{DBA361D5-DF89-4887-AE63-881CC1AE2A40}"/>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a:t>
            </a:fld>
            <a:endParaRPr lang="en-US" dirty="0"/>
          </a:p>
        </p:txBody>
      </p:sp>
    </p:spTree>
    <p:extLst>
      <p:ext uri="{BB962C8B-B14F-4D97-AF65-F5344CB8AC3E}">
        <p14:creationId xmlns:p14="http://schemas.microsoft.com/office/powerpoint/2010/main" val="561195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764373"/>
            <a:ext cx="10828866" cy="676500"/>
          </a:xfrm>
        </p:spPr>
        <p:txBody>
          <a:bodyPr>
            <a:normAutofit/>
          </a:bodyPr>
          <a:lstStyle/>
          <a:p>
            <a:r>
              <a:rPr lang="en-HK" altLang="zh-HK" b="1" dirty="0">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endParaRPr lang="zh-HK" altLang="en-US" dirty="0"/>
          </a:p>
        </p:txBody>
      </p:sp>
      <p:sp>
        <p:nvSpPr>
          <p:cNvPr id="3" name="內容版面配置區 2">
            <a:extLst>
              <a:ext uri="{FF2B5EF4-FFF2-40B4-BE49-F238E27FC236}">
                <a16:creationId xmlns:a16="http://schemas.microsoft.com/office/drawing/2014/main" id="{36E34842-790A-41F0-9502-ABB736D6F2DA}"/>
              </a:ext>
            </a:extLst>
          </p:cNvPr>
          <p:cNvSpPr>
            <a:spLocks noGrp="1"/>
          </p:cNvSpPr>
          <p:nvPr>
            <p:ph idx="1"/>
          </p:nvPr>
        </p:nvSpPr>
        <p:spPr>
          <a:xfrm>
            <a:off x="677333" y="1699491"/>
            <a:ext cx="9510375" cy="4341871"/>
          </a:xfrm>
        </p:spPr>
        <p:txBody>
          <a:bodyPr anchor="t">
            <a:normAutofit fontScale="92500"/>
          </a:bodyPr>
          <a:lstStyle/>
          <a:p>
            <a:pPr>
              <a:spcBef>
                <a:spcPts val="600"/>
              </a:spcBef>
              <a:spcAft>
                <a:spcPts val="600"/>
              </a:spcAft>
            </a:pPr>
            <a:r>
              <a:rPr lang="en-HK" altLang="zh-HK" sz="4000" dirty="0">
                <a:effectLst/>
                <a:latin typeface="Times New Roman" panose="02020603050405020304" pitchFamily="18" charset="0"/>
                <a:ea typeface="新細明體" panose="02020500000000000000" pitchFamily="18" charset="-120"/>
                <a:cs typeface="Arial" panose="020B0604020202020204" pitchFamily="34" charset="0"/>
              </a:rPr>
              <a:t>Company / Industry Background</a:t>
            </a:r>
          </a:p>
          <a:p>
            <a:pPr>
              <a:spcBef>
                <a:spcPts val="600"/>
              </a:spcBef>
              <a:spcAft>
                <a:spcPts val="600"/>
              </a:spcAft>
            </a:pPr>
            <a:r>
              <a:rPr lang="en-HK" altLang="zh-HK" sz="4000" dirty="0">
                <a:latin typeface="Times New Roman" panose="02020603050405020304" pitchFamily="18" charset="0"/>
                <a:ea typeface="新細明體" panose="02020500000000000000" pitchFamily="18" charset="-120"/>
                <a:cs typeface="Arial" panose="020B0604020202020204" pitchFamily="34" charset="0"/>
              </a:rPr>
              <a:t>Definition of Problems</a:t>
            </a:r>
          </a:p>
          <a:p>
            <a:pPr>
              <a:spcBef>
                <a:spcPts val="600"/>
              </a:spcBef>
              <a:spcAft>
                <a:spcPts val="600"/>
              </a:spcAft>
            </a:pPr>
            <a:r>
              <a:rPr lang="en-HK" altLang="zh-HK" sz="4000" dirty="0">
                <a:latin typeface="Times New Roman" panose="02020603050405020304" pitchFamily="18" charset="0"/>
                <a:ea typeface="新細明體" panose="02020500000000000000" pitchFamily="18" charset="-120"/>
                <a:cs typeface="Arial" panose="020B0604020202020204" pitchFamily="34" charset="0"/>
              </a:rPr>
              <a:t>Research Questions</a:t>
            </a:r>
          </a:p>
          <a:p>
            <a:pPr>
              <a:spcBef>
                <a:spcPts val="600"/>
              </a:spcBef>
              <a:spcAft>
                <a:spcPts val="600"/>
              </a:spcAft>
            </a:pPr>
            <a:r>
              <a:rPr lang="en-HK" altLang="zh-HK" sz="4000" dirty="0">
                <a:latin typeface="Times New Roman" panose="02020603050405020304" pitchFamily="18" charset="0"/>
                <a:ea typeface="新細明體" panose="02020500000000000000" pitchFamily="18" charset="-120"/>
                <a:cs typeface="Arial" panose="020B0604020202020204" pitchFamily="34" charset="0"/>
              </a:rPr>
              <a:t>Research Objectives</a:t>
            </a:r>
          </a:p>
          <a:p>
            <a:pPr>
              <a:spcBef>
                <a:spcPts val="600"/>
              </a:spcBef>
              <a:spcAft>
                <a:spcPts val="600"/>
              </a:spcAft>
            </a:pPr>
            <a:r>
              <a:rPr lang="en-HK" altLang="zh-HK" sz="4000" dirty="0">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p>
          <a:p>
            <a:pPr>
              <a:spcBef>
                <a:spcPts val="600"/>
              </a:spcBef>
              <a:spcAft>
                <a:spcPts val="600"/>
              </a:spcAft>
            </a:pPr>
            <a:r>
              <a:rPr lang="en-HK" altLang="zh-HK" sz="4000" dirty="0" err="1">
                <a:latin typeface="Times New Roman" panose="02020603050405020304" pitchFamily="18" charset="0"/>
                <a:ea typeface="新細明體" panose="02020500000000000000" pitchFamily="18" charset="-120"/>
                <a:cs typeface="Arial" panose="020B0604020202020204" pitchFamily="34" charset="0"/>
              </a:rPr>
              <a:t>Hypothese</a:t>
            </a:r>
            <a:endParaRPr lang="en-HK" altLang="zh-HK" sz="4000" dirty="0">
              <a:latin typeface="Times New Roman" panose="02020603050405020304" pitchFamily="18" charset="0"/>
              <a:ea typeface="新細明體" panose="02020500000000000000" pitchFamily="18" charset="-120"/>
              <a:cs typeface="Arial" panose="020B0604020202020204" pitchFamily="34" charset="0"/>
            </a:endParaRPr>
          </a:p>
          <a:p>
            <a:pPr marL="0" indent="0">
              <a:lnSpc>
                <a:spcPct val="100000"/>
              </a:lnSpc>
              <a:spcBef>
                <a:spcPts val="600"/>
              </a:spcBef>
              <a:spcAft>
                <a:spcPts val="600"/>
              </a:spcAft>
              <a:buNone/>
            </a:pPr>
            <a:endParaRPr lang="en-HK" altLang="zh-HK" sz="4000" dirty="0">
              <a:effectLst/>
              <a:latin typeface="Times New Roman" panose="02020603050405020304" pitchFamily="18" charset="0"/>
              <a:ea typeface="新細明體" panose="02020500000000000000" pitchFamily="18" charset="-120"/>
              <a:cs typeface="Arial" panose="020B0604020202020204" pitchFamily="34" charset="0"/>
            </a:endParaRPr>
          </a:p>
          <a:p>
            <a:pPr marL="0" indent="0">
              <a:lnSpc>
                <a:spcPct val="100000"/>
              </a:lnSpc>
              <a:spcBef>
                <a:spcPts val="600"/>
              </a:spcBef>
              <a:spcAft>
                <a:spcPts val="600"/>
              </a:spcAft>
              <a:buNone/>
            </a:pPr>
            <a:endParaRPr lang="zh-HK" altLang="en-US" sz="4000" dirty="0">
              <a:solidFill>
                <a:srgbClr val="FF0000"/>
              </a:solidFill>
              <a:highlight>
                <a:srgbClr val="FFFF00"/>
              </a:highlight>
            </a:endParaRPr>
          </a:p>
        </p:txBody>
      </p:sp>
      <p:sp>
        <p:nvSpPr>
          <p:cNvPr id="5" name="Slide Number Placeholder 5">
            <a:extLst>
              <a:ext uri="{FF2B5EF4-FFF2-40B4-BE49-F238E27FC236}">
                <a16:creationId xmlns:a16="http://schemas.microsoft.com/office/drawing/2014/main" id="{031EEE15-A035-470A-AC1E-D3EF275293B6}"/>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3</a:t>
            </a:fld>
            <a:endParaRPr lang="en-US" dirty="0"/>
          </a:p>
        </p:txBody>
      </p:sp>
    </p:spTree>
    <p:extLst>
      <p:ext uri="{BB962C8B-B14F-4D97-AF65-F5344CB8AC3E}">
        <p14:creationId xmlns:p14="http://schemas.microsoft.com/office/powerpoint/2010/main" val="3415700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Company / Industry Background</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pic>
        <p:nvPicPr>
          <p:cNvPr id="7" name="圖片 6">
            <a:extLst>
              <a:ext uri="{FF2B5EF4-FFF2-40B4-BE49-F238E27FC236}">
                <a16:creationId xmlns:a16="http://schemas.microsoft.com/office/drawing/2014/main" id="{CB99DFBB-5F0B-4625-9C73-D86BF0924351}"/>
              </a:ext>
            </a:extLst>
          </p:cNvPr>
          <p:cNvPicPr>
            <a:picLocks noChangeAspect="1"/>
          </p:cNvPicPr>
          <p:nvPr/>
        </p:nvPicPr>
        <p:blipFill>
          <a:blip r:embed="rId2"/>
          <a:stretch>
            <a:fillRect/>
          </a:stretch>
        </p:blipFill>
        <p:spPr>
          <a:xfrm>
            <a:off x="376767" y="1509568"/>
            <a:ext cx="11430000" cy="2984500"/>
          </a:xfrm>
          <a:prstGeom prst="rect">
            <a:avLst/>
          </a:prstGeom>
        </p:spPr>
      </p:pic>
      <p:sp>
        <p:nvSpPr>
          <p:cNvPr id="9" name="文字方塊 8">
            <a:extLst>
              <a:ext uri="{FF2B5EF4-FFF2-40B4-BE49-F238E27FC236}">
                <a16:creationId xmlns:a16="http://schemas.microsoft.com/office/drawing/2014/main" id="{3917966C-60AD-4B9A-8FCD-7523069B96B0}"/>
              </a:ext>
            </a:extLst>
          </p:cNvPr>
          <p:cNvSpPr txBox="1"/>
          <p:nvPr/>
        </p:nvSpPr>
        <p:spPr>
          <a:xfrm>
            <a:off x="376767" y="4719904"/>
            <a:ext cx="6100618" cy="369332"/>
          </a:xfrm>
          <a:prstGeom prst="rect">
            <a:avLst/>
          </a:prstGeom>
          <a:noFill/>
        </p:spPr>
        <p:txBody>
          <a:bodyPr wrap="square">
            <a:spAutoFit/>
          </a:bodyPr>
          <a:lstStyle/>
          <a:p>
            <a:r>
              <a:rPr lang="en-US" altLang="zh-HK" sz="1800" u="none" strike="noStrike" dirty="0">
                <a:effectLst/>
                <a:latin typeface="Times New Roman" panose="02020603050405020304" pitchFamily="18" charset="0"/>
                <a:ea typeface="新細明體" panose="02020500000000000000" pitchFamily="18" charset="-120"/>
                <a:cs typeface="Times New Roman" panose="02020603050405020304" pitchFamily="18" charset="0"/>
              </a:rPr>
              <a:t>Willis Towers Watson Hong Kong Limited (WTWHKL, 2018)</a:t>
            </a:r>
            <a:endParaRPr lang="zh-HK" altLang="en-US" dirty="0">
              <a:latin typeface="Times New Roman" panose="02020603050405020304" pitchFamily="18" charset="0"/>
              <a:cs typeface="Times New Roman" panose="02020603050405020304" pitchFamily="18" charset="0"/>
            </a:endParaRPr>
          </a:p>
        </p:txBody>
      </p:sp>
      <p:sp>
        <p:nvSpPr>
          <p:cNvPr id="11" name="文字方塊 10">
            <a:extLst>
              <a:ext uri="{FF2B5EF4-FFF2-40B4-BE49-F238E27FC236}">
                <a16:creationId xmlns:a16="http://schemas.microsoft.com/office/drawing/2014/main" id="{F176C560-B9A9-4EC8-BADC-40F4C167942E}"/>
              </a:ext>
            </a:extLst>
          </p:cNvPr>
          <p:cNvSpPr txBox="1"/>
          <p:nvPr/>
        </p:nvSpPr>
        <p:spPr>
          <a:xfrm>
            <a:off x="376767" y="5168236"/>
            <a:ext cx="11334942" cy="1200329"/>
          </a:xfrm>
          <a:prstGeom prst="rect">
            <a:avLst/>
          </a:prstGeom>
          <a:noFill/>
        </p:spPr>
        <p:txBody>
          <a:bodyPr wrap="square">
            <a:spAutoFit/>
          </a:bodyPr>
          <a:lstStyle/>
          <a:p>
            <a:r>
              <a:rPr lang="en-US" altLang="zh-HK" sz="1800" b="0" dirty="0">
                <a:effectLst/>
                <a:latin typeface="Times New Roman" panose="02020603050405020304" pitchFamily="18" charset="0"/>
                <a:ea typeface="Times New Roman" panose="02020603050405020304" pitchFamily="18" charset="0"/>
              </a:rPr>
              <a:t>Reference:</a:t>
            </a:r>
          </a:p>
          <a:p>
            <a:r>
              <a:rPr lang="en-US" altLang="zh-HK" sz="1800" b="0" dirty="0">
                <a:effectLst/>
                <a:latin typeface="Times New Roman" panose="02020603050405020304" pitchFamily="18" charset="0"/>
                <a:ea typeface="Times New Roman" panose="02020603050405020304" pitchFamily="18" charset="0"/>
              </a:rPr>
              <a:t>Willis Towers Watson Hong Kong Limited, 2018. </a:t>
            </a:r>
            <a:r>
              <a:rPr lang="en-US" altLang="zh-HK" sz="1800" b="0" i="1" dirty="0">
                <a:effectLst/>
                <a:latin typeface="Times New Roman" panose="02020603050405020304" pitchFamily="18" charset="0"/>
                <a:ea typeface="Times New Roman" panose="02020603050405020304" pitchFamily="18" charset="0"/>
              </a:rPr>
              <a:t>Long-term financial security worries Hong Kong employees</a:t>
            </a:r>
            <a:r>
              <a:rPr lang="en-US" altLang="zh-HK" sz="1800" b="0" dirty="0">
                <a:effectLst/>
                <a:latin typeface="Times New Roman" panose="02020603050405020304" pitchFamily="18" charset="0"/>
                <a:ea typeface="Times New Roman" panose="02020603050405020304" pitchFamily="18" charset="0"/>
              </a:rPr>
              <a:t>. [online] 22 June. Available at:</a:t>
            </a:r>
            <a:r>
              <a:rPr lang="zh-TW" altLang="zh-HK" sz="1800" b="0" dirty="0">
                <a:effectLst/>
                <a:latin typeface="Times New Roman" panose="02020603050405020304" pitchFamily="18" charset="0"/>
                <a:ea typeface="新細明體" panose="02020500000000000000" pitchFamily="18" charset="-120"/>
              </a:rPr>
              <a:t>＜</a:t>
            </a:r>
            <a:r>
              <a:rPr lang="en-US" altLang="zh-HK" sz="1800" b="0" dirty="0">
                <a:effectLst/>
                <a:latin typeface="Times New Roman" panose="02020603050405020304" pitchFamily="18" charset="0"/>
                <a:ea typeface="新細明體" panose="02020500000000000000" pitchFamily="18" charset="-120"/>
              </a:rPr>
              <a:t>https://www.willistowerswatson.com/en-HK/Insights/2018/08/long-term-financial-security-worries-hong-kong-employees</a:t>
            </a:r>
            <a:r>
              <a:rPr lang="zh-TW" altLang="zh-HK" sz="1800" b="0" dirty="0">
                <a:effectLst/>
                <a:latin typeface="Times New Roman" panose="02020603050405020304" pitchFamily="18" charset="0"/>
                <a:ea typeface="新細明體" panose="02020500000000000000" pitchFamily="18" charset="-120"/>
              </a:rPr>
              <a:t>＞</a:t>
            </a:r>
            <a:r>
              <a:rPr lang="en-US" altLang="zh-HK" sz="1800" b="0" dirty="0">
                <a:effectLst/>
                <a:latin typeface="Times New Roman" panose="02020603050405020304" pitchFamily="18" charset="0"/>
                <a:ea typeface="Times New Roman" panose="02020603050405020304" pitchFamily="18" charset="0"/>
              </a:rPr>
              <a:t>[Accessed </a:t>
            </a:r>
            <a:r>
              <a:rPr lang="en-US" altLang="zh-HK" sz="1800" b="0" dirty="0">
                <a:effectLst/>
                <a:latin typeface="Times New Roman" panose="02020603050405020304" pitchFamily="18" charset="0"/>
                <a:ea typeface="新細明體" panose="02020500000000000000" pitchFamily="18" charset="-120"/>
              </a:rPr>
              <a:t>13 August </a:t>
            </a:r>
            <a:r>
              <a:rPr lang="en-US" altLang="zh-HK" sz="1800" b="0" dirty="0">
                <a:effectLst/>
                <a:latin typeface="Times New Roman" panose="02020603050405020304" pitchFamily="18" charset="0"/>
                <a:ea typeface="Times New Roman" panose="02020603050405020304" pitchFamily="18" charset="0"/>
              </a:rPr>
              <a:t>2021].</a:t>
            </a:r>
            <a:endParaRPr lang="zh-TW" altLang="zh-HK" sz="3600" b="1" dirty="0">
              <a:effectLst/>
              <a:latin typeface="Times New Roman" panose="02020603050405020304" pitchFamily="18" charset="0"/>
              <a:ea typeface="Times New Roman" panose="02020603050405020304" pitchFamily="18" charset="0"/>
            </a:endParaRPr>
          </a:p>
        </p:txBody>
      </p:sp>
      <p:sp>
        <p:nvSpPr>
          <p:cNvPr id="8" name="Slide Number Placeholder 5">
            <a:extLst>
              <a:ext uri="{FF2B5EF4-FFF2-40B4-BE49-F238E27FC236}">
                <a16:creationId xmlns:a16="http://schemas.microsoft.com/office/drawing/2014/main" id="{29DBE021-27E0-47FA-901B-25700949BA93}"/>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4</a:t>
            </a:fld>
            <a:endParaRPr lang="en-US" dirty="0"/>
          </a:p>
        </p:txBody>
      </p:sp>
    </p:spTree>
    <p:extLst>
      <p:ext uri="{BB962C8B-B14F-4D97-AF65-F5344CB8AC3E}">
        <p14:creationId xmlns:p14="http://schemas.microsoft.com/office/powerpoint/2010/main" val="4139565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Company / Industry Background</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sp>
        <p:nvSpPr>
          <p:cNvPr id="9" name="文字方塊 8">
            <a:extLst>
              <a:ext uri="{FF2B5EF4-FFF2-40B4-BE49-F238E27FC236}">
                <a16:creationId xmlns:a16="http://schemas.microsoft.com/office/drawing/2014/main" id="{3917966C-60AD-4B9A-8FCD-7523069B96B0}"/>
              </a:ext>
            </a:extLst>
          </p:cNvPr>
          <p:cNvSpPr txBox="1"/>
          <p:nvPr/>
        </p:nvSpPr>
        <p:spPr>
          <a:xfrm>
            <a:off x="866294" y="6183681"/>
            <a:ext cx="6100618" cy="369332"/>
          </a:xfrm>
          <a:prstGeom prst="rect">
            <a:avLst/>
          </a:prstGeom>
          <a:noFill/>
        </p:spPr>
        <p:txBody>
          <a:bodyPr wrap="square">
            <a:spAutoFit/>
          </a:bodyPr>
          <a:lstStyle/>
          <a:p>
            <a:r>
              <a:rPr lang="en-US" altLang="zh-HK" sz="1800" u="none" strike="noStrike" dirty="0">
                <a:effectLst/>
                <a:latin typeface="Times New Roman" panose="02020603050405020304" pitchFamily="18" charset="0"/>
                <a:ea typeface="新細明體" panose="02020500000000000000" pitchFamily="18" charset="-120"/>
                <a:cs typeface="Times New Roman" panose="02020603050405020304" pitchFamily="18" charset="0"/>
              </a:rPr>
              <a:t>WTWHKL (2018)</a:t>
            </a:r>
            <a:endParaRPr lang="zh-HK" altLang="en-US" dirty="0">
              <a:latin typeface="Times New Roman" panose="02020603050405020304" pitchFamily="18" charset="0"/>
              <a:cs typeface="Times New Roman" panose="02020603050405020304" pitchFamily="18" charset="0"/>
            </a:endParaRPr>
          </a:p>
        </p:txBody>
      </p:sp>
      <p:pic>
        <p:nvPicPr>
          <p:cNvPr id="8" name="圖片 7">
            <a:extLst>
              <a:ext uri="{FF2B5EF4-FFF2-40B4-BE49-F238E27FC236}">
                <a16:creationId xmlns:a16="http://schemas.microsoft.com/office/drawing/2014/main" id="{FC761187-F264-4572-827E-CFFD941D58DF}"/>
              </a:ext>
            </a:extLst>
          </p:cNvPr>
          <p:cNvPicPr>
            <a:picLocks noChangeAspect="1"/>
          </p:cNvPicPr>
          <p:nvPr/>
        </p:nvPicPr>
        <p:blipFill>
          <a:blip r:embed="rId2"/>
          <a:stretch>
            <a:fillRect/>
          </a:stretch>
        </p:blipFill>
        <p:spPr>
          <a:xfrm>
            <a:off x="738913" y="1496804"/>
            <a:ext cx="9806709" cy="4630946"/>
          </a:xfrm>
          <a:prstGeom prst="rect">
            <a:avLst/>
          </a:prstGeom>
        </p:spPr>
      </p:pic>
      <p:sp>
        <p:nvSpPr>
          <p:cNvPr id="7" name="Slide Number Placeholder 5">
            <a:extLst>
              <a:ext uri="{FF2B5EF4-FFF2-40B4-BE49-F238E27FC236}">
                <a16:creationId xmlns:a16="http://schemas.microsoft.com/office/drawing/2014/main" id="{62BFF8D4-185B-4A47-8D80-91BFC51C118E}"/>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5</a:t>
            </a:fld>
            <a:endParaRPr lang="en-US" dirty="0"/>
          </a:p>
        </p:txBody>
      </p:sp>
    </p:spTree>
    <p:extLst>
      <p:ext uri="{BB962C8B-B14F-4D97-AF65-F5344CB8AC3E}">
        <p14:creationId xmlns:p14="http://schemas.microsoft.com/office/powerpoint/2010/main" val="3320696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Company / Industry Background</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sp>
        <p:nvSpPr>
          <p:cNvPr id="9" name="文字方塊 8">
            <a:extLst>
              <a:ext uri="{FF2B5EF4-FFF2-40B4-BE49-F238E27FC236}">
                <a16:creationId xmlns:a16="http://schemas.microsoft.com/office/drawing/2014/main" id="{3917966C-60AD-4B9A-8FCD-7523069B96B0}"/>
              </a:ext>
            </a:extLst>
          </p:cNvPr>
          <p:cNvSpPr txBox="1"/>
          <p:nvPr/>
        </p:nvSpPr>
        <p:spPr>
          <a:xfrm>
            <a:off x="894003" y="2618445"/>
            <a:ext cx="9386070" cy="707886"/>
          </a:xfrm>
          <a:prstGeom prst="rect">
            <a:avLst/>
          </a:prstGeom>
          <a:noFill/>
        </p:spPr>
        <p:txBody>
          <a:bodyPr wrap="square">
            <a:spAutoFit/>
          </a:bodyPr>
          <a:lstStyle/>
          <a:p>
            <a:r>
              <a:rPr lang="en-US" altLang="zh-HK" sz="4000" u="none" strike="noStrike" dirty="0">
                <a:effectLst/>
                <a:latin typeface="Times New Roman" panose="02020603050405020304" pitchFamily="18" charset="0"/>
                <a:ea typeface="新細明體" panose="02020500000000000000" pitchFamily="18" charset="-120"/>
                <a:cs typeface="Times New Roman" panose="02020603050405020304" pitchFamily="18" charset="0"/>
              </a:rPr>
              <a:t>H</a:t>
            </a:r>
            <a:r>
              <a:rPr lang="en-US" altLang="zh-HK" sz="4000" dirty="0">
                <a:latin typeface="Times New Roman" panose="02020603050405020304" pitchFamily="18" charset="0"/>
                <a:ea typeface="新細明體" panose="02020500000000000000" pitchFamily="18" charset="-120"/>
                <a:cs typeface="Times New Roman" panose="02020603050405020304" pitchFamily="18" charset="0"/>
              </a:rPr>
              <a:t>ow</a:t>
            </a:r>
            <a:r>
              <a:rPr lang="zh-TW" altLang="en-US" sz="4000" dirty="0">
                <a:latin typeface="Times New Roman" panose="02020603050405020304" pitchFamily="18" charset="0"/>
                <a:ea typeface="新細明體" panose="02020500000000000000" pitchFamily="18" charset="-120"/>
                <a:cs typeface="Times New Roman" panose="02020603050405020304" pitchFamily="18" charset="0"/>
              </a:rPr>
              <a:t> </a:t>
            </a:r>
            <a:r>
              <a:rPr lang="en-US" altLang="zh-TW" sz="4000" dirty="0">
                <a:latin typeface="Times New Roman" panose="02020603050405020304" pitchFamily="18" charset="0"/>
                <a:ea typeface="新細明體" panose="02020500000000000000" pitchFamily="18" charset="-120"/>
                <a:cs typeface="Times New Roman" panose="02020603050405020304" pitchFamily="18" charset="0"/>
              </a:rPr>
              <a:t>about</a:t>
            </a:r>
            <a:r>
              <a:rPr lang="zh-TW" altLang="en-US" sz="4000" dirty="0">
                <a:latin typeface="Times New Roman" panose="02020603050405020304" pitchFamily="18" charset="0"/>
                <a:ea typeface="新細明體" panose="02020500000000000000" pitchFamily="18" charset="-120"/>
                <a:cs typeface="Times New Roman" panose="02020603050405020304" pitchFamily="18" charset="0"/>
              </a:rPr>
              <a:t> </a:t>
            </a:r>
            <a:r>
              <a:rPr lang="en-US" altLang="zh-TW" sz="4000" dirty="0">
                <a:latin typeface="Times New Roman" panose="02020603050405020304" pitchFamily="18" charset="0"/>
                <a:ea typeface="新細明體" panose="02020500000000000000" pitchFamily="18" charset="-120"/>
                <a:cs typeface="Times New Roman" panose="02020603050405020304" pitchFamily="18" charset="0"/>
              </a:rPr>
              <a:t>the</a:t>
            </a:r>
            <a:r>
              <a:rPr lang="zh-TW" altLang="en-US" sz="4000" dirty="0">
                <a:latin typeface="Times New Roman" panose="02020603050405020304" pitchFamily="18" charset="0"/>
                <a:ea typeface="新細明體" panose="02020500000000000000" pitchFamily="18" charset="-120"/>
                <a:cs typeface="Times New Roman" panose="02020603050405020304" pitchFamily="18" charset="0"/>
              </a:rPr>
              <a:t> </a:t>
            </a:r>
            <a:r>
              <a:rPr lang="en-US" altLang="zh-TW" sz="4000" dirty="0">
                <a:latin typeface="Times New Roman" panose="02020603050405020304" pitchFamily="18" charset="0"/>
                <a:ea typeface="新細明體" panose="02020500000000000000" pitchFamily="18" charset="-120"/>
                <a:cs typeface="Times New Roman" panose="02020603050405020304" pitchFamily="18" charset="0"/>
              </a:rPr>
              <a:t>situations</a:t>
            </a:r>
            <a:r>
              <a:rPr lang="zh-TW" altLang="en-US" sz="4000" dirty="0">
                <a:latin typeface="Times New Roman" panose="02020603050405020304" pitchFamily="18" charset="0"/>
                <a:ea typeface="新細明體" panose="02020500000000000000" pitchFamily="18" charset="-120"/>
                <a:cs typeface="Times New Roman" panose="02020603050405020304" pitchFamily="18" charset="0"/>
              </a:rPr>
              <a:t> </a:t>
            </a:r>
            <a:r>
              <a:rPr lang="en-US" altLang="zh-TW" sz="4000" dirty="0">
                <a:latin typeface="Times New Roman" panose="02020603050405020304" pitchFamily="18" charset="0"/>
                <a:ea typeface="新細明體" panose="02020500000000000000" pitchFamily="18" charset="-120"/>
                <a:cs typeface="Times New Roman" panose="02020603050405020304" pitchFamily="18" charset="0"/>
              </a:rPr>
              <a:t>now?</a:t>
            </a:r>
            <a:endParaRPr lang="zh-HK" altLang="en-US" sz="4000" dirty="0">
              <a:latin typeface="Times New Roman" panose="02020603050405020304" pitchFamily="18" charset="0"/>
              <a:cs typeface="Times New Roman" panose="02020603050405020304" pitchFamily="18" charset="0"/>
            </a:endParaRPr>
          </a:p>
        </p:txBody>
      </p:sp>
      <p:sp>
        <p:nvSpPr>
          <p:cNvPr id="5" name="Slide Number Placeholder 5">
            <a:extLst>
              <a:ext uri="{FF2B5EF4-FFF2-40B4-BE49-F238E27FC236}">
                <a16:creationId xmlns:a16="http://schemas.microsoft.com/office/drawing/2014/main" id="{C4BA2434-9D9C-45FB-8D78-1777320E7738}"/>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6</a:t>
            </a:fld>
            <a:endParaRPr lang="en-US" dirty="0"/>
          </a:p>
        </p:txBody>
      </p:sp>
    </p:spTree>
    <p:extLst>
      <p:ext uri="{BB962C8B-B14F-4D97-AF65-F5344CB8AC3E}">
        <p14:creationId xmlns:p14="http://schemas.microsoft.com/office/powerpoint/2010/main" val="21106546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Company / Industry Background</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sp>
        <p:nvSpPr>
          <p:cNvPr id="7" name="文字方塊 6">
            <a:extLst>
              <a:ext uri="{FF2B5EF4-FFF2-40B4-BE49-F238E27FC236}">
                <a16:creationId xmlns:a16="http://schemas.microsoft.com/office/drawing/2014/main" id="{C6FB598B-B485-436C-BD62-AF625B58CD72}"/>
              </a:ext>
            </a:extLst>
          </p:cNvPr>
          <p:cNvSpPr txBox="1"/>
          <p:nvPr/>
        </p:nvSpPr>
        <p:spPr>
          <a:xfrm>
            <a:off x="528782" y="5648272"/>
            <a:ext cx="11284526" cy="1107996"/>
          </a:xfrm>
          <a:prstGeom prst="rect">
            <a:avLst/>
          </a:prstGeom>
          <a:noFill/>
        </p:spPr>
        <p:txBody>
          <a:bodyPr wrap="square">
            <a:spAutoFit/>
          </a:bodyPr>
          <a:lstStyle/>
          <a:p>
            <a:r>
              <a:rPr lang="en-US" altLang="zh-HK" sz="1800" b="0" dirty="0">
                <a:effectLst/>
                <a:latin typeface="Times New Roman" panose="02020603050405020304" pitchFamily="18" charset="0"/>
                <a:ea typeface="Times New Roman" panose="02020603050405020304" pitchFamily="18" charset="0"/>
              </a:rPr>
              <a:t>Reference:</a:t>
            </a:r>
          </a:p>
          <a:p>
            <a:r>
              <a:rPr lang="en-US" altLang="zh-HK" sz="1600" b="0" dirty="0">
                <a:effectLst/>
                <a:latin typeface="Times New Roman" panose="02020603050405020304" pitchFamily="18" charset="0"/>
                <a:ea typeface="Times New Roman" panose="02020603050405020304" pitchFamily="18" charset="0"/>
              </a:rPr>
              <a:t>Lee, G., 2021. Coronavirus exposes cracks in Hongkongers’ retirement planning as health care costs and weak savings dominate worries, EIU survey finds. </a:t>
            </a:r>
            <a:r>
              <a:rPr lang="en-US" altLang="zh-HK" sz="1600" b="0" i="1" dirty="0">
                <a:effectLst/>
                <a:latin typeface="Times New Roman" panose="02020603050405020304" pitchFamily="18" charset="0"/>
                <a:ea typeface="Times New Roman" panose="02020603050405020304" pitchFamily="18" charset="0"/>
              </a:rPr>
              <a:t>South China Morning Post</a:t>
            </a:r>
            <a:r>
              <a:rPr lang="en-US" altLang="zh-HK" sz="1600" b="0" dirty="0">
                <a:effectLst/>
                <a:latin typeface="Times New Roman" panose="02020603050405020304" pitchFamily="18" charset="0"/>
                <a:ea typeface="Times New Roman" panose="02020603050405020304" pitchFamily="18" charset="0"/>
              </a:rPr>
              <a:t>, [online] 26 July. Available at:</a:t>
            </a:r>
            <a:r>
              <a:rPr lang="zh-TW" altLang="zh-HK" sz="1600" b="0" dirty="0">
                <a:effectLst/>
                <a:latin typeface="Times New Roman" panose="02020603050405020304" pitchFamily="18" charset="0"/>
                <a:ea typeface="新細明體" panose="02020500000000000000" pitchFamily="18" charset="-120"/>
              </a:rPr>
              <a:t>＜</a:t>
            </a:r>
            <a:r>
              <a:rPr lang="en-US" altLang="zh-HK" sz="1600" b="0" dirty="0">
                <a:effectLst/>
                <a:latin typeface="Times New Roman" panose="02020603050405020304" pitchFamily="18" charset="0"/>
                <a:ea typeface="新細明體" panose="02020500000000000000" pitchFamily="18" charset="-120"/>
              </a:rPr>
              <a:t>https://www.scmp.com/business/banking-finance/article/3142537/coronavirus-exposes-cracks-hongkongers-retirement-planning</a:t>
            </a:r>
            <a:r>
              <a:rPr lang="zh-TW" altLang="zh-HK" sz="1600" b="0" dirty="0">
                <a:effectLst/>
                <a:latin typeface="Times New Roman" panose="02020603050405020304" pitchFamily="18" charset="0"/>
                <a:ea typeface="新細明體" panose="02020500000000000000" pitchFamily="18" charset="-120"/>
              </a:rPr>
              <a:t>＞</a:t>
            </a:r>
            <a:r>
              <a:rPr lang="en-US" altLang="zh-HK" sz="1600" b="0" dirty="0">
                <a:effectLst/>
                <a:latin typeface="Times New Roman" panose="02020603050405020304" pitchFamily="18" charset="0"/>
                <a:ea typeface="Times New Roman" panose="02020603050405020304" pitchFamily="18" charset="0"/>
              </a:rPr>
              <a:t>[Accessed </a:t>
            </a:r>
            <a:r>
              <a:rPr lang="en-US" altLang="zh-HK" sz="1600" b="0" dirty="0">
                <a:effectLst/>
                <a:latin typeface="Times New Roman" panose="02020603050405020304" pitchFamily="18" charset="0"/>
                <a:ea typeface="新細明體" panose="02020500000000000000" pitchFamily="18" charset="-120"/>
              </a:rPr>
              <a:t>13 August </a:t>
            </a:r>
            <a:r>
              <a:rPr lang="en-US" altLang="zh-HK" sz="1600" b="0" dirty="0">
                <a:effectLst/>
                <a:latin typeface="Times New Roman" panose="02020603050405020304" pitchFamily="18" charset="0"/>
                <a:ea typeface="Times New Roman" panose="02020603050405020304" pitchFamily="18" charset="0"/>
              </a:rPr>
              <a:t>2021].</a:t>
            </a:r>
            <a:endParaRPr lang="zh-TW" altLang="zh-HK" sz="1600" b="1" dirty="0">
              <a:effectLst/>
              <a:latin typeface="Times New Roman" panose="02020603050405020304" pitchFamily="18" charset="0"/>
              <a:ea typeface="Times New Roman" panose="02020603050405020304" pitchFamily="18" charset="0"/>
            </a:endParaRPr>
          </a:p>
        </p:txBody>
      </p:sp>
      <p:pic>
        <p:nvPicPr>
          <p:cNvPr id="5" name="圖片 4">
            <a:extLst>
              <a:ext uri="{FF2B5EF4-FFF2-40B4-BE49-F238E27FC236}">
                <a16:creationId xmlns:a16="http://schemas.microsoft.com/office/drawing/2014/main" id="{DDFA14CA-DA59-4D63-961E-EE04346D4367}"/>
              </a:ext>
            </a:extLst>
          </p:cNvPr>
          <p:cNvPicPr>
            <a:picLocks noChangeAspect="1"/>
          </p:cNvPicPr>
          <p:nvPr/>
        </p:nvPicPr>
        <p:blipFill>
          <a:blip r:embed="rId2"/>
          <a:stretch>
            <a:fillRect/>
          </a:stretch>
        </p:blipFill>
        <p:spPr>
          <a:xfrm>
            <a:off x="1625985" y="1547427"/>
            <a:ext cx="8931563" cy="3763146"/>
          </a:xfrm>
          <a:prstGeom prst="rect">
            <a:avLst/>
          </a:prstGeom>
        </p:spPr>
      </p:pic>
      <p:sp>
        <p:nvSpPr>
          <p:cNvPr id="8" name="Slide Number Placeholder 5">
            <a:extLst>
              <a:ext uri="{FF2B5EF4-FFF2-40B4-BE49-F238E27FC236}">
                <a16:creationId xmlns:a16="http://schemas.microsoft.com/office/drawing/2014/main" id="{57195027-D71C-41FA-B176-1B164B703E7A}"/>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7</a:t>
            </a:fld>
            <a:endParaRPr lang="en-US" dirty="0"/>
          </a:p>
        </p:txBody>
      </p:sp>
    </p:spTree>
    <p:extLst>
      <p:ext uri="{BB962C8B-B14F-4D97-AF65-F5344CB8AC3E}">
        <p14:creationId xmlns:p14="http://schemas.microsoft.com/office/powerpoint/2010/main" val="4018483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Company / Industry Background</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sp>
        <p:nvSpPr>
          <p:cNvPr id="7" name="文字方塊 6">
            <a:extLst>
              <a:ext uri="{FF2B5EF4-FFF2-40B4-BE49-F238E27FC236}">
                <a16:creationId xmlns:a16="http://schemas.microsoft.com/office/drawing/2014/main" id="{C6FB598B-B485-436C-BD62-AF625B58CD72}"/>
              </a:ext>
            </a:extLst>
          </p:cNvPr>
          <p:cNvSpPr txBox="1"/>
          <p:nvPr/>
        </p:nvSpPr>
        <p:spPr>
          <a:xfrm>
            <a:off x="528782" y="5648272"/>
            <a:ext cx="11284526" cy="1107996"/>
          </a:xfrm>
          <a:prstGeom prst="rect">
            <a:avLst/>
          </a:prstGeom>
          <a:noFill/>
        </p:spPr>
        <p:txBody>
          <a:bodyPr wrap="square">
            <a:spAutoFit/>
          </a:bodyPr>
          <a:lstStyle/>
          <a:p>
            <a:r>
              <a:rPr lang="en-US" altLang="zh-HK" sz="1800" b="0" dirty="0">
                <a:effectLst/>
                <a:latin typeface="Times New Roman" panose="02020603050405020304" pitchFamily="18" charset="0"/>
                <a:ea typeface="Times New Roman" panose="02020603050405020304" pitchFamily="18" charset="0"/>
              </a:rPr>
              <a:t>Reference:</a:t>
            </a:r>
          </a:p>
          <a:p>
            <a:r>
              <a:rPr lang="en-US" altLang="zh-HK" sz="1600" b="0" dirty="0">
                <a:effectLst/>
                <a:latin typeface="Times New Roman" panose="02020603050405020304" pitchFamily="18" charset="0"/>
                <a:ea typeface="Times New Roman" panose="02020603050405020304" pitchFamily="18" charset="0"/>
              </a:rPr>
              <a:t>Lee, G., 2021. Coronavirus exposes cracks in Hongkongers’ retirement planning as health care costs and weak savings dominate worries, EIU survey finds. </a:t>
            </a:r>
            <a:r>
              <a:rPr lang="en-US" altLang="zh-HK" sz="1600" b="0" i="1" dirty="0">
                <a:effectLst/>
                <a:latin typeface="Times New Roman" panose="02020603050405020304" pitchFamily="18" charset="0"/>
                <a:ea typeface="Times New Roman" panose="02020603050405020304" pitchFamily="18" charset="0"/>
              </a:rPr>
              <a:t>South China Morning Post</a:t>
            </a:r>
            <a:r>
              <a:rPr lang="en-US" altLang="zh-HK" sz="1600" b="0" dirty="0">
                <a:effectLst/>
                <a:latin typeface="Times New Roman" panose="02020603050405020304" pitchFamily="18" charset="0"/>
                <a:ea typeface="Times New Roman" panose="02020603050405020304" pitchFamily="18" charset="0"/>
              </a:rPr>
              <a:t>, [online] 26 July. Available at:</a:t>
            </a:r>
            <a:r>
              <a:rPr lang="zh-TW" altLang="zh-HK" sz="1600" b="0" dirty="0">
                <a:effectLst/>
                <a:latin typeface="Times New Roman" panose="02020603050405020304" pitchFamily="18" charset="0"/>
                <a:ea typeface="新細明體" panose="02020500000000000000" pitchFamily="18" charset="-120"/>
              </a:rPr>
              <a:t>＜</a:t>
            </a:r>
            <a:r>
              <a:rPr lang="en-US" altLang="zh-HK" sz="1600" b="0" dirty="0">
                <a:effectLst/>
                <a:latin typeface="Times New Roman" panose="02020603050405020304" pitchFamily="18" charset="0"/>
                <a:ea typeface="新細明體" panose="02020500000000000000" pitchFamily="18" charset="-120"/>
              </a:rPr>
              <a:t>https://www.scmp.com/business/banking-finance/article/3142537/coronavirus-exposes-cracks-hongkongers-retirement-planning</a:t>
            </a:r>
            <a:r>
              <a:rPr lang="zh-TW" altLang="zh-HK" sz="1600" b="0" dirty="0">
                <a:effectLst/>
                <a:latin typeface="Times New Roman" panose="02020603050405020304" pitchFamily="18" charset="0"/>
                <a:ea typeface="新細明體" panose="02020500000000000000" pitchFamily="18" charset="-120"/>
              </a:rPr>
              <a:t>＞</a:t>
            </a:r>
            <a:r>
              <a:rPr lang="en-US" altLang="zh-HK" sz="1600" b="0" dirty="0">
                <a:effectLst/>
                <a:latin typeface="Times New Roman" panose="02020603050405020304" pitchFamily="18" charset="0"/>
                <a:ea typeface="Times New Roman" panose="02020603050405020304" pitchFamily="18" charset="0"/>
              </a:rPr>
              <a:t>[Accessed </a:t>
            </a:r>
            <a:r>
              <a:rPr lang="en-US" altLang="zh-HK" sz="1600" b="0" dirty="0">
                <a:effectLst/>
                <a:latin typeface="Times New Roman" panose="02020603050405020304" pitchFamily="18" charset="0"/>
                <a:ea typeface="新細明體" panose="02020500000000000000" pitchFamily="18" charset="-120"/>
              </a:rPr>
              <a:t>13 August </a:t>
            </a:r>
            <a:r>
              <a:rPr lang="en-US" altLang="zh-HK" sz="1600" b="0" dirty="0">
                <a:effectLst/>
                <a:latin typeface="Times New Roman" panose="02020603050405020304" pitchFamily="18" charset="0"/>
                <a:ea typeface="Times New Roman" panose="02020603050405020304" pitchFamily="18" charset="0"/>
              </a:rPr>
              <a:t>2021].</a:t>
            </a:r>
            <a:endParaRPr lang="zh-TW" altLang="zh-HK" sz="1600" b="1" dirty="0">
              <a:effectLst/>
              <a:latin typeface="Times New Roman" panose="02020603050405020304" pitchFamily="18" charset="0"/>
              <a:ea typeface="Times New Roman" panose="02020603050405020304" pitchFamily="18" charset="0"/>
            </a:endParaRPr>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1661993"/>
          </a:xfrm>
          <a:prstGeom prst="rect">
            <a:avLst/>
          </a:prstGeom>
          <a:noFill/>
        </p:spPr>
        <p:txBody>
          <a:bodyPr wrap="square" rtlCol="0">
            <a:spAutoFit/>
          </a:bodyPr>
          <a:lstStyle/>
          <a:p>
            <a:r>
              <a:rPr lang="en-US" altLang="zh-HK" sz="2800" dirty="0">
                <a:latin typeface="Times New Roman" panose="02020603050405020304" pitchFamily="18" charset="0"/>
                <a:cs typeface="Times New Roman" panose="02020603050405020304" pitchFamily="18" charset="0"/>
              </a:rPr>
              <a:t>9 out of 10 middle-income Hongkongers approaching retirement age have no firm plan to stop working because they fear their pension savings are insufficient (Lee, 2021)</a:t>
            </a:r>
          </a:p>
          <a:p>
            <a:endParaRPr lang="zh-HK" altLang="en-US" dirty="0"/>
          </a:p>
        </p:txBody>
      </p:sp>
      <p:sp>
        <p:nvSpPr>
          <p:cNvPr id="8" name="Slide Number Placeholder 5">
            <a:extLst>
              <a:ext uri="{FF2B5EF4-FFF2-40B4-BE49-F238E27FC236}">
                <a16:creationId xmlns:a16="http://schemas.microsoft.com/office/drawing/2014/main" id="{D49CC849-237F-4D04-82C5-57EFD08B72A2}"/>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8</a:t>
            </a:fld>
            <a:endParaRPr lang="en-US" dirty="0"/>
          </a:p>
        </p:txBody>
      </p:sp>
    </p:spTree>
    <p:extLst>
      <p:ext uri="{BB962C8B-B14F-4D97-AF65-F5344CB8AC3E}">
        <p14:creationId xmlns:p14="http://schemas.microsoft.com/office/powerpoint/2010/main" val="1100774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Definition of Problems</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3108543"/>
          </a:xfrm>
          <a:prstGeom prst="rect">
            <a:avLst/>
          </a:prstGeom>
          <a:noFill/>
        </p:spPr>
        <p:txBody>
          <a:bodyPr wrap="square" rtlCol="0">
            <a:spAutoFit/>
          </a:bodyPr>
          <a:lstStyle/>
          <a:p>
            <a:pPr marL="457200" indent="-457200">
              <a:buFont typeface="Arial" panose="020B0604020202020204" pitchFamily="34" charset="0"/>
              <a:buChar char="•"/>
            </a:pPr>
            <a:r>
              <a:rPr lang="en-US" altLang="zh-HK" sz="2800" dirty="0">
                <a:latin typeface="Times New Roman" panose="02020603050405020304" pitchFamily="18" charset="0"/>
                <a:cs typeface="Times New Roman" panose="02020603050405020304" pitchFamily="18" charset="0"/>
              </a:rPr>
              <a:t>Financial stress of employees in Hong Kong increase with age due to worries of retirement living</a:t>
            </a:r>
          </a:p>
          <a:p>
            <a:pPr marL="457200" indent="-457200">
              <a:buFont typeface="Arial" panose="020B0604020202020204" pitchFamily="34" charset="0"/>
              <a:buChar char="•"/>
            </a:pPr>
            <a:r>
              <a:rPr lang="en-US" altLang="zh-HK" sz="2800" dirty="0">
                <a:latin typeface="Times New Roman" panose="02020603050405020304" pitchFamily="18" charset="0"/>
                <a:cs typeface="Times New Roman" panose="02020603050405020304" pitchFamily="18" charset="0"/>
              </a:rPr>
              <a:t>If employees cannot focus on their works, it will cause negative impacts to the employers, organizational performance will be affected</a:t>
            </a:r>
          </a:p>
          <a:p>
            <a:pPr marL="457200" indent="-457200">
              <a:buFont typeface="Arial" panose="020B0604020202020204" pitchFamily="34" charset="0"/>
              <a:buChar char="•"/>
            </a:pPr>
            <a:r>
              <a:rPr lang="en-US" altLang="zh-HK" sz="2800" dirty="0">
                <a:latin typeface="Times New Roman" panose="02020603050405020304" pitchFamily="18" charset="0"/>
                <a:cs typeface="Times New Roman" panose="02020603050405020304" pitchFamily="18" charset="0"/>
              </a:rPr>
              <a:t>Finally employees are sacrificed if the companies cannot continue or have to downsize</a:t>
            </a:r>
            <a:endParaRPr lang="zh-HK" altLang="en-US" dirty="0"/>
          </a:p>
        </p:txBody>
      </p:sp>
      <p:sp>
        <p:nvSpPr>
          <p:cNvPr id="5" name="Slide Number Placeholder 5">
            <a:extLst>
              <a:ext uri="{FF2B5EF4-FFF2-40B4-BE49-F238E27FC236}">
                <a16:creationId xmlns:a16="http://schemas.microsoft.com/office/drawing/2014/main" id="{68BEF5C4-C375-456C-81E1-AA646EC7DD42}"/>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9</a:t>
            </a:fld>
            <a:endParaRPr lang="en-US" dirty="0"/>
          </a:p>
        </p:txBody>
      </p:sp>
    </p:spTree>
    <p:extLst>
      <p:ext uri="{BB962C8B-B14F-4D97-AF65-F5344CB8AC3E}">
        <p14:creationId xmlns:p14="http://schemas.microsoft.com/office/powerpoint/2010/main" val="3303973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Research Questions</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3539430"/>
          </a:xfrm>
          <a:prstGeom prst="rect">
            <a:avLst/>
          </a:prstGeom>
          <a:noFill/>
        </p:spPr>
        <p:txBody>
          <a:bodyPr wrap="square" rtlCol="0">
            <a:spAutoFit/>
          </a:bodyPr>
          <a:lstStyle/>
          <a:p>
            <a:pPr marL="342900" lvl="0" indent="-342900">
              <a:buFont typeface="+mj-lt"/>
              <a:buAutoNum type="alphaLcPeriod"/>
            </a:pP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What is the current status of retirement preparation of middle-aged employees in Hong Kong?</a:t>
            </a:r>
            <a:endParaRPr lang="zh-TW" altLang="zh-HK" sz="2800" dirty="0">
              <a:effectLst/>
              <a:latin typeface="Calibri" panose="020F0502020204030204" pitchFamily="34" charset="0"/>
              <a:ea typeface="新細明體" panose="02020500000000000000" pitchFamily="18" charset="-120"/>
              <a:cs typeface="Arial" panose="020B0604020202020204" pitchFamily="34" charset="0"/>
            </a:endParaRPr>
          </a:p>
          <a:p>
            <a:pPr marL="342900" lvl="0" indent="-342900">
              <a:buFont typeface="+mj-lt"/>
              <a:buAutoNum type="alphaLcPeriod"/>
            </a:pP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What are the employers doing to help these employees to plan for retirement?</a:t>
            </a:r>
          </a:p>
          <a:p>
            <a:pPr marL="342900" lvl="0" indent="-342900">
              <a:buFont typeface="+mj-lt"/>
              <a:buAutoNum type="alphaLcPeriod"/>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What is the progress of workplace financial wellness programs in Hong Kong?</a:t>
            </a:r>
            <a:endParaRPr lang="en-HK" altLang="zh-HK" sz="2800" dirty="0">
              <a:effectLst/>
              <a:latin typeface="Times New Roman" panose="02020603050405020304" pitchFamily="18" charset="0"/>
              <a:ea typeface="新細明體" panose="02020500000000000000" pitchFamily="18" charset="-120"/>
              <a:cs typeface="Arial" panose="020B0604020202020204" pitchFamily="34" charset="0"/>
            </a:endParaRPr>
          </a:p>
          <a:p>
            <a:pPr marL="342900" lvl="0" indent="-342900">
              <a:buFont typeface="+mj-lt"/>
              <a:buAutoNum type="alphaLcPeriod"/>
            </a:pPr>
            <a:r>
              <a:rPr lang="en-HK" altLang="zh-TW" sz="2800" dirty="0">
                <a:effectLst/>
                <a:latin typeface="Times New Roman" panose="02020603050405020304" pitchFamily="18" charset="0"/>
                <a:ea typeface="新細明體" panose="02020500000000000000" pitchFamily="18" charset="-120"/>
                <a:cs typeface="Arial" panose="020B0604020202020204" pitchFamily="34" charset="0"/>
              </a:rPr>
              <a:t>What is the government doing to help their citizens?</a:t>
            </a:r>
            <a:endParaRPr lang="zh-TW" altLang="zh-HK" sz="2800" dirty="0">
              <a:effectLst/>
              <a:latin typeface="Calibri" panose="020F0502020204030204" pitchFamily="34" charset="0"/>
              <a:ea typeface="新細明體" panose="02020500000000000000" pitchFamily="18" charset="-120"/>
              <a:cs typeface="Arial" panose="020B0604020202020204" pitchFamily="34" charset="0"/>
            </a:endParaRPr>
          </a:p>
          <a:p>
            <a:pPr marL="342900" lvl="0" indent="-342900">
              <a:buFont typeface="+mj-lt"/>
              <a:buAutoNum type="alphaLcPeriod"/>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What are the challenges in current situations?</a:t>
            </a:r>
            <a:endParaRPr lang="zh-TW" altLang="zh-HK" sz="32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6FC77CE1-5ED9-43A5-AE08-0C13800C4195}"/>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10</a:t>
            </a:fld>
            <a:endParaRPr lang="en-US" dirty="0"/>
          </a:p>
        </p:txBody>
      </p:sp>
    </p:spTree>
    <p:extLst>
      <p:ext uri="{BB962C8B-B14F-4D97-AF65-F5344CB8AC3E}">
        <p14:creationId xmlns:p14="http://schemas.microsoft.com/office/powerpoint/2010/main" val="2238513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Research Questions</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401205"/>
          </a:xfrm>
          <a:prstGeom prst="rect">
            <a:avLst/>
          </a:prstGeom>
          <a:noFill/>
        </p:spPr>
        <p:txBody>
          <a:bodyPr wrap="square" rtlCol="0">
            <a:spAutoFit/>
          </a:bodyPr>
          <a:lstStyle/>
          <a:p>
            <a:pPr marL="514350" lvl="0" indent="-514350">
              <a:buFont typeface="+mj-lt"/>
              <a:buAutoNum type="alphaLcPeriod" startAt="6"/>
            </a:pP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In addition to financial issue, what are the other needs that would impact middle-aged employees in their retirement planning?</a:t>
            </a:r>
          </a:p>
          <a:p>
            <a:pPr marL="514350" lvl="0" indent="-514350">
              <a:buFont typeface="+mj-lt"/>
              <a:buAutoNum type="alphaLcPeriod" startAt="6"/>
            </a:pP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What will be the challenges in </a:t>
            </a:r>
            <a:r>
              <a:rPr lang="en-HK" altLang="zh-HK" sz="2800" dirty="0">
                <a:latin typeface="Times New Roman" panose="02020603050405020304" pitchFamily="18" charset="0"/>
                <a:ea typeface="新細明體" panose="02020500000000000000" pitchFamily="18" charset="-120"/>
                <a:cs typeface="Arial" panose="020B0604020202020204" pitchFamily="34" charset="0"/>
              </a:rPr>
              <a:t>the development of retirement planning programs for staff at different levels or age groups?</a:t>
            </a:r>
          </a:p>
          <a:p>
            <a:pPr marL="514350" lvl="0" indent="-514350">
              <a:buFont typeface="+mj-lt"/>
              <a:buAutoNum type="alphaLcPeriod" startAt="6"/>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How to measure quantifiable objectives or goals of the programs to the providers and the participating employees?</a:t>
            </a:r>
          </a:p>
          <a:p>
            <a:pPr marL="514350" lvl="0" indent="-514350">
              <a:buFont typeface="+mj-lt"/>
              <a:buAutoNum type="alphaLcPeriod" startAt="6"/>
            </a:pP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How to encourage employers and employees to participate in the program?</a:t>
            </a:r>
            <a:endParaRPr lang="zh-TW" altLang="zh-HK" sz="32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02B90FBB-C9A2-4DB6-8648-DAD3D0D90C2F}"/>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11</a:t>
            </a:fld>
            <a:endParaRPr lang="en-US" dirty="0"/>
          </a:p>
        </p:txBody>
      </p:sp>
    </p:spTree>
    <p:extLst>
      <p:ext uri="{BB962C8B-B14F-4D97-AF65-F5344CB8AC3E}">
        <p14:creationId xmlns:p14="http://schemas.microsoft.com/office/powerpoint/2010/main" val="2067368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Research Objectives</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401205"/>
          </a:xfrm>
          <a:prstGeom prst="rect">
            <a:avLst/>
          </a:prstGeom>
          <a:noFill/>
        </p:spPr>
        <p:txBody>
          <a:bodyPr wrap="square" rtlCol="0">
            <a:spAutoFit/>
          </a:bodyPr>
          <a:lstStyle/>
          <a:p>
            <a:pPr marL="342900" lvl="0" indent="-342900">
              <a:buFont typeface="+mj-lt"/>
              <a:buAutoNum type="alphaLcPeriod"/>
            </a:pP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To understand the current status of retirement preparation of middle-aged employees in Hong Kong</a:t>
            </a:r>
            <a:endParaRPr lang="zh-TW" altLang="zh-HK" sz="2800" dirty="0">
              <a:effectLst/>
              <a:latin typeface="Calibri" panose="020F0502020204030204" pitchFamily="34" charset="0"/>
              <a:ea typeface="新細明體" panose="02020500000000000000" pitchFamily="18" charset="-120"/>
              <a:cs typeface="Arial" panose="020B0604020202020204" pitchFamily="34" charset="0"/>
            </a:endParaRPr>
          </a:p>
          <a:p>
            <a:pPr marL="342900" lvl="0" indent="-342900">
              <a:buFont typeface="+mj-lt"/>
              <a:buAutoNum type="alphaLcPeriod"/>
            </a:pP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To examine employers’ policies relating to employees’ retirement planning</a:t>
            </a:r>
          </a:p>
          <a:p>
            <a:pPr marL="342900" lvl="0" indent="-342900">
              <a:buFont typeface="+mj-lt"/>
              <a:buAutoNum type="alphaLcPeriod"/>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To evaluate the progress of workplace financial wellness programs in Hong Kong</a:t>
            </a:r>
            <a:endParaRPr lang="en-HK" altLang="zh-HK" sz="2800" dirty="0">
              <a:effectLst/>
              <a:latin typeface="Times New Roman" panose="02020603050405020304" pitchFamily="18" charset="0"/>
              <a:ea typeface="新細明體" panose="02020500000000000000" pitchFamily="18" charset="-120"/>
              <a:cs typeface="Arial" panose="020B0604020202020204" pitchFamily="34" charset="0"/>
            </a:endParaRPr>
          </a:p>
          <a:p>
            <a:pPr marL="342900" lvl="0" indent="-342900">
              <a:buFont typeface="+mj-lt"/>
              <a:buAutoNum type="alphaLcPeriod"/>
            </a:pPr>
            <a:r>
              <a:rPr lang="en-HK" altLang="zh-TW" sz="2800" dirty="0">
                <a:effectLst/>
                <a:latin typeface="Times New Roman" panose="02020603050405020304" pitchFamily="18" charset="0"/>
                <a:ea typeface="新細明體" panose="02020500000000000000" pitchFamily="18" charset="-120"/>
                <a:cs typeface="Arial" panose="020B0604020202020204" pitchFamily="34" charset="0"/>
              </a:rPr>
              <a:t>To determine the supports from government in helping people retire</a:t>
            </a:r>
          </a:p>
          <a:p>
            <a:pPr marL="342900" lvl="0" indent="-342900">
              <a:buFont typeface="+mj-lt"/>
              <a:buAutoNum type="alphaLcPeriod"/>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To explore the challenges of current situations in employees’ retirement planning</a:t>
            </a:r>
            <a:endParaRPr lang="zh-TW" altLang="zh-HK" sz="32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DE28621E-D5F9-4F48-8B78-A7027FDFCC4A}"/>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12</a:t>
            </a:fld>
            <a:endParaRPr lang="en-US" dirty="0"/>
          </a:p>
        </p:txBody>
      </p:sp>
    </p:spTree>
    <p:extLst>
      <p:ext uri="{BB962C8B-B14F-4D97-AF65-F5344CB8AC3E}">
        <p14:creationId xmlns:p14="http://schemas.microsoft.com/office/powerpoint/2010/main" val="825146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Research Objectives</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893647"/>
          </a:xfrm>
          <a:prstGeom prst="rect">
            <a:avLst/>
          </a:prstGeom>
          <a:noFill/>
        </p:spPr>
        <p:txBody>
          <a:bodyPr wrap="square" rtlCol="0">
            <a:spAutoFit/>
          </a:bodyPr>
          <a:lstStyle/>
          <a:p>
            <a:pPr marL="514350" lvl="0" indent="-514350">
              <a:buFont typeface="+mj-lt"/>
              <a:buAutoNum type="alphaLcPeriod" startAt="6"/>
            </a:pP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To identify needs other than financial needs that would impact middle-aged employees’ retirement satisfaction</a:t>
            </a:r>
          </a:p>
          <a:p>
            <a:pPr marL="514350" lvl="0" indent="-514350">
              <a:buFont typeface="+mj-lt"/>
              <a:buAutoNum type="alphaLcPeriod" startAt="6"/>
            </a:pP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To explore the challenges to face in </a:t>
            </a:r>
            <a:r>
              <a:rPr lang="en-HK" altLang="zh-HK" sz="2800" dirty="0">
                <a:latin typeface="Times New Roman" panose="02020603050405020304" pitchFamily="18" charset="0"/>
                <a:ea typeface="新細明體" panose="02020500000000000000" pitchFamily="18" charset="-120"/>
                <a:cs typeface="Arial" panose="020B0604020202020204" pitchFamily="34" charset="0"/>
              </a:rPr>
              <a:t>the process of developing retirement planning programs for employees at different levels or age groups</a:t>
            </a:r>
          </a:p>
          <a:p>
            <a:pPr marL="514350" lvl="0" indent="-514350">
              <a:buFont typeface="+mj-lt"/>
              <a:buAutoNum type="alphaLcPeriod" startAt="6"/>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To describe the quantifiable objectives or goals of the programs to the providers and the participating employees</a:t>
            </a:r>
          </a:p>
          <a:p>
            <a:pPr marL="514350" lvl="0" indent="-514350">
              <a:buFont typeface="+mj-lt"/>
              <a:buAutoNum type="alphaLcPeriod" startAt="6"/>
            </a:pP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To understand the marketing and communication strategies that </a:t>
            </a:r>
            <a:r>
              <a:rPr lang="en-HK" altLang="zh-HK" sz="2800" dirty="0">
                <a:latin typeface="Times New Roman" panose="02020603050405020304" pitchFamily="18" charset="0"/>
                <a:ea typeface="新細明體" panose="02020500000000000000" pitchFamily="18" charset="-120"/>
                <a:cs typeface="Arial" panose="020B0604020202020204" pitchFamily="34" charset="0"/>
              </a:rPr>
              <a:t>can </a:t>
            </a: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encourage employers and employees to participate in the workplace retirement planning programs</a:t>
            </a:r>
          </a:p>
          <a:p>
            <a:pPr marL="514350" lvl="0" indent="-514350">
              <a:buFont typeface="+mj-lt"/>
              <a:buAutoNum type="alphaLcPeriod" startAt="6"/>
            </a:pPr>
            <a:endParaRPr lang="zh-TW" altLang="zh-HK" sz="32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6DDF27F7-CC40-4E65-912D-EF0652BD09E1}"/>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13</a:t>
            </a:fld>
            <a:endParaRPr lang="en-US" dirty="0"/>
          </a:p>
        </p:txBody>
      </p:sp>
    </p:spTree>
    <p:extLst>
      <p:ext uri="{BB962C8B-B14F-4D97-AF65-F5344CB8AC3E}">
        <p14:creationId xmlns:p14="http://schemas.microsoft.com/office/powerpoint/2010/main" val="364360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2246769"/>
          </a:xfrm>
          <a:prstGeom prst="rect">
            <a:avLst/>
          </a:prstGeom>
          <a:noFill/>
        </p:spPr>
        <p:txBody>
          <a:bodyPr wrap="square" rtlCol="0">
            <a:spAutoFit/>
          </a:bodyPr>
          <a:lstStyle/>
          <a:p>
            <a:pPr marL="514350" lvl="0" indent="-514350">
              <a:buFont typeface="+mj-lt"/>
              <a:buAutoNum type="alphaLcPeriod"/>
            </a:pPr>
            <a:r>
              <a:rPr lang="en-US" altLang="zh-HK" sz="2800" dirty="0">
                <a:effectLst/>
                <a:latin typeface="Times New Roman" panose="02020603050405020304" pitchFamily="18" charset="0"/>
                <a:ea typeface="新細明體" panose="02020500000000000000" pitchFamily="18" charset="-120"/>
              </a:rPr>
              <a:t>History and developments Workplace financial wellness programs</a:t>
            </a:r>
          </a:p>
          <a:p>
            <a:pPr marL="514350" lvl="0" indent="-514350">
              <a:buFont typeface="+mj-lt"/>
              <a:buAutoNum type="alphaLcPeriod"/>
            </a:pPr>
            <a:r>
              <a:rPr lang="en-US" altLang="zh-HK" sz="2800" dirty="0">
                <a:effectLst/>
                <a:latin typeface="Times New Roman" panose="02020603050405020304" pitchFamily="18" charset="0"/>
                <a:ea typeface="新細明體" panose="02020500000000000000" pitchFamily="18" charset="-120"/>
              </a:rPr>
              <a:t>Development of financial wellness programs in Hong Kong</a:t>
            </a:r>
          </a:p>
          <a:p>
            <a:pPr marL="514350" lvl="0" indent="-514350">
              <a:buFont typeface="+mj-lt"/>
              <a:buAutoNum type="alphaLcPeriod"/>
            </a:pPr>
            <a:r>
              <a:rPr lang="en-US" altLang="zh-TW" sz="2800" dirty="0">
                <a:latin typeface="Times New Roman" panose="02020603050405020304" pitchFamily="18" charset="0"/>
                <a:ea typeface="新細明體" panose="02020500000000000000" pitchFamily="18" charset="-120"/>
                <a:cs typeface="Times New Roman" panose="02020603050405020304" pitchFamily="18" charset="0"/>
              </a:rPr>
              <a:t>Theoretical framework for the program development</a:t>
            </a:r>
            <a:endParaRPr lang="zh-TW" altLang="zh-HK" sz="44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9028BAD7-5978-43BB-9050-5CF7F7A56EB7}"/>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14</a:t>
            </a:fld>
            <a:endParaRPr lang="en-US" dirty="0"/>
          </a:p>
        </p:txBody>
      </p:sp>
    </p:spTree>
    <p:extLst>
      <p:ext uri="{BB962C8B-B14F-4D97-AF65-F5344CB8AC3E}">
        <p14:creationId xmlns:p14="http://schemas.microsoft.com/office/powerpoint/2010/main" val="704055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616648"/>
          </a:xfrm>
          <a:prstGeom prst="rect">
            <a:avLst/>
          </a:prstGeom>
          <a:noFill/>
        </p:spPr>
        <p:txBody>
          <a:bodyPr wrap="square" rtlCol="0">
            <a:spAutoFit/>
          </a:bodyPr>
          <a:lstStyle/>
          <a:p>
            <a:pPr>
              <a:spcBef>
                <a:spcPts val="600"/>
              </a:spcBef>
              <a:spcAft>
                <a:spcPts val="600"/>
              </a:spcAft>
            </a:pPr>
            <a:r>
              <a:rPr lang="en-US" altLang="zh-HK" sz="2000" u="sng" dirty="0">
                <a:effectLst/>
                <a:latin typeface="Times New Roman" panose="02020603050405020304" pitchFamily="18" charset="0"/>
                <a:ea typeface="新細明體" panose="02020500000000000000" pitchFamily="18" charset="-120"/>
              </a:rPr>
              <a:t>a. History and Development of workplace financial wellness programs</a:t>
            </a:r>
          </a:p>
          <a:p>
            <a:pPr>
              <a:spcBef>
                <a:spcPts val="600"/>
              </a:spcBef>
              <a:spcAft>
                <a:spcPts val="6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Formal workplace financial wellness programs can have different types and content. </a:t>
            </a:r>
          </a:p>
          <a:p>
            <a:pPr>
              <a:spcBef>
                <a:spcPts val="600"/>
              </a:spcBef>
              <a:spcAft>
                <a:spcPts val="600"/>
              </a:spcAft>
            </a:pPr>
            <a:r>
              <a:rPr lang="en-US" altLang="zh-HK" sz="1800" kern="100" dirty="0" err="1">
                <a:effectLst/>
                <a:latin typeface="Times New Roman" panose="02020603050405020304" pitchFamily="18" charset="0"/>
                <a:ea typeface="新細明體" panose="02020500000000000000" pitchFamily="18" charset="-120"/>
                <a:cs typeface="Times New Roman" panose="02020603050405020304" pitchFamily="18" charset="0"/>
              </a:rPr>
              <a:t>Wernette</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(2019) suggests that there are five most common types of workplace financial wellness programs, namely Tool-based programs, Product-based services, </a:t>
            </a:r>
            <a:r>
              <a:rPr lang="en-US" altLang="zh-HK" sz="1800" kern="0" dirty="0">
                <a:solidFill>
                  <a:srgbClr val="231F20"/>
                </a:solidFill>
                <a:effectLst/>
                <a:latin typeface="Times New Roman" panose="02020603050405020304" pitchFamily="18" charset="0"/>
                <a:ea typeface="新細明體" panose="02020500000000000000" pitchFamily="18" charset="-120"/>
                <a:cs typeface="Times New Roman" panose="02020603050405020304" pitchFamily="18" charset="0"/>
              </a:rPr>
              <a:t>Education and literacy programs, Coaching and behavioral programs, </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and </a:t>
            </a:r>
            <a:r>
              <a:rPr lang="en-US" altLang="zh-HK" sz="1800" kern="0" dirty="0">
                <a:solidFill>
                  <a:srgbClr val="231F20"/>
                </a:solidFill>
                <a:effectLst/>
                <a:latin typeface="Times New Roman" panose="02020603050405020304" pitchFamily="18" charset="0"/>
                <a:ea typeface="新細明體" panose="02020500000000000000" pitchFamily="18" charset="-120"/>
                <a:cs typeface="Times New Roman" panose="02020603050405020304" pitchFamily="18" charset="0"/>
              </a:rPr>
              <a:t>Customized employee education programs.</a:t>
            </a:r>
          </a:p>
          <a:p>
            <a:pPr>
              <a:spcBef>
                <a:spcPts val="600"/>
              </a:spcBef>
              <a:spcAft>
                <a:spcPts val="600"/>
              </a:spcAft>
            </a:pPr>
            <a:r>
              <a:rPr lang="en-US" altLang="zh-HK" kern="0" dirty="0">
                <a:solidFill>
                  <a:srgbClr val="231F20"/>
                </a:solidFill>
                <a:latin typeface="Times New Roman" panose="02020603050405020304" pitchFamily="18" charset="0"/>
                <a:ea typeface="新細明體" panose="02020500000000000000" pitchFamily="18" charset="-120"/>
                <a:cs typeface="Times New Roman" panose="02020603050405020304" pitchFamily="18" charset="0"/>
              </a:rPr>
              <a:t>I</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ndeed, w</a:t>
            </a:r>
            <a:r>
              <a:rPr lang="en-US" altLang="zh-HK" sz="1800" kern="0" dirty="0">
                <a:effectLst/>
                <a:latin typeface="Times New Roman" panose="02020603050405020304" pitchFamily="18" charset="0"/>
                <a:ea typeface="MinionPro-Regular"/>
                <a:cs typeface="Times New Roman" panose="02020603050405020304" pitchFamily="18" charset="0"/>
              </a:rPr>
              <a:t>orkplace financial wellness programs can offer many advantages to employers. </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Davidson (2018) suggests that there are several improvements in the organization performance through the implementation of the financial wellness programs. </a:t>
            </a:r>
          </a:p>
          <a:p>
            <a:pPr>
              <a:spcBef>
                <a:spcPts val="600"/>
              </a:spcBef>
              <a:spcAft>
                <a:spcPts val="6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Areas with improvement include reduction in employees’ absence rates, reduction of withholding employees’ salaries for specific purposes like debt repayment and child support, reduction of staff turnover and reduction of employees’ financial stress. In addition, the programs can help increase employees’ productivity, increase their monetary savings for future spending in health and retirement. </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627E065C-FFDF-4CA8-9D0D-058D45FA4581}"/>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15</a:t>
            </a:fld>
            <a:endParaRPr lang="en-US" dirty="0"/>
          </a:p>
        </p:txBody>
      </p:sp>
    </p:spTree>
    <p:extLst>
      <p:ext uri="{BB962C8B-B14F-4D97-AF65-F5344CB8AC3E}">
        <p14:creationId xmlns:p14="http://schemas.microsoft.com/office/powerpoint/2010/main" val="4181021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2800767"/>
          </a:xfrm>
          <a:prstGeom prst="rect">
            <a:avLst/>
          </a:prstGeom>
          <a:noFill/>
        </p:spPr>
        <p:txBody>
          <a:bodyPr wrap="square" rtlCol="0">
            <a:spAutoFit/>
          </a:bodyPr>
          <a:lstStyle/>
          <a:p>
            <a:pPr marL="457200" indent="-457200">
              <a:spcBef>
                <a:spcPts val="600"/>
              </a:spcBef>
              <a:spcAft>
                <a:spcPts val="600"/>
              </a:spcAft>
              <a:buAutoNum type="alphaLcPeriod"/>
            </a:pPr>
            <a:r>
              <a:rPr lang="en-US" altLang="zh-HK" sz="2000" u="sng" dirty="0">
                <a:effectLst/>
                <a:latin typeface="Times New Roman" panose="02020603050405020304" pitchFamily="18" charset="0"/>
                <a:ea typeface="新細明體" panose="02020500000000000000" pitchFamily="18" charset="-120"/>
              </a:rPr>
              <a:t>History and Development of workplace financial wellness programs</a:t>
            </a:r>
          </a:p>
          <a:p>
            <a:pPr>
              <a:spcBef>
                <a:spcPts val="600"/>
              </a:spcBef>
              <a:spcAft>
                <a:spcPts val="6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Although there are many benefits to the employers, Dupont (2020) finds that there are currently only 29% of employers are offering these programs and 43% interviewed employers do not offer or have no plan to do so. </a:t>
            </a:r>
          </a:p>
          <a:p>
            <a:pPr>
              <a:spcBef>
                <a:spcPts val="600"/>
              </a:spcBef>
              <a:spcAft>
                <a:spcPts val="6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Dupont (2020) argues that common reasons for employers not to arrange these programs are “employees have no interest to know” and “employers are unsure the benefits to them”. </a:t>
            </a:r>
          </a:p>
          <a:p>
            <a:pPr>
              <a:spcBef>
                <a:spcPts val="600"/>
              </a:spcBef>
              <a:spcAft>
                <a:spcPts val="6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Siciliano, </a:t>
            </a:r>
            <a:r>
              <a:rPr lang="en-US" altLang="zh-HK" sz="1800" kern="100" dirty="0" err="1">
                <a:effectLst/>
                <a:latin typeface="Times New Roman" panose="02020603050405020304" pitchFamily="18" charset="0"/>
                <a:ea typeface="新細明體" panose="02020500000000000000" pitchFamily="18" charset="-120"/>
                <a:cs typeface="Times New Roman" panose="02020603050405020304" pitchFamily="18" charset="0"/>
              </a:rPr>
              <a:t>Rizek</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and Veld (2019) suggests the biggest challenge for successful implementation of financial wellness programs in organization is to engage employees in the programs.</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627E065C-FFDF-4CA8-9D0D-058D45FA4581}"/>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16</a:t>
            </a:fld>
            <a:endParaRPr lang="en-US" dirty="0"/>
          </a:p>
        </p:txBody>
      </p:sp>
    </p:spTree>
    <p:extLst>
      <p:ext uri="{BB962C8B-B14F-4D97-AF65-F5344CB8AC3E}">
        <p14:creationId xmlns:p14="http://schemas.microsoft.com/office/powerpoint/2010/main" val="212550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708981"/>
          </a:xfrm>
          <a:prstGeom prst="rect">
            <a:avLst/>
          </a:prstGeom>
          <a:noFill/>
        </p:spPr>
        <p:txBody>
          <a:bodyPr wrap="square" rtlCol="0">
            <a:spAutoFit/>
          </a:bodyPr>
          <a:lstStyle/>
          <a:p>
            <a:pPr marL="457200" indent="-457200">
              <a:buAutoNum type="alphaLcPeriod"/>
            </a:pPr>
            <a:r>
              <a:rPr lang="en-US" altLang="zh-HK" sz="2000" u="sng" dirty="0">
                <a:effectLst/>
                <a:latin typeface="Times New Roman" panose="02020603050405020304" pitchFamily="18" charset="0"/>
                <a:ea typeface="新細明體" panose="02020500000000000000" pitchFamily="18" charset="-120"/>
              </a:rPr>
              <a:t>History and Development of workplace financial wellness programs</a:t>
            </a:r>
          </a:p>
          <a:p>
            <a:r>
              <a:rPr lang="en-US" altLang="zh-HK" sz="2000" u="sng" dirty="0">
                <a:latin typeface="Times New Roman" panose="02020603050405020304" pitchFamily="18" charset="0"/>
                <a:ea typeface="新細明體" panose="02020500000000000000" pitchFamily="18" charset="-120"/>
              </a:rPr>
              <a:t>Reference</a:t>
            </a:r>
            <a:endParaRPr lang="en-US" altLang="zh-HK" sz="2000" u="sng" dirty="0">
              <a:effectLst/>
              <a:latin typeface="Times New Roman" panose="02020603050405020304" pitchFamily="18" charset="0"/>
              <a:ea typeface="新細明體" panose="02020500000000000000" pitchFamily="18" charset="-12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Davidson, L. (2018) ‘What’s Working (and What’s Not Working) in Financial Wellness Programs’, </a:t>
            </a:r>
            <a:r>
              <a:rPr lang="en-US" altLang="zh-HK" sz="2000" i="1" kern="100" dirty="0">
                <a:effectLst/>
                <a:latin typeface="Times New Roman" panose="02020603050405020304" pitchFamily="18" charset="0"/>
                <a:ea typeface="新細明體" panose="02020500000000000000" pitchFamily="18" charset="-120"/>
                <a:cs typeface="Times New Roman" panose="02020603050405020304" pitchFamily="18" charset="0"/>
              </a:rPr>
              <a:t>Benefits Magazine</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55(9), pp. 22–28.</a:t>
            </a:r>
            <a:endParaRPr lang="zh-TW" altLang="zh-HK" sz="20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sz="20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Dupont, D. (2020) ‘FINANCIAL wellness IN THE WORKPLACE’, </a:t>
            </a:r>
            <a:r>
              <a:rPr lang="en-US" altLang="zh-HK" sz="2000" i="1" kern="100" dirty="0">
                <a:effectLst/>
                <a:latin typeface="Times New Roman" panose="02020603050405020304" pitchFamily="18" charset="0"/>
                <a:ea typeface="新細明體" panose="02020500000000000000" pitchFamily="18" charset="-120"/>
                <a:cs typeface="Times New Roman" panose="02020603050405020304" pitchFamily="18" charset="0"/>
              </a:rPr>
              <a:t>LIMRA’s </a:t>
            </a:r>
            <a:r>
              <a:rPr lang="en-US" altLang="zh-HK" sz="2000" i="1" kern="100" dirty="0" err="1">
                <a:effectLst/>
                <a:latin typeface="Times New Roman" panose="02020603050405020304" pitchFamily="18" charset="0"/>
                <a:ea typeface="新細明體" panose="02020500000000000000" pitchFamily="18" charset="-120"/>
                <a:cs typeface="Times New Roman" panose="02020603050405020304" pitchFamily="18" charset="0"/>
              </a:rPr>
              <a:t>MarketFacts</a:t>
            </a:r>
            <a:r>
              <a:rPr lang="en-US" altLang="zh-HK" sz="2000" i="1" kern="100" dirty="0">
                <a:effectLst/>
                <a:latin typeface="Times New Roman" panose="02020603050405020304" pitchFamily="18" charset="0"/>
                <a:ea typeface="新細明體" panose="02020500000000000000" pitchFamily="18" charset="-120"/>
                <a:cs typeface="Times New Roman" panose="02020603050405020304" pitchFamily="18" charset="0"/>
              </a:rPr>
              <a:t> Quarterly</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(3), pp. 31–35.</a:t>
            </a:r>
            <a:endParaRPr lang="zh-TW" altLang="zh-HK" sz="20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sz="20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Siciliano, V., </a:t>
            </a:r>
            <a:r>
              <a:rPr lang="en-US" altLang="zh-HK" sz="2000" kern="100" dirty="0" err="1">
                <a:effectLst/>
                <a:latin typeface="Times New Roman" panose="02020603050405020304" pitchFamily="18" charset="0"/>
                <a:ea typeface="新細明體" panose="02020500000000000000" pitchFamily="18" charset="-120"/>
                <a:cs typeface="Times New Roman" panose="02020603050405020304" pitchFamily="18" charset="0"/>
              </a:rPr>
              <a:t>Rizek</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B. and Veld, D. (2019) ‘Financial Wellness in the Workplace: Getting Back to the Basics’, </a:t>
            </a:r>
            <a:r>
              <a:rPr lang="en-US" altLang="zh-HK" sz="2000" i="1" kern="100" dirty="0">
                <a:effectLst/>
                <a:latin typeface="Times New Roman" panose="02020603050405020304" pitchFamily="18" charset="0"/>
                <a:ea typeface="新細明體" panose="02020500000000000000" pitchFamily="18" charset="-120"/>
                <a:cs typeface="Times New Roman" panose="02020603050405020304" pitchFamily="18" charset="0"/>
              </a:rPr>
              <a:t>Plans &amp; Trusts</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37(6), pp. 16–21.</a:t>
            </a:r>
            <a:endParaRPr lang="zh-TW" altLang="zh-HK" sz="20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2000" kern="100" dirty="0">
                <a:effectLst/>
                <a:latin typeface="Calibri" panose="020F0502020204030204" pitchFamily="34" charset="0"/>
                <a:ea typeface="新細明體" panose="02020500000000000000" pitchFamily="18" charset="-120"/>
                <a:cs typeface="Times New Roman" panose="02020603050405020304" pitchFamily="18" charset="0"/>
              </a:rPr>
              <a:t>Workplace financial wellness program</a:t>
            </a:r>
            <a:endParaRPr lang="zh-TW" altLang="zh-HK" sz="20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sz="20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2000" kern="100" dirty="0" err="1">
                <a:effectLst/>
                <a:latin typeface="Times New Roman" panose="02020603050405020304" pitchFamily="18" charset="0"/>
                <a:ea typeface="新細明體" panose="02020500000000000000" pitchFamily="18" charset="-120"/>
                <a:cs typeface="Times New Roman" panose="02020603050405020304" pitchFamily="18" charset="0"/>
              </a:rPr>
              <a:t>Wernette</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G. J. (2019) ‘Developing Workplace Financial Wellness Programs’, </a:t>
            </a:r>
            <a:r>
              <a:rPr lang="en-US" altLang="zh-HK" sz="2000" i="1" kern="100" dirty="0">
                <a:effectLst/>
                <a:latin typeface="Times New Roman" panose="02020603050405020304" pitchFamily="18" charset="0"/>
                <a:ea typeface="新細明體" panose="02020500000000000000" pitchFamily="18" charset="-120"/>
                <a:cs typeface="Times New Roman" panose="02020603050405020304" pitchFamily="18" charset="0"/>
              </a:rPr>
              <a:t>Benefits Magazine</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56(2), pp. 42–46. </a:t>
            </a:r>
            <a:endParaRPr lang="zh-TW" altLang="zh-HK" sz="2000" kern="100" dirty="0">
              <a:effectLst/>
              <a:latin typeface="Calibri" panose="020F0502020204030204" pitchFamily="34"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627E065C-FFDF-4CA8-9D0D-058D45FA4581}"/>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17</a:t>
            </a:fld>
            <a:endParaRPr lang="en-US" dirty="0"/>
          </a:p>
        </p:txBody>
      </p:sp>
    </p:spTree>
    <p:extLst>
      <p:ext uri="{BB962C8B-B14F-4D97-AF65-F5344CB8AC3E}">
        <p14:creationId xmlns:p14="http://schemas.microsoft.com/office/powerpoint/2010/main" val="1533320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616648"/>
          </a:xfrm>
          <a:prstGeom prst="rect">
            <a:avLst/>
          </a:prstGeom>
          <a:noFill/>
        </p:spPr>
        <p:txBody>
          <a:bodyPr wrap="square" rtlCol="0">
            <a:spAutoFit/>
          </a:bodyPr>
          <a:lstStyle/>
          <a:p>
            <a:pPr lvl="0">
              <a:spcBef>
                <a:spcPts val="600"/>
              </a:spcBef>
              <a:spcAft>
                <a:spcPts val="600"/>
              </a:spcAft>
            </a:pPr>
            <a:r>
              <a:rPr lang="en-US" altLang="zh-HK" sz="2000" u="sng" dirty="0">
                <a:effectLst/>
                <a:latin typeface="Times New Roman" panose="02020603050405020304" pitchFamily="18" charset="0"/>
                <a:ea typeface="新細明體" panose="02020500000000000000" pitchFamily="18" charset="-120"/>
              </a:rPr>
              <a:t>b. Development of financial wellness programs in Hong Kong</a:t>
            </a:r>
          </a:p>
          <a:p>
            <a:pPr>
              <a:spcBef>
                <a:spcPts val="600"/>
              </a:spcBef>
              <a:spcAft>
                <a:spcPts val="600"/>
              </a:spcAft>
            </a:pPr>
            <a:r>
              <a:rPr lang="en-US" altLang="zh-HK" sz="1800" dirty="0">
                <a:effectLst/>
                <a:latin typeface="Times New Roman" panose="02020603050405020304" pitchFamily="18" charset="0"/>
                <a:ea typeface="Times New Roman" panose="02020603050405020304" pitchFamily="18" charset="0"/>
              </a:rPr>
              <a:t>Randstad Hong Kong Limited (RHKL, 2021a) reveals that attractive salary and benefits are the most important considerations for employees in Hong Kong, but it is not enough to retain competent employees especially when competitors increase the salary to attract high quality people.</a:t>
            </a:r>
          </a:p>
          <a:p>
            <a:pPr>
              <a:spcBef>
                <a:spcPts val="600"/>
              </a:spcBef>
              <a:spcAft>
                <a:spcPts val="600"/>
              </a:spcAft>
            </a:pPr>
            <a:r>
              <a:rPr lang="en-US" altLang="zh-HK" sz="1800" dirty="0">
                <a:effectLst/>
                <a:latin typeface="Times New Roman" panose="02020603050405020304" pitchFamily="18" charset="0"/>
                <a:ea typeface="Times New Roman" panose="02020603050405020304" pitchFamily="18" charset="0"/>
              </a:rPr>
              <a:t>Randstad Hong K</a:t>
            </a:r>
            <a:r>
              <a:rPr lang="en-US" altLang="zh-HK" sz="1800" dirty="0">
                <a:effectLst/>
                <a:latin typeface="Times New Roman" panose="02020603050405020304" pitchFamily="18" charset="0"/>
                <a:ea typeface="新細明體" panose="02020500000000000000" pitchFamily="18" charset="-120"/>
              </a:rPr>
              <a:t>ong Limited (RHKL, 2021b) suggests that e</a:t>
            </a:r>
            <a:r>
              <a:rPr lang="en-US" altLang="zh-HK" sz="1800" dirty="0">
                <a:effectLst/>
                <a:latin typeface="Times New Roman" panose="02020603050405020304" pitchFamily="18" charset="0"/>
                <a:ea typeface="Times New Roman" panose="02020603050405020304" pitchFamily="18" charset="0"/>
              </a:rPr>
              <a:t>mployees are more likely to stay loyal to their employers if they can participate in financial support programs which help improve the level of financial literacy of the employees.</a:t>
            </a:r>
            <a:endParaRPr lang="en-US" altLang="zh-HK" dirty="0">
              <a:latin typeface="Times New Roman" panose="02020603050405020304" pitchFamily="18" charset="0"/>
              <a:ea typeface="Times New Roman" panose="02020603050405020304" pitchFamily="18" charset="0"/>
            </a:endParaRPr>
          </a:p>
          <a:p>
            <a:pPr>
              <a:spcBef>
                <a:spcPts val="600"/>
              </a:spcBef>
              <a:spcAft>
                <a:spcPts val="6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A survey discovers that 29.6% of respondents experienced high pressure from work, where education, construction and transportation sectors have 30% of their workers are very stressful (Siu, 2020).</a:t>
            </a:r>
            <a:r>
              <a:rPr lang="en-US" altLang="zh-HK" sz="1800" kern="10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a:t>
            </a:r>
          </a:p>
          <a:p>
            <a:pPr>
              <a:spcBef>
                <a:spcPts val="600"/>
              </a:spcBef>
              <a:spcAft>
                <a:spcPts val="6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Occupational stress will </a:t>
            </a:r>
            <a:r>
              <a:rPr lang="en-US" altLang="zh-HK" sz="1800" kern="10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lead to absenteeism, family problems or sickness (Siu, 2020), therefore easing workplace stress will likely reduce the costs of employers and improve the organization performance.</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8A41B163-7052-4BD8-A70A-A17EF6E798ED}"/>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18</a:t>
            </a:fld>
            <a:endParaRPr lang="en-US" dirty="0"/>
          </a:p>
        </p:txBody>
      </p:sp>
    </p:spTree>
    <p:extLst>
      <p:ext uri="{BB962C8B-B14F-4D97-AF65-F5344CB8AC3E}">
        <p14:creationId xmlns:p14="http://schemas.microsoft.com/office/powerpoint/2010/main" val="1836461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3785652"/>
          </a:xfrm>
          <a:prstGeom prst="rect">
            <a:avLst/>
          </a:prstGeom>
          <a:noFill/>
        </p:spPr>
        <p:txBody>
          <a:bodyPr wrap="square" rtlCol="0">
            <a:spAutoFit/>
          </a:bodyPr>
          <a:lstStyle/>
          <a:p>
            <a:pPr lvl="0">
              <a:spcBef>
                <a:spcPts val="600"/>
              </a:spcBef>
              <a:spcAft>
                <a:spcPts val="600"/>
              </a:spcAft>
            </a:pPr>
            <a:r>
              <a:rPr lang="en-US" altLang="zh-HK" sz="2000" u="sng" dirty="0">
                <a:effectLst/>
                <a:latin typeface="Times New Roman" panose="02020603050405020304" pitchFamily="18" charset="0"/>
                <a:ea typeface="新細明體" panose="02020500000000000000" pitchFamily="18" charset="-120"/>
              </a:rPr>
              <a:t>b. Development of financial wellness programs in Hong Kong</a:t>
            </a:r>
          </a:p>
          <a:p>
            <a:pPr lvl="0">
              <a:spcBef>
                <a:spcPts val="600"/>
              </a:spcBef>
              <a:spcAft>
                <a:spcPts val="600"/>
              </a:spcAft>
            </a:pPr>
            <a:r>
              <a:rPr lang="en-US" altLang="zh-HK" sz="1800" kern="10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There are different sources of stress, Siu, Cooper, Roll &amp; Lo (2020) identifies 5 major types of stress that Hong Kong employees are facing, which are Insecurity in job, Workloads, Constraints in organization, Interpersonal conflicts and Problems in work-family balance. </a:t>
            </a:r>
            <a:endParaRPr lang="en-US" altLang="zh-HK" kern="100" dirty="0">
              <a:latin typeface="Calibri" panose="020F0502020204030204" pitchFamily="34" charset="0"/>
              <a:ea typeface="新細明體" panose="02020500000000000000" pitchFamily="18" charset="-120"/>
              <a:cs typeface="Times New Roman" panose="02020603050405020304" pitchFamily="18" charset="0"/>
            </a:endParaRPr>
          </a:p>
          <a:p>
            <a:pPr lvl="0">
              <a:spcBef>
                <a:spcPts val="600"/>
              </a:spcBef>
              <a:spcAft>
                <a:spcPts val="600"/>
              </a:spcAft>
            </a:pPr>
            <a:r>
              <a:rPr lang="en-US" altLang="zh-HK" sz="1800" kern="0" dirty="0">
                <a:effectLst/>
                <a:latin typeface="Times New Roman" panose="02020603050405020304" pitchFamily="18" charset="0"/>
                <a:ea typeface="新細明體" panose="02020500000000000000" pitchFamily="18" charset="-120"/>
                <a:cs typeface="Times New Roman" panose="02020603050405020304" pitchFamily="18" charset="0"/>
              </a:rPr>
              <a:t>Lee &amp; Choi (2019) reveals that </a:t>
            </a:r>
            <a:r>
              <a:rPr lang="en-US" altLang="zh-HK" sz="1800" kern="0" dirty="0">
                <a:effectLst/>
                <a:latin typeface="Times New Roman" panose="02020603050405020304" pitchFamily="18" charset="0"/>
                <a:ea typeface="Times New Roman" panose="02020603050405020304" pitchFamily="18" charset="0"/>
                <a:cs typeface="Times New Roman" panose="02020603050405020304" pitchFamily="18" charset="0"/>
              </a:rPr>
              <a:t>Hong Kong people at age 30 to 40 on average estimated to retire at 61 with HK$3.6 million of savings and assets, but their estimations for retirement needs may be inadequate with existing wealth management approach. </a:t>
            </a:r>
          </a:p>
          <a:p>
            <a:pPr lvl="0">
              <a:spcBef>
                <a:spcPts val="600"/>
              </a:spcBef>
              <a:spcAft>
                <a:spcPts val="600"/>
              </a:spcAft>
            </a:pPr>
            <a:r>
              <a:rPr lang="en-US" altLang="zh-HK" sz="1800" kern="100" dirty="0" err="1">
                <a:effectLst/>
                <a:latin typeface="Times New Roman" panose="02020603050405020304" pitchFamily="18" charset="0"/>
                <a:ea typeface="新細明體" panose="02020500000000000000" pitchFamily="18" charset="-120"/>
                <a:cs typeface="Times New Roman" panose="02020603050405020304" pitchFamily="18" charset="0"/>
              </a:rPr>
              <a:t>Yiu</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(2021) opines that majority of working people in Hong Kong would not have enough pension savings to retire at their expected living standard and increase in health care costs may further worsen the situations.</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a:p>
            <a:pPr indent="304800">
              <a:spcBef>
                <a:spcPts val="600"/>
              </a:spcBef>
              <a:spcAft>
                <a:spcPts val="6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8A41B163-7052-4BD8-A70A-A17EF6E798ED}"/>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19</a:t>
            </a:fld>
            <a:endParaRPr lang="en-US" dirty="0"/>
          </a:p>
        </p:txBody>
      </p:sp>
    </p:spTree>
    <p:extLst>
      <p:ext uri="{BB962C8B-B14F-4D97-AF65-F5344CB8AC3E}">
        <p14:creationId xmlns:p14="http://schemas.microsoft.com/office/powerpoint/2010/main" val="1021072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5016758"/>
          </a:xfrm>
          <a:prstGeom prst="rect">
            <a:avLst/>
          </a:prstGeom>
          <a:noFill/>
        </p:spPr>
        <p:txBody>
          <a:bodyPr wrap="square" rtlCol="0">
            <a:spAutoFit/>
          </a:bodyPr>
          <a:lstStyle/>
          <a:p>
            <a:pPr lvl="0"/>
            <a:r>
              <a:rPr lang="en-US" altLang="zh-HK" sz="2000" u="sng" dirty="0">
                <a:effectLst/>
                <a:latin typeface="Times New Roman" panose="02020603050405020304" pitchFamily="18" charset="0"/>
                <a:ea typeface="新細明體" panose="02020500000000000000" pitchFamily="18" charset="-120"/>
              </a:rPr>
              <a:t>b. Development of financial wellness programs in Hong Kong</a:t>
            </a:r>
          </a:p>
          <a:p>
            <a:pPr lvl="0"/>
            <a:r>
              <a:rPr lang="en-US" altLang="zh-HK" sz="2000" u="sng" dirty="0">
                <a:latin typeface="Times New Roman" panose="02020603050405020304" pitchFamily="18" charset="0"/>
                <a:ea typeface="新細明體" panose="02020500000000000000" pitchFamily="18" charset="-120"/>
              </a:rPr>
              <a:t>Reference</a:t>
            </a:r>
            <a:endParaRPr lang="en-US" altLang="zh-HK" sz="2000" u="sng" dirty="0">
              <a:effectLst/>
              <a:latin typeface="Times New Roman" panose="02020603050405020304" pitchFamily="18" charset="0"/>
              <a:ea typeface="新細明體" panose="02020500000000000000" pitchFamily="18" charset="-12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Census and Statistics Department, 2021. </a:t>
            </a:r>
            <a:r>
              <a:rPr lang="en-US" altLang="zh-HK" sz="2000" i="1" kern="0" dirty="0">
                <a:effectLst/>
                <a:latin typeface="Times New Roman" panose="02020603050405020304" pitchFamily="18" charset="0"/>
                <a:ea typeface="Times New Roman" panose="02020603050405020304" pitchFamily="18" charset="0"/>
                <a:cs typeface="Times New Roman" panose="02020603050405020304" pitchFamily="18" charset="0"/>
              </a:rPr>
              <a:t>Women and Men in Hong Kong – Key Statistics, 2021 Edition</a:t>
            </a:r>
            <a:r>
              <a:rPr lang="en-US" altLang="zh-HK"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altLang="zh-HK" sz="2000"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[pdf] Available at</a:t>
            </a:r>
            <a:r>
              <a:rPr lang="en-US" altLang="zh-HK" sz="2000" b="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a:t>
            </a:r>
            <a:r>
              <a:rPr lang="en-US" altLang="zh-HK" sz="2000"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&lt;https://www.censtatd.gov.hk/en/data/stat_report/product/B1130303/att/B11303032021AN21B0100.pdf&gt; [Accessed 11 August 2021]</a:t>
            </a:r>
            <a:r>
              <a:rPr lang="en-US" altLang="zh-HK" sz="2000" b="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a:t>
            </a:r>
            <a:endParaRPr lang="zh-TW"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Investor and Financial Education Council, 2015. </a:t>
            </a:r>
            <a:r>
              <a:rPr lang="en-US" altLang="zh-HK" sz="2000" i="1" kern="100" dirty="0">
                <a:effectLst/>
                <a:latin typeface="Times New Roman" panose="02020603050405020304" pitchFamily="18" charset="0"/>
                <a:ea typeface="新細明體" panose="02020500000000000000" pitchFamily="18" charset="-120"/>
                <a:cs typeface="Times New Roman" panose="02020603050405020304" pitchFamily="18" charset="0"/>
              </a:rPr>
              <a:t>IFEC Segment Research – Working Adults</a:t>
            </a:r>
            <a:r>
              <a:rPr lang="en-US" altLang="zh-HK" sz="2000" kern="0" dirty="0">
                <a:effectLst/>
                <a:latin typeface="Times New Roman" panose="02020603050405020304" pitchFamily="18" charset="0"/>
                <a:ea typeface="新細明體" panose="02020500000000000000" pitchFamily="18" charset="-120"/>
                <a:cs typeface="Times New Roman" panose="02020603050405020304" pitchFamily="18" charset="0"/>
              </a:rPr>
              <a:t>[pdf] Available at</a:t>
            </a:r>
            <a:r>
              <a:rPr lang="en-US" altLang="zh-HK" sz="2000" b="1" kern="0" dirty="0">
                <a:effectLst/>
                <a:latin typeface="Times New Roman" panose="02020603050405020304" pitchFamily="18" charset="0"/>
                <a:ea typeface="新細明體" panose="02020500000000000000" pitchFamily="18" charset="-120"/>
                <a:cs typeface="Times New Roman" panose="02020603050405020304" pitchFamily="18" charset="0"/>
              </a:rPr>
              <a:t>: </a:t>
            </a:r>
            <a:r>
              <a:rPr lang="en-US" altLang="zh-HK" sz="2000" kern="0" dirty="0">
                <a:effectLst/>
                <a:latin typeface="Times New Roman" panose="02020603050405020304" pitchFamily="18" charset="0"/>
                <a:ea typeface="新細明體" panose="02020500000000000000" pitchFamily="18" charset="-120"/>
                <a:cs typeface="Times New Roman" panose="02020603050405020304" pitchFamily="18" charset="0"/>
              </a:rPr>
              <a:t>&lt;</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https://www.ifec.org.hk/common/pdf/about_iec/iec-segment-research-working-adults-2015.pdf</a:t>
            </a:r>
            <a:r>
              <a:rPr lang="en-US" altLang="zh-HK" sz="2000" kern="0" dirty="0">
                <a:effectLst/>
                <a:latin typeface="Times New Roman" panose="02020603050405020304" pitchFamily="18" charset="0"/>
                <a:ea typeface="新細明體" panose="02020500000000000000" pitchFamily="18" charset="-120"/>
                <a:cs typeface="Times New Roman" panose="02020603050405020304" pitchFamily="18" charset="0"/>
              </a:rPr>
              <a:t>&gt; [Accessed 11 August 2021]</a:t>
            </a:r>
            <a:r>
              <a:rPr lang="en-US" altLang="zh-HK" sz="2000" b="1" kern="0" dirty="0">
                <a:effectLst/>
                <a:latin typeface="Times New Roman" panose="02020603050405020304" pitchFamily="18" charset="0"/>
                <a:ea typeface="新細明體" panose="02020500000000000000" pitchFamily="18" charset="-120"/>
                <a:cs typeface="Times New Roman" panose="02020603050405020304" pitchFamily="18" charset="0"/>
              </a:rPr>
              <a:t>.</a:t>
            </a:r>
            <a:endParaRPr lang="zh-TW"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Institute of Financial Planners of Hong Kong, 2021. Press release of </a:t>
            </a:r>
            <a:r>
              <a:rPr lang="en-US" altLang="zh-HK" sz="2000" kern="0" dirty="0">
                <a:effectLst/>
                <a:latin typeface="Times New Roman" panose="02020603050405020304" pitchFamily="18" charset="0"/>
                <a:ea typeface="新細明體" panose="02020500000000000000" pitchFamily="18" charset="-120"/>
                <a:cs typeface="Times New Roman" panose="02020603050405020304" pitchFamily="18" charset="0"/>
              </a:rPr>
              <a:t>“</a:t>
            </a:r>
            <a:r>
              <a:rPr lang="en-US" altLang="zh-HK" sz="2000" i="1" kern="0" dirty="0">
                <a:effectLst/>
                <a:latin typeface="Times New Roman" panose="02020603050405020304" pitchFamily="18" charset="0"/>
                <a:ea typeface="新細明體" panose="02020500000000000000" pitchFamily="18" charset="-120"/>
                <a:cs typeface="Times New Roman" panose="02020603050405020304" pitchFamily="18" charset="0"/>
              </a:rPr>
              <a:t>Hong Kong Retirees’ Actual Expenses Survey</a:t>
            </a:r>
            <a:r>
              <a:rPr lang="en-US" altLang="zh-HK" sz="2000" kern="0" dirty="0">
                <a:effectLst/>
                <a:latin typeface="Times New Roman" panose="02020603050405020304" pitchFamily="18" charset="0"/>
                <a:ea typeface="新細明體" panose="02020500000000000000" pitchFamily="18" charset="-120"/>
                <a:cs typeface="Times New Roman" panose="02020603050405020304" pitchFamily="18" charset="0"/>
              </a:rPr>
              <a:t>”</a:t>
            </a:r>
            <a:r>
              <a:rPr lang="en-US" altLang="zh-HK" sz="2000" i="1" kern="0" dirty="0">
                <a:effectLst/>
                <a:latin typeface="Times New Roman" panose="02020603050405020304" pitchFamily="18" charset="0"/>
                <a:ea typeface="Calibri-Bold"/>
                <a:cs typeface="Times New Roman" panose="02020603050405020304" pitchFamily="18" charset="0"/>
              </a:rPr>
              <a:t> </a:t>
            </a:r>
            <a:r>
              <a:rPr lang="en-US" altLang="zh-HK" sz="2000" kern="0" dirty="0">
                <a:effectLst/>
                <a:latin typeface="Times New Roman" panose="02020603050405020304" pitchFamily="18" charset="0"/>
                <a:ea typeface="新細明體" panose="02020500000000000000" pitchFamily="18" charset="-120"/>
                <a:cs typeface="Times New Roman" panose="02020603050405020304" pitchFamily="18" charset="0"/>
              </a:rPr>
              <a:t>[pdf] Available at</a:t>
            </a:r>
            <a:r>
              <a:rPr lang="en-US" altLang="zh-HK" sz="2000" b="1" kern="0" dirty="0">
                <a:effectLst/>
                <a:latin typeface="Times New Roman" panose="02020603050405020304" pitchFamily="18" charset="0"/>
                <a:ea typeface="新細明體" panose="02020500000000000000" pitchFamily="18" charset="-120"/>
                <a:cs typeface="Times New Roman" panose="02020603050405020304" pitchFamily="18" charset="0"/>
              </a:rPr>
              <a:t>: &lt;</a:t>
            </a:r>
            <a:r>
              <a:rPr lang="en-US" altLang="zh-HK" sz="2000" kern="0" dirty="0">
                <a:effectLst/>
                <a:latin typeface="Times New Roman" panose="02020603050405020304" pitchFamily="18" charset="0"/>
                <a:ea typeface="新細明體" panose="02020500000000000000" pitchFamily="18" charset="-120"/>
                <a:cs typeface="Times New Roman" panose="02020603050405020304" pitchFamily="18" charset="0"/>
              </a:rPr>
              <a:t>http://www.ifphk.org/pdf/press_release/PR20210413_en.pdf&gt; [Accessed 11 August 2021]</a:t>
            </a:r>
            <a:r>
              <a:rPr lang="en-US" altLang="zh-HK" sz="2000" b="1" kern="0" dirty="0">
                <a:effectLst/>
                <a:latin typeface="Times New Roman" panose="02020603050405020304" pitchFamily="18" charset="0"/>
                <a:ea typeface="新細明體" panose="02020500000000000000" pitchFamily="18" charset="-120"/>
                <a:cs typeface="Times New Roman" panose="02020603050405020304" pitchFamily="18" charset="0"/>
              </a:rPr>
              <a:t>.</a:t>
            </a:r>
            <a:endParaRPr lang="zh-TW"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8A41B163-7052-4BD8-A70A-A17EF6E798ED}"/>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20</a:t>
            </a:fld>
            <a:endParaRPr lang="en-US" dirty="0"/>
          </a:p>
        </p:txBody>
      </p:sp>
    </p:spTree>
    <p:extLst>
      <p:ext uri="{BB962C8B-B14F-4D97-AF65-F5344CB8AC3E}">
        <p14:creationId xmlns:p14="http://schemas.microsoft.com/office/powerpoint/2010/main" val="11334998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736440"/>
            <a:ext cx="9017289" cy="5139869"/>
          </a:xfrm>
          <a:prstGeom prst="rect">
            <a:avLst/>
          </a:prstGeom>
          <a:noFill/>
        </p:spPr>
        <p:txBody>
          <a:bodyPr wrap="square" rtlCol="0">
            <a:spAutoFit/>
          </a:bodyPr>
          <a:lstStyle/>
          <a:p>
            <a:pPr lvl="0"/>
            <a:r>
              <a:rPr lang="en-US" altLang="zh-HK" sz="2000" u="sng" dirty="0">
                <a:effectLst/>
                <a:latin typeface="Times New Roman" panose="02020603050405020304" pitchFamily="18" charset="0"/>
                <a:ea typeface="新細明體" panose="02020500000000000000" pitchFamily="18" charset="-120"/>
              </a:rPr>
              <a:t>b. Development of financial wellness programs in Hong Kong (</a:t>
            </a:r>
            <a:r>
              <a:rPr lang="en-US" altLang="zh-HK" sz="2000" u="sng" dirty="0" err="1">
                <a:effectLst/>
                <a:latin typeface="Times New Roman" panose="02020603050405020304" pitchFamily="18" charset="0"/>
                <a:ea typeface="新細明體" panose="02020500000000000000" pitchFamily="18" charset="-120"/>
              </a:rPr>
              <a:t>con’t</a:t>
            </a:r>
            <a:r>
              <a:rPr lang="en-US" altLang="zh-HK" sz="2000" u="sng" dirty="0">
                <a:effectLst/>
                <a:latin typeface="Times New Roman" panose="02020603050405020304" pitchFamily="18" charset="0"/>
                <a:ea typeface="新細明體" panose="02020500000000000000" pitchFamily="18" charset="-120"/>
              </a:rPr>
              <a:t>)</a:t>
            </a:r>
          </a:p>
          <a:p>
            <a:pPr lvl="0"/>
            <a:r>
              <a:rPr lang="en-US" altLang="zh-HK" sz="2000" u="sng" dirty="0">
                <a:latin typeface="Times New Roman" panose="02020603050405020304" pitchFamily="18" charset="0"/>
                <a:ea typeface="新細明體" panose="02020500000000000000" pitchFamily="18" charset="-120"/>
              </a:rPr>
              <a:t>Reference</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p>
          <a:p>
            <a:r>
              <a:rPr lang="en-US" altLang="zh-HK" sz="1800" b="0" dirty="0">
                <a:effectLst/>
                <a:latin typeface="Times New Roman" panose="02020603050405020304" pitchFamily="18" charset="0"/>
                <a:ea typeface="Times New Roman" panose="02020603050405020304" pitchFamily="18" charset="0"/>
              </a:rPr>
              <a:t>Lee, G., 2021. Coronavirus exposes cracks in Hongkongers’ retirement planning as health care costs and weak savings dominate worries, EIU survey finds. </a:t>
            </a:r>
            <a:r>
              <a:rPr lang="en-US" altLang="zh-HK" sz="1800" b="0" i="1" dirty="0">
                <a:effectLst/>
                <a:latin typeface="Times New Roman" panose="02020603050405020304" pitchFamily="18" charset="0"/>
                <a:ea typeface="Times New Roman" panose="02020603050405020304" pitchFamily="18" charset="0"/>
              </a:rPr>
              <a:t>South China Morning Post</a:t>
            </a:r>
            <a:r>
              <a:rPr lang="en-US" altLang="zh-HK" sz="1800" b="0" dirty="0">
                <a:effectLst/>
                <a:latin typeface="Times New Roman" panose="02020603050405020304" pitchFamily="18" charset="0"/>
                <a:ea typeface="Times New Roman" panose="02020603050405020304" pitchFamily="18" charset="0"/>
              </a:rPr>
              <a:t>, [online] 26 July. Available at:</a:t>
            </a:r>
            <a:r>
              <a:rPr lang="zh-TW" altLang="zh-HK" sz="1800" b="0" dirty="0">
                <a:effectLst/>
                <a:latin typeface="Times New Roman" panose="02020603050405020304" pitchFamily="18" charset="0"/>
                <a:ea typeface="新細明體" panose="02020500000000000000" pitchFamily="18" charset="-120"/>
              </a:rPr>
              <a:t>＜</a:t>
            </a:r>
            <a:r>
              <a:rPr lang="en-US" altLang="zh-HK" sz="1800" b="0" dirty="0">
                <a:effectLst/>
                <a:latin typeface="Times New Roman" panose="02020603050405020304" pitchFamily="18" charset="0"/>
                <a:ea typeface="新細明體" panose="02020500000000000000" pitchFamily="18" charset="-120"/>
              </a:rPr>
              <a:t>https://www.scmp.com/business/banking-finance/article/3142537/coronavirus-exposes-cracks-hongkongers-retirement-planning</a:t>
            </a:r>
            <a:r>
              <a:rPr lang="zh-TW" altLang="zh-HK" sz="1800" b="0" dirty="0">
                <a:effectLst/>
                <a:latin typeface="Times New Roman" panose="02020603050405020304" pitchFamily="18" charset="0"/>
                <a:ea typeface="新細明體" panose="02020500000000000000" pitchFamily="18" charset="-120"/>
              </a:rPr>
              <a:t>＞</a:t>
            </a:r>
            <a:r>
              <a:rPr lang="en-US" altLang="zh-HK" sz="1800" b="0" dirty="0">
                <a:effectLst/>
                <a:latin typeface="Times New Roman" panose="02020603050405020304" pitchFamily="18" charset="0"/>
                <a:ea typeface="Times New Roman" panose="02020603050405020304" pitchFamily="18" charset="0"/>
              </a:rPr>
              <a:t>[Accessed </a:t>
            </a:r>
            <a:r>
              <a:rPr lang="en-US" altLang="zh-HK" sz="1800" b="0" dirty="0">
                <a:effectLst/>
                <a:latin typeface="Times New Roman" panose="02020603050405020304" pitchFamily="18" charset="0"/>
                <a:ea typeface="新細明體" panose="02020500000000000000" pitchFamily="18" charset="-120"/>
              </a:rPr>
              <a:t>13 August </a:t>
            </a:r>
            <a:r>
              <a:rPr lang="en-US" altLang="zh-HK" sz="1800" b="0" dirty="0">
                <a:effectLst/>
                <a:latin typeface="Times New Roman" panose="02020603050405020304" pitchFamily="18" charset="0"/>
                <a:ea typeface="Times New Roman" panose="02020603050405020304" pitchFamily="18" charset="0"/>
              </a:rPr>
              <a:t>2021].</a:t>
            </a:r>
            <a:endParaRPr lang="zh-TW" altLang="zh-HK" sz="1800" b="1" dirty="0">
              <a:effectLst/>
              <a:latin typeface="Times New Roman" panose="02020603050405020304" pitchFamily="18" charset="0"/>
              <a:ea typeface="Times New Roman" panose="02020603050405020304" pitchFamily="18" charset="0"/>
            </a:endParaRPr>
          </a:p>
          <a:p>
            <a:endPar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Lee, G., &amp; Choi, M., (2019). </a:t>
            </a:r>
            <a:r>
              <a:rPr lang="en-US" altLang="zh-HK" kern="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Hong Kong millennials want to retire earlier on lower savings, but their </a:t>
            </a:r>
            <a:r>
              <a:rPr lang="en-US" altLang="zh-HK" kern="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maths</a:t>
            </a:r>
            <a:r>
              <a:rPr lang="en-US" altLang="zh-HK" kern="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may fail, JPMorgan survey shows. </a:t>
            </a:r>
            <a:r>
              <a:rPr lang="en-US" altLang="zh-HK" i="1" kern="10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South China Morning Post, </a:t>
            </a:r>
            <a:r>
              <a:rPr lang="en-US" altLang="zh-HK" kern="10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[online] 17 December. Available at: </a:t>
            </a:r>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https://www.scmp.com/business/money/wealth/article/3042336/hong-kong-millennials-want-retire-earlier-lower-savings-their [Accessed </a:t>
            </a:r>
            <a:r>
              <a:rPr lang="en-US" altLang="zh-HK" kern="10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11 August 2021].</a:t>
            </a:r>
            <a:endParaRPr lang="zh-TW" altLang="zh-HK" kern="100"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kern="100" dirty="0">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kern="100"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Mandatory Provident Fund Schemes Authority, 2020. </a:t>
            </a:r>
            <a:r>
              <a:rPr lang="en-US" altLang="zh-HK" i="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Statistical Analysis of Accrued Benefits Held by Scheme Members of Mandatory Provident Fund Schemes. </a:t>
            </a:r>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[pdf] Available at</a:t>
            </a:r>
            <a:r>
              <a:rPr lang="en-US" altLang="zh-HK" b="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a:t>
            </a:r>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&lt;https://www.mpfa.org.hk/en/-/media/mpfa/files/research-report-eng/statistical_analysis_of_accrued_benefits_held_by_scheme_members_2020.pdf&gt; [Accessed 11 August 2021]</a:t>
            </a:r>
            <a:r>
              <a:rPr lang="en-US" altLang="zh-HK" b="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a:t>
            </a:r>
            <a:endParaRPr lang="zh-TW" altLang="zh-HK" kern="1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11A6D6A3-1836-4E46-A578-1C69BDE0DB66}"/>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21</a:t>
            </a:fld>
            <a:endParaRPr lang="en-US" dirty="0"/>
          </a:p>
        </p:txBody>
      </p:sp>
    </p:spTree>
    <p:extLst>
      <p:ext uri="{BB962C8B-B14F-4D97-AF65-F5344CB8AC3E}">
        <p14:creationId xmlns:p14="http://schemas.microsoft.com/office/powerpoint/2010/main" val="3407309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585871"/>
          </a:xfrm>
          <a:prstGeom prst="rect">
            <a:avLst/>
          </a:prstGeom>
          <a:noFill/>
        </p:spPr>
        <p:txBody>
          <a:bodyPr wrap="square" rtlCol="0">
            <a:spAutoFit/>
          </a:bodyPr>
          <a:lstStyle/>
          <a:p>
            <a:pPr lvl="0"/>
            <a:r>
              <a:rPr lang="en-US" altLang="zh-HK" sz="2000" u="sng" dirty="0">
                <a:effectLst/>
                <a:latin typeface="Times New Roman" panose="02020603050405020304" pitchFamily="18" charset="0"/>
                <a:ea typeface="新細明體" panose="02020500000000000000" pitchFamily="18" charset="-120"/>
              </a:rPr>
              <a:t>b. Development of financial wellness programs in Hong Kong (</a:t>
            </a:r>
            <a:r>
              <a:rPr lang="en-US" altLang="zh-HK" sz="2000" u="sng" dirty="0" err="1">
                <a:effectLst/>
                <a:latin typeface="Times New Roman" panose="02020603050405020304" pitchFamily="18" charset="0"/>
                <a:ea typeface="新細明體" panose="02020500000000000000" pitchFamily="18" charset="-120"/>
              </a:rPr>
              <a:t>con’t</a:t>
            </a:r>
            <a:r>
              <a:rPr lang="en-US" altLang="zh-HK" sz="2000" u="sng" dirty="0">
                <a:effectLst/>
                <a:latin typeface="Times New Roman" panose="02020603050405020304" pitchFamily="18" charset="0"/>
                <a:ea typeface="新細明體" panose="02020500000000000000" pitchFamily="18" charset="-120"/>
              </a:rPr>
              <a:t>)</a:t>
            </a: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p>
          <a:p>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Mandatory Provident Fund Schemes Authority, 2021a. </a:t>
            </a:r>
            <a:r>
              <a:rPr lang="en-US" altLang="zh-HK" i="1" kern="100" dirty="0">
                <a:effectLst/>
                <a:latin typeface="Times New Roman" panose="02020603050405020304" pitchFamily="18" charset="0"/>
                <a:ea typeface="新細明體" panose="02020500000000000000" pitchFamily="18" charset="-120"/>
                <a:cs typeface="Times New Roman" panose="02020603050405020304" pitchFamily="18" charset="0"/>
              </a:rPr>
              <a:t>MPF System Withdrawal of MPF</a:t>
            </a:r>
            <a:r>
              <a:rPr lang="en-US" altLang="zh-HK" i="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a:t>
            </a:r>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Available at</a:t>
            </a:r>
            <a:r>
              <a:rPr lang="en-US" altLang="zh-HK" b="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a:t>
            </a:r>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&lt;</a:t>
            </a:r>
            <a:r>
              <a:rPr lang="en-US" altLang="zh-HK" kern="100" dirty="0">
                <a:effectLst/>
                <a:latin typeface="Times New Roman" panose="02020603050405020304" pitchFamily="18" charset="0"/>
                <a:ea typeface="新細明體" panose="02020500000000000000" pitchFamily="18" charset="-120"/>
                <a:cs typeface="Times New Roman" panose="02020603050405020304" pitchFamily="18" charset="0"/>
              </a:rPr>
              <a:t> </a:t>
            </a:r>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https://www.mpfa.org.hk/en/mpf-system/withdrawal-of-mpf/withdrawal-of-mpf-upon-retirement &gt; [Accessed 11 August 2021]</a:t>
            </a:r>
            <a:r>
              <a:rPr lang="en-US" altLang="zh-HK" b="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kern="100" dirty="0">
              <a:effectLst/>
              <a:latin typeface="Times New Roman" panose="02020603050405020304" pitchFamily="18" charset="0"/>
              <a:ea typeface="新細明體" panose="02020500000000000000" pitchFamily="18" charset="-120"/>
              <a:cs typeface="Times New Roman" panose="02020603050405020304" pitchFamily="18" charset="0"/>
            </a:endParaRPr>
          </a:p>
          <a:p>
            <a:endPar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Mandatory Provident Fund Schemes Authority, 2021b. </a:t>
            </a:r>
            <a:r>
              <a:rPr lang="en-US" altLang="zh-HK" i="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Mandatory Provident Fund Schemes Statistical Digest, March 2021. </a:t>
            </a:r>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[pdf] Available at</a:t>
            </a:r>
            <a:r>
              <a:rPr lang="en-US" altLang="zh-HK" b="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a:t>
            </a:r>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&lt;</a:t>
            </a:r>
            <a:r>
              <a:rPr lang="en-US" altLang="zh-HK" kern="100" dirty="0">
                <a:effectLst/>
                <a:latin typeface="Times New Roman" panose="02020603050405020304" pitchFamily="18" charset="0"/>
                <a:ea typeface="新細明體" panose="02020500000000000000" pitchFamily="18" charset="-120"/>
                <a:cs typeface="Times New Roman" panose="02020603050405020304" pitchFamily="18" charset="0"/>
              </a:rPr>
              <a:t> https://www.mpfa.org.hk/en/-/media/mpfa/files/pdf/tab-8/march_2021_issue.pdf</a:t>
            </a:r>
            <a:r>
              <a:rPr lang="en-US" altLang="zh-HK"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&gt; [Accessed 11 August 2021]</a:t>
            </a:r>
            <a:r>
              <a:rPr lang="en-US" altLang="zh-HK" b="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kern="100"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b="1"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kern="100"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b="0" dirty="0">
                <a:effectLst/>
                <a:latin typeface="Times New Roman" panose="02020603050405020304" pitchFamily="18" charset="0"/>
                <a:ea typeface="Times New Roman" panose="02020603050405020304" pitchFamily="18" charset="0"/>
                <a:cs typeface="Times New Roman" panose="02020603050405020304" pitchFamily="18" charset="0"/>
              </a:rPr>
              <a:t>Randstad Hong Kong Limited, 2021a. </a:t>
            </a:r>
            <a:r>
              <a:rPr lang="en-US" altLang="zh-HK" b="0" i="1" dirty="0" err="1">
                <a:effectLst/>
                <a:latin typeface="Times New Roman" panose="02020603050405020304" pitchFamily="18" charset="0"/>
                <a:ea typeface="Times New Roman" panose="02020603050405020304" pitchFamily="18" charset="0"/>
                <a:cs typeface="Times New Roman" panose="02020603050405020304" pitchFamily="18" charset="0"/>
              </a:rPr>
              <a:t>hongkongers</a:t>
            </a:r>
            <a:r>
              <a:rPr lang="en-US" altLang="zh-HK" b="0" i="1" dirty="0">
                <a:effectLst/>
                <a:latin typeface="Times New Roman" panose="02020603050405020304" pitchFamily="18" charset="0"/>
                <a:ea typeface="Times New Roman" panose="02020603050405020304" pitchFamily="18" charset="0"/>
                <a:cs typeface="Times New Roman" panose="02020603050405020304" pitchFamily="18" charset="0"/>
              </a:rPr>
              <a:t> want attractive salary and benefits</a:t>
            </a:r>
            <a:r>
              <a:rPr lang="en-US" altLang="zh-HK" b="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r>
              <a:rPr lang="zh-TW" altLang="zh-HK" b="0" dirty="0">
                <a:effectLst/>
                <a:latin typeface="Times New Roman" panose="02020603050405020304" pitchFamily="18" charset="0"/>
                <a:ea typeface="新細明體" panose="02020500000000000000" pitchFamily="18" charset="-120"/>
                <a:cs typeface="Times New Roman" panose="02020603050405020304" pitchFamily="18" charset="0"/>
              </a:rPr>
              <a:t>＜</a:t>
            </a:r>
            <a:r>
              <a:rPr lang="en-US" altLang="zh-HK" b="0" dirty="0">
                <a:effectLst/>
                <a:latin typeface="Times New Roman" panose="02020603050405020304" pitchFamily="18" charset="0"/>
                <a:ea typeface="新細明體" panose="02020500000000000000" pitchFamily="18" charset="-120"/>
                <a:cs typeface="Times New Roman" panose="02020603050405020304" pitchFamily="18" charset="0"/>
              </a:rPr>
              <a:t>https://www.randstad.com.hk/hr-trends/employer-brand/hongkongers-want-attractive-salary-benefits/</a:t>
            </a:r>
            <a:r>
              <a:rPr lang="zh-TW" altLang="zh-HK" b="0" dirty="0">
                <a:effectLst/>
                <a:latin typeface="Times New Roman" panose="02020603050405020304" pitchFamily="18" charset="0"/>
                <a:ea typeface="新細明體" panose="02020500000000000000" pitchFamily="18" charset="-120"/>
                <a:cs typeface="Times New Roman" panose="02020603050405020304" pitchFamily="18" charset="0"/>
              </a:rPr>
              <a:t>＞</a:t>
            </a:r>
            <a:r>
              <a:rPr lang="en-US" altLang="zh-HK" b="0" dirty="0">
                <a:effectLst/>
                <a:latin typeface="Times New Roman" panose="02020603050405020304" pitchFamily="18" charset="0"/>
                <a:ea typeface="Times New Roman" panose="02020603050405020304" pitchFamily="18" charset="0"/>
                <a:cs typeface="Times New Roman" panose="02020603050405020304" pitchFamily="18" charset="0"/>
              </a:rPr>
              <a:t>[Accessed </a:t>
            </a:r>
            <a:r>
              <a:rPr lang="en-US" altLang="zh-HK" b="0" dirty="0">
                <a:effectLst/>
                <a:latin typeface="Times New Roman" panose="02020603050405020304" pitchFamily="18" charset="0"/>
                <a:ea typeface="新細明體" panose="02020500000000000000" pitchFamily="18" charset="-120"/>
                <a:cs typeface="Times New Roman" panose="02020603050405020304" pitchFamily="18" charset="0"/>
              </a:rPr>
              <a:t>10 August </a:t>
            </a:r>
            <a:r>
              <a:rPr lang="en-US" altLang="zh-HK" b="0" dirty="0">
                <a:effectLst/>
                <a:latin typeface="Times New Roman" panose="02020603050405020304" pitchFamily="18" charset="0"/>
                <a:ea typeface="Times New Roman" panose="02020603050405020304" pitchFamily="18" charset="0"/>
                <a:cs typeface="Times New Roman" panose="02020603050405020304" pitchFamily="18" charset="0"/>
              </a:rPr>
              <a:t>2021].</a:t>
            </a:r>
            <a:endParaRPr lang="zh-TW" altLang="zh-HK" b="1"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US" altLang="zh-HK" b="0" dirty="0">
                <a:effectLst/>
                <a:latin typeface="Times New Roman" panose="02020603050405020304" pitchFamily="18" charset="0"/>
                <a:ea typeface="Times New Roman" panose="02020603050405020304" pitchFamily="18" charset="0"/>
                <a:cs typeface="Times New Roman" panose="02020603050405020304" pitchFamily="18" charset="0"/>
              </a:rPr>
              <a:t>Randstad Hong Kong Limited, 2021b. </a:t>
            </a:r>
            <a:r>
              <a:rPr lang="en-US" altLang="zh-HK" b="0" i="1" dirty="0">
                <a:effectLst/>
                <a:latin typeface="Times New Roman" panose="02020603050405020304" pitchFamily="18" charset="0"/>
                <a:ea typeface="Times New Roman" panose="02020603050405020304" pitchFamily="18" charset="0"/>
                <a:cs typeface="Times New Roman" panose="02020603050405020304" pitchFamily="18" charset="0"/>
              </a:rPr>
              <a:t>why employee financial wellness is important to your talent strategy. </a:t>
            </a:r>
            <a:r>
              <a:rPr lang="en-US" altLang="zh-HK" b="0" dirty="0">
                <a:effectLst/>
                <a:latin typeface="Times New Roman" panose="02020603050405020304" pitchFamily="18" charset="0"/>
                <a:ea typeface="Times New Roman" panose="02020603050405020304" pitchFamily="18" charset="0"/>
                <a:cs typeface="Times New Roman" panose="02020603050405020304" pitchFamily="18" charset="0"/>
              </a:rPr>
              <a:t>Available at:</a:t>
            </a:r>
            <a:r>
              <a:rPr lang="zh-TW" altLang="zh-HK" b="0" dirty="0">
                <a:effectLst/>
                <a:latin typeface="Times New Roman" panose="02020603050405020304" pitchFamily="18" charset="0"/>
                <a:ea typeface="新細明體" panose="02020500000000000000" pitchFamily="18" charset="-120"/>
                <a:cs typeface="Times New Roman" panose="02020603050405020304" pitchFamily="18" charset="0"/>
              </a:rPr>
              <a:t>＜</a:t>
            </a:r>
            <a:r>
              <a:rPr lang="en-US" altLang="zh-HK" b="0" dirty="0">
                <a:effectLst/>
                <a:latin typeface="Times New Roman" panose="02020603050405020304" pitchFamily="18" charset="0"/>
                <a:ea typeface="Times New Roman" panose="02020603050405020304" pitchFamily="18" charset="0"/>
                <a:cs typeface="Times New Roman" panose="02020603050405020304" pitchFamily="18" charset="0"/>
              </a:rPr>
              <a:t>https://www.randstad.com.hk/hr-trends/employer-brand/why-employee-financial-wellness-is-important/</a:t>
            </a:r>
            <a:r>
              <a:rPr lang="zh-TW" altLang="zh-HK" b="0" dirty="0">
                <a:effectLst/>
                <a:latin typeface="Times New Roman" panose="02020603050405020304" pitchFamily="18" charset="0"/>
                <a:ea typeface="新細明體" panose="02020500000000000000" pitchFamily="18" charset="-120"/>
                <a:cs typeface="Times New Roman" panose="02020603050405020304" pitchFamily="18" charset="0"/>
              </a:rPr>
              <a:t>＞</a:t>
            </a:r>
            <a:r>
              <a:rPr lang="en-US" altLang="zh-HK" b="0" dirty="0">
                <a:effectLst/>
                <a:latin typeface="Times New Roman" panose="02020603050405020304" pitchFamily="18" charset="0"/>
                <a:ea typeface="Times New Roman" panose="02020603050405020304" pitchFamily="18" charset="0"/>
                <a:cs typeface="Times New Roman" panose="02020603050405020304" pitchFamily="18" charset="0"/>
              </a:rPr>
              <a:t>[Accessed </a:t>
            </a:r>
            <a:r>
              <a:rPr lang="en-US" altLang="zh-HK" b="0" dirty="0">
                <a:effectLst/>
                <a:latin typeface="Times New Roman" panose="02020603050405020304" pitchFamily="18" charset="0"/>
                <a:ea typeface="新細明體" panose="02020500000000000000" pitchFamily="18" charset="-120"/>
                <a:cs typeface="Times New Roman" panose="02020603050405020304" pitchFamily="18" charset="0"/>
              </a:rPr>
              <a:t>11 August </a:t>
            </a:r>
            <a:r>
              <a:rPr lang="en-US" altLang="zh-HK" b="0" dirty="0">
                <a:effectLst/>
                <a:latin typeface="Times New Roman" panose="02020603050405020304" pitchFamily="18" charset="0"/>
                <a:ea typeface="Times New Roman" panose="02020603050405020304" pitchFamily="18" charset="0"/>
                <a:cs typeface="Times New Roman" panose="02020603050405020304" pitchFamily="18" charset="0"/>
              </a:rPr>
              <a:t>2021].</a:t>
            </a:r>
            <a:endParaRPr lang="zh-TW"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14DFD241-48C3-4505-B282-D5B03368A310}"/>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22</a:t>
            </a:fld>
            <a:endParaRPr lang="en-US" dirty="0"/>
          </a:p>
        </p:txBody>
      </p:sp>
    </p:spTree>
    <p:extLst>
      <p:ext uri="{BB962C8B-B14F-4D97-AF65-F5344CB8AC3E}">
        <p14:creationId xmlns:p14="http://schemas.microsoft.com/office/powerpoint/2010/main" val="9834410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383251"/>
          </a:xfrm>
          <a:prstGeom prst="rect">
            <a:avLst/>
          </a:prstGeom>
          <a:noFill/>
        </p:spPr>
        <p:txBody>
          <a:bodyPr wrap="square" rtlCol="0">
            <a:spAutoFit/>
          </a:bodyPr>
          <a:lstStyle/>
          <a:p>
            <a:pPr lvl="0"/>
            <a:r>
              <a:rPr lang="en-US" altLang="zh-HK" sz="2000" u="sng" dirty="0">
                <a:effectLst/>
                <a:latin typeface="Times New Roman" panose="02020603050405020304" pitchFamily="18" charset="0"/>
                <a:ea typeface="新細明體" panose="02020500000000000000" pitchFamily="18" charset="-120"/>
              </a:rPr>
              <a:t>b. Development of financial wellness programs in Hong Kong (</a:t>
            </a:r>
            <a:r>
              <a:rPr lang="en-US" altLang="zh-HK" sz="2000" u="sng" dirty="0" err="1">
                <a:effectLst/>
                <a:latin typeface="Times New Roman" panose="02020603050405020304" pitchFamily="18" charset="0"/>
                <a:ea typeface="新細明體" panose="02020500000000000000" pitchFamily="18" charset="-120"/>
              </a:rPr>
              <a:t>con’t</a:t>
            </a:r>
            <a:r>
              <a:rPr lang="en-US" altLang="zh-HK" sz="2000" u="sng" dirty="0">
                <a:effectLst/>
                <a:latin typeface="Times New Roman" panose="02020603050405020304" pitchFamily="18" charset="0"/>
                <a:ea typeface="新細明體" panose="02020500000000000000" pitchFamily="18" charset="-120"/>
              </a:rPr>
              <a:t>)</a:t>
            </a:r>
          </a:p>
          <a:p>
            <a:pPr lvl="0"/>
            <a:r>
              <a:rPr lang="en-US" altLang="zh-HK" sz="2000" u="sng" dirty="0">
                <a:latin typeface="Times New Roman" panose="02020603050405020304" pitchFamily="18" charset="0"/>
                <a:ea typeface="新細明體" panose="02020500000000000000" pitchFamily="18" charset="-120"/>
              </a:rPr>
              <a:t>Reference</a:t>
            </a:r>
            <a:endParaRPr lang="en-US" altLang="zh-HK" sz="2000" u="sng" dirty="0">
              <a:effectLst/>
              <a:latin typeface="Times New Roman" panose="02020603050405020304" pitchFamily="18" charset="0"/>
              <a:ea typeface="新細明體" panose="02020500000000000000" pitchFamily="18" charset="-12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p>
          <a:p>
            <a:pPr>
              <a:spcBef>
                <a:spcPts val="600"/>
              </a:spcBef>
              <a:spcAft>
                <a:spcPts val="1875"/>
              </a:spcAft>
            </a:pPr>
            <a:r>
              <a:rPr lang="en-US" altLang="zh-HK" b="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Siu, O., 2020. LU study finds work stress costs Hong Kong HK$14.9 billion a year. </a:t>
            </a:r>
            <a:r>
              <a:rPr lang="en-US" altLang="zh-HK" b="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Lingnan Touch</a:t>
            </a:r>
            <a:r>
              <a:rPr lang="en-US" altLang="zh-HK" b="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altLang="zh-HK" b="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[online] January. Available at:</a:t>
            </a:r>
            <a:r>
              <a:rPr lang="zh-TW" altLang="zh-HK" b="0"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a:t>
            </a:r>
            <a:r>
              <a:rPr lang="en-US" altLang="zh-HK" b="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https://www.ln.edu.hk/lingnan-touch/99/lu-study-finds-work-stress-costs-hong-kong-hkusd14-9-billion-a-year</a:t>
            </a:r>
            <a:r>
              <a:rPr lang="zh-TW" altLang="zh-HK" b="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a:t>
            </a:r>
            <a:r>
              <a:rPr lang="en-US" altLang="zh-HK" b="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[Accessed 11 </a:t>
            </a:r>
            <a:r>
              <a:rPr lang="en-US" altLang="zh-HK" b="0" kern="0"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August </a:t>
            </a:r>
            <a:r>
              <a:rPr lang="en-US" altLang="zh-HK" b="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2021].</a:t>
            </a:r>
            <a:endParaRPr lang="zh-TW"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kern="100" dirty="0">
                <a:solidFill>
                  <a:srgbClr val="303030"/>
                </a:solidFill>
                <a:effectLst/>
                <a:latin typeface="Times New Roman" panose="02020603050405020304" pitchFamily="18" charset="0"/>
                <a:ea typeface="新細明體" panose="02020500000000000000" pitchFamily="18" charset="-120"/>
                <a:cs typeface="Times New Roman" panose="02020603050405020304" pitchFamily="18" charset="0"/>
              </a:rPr>
              <a:t>Siu, O. L., Cooper, C. L., Roll, L. C., &amp; Lo, C. (2020). Occupational Stress and Its Economic Cost in Hong Kong: The Role of Positive Emotions. </a:t>
            </a:r>
            <a:r>
              <a:rPr lang="en-US" altLang="zh-HK" i="1" kern="100" dirty="0">
                <a:solidFill>
                  <a:srgbClr val="303030"/>
                </a:solidFill>
                <a:effectLst/>
                <a:latin typeface="Times New Roman" panose="02020603050405020304" pitchFamily="18" charset="0"/>
                <a:ea typeface="新細明體" panose="02020500000000000000" pitchFamily="18" charset="-120"/>
                <a:cs typeface="Times New Roman" panose="02020603050405020304" pitchFamily="18" charset="0"/>
              </a:rPr>
              <a:t>International journal of environmental research and public health</a:t>
            </a:r>
            <a:r>
              <a:rPr lang="en-US" altLang="zh-HK" kern="100" dirty="0">
                <a:solidFill>
                  <a:srgbClr val="303030"/>
                </a:solidFill>
                <a:effectLst/>
                <a:latin typeface="Times New Roman" panose="02020603050405020304" pitchFamily="18" charset="0"/>
                <a:ea typeface="新細明體" panose="02020500000000000000" pitchFamily="18" charset="-120"/>
                <a:cs typeface="Times New Roman" panose="02020603050405020304" pitchFamily="18" charset="0"/>
              </a:rPr>
              <a:t>, </a:t>
            </a:r>
            <a:r>
              <a:rPr lang="en-US" altLang="zh-HK" i="1" kern="100" dirty="0">
                <a:solidFill>
                  <a:srgbClr val="303030"/>
                </a:solidFill>
                <a:effectLst/>
                <a:latin typeface="Times New Roman" panose="02020603050405020304" pitchFamily="18" charset="0"/>
                <a:ea typeface="新細明體" panose="02020500000000000000" pitchFamily="18" charset="-120"/>
                <a:cs typeface="Times New Roman" panose="02020603050405020304" pitchFamily="18" charset="0"/>
              </a:rPr>
              <a:t>17</a:t>
            </a:r>
            <a:r>
              <a:rPr lang="en-US" altLang="zh-HK" kern="100" dirty="0">
                <a:solidFill>
                  <a:srgbClr val="303030"/>
                </a:solidFill>
                <a:effectLst/>
                <a:latin typeface="Times New Roman" panose="02020603050405020304" pitchFamily="18" charset="0"/>
                <a:ea typeface="新細明體" panose="02020500000000000000" pitchFamily="18" charset="-120"/>
                <a:cs typeface="Times New Roman" panose="02020603050405020304" pitchFamily="18" charset="0"/>
              </a:rPr>
              <a:t>(22), 8601. https://doi.org/10.3390/ijerph17228601</a:t>
            </a:r>
          </a:p>
          <a:p>
            <a:endParaRPr lang="en-US" altLang="zh-TW" kern="100" dirty="0">
              <a:solidFill>
                <a:srgbClr val="303030"/>
              </a:solidFill>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dirty="0" err="1">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Yiu</a:t>
            </a:r>
            <a:r>
              <a:rPr lang="en-US" altLang="zh-HK"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E (2021). </a:t>
            </a:r>
            <a:r>
              <a:rPr lang="en-US" altLang="zh-HK" kern="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Pension Shortfalls Keep 9 Out Of 10 Middle-income Hong Kong Residents Toiling</a:t>
            </a:r>
            <a:r>
              <a:rPr lang="en-US" altLang="zh-HK"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a:t>
            </a:r>
            <a:r>
              <a:rPr lang="en-US" altLang="zh-HK" i="1"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South China Morning Post, </a:t>
            </a:r>
            <a:r>
              <a:rPr lang="en-US" altLang="zh-HK"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[online] 05 July. Available at:</a:t>
            </a:r>
            <a:r>
              <a:rPr lang="zh-TW" altLang="zh-HK"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a:t>
            </a:r>
            <a:r>
              <a:rPr lang="en-US" altLang="zh-HK"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 https://www.scmp.com/business/banking-finance/article/3139893/nine-out-10-middle-income-hongkongers-aged-over-50-have-no?</a:t>
            </a:r>
            <a:r>
              <a:rPr lang="zh-TW" altLang="zh-HK"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a:t>
            </a:r>
            <a:r>
              <a:rPr lang="en-US" altLang="zh-HK" dirty="0">
                <a:solidFill>
                  <a:srgbClr val="000000"/>
                </a:solidFill>
                <a:effectLst/>
                <a:latin typeface="Times New Roman" panose="02020603050405020304" pitchFamily="18" charset="0"/>
                <a:ea typeface="新細明體" panose="02020500000000000000" pitchFamily="18" charset="-120"/>
                <a:cs typeface="Times New Roman" panose="02020603050405020304" pitchFamily="18" charset="0"/>
              </a:rPr>
              <a:t>[Accessed 11 August 2021].</a:t>
            </a:r>
            <a:endParaRPr lang="zh-TW" altLang="zh-HK" kern="1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CB009985-BB51-40B1-9A3E-4A211946F8B6}"/>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23</a:t>
            </a:fld>
            <a:endParaRPr lang="en-US" dirty="0"/>
          </a:p>
        </p:txBody>
      </p:sp>
    </p:spTree>
    <p:extLst>
      <p:ext uri="{BB962C8B-B14F-4D97-AF65-F5344CB8AC3E}">
        <p14:creationId xmlns:p14="http://schemas.microsoft.com/office/powerpoint/2010/main" val="28389668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647426"/>
          </a:xfrm>
          <a:prstGeom prst="rect">
            <a:avLst/>
          </a:prstGeom>
          <a:noFill/>
        </p:spPr>
        <p:txBody>
          <a:bodyPr wrap="square" rtlCol="0">
            <a:spAutoFit/>
          </a:bodyPr>
          <a:lstStyle/>
          <a:p>
            <a:pPr lvl="0">
              <a:spcBef>
                <a:spcPts val="600"/>
              </a:spcBef>
              <a:spcAft>
                <a:spcPts val="600"/>
              </a:spcAft>
            </a:pPr>
            <a:r>
              <a:rPr lang="en-US" altLang="zh-TW" sz="2000" u="sng" dirty="0">
                <a:latin typeface="Times New Roman" panose="02020603050405020304" pitchFamily="18" charset="0"/>
                <a:ea typeface="新細明體" panose="02020500000000000000" pitchFamily="18" charset="-120"/>
                <a:cs typeface="Times New Roman" panose="02020603050405020304" pitchFamily="18" charset="0"/>
              </a:rPr>
              <a:t>c. Theoretical framework for the program development</a:t>
            </a:r>
          </a:p>
          <a:p>
            <a:pPr lvl="0">
              <a:spcBef>
                <a:spcPts val="600"/>
              </a:spcBef>
              <a:spcAft>
                <a:spcPts val="600"/>
              </a:spcAft>
            </a:pPr>
            <a:r>
              <a:rPr lang="en-US" altLang="zh-TW" sz="2000" u="sng" dirty="0">
                <a:effectLst/>
                <a:latin typeface="Times New Roman" panose="02020603050405020304" pitchFamily="18" charset="0"/>
                <a:ea typeface="新細明體" panose="02020500000000000000" pitchFamily="18" charset="-120"/>
                <a:cs typeface="Times New Roman" panose="02020603050405020304" pitchFamily="18" charset="0"/>
              </a:rPr>
              <a:t>Reference</a:t>
            </a:r>
            <a:endParaRPr lang="zh-TW" altLang="zh-HK" sz="3600" u="sng" dirty="0">
              <a:effectLst/>
              <a:latin typeface="Times New Roman" panose="02020603050405020304" pitchFamily="18" charset="0"/>
              <a:ea typeface="新細明體" panose="02020500000000000000" pitchFamily="18" charset="-120"/>
              <a:cs typeface="Times New Roman" panose="02020603050405020304" pitchFamily="18" charset="0"/>
            </a:endParaRPr>
          </a:p>
          <a:p>
            <a:pPr>
              <a:spcBef>
                <a:spcPts val="600"/>
              </a:spcBef>
              <a:spcAft>
                <a:spcPts val="600"/>
              </a:spcAft>
            </a:pPr>
            <a:r>
              <a:rPr lang="en-US" altLang="zh-HK" sz="1800" kern="0" dirty="0">
                <a:effectLst/>
                <a:latin typeface="Times New Roman" panose="02020603050405020304" pitchFamily="18" charset="0"/>
                <a:ea typeface="新細明體" panose="02020500000000000000" pitchFamily="18" charset="-120"/>
                <a:cs typeface="Times New Roman" panose="02020603050405020304" pitchFamily="18" charset="0"/>
              </a:rPr>
              <a:t>Conley (2013) describes that there are five levels in the pyramid of hierarchy of needs. The bottom level is physiological needs, then need for safety, in the middle is the social or belonging needs, then self-esteem needs, and at the apex is the self-actualization needs. </a:t>
            </a:r>
          </a:p>
          <a:p>
            <a:pPr>
              <a:spcBef>
                <a:spcPts val="600"/>
              </a:spcBef>
              <a:spcAft>
                <a:spcPts val="600"/>
              </a:spcAft>
            </a:pPr>
            <a:r>
              <a:rPr lang="en-US" altLang="zh-HK" sz="1800" kern="0" dirty="0">
                <a:effectLst/>
                <a:latin typeface="Times New Roman" panose="02020603050405020304" pitchFamily="18" charset="0"/>
                <a:ea typeface="新細明體" panose="02020500000000000000" pitchFamily="18" charset="-120"/>
                <a:cs typeface="Times New Roman" panose="02020603050405020304" pitchFamily="18" charset="0"/>
              </a:rPr>
              <a:t>Lussier, K. (2019) suggests the pyramid of hierarchy of needs is a practical toolkit for explaining human motivations in business and management training, the simple and easy-to-remember pyramid allows managers to follow and identify the different levels of needs that the employees are looking for. </a:t>
            </a:r>
          </a:p>
          <a:p>
            <a:pPr>
              <a:spcBef>
                <a:spcPts val="600"/>
              </a:spcBef>
              <a:spcAft>
                <a:spcPts val="600"/>
              </a:spcAft>
            </a:pPr>
            <a:r>
              <a:rPr lang="en-US" altLang="zh-HK" sz="1800" kern="0" dirty="0">
                <a:effectLst/>
                <a:latin typeface="Times New Roman" panose="02020603050405020304" pitchFamily="18" charset="0"/>
                <a:ea typeface="新細明體" panose="02020500000000000000" pitchFamily="18" charset="-120"/>
                <a:cs typeface="Times New Roman" panose="02020603050405020304" pitchFamily="18" charset="0"/>
              </a:rPr>
              <a:t>Hicks (2018) explains that when employees reach their goals, their needs for esteem are satisfied as they experienced the sense of accomplishment, this will make them more confident in their abilities. If social needs are fulfilled, such as good relationships with working partners, friends and families, employees will have better bonding and trusts with people, it can also enhance the positive outcomes in workplace. </a:t>
            </a:r>
            <a:endPar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B2F0A017-B6B4-44D7-9870-89436B2F35C0}"/>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24</a:t>
            </a:fld>
            <a:endParaRPr lang="en-US" dirty="0"/>
          </a:p>
        </p:txBody>
      </p:sp>
    </p:spTree>
    <p:extLst>
      <p:ext uri="{BB962C8B-B14F-4D97-AF65-F5344CB8AC3E}">
        <p14:creationId xmlns:p14="http://schemas.microsoft.com/office/powerpoint/2010/main" val="693971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462760"/>
          </a:xfrm>
          <a:prstGeom prst="rect">
            <a:avLst/>
          </a:prstGeom>
          <a:noFill/>
        </p:spPr>
        <p:txBody>
          <a:bodyPr wrap="square" rtlCol="0">
            <a:spAutoFit/>
          </a:bodyPr>
          <a:lstStyle/>
          <a:p>
            <a:pPr lvl="0">
              <a:spcBef>
                <a:spcPts val="600"/>
              </a:spcBef>
              <a:spcAft>
                <a:spcPts val="600"/>
              </a:spcAft>
            </a:pPr>
            <a:r>
              <a:rPr lang="en-US" altLang="zh-TW" sz="2000" u="sng" dirty="0">
                <a:latin typeface="Times New Roman" panose="02020603050405020304" pitchFamily="18" charset="0"/>
                <a:ea typeface="新細明體" panose="02020500000000000000" pitchFamily="18" charset="-120"/>
                <a:cs typeface="Times New Roman" panose="02020603050405020304" pitchFamily="18" charset="0"/>
              </a:rPr>
              <a:t>c. Theoretical framework for the program development</a:t>
            </a:r>
            <a:endParaRPr lang="zh-TW" altLang="zh-HK" sz="3600" u="sng" dirty="0">
              <a:effectLst/>
              <a:latin typeface="Times New Roman" panose="02020603050405020304" pitchFamily="18" charset="0"/>
              <a:ea typeface="新細明體" panose="02020500000000000000" pitchFamily="18" charset="-120"/>
              <a:cs typeface="Times New Roman" panose="02020603050405020304" pitchFamily="18" charset="0"/>
            </a:endParaRPr>
          </a:p>
          <a:p>
            <a:pPr>
              <a:spcBef>
                <a:spcPts val="600"/>
              </a:spcBef>
              <a:spcAft>
                <a:spcPts val="600"/>
              </a:spcAft>
            </a:pPr>
            <a:r>
              <a:rPr lang="en-US" altLang="zh-HK" sz="1800" kern="0" dirty="0">
                <a:effectLst/>
                <a:latin typeface="Times New Roman" panose="02020603050405020304" pitchFamily="18" charset="0"/>
                <a:ea typeface="新細明體" panose="02020500000000000000" pitchFamily="18" charset="-120"/>
                <a:cs typeface="Times New Roman" panose="02020603050405020304" pitchFamily="18" charset="0"/>
              </a:rPr>
              <a:t>Good managers should be good at motivating staff. In addition to money, Stein (2013) opines that employees are also motivated by many different factors, such as recognition, security of employment and personal growth. Stein (2013) suggests some principles for managers to follow so as to boost the motivations of the team, namely offering appropriate incentives and rewards; consistent and clear communications; and be a role model leading by example. </a:t>
            </a:r>
          </a:p>
          <a:p>
            <a:pPr>
              <a:spcBef>
                <a:spcPts val="600"/>
              </a:spcBef>
              <a:spcAft>
                <a:spcPts val="600"/>
              </a:spcAft>
            </a:pPr>
            <a:r>
              <a:rPr lang="en-US" altLang="zh-HK" sz="1800" kern="0" dirty="0">
                <a:effectLst/>
                <a:latin typeface="Times New Roman" panose="02020603050405020304" pitchFamily="18" charset="0"/>
                <a:ea typeface="新細明體" panose="02020500000000000000" pitchFamily="18" charset="-120"/>
                <a:cs typeface="Times New Roman" panose="02020603050405020304" pitchFamily="18" charset="0"/>
              </a:rPr>
              <a:t>Spafford (2015) argues that earning income for spending is the physiological needs of people, getting financial security is about the need for safety, interdependence of people is equivalent to the needs for love and belonging, people at affluent level can achieve the need of esteem, legacy succession is about the need of self-actualization.</a:t>
            </a:r>
          </a:p>
          <a:p>
            <a:pPr>
              <a:spcBef>
                <a:spcPts val="600"/>
              </a:spcBef>
              <a:spcAft>
                <a:spcPts val="600"/>
              </a:spcAft>
            </a:pPr>
            <a:r>
              <a:rPr lang="en-US" altLang="zh-HK" sz="1800" dirty="0">
                <a:effectLst/>
                <a:latin typeface="Times New Roman" panose="02020603050405020304" pitchFamily="18" charset="0"/>
                <a:ea typeface="新細明體" panose="02020500000000000000" pitchFamily="18" charset="-120"/>
              </a:rPr>
              <a:t>Lee and Hanna (2015) associates saving goals and </a:t>
            </a:r>
            <a:r>
              <a:rPr lang="en-US" altLang="zh-HK" sz="1800" dirty="0" err="1">
                <a:effectLst/>
                <a:latin typeface="Times New Roman" panose="02020603050405020304" pitchFamily="18" charset="0"/>
                <a:ea typeface="新細明體" panose="02020500000000000000" pitchFamily="18" charset="-120"/>
              </a:rPr>
              <a:t>behaviours</a:t>
            </a:r>
            <a:r>
              <a:rPr lang="en-US" altLang="zh-HK" sz="1800" dirty="0">
                <a:effectLst/>
                <a:latin typeface="Times New Roman" panose="02020603050405020304" pitchFamily="18" charset="0"/>
                <a:ea typeface="新細明體" panose="02020500000000000000" pitchFamily="18" charset="-120"/>
              </a:rPr>
              <a:t> with the levels in Maslow’s Hierarchy. The lowest level of physiological needs consists of the budgets for basic quality of living and savings are for daily spending, like paying bills, taxes and food. When people are still struggling for the money to pay for the basic daily expenses, they are hard to plan for the future. </a:t>
            </a:r>
            <a:endPar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B2F0A017-B6B4-44D7-9870-89436B2F35C0}"/>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25</a:t>
            </a:fld>
            <a:endParaRPr lang="en-US" dirty="0"/>
          </a:p>
        </p:txBody>
      </p:sp>
    </p:spTree>
    <p:extLst>
      <p:ext uri="{BB962C8B-B14F-4D97-AF65-F5344CB8AC3E}">
        <p14:creationId xmlns:p14="http://schemas.microsoft.com/office/powerpoint/2010/main" val="4189865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893647"/>
          </a:xfrm>
          <a:prstGeom prst="rect">
            <a:avLst/>
          </a:prstGeom>
          <a:noFill/>
        </p:spPr>
        <p:txBody>
          <a:bodyPr wrap="square" rtlCol="0">
            <a:spAutoFit/>
          </a:bodyPr>
          <a:lstStyle/>
          <a:p>
            <a:pPr lvl="0"/>
            <a:r>
              <a:rPr lang="en-US" altLang="zh-TW" sz="2000" u="sng" dirty="0">
                <a:latin typeface="Times New Roman" panose="02020603050405020304" pitchFamily="18" charset="0"/>
                <a:ea typeface="新細明體" panose="02020500000000000000" pitchFamily="18" charset="-120"/>
                <a:cs typeface="Times New Roman" panose="02020603050405020304" pitchFamily="18" charset="0"/>
              </a:rPr>
              <a:t>c. Theoretical framework for the program development</a:t>
            </a:r>
          </a:p>
          <a:p>
            <a:pPr lvl="0"/>
            <a:r>
              <a:rPr lang="en-US" altLang="zh-TW" sz="2000" u="sng" dirty="0">
                <a:effectLst/>
                <a:latin typeface="Times New Roman" panose="02020603050405020304" pitchFamily="18" charset="0"/>
                <a:ea typeface="新細明體" panose="02020500000000000000" pitchFamily="18" charset="-120"/>
                <a:cs typeface="Times New Roman" panose="02020603050405020304" pitchFamily="18" charset="0"/>
              </a:rPr>
              <a:t>Reference</a:t>
            </a:r>
            <a:endParaRPr lang="zh-TW" altLang="zh-HK" sz="3600" u="sng"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p>
          <a:p>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Conley, C. (2013) ‘LEADERSHIP’, </a:t>
            </a:r>
            <a:r>
              <a:rPr lang="en-US" altLang="zh-HK" sz="1800" i="1" kern="100" dirty="0">
                <a:effectLst/>
                <a:latin typeface="Times New Roman" panose="02020603050405020304" pitchFamily="18" charset="0"/>
                <a:ea typeface="新細明體" panose="02020500000000000000" pitchFamily="18" charset="-120"/>
                <a:cs typeface="Times New Roman" panose="02020603050405020304" pitchFamily="18" charset="0"/>
              </a:rPr>
              <a:t>Leader to Leader</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2013(67), pp. 30–35. </a:t>
            </a:r>
            <a:r>
              <a:rPr lang="en-US" altLang="zh-HK" sz="1800" kern="100" dirty="0" err="1">
                <a:effectLst/>
                <a:latin typeface="Times New Roman" panose="02020603050405020304" pitchFamily="18" charset="0"/>
                <a:ea typeface="新細明體" panose="02020500000000000000" pitchFamily="18" charset="-120"/>
                <a:cs typeface="Times New Roman" panose="02020603050405020304" pitchFamily="18" charset="0"/>
              </a:rPr>
              <a:t>doi</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10.1002/ltl.20059.</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Hicks, R. (2018) ‘Coach’s Corner: Modern Thinking, in Tune with the Basics’, </a:t>
            </a:r>
            <a:r>
              <a:rPr lang="en-US" altLang="zh-HK" sz="1800" i="1" kern="100" dirty="0">
                <a:effectLst/>
                <a:latin typeface="Times New Roman" panose="02020603050405020304" pitchFamily="18" charset="0"/>
                <a:ea typeface="新細明體" panose="02020500000000000000" pitchFamily="18" charset="-120"/>
                <a:cs typeface="Times New Roman" panose="02020603050405020304" pitchFamily="18" charset="0"/>
              </a:rPr>
              <a:t>Physician Leadership Journal</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5(3), pp. 62–64. Available at: http://search.ebscohost.com/login.aspx?direct=true&amp;db=bth&amp;AN=129151397&amp;site=ehost-live (Accessed: 12 August 2021).</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Lee, J. M. &amp; Hanna, S. D. (2015). Savings Goals and Saving Behavior From a Perspective of Maslow’s Hierarchy of Needs. </a:t>
            </a:r>
            <a:r>
              <a:rPr lang="en-US" altLang="zh-HK" sz="1800" i="1" kern="100" dirty="0">
                <a:effectLst/>
                <a:latin typeface="Times New Roman" panose="02020603050405020304" pitchFamily="18" charset="0"/>
                <a:ea typeface="新細明體" panose="02020500000000000000" pitchFamily="18" charset="-120"/>
                <a:cs typeface="Times New Roman" panose="02020603050405020304" pitchFamily="18" charset="0"/>
              </a:rPr>
              <a:t>Journal of Financial Counseling and Planning, 26</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(2), 129–147.</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a:p>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Lussier, K. (2019) ‘Of Maslow, motives, and managers: The hierarchy of needs in American business, 1960–1985’, </a:t>
            </a:r>
            <a:r>
              <a:rPr lang="en-US" altLang="zh-HK" sz="1800" i="1" kern="100" dirty="0">
                <a:effectLst/>
                <a:latin typeface="Times New Roman" panose="02020603050405020304" pitchFamily="18" charset="0"/>
                <a:ea typeface="新細明體" panose="02020500000000000000" pitchFamily="18" charset="-120"/>
                <a:cs typeface="Times New Roman" panose="02020603050405020304" pitchFamily="18" charset="0"/>
              </a:rPr>
              <a:t>Journal of the History of the Behavioral Sciences</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55(4), pp. 319–341. </a:t>
            </a:r>
            <a:r>
              <a:rPr lang="en-US" altLang="zh-HK" sz="1800" kern="100" dirty="0" err="1">
                <a:effectLst/>
                <a:latin typeface="Times New Roman" panose="02020603050405020304" pitchFamily="18" charset="0"/>
                <a:ea typeface="新細明體" panose="02020500000000000000" pitchFamily="18" charset="-120"/>
                <a:cs typeface="Times New Roman" panose="02020603050405020304" pitchFamily="18" charset="0"/>
              </a:rPr>
              <a:t>doi</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10.1002/jhbs.21992.</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B2F0A017-B6B4-44D7-9870-89436B2F35C0}"/>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26</a:t>
            </a:fld>
            <a:endParaRPr lang="en-US" dirty="0"/>
          </a:p>
        </p:txBody>
      </p:sp>
    </p:spTree>
    <p:extLst>
      <p:ext uri="{BB962C8B-B14F-4D97-AF65-F5344CB8AC3E}">
        <p14:creationId xmlns:p14="http://schemas.microsoft.com/office/powerpoint/2010/main" val="41616571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2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Review of the Relevant Theories and Literature</a:t>
            </a: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724370"/>
          </a:xfrm>
          <a:prstGeom prst="rect">
            <a:avLst/>
          </a:prstGeom>
          <a:noFill/>
        </p:spPr>
        <p:txBody>
          <a:bodyPr wrap="square" rtlCol="0">
            <a:spAutoFit/>
          </a:bodyPr>
          <a:lstStyle/>
          <a:p>
            <a:pPr lvl="0"/>
            <a:r>
              <a:rPr lang="en-US" altLang="zh-TW" sz="2000" u="sng" dirty="0">
                <a:latin typeface="Times New Roman" panose="02020603050405020304" pitchFamily="18" charset="0"/>
                <a:ea typeface="新細明體" panose="02020500000000000000" pitchFamily="18" charset="-120"/>
                <a:cs typeface="Times New Roman" panose="02020603050405020304" pitchFamily="18" charset="0"/>
              </a:rPr>
              <a:t>c. Theoretical framework for the program development (</a:t>
            </a:r>
            <a:r>
              <a:rPr lang="en-US" altLang="zh-TW" sz="2000" u="sng" dirty="0" err="1">
                <a:latin typeface="Times New Roman" panose="02020603050405020304" pitchFamily="18" charset="0"/>
                <a:ea typeface="新細明體" panose="02020500000000000000" pitchFamily="18" charset="-120"/>
                <a:cs typeface="Times New Roman" panose="02020603050405020304" pitchFamily="18" charset="0"/>
              </a:rPr>
              <a:t>con’t</a:t>
            </a:r>
            <a:r>
              <a:rPr lang="en-US" altLang="zh-TW" sz="2000" u="sng" dirty="0">
                <a:latin typeface="Times New Roman" panose="02020603050405020304" pitchFamily="18" charset="0"/>
                <a:ea typeface="新細明體" panose="02020500000000000000" pitchFamily="18" charset="-120"/>
                <a:cs typeface="Times New Roman" panose="02020603050405020304" pitchFamily="18" charset="0"/>
              </a:rPr>
              <a:t>)</a:t>
            </a:r>
          </a:p>
          <a:p>
            <a:pPr lvl="0"/>
            <a:r>
              <a:rPr lang="en-US" altLang="zh-TW" sz="2000" u="sng" dirty="0">
                <a:effectLst/>
                <a:latin typeface="Times New Roman" panose="02020603050405020304" pitchFamily="18" charset="0"/>
                <a:ea typeface="新細明體" panose="02020500000000000000" pitchFamily="18" charset="-120"/>
                <a:cs typeface="Times New Roman" panose="02020603050405020304" pitchFamily="18" charset="0"/>
              </a:rPr>
              <a:t>Refere</a:t>
            </a:r>
            <a:r>
              <a:rPr lang="en-US" altLang="zh-TW" sz="2000" u="sng" dirty="0">
                <a:latin typeface="Times New Roman" panose="02020603050405020304" pitchFamily="18" charset="0"/>
                <a:ea typeface="新細明體" panose="02020500000000000000" pitchFamily="18" charset="-120"/>
                <a:cs typeface="Times New Roman" panose="02020603050405020304" pitchFamily="18" charset="0"/>
              </a:rPr>
              <a:t>nce</a:t>
            </a:r>
            <a:endParaRPr lang="zh-TW" altLang="zh-HK" sz="3600" u="sng" dirty="0">
              <a:effectLst/>
              <a:latin typeface="Times New Roman" panose="02020603050405020304" pitchFamily="18" charset="0"/>
              <a:ea typeface="新細明體" panose="02020500000000000000" pitchFamily="18" charset="-120"/>
              <a:cs typeface="Times New Roman" panose="02020603050405020304" pitchFamily="18" charset="0"/>
            </a:endParaRPr>
          </a:p>
          <a:p>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a:t>
            </a:r>
          </a:p>
          <a:p>
            <a:pPr>
              <a:spcBef>
                <a:spcPts val="600"/>
              </a:spcBef>
              <a:spcAft>
                <a:spcPts val="6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Spafford, K. (2015) ‘Succession starts with your personal financial security’, </a:t>
            </a:r>
            <a:r>
              <a:rPr lang="en-US" altLang="zh-HK" sz="1800" i="1" kern="100" dirty="0">
                <a:effectLst/>
                <a:latin typeface="Times New Roman" panose="02020603050405020304" pitchFamily="18" charset="0"/>
                <a:ea typeface="新細明體" panose="02020500000000000000" pitchFamily="18" charset="-120"/>
                <a:cs typeface="Times New Roman" panose="02020603050405020304" pitchFamily="18" charset="0"/>
              </a:rPr>
              <a:t>Southeast Farm Press</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42(24), p. 12. Available at: http://search.ebscohost.com/login.aspx?direct=true&amp;db=bth&amp;AN=110563108&amp;site=ehost-live (Accessed: 12 August 2021).</a:t>
            </a:r>
          </a:p>
          <a:p>
            <a:pPr>
              <a:spcBef>
                <a:spcPts val="600"/>
              </a:spcBef>
              <a:spcAft>
                <a:spcPts val="6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Stein, N. (2013) ‘Motivation matters’, </a:t>
            </a:r>
            <a:r>
              <a:rPr lang="en-US" altLang="zh-HK" sz="1800" i="1" kern="100" dirty="0">
                <a:effectLst/>
                <a:latin typeface="Times New Roman" panose="02020603050405020304" pitchFamily="18" charset="0"/>
                <a:ea typeface="新細明體" panose="02020500000000000000" pitchFamily="18" charset="-120"/>
                <a:cs typeface="Times New Roman" panose="02020603050405020304" pitchFamily="18" charset="0"/>
              </a:rPr>
              <a:t>Horticulture Week</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p. 23. Available at: http://search.ebscohost.com/login.aspx?direct=true&amp;db=bth&amp;AN=90308366&amp;site=ehost-live (Accessed: 12 August 2021).</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a:p>
            <a:pPr>
              <a:spcBef>
                <a:spcPts val="600"/>
              </a:spcBef>
              <a:spcAft>
                <a:spcPts val="600"/>
              </a:spcAft>
            </a:pPr>
            <a:r>
              <a:rPr lang="en-US" altLang="zh-HK" sz="1800" kern="100" dirty="0" err="1">
                <a:effectLst/>
                <a:latin typeface="Times New Roman" panose="02020603050405020304" pitchFamily="18" charset="0"/>
                <a:ea typeface="新細明體" panose="02020500000000000000" pitchFamily="18" charset="-120"/>
                <a:cs typeface="Times New Roman" panose="02020603050405020304" pitchFamily="18" charset="0"/>
              </a:rPr>
              <a:t>Verheyen</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T., Kohn, T. and </a:t>
            </a:r>
            <a:r>
              <a:rPr lang="en-US" altLang="zh-HK" sz="1800" kern="100" dirty="0" err="1">
                <a:effectLst/>
                <a:latin typeface="Times New Roman" panose="02020603050405020304" pitchFamily="18" charset="0"/>
                <a:ea typeface="新細明體" panose="02020500000000000000" pitchFamily="18" charset="-120"/>
                <a:cs typeface="Times New Roman" panose="02020603050405020304" pitchFamily="18" charset="0"/>
              </a:rPr>
              <a:t>Diersch</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B. (2018) ‘A Practical Guide to Workplace Financial Wellness Considerations, Assessment, and Implementation’, </a:t>
            </a:r>
            <a:r>
              <a:rPr lang="en-US" altLang="zh-HK" sz="1800" i="1" kern="100" dirty="0">
                <a:effectLst/>
                <a:latin typeface="Times New Roman" panose="02020603050405020304" pitchFamily="18" charset="0"/>
                <a:ea typeface="新細明體" panose="02020500000000000000" pitchFamily="18" charset="-120"/>
                <a:cs typeface="Times New Roman" panose="02020603050405020304" pitchFamily="18" charset="0"/>
              </a:rPr>
              <a:t>Journal of Pension Planning &amp; Compliance</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 44(1), pp. 78–90. Available at: &lt;http://search.ebscohost.com/login.aspx?direct=true&amp;db=bth&amp;AN=127768364&amp;site=ehost-live&gt; (Accessed: 12 August 2021).</a:t>
            </a:r>
            <a:endParaRPr lang="zh-TW" altLang="zh-HK" sz="1800" kern="100" dirty="0">
              <a:effectLst/>
              <a:latin typeface="Calibri" panose="020F0502020204030204" pitchFamily="34" charset="0"/>
              <a:ea typeface="新細明體" panose="02020500000000000000" pitchFamily="18" charset="-120"/>
              <a:cs typeface="Times New Roman" panose="02020603050405020304" pitchFamily="18" charset="0"/>
            </a:endParaRPr>
          </a:p>
        </p:txBody>
      </p:sp>
      <p:sp>
        <p:nvSpPr>
          <p:cNvPr id="5" name="Slide Number Placeholder 5">
            <a:extLst>
              <a:ext uri="{FF2B5EF4-FFF2-40B4-BE49-F238E27FC236}">
                <a16:creationId xmlns:a16="http://schemas.microsoft.com/office/drawing/2014/main" id="{C7BFCA73-B8BA-46E6-8CED-70EDEFF41C65}"/>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27</a:t>
            </a:fld>
            <a:endParaRPr lang="en-US" dirty="0"/>
          </a:p>
        </p:txBody>
      </p:sp>
    </p:spTree>
    <p:extLst>
      <p:ext uri="{BB962C8B-B14F-4D97-AF65-F5344CB8AC3E}">
        <p14:creationId xmlns:p14="http://schemas.microsoft.com/office/powerpoint/2010/main" val="29660976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fontScale="90000"/>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1. Research Problems and Objectives:</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Research Hypotheses</a:t>
            </a:r>
            <a:br>
              <a:rPr lang="en-HK" altLang="zh-HK" sz="3600" dirty="0">
                <a:effectLst/>
                <a:latin typeface="Times New Roman" panose="02020603050405020304" pitchFamily="18" charset="0"/>
                <a:ea typeface="新細明體" panose="02020500000000000000" pitchFamily="18" charset="-120"/>
                <a:cs typeface="Arial" panose="020B0604020202020204" pitchFamily="34" charset="0"/>
              </a:rPr>
            </a:br>
            <a:endParaRPr lang="zh-HK" altLang="en-US" dirty="0"/>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401205"/>
          </a:xfrm>
          <a:prstGeom prst="rect">
            <a:avLst/>
          </a:prstGeom>
          <a:noFill/>
        </p:spPr>
        <p:txBody>
          <a:bodyPr wrap="square" rtlCol="0">
            <a:spAutoFit/>
          </a:bodyPr>
          <a:lstStyle/>
          <a:p>
            <a:pPr marL="514350" indent="-514350">
              <a:buFont typeface="+mj-lt"/>
              <a:buAutoNum type="alphaLcPeriod"/>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Higher financial stress of employees is associated with lower organizational performance</a:t>
            </a:r>
          </a:p>
          <a:p>
            <a:pPr marL="514350" indent="-514350">
              <a:buFont typeface="+mj-lt"/>
              <a:buAutoNum type="alphaLcPeriod"/>
            </a:pPr>
            <a:r>
              <a:rPr lang="en-US" altLang="zh-HK" sz="2800" kern="0" dirty="0">
                <a:effectLst/>
                <a:latin typeface="Times New Roman" panose="02020603050405020304" pitchFamily="18" charset="0"/>
                <a:ea typeface="新細明體" panose="02020500000000000000" pitchFamily="18" charset="-120"/>
              </a:rPr>
              <a:t>Positive attitudes toward retirement and lower retirement anxiety and stress are associated with more planning </a:t>
            </a:r>
            <a:r>
              <a:rPr lang="en-US" altLang="zh-HK" sz="2800" kern="0" dirty="0" err="1">
                <a:effectLst/>
                <a:latin typeface="Times New Roman" panose="02020603050405020304" pitchFamily="18" charset="0"/>
                <a:ea typeface="新細明體" panose="02020500000000000000" pitchFamily="18" charset="-120"/>
              </a:rPr>
              <a:t>behaviours</a:t>
            </a:r>
            <a:r>
              <a:rPr lang="en-US" altLang="zh-HK" sz="2800" kern="0" dirty="0">
                <a:effectLst/>
                <a:latin typeface="Times New Roman" panose="02020603050405020304" pitchFamily="18" charset="0"/>
                <a:ea typeface="新細明體" panose="02020500000000000000" pitchFamily="18" charset="-120"/>
              </a:rPr>
              <a:t> for retirement. </a:t>
            </a:r>
            <a:endParaRPr lang="zh-TW" altLang="zh-HK" sz="4400" dirty="0">
              <a:effectLst/>
              <a:latin typeface="Times New Roman" panose="02020603050405020304" pitchFamily="18" charset="0"/>
              <a:ea typeface="新細明體" panose="02020500000000000000" pitchFamily="18" charset="-120"/>
              <a:cs typeface="Times New Roman" panose="02020603050405020304" pitchFamily="18" charset="0"/>
            </a:endParaRPr>
          </a:p>
          <a:p>
            <a:pPr marL="514350" indent="-514350">
              <a:buFont typeface="+mj-lt"/>
              <a:buAutoNum type="alphaLcPeriod"/>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Non-financial preparations for retirement can reduce the stress level of </a:t>
            </a:r>
            <a:r>
              <a:rPr lang="en-HK" altLang="zh-HK" sz="2800" dirty="0">
                <a:effectLst/>
                <a:latin typeface="Times New Roman" panose="02020603050405020304" pitchFamily="18" charset="0"/>
                <a:ea typeface="新細明體" panose="02020500000000000000" pitchFamily="18" charset="-120"/>
                <a:cs typeface="Arial" panose="020B0604020202020204" pitchFamily="34" charset="0"/>
              </a:rPr>
              <a:t>middle-aged employees in Hong Kong</a:t>
            </a:r>
          </a:p>
          <a:p>
            <a:pPr marL="514350" indent="-514350">
              <a:buFont typeface="+mj-lt"/>
              <a:buAutoNum type="alphaLcPeriod"/>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Workplace retirement planning programs can encourage the planning behaviours for retirement of middle-aged employees in Hong Kong</a:t>
            </a:r>
            <a:endParaRPr lang="en-HK" altLang="zh-HK" sz="2800" dirty="0">
              <a:effectLst/>
              <a:latin typeface="Times New Roman" panose="02020603050405020304" pitchFamily="18" charset="0"/>
              <a:ea typeface="新細明體" panose="02020500000000000000" pitchFamily="18" charset="-120"/>
              <a:cs typeface="Arial" panose="020B0604020202020204" pitchFamily="34" charset="0"/>
            </a:endParaRPr>
          </a:p>
        </p:txBody>
      </p:sp>
      <p:sp>
        <p:nvSpPr>
          <p:cNvPr id="5" name="Slide Number Placeholder 5">
            <a:extLst>
              <a:ext uri="{FF2B5EF4-FFF2-40B4-BE49-F238E27FC236}">
                <a16:creationId xmlns:a16="http://schemas.microsoft.com/office/drawing/2014/main" id="{742F60E7-CC4D-41F8-B99F-CA7159EE4595}"/>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28</a:t>
            </a:fld>
            <a:endParaRPr lang="en-US" dirty="0"/>
          </a:p>
        </p:txBody>
      </p:sp>
    </p:spTree>
    <p:extLst>
      <p:ext uri="{BB962C8B-B14F-4D97-AF65-F5344CB8AC3E}">
        <p14:creationId xmlns:p14="http://schemas.microsoft.com/office/powerpoint/2010/main" val="16587819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764373"/>
            <a:ext cx="10828866" cy="676500"/>
          </a:xfrm>
        </p:spPr>
        <p:txBody>
          <a:bodyPr>
            <a:normAutofit/>
          </a:bodyPr>
          <a:lstStyle/>
          <a:p>
            <a:r>
              <a:rPr lang="en-HK" altLang="zh-HK" b="1" dirty="0">
                <a:effectLst/>
                <a:latin typeface="Times New Roman" panose="02020603050405020304" pitchFamily="18" charset="0"/>
                <a:ea typeface="新細明體" panose="02020500000000000000" pitchFamily="18" charset="-120"/>
                <a:cs typeface="Arial" panose="020B0604020202020204" pitchFamily="34" charset="0"/>
              </a:rPr>
              <a:t>2. Research Design:</a:t>
            </a:r>
            <a:endParaRPr lang="zh-HK" altLang="en-US" dirty="0"/>
          </a:p>
        </p:txBody>
      </p:sp>
      <p:sp>
        <p:nvSpPr>
          <p:cNvPr id="3" name="內容版面配置區 2">
            <a:extLst>
              <a:ext uri="{FF2B5EF4-FFF2-40B4-BE49-F238E27FC236}">
                <a16:creationId xmlns:a16="http://schemas.microsoft.com/office/drawing/2014/main" id="{36E34842-790A-41F0-9502-ABB736D6F2DA}"/>
              </a:ext>
            </a:extLst>
          </p:cNvPr>
          <p:cNvSpPr>
            <a:spLocks noGrp="1"/>
          </p:cNvSpPr>
          <p:nvPr>
            <p:ph idx="1"/>
          </p:nvPr>
        </p:nvSpPr>
        <p:spPr>
          <a:xfrm>
            <a:off x="677333" y="1699491"/>
            <a:ext cx="9510375" cy="4341871"/>
          </a:xfrm>
        </p:spPr>
        <p:txBody>
          <a:bodyPr anchor="t">
            <a:normAutofit/>
          </a:bodyPr>
          <a:lstStyle/>
          <a:p>
            <a:pPr>
              <a:spcBef>
                <a:spcPts val="600"/>
              </a:spcBef>
              <a:spcAft>
                <a:spcPts val="600"/>
              </a:spcAft>
            </a:pPr>
            <a:r>
              <a:rPr lang="en-HK" altLang="zh-HK" sz="4000" dirty="0">
                <a:effectLst/>
                <a:latin typeface="Times New Roman" panose="02020603050405020304" pitchFamily="18" charset="0"/>
                <a:ea typeface="新細明體" panose="02020500000000000000" pitchFamily="18" charset="-120"/>
                <a:cs typeface="Arial" panose="020B0604020202020204" pitchFamily="34" charset="0"/>
              </a:rPr>
              <a:t>Operation Definition of Variables</a:t>
            </a:r>
          </a:p>
          <a:p>
            <a:pPr>
              <a:spcBef>
                <a:spcPts val="600"/>
              </a:spcBef>
              <a:spcAft>
                <a:spcPts val="600"/>
              </a:spcAft>
            </a:pPr>
            <a:r>
              <a:rPr lang="en-HK" altLang="zh-HK" sz="4000" dirty="0">
                <a:latin typeface="Times New Roman" panose="02020603050405020304" pitchFamily="18" charset="0"/>
                <a:ea typeface="新細明體" panose="02020500000000000000" pitchFamily="18" charset="-120"/>
                <a:cs typeface="Arial" panose="020B0604020202020204" pitchFamily="34" charset="0"/>
              </a:rPr>
              <a:t>Measures/Instruments</a:t>
            </a:r>
          </a:p>
          <a:p>
            <a:pPr>
              <a:spcBef>
                <a:spcPts val="600"/>
              </a:spcBef>
              <a:spcAft>
                <a:spcPts val="600"/>
              </a:spcAft>
            </a:pPr>
            <a:r>
              <a:rPr lang="en-HK" altLang="zh-HK" sz="4000" dirty="0">
                <a:latin typeface="Times New Roman" panose="02020603050405020304" pitchFamily="18" charset="0"/>
                <a:ea typeface="新細明體" panose="02020500000000000000" pitchFamily="18" charset="-120"/>
                <a:cs typeface="Arial" panose="020B0604020202020204" pitchFamily="34" charset="0"/>
              </a:rPr>
              <a:t>Research Method</a:t>
            </a:r>
          </a:p>
          <a:p>
            <a:pPr>
              <a:spcBef>
                <a:spcPts val="600"/>
              </a:spcBef>
              <a:spcAft>
                <a:spcPts val="600"/>
              </a:spcAft>
            </a:pPr>
            <a:r>
              <a:rPr lang="en-HK" altLang="zh-HK" sz="4000" dirty="0">
                <a:latin typeface="Times New Roman" panose="02020603050405020304" pitchFamily="18" charset="0"/>
                <a:ea typeface="新細明體" panose="02020500000000000000" pitchFamily="18" charset="-120"/>
                <a:cs typeface="Arial" panose="020B0604020202020204" pitchFamily="34" charset="0"/>
              </a:rPr>
              <a:t>Sample and Sampling Method</a:t>
            </a:r>
          </a:p>
          <a:p>
            <a:pPr marL="0" indent="0">
              <a:lnSpc>
                <a:spcPct val="100000"/>
              </a:lnSpc>
              <a:spcBef>
                <a:spcPts val="600"/>
              </a:spcBef>
              <a:spcAft>
                <a:spcPts val="600"/>
              </a:spcAft>
              <a:buNone/>
            </a:pPr>
            <a:endParaRPr lang="en-HK" altLang="zh-HK" sz="4000" dirty="0">
              <a:effectLst/>
              <a:latin typeface="Times New Roman" panose="02020603050405020304" pitchFamily="18" charset="0"/>
              <a:ea typeface="新細明體" panose="02020500000000000000" pitchFamily="18" charset="-120"/>
              <a:cs typeface="Arial" panose="020B0604020202020204" pitchFamily="34" charset="0"/>
            </a:endParaRPr>
          </a:p>
          <a:p>
            <a:pPr marL="0" indent="0">
              <a:lnSpc>
                <a:spcPct val="100000"/>
              </a:lnSpc>
              <a:spcBef>
                <a:spcPts val="600"/>
              </a:spcBef>
              <a:spcAft>
                <a:spcPts val="600"/>
              </a:spcAft>
              <a:buNone/>
            </a:pPr>
            <a:endParaRPr lang="zh-HK" altLang="en-US" sz="4000" dirty="0">
              <a:solidFill>
                <a:srgbClr val="FF0000"/>
              </a:solidFill>
              <a:highlight>
                <a:srgbClr val="FFFF00"/>
              </a:highlight>
            </a:endParaRPr>
          </a:p>
        </p:txBody>
      </p:sp>
      <p:sp>
        <p:nvSpPr>
          <p:cNvPr id="5" name="Slide Number Placeholder 5">
            <a:extLst>
              <a:ext uri="{FF2B5EF4-FFF2-40B4-BE49-F238E27FC236}">
                <a16:creationId xmlns:a16="http://schemas.microsoft.com/office/drawing/2014/main" id="{9112CFED-3D57-4651-BC7D-8F6BC3959A06}"/>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29</a:t>
            </a:fld>
            <a:endParaRPr lang="en-US" dirty="0"/>
          </a:p>
        </p:txBody>
      </p:sp>
    </p:spTree>
    <p:extLst>
      <p:ext uri="{BB962C8B-B14F-4D97-AF65-F5344CB8AC3E}">
        <p14:creationId xmlns:p14="http://schemas.microsoft.com/office/powerpoint/2010/main" val="36197041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t>2</a:t>
            </a:r>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 Research Design: </a:t>
            </a: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Operation Definition of Variables</a:t>
            </a:r>
            <a:endParaRPr lang="zh-HK" altLang="en-US" dirty="0"/>
          </a:p>
        </p:txBody>
      </p:sp>
      <p:graphicFrame>
        <p:nvGraphicFramePr>
          <p:cNvPr id="4" name="表格 4">
            <a:extLst>
              <a:ext uri="{FF2B5EF4-FFF2-40B4-BE49-F238E27FC236}">
                <a16:creationId xmlns:a16="http://schemas.microsoft.com/office/drawing/2014/main" id="{F22B10D9-8640-4C95-AAF8-195A560BDCA5}"/>
              </a:ext>
            </a:extLst>
          </p:cNvPr>
          <p:cNvGraphicFramePr>
            <a:graphicFrameLocks noGrp="1"/>
          </p:cNvGraphicFramePr>
          <p:nvPr>
            <p:extLst>
              <p:ext uri="{D42A27DB-BD31-4B8C-83A1-F6EECF244321}">
                <p14:modId xmlns:p14="http://schemas.microsoft.com/office/powerpoint/2010/main" val="2391313815"/>
              </p:ext>
            </p:extLst>
          </p:nvPr>
        </p:nvGraphicFramePr>
        <p:xfrm>
          <a:off x="704276" y="1440873"/>
          <a:ext cx="8864600" cy="4490259"/>
        </p:xfrm>
        <a:graphic>
          <a:graphicData uri="http://schemas.openxmlformats.org/drawingml/2006/table">
            <a:tbl>
              <a:tblPr firstRow="1" bandRow="1">
                <a:tableStyleId>{5C22544A-7EE6-4342-B048-85BDC9FD1C3A}</a:tableStyleId>
              </a:tblPr>
              <a:tblGrid>
                <a:gridCol w="3630219">
                  <a:extLst>
                    <a:ext uri="{9D8B030D-6E8A-4147-A177-3AD203B41FA5}">
                      <a16:colId xmlns:a16="http://schemas.microsoft.com/office/drawing/2014/main" val="251093322"/>
                    </a:ext>
                  </a:extLst>
                </a:gridCol>
                <a:gridCol w="5234381">
                  <a:extLst>
                    <a:ext uri="{9D8B030D-6E8A-4147-A177-3AD203B41FA5}">
                      <a16:colId xmlns:a16="http://schemas.microsoft.com/office/drawing/2014/main" val="3506408286"/>
                    </a:ext>
                  </a:extLst>
                </a:gridCol>
              </a:tblGrid>
              <a:tr h="694468">
                <a:tc>
                  <a:txBody>
                    <a:bodyPr/>
                    <a:lstStyle/>
                    <a:p>
                      <a:pPr algn="ctr"/>
                      <a:r>
                        <a:rPr lang="en-US" altLang="zh-HK" sz="2400" dirty="0">
                          <a:latin typeface="Times New Roman" panose="02020603050405020304" pitchFamily="18" charset="0"/>
                          <a:cs typeface="Times New Roman" panose="02020603050405020304" pitchFamily="18" charset="0"/>
                        </a:rPr>
                        <a:t>Independent Variables</a:t>
                      </a:r>
                      <a:endParaRPr lang="zh-HK" altLang="en-US" sz="2400" dirty="0">
                        <a:latin typeface="Times New Roman" panose="02020603050405020304" pitchFamily="18" charset="0"/>
                        <a:cs typeface="Times New Roman" panose="02020603050405020304" pitchFamily="18" charset="0"/>
                      </a:endParaRPr>
                    </a:p>
                  </a:txBody>
                  <a:tcPr anchor="ctr"/>
                </a:tc>
                <a:tc>
                  <a:txBody>
                    <a:bodyPr/>
                    <a:lstStyle/>
                    <a:p>
                      <a:pPr algn="ctr"/>
                      <a:r>
                        <a:rPr lang="en-US" altLang="zh-HK" sz="2400" dirty="0">
                          <a:latin typeface="Times New Roman" panose="02020603050405020304" pitchFamily="18" charset="0"/>
                          <a:cs typeface="Times New Roman" panose="02020603050405020304" pitchFamily="18" charset="0"/>
                        </a:rPr>
                        <a:t>Dependent Variables</a:t>
                      </a:r>
                      <a:endParaRPr lang="zh-HK" altLang="en-US" sz="2400"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4191577814"/>
                  </a:ext>
                </a:extLst>
              </a:tr>
              <a:tr h="694468">
                <a:tc rowSpan="4">
                  <a:txBody>
                    <a:bodyPr/>
                    <a:lstStyle/>
                    <a:p>
                      <a:r>
                        <a:rPr lang="en-US" altLang="zh-HK" sz="2400" dirty="0">
                          <a:latin typeface="Times New Roman" panose="02020603050405020304" pitchFamily="18" charset="0"/>
                          <a:cs typeface="Times New Roman" panose="02020603050405020304" pitchFamily="18" charset="0"/>
                        </a:rPr>
                        <a:t>Participating in workplace retirement planning program</a:t>
                      </a:r>
                      <a:endParaRPr lang="zh-HK" altLang="en-US" sz="2400" dirty="0">
                        <a:latin typeface="Times New Roman" panose="02020603050405020304" pitchFamily="18" charset="0"/>
                        <a:cs typeface="Times New Roman" panose="02020603050405020304" pitchFamily="18" charset="0"/>
                      </a:endParaRPr>
                    </a:p>
                  </a:txBody>
                  <a:tcPr anchor="ctr"/>
                </a:tc>
                <a:tc>
                  <a:txBody>
                    <a:bodyPr/>
                    <a:lstStyle/>
                    <a:p>
                      <a:r>
                        <a:rPr lang="en-US" altLang="zh-HK" sz="2400" dirty="0">
                          <a:latin typeface="Times New Roman" panose="02020603050405020304" pitchFamily="18" charset="0"/>
                          <a:cs typeface="Times New Roman" panose="02020603050405020304" pitchFamily="18" charset="0"/>
                        </a:rPr>
                        <a:t>Financial knowledge level change</a:t>
                      </a:r>
                      <a:endParaRPr lang="zh-HK" altLang="en-US" sz="2400"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3959518772"/>
                  </a:ext>
                </a:extLst>
              </a:tr>
              <a:tr h="1712387">
                <a:tc vMerge="1">
                  <a:txBody>
                    <a:bodyPr/>
                    <a:lstStyle/>
                    <a:p>
                      <a:endParaRPr lang="zh-HK" altLang="en-US" dirty="0"/>
                    </a:p>
                  </a:txBody>
                  <a:tcPr/>
                </a:tc>
                <a:tc>
                  <a:txBody>
                    <a:bodyPr/>
                    <a:lstStyle/>
                    <a:p>
                      <a:r>
                        <a:rPr lang="en-US" altLang="zh-HK" sz="2400" dirty="0" err="1">
                          <a:latin typeface="Times New Roman" panose="02020603050405020304" pitchFamily="18" charset="0"/>
                          <a:cs typeface="Times New Roman" panose="02020603050405020304" pitchFamily="18" charset="0"/>
                        </a:rPr>
                        <a:t>Behavioural</a:t>
                      </a:r>
                      <a:r>
                        <a:rPr lang="en-US" altLang="zh-HK" sz="2400" dirty="0">
                          <a:latin typeface="Times New Roman" panose="02020603050405020304" pitchFamily="18" charset="0"/>
                          <a:cs typeface="Times New Roman" panose="02020603050405020304" pitchFamily="18" charset="0"/>
                        </a:rPr>
                        <a:t> changes (planning activities, goal clarity, future perspective, enquiries, buying decisions </a:t>
                      </a:r>
                      <a:r>
                        <a:rPr lang="en-US" altLang="zh-HK" sz="2400" dirty="0" err="1">
                          <a:latin typeface="Times New Roman" panose="02020603050405020304" pitchFamily="18" charset="0"/>
                          <a:cs typeface="Times New Roman" panose="02020603050405020304" pitchFamily="18" charset="0"/>
                        </a:rPr>
                        <a:t>etc</a:t>
                      </a:r>
                      <a:r>
                        <a:rPr lang="en-US" altLang="zh-HK" sz="2400" dirty="0">
                          <a:latin typeface="Times New Roman" panose="02020603050405020304" pitchFamily="18" charset="0"/>
                          <a:cs typeface="Times New Roman" panose="02020603050405020304" pitchFamily="18" charset="0"/>
                        </a:rPr>
                        <a:t>)</a:t>
                      </a:r>
                      <a:endParaRPr lang="zh-HK" altLang="en-US" sz="2400"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32380636"/>
                  </a:ext>
                </a:extLst>
              </a:tr>
              <a:tr h="694468">
                <a:tc vMerge="1">
                  <a:txBody>
                    <a:bodyPr/>
                    <a:lstStyle/>
                    <a:p>
                      <a:endParaRPr lang="zh-HK" altLang="en-US" dirty="0"/>
                    </a:p>
                  </a:txBody>
                  <a:tcPr/>
                </a:tc>
                <a:tc>
                  <a:txBody>
                    <a:bodyPr/>
                    <a:lstStyle/>
                    <a:p>
                      <a:r>
                        <a:rPr lang="en-US" altLang="zh-HK" sz="2400" dirty="0">
                          <a:latin typeface="Times New Roman" panose="02020603050405020304" pitchFamily="18" charset="0"/>
                          <a:cs typeface="Times New Roman" panose="02020603050405020304" pitchFamily="18" charset="0"/>
                        </a:rPr>
                        <a:t>Stress level change</a:t>
                      </a:r>
                      <a:endParaRPr lang="zh-HK" altLang="en-US" sz="2400"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47191945"/>
                  </a:ext>
                </a:extLst>
              </a:tr>
              <a:tr h="694468">
                <a:tc vMerge="1">
                  <a:txBody>
                    <a:bodyPr/>
                    <a:lstStyle/>
                    <a:p>
                      <a:endParaRPr lang="zh-HK" altLang="en-US" dirty="0"/>
                    </a:p>
                  </a:txBody>
                  <a:tcPr/>
                </a:tc>
                <a:tc>
                  <a:txBody>
                    <a:bodyPr/>
                    <a:lstStyle/>
                    <a:p>
                      <a:r>
                        <a:rPr lang="en-US" altLang="zh-HK" sz="2400" dirty="0">
                          <a:latin typeface="Times New Roman" panose="02020603050405020304" pitchFamily="18" charset="0"/>
                          <a:cs typeface="Times New Roman" panose="02020603050405020304" pitchFamily="18" charset="0"/>
                        </a:rPr>
                        <a:t>Attitude changes</a:t>
                      </a:r>
                      <a:endParaRPr lang="zh-HK" altLang="en-US" sz="2400"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629167300"/>
                  </a:ext>
                </a:extLst>
              </a:tr>
            </a:tbl>
          </a:graphicData>
        </a:graphic>
      </p:graphicFrame>
      <p:sp>
        <p:nvSpPr>
          <p:cNvPr id="7" name="Slide Number Placeholder 5">
            <a:extLst>
              <a:ext uri="{FF2B5EF4-FFF2-40B4-BE49-F238E27FC236}">
                <a16:creationId xmlns:a16="http://schemas.microsoft.com/office/drawing/2014/main" id="{C2F33778-A574-4988-BF3B-6328CE4E5E42}"/>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30</a:t>
            </a:fld>
            <a:endParaRPr lang="en-US" dirty="0"/>
          </a:p>
        </p:txBody>
      </p:sp>
    </p:spTree>
    <p:extLst>
      <p:ext uri="{BB962C8B-B14F-4D97-AF65-F5344CB8AC3E}">
        <p14:creationId xmlns:p14="http://schemas.microsoft.com/office/powerpoint/2010/main" val="12710162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t>2</a:t>
            </a:r>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 Research Design: </a:t>
            </a:r>
            <a:r>
              <a:rPr lang="en-HK" altLang="zh-HK" sz="3600"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t>Measures/Instruments</a:t>
            </a:r>
            <a:br>
              <a:rPr lang="en-HK" altLang="zh-HK" sz="3600"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br>
            <a:endParaRPr lang="zh-HK" altLang="en-US" dirty="0">
              <a:solidFill>
                <a:schemeClr val="tx1"/>
              </a:solidFill>
            </a:endParaRPr>
          </a:p>
        </p:txBody>
      </p:sp>
      <p:graphicFrame>
        <p:nvGraphicFramePr>
          <p:cNvPr id="4" name="表格 4">
            <a:extLst>
              <a:ext uri="{FF2B5EF4-FFF2-40B4-BE49-F238E27FC236}">
                <a16:creationId xmlns:a16="http://schemas.microsoft.com/office/drawing/2014/main" id="{F22B10D9-8640-4C95-AAF8-195A560BDCA5}"/>
              </a:ext>
            </a:extLst>
          </p:cNvPr>
          <p:cNvGraphicFramePr>
            <a:graphicFrameLocks noGrp="1"/>
          </p:cNvGraphicFramePr>
          <p:nvPr>
            <p:extLst>
              <p:ext uri="{D42A27DB-BD31-4B8C-83A1-F6EECF244321}">
                <p14:modId xmlns:p14="http://schemas.microsoft.com/office/powerpoint/2010/main" val="2260347779"/>
              </p:ext>
            </p:extLst>
          </p:nvPr>
        </p:nvGraphicFramePr>
        <p:xfrm>
          <a:off x="685800" y="1190105"/>
          <a:ext cx="9326418" cy="4710191"/>
        </p:xfrm>
        <a:graphic>
          <a:graphicData uri="http://schemas.openxmlformats.org/drawingml/2006/table">
            <a:tbl>
              <a:tblPr firstRow="1" bandRow="1">
                <a:tableStyleId>{5C22544A-7EE6-4342-B048-85BDC9FD1C3A}</a:tableStyleId>
              </a:tblPr>
              <a:tblGrid>
                <a:gridCol w="1913432">
                  <a:extLst>
                    <a:ext uri="{9D8B030D-6E8A-4147-A177-3AD203B41FA5}">
                      <a16:colId xmlns:a16="http://schemas.microsoft.com/office/drawing/2014/main" val="251093322"/>
                    </a:ext>
                  </a:extLst>
                </a:gridCol>
                <a:gridCol w="2999300">
                  <a:extLst>
                    <a:ext uri="{9D8B030D-6E8A-4147-A177-3AD203B41FA5}">
                      <a16:colId xmlns:a16="http://schemas.microsoft.com/office/drawing/2014/main" val="3506408286"/>
                    </a:ext>
                  </a:extLst>
                </a:gridCol>
                <a:gridCol w="4413686">
                  <a:extLst>
                    <a:ext uri="{9D8B030D-6E8A-4147-A177-3AD203B41FA5}">
                      <a16:colId xmlns:a16="http://schemas.microsoft.com/office/drawing/2014/main" val="477697120"/>
                    </a:ext>
                  </a:extLst>
                </a:gridCol>
              </a:tblGrid>
              <a:tr h="694468">
                <a:tc>
                  <a:txBody>
                    <a:bodyPr/>
                    <a:lstStyle/>
                    <a:p>
                      <a:pPr algn="ctr"/>
                      <a:r>
                        <a:rPr lang="en-US" altLang="zh-HK" dirty="0">
                          <a:latin typeface="Times New Roman" panose="02020603050405020304" pitchFamily="18" charset="0"/>
                          <a:cs typeface="Times New Roman" panose="02020603050405020304" pitchFamily="18" charset="0"/>
                        </a:rPr>
                        <a:t>Independent Variables</a:t>
                      </a:r>
                      <a:endParaRPr lang="zh-HK" altLang="en-US" dirty="0">
                        <a:latin typeface="Times New Roman" panose="02020603050405020304" pitchFamily="18" charset="0"/>
                        <a:cs typeface="Times New Roman" panose="02020603050405020304" pitchFamily="18" charset="0"/>
                      </a:endParaRPr>
                    </a:p>
                  </a:txBody>
                  <a:tcPr anchor="ctr"/>
                </a:tc>
                <a:tc>
                  <a:txBody>
                    <a:bodyPr/>
                    <a:lstStyle/>
                    <a:p>
                      <a:pPr algn="ctr"/>
                      <a:r>
                        <a:rPr lang="en-US" altLang="zh-HK" dirty="0">
                          <a:latin typeface="Times New Roman" panose="02020603050405020304" pitchFamily="18" charset="0"/>
                          <a:cs typeface="Times New Roman" panose="02020603050405020304" pitchFamily="18" charset="0"/>
                        </a:rPr>
                        <a:t>Dependent Variables</a:t>
                      </a:r>
                      <a:endParaRPr lang="zh-HK" altLang="en-US" dirty="0">
                        <a:latin typeface="Times New Roman" panose="02020603050405020304" pitchFamily="18" charset="0"/>
                        <a:cs typeface="Times New Roman" panose="02020603050405020304" pitchFamily="18" charset="0"/>
                      </a:endParaRPr>
                    </a:p>
                  </a:txBody>
                  <a:tcPr anchor="ctr"/>
                </a:tc>
                <a:tc>
                  <a:txBody>
                    <a:bodyPr/>
                    <a:lstStyle/>
                    <a:p>
                      <a:pPr algn="ctr"/>
                      <a:r>
                        <a:rPr lang="en-US" altLang="zh-HK" dirty="0">
                          <a:latin typeface="Times New Roman" panose="02020603050405020304" pitchFamily="18" charset="0"/>
                          <a:cs typeface="Times New Roman" panose="02020603050405020304" pitchFamily="18" charset="0"/>
                        </a:rPr>
                        <a:t>Measures / Instruments</a:t>
                      </a:r>
                      <a:endParaRPr lang="zh-HK" altLang="en-US"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4191577814"/>
                  </a:ext>
                </a:extLst>
              </a:tr>
              <a:tr h="694468">
                <a:tc rowSpan="4">
                  <a:txBody>
                    <a:bodyPr/>
                    <a:lstStyle/>
                    <a:p>
                      <a:r>
                        <a:rPr lang="en-US" altLang="zh-HK" dirty="0">
                          <a:latin typeface="Times New Roman" panose="02020603050405020304" pitchFamily="18" charset="0"/>
                          <a:cs typeface="Times New Roman" panose="02020603050405020304" pitchFamily="18" charset="0"/>
                        </a:rPr>
                        <a:t>Participating in workplace retirement planning program</a:t>
                      </a:r>
                      <a:endParaRPr lang="zh-HK" altLang="en-US" dirty="0">
                        <a:latin typeface="Times New Roman" panose="02020603050405020304" pitchFamily="18" charset="0"/>
                        <a:cs typeface="Times New Roman" panose="02020603050405020304" pitchFamily="18" charset="0"/>
                      </a:endParaRPr>
                    </a:p>
                  </a:txBody>
                  <a:tcPr anchor="ctr"/>
                </a:tc>
                <a:tc>
                  <a:txBody>
                    <a:bodyPr/>
                    <a:lstStyle/>
                    <a:p>
                      <a:r>
                        <a:rPr lang="en-US" altLang="zh-HK" dirty="0">
                          <a:latin typeface="Times New Roman" panose="02020603050405020304" pitchFamily="18" charset="0"/>
                          <a:cs typeface="Times New Roman" panose="02020603050405020304" pitchFamily="18" charset="0"/>
                        </a:rPr>
                        <a:t>Financial knowledge level change</a:t>
                      </a:r>
                      <a:endParaRPr lang="zh-HK" altLang="en-US" dirty="0">
                        <a:latin typeface="Times New Roman" panose="02020603050405020304" pitchFamily="18" charset="0"/>
                        <a:cs typeface="Times New Roman" panose="02020603050405020304" pitchFamily="18" charset="0"/>
                      </a:endParaRPr>
                    </a:p>
                  </a:txBody>
                  <a:tcPr anchor="ctr"/>
                </a:tc>
                <a:tc>
                  <a:txBody>
                    <a:bodyPr/>
                    <a:lstStyle/>
                    <a:p>
                      <a:r>
                        <a:rPr lang="en-US" altLang="zh-HK" sz="1800" kern="1200" dirty="0">
                          <a:solidFill>
                            <a:schemeClr val="dk1"/>
                          </a:solidFill>
                          <a:effectLst/>
                          <a:latin typeface="Times New Roman" panose="02020603050405020304" pitchFamily="18" charset="0"/>
                          <a:ea typeface="+mn-ea"/>
                          <a:cs typeface="Times New Roman" panose="02020603050405020304" pitchFamily="18" charset="0"/>
                        </a:rPr>
                        <a:t>Financial Fitness Quiz</a:t>
                      </a:r>
                    </a:p>
                    <a:p>
                      <a:r>
                        <a:rPr lang="en-US" altLang="zh-HK" sz="1800" kern="1200" dirty="0">
                          <a:solidFill>
                            <a:schemeClr val="dk1"/>
                          </a:solidFill>
                          <a:effectLst/>
                          <a:latin typeface="Times New Roman" panose="02020603050405020304" pitchFamily="18" charset="0"/>
                          <a:ea typeface="+mn-ea"/>
                          <a:cs typeface="Times New Roman" panose="02020603050405020304" pitchFamily="18" charset="0"/>
                        </a:rPr>
                        <a:t>Rate your financial knowledge Worksheet</a:t>
                      </a:r>
                      <a:endParaRPr lang="zh-HK" altLang="en-US"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3959518772"/>
                  </a:ext>
                </a:extLst>
              </a:tr>
              <a:tr h="1712387">
                <a:tc vMerge="1">
                  <a:txBody>
                    <a:bodyPr/>
                    <a:lstStyle/>
                    <a:p>
                      <a:endParaRPr lang="zh-HK" altLang="en-US" dirty="0"/>
                    </a:p>
                  </a:txBody>
                  <a:tcPr/>
                </a:tc>
                <a:tc>
                  <a:txBody>
                    <a:bodyPr/>
                    <a:lstStyle/>
                    <a:p>
                      <a:r>
                        <a:rPr lang="en-US" altLang="zh-HK" i="0" dirty="0" err="1">
                          <a:latin typeface="Times New Roman" panose="02020603050405020304" pitchFamily="18" charset="0"/>
                          <a:cs typeface="Times New Roman" panose="02020603050405020304" pitchFamily="18" charset="0"/>
                        </a:rPr>
                        <a:t>Behavioural</a:t>
                      </a:r>
                      <a:r>
                        <a:rPr lang="en-US" altLang="zh-HK" i="0" dirty="0">
                          <a:latin typeface="Times New Roman" panose="02020603050405020304" pitchFamily="18" charset="0"/>
                          <a:cs typeface="Times New Roman" panose="02020603050405020304" pitchFamily="18" charset="0"/>
                        </a:rPr>
                        <a:t> changes (planning activities, goal clarity, future perspective, enquiries, buying decisions </a:t>
                      </a:r>
                      <a:r>
                        <a:rPr lang="en-US" altLang="zh-HK" i="0" dirty="0" err="1">
                          <a:latin typeface="Times New Roman" panose="02020603050405020304" pitchFamily="18" charset="0"/>
                          <a:cs typeface="Times New Roman" panose="02020603050405020304" pitchFamily="18" charset="0"/>
                        </a:rPr>
                        <a:t>etc</a:t>
                      </a:r>
                      <a:r>
                        <a:rPr lang="en-US" altLang="zh-HK" i="0" dirty="0">
                          <a:latin typeface="Times New Roman" panose="02020603050405020304" pitchFamily="18" charset="0"/>
                          <a:cs typeface="Times New Roman" panose="02020603050405020304" pitchFamily="18" charset="0"/>
                        </a:rPr>
                        <a:t>)</a:t>
                      </a:r>
                      <a:endParaRPr lang="zh-HK" altLang="en-US" i="0" dirty="0">
                        <a:latin typeface="Times New Roman" panose="02020603050405020304" pitchFamily="18" charset="0"/>
                        <a:cs typeface="Times New Roman" panose="02020603050405020304" pitchFamily="18" charset="0"/>
                      </a:endParaRPr>
                    </a:p>
                  </a:txBody>
                  <a:tcPr anchor="ctr"/>
                </a:tc>
                <a:tc>
                  <a:txBody>
                    <a:bodyPr/>
                    <a:lstStyle/>
                    <a:p>
                      <a:r>
                        <a:rPr lang="en-US" altLang="zh-HK" sz="1800" i="0" kern="1200" dirty="0">
                          <a:solidFill>
                            <a:schemeClr val="dk1"/>
                          </a:solidFill>
                          <a:effectLst/>
                          <a:latin typeface="Times New Roman" panose="02020603050405020304" pitchFamily="18" charset="0"/>
                          <a:ea typeface="+mn-ea"/>
                          <a:cs typeface="Times New Roman" panose="02020603050405020304" pitchFamily="18" charset="0"/>
                        </a:rPr>
                        <a:t>Pre-retirement planning </a:t>
                      </a:r>
                      <a:r>
                        <a:rPr lang="en-US" altLang="zh-HK" sz="1800" i="0" kern="1200" dirty="0" err="1">
                          <a:solidFill>
                            <a:schemeClr val="dk1"/>
                          </a:solidFill>
                          <a:effectLst/>
                          <a:latin typeface="Times New Roman" panose="02020603050405020304" pitchFamily="18" charset="0"/>
                          <a:ea typeface="+mn-ea"/>
                          <a:cs typeface="Times New Roman" panose="02020603050405020304" pitchFamily="18" charset="0"/>
                        </a:rPr>
                        <a:t>behaviours</a:t>
                      </a:r>
                      <a:r>
                        <a:rPr lang="en-US" altLang="zh-HK" sz="1800" i="0" kern="1200" dirty="0">
                          <a:solidFill>
                            <a:schemeClr val="dk1"/>
                          </a:solidFill>
                          <a:effectLst/>
                          <a:latin typeface="Times New Roman" panose="02020603050405020304" pitchFamily="18" charset="0"/>
                          <a:ea typeface="+mn-ea"/>
                          <a:cs typeface="Times New Roman" panose="02020603050405020304" pitchFamily="18" charset="0"/>
                        </a:rPr>
                        <a:t> Scale</a:t>
                      </a:r>
                      <a:endParaRPr lang="zh-HK" altLang="en-US" i="0"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32380636"/>
                  </a:ext>
                </a:extLst>
              </a:tr>
              <a:tr h="694468">
                <a:tc vMerge="1">
                  <a:txBody>
                    <a:bodyPr/>
                    <a:lstStyle/>
                    <a:p>
                      <a:endParaRPr lang="zh-HK" altLang="en-US" dirty="0"/>
                    </a:p>
                  </a:txBody>
                  <a:tcPr/>
                </a:tc>
                <a:tc>
                  <a:txBody>
                    <a:bodyPr/>
                    <a:lstStyle/>
                    <a:p>
                      <a:r>
                        <a:rPr lang="en-US" altLang="zh-HK" dirty="0">
                          <a:latin typeface="Times New Roman" panose="02020603050405020304" pitchFamily="18" charset="0"/>
                          <a:cs typeface="Times New Roman" panose="02020603050405020304" pitchFamily="18" charset="0"/>
                        </a:rPr>
                        <a:t>Stress/Anxiety level change</a:t>
                      </a:r>
                      <a:endParaRPr lang="zh-HK" altLang="en-US" dirty="0">
                        <a:latin typeface="Times New Roman" panose="02020603050405020304" pitchFamily="18" charset="0"/>
                        <a:cs typeface="Times New Roman" panose="02020603050405020304" pitchFamily="18" charset="0"/>
                      </a:endParaRPr>
                    </a:p>
                  </a:txBody>
                  <a:tcPr anchor="ctr"/>
                </a:tc>
                <a:tc>
                  <a:txBody>
                    <a:bodyPr/>
                    <a:lstStyle/>
                    <a:p>
                      <a:r>
                        <a:rPr lang="en-US" altLang="zh-HK" sz="1800" kern="1200" dirty="0">
                          <a:solidFill>
                            <a:schemeClr val="dk1"/>
                          </a:solidFill>
                          <a:effectLst/>
                          <a:latin typeface="Times New Roman" panose="02020603050405020304" pitchFamily="18" charset="0"/>
                          <a:ea typeface="+mn-ea"/>
                          <a:cs typeface="Times New Roman" panose="02020603050405020304" pitchFamily="18" charset="0"/>
                        </a:rPr>
                        <a:t>Social Components of Retirement Anxiety Scale (SCRAS) </a:t>
                      </a:r>
                    </a:p>
                    <a:p>
                      <a:r>
                        <a:rPr lang="en-US" altLang="zh-HK" dirty="0">
                          <a:latin typeface="Times New Roman" panose="02020603050405020304" pitchFamily="18" charset="0"/>
                          <a:cs typeface="Times New Roman" panose="02020603050405020304" pitchFamily="18" charset="0"/>
                        </a:rPr>
                        <a:t>The Work Stress Questionnaire (WSQ)</a:t>
                      </a:r>
                      <a:endParaRPr lang="zh-HK" altLang="en-US"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47191945"/>
                  </a:ext>
                </a:extLst>
              </a:tr>
              <a:tr h="694468">
                <a:tc vMerge="1">
                  <a:txBody>
                    <a:bodyPr/>
                    <a:lstStyle/>
                    <a:p>
                      <a:endParaRPr lang="zh-HK" altLang="en-US" dirty="0"/>
                    </a:p>
                  </a:txBody>
                  <a:tcPr/>
                </a:tc>
                <a:tc>
                  <a:txBody>
                    <a:bodyPr/>
                    <a:lstStyle/>
                    <a:p>
                      <a:r>
                        <a:rPr lang="en-US" altLang="zh-HK" dirty="0">
                          <a:latin typeface="Times New Roman" panose="02020603050405020304" pitchFamily="18" charset="0"/>
                          <a:cs typeface="Times New Roman" panose="02020603050405020304" pitchFamily="18" charset="0"/>
                        </a:rPr>
                        <a:t>Attitude changes</a:t>
                      </a:r>
                      <a:endParaRPr lang="zh-HK" altLang="en-US" dirty="0">
                        <a:latin typeface="Times New Roman" panose="02020603050405020304" pitchFamily="18" charset="0"/>
                        <a:cs typeface="Times New Roman" panose="02020603050405020304" pitchFamily="18" charset="0"/>
                      </a:endParaRPr>
                    </a:p>
                  </a:txBody>
                  <a:tcPr anchor="ctr"/>
                </a:tc>
                <a:tc>
                  <a:txBody>
                    <a:bodyPr/>
                    <a:lstStyle/>
                    <a:p>
                      <a:r>
                        <a:rPr lang="en-US" altLang="zh-HK" dirty="0">
                          <a:latin typeface="Times New Roman" panose="02020603050405020304" pitchFamily="18" charset="0"/>
                          <a:cs typeface="Times New Roman" panose="02020603050405020304" pitchFamily="18" charset="0"/>
                        </a:rPr>
                        <a:t>Attitudes toward retirement Scale</a:t>
                      </a:r>
                      <a:endParaRPr lang="zh-HK" altLang="en-US"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629167300"/>
                  </a:ext>
                </a:extLst>
              </a:tr>
            </a:tbl>
          </a:graphicData>
        </a:graphic>
      </p:graphicFrame>
      <p:sp>
        <p:nvSpPr>
          <p:cNvPr id="7" name="Slide Number Placeholder 5">
            <a:extLst>
              <a:ext uri="{FF2B5EF4-FFF2-40B4-BE49-F238E27FC236}">
                <a16:creationId xmlns:a16="http://schemas.microsoft.com/office/drawing/2014/main" id="{A5E834CA-E30C-4A99-A8FC-D968EEA72D41}"/>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31</a:t>
            </a:fld>
            <a:endParaRPr lang="en-US" dirty="0"/>
          </a:p>
        </p:txBody>
      </p:sp>
    </p:spTree>
    <p:extLst>
      <p:ext uri="{BB962C8B-B14F-4D97-AF65-F5344CB8AC3E}">
        <p14:creationId xmlns:p14="http://schemas.microsoft.com/office/powerpoint/2010/main" val="41686503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79A9CA5-2EDB-4B85-8965-3A227AFEB65B}"/>
              </a:ext>
            </a:extLst>
          </p:cNvPr>
          <p:cNvSpPr>
            <a:spLocks noGrp="1"/>
          </p:cNvSpPr>
          <p:nvPr>
            <p:ph type="title"/>
          </p:nvPr>
        </p:nvSpPr>
        <p:spPr>
          <a:xfrm>
            <a:off x="677334" y="157018"/>
            <a:ext cx="8596668" cy="1320800"/>
          </a:xfrm>
        </p:spPr>
        <p:txBody>
          <a:bodyPr/>
          <a:lstStyle/>
          <a:p>
            <a:r>
              <a:rPr lang="en-HK" altLang="zh-HK" b="1"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t>2</a:t>
            </a:r>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 Research Design: </a:t>
            </a:r>
            <a:r>
              <a:rPr lang="en-HK" altLang="zh-HK" sz="3600"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t>Research Method</a:t>
            </a:r>
            <a:endParaRPr lang="zh-HK" altLang="en-US" dirty="0"/>
          </a:p>
        </p:txBody>
      </p:sp>
      <p:sp>
        <p:nvSpPr>
          <p:cNvPr id="3" name="內容版面配置區 2">
            <a:extLst>
              <a:ext uri="{FF2B5EF4-FFF2-40B4-BE49-F238E27FC236}">
                <a16:creationId xmlns:a16="http://schemas.microsoft.com/office/drawing/2014/main" id="{68F968D1-2432-48E9-821F-5517D2263874}"/>
              </a:ext>
            </a:extLst>
          </p:cNvPr>
          <p:cNvSpPr>
            <a:spLocks noGrp="1"/>
          </p:cNvSpPr>
          <p:nvPr>
            <p:ph idx="1"/>
          </p:nvPr>
        </p:nvSpPr>
        <p:spPr>
          <a:xfrm>
            <a:off x="677334" y="1080655"/>
            <a:ext cx="8596668" cy="5421168"/>
          </a:xfrm>
        </p:spPr>
        <p:txBody>
          <a:bodyPr>
            <a:normAutofit/>
          </a:bodyPr>
          <a:lstStyle/>
          <a:p>
            <a:pPr>
              <a:spcBef>
                <a:spcPts val="600"/>
              </a:spcBef>
              <a:spcAft>
                <a:spcPts val="600"/>
              </a:spcAft>
            </a:pPr>
            <a:r>
              <a:rPr lang="en-US" altLang="zh-HK" sz="2400" kern="1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Workplace Retirement Planning Program is developed for middle-aged employees in this study.</a:t>
            </a:r>
          </a:p>
          <a:p>
            <a:pPr>
              <a:spcBef>
                <a:spcPts val="600"/>
              </a:spcBef>
              <a:spcAft>
                <a:spcPts val="600"/>
              </a:spcAft>
            </a:pPr>
            <a:r>
              <a:rPr lang="en-US" altLang="zh-HK" sz="2400" kern="1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The objective of the program is to increase the participants’ retirement preparation and investigate their effects on psychological wellbeing.</a:t>
            </a:r>
          </a:p>
          <a:p>
            <a:pPr>
              <a:spcBef>
                <a:spcPts val="600"/>
              </a:spcBef>
              <a:spcAft>
                <a:spcPts val="600"/>
              </a:spcAft>
            </a:pPr>
            <a:r>
              <a:rPr lang="en-US" altLang="zh-HK" sz="2400" kern="1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Through the program, participants will learn both financial and </a:t>
            </a:r>
            <a:r>
              <a:rPr lang="en-US" altLang="zh-HK" sz="2400" kern="100" dirty="0">
                <a:solidFill>
                  <a:schemeClr val="tx1"/>
                </a:solidFill>
                <a:latin typeface="Times New Roman" panose="02020603050405020304" pitchFamily="18" charset="0"/>
                <a:ea typeface="新細明體" panose="02020500000000000000" pitchFamily="18" charset="-120"/>
                <a:cs typeface="Times New Roman" panose="02020603050405020304" pitchFamily="18" charset="0"/>
              </a:rPr>
              <a:t>psychological </a:t>
            </a:r>
            <a:r>
              <a:rPr lang="en-US" altLang="zh-HK" sz="2400" kern="1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knowledge and skills aiming to develop their positive attitudes and reduce their anxiety level for retirement.</a:t>
            </a:r>
          </a:p>
          <a:p>
            <a:pPr>
              <a:spcBef>
                <a:spcPts val="600"/>
              </a:spcBef>
              <a:spcAft>
                <a:spcPts val="600"/>
              </a:spcAft>
            </a:pPr>
            <a:r>
              <a:rPr lang="en-US" altLang="zh-HK" sz="2400" kern="100" dirty="0">
                <a:solidFill>
                  <a:schemeClr val="tx1"/>
                </a:solidFill>
                <a:effectLst/>
                <a:latin typeface="Times New Roman" panose="02020603050405020304" pitchFamily="18" charset="0"/>
                <a:ea typeface="AdvTimes"/>
                <a:cs typeface="Times New Roman" panose="02020603050405020304" pitchFamily="18" charset="0"/>
              </a:rPr>
              <a:t>Classroom learning, homework assignments and diversified group activities are included in the program to enhance its effectiveness.</a:t>
            </a:r>
            <a:endParaRPr lang="zh-HK" altLang="en-US" sz="2400" dirty="0">
              <a:solidFill>
                <a:schemeClr val="tx1"/>
              </a:solidFill>
            </a:endParaRPr>
          </a:p>
        </p:txBody>
      </p:sp>
      <p:sp>
        <p:nvSpPr>
          <p:cNvPr id="5" name="Slide Number Placeholder 5">
            <a:extLst>
              <a:ext uri="{FF2B5EF4-FFF2-40B4-BE49-F238E27FC236}">
                <a16:creationId xmlns:a16="http://schemas.microsoft.com/office/drawing/2014/main" id="{C8B6C1F5-9507-478D-BD59-939FABDB54C4}"/>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32</a:t>
            </a:fld>
            <a:endParaRPr lang="en-US" dirty="0"/>
          </a:p>
        </p:txBody>
      </p:sp>
    </p:spTree>
    <p:extLst>
      <p:ext uri="{BB962C8B-B14F-4D97-AF65-F5344CB8AC3E}">
        <p14:creationId xmlns:p14="http://schemas.microsoft.com/office/powerpoint/2010/main" val="13388745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79A9CA5-2EDB-4B85-8965-3A227AFEB65B}"/>
              </a:ext>
            </a:extLst>
          </p:cNvPr>
          <p:cNvSpPr>
            <a:spLocks noGrp="1"/>
          </p:cNvSpPr>
          <p:nvPr>
            <p:ph type="title"/>
          </p:nvPr>
        </p:nvSpPr>
        <p:spPr>
          <a:xfrm>
            <a:off x="677334" y="157018"/>
            <a:ext cx="8596668" cy="1320800"/>
          </a:xfrm>
        </p:spPr>
        <p:txBody>
          <a:bodyPr/>
          <a:lstStyle/>
          <a:p>
            <a:r>
              <a:rPr lang="en-HK" altLang="zh-HK" b="1"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t>2</a:t>
            </a:r>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 Research Design: </a:t>
            </a:r>
            <a:r>
              <a:rPr lang="en-HK" altLang="zh-HK" sz="3600"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t>Research Method</a:t>
            </a:r>
            <a:endParaRPr lang="zh-HK" altLang="en-US" dirty="0"/>
          </a:p>
        </p:txBody>
      </p:sp>
      <p:sp>
        <p:nvSpPr>
          <p:cNvPr id="3" name="內容版面配置區 2">
            <a:extLst>
              <a:ext uri="{FF2B5EF4-FFF2-40B4-BE49-F238E27FC236}">
                <a16:creationId xmlns:a16="http://schemas.microsoft.com/office/drawing/2014/main" id="{68F968D1-2432-48E9-821F-5517D2263874}"/>
              </a:ext>
            </a:extLst>
          </p:cNvPr>
          <p:cNvSpPr>
            <a:spLocks noGrp="1"/>
          </p:cNvSpPr>
          <p:nvPr>
            <p:ph idx="1"/>
          </p:nvPr>
        </p:nvSpPr>
        <p:spPr>
          <a:xfrm>
            <a:off x="677334" y="1080655"/>
            <a:ext cx="8596668" cy="5421168"/>
          </a:xfrm>
        </p:spPr>
        <p:txBody>
          <a:bodyPr>
            <a:normAutofit/>
          </a:bodyPr>
          <a:lstStyle/>
          <a:p>
            <a:pPr>
              <a:spcBef>
                <a:spcPts val="600"/>
              </a:spcBef>
              <a:spcAft>
                <a:spcPts val="600"/>
              </a:spcAft>
            </a:pPr>
            <a:r>
              <a:rPr lang="en-US" altLang="zh-HK" sz="2400" kern="1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Before doing the actual program, a pilot program will first be conducted to ensure the teaching materials would successfully influence the participants’ planning behaviors for retirement.</a:t>
            </a:r>
          </a:p>
          <a:p>
            <a:pPr>
              <a:spcBef>
                <a:spcPts val="600"/>
              </a:spcBef>
              <a:spcAft>
                <a:spcPts val="600"/>
              </a:spcAft>
            </a:pPr>
            <a:r>
              <a:rPr lang="en-US" altLang="zh-HK" sz="2400" kern="1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In the program, participants will be randomly assigned to two groups, Intervention Group and Control Group.</a:t>
            </a:r>
          </a:p>
          <a:p>
            <a:pPr>
              <a:spcBef>
                <a:spcPts val="600"/>
              </a:spcBef>
              <a:spcAft>
                <a:spcPts val="600"/>
              </a:spcAft>
            </a:pPr>
            <a:r>
              <a:rPr lang="en-US" altLang="zh-HK" sz="2400" kern="1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Participants of Intervention Group will participate in the Workplace Retirement Planning Program and the Control Group will participate in financial planning for retirement program which has the same class time as the Workplace Retirement Planning Program.</a:t>
            </a:r>
            <a:endParaRPr lang="zh-TW" altLang="zh-HK" sz="2400" kern="100" dirty="0">
              <a:solidFill>
                <a:schemeClr val="tx1"/>
              </a:solidFill>
              <a:effectLst/>
              <a:latin typeface="Calibri" panose="020F0502020204030204" pitchFamily="34" charset="0"/>
              <a:ea typeface="新細明體" panose="02020500000000000000" pitchFamily="18" charset="-120"/>
              <a:cs typeface="Times New Roman" panose="02020603050405020304" pitchFamily="18" charset="0"/>
            </a:endParaRPr>
          </a:p>
          <a:p>
            <a:pPr>
              <a:spcBef>
                <a:spcPts val="600"/>
              </a:spcBef>
              <a:spcAft>
                <a:spcPts val="600"/>
              </a:spcAft>
            </a:pPr>
            <a:endParaRPr lang="zh-HK" altLang="en-US" dirty="0"/>
          </a:p>
        </p:txBody>
      </p:sp>
      <p:sp>
        <p:nvSpPr>
          <p:cNvPr id="5" name="Slide Number Placeholder 5">
            <a:extLst>
              <a:ext uri="{FF2B5EF4-FFF2-40B4-BE49-F238E27FC236}">
                <a16:creationId xmlns:a16="http://schemas.microsoft.com/office/drawing/2014/main" id="{C8B6C1F5-9507-478D-BD59-939FABDB54C4}"/>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33</a:t>
            </a:fld>
            <a:endParaRPr lang="en-US" dirty="0"/>
          </a:p>
        </p:txBody>
      </p:sp>
    </p:spTree>
    <p:extLst>
      <p:ext uri="{BB962C8B-B14F-4D97-AF65-F5344CB8AC3E}">
        <p14:creationId xmlns:p14="http://schemas.microsoft.com/office/powerpoint/2010/main" val="3080199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79A9CA5-2EDB-4B85-8965-3A227AFEB65B}"/>
              </a:ext>
            </a:extLst>
          </p:cNvPr>
          <p:cNvSpPr>
            <a:spLocks noGrp="1"/>
          </p:cNvSpPr>
          <p:nvPr>
            <p:ph type="title"/>
          </p:nvPr>
        </p:nvSpPr>
        <p:spPr>
          <a:xfrm>
            <a:off x="677334" y="157018"/>
            <a:ext cx="9630448" cy="1320800"/>
          </a:xfrm>
        </p:spPr>
        <p:txBody>
          <a:bodyPr>
            <a:normAutofit fontScale="90000"/>
          </a:bodyPr>
          <a:lstStyle/>
          <a:p>
            <a:r>
              <a:rPr lang="en-HK" altLang="zh-HK" b="1"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t>2</a:t>
            </a:r>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 Research Design: </a:t>
            </a:r>
            <a:r>
              <a:rPr lang="en-HK" altLang="zh-HK" sz="3600"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t>Sample and Sampling Method</a:t>
            </a:r>
            <a:br>
              <a:rPr lang="en-HK" altLang="zh-HK" sz="3600" dirty="0">
                <a:solidFill>
                  <a:schemeClr val="tx1"/>
                </a:solidFill>
                <a:latin typeface="Times New Roman" panose="02020603050405020304" pitchFamily="18" charset="0"/>
                <a:ea typeface="新細明體" panose="02020500000000000000" pitchFamily="18" charset="-120"/>
                <a:cs typeface="Arial" panose="020B0604020202020204" pitchFamily="34" charset="0"/>
              </a:rPr>
            </a:br>
            <a:endParaRPr lang="zh-HK" altLang="en-US" dirty="0">
              <a:solidFill>
                <a:schemeClr val="tx1"/>
              </a:solidFill>
            </a:endParaRPr>
          </a:p>
        </p:txBody>
      </p:sp>
      <p:sp>
        <p:nvSpPr>
          <p:cNvPr id="3" name="內容版面配置區 2">
            <a:extLst>
              <a:ext uri="{FF2B5EF4-FFF2-40B4-BE49-F238E27FC236}">
                <a16:creationId xmlns:a16="http://schemas.microsoft.com/office/drawing/2014/main" id="{68F968D1-2432-48E9-821F-5517D2263874}"/>
              </a:ext>
            </a:extLst>
          </p:cNvPr>
          <p:cNvSpPr>
            <a:spLocks noGrp="1"/>
          </p:cNvSpPr>
          <p:nvPr>
            <p:ph idx="1"/>
          </p:nvPr>
        </p:nvSpPr>
        <p:spPr>
          <a:xfrm>
            <a:off x="677334" y="1080655"/>
            <a:ext cx="8596668" cy="5421168"/>
          </a:xfrm>
        </p:spPr>
        <p:txBody>
          <a:bodyPr>
            <a:normAutofit/>
          </a:bodyPr>
          <a:lstStyle/>
          <a:p>
            <a:pPr>
              <a:spcBef>
                <a:spcPts val="600"/>
              </a:spcBef>
              <a:spcAft>
                <a:spcPts val="600"/>
              </a:spcAft>
            </a:pPr>
            <a:r>
              <a:rPr lang="en-US" altLang="zh-HK" sz="2400" kern="100" dirty="0">
                <a:solidFill>
                  <a:schemeClr val="tx1"/>
                </a:solidFill>
                <a:effectLst/>
                <a:latin typeface="Times New Roman" panose="02020603050405020304" pitchFamily="18" charset="0"/>
                <a:ea typeface="AdvTimes"/>
                <a:cs typeface="Times New Roman" panose="02020603050405020304" pitchFamily="18" charset="0"/>
              </a:rPr>
              <a:t>The study will utilize convenience sampling.</a:t>
            </a:r>
          </a:p>
          <a:p>
            <a:pPr>
              <a:spcBef>
                <a:spcPts val="600"/>
              </a:spcBef>
              <a:spcAft>
                <a:spcPts val="600"/>
              </a:spcAft>
            </a:pPr>
            <a:r>
              <a:rPr lang="en-US" altLang="zh-HK" sz="2400" kern="100" dirty="0">
                <a:solidFill>
                  <a:schemeClr val="tx1"/>
                </a:solidFill>
                <a:effectLst/>
                <a:latin typeface="Times New Roman" panose="02020603050405020304" pitchFamily="18" charset="0"/>
                <a:ea typeface="AdvTimes"/>
                <a:cs typeface="Times New Roman" panose="02020603050405020304" pitchFamily="18" charset="0"/>
              </a:rPr>
              <a:t>Employees </a:t>
            </a:r>
            <a:r>
              <a:rPr lang="en-US" altLang="zh-HK" sz="2400" kern="100" dirty="0">
                <a:solidFill>
                  <a:schemeClr val="tx1"/>
                </a:solidFill>
                <a:effectLst/>
                <a:latin typeface="Times New Roman" panose="02020603050405020304" pitchFamily="18" charset="0"/>
                <a:ea typeface="新細明體" panose="02020500000000000000" pitchFamily="18" charset="-120"/>
                <a:cs typeface="Times New Roman" panose="02020603050405020304" pitchFamily="18" charset="0"/>
              </a:rPr>
              <a:t>aged 40 or above will be invited to participate in the study through different means of recruitment, such as social platforms, advertisements, and sending invitation letters to the companies to invite their staff to join etc.</a:t>
            </a:r>
            <a:endParaRPr lang="zh-HK" altLang="en-US" sz="2400" dirty="0">
              <a:solidFill>
                <a:schemeClr val="tx1"/>
              </a:solidFill>
            </a:endParaRPr>
          </a:p>
        </p:txBody>
      </p:sp>
      <p:sp>
        <p:nvSpPr>
          <p:cNvPr id="5" name="Slide Number Placeholder 5">
            <a:extLst>
              <a:ext uri="{FF2B5EF4-FFF2-40B4-BE49-F238E27FC236}">
                <a16:creationId xmlns:a16="http://schemas.microsoft.com/office/drawing/2014/main" id="{C8B6C1F5-9507-478D-BD59-939FABDB54C4}"/>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34</a:t>
            </a:fld>
            <a:endParaRPr lang="en-US" dirty="0"/>
          </a:p>
        </p:txBody>
      </p:sp>
    </p:spTree>
    <p:extLst>
      <p:ext uri="{BB962C8B-B14F-4D97-AF65-F5344CB8AC3E}">
        <p14:creationId xmlns:p14="http://schemas.microsoft.com/office/powerpoint/2010/main" val="27687636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764373"/>
            <a:ext cx="10828866" cy="676500"/>
          </a:xfrm>
        </p:spPr>
        <p:txBody>
          <a:bodyPr>
            <a:normAutofit/>
          </a:bodyPr>
          <a:lstStyle/>
          <a:p>
            <a:r>
              <a:rPr lang="en-HK" altLang="zh-HK" b="1" dirty="0">
                <a:effectLst/>
                <a:latin typeface="Times New Roman" panose="02020603050405020304" pitchFamily="18" charset="0"/>
                <a:ea typeface="新細明體" panose="02020500000000000000" pitchFamily="18" charset="-120"/>
                <a:cs typeface="Arial" panose="020B0604020202020204" pitchFamily="34" charset="0"/>
              </a:rPr>
              <a:t>3. Data Collection and Analysis and Report:</a:t>
            </a:r>
            <a:endParaRPr lang="zh-HK" altLang="en-US" dirty="0"/>
          </a:p>
        </p:txBody>
      </p:sp>
      <p:sp>
        <p:nvSpPr>
          <p:cNvPr id="3" name="內容版面配置區 2">
            <a:extLst>
              <a:ext uri="{FF2B5EF4-FFF2-40B4-BE49-F238E27FC236}">
                <a16:creationId xmlns:a16="http://schemas.microsoft.com/office/drawing/2014/main" id="{36E34842-790A-41F0-9502-ABB736D6F2DA}"/>
              </a:ext>
            </a:extLst>
          </p:cNvPr>
          <p:cNvSpPr>
            <a:spLocks noGrp="1"/>
          </p:cNvSpPr>
          <p:nvPr>
            <p:ph idx="1"/>
          </p:nvPr>
        </p:nvSpPr>
        <p:spPr>
          <a:xfrm>
            <a:off x="677333" y="1699491"/>
            <a:ext cx="9510375" cy="4341871"/>
          </a:xfrm>
        </p:spPr>
        <p:txBody>
          <a:bodyPr anchor="t">
            <a:normAutofit/>
          </a:bodyPr>
          <a:lstStyle/>
          <a:p>
            <a:pPr>
              <a:spcBef>
                <a:spcPts val="600"/>
              </a:spcBef>
              <a:spcAft>
                <a:spcPts val="600"/>
              </a:spcAft>
            </a:pPr>
            <a:r>
              <a:rPr lang="en-HK" altLang="zh-HK" sz="4000" dirty="0">
                <a:effectLst/>
                <a:latin typeface="Times New Roman" panose="02020603050405020304" pitchFamily="18" charset="0"/>
                <a:ea typeface="新細明體" panose="02020500000000000000" pitchFamily="18" charset="-120"/>
                <a:cs typeface="Arial" panose="020B0604020202020204" pitchFamily="34" charset="0"/>
              </a:rPr>
              <a:t>Data Analysis</a:t>
            </a:r>
          </a:p>
          <a:p>
            <a:pPr>
              <a:spcBef>
                <a:spcPts val="600"/>
              </a:spcBef>
              <a:spcAft>
                <a:spcPts val="600"/>
              </a:spcAft>
            </a:pPr>
            <a:r>
              <a:rPr lang="en-HK" altLang="zh-HK" sz="4000" dirty="0">
                <a:latin typeface="Times New Roman" panose="02020603050405020304" pitchFamily="18" charset="0"/>
                <a:ea typeface="新細明體" panose="02020500000000000000" pitchFamily="18" charset="-120"/>
                <a:cs typeface="Arial" panose="020B0604020202020204" pitchFamily="34" charset="0"/>
              </a:rPr>
              <a:t>Expected Findings</a:t>
            </a:r>
          </a:p>
          <a:p>
            <a:pPr>
              <a:spcBef>
                <a:spcPts val="600"/>
              </a:spcBef>
              <a:spcAft>
                <a:spcPts val="600"/>
              </a:spcAft>
            </a:pPr>
            <a:r>
              <a:rPr lang="en-HK" altLang="zh-HK" sz="4000" dirty="0">
                <a:effectLst/>
                <a:latin typeface="Times New Roman" panose="02020603050405020304" pitchFamily="18" charset="0"/>
                <a:ea typeface="新細明體" panose="02020500000000000000" pitchFamily="18" charset="-120"/>
                <a:cs typeface="Arial" panose="020B0604020202020204" pitchFamily="34" charset="0"/>
              </a:rPr>
              <a:t>Managerial / Practical Implications</a:t>
            </a:r>
          </a:p>
          <a:p>
            <a:pPr>
              <a:spcBef>
                <a:spcPts val="600"/>
              </a:spcBef>
              <a:spcAft>
                <a:spcPts val="600"/>
              </a:spcAft>
            </a:pPr>
            <a:r>
              <a:rPr lang="en-HK" altLang="zh-HK" sz="4000" dirty="0">
                <a:latin typeface="Times New Roman" panose="02020603050405020304" pitchFamily="18" charset="0"/>
                <a:ea typeface="新細明體" panose="02020500000000000000" pitchFamily="18" charset="-120"/>
                <a:cs typeface="Arial" panose="020B0604020202020204" pitchFamily="34" charset="0"/>
              </a:rPr>
              <a:t>Limitations</a:t>
            </a:r>
            <a:endParaRPr lang="en-HK" altLang="zh-HK" sz="4000" dirty="0">
              <a:effectLst/>
              <a:latin typeface="Times New Roman" panose="02020603050405020304" pitchFamily="18" charset="0"/>
              <a:ea typeface="新細明體" panose="02020500000000000000" pitchFamily="18" charset="-120"/>
              <a:cs typeface="Arial" panose="020B0604020202020204" pitchFamily="34" charset="0"/>
            </a:endParaRPr>
          </a:p>
          <a:p>
            <a:pPr marL="0" indent="0">
              <a:lnSpc>
                <a:spcPct val="100000"/>
              </a:lnSpc>
              <a:spcBef>
                <a:spcPts val="600"/>
              </a:spcBef>
              <a:spcAft>
                <a:spcPts val="600"/>
              </a:spcAft>
              <a:buNone/>
            </a:pPr>
            <a:endParaRPr lang="zh-HK" altLang="en-US" sz="4000" dirty="0">
              <a:solidFill>
                <a:srgbClr val="FF0000"/>
              </a:solidFill>
              <a:highlight>
                <a:srgbClr val="FFFF00"/>
              </a:highlight>
            </a:endParaRPr>
          </a:p>
        </p:txBody>
      </p:sp>
    </p:spTree>
    <p:extLst>
      <p:ext uri="{BB962C8B-B14F-4D97-AF65-F5344CB8AC3E}">
        <p14:creationId xmlns:p14="http://schemas.microsoft.com/office/powerpoint/2010/main" val="11233304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3. Data Collection and Analysis and Report: </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Data Analysis</a:t>
            </a:r>
            <a:endParaRPr lang="zh-HK" altLang="en-US" dirty="0">
              <a:solidFill>
                <a:schemeClr val="tx1"/>
              </a:solidFill>
            </a:endParaRPr>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4616648"/>
          </a:xfrm>
          <a:prstGeom prst="rect">
            <a:avLst/>
          </a:prstGeom>
          <a:noFill/>
        </p:spPr>
        <p:txBody>
          <a:bodyPr wrap="square" rtlCol="0">
            <a:spAutoFit/>
          </a:bodyPr>
          <a:lstStyle/>
          <a:p>
            <a:pPr marL="285750" indent="-285750">
              <a:spcBef>
                <a:spcPts val="600"/>
              </a:spcBef>
              <a:spcAft>
                <a:spcPts val="600"/>
              </a:spcAft>
              <a:buFont typeface="Wingdings" panose="05000000000000000000" pitchFamily="2" charset="2"/>
              <a:buChar char="Ø"/>
            </a:pPr>
            <a:r>
              <a:rPr lang="en-US" altLang="zh-HK" sz="2400" kern="100" dirty="0">
                <a:effectLst/>
                <a:latin typeface="Times New Roman" panose="02020603050405020304" pitchFamily="18" charset="0"/>
                <a:ea typeface="新細明體" panose="02020500000000000000" pitchFamily="18" charset="-120"/>
                <a:cs typeface="Times New Roman" panose="02020603050405020304" pitchFamily="18" charset="0"/>
              </a:rPr>
              <a:t>Pre- and post-tests will be performed to examine whether the program can successfully improve middle-aged employees’ retirement attitudes and planning </a:t>
            </a:r>
            <a:r>
              <a:rPr lang="en-US" altLang="zh-HK" sz="2400" kern="100" dirty="0" err="1">
                <a:effectLst/>
                <a:latin typeface="Times New Roman" panose="02020603050405020304" pitchFamily="18" charset="0"/>
                <a:ea typeface="新細明體" panose="02020500000000000000" pitchFamily="18" charset="-120"/>
                <a:cs typeface="Times New Roman" panose="02020603050405020304" pitchFamily="18" charset="0"/>
              </a:rPr>
              <a:t>behaviours</a:t>
            </a:r>
            <a:r>
              <a:rPr lang="en-US" altLang="zh-HK" sz="2400" kern="100" dirty="0">
                <a:effectLst/>
                <a:latin typeface="Times New Roman" panose="02020603050405020304" pitchFamily="18" charset="0"/>
                <a:ea typeface="SimSun" panose="02010600030101010101" pitchFamily="2" charset="-122"/>
                <a:cs typeface="Times New Roman" panose="02020603050405020304" pitchFamily="18" charset="0"/>
              </a:rPr>
              <a:t>, </a:t>
            </a:r>
            <a:r>
              <a:rPr lang="en-US" altLang="zh-HK" sz="2400" kern="100" dirty="0">
                <a:effectLst/>
                <a:latin typeface="Times New Roman" panose="02020603050405020304" pitchFamily="18" charset="0"/>
                <a:ea typeface="新細明體" panose="02020500000000000000" pitchFamily="18" charset="-120"/>
                <a:cs typeface="Times New Roman" panose="02020603050405020304" pitchFamily="18" charset="0"/>
              </a:rPr>
              <a:t>and reduce their anxiety.</a:t>
            </a:r>
          </a:p>
          <a:p>
            <a:pPr marL="285750" indent="-285750">
              <a:spcBef>
                <a:spcPts val="600"/>
              </a:spcBef>
              <a:spcAft>
                <a:spcPts val="600"/>
              </a:spcAft>
              <a:buFont typeface="Wingdings" panose="05000000000000000000" pitchFamily="2" charset="2"/>
              <a:buChar char="Ø"/>
            </a:pPr>
            <a:r>
              <a:rPr lang="en-US" altLang="zh-HK" sz="2400" kern="100" dirty="0">
                <a:effectLst/>
                <a:latin typeface="Times New Roman" panose="02020603050405020304" pitchFamily="18" charset="0"/>
                <a:ea typeface="新細明體" panose="02020500000000000000" pitchFamily="18" charset="-120"/>
                <a:cs typeface="Times New Roman" panose="02020603050405020304" pitchFamily="18" charset="0"/>
              </a:rPr>
              <a:t>This study adopts the longitudinal design to measure individual changes in resources, attitudes and anxiety level after the program.</a:t>
            </a:r>
          </a:p>
          <a:p>
            <a:pPr marL="285750" indent="-285750">
              <a:spcBef>
                <a:spcPts val="600"/>
              </a:spcBef>
              <a:spcAft>
                <a:spcPts val="600"/>
              </a:spcAft>
              <a:buFont typeface="Wingdings" panose="05000000000000000000" pitchFamily="2" charset="2"/>
              <a:buChar char="Ø"/>
            </a:pPr>
            <a:r>
              <a:rPr lang="en-US" altLang="zh-HK" sz="2400" kern="100" dirty="0">
                <a:effectLst/>
                <a:latin typeface="Times New Roman" panose="02020603050405020304" pitchFamily="18" charset="0"/>
                <a:ea typeface="新細明體" panose="02020500000000000000" pitchFamily="18" charset="-120"/>
                <a:cs typeface="Times New Roman" panose="02020603050405020304" pitchFamily="18" charset="0"/>
              </a:rPr>
              <a:t>Three waves of assessments will be used in order to capture the changes. </a:t>
            </a:r>
          </a:p>
          <a:p>
            <a:pPr marL="285750" indent="-285750">
              <a:spcBef>
                <a:spcPts val="600"/>
              </a:spcBef>
              <a:spcAft>
                <a:spcPts val="600"/>
              </a:spcAft>
              <a:buFont typeface="Wingdings" panose="05000000000000000000" pitchFamily="2" charset="2"/>
              <a:buChar char="Ø"/>
            </a:pPr>
            <a:r>
              <a:rPr lang="en-US" altLang="zh-HK" sz="2400" kern="100" dirty="0">
                <a:effectLst/>
                <a:latin typeface="Times New Roman" panose="02020603050405020304" pitchFamily="18" charset="0"/>
                <a:ea typeface="新細明體" panose="02020500000000000000" pitchFamily="18" charset="-120"/>
                <a:cs typeface="Times New Roman" panose="02020603050405020304" pitchFamily="18" charset="0"/>
              </a:rPr>
              <a:t>Time 1 assessment will be</a:t>
            </a:r>
            <a:r>
              <a:rPr lang="en-US" altLang="zh-HK" sz="2400" kern="100" dirty="0">
                <a:effectLst/>
                <a:latin typeface="Times New Roman" panose="02020603050405020304" pitchFamily="18" charset="0"/>
                <a:ea typeface="SimSun" panose="02010600030101010101" pitchFamily="2" charset="-122"/>
                <a:cs typeface="Times New Roman" panose="02020603050405020304" pitchFamily="18" charset="0"/>
              </a:rPr>
              <a:t> </a:t>
            </a:r>
            <a:r>
              <a:rPr lang="en-US" altLang="zh-HK" sz="2400" kern="100" dirty="0">
                <a:effectLst/>
                <a:latin typeface="Times New Roman" panose="02020603050405020304" pitchFamily="18" charset="0"/>
                <a:ea typeface="新細明體" panose="02020500000000000000" pitchFamily="18" charset="-120"/>
                <a:cs typeface="Times New Roman" panose="02020603050405020304" pitchFamily="18" charset="0"/>
              </a:rPr>
              <a:t>conducted at the beginning of the first module, Time 2 assessment will be conducted immediate after the last module. Time 3 assessment will be conducted three months after Time 2 assessment.</a:t>
            </a:r>
            <a:endParaRPr lang="zh-TW" altLang="zh-HK" sz="32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7" name="Slide Number Placeholder 5">
            <a:extLst>
              <a:ext uri="{FF2B5EF4-FFF2-40B4-BE49-F238E27FC236}">
                <a16:creationId xmlns:a16="http://schemas.microsoft.com/office/drawing/2014/main" id="{1279863B-98F1-4B24-90C2-081977C7D223}"/>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36</a:t>
            </a:fld>
            <a:endParaRPr lang="en-US" dirty="0"/>
          </a:p>
        </p:txBody>
      </p:sp>
    </p:spTree>
    <p:extLst>
      <p:ext uri="{BB962C8B-B14F-4D97-AF65-F5344CB8AC3E}">
        <p14:creationId xmlns:p14="http://schemas.microsoft.com/office/powerpoint/2010/main" val="31769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3. Data Collection and Analysis and Report: </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Expected Findings</a:t>
            </a:r>
            <a:endParaRPr lang="zh-HK" altLang="en-US" dirty="0">
              <a:solidFill>
                <a:schemeClr val="tx1"/>
              </a:solidFill>
            </a:endParaRPr>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1815882"/>
          </a:xfrm>
          <a:prstGeom prst="rect">
            <a:avLst/>
          </a:prstGeom>
          <a:noFill/>
        </p:spPr>
        <p:txBody>
          <a:bodyPr wrap="square" rtlCol="0">
            <a:spAutoFit/>
          </a:bodyPr>
          <a:lstStyle/>
          <a:p>
            <a:pPr marL="442913" indent="-442913">
              <a:spcBef>
                <a:spcPts val="600"/>
              </a:spcBef>
              <a:spcAft>
                <a:spcPts val="600"/>
              </a:spcAft>
              <a:buFont typeface="Wingdings" panose="05000000000000000000" pitchFamily="2" charset="2"/>
              <a:buChar char="Ø"/>
            </a:pPr>
            <a:r>
              <a:rPr lang="en-US" altLang="zh-HK" sz="2800" kern="100" dirty="0">
                <a:effectLst/>
                <a:latin typeface="Times New Roman" panose="02020603050405020304" pitchFamily="18" charset="0"/>
                <a:ea typeface="新細明體" panose="02020500000000000000" pitchFamily="18" charset="-120"/>
                <a:cs typeface="Times New Roman" panose="02020603050405020304" pitchFamily="18" charset="0"/>
              </a:rPr>
              <a:t>The program can improve participating employees’ psychological wellbeing, less anxious and stressful in future, more positive in attitude and better planning </a:t>
            </a:r>
            <a:r>
              <a:rPr lang="en-US" altLang="zh-HK" sz="2800" kern="100" dirty="0" err="1">
                <a:effectLst/>
                <a:latin typeface="Times New Roman" panose="02020603050405020304" pitchFamily="18" charset="0"/>
                <a:ea typeface="新細明體" panose="02020500000000000000" pitchFamily="18" charset="-120"/>
                <a:cs typeface="Times New Roman" panose="02020603050405020304" pitchFamily="18" charset="0"/>
              </a:rPr>
              <a:t>behaviours</a:t>
            </a:r>
            <a:r>
              <a:rPr lang="en-US" altLang="zh-HK" sz="2800" kern="100" dirty="0">
                <a:effectLst/>
                <a:latin typeface="Times New Roman" panose="02020603050405020304" pitchFamily="18" charset="0"/>
                <a:ea typeface="新細明體" panose="02020500000000000000" pitchFamily="18" charset="-120"/>
                <a:cs typeface="Times New Roman" panose="02020603050405020304" pitchFamily="18" charset="0"/>
              </a:rPr>
              <a:t> for retirement preparation.</a:t>
            </a:r>
            <a:endParaRPr lang="zh-TW" altLang="zh-HK" sz="36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7" name="Slide Number Placeholder 5">
            <a:extLst>
              <a:ext uri="{FF2B5EF4-FFF2-40B4-BE49-F238E27FC236}">
                <a16:creationId xmlns:a16="http://schemas.microsoft.com/office/drawing/2014/main" id="{1279863B-98F1-4B24-90C2-081977C7D223}"/>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37</a:t>
            </a:fld>
            <a:endParaRPr lang="en-US" dirty="0"/>
          </a:p>
        </p:txBody>
      </p:sp>
    </p:spTree>
    <p:extLst>
      <p:ext uri="{BB962C8B-B14F-4D97-AF65-F5344CB8AC3E}">
        <p14:creationId xmlns:p14="http://schemas.microsoft.com/office/powerpoint/2010/main" val="19800442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3. Data Collection and Analysis and Report: </a:t>
            </a: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Managerial / Practical Implications</a:t>
            </a:r>
            <a:endParaRPr lang="zh-HK" altLang="en-US" dirty="0">
              <a:solidFill>
                <a:schemeClr val="tx1"/>
              </a:solidFill>
            </a:endParaRPr>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3170099"/>
          </a:xfrm>
          <a:prstGeom prst="rect">
            <a:avLst/>
          </a:prstGeom>
          <a:noFill/>
        </p:spPr>
        <p:txBody>
          <a:bodyPr wrap="square" rtlCol="0">
            <a:spAutoFit/>
          </a:bodyPr>
          <a:lstStyle/>
          <a:p>
            <a:pPr marL="514350" indent="-514350">
              <a:buFont typeface="Wingdings" panose="05000000000000000000" pitchFamily="2" charset="2"/>
              <a:buChar char="Ø"/>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Include the Workplace Retirement Planning Program as one of the employees wellness benefits</a:t>
            </a:r>
          </a:p>
          <a:p>
            <a:pPr marL="514350" indent="-514350">
              <a:buFont typeface="Wingdings" panose="05000000000000000000" pitchFamily="2" charset="2"/>
              <a:buChar char="Ø"/>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Assist employees of different levels to plan well for their financial health</a:t>
            </a:r>
          </a:p>
          <a:p>
            <a:pPr marL="514350" indent="-514350">
              <a:buFont typeface="Wingdings" panose="05000000000000000000" pitchFamily="2" charset="2"/>
              <a:buChar char="Ø"/>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HR needs to select suitable workplace financial wellness programs for their employees</a:t>
            </a:r>
          </a:p>
          <a:p>
            <a:pPr marL="514350" indent="-514350">
              <a:buFont typeface="+mj-lt"/>
              <a:buAutoNum type="alphaLcPeriod"/>
            </a:pPr>
            <a:endParaRPr lang="zh-TW" altLang="zh-HK" sz="32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7" name="Slide Number Placeholder 5">
            <a:extLst>
              <a:ext uri="{FF2B5EF4-FFF2-40B4-BE49-F238E27FC236}">
                <a16:creationId xmlns:a16="http://schemas.microsoft.com/office/drawing/2014/main" id="{1279863B-98F1-4B24-90C2-081977C7D223}"/>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38</a:t>
            </a:fld>
            <a:endParaRPr lang="en-US" dirty="0"/>
          </a:p>
        </p:txBody>
      </p:sp>
    </p:spTree>
    <p:extLst>
      <p:ext uri="{BB962C8B-B14F-4D97-AF65-F5344CB8AC3E}">
        <p14:creationId xmlns:p14="http://schemas.microsoft.com/office/powerpoint/2010/main" val="25600950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04B965-E8AC-462F-A502-F775C0D7CDD7}"/>
              </a:ext>
            </a:extLst>
          </p:cNvPr>
          <p:cNvSpPr>
            <a:spLocks noGrp="1"/>
          </p:cNvSpPr>
          <p:nvPr>
            <p:ph type="title"/>
          </p:nvPr>
        </p:nvSpPr>
        <p:spPr>
          <a:xfrm>
            <a:off x="677334" y="212436"/>
            <a:ext cx="10828866" cy="1228437"/>
          </a:xfrm>
        </p:spPr>
        <p:txBody>
          <a:bodyPr>
            <a:normAutofit/>
          </a:bodyPr>
          <a:lstStyle/>
          <a:p>
            <a: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3. Data Collection and Analysis and Report: </a:t>
            </a:r>
            <a:br>
              <a:rPr lang="en-HK" altLang="zh-HK" b="1"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br>
            <a:r>
              <a:rPr lang="en-HK" altLang="zh-HK" sz="3600" dirty="0">
                <a:solidFill>
                  <a:schemeClr val="tx1"/>
                </a:solidFill>
                <a:effectLst/>
                <a:latin typeface="Times New Roman" panose="02020603050405020304" pitchFamily="18" charset="0"/>
                <a:ea typeface="新細明體" panose="02020500000000000000" pitchFamily="18" charset="-120"/>
                <a:cs typeface="Arial" panose="020B0604020202020204" pitchFamily="34" charset="0"/>
              </a:rPr>
              <a:t>Limitation</a:t>
            </a:r>
            <a:endParaRPr lang="zh-HK" altLang="en-US" dirty="0">
              <a:solidFill>
                <a:schemeClr val="tx1"/>
              </a:solidFill>
            </a:endParaRPr>
          </a:p>
        </p:txBody>
      </p:sp>
      <p:sp>
        <p:nvSpPr>
          <p:cNvPr id="3" name="文字方塊 2">
            <a:extLst>
              <a:ext uri="{FF2B5EF4-FFF2-40B4-BE49-F238E27FC236}">
                <a16:creationId xmlns:a16="http://schemas.microsoft.com/office/drawing/2014/main" id="{746A6B34-29CE-4D14-8952-543B5AA42F96}"/>
              </a:ext>
            </a:extLst>
          </p:cNvPr>
          <p:cNvSpPr txBox="1"/>
          <p:nvPr/>
        </p:nvSpPr>
        <p:spPr>
          <a:xfrm>
            <a:off x="822036" y="1828800"/>
            <a:ext cx="9017289" cy="1815882"/>
          </a:xfrm>
          <a:prstGeom prst="rect">
            <a:avLst/>
          </a:prstGeom>
          <a:noFill/>
        </p:spPr>
        <p:txBody>
          <a:bodyPr wrap="square" rtlCol="0">
            <a:spAutoFit/>
          </a:bodyPr>
          <a:lstStyle/>
          <a:p>
            <a:pPr marL="457200" indent="-457200">
              <a:buFont typeface="Wingdings" panose="05000000000000000000" pitchFamily="2" charset="2"/>
              <a:buChar char="Ø"/>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Recruitment of suitable employees</a:t>
            </a:r>
          </a:p>
          <a:p>
            <a:pPr marL="457200" indent="-457200">
              <a:buFont typeface="Wingdings" panose="05000000000000000000" pitchFamily="2" charset="2"/>
              <a:buChar char="Ø"/>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Sample size may be small</a:t>
            </a:r>
          </a:p>
          <a:p>
            <a:pPr marL="457200" indent="-457200">
              <a:buFont typeface="Wingdings" panose="05000000000000000000" pitchFamily="2" charset="2"/>
              <a:buChar char="Ø"/>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Potential dropout due to commitment</a:t>
            </a:r>
          </a:p>
          <a:p>
            <a:pPr marL="457200" indent="-457200">
              <a:buFont typeface="Wingdings" panose="05000000000000000000" pitchFamily="2" charset="2"/>
              <a:buChar char="Ø"/>
            </a:pPr>
            <a:r>
              <a:rPr lang="en-HK" altLang="zh-HK" sz="2800" dirty="0">
                <a:latin typeface="Times New Roman" panose="02020603050405020304" pitchFamily="18" charset="0"/>
                <a:ea typeface="新細明體" panose="02020500000000000000" pitchFamily="18" charset="-120"/>
                <a:cs typeface="Arial" panose="020B0604020202020204" pitchFamily="34" charset="0"/>
              </a:rPr>
              <a:t>Program delivery consistency</a:t>
            </a:r>
            <a:endParaRPr lang="zh-TW" altLang="zh-HK" sz="3200" dirty="0">
              <a:effectLst/>
              <a:latin typeface="Times New Roman" panose="02020603050405020304" pitchFamily="18" charset="0"/>
              <a:ea typeface="新細明體" panose="02020500000000000000" pitchFamily="18" charset="-120"/>
              <a:cs typeface="Times New Roman" panose="02020603050405020304" pitchFamily="18" charset="0"/>
            </a:endParaRPr>
          </a:p>
        </p:txBody>
      </p:sp>
      <p:sp>
        <p:nvSpPr>
          <p:cNvPr id="7" name="Slide Number Placeholder 5">
            <a:extLst>
              <a:ext uri="{FF2B5EF4-FFF2-40B4-BE49-F238E27FC236}">
                <a16:creationId xmlns:a16="http://schemas.microsoft.com/office/drawing/2014/main" id="{1279863B-98F1-4B24-90C2-081977C7D223}"/>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39</a:t>
            </a:fld>
            <a:endParaRPr lang="en-US" dirty="0"/>
          </a:p>
        </p:txBody>
      </p:sp>
    </p:spTree>
    <p:extLst>
      <p:ext uri="{BB962C8B-B14F-4D97-AF65-F5344CB8AC3E}">
        <p14:creationId xmlns:p14="http://schemas.microsoft.com/office/powerpoint/2010/main" val="17651726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圖片 6">
            <a:extLst>
              <a:ext uri="{FF2B5EF4-FFF2-40B4-BE49-F238E27FC236}">
                <a16:creationId xmlns:a16="http://schemas.microsoft.com/office/drawing/2014/main" id="{41452B1E-6C3E-458B-95CB-3677B0769CED}"/>
              </a:ext>
            </a:extLst>
          </p:cNvPr>
          <p:cNvPicPr>
            <a:picLocks noChangeAspect="1"/>
          </p:cNvPicPr>
          <p:nvPr/>
        </p:nvPicPr>
        <p:blipFill>
          <a:blip r:embed="rId2"/>
          <a:stretch>
            <a:fillRect/>
          </a:stretch>
        </p:blipFill>
        <p:spPr>
          <a:xfrm>
            <a:off x="2536512" y="763682"/>
            <a:ext cx="2607231" cy="1826076"/>
          </a:xfrm>
          <a:prstGeom prst="rect">
            <a:avLst/>
          </a:prstGeom>
        </p:spPr>
      </p:pic>
      <p:pic>
        <p:nvPicPr>
          <p:cNvPr id="6" name="圖片 5">
            <a:extLst>
              <a:ext uri="{FF2B5EF4-FFF2-40B4-BE49-F238E27FC236}">
                <a16:creationId xmlns:a16="http://schemas.microsoft.com/office/drawing/2014/main" id="{17BBD14C-1936-4547-90A7-4663B3313298}"/>
              </a:ext>
            </a:extLst>
          </p:cNvPr>
          <p:cNvPicPr>
            <a:picLocks noChangeAspect="1"/>
          </p:cNvPicPr>
          <p:nvPr/>
        </p:nvPicPr>
        <p:blipFill>
          <a:blip r:embed="rId3"/>
          <a:stretch>
            <a:fillRect/>
          </a:stretch>
        </p:blipFill>
        <p:spPr>
          <a:xfrm>
            <a:off x="5745595" y="2477655"/>
            <a:ext cx="3333750" cy="2095500"/>
          </a:xfrm>
          <a:prstGeom prst="rect">
            <a:avLst/>
          </a:prstGeom>
        </p:spPr>
      </p:pic>
      <p:sp>
        <p:nvSpPr>
          <p:cNvPr id="8" name="Slide Number Placeholder 5">
            <a:extLst>
              <a:ext uri="{FF2B5EF4-FFF2-40B4-BE49-F238E27FC236}">
                <a16:creationId xmlns:a16="http://schemas.microsoft.com/office/drawing/2014/main" id="{DAB6988A-60B4-441E-BF87-9412C42F7B51}"/>
              </a:ext>
            </a:extLst>
          </p:cNvPr>
          <p:cNvSpPr txBox="1">
            <a:spLocks/>
          </p:cNvSpPr>
          <p:nvPr/>
        </p:nvSpPr>
        <p:spPr>
          <a:xfrm>
            <a:off x="-2499" y="6501823"/>
            <a:ext cx="683339"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fld id="{6D22F896-40B5-4ADD-8801-0D06FADFA095}" type="slidenum">
              <a:rPr lang="en-US" smtClean="0"/>
              <a:pPr algn="l"/>
              <a:t>40</a:t>
            </a:fld>
            <a:endParaRPr lang="en-US" dirty="0"/>
          </a:p>
        </p:txBody>
      </p:sp>
    </p:spTree>
    <p:extLst>
      <p:ext uri="{BB962C8B-B14F-4D97-AF65-F5344CB8AC3E}">
        <p14:creationId xmlns:p14="http://schemas.microsoft.com/office/powerpoint/2010/main" val="749569736"/>
      </p:ext>
    </p:extLst>
  </p:cSld>
  <p:clrMapOvr>
    <a:masterClrMapping/>
  </p:clrMapOvr>
</p:sld>
</file>

<file path=ppt/theme/theme1.xml><?xml version="1.0" encoding="utf-8"?>
<a:theme xmlns:a="http://schemas.openxmlformats.org/drawingml/2006/main" name="多面向">
  <a:themeElements>
    <a:clrScheme name="多面向">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多面向">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多面向">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814</TotalTime>
  <Words>4080</Words>
  <Application>Microsoft Office PowerPoint</Application>
  <PresentationFormat>寬螢幕</PresentationFormat>
  <Paragraphs>257</Paragraphs>
  <Slides>40</Slides>
  <Notes>0</Notes>
  <HiddenSlides>0</HiddenSlides>
  <MMClips>0</MMClips>
  <ScaleCrop>false</ScaleCrop>
  <HeadingPairs>
    <vt:vector size="6" baseType="variant">
      <vt:variant>
        <vt:lpstr>使用字型</vt:lpstr>
      </vt:variant>
      <vt:variant>
        <vt:i4>6</vt:i4>
      </vt:variant>
      <vt:variant>
        <vt:lpstr>佈景主題</vt:lpstr>
      </vt:variant>
      <vt:variant>
        <vt:i4>1</vt:i4>
      </vt:variant>
      <vt:variant>
        <vt:lpstr>投影片標題</vt:lpstr>
      </vt:variant>
      <vt:variant>
        <vt:i4>40</vt:i4>
      </vt:variant>
    </vt:vector>
  </HeadingPairs>
  <TitlesOfParts>
    <vt:vector size="47" baseType="lpstr">
      <vt:lpstr>Arial</vt:lpstr>
      <vt:lpstr>Calibri</vt:lpstr>
      <vt:lpstr>Times New Roman</vt:lpstr>
      <vt:lpstr>Trebuchet MS</vt:lpstr>
      <vt:lpstr>Wingdings</vt:lpstr>
      <vt:lpstr>Wingdings 3</vt:lpstr>
      <vt:lpstr>多面向</vt:lpstr>
      <vt:lpstr>PowerPoint 簡報</vt:lpstr>
      <vt:lpstr>Module: Approaches to Research and Academic Communication (code: HKBM7000)  Title: Effects of workplace retirement planning program on psychological wellbeing of middle-aged employees in Hong Kong  Student: Lam Chong Hang Alvin (Student No.: 2031103)</vt:lpstr>
      <vt:lpstr>1. Research Problems and Objectives:</vt:lpstr>
      <vt:lpstr>1. Research Problems and Objectives: Company / Industry Background </vt:lpstr>
      <vt:lpstr>1. Research Problems and Objectives: Company / Industry Background </vt:lpstr>
      <vt:lpstr>1. Research Problems and Objectives: Company / Industry Background </vt:lpstr>
      <vt:lpstr>1. Research Problems and Objectives: Company / Industry Background </vt:lpstr>
      <vt:lpstr>1. Research Problems and Objectives: Company / Industry Background </vt:lpstr>
      <vt:lpstr>1. Research Problems and Objectives: Definition of Problems </vt:lpstr>
      <vt:lpstr>1. Research Problems and Objectives: Research Questions </vt:lpstr>
      <vt:lpstr>1. Research Problems and Objectives: Research Questions </vt:lpstr>
      <vt:lpstr>1. Research Problems and Objectives: Research Objectives </vt:lpstr>
      <vt:lpstr>1. Research Problems and Objectives: Research Objectives </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Review of the Relevant Theories and Literature</vt:lpstr>
      <vt:lpstr>1. Research Problems and Objectives: Research Hypotheses </vt:lpstr>
      <vt:lpstr>2. Research Design:</vt:lpstr>
      <vt:lpstr>2. Research Design: Operation Definition of Variables</vt:lpstr>
      <vt:lpstr>2. Research Design: Measures/Instruments </vt:lpstr>
      <vt:lpstr>2. Research Design: Research Method</vt:lpstr>
      <vt:lpstr>2. Research Design: Research Method</vt:lpstr>
      <vt:lpstr>2. Research Design: Sample and Sampling Method </vt:lpstr>
      <vt:lpstr>3. Data Collection and Analysis and Report:</vt:lpstr>
      <vt:lpstr>3. Data Collection and Analysis and Report:  Data Analysis</vt:lpstr>
      <vt:lpstr>3. Data Collection and Analysis and Report:  Expected Findings</vt:lpstr>
      <vt:lpstr>3. Data Collection and Analysis and Report: Managerial / Practical Implications</vt:lpstr>
      <vt:lpstr>3. Data Collection and Analysis and Report:  Limitation</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Paper Proposal draft  Visions for the Future: Theoretical Perspectives on Management (Code: HKBM7006)  Student: Lam Chong Hang Alvin                      (Student No.: 2031103)</dc:title>
  <dc:creator>Alvin Lam</dc:creator>
  <cp:lastModifiedBy>Alvin Lam</cp:lastModifiedBy>
  <cp:revision>55</cp:revision>
  <dcterms:created xsi:type="dcterms:W3CDTF">2021-07-04T01:55:14Z</dcterms:created>
  <dcterms:modified xsi:type="dcterms:W3CDTF">2021-08-14T15:44:02Z</dcterms:modified>
</cp:coreProperties>
</file>