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77" r:id="rId6"/>
    <p:sldId id="308" r:id="rId7"/>
    <p:sldId id="329" r:id="rId8"/>
    <p:sldId id="328" r:id="rId9"/>
    <p:sldId id="330" r:id="rId10"/>
    <p:sldId id="331" r:id="rId11"/>
    <p:sldId id="273" r:id="rId12"/>
    <p:sldId id="332" r:id="rId13"/>
    <p:sldId id="333" r:id="rId14"/>
    <p:sldId id="259" r:id="rId15"/>
    <p:sldId id="274" r:id="rId16"/>
    <p:sldId id="306" r:id="rId17"/>
    <p:sldId id="311" r:id="rId18"/>
    <p:sldId id="325" r:id="rId19"/>
    <p:sldId id="326" r:id="rId20"/>
    <p:sldId id="307" r:id="rId21"/>
    <p:sldId id="312" r:id="rId22"/>
    <p:sldId id="309" r:id="rId23"/>
    <p:sldId id="327" r:id="rId24"/>
    <p:sldId id="310" r:id="rId25"/>
    <p:sldId id="315" r:id="rId26"/>
    <p:sldId id="324" r:id="rId27"/>
    <p:sldId id="305" r:id="rId28"/>
    <p:sldId id="290" r:id="rId29"/>
    <p:sldId id="291" r:id="rId30"/>
    <p:sldId id="299" r:id="rId31"/>
    <p:sldId id="268" r:id="rId32"/>
    <p:sldId id="278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2C43B"/>
    <a:srgbClr val="0674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DCCE05-297E-411B-99E6-CD105E1BAE9A}" v="7" dt="2021-11-03T14:57:41.2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E3DBE4-A099-40BA-98C4-0A22BEB08E7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Assignment is available to download from the Assessment tile on Moodle. *</a:t>
          </a:r>
          <a:br>
            <a:rPr lang="en-GB" sz="1800" dirty="0"/>
          </a:br>
          <a:r>
            <a:rPr lang="en-GB" sz="1000" dirty="0"/>
            <a:t>* Currently subject to minor changes through the internal &amp; external verification process.</a:t>
          </a:r>
          <a:endParaRPr lang="en-GB" sz="1800" dirty="0"/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050" dirty="0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0" presStyleCnt="1" custScaleX="96493" custScaleY="123738"/>
      <dgm:spPr>
        <a:solidFill>
          <a:srgbClr val="E2C43B"/>
        </a:solidFill>
      </dgm:spPr>
    </dgm:pt>
    <dgm:pt modelId="{250B75B8-3524-439A-B57E-B27739EBB1AB}" type="pres">
      <dgm:prSet presAssocID="{6FE3DBE4-A099-40BA-98C4-0A22BEB08E79}" presName="iconRect" presStyleLbl="node1" presStyleIdx="0" presStyleCnt="1" custScaleX="113159" custScaleY="109594" custLinFactNeighborX="-6186" custLinFactNeighborY="-513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0" presStyleCnt="2" custScaleX="127775" custLinFactNeighborX="-13176" custLinFactNeighborY="-13303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1" presStyleCnt="2" custScaleX="444592" custLinFactX="-100000" custLinFactNeighborX="-143573" custLinFactNeighborY="23561">
        <dgm:presLayoutVars/>
      </dgm:prSet>
      <dgm:spPr/>
    </dgm:pt>
  </dgm:ptLst>
  <dgm:cxnLst>
    <dgm:cxn modelId="{82EA8F2F-25F9-446C-A4D2-BCA8E895E840}" srcId="{73D35838-1D43-4388-9B25-ED4CD7CA1FE6}" destId="{6FE3DBE4-A099-40BA-98C4-0A22BEB08E79}" srcOrd="0" destOrd="0" parTransId="{2DFC1172-77A0-49E4-846A-987C3F8C21DE}" sibTransId="{32C078C2-D499-4234-A21D-3FD8EC847F82}"/>
    <dgm:cxn modelId="{04D5AF82-F508-44FA-ADCF-553314C55769}" type="presOf" srcId="{73D35838-1D43-4388-9B25-ED4CD7CA1FE6}" destId="{168677C7-6A82-44A5-93BF-8218C11D1488}" srcOrd="0" destOrd="0" presId="urn:microsoft.com/office/officeart/2018/2/layout/IconVerticalSolidList"/>
    <dgm:cxn modelId="{936CD283-0B82-448B-B2E8-4FFB8EE9A932}" type="presOf" srcId="{064C9EFC-4645-4ACB-9049-1B099A9FB21C}" destId="{99201AF6-7199-4CA3-B0F8-757F1AB06443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AEB9C5EA-3E22-4AC5-9036-F8B1B1534760}" type="presOf" srcId="{6FE3DBE4-A099-40BA-98C4-0A22BEB08E79}" destId="{1D700137-5306-4CA9-A2E7-0EA2F043329E}" srcOrd="0" destOrd="0" presId="urn:microsoft.com/office/officeart/2018/2/layout/IconVerticalSolidList"/>
    <dgm:cxn modelId="{CC827407-5CE6-4A1F-96FD-2ABAD84D30C2}" type="presParOf" srcId="{168677C7-6A82-44A5-93BF-8218C11D1488}" destId="{5C484AA4-395A-485B-BAEB-54E3DF4CEA8C}" srcOrd="0" destOrd="0" presId="urn:microsoft.com/office/officeart/2018/2/layout/IconVerticalSolidList"/>
    <dgm:cxn modelId="{83D4944B-FB40-4AE3-BEF0-BCF3C0719888}" type="presParOf" srcId="{5C484AA4-395A-485B-BAEB-54E3DF4CEA8C}" destId="{BB5CC809-EFD1-4038-B92B-336CE21B3BD2}" srcOrd="0" destOrd="0" presId="urn:microsoft.com/office/officeart/2018/2/layout/IconVerticalSolidList"/>
    <dgm:cxn modelId="{6182B6AF-250F-440D-87F7-C7295C3CA6B6}" type="presParOf" srcId="{5C484AA4-395A-485B-BAEB-54E3DF4CEA8C}" destId="{250B75B8-3524-439A-B57E-B27739EBB1AB}" srcOrd="1" destOrd="0" presId="urn:microsoft.com/office/officeart/2018/2/layout/IconVerticalSolidList"/>
    <dgm:cxn modelId="{25D6D9B4-92E8-4356-9996-A1023A1E252A}" type="presParOf" srcId="{5C484AA4-395A-485B-BAEB-54E3DF4CEA8C}" destId="{1A3ADD86-9D4E-42DC-98A5-12D6C385227F}" srcOrd="2" destOrd="0" presId="urn:microsoft.com/office/officeart/2018/2/layout/IconVerticalSolidList"/>
    <dgm:cxn modelId="{600BF084-E2CE-42E6-AEE5-4B1D98FD1475}" type="presParOf" srcId="{5C484AA4-395A-485B-BAEB-54E3DF4CEA8C}" destId="{1D700137-5306-4CA9-A2E7-0EA2F043329E}" srcOrd="3" destOrd="0" presId="urn:microsoft.com/office/officeart/2018/2/layout/IconVerticalSolidList"/>
    <dgm:cxn modelId="{CE8D002B-8DD0-4C2B-A2B0-1C57A57AEC19}" type="presParOf" srcId="{5C484AA4-395A-485B-BAEB-54E3DF4CEA8C}" destId="{99201AF6-7199-4CA3-B0F8-757F1AB06443}" srcOrd="4" destOrd="0" presId="urn:microsoft.com/office/officeart/2018/2/layout/IconVerticalSolid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CC809-EFD1-4038-B92B-336CE21B3BD2}">
      <dsp:nvSpPr>
        <dsp:cNvPr id="0" name=""/>
        <dsp:cNvSpPr/>
      </dsp:nvSpPr>
      <dsp:spPr>
        <a:xfrm>
          <a:off x="-432476" y="774635"/>
          <a:ext cx="4192008" cy="1820383"/>
        </a:xfrm>
        <a:prstGeom prst="roundRect">
          <a:avLst>
            <a:gd name="adj" fmla="val 10000"/>
          </a:avLst>
        </a:prstGeom>
        <a:solidFill>
          <a:srgbClr val="E2C43B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-23927" y="1085377"/>
          <a:ext cx="1134067" cy="10961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1005975" y="707081"/>
          <a:ext cx="2780335" cy="1820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657" tIns="192657" rIns="192657" bIns="19265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Assignment is available to download from the Assessment tile on Moodle. *</a:t>
          </a:r>
          <a:br>
            <a:rPr lang="en-GB" sz="1800" kern="1200" dirty="0"/>
          </a:br>
          <a:r>
            <a:rPr lang="en-GB" sz="1000" kern="1200" dirty="0"/>
            <a:t>* Currently subject to minor changes through the internal &amp; external verification process.</a:t>
          </a:r>
          <a:endParaRPr lang="en-GB" sz="1800" kern="1200" dirty="0"/>
        </a:p>
      </dsp:txBody>
      <dsp:txXfrm>
        <a:off x="1005975" y="707081"/>
        <a:ext cx="2780335" cy="1820383"/>
      </dsp:txXfrm>
    </dsp:sp>
    <dsp:sp modelId="{99201AF6-7199-4CA3-B0F8-757F1AB06443}">
      <dsp:nvSpPr>
        <dsp:cNvPr id="0" name=""/>
        <dsp:cNvSpPr/>
      </dsp:nvSpPr>
      <dsp:spPr>
        <a:xfrm>
          <a:off x="1484328" y="1377728"/>
          <a:ext cx="2444423" cy="1818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469" tIns="192469" rIns="192469" bIns="192469" numCol="1" spcCol="1270" anchor="ctr" anchorCtr="0">
          <a:noAutofit/>
        </a:bodyPr>
        <a:lstStyle/>
        <a:p>
          <a:pPr marL="0" lvl="0" indent="0" algn="l" defTabSz="466725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 dirty="0"/>
        </a:p>
      </dsp:txBody>
      <dsp:txXfrm>
        <a:off x="1484328" y="1377728"/>
        <a:ext cx="2444423" cy="1818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>
                <a:latin typeface="Arial Rounded MT Bold" panose="020F07040305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F2612-1B39-42A8-A692-96F779808FF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972606" y="352273"/>
            <a:ext cx="4257869" cy="1393484"/>
          </a:xfrm>
          <a:prstGeom prst="rect">
            <a:avLst/>
          </a:prstGeom>
          <a:ln w="76200">
            <a:solidFill>
              <a:schemeClr val="bg1">
                <a:lumMod val="10000"/>
                <a:lumOff val="9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266690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8874142" cy="1508760"/>
          </a:xfrm>
        </p:spPr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96EA1E-3109-4FF1-B5B0-F63D843C26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942163" y="559837"/>
            <a:ext cx="2122320" cy="86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423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  <a:latin typeface="Arial Rounded MT Bold" panose="020F07040305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900C4D-54BD-4C5D-9CB3-C4EF64D61A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14117" y="318533"/>
            <a:ext cx="3153747" cy="1271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931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3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0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76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87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955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10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144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140C343C-3922-49C4-AEFE-EBEDF66764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559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851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1/05/7-mind-blowing-tips-to-choose-the-best-software-development-company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maello.com.br/studio/e-commerce-em-rio-preto-o-que-voce-precisa-saber-antes-de-criar-um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maello.com.br/studio/e-commerce-em-rio-preto-o-que-voce-precisa-saber-antes-de-criar-um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orbes.com/uk/advisor/business/what-is-ecommerce/" TargetMode="Externa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maello.com.br/studio/e-commerce-em-rio-preto-o-que-voce-precisa-saber-antes-de-criar-um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omaello.com.br/studio/e-commerce-em-rio-preto-o-que-voce-precisa-saber-antes-de-criar-um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ahara.org/" TargetMode="External"/><Relationship Id="rId7" Type="http://schemas.openxmlformats.org/officeDocument/2006/relationships/image" Target="../media/image7.png"/><Relationship Id="rId2" Type="http://schemas.openxmlformats.org/officeDocument/2006/relationships/hyperlink" Target="https://www.wix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ordpress.com/" TargetMode="External"/><Relationship Id="rId5" Type="http://schemas.openxmlformats.org/officeDocument/2006/relationships/hyperlink" Target="https://www.foliospaces.org/" TargetMode="External"/><Relationship Id="rId4" Type="http://schemas.openxmlformats.org/officeDocument/2006/relationships/hyperlink" Target="https://onefile.co.uk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THBVqZsc1U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at.xula.edu/food/brightspace-tip-60-eportfolios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49653615@N00/3526550809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nscc.ca/learningonline/chapter/learn-with-eportfolios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ecommerce-pn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ecommerce-pn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7/05/best-5-ecommerce-platform-for-your-online-store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A6DFE-C643-4FB0-8A61-7E47E16ACD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59" y="3794760"/>
            <a:ext cx="11471565" cy="1739347"/>
          </a:xfrm>
        </p:spPr>
        <p:txBody>
          <a:bodyPr>
            <a:normAutofit/>
          </a:bodyPr>
          <a:lstStyle/>
          <a:p>
            <a:r>
              <a:rPr lang="en-GB" dirty="0"/>
              <a:t>Software &amp; Apps for Business</a:t>
            </a:r>
          </a:p>
        </p:txBody>
      </p:sp>
      <p:pic>
        <p:nvPicPr>
          <p:cNvPr id="11" name="Picture 4" descr="Technological background">
            <a:extLst>
              <a:ext uri="{FF2B5EF4-FFF2-40B4-BE49-F238E27FC236}">
                <a16:creationId xmlns:a16="http://schemas.microsoft.com/office/drawing/2014/main" id="{40DCA88C-1856-4EC9-B4FB-D51B3CD20B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776" b="30280"/>
          <a:stretch/>
        </p:blipFill>
        <p:spPr>
          <a:xfrm>
            <a:off x="20" y="0"/>
            <a:ext cx="12191980" cy="3657589"/>
          </a:xfrm>
          <a:prstGeom prst="rect">
            <a:avLst/>
          </a:prstGeom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07FEE793-EB3E-4C4B-8F02-0822561FD08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2. e-Commerce Website builders </a:t>
            </a:r>
          </a:p>
          <a:p>
            <a:endParaRPr lang="en-GB" sz="3200" dirty="0"/>
          </a:p>
        </p:txBody>
      </p:sp>
      <p:sp>
        <p:nvSpPr>
          <p:cNvPr id="7" name="Title 8">
            <a:extLst>
              <a:ext uri="{FF2B5EF4-FFF2-40B4-BE49-F238E27FC236}">
                <a16:creationId xmlns:a16="http://schemas.microsoft.com/office/drawing/2014/main" id="{43D71D8B-9459-407C-BC77-2121AA1F6B9B}"/>
              </a:ext>
            </a:extLst>
          </p:cNvPr>
          <p:cNvSpPr txBox="1">
            <a:spLocks/>
          </p:cNvSpPr>
          <p:nvPr/>
        </p:nvSpPr>
        <p:spPr>
          <a:xfrm>
            <a:off x="365759" y="1774556"/>
            <a:ext cx="11471565" cy="18830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6000" kern="1200" cap="all" spc="150" baseline="0">
                <a:solidFill>
                  <a:schemeClr val="bg2"/>
                </a:solidFill>
                <a:latin typeface="Arial Rounded MT Bold" panose="020F0704030504030204" pitchFamily="34" charset="0"/>
                <a:ea typeface="+mj-ea"/>
                <a:cs typeface="+mj-cs"/>
              </a:defRPr>
            </a:lvl1pPr>
          </a:lstStyle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b="1" dirty="0">
                <a:solidFill>
                  <a:schemeClr val="tx1"/>
                </a:solidFill>
              </a:rPr>
              <a:t>Software Applications for Business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2702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pic>
        <p:nvPicPr>
          <p:cNvPr id="9" name="Picture 8" descr="Graphical user interface&#10;&#10;Description automatically generated">
            <a:extLst>
              <a:ext uri="{FF2B5EF4-FFF2-40B4-BE49-F238E27FC236}">
                <a16:creationId xmlns:a16="http://schemas.microsoft.com/office/drawing/2014/main" id="{CFC35D82-5945-49C9-A2AE-F3DE9C901C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93787" y="2347994"/>
            <a:ext cx="5346831" cy="32779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D04C5F4-0E09-4391-8AFE-5DCD8B43C2AD}"/>
              </a:ext>
            </a:extLst>
          </p:cNvPr>
          <p:cNvSpPr txBox="1"/>
          <p:nvPr/>
        </p:nvSpPr>
        <p:spPr>
          <a:xfrm>
            <a:off x="9869515" y="5624090"/>
            <a:ext cx="2322485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500" dirty="0">
                <a:hlinkClick r:id="rId3" tooltip="https://technofaq.org/posts/2021/05/7-mind-blowing-tips-to-choose-the-best-software-development-company/"/>
              </a:rPr>
              <a:t>This Photo</a:t>
            </a:r>
            <a:r>
              <a:rPr lang="en-GB" sz="500" dirty="0"/>
              <a:t> by Unknown Author is licensed under </a:t>
            </a:r>
            <a:r>
              <a:rPr lang="en-GB" sz="500" dirty="0">
                <a:hlinkClick r:id="rId4" tooltip="https://creativecommons.org/licenses/by-nc-sa/3.0/"/>
              </a:rPr>
              <a:t>CC BY-SA-NC</a:t>
            </a:r>
            <a:endParaRPr lang="en-GB" sz="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840" y="2011680"/>
            <a:ext cx="7063079" cy="45621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4000" dirty="0"/>
          </a:p>
          <a:p>
            <a:r>
              <a:rPr lang="en-GB" sz="4000" dirty="0"/>
              <a:t>Task 1a: e-Commerce solutio</a:t>
            </a: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ns.</a:t>
            </a:r>
          </a:p>
          <a:p>
            <a:r>
              <a:rPr lang="en-GB" sz="4000" dirty="0"/>
              <a:t>Assignment 1: Task 1.</a:t>
            </a:r>
          </a:p>
          <a:p>
            <a:r>
              <a:rPr lang="en-GB" sz="4000" dirty="0"/>
              <a:t>Task 1b: e-portfolio.</a:t>
            </a:r>
          </a:p>
          <a:p>
            <a:r>
              <a:rPr lang="en-GB" sz="4000" dirty="0"/>
              <a:t>Activity.</a:t>
            </a:r>
          </a:p>
        </p:txBody>
      </p:sp>
    </p:spTree>
    <p:extLst>
      <p:ext uri="{BB962C8B-B14F-4D97-AF65-F5344CB8AC3E}">
        <p14:creationId xmlns:p14="http://schemas.microsoft.com/office/powerpoint/2010/main" val="2119460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/>
              <a:t>e-Commerce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6263640" cy="4206240"/>
          </a:xfrm>
        </p:spPr>
        <p:txBody>
          <a:bodyPr>
            <a:normAutofit/>
          </a:bodyPr>
          <a:lstStyle/>
          <a:p>
            <a:r>
              <a:rPr lang="en-GB" sz="3200" dirty="0"/>
              <a:t>Q. What is e-Commerce?</a:t>
            </a:r>
          </a:p>
          <a:p>
            <a:pPr marL="0" indent="0">
              <a:buNone/>
            </a:pPr>
            <a:r>
              <a:rPr lang="en-GB" sz="2800" dirty="0"/>
              <a:t>&gt; Research and share your answer.</a:t>
            </a:r>
          </a:p>
        </p:txBody>
      </p:sp>
      <p:pic>
        <p:nvPicPr>
          <p:cNvPr id="11" name="Picture 10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564F44F2-6869-485E-8486-45486E47E2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454" r="22990" b="-2"/>
          <a:stretch/>
        </p:blipFill>
        <p:spPr>
          <a:xfrm>
            <a:off x="7847215" y="1822028"/>
            <a:ext cx="4342220" cy="503597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E94C292-FE91-4283-93B6-18318AA0DF9B}"/>
              </a:ext>
            </a:extLst>
          </p:cNvPr>
          <p:cNvSpPr txBox="1"/>
          <p:nvPr/>
        </p:nvSpPr>
        <p:spPr>
          <a:xfrm>
            <a:off x="10012237" y="6657945"/>
            <a:ext cx="217719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600" dirty="0">
                <a:solidFill>
                  <a:srgbClr val="FFFFFF"/>
                </a:solidFill>
                <a:hlinkClick r:id="rId3" tooltip="https://www.thomaello.com.br/studio/e-commerce-em-rio-preto-o-que-voce-precisa-saber-antes-de-criar-u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6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6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637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/>
              <a:t>e-Commerce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19" y="1822028"/>
            <a:ext cx="6644295" cy="4395891"/>
          </a:xfrm>
        </p:spPr>
        <p:txBody>
          <a:bodyPr>
            <a:normAutofit/>
          </a:bodyPr>
          <a:lstStyle/>
          <a:p>
            <a:r>
              <a:rPr lang="en-US" sz="2800" dirty="0"/>
              <a:t>It is short for Electronic-Commerce.</a:t>
            </a:r>
          </a:p>
          <a:p>
            <a:r>
              <a:rPr lang="en-US" sz="2400" dirty="0"/>
              <a:t>The buying and selling of goods and services, or the transmitting of funds or data, over an electronic network, primarily the internet.[1]</a:t>
            </a:r>
          </a:p>
          <a:p>
            <a:r>
              <a:rPr lang="en-US" sz="2400" dirty="0"/>
              <a:t>The global e-commerce market is set to bring in £4.7 trillion at the end of 2023.[2]</a:t>
            </a:r>
          </a:p>
          <a:p>
            <a:r>
              <a:rPr lang="en-US" sz="2400" dirty="0"/>
              <a:t>It is powered by the internet.</a:t>
            </a:r>
          </a:p>
          <a:p>
            <a:r>
              <a:rPr lang="en-US" sz="2400" dirty="0"/>
              <a:t>Customers access online stores through a web browser to purchase products or services offered and place orders.</a:t>
            </a:r>
          </a:p>
          <a:p>
            <a:endParaRPr lang="en-GB" sz="3200" dirty="0"/>
          </a:p>
        </p:txBody>
      </p:sp>
      <p:pic>
        <p:nvPicPr>
          <p:cNvPr id="11" name="Picture 10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564F44F2-6869-485E-8486-45486E47E2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454" r="22990" b="-2"/>
          <a:stretch/>
        </p:blipFill>
        <p:spPr>
          <a:xfrm>
            <a:off x="7847215" y="1822028"/>
            <a:ext cx="4342220" cy="503597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E94C292-FE91-4283-93B6-18318AA0DF9B}"/>
              </a:ext>
            </a:extLst>
          </p:cNvPr>
          <p:cNvSpPr txBox="1"/>
          <p:nvPr/>
        </p:nvSpPr>
        <p:spPr>
          <a:xfrm>
            <a:off x="10012237" y="6657945"/>
            <a:ext cx="217719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600" dirty="0">
                <a:solidFill>
                  <a:srgbClr val="FFFFFF"/>
                </a:solidFill>
                <a:hlinkClick r:id="rId3" tooltip="https://www.thomaello.com.br/studio/e-commerce-em-rio-preto-o-que-voce-precisa-saber-antes-de-criar-u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6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6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6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6C7ACB-939F-2476-EF76-FF54966755D5}"/>
              </a:ext>
            </a:extLst>
          </p:cNvPr>
          <p:cNvSpPr txBox="1"/>
          <p:nvPr/>
        </p:nvSpPr>
        <p:spPr>
          <a:xfrm>
            <a:off x="1202918" y="6103947"/>
            <a:ext cx="60945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FFC0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[1] https://www.techtarget.com/searchcio/definition/e-commerce</a:t>
            </a:r>
          </a:p>
          <a:p>
            <a:r>
              <a:rPr lang="en-GB" sz="1200" dirty="0">
                <a:solidFill>
                  <a:srgbClr val="FFC0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[2] https://www.forbes.com/uk/advisor/business/what-is-ecommerce/</a:t>
            </a:r>
            <a:endParaRPr lang="en-GB" sz="1200" dirty="0">
              <a:solidFill>
                <a:srgbClr val="FFC000"/>
              </a:solidFill>
            </a:endParaRPr>
          </a:p>
          <a:p>
            <a:endParaRPr lang="en-GB" sz="1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4444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/>
              <a:t>Types of e-Commerce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1" y="1822028"/>
            <a:ext cx="7237614" cy="4835917"/>
          </a:xfrm>
        </p:spPr>
        <p:txBody>
          <a:bodyPr>
            <a:normAutofit fontScale="92500" lnSpcReduction="10000"/>
          </a:bodyPr>
          <a:lstStyle/>
          <a:p>
            <a:r>
              <a:rPr lang="en-US" sz="2800" b="1" dirty="0"/>
              <a:t>Business to Consumer B2C –</a:t>
            </a:r>
          </a:p>
          <a:p>
            <a:pPr lvl="1"/>
            <a:r>
              <a:rPr lang="en-US" sz="2400" dirty="0"/>
              <a:t>Companies selling products or services to an end-user.</a:t>
            </a:r>
          </a:p>
          <a:p>
            <a:pPr lvl="1"/>
            <a:r>
              <a:rPr lang="en-US" sz="2400" dirty="0"/>
              <a:t>An example is Amazon.</a:t>
            </a:r>
          </a:p>
          <a:p>
            <a:r>
              <a:rPr lang="en-US" sz="2800" b="1" dirty="0"/>
              <a:t>Business to Business B2B –</a:t>
            </a:r>
          </a:p>
          <a:p>
            <a:pPr lvl="1"/>
            <a:r>
              <a:rPr lang="en-GB" sz="2400" dirty="0"/>
              <a:t>An exchange that occurs between businesses, normally trade.</a:t>
            </a:r>
          </a:p>
          <a:p>
            <a:pPr lvl="1"/>
            <a:r>
              <a:rPr lang="en-GB" sz="2400" dirty="0"/>
              <a:t>Examples are SaaS, web hosting etc.</a:t>
            </a:r>
          </a:p>
          <a:p>
            <a:r>
              <a:rPr lang="en-GB" sz="2800" b="1" dirty="0"/>
              <a:t>Consumer to Consumer C2C – </a:t>
            </a:r>
          </a:p>
          <a:p>
            <a:pPr lvl="1"/>
            <a:r>
              <a:rPr lang="en-GB" sz="2400" dirty="0"/>
              <a:t>Digital marketplace platforms where a person can list and sell their product.</a:t>
            </a:r>
          </a:p>
          <a:p>
            <a:pPr lvl="1"/>
            <a:r>
              <a:rPr lang="en-GB" sz="2400" dirty="0"/>
              <a:t>Examples are Facebook Marketplace, </a:t>
            </a:r>
            <a:r>
              <a:rPr lang="en-GB" sz="2400" dirty="0" err="1"/>
              <a:t>Ebay</a:t>
            </a:r>
            <a:r>
              <a:rPr lang="en-GB" sz="2400" dirty="0"/>
              <a:t> etc.</a:t>
            </a:r>
          </a:p>
          <a:p>
            <a:r>
              <a:rPr lang="en-GB" sz="2800" b="1" dirty="0"/>
              <a:t>Consumer to Business C2B</a:t>
            </a:r>
          </a:p>
        </p:txBody>
      </p:sp>
      <p:pic>
        <p:nvPicPr>
          <p:cNvPr id="11" name="Picture 10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564F44F2-6869-485E-8486-45486E47E2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454" r="22990" b="-2"/>
          <a:stretch/>
        </p:blipFill>
        <p:spPr>
          <a:xfrm>
            <a:off x="7847215" y="1822028"/>
            <a:ext cx="4342220" cy="503597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E94C292-FE91-4283-93B6-18318AA0DF9B}"/>
              </a:ext>
            </a:extLst>
          </p:cNvPr>
          <p:cNvSpPr txBox="1"/>
          <p:nvPr/>
        </p:nvSpPr>
        <p:spPr>
          <a:xfrm>
            <a:off x="10012237" y="6657945"/>
            <a:ext cx="217719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600" dirty="0">
                <a:solidFill>
                  <a:srgbClr val="FFFFFF"/>
                </a:solidFill>
                <a:hlinkClick r:id="rId3" tooltip="https://www.thomaello.com.br/studio/e-commerce-em-rio-preto-o-que-voce-precisa-saber-antes-de-criar-u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6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6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1802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/>
              <a:t>How e-Commerce works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1" y="1822028"/>
            <a:ext cx="7237614" cy="4835917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800" dirty="0"/>
              <a:t>A business lists its products or services.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A consumer browses the catalogue to choose what they want.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 consumer adds their chosen to the cart.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 consumer pays for the item using payment options available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 payment is processed and order approved.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 order is fulfilled and dispatched.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Order approval, shipping and tracking information is sent to the consumer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The product is shipped or renders the service.</a:t>
            </a:r>
          </a:p>
        </p:txBody>
      </p:sp>
      <p:pic>
        <p:nvPicPr>
          <p:cNvPr id="11" name="Picture 10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564F44F2-6869-485E-8486-45486E47E2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454" r="22990" b="-2"/>
          <a:stretch/>
        </p:blipFill>
        <p:spPr>
          <a:xfrm>
            <a:off x="7847215" y="1822028"/>
            <a:ext cx="4342220" cy="503597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E94C292-FE91-4283-93B6-18318AA0DF9B}"/>
              </a:ext>
            </a:extLst>
          </p:cNvPr>
          <p:cNvSpPr txBox="1"/>
          <p:nvPr/>
        </p:nvSpPr>
        <p:spPr>
          <a:xfrm>
            <a:off x="10012237" y="6657945"/>
            <a:ext cx="217719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600" dirty="0">
                <a:solidFill>
                  <a:srgbClr val="FFFFFF"/>
                </a:solidFill>
                <a:hlinkClick r:id="rId3" tooltip="https://www.thomaello.com.br/studio/e-commerce-em-rio-preto-o-que-voce-precisa-saber-antes-de-criar-u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6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6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212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/>
              <a:t>e-Commerce Platforms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1" y="1822028"/>
            <a:ext cx="7237614" cy="4835917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Squarespace</a:t>
            </a:r>
          </a:p>
          <a:p>
            <a:r>
              <a:rPr lang="en-US" sz="2800" dirty="0"/>
              <a:t>Shopify</a:t>
            </a:r>
          </a:p>
          <a:p>
            <a:r>
              <a:rPr lang="en-US" sz="2800" dirty="0" err="1"/>
              <a:t>Wix</a:t>
            </a:r>
            <a:endParaRPr lang="en-US" sz="2800" dirty="0"/>
          </a:p>
          <a:p>
            <a:r>
              <a:rPr lang="en-US" sz="2800" dirty="0"/>
              <a:t>GoDaddy</a:t>
            </a:r>
          </a:p>
          <a:p>
            <a:r>
              <a:rPr lang="en-US" sz="2800" dirty="0"/>
              <a:t>BigCommerce</a:t>
            </a:r>
          </a:p>
          <a:p>
            <a:r>
              <a:rPr lang="en-US" sz="2800" dirty="0"/>
              <a:t>Square Online</a:t>
            </a:r>
          </a:p>
          <a:p>
            <a:r>
              <a:rPr lang="en-US" sz="2800" dirty="0"/>
              <a:t>Etsy</a:t>
            </a:r>
          </a:p>
          <a:p>
            <a:r>
              <a:rPr lang="en-US" sz="2800" dirty="0" err="1"/>
              <a:t>Ebay</a:t>
            </a:r>
            <a:endParaRPr lang="en-US" sz="2800" dirty="0"/>
          </a:p>
          <a:p>
            <a:r>
              <a:rPr lang="en-US" sz="2800" dirty="0"/>
              <a:t>Amazon (and most major retailers)</a:t>
            </a:r>
            <a:endParaRPr lang="en-GB" sz="28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64F44F2-6869-485E-8486-45486E47E2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35" r="19061"/>
          <a:stretch/>
        </p:blipFill>
        <p:spPr>
          <a:xfrm>
            <a:off x="6096000" y="1822028"/>
            <a:ext cx="6545179" cy="5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758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 e-portfolio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u="sng" dirty="0"/>
              <a:t>e-Portfolio:</a:t>
            </a:r>
          </a:p>
          <a:p>
            <a:pPr marL="0" indent="0">
              <a:buNone/>
            </a:pPr>
            <a:r>
              <a:rPr lang="en-GB" sz="3200" b="1" dirty="0"/>
              <a:t>Dictionary </a:t>
            </a:r>
            <a:r>
              <a:rPr lang="en-GB" sz="2800" b="1" dirty="0"/>
              <a:t>Definition</a:t>
            </a:r>
            <a:r>
              <a:rPr lang="en-GB" sz="3200" b="1" dirty="0"/>
              <a:t> - </a:t>
            </a:r>
          </a:p>
          <a:p>
            <a:pPr marL="0" indent="0" algn="ctr">
              <a:buNone/>
            </a:pPr>
            <a:r>
              <a:rPr lang="en-US" sz="2800" i="1" dirty="0"/>
              <a:t>A collection of electronic evidence gathered and managed by a user as an alternative to paper-based portfolios.</a:t>
            </a:r>
            <a:endParaRPr lang="en-GB" sz="28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800" b="1" dirty="0"/>
              <a:t>Onefile.com Definition - </a:t>
            </a:r>
          </a:p>
          <a:p>
            <a:pPr marL="0" indent="0" algn="ctr">
              <a:buNone/>
            </a:pPr>
            <a:r>
              <a:rPr lang="en-US" sz="2800" i="1" dirty="0"/>
              <a:t>A lifelong electronic evidence record built to host multimedia files and used against specific criteria. A tool for showing off your skills and successes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40304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/>
              <a:t>e-portfolio Platforms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1" y="1822028"/>
            <a:ext cx="7237614" cy="4835917"/>
          </a:xfrm>
        </p:spPr>
        <p:txBody>
          <a:bodyPr>
            <a:normAutofit fontScale="92500" lnSpcReduction="20000"/>
          </a:bodyPr>
          <a:lstStyle/>
          <a:p>
            <a:r>
              <a:rPr lang="en-US" sz="2800" dirty="0" err="1"/>
              <a:t>Wix</a:t>
            </a:r>
            <a:endParaRPr lang="en-US" sz="2800" dirty="0"/>
          </a:p>
          <a:p>
            <a:pPr lvl="1"/>
            <a:r>
              <a:rPr lang="en-US" sz="2600" dirty="0">
                <a:solidFill>
                  <a:schemeClr val="accent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https://www.wix.com/</a:t>
            </a:r>
            <a:r>
              <a:rPr lang="en-US" sz="2600" dirty="0">
                <a:solidFill>
                  <a:schemeClr val="accent1"/>
                </a:solidFill>
              </a:rPr>
              <a:t> </a:t>
            </a:r>
          </a:p>
          <a:p>
            <a:r>
              <a:rPr lang="en-US" sz="2800" dirty="0" err="1"/>
              <a:t>Mahara</a:t>
            </a:r>
            <a:endParaRPr lang="en-US" sz="2800" dirty="0"/>
          </a:p>
          <a:p>
            <a:pPr lvl="1"/>
            <a:r>
              <a:rPr lang="en-US" sz="2600" dirty="0">
                <a:solidFill>
                  <a:schemeClr val="accent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https://mahara.org/</a:t>
            </a:r>
            <a:r>
              <a:rPr lang="en-US" sz="2600" dirty="0">
                <a:solidFill>
                  <a:schemeClr val="accent1"/>
                </a:solidFill>
              </a:rPr>
              <a:t> </a:t>
            </a:r>
          </a:p>
          <a:p>
            <a:r>
              <a:rPr lang="en-US" sz="2800" dirty="0"/>
              <a:t>OneFile</a:t>
            </a:r>
          </a:p>
          <a:p>
            <a:pPr lvl="1"/>
            <a:r>
              <a:rPr lang="en-US" sz="2400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https://onefile.co.uk</a:t>
            </a:r>
            <a:endParaRPr lang="en-US" sz="2400" dirty="0"/>
          </a:p>
          <a:p>
            <a:r>
              <a:rPr lang="en-US" sz="2800" dirty="0" err="1"/>
              <a:t>FolioSpaces</a:t>
            </a:r>
            <a:endParaRPr lang="en-US" sz="2800" dirty="0"/>
          </a:p>
          <a:p>
            <a:pPr lvl="1"/>
            <a:r>
              <a:rPr lang="en-US" sz="2400" dirty="0">
                <a:solidFill>
                  <a:srgbClr val="FFC0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https://www.foliospaces.org/</a:t>
            </a:r>
            <a:r>
              <a:rPr lang="en-US" sz="2400" dirty="0">
                <a:solidFill>
                  <a:srgbClr val="FFC000"/>
                </a:solidFill>
              </a:rPr>
              <a:t> </a:t>
            </a:r>
          </a:p>
          <a:p>
            <a:r>
              <a:rPr lang="en-US" sz="2600" dirty="0" err="1"/>
              <a:t>Wordpress</a:t>
            </a:r>
            <a:endParaRPr lang="en-US" sz="2600" dirty="0"/>
          </a:p>
          <a:p>
            <a:pPr lvl="1"/>
            <a:r>
              <a:rPr lang="en-US" sz="2400" dirty="0">
                <a:solidFill>
                  <a:schemeClr val="accent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https://wordpress.com/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</a:p>
          <a:p>
            <a:r>
              <a:rPr lang="en-US" sz="2800" dirty="0"/>
              <a:t>Squarespace</a:t>
            </a:r>
          </a:p>
          <a:p>
            <a:r>
              <a:rPr lang="en-US" sz="2800" dirty="0"/>
              <a:t>GoDaddy</a:t>
            </a:r>
          </a:p>
          <a:p>
            <a:pPr lvl="1"/>
            <a:endParaRPr lang="en-US" sz="2400" dirty="0">
              <a:solidFill>
                <a:schemeClr val="accent1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64F44F2-6869-485E-8486-45486E47E2A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35" r="19061"/>
          <a:stretch/>
        </p:blipFill>
        <p:spPr>
          <a:xfrm>
            <a:off x="6096000" y="1822028"/>
            <a:ext cx="6545179" cy="5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3959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 1 of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e-Portfolio:</a:t>
            </a:r>
          </a:p>
          <a:p>
            <a:pPr marL="0" indent="0">
              <a:buNone/>
            </a:pPr>
            <a:r>
              <a:rPr lang="en-GB" sz="3200" b="1" dirty="0"/>
              <a:t>Students will produce a portfolio of work appropriate to the nature of their area of study.</a:t>
            </a:r>
            <a:endParaRPr lang="en-GB" sz="28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" name="Online Media 3" title="Introduction to Creating an E-portfolio">
            <a:hlinkClick r:id="" action="ppaction://media"/>
            <a:extLst>
              <a:ext uri="{FF2B5EF4-FFF2-40B4-BE49-F238E27FC236}">
                <a16:creationId xmlns:a16="http://schemas.microsoft.com/office/drawing/2014/main" id="{F799B211-9F97-7594-9089-27D509F8BFD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438335" y="3674853"/>
            <a:ext cx="5313248" cy="3001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070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275" y="245340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/>
              <a:t>Assignment 1: Task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50" y="2050426"/>
            <a:ext cx="5717074" cy="4206240"/>
          </a:xfrm>
        </p:spPr>
        <p:txBody>
          <a:bodyPr>
            <a:normAutofit fontScale="92500"/>
          </a:bodyPr>
          <a:lstStyle/>
          <a:p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You will need to create an </a:t>
            </a:r>
            <a:r>
              <a:rPr lang="en-GB" sz="2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online e-portfolio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to include your answers to each of the Assignment tasks. </a:t>
            </a:r>
          </a:p>
          <a:p>
            <a:r>
              <a:rPr lang="en-GB" sz="2800" dirty="0">
                <a:ea typeface="Times New Roman" panose="02020603050405020304" pitchFamily="18" charset="0"/>
              </a:rPr>
              <a:t>You will then need include and 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submit a link to your online e-portfolio in a word document to TURNITIN by the assessment submission date. </a:t>
            </a:r>
          </a:p>
          <a:p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 word document Submission Template will be available on Moodle for you to use.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800" dirty="0"/>
          </a:p>
        </p:txBody>
      </p:sp>
      <p:pic>
        <p:nvPicPr>
          <p:cNvPr id="7" name="Picture 6" descr="A picture containing arrow&#10;&#10;Description automatically generated">
            <a:extLst>
              <a:ext uri="{FF2B5EF4-FFF2-40B4-BE49-F238E27FC236}">
                <a16:creationId xmlns:a16="http://schemas.microsoft.com/office/drawing/2014/main" id="{A99103C1-9466-4F30-88E7-F1813D519D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04749" y="2276200"/>
            <a:ext cx="5220501" cy="34194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A1DD3D8-6921-461C-89A7-7266514917AA}"/>
              </a:ext>
            </a:extLst>
          </p:cNvPr>
          <p:cNvSpPr txBox="1"/>
          <p:nvPr/>
        </p:nvSpPr>
        <p:spPr>
          <a:xfrm>
            <a:off x="9891095" y="5695627"/>
            <a:ext cx="1834155" cy="1692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500">
                <a:solidFill>
                  <a:srgbClr val="FFFFFF"/>
                </a:solidFill>
                <a:hlinkClick r:id="rId3" tooltip="https://cat.xula.edu/food/brightspace-tip-60-eportfolio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500">
                <a:solidFill>
                  <a:srgbClr val="FFFFFF"/>
                </a:solidFill>
              </a:rPr>
              <a:t> by Unknown Author is licensed under </a:t>
            </a:r>
            <a:r>
              <a:rPr lang="en-GB" sz="5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6854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TASKS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1988431"/>
            <a:ext cx="11234472" cy="420624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674A5"/>
                </a:solidFill>
                <a:highlight>
                  <a:srgbClr val="FFFF00"/>
                </a:highlight>
              </a:rPr>
              <a:t>Task 1: e-Commerce Website builders &amp; e-Portfolio creation.</a:t>
            </a:r>
          </a:p>
          <a:p>
            <a:r>
              <a:rPr lang="en-GB" sz="3200" b="1" dirty="0"/>
              <a:t>Task 2: Mind-map</a:t>
            </a:r>
            <a:r>
              <a:rPr lang="en-GB" sz="3200" dirty="0"/>
              <a:t> of contemporary software applications.</a:t>
            </a:r>
          </a:p>
          <a:p>
            <a:r>
              <a:rPr lang="en-GB" sz="3200" b="1" dirty="0"/>
              <a:t>Task 3: Office Apps </a:t>
            </a:r>
            <a:r>
              <a:rPr lang="en-GB" sz="3200" dirty="0"/>
              <a:t>for creating, storing, analysing &amp; presenting data.</a:t>
            </a:r>
          </a:p>
          <a:p>
            <a:r>
              <a:rPr lang="en-GB" sz="3200" b="1" dirty="0"/>
              <a:t>Task 4: </a:t>
            </a:r>
            <a:r>
              <a:rPr lang="en-GB" sz="3200" dirty="0"/>
              <a:t>Poster of </a:t>
            </a:r>
            <a:r>
              <a:rPr lang="en-GB" sz="3200" b="1" dirty="0"/>
              <a:t>Digital Dashboard and Data Analytics software</a:t>
            </a:r>
            <a:r>
              <a:rPr lang="en-GB" sz="3200" dirty="0"/>
              <a:t>.</a:t>
            </a:r>
          </a:p>
          <a:p>
            <a:r>
              <a:rPr lang="en-GB" sz="3200" b="1" dirty="0"/>
              <a:t>Task 5: </a:t>
            </a:r>
            <a:r>
              <a:rPr lang="en-GB" sz="3200" dirty="0"/>
              <a:t>Communication, </a:t>
            </a:r>
            <a:r>
              <a:rPr lang="en-GB" sz="3200" b="1" dirty="0"/>
              <a:t>Collaboration &amp; Project Management applications</a:t>
            </a:r>
            <a:r>
              <a:rPr lang="en-GB" sz="3200" dirty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655482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1988431"/>
            <a:ext cx="11234472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effectLst/>
                <a:latin typeface="+mn-lt"/>
                <a:ea typeface="Times New Roman" panose="02020603050405020304" pitchFamily="18" charset="0"/>
              </a:rPr>
              <a:t>Task 1. e-Commerce Website builders &amp; e-Portfolio creation (Approx. 200-250 words).</a:t>
            </a:r>
            <a:endParaRPr lang="en-GB" sz="2800" dirty="0">
              <a:effectLst/>
              <a:latin typeface="+mn-lt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lphaLcPeriod"/>
            </a:pPr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Analyse several contemporary e-Commerce website software solutions. Research and document your answer using several reference sources (approx. 2/3 sources).</a:t>
            </a:r>
          </a:p>
          <a:p>
            <a:pPr marL="342900" lvl="0" indent="-342900">
              <a:buFont typeface="+mj-lt"/>
              <a:buAutoNum type="alphaLcPeriod"/>
            </a:pPr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Create an </a:t>
            </a:r>
            <a:r>
              <a:rPr lang="en-GB" sz="2800" b="1" dirty="0">
                <a:effectLst/>
                <a:latin typeface="+mn-lt"/>
                <a:ea typeface="Times New Roman" panose="02020603050405020304" pitchFamily="18" charset="0"/>
              </a:rPr>
              <a:t>online e-portfolio</a:t>
            </a:r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 and include your answers to each of the following tasks.</a:t>
            </a:r>
          </a:p>
          <a:p>
            <a:pPr marL="180340"/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Include your answer to this task on a page in your e-portfolio.</a:t>
            </a:r>
          </a:p>
          <a:p>
            <a:endParaRPr lang="en-GB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387829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A457F22-2034-4200-B6E4-5B8372AAC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633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DA7986-F4F5-4F92-94A3-343B2D720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981"/>
            <a:ext cx="4686300" cy="16395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TASK 1b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>
            <a:normAutofit/>
          </a:bodyPr>
          <a:lstStyle/>
          <a:p>
            <a:pPr marL="342900" lvl="0" indent="-342900">
              <a:buClr>
                <a:schemeClr val="bg1"/>
              </a:buClr>
              <a:buFont typeface="+mj-lt"/>
              <a:buAutoNum type="alphaLcPeriod"/>
            </a:pPr>
            <a:r>
              <a:rPr lang="en-GB" sz="3200" dirty="0"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Create an </a:t>
            </a:r>
            <a:r>
              <a:rPr lang="en-GB" sz="3200" b="1" dirty="0"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online e-portfolio.</a:t>
            </a:r>
            <a:endParaRPr lang="en-GB" sz="3200" dirty="0">
              <a:solidFill>
                <a:schemeClr val="bg1"/>
              </a:solidFill>
              <a:effectLst/>
              <a:latin typeface="+mn-lt"/>
              <a:ea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28E76FD-76EE-4DE6-BBA4-EEA6E4B98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FD0FDE68-6AD3-454B-875E-AF7060CBB9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62368" y="1351037"/>
            <a:ext cx="6283602" cy="40529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91A39B-AB4C-47AC-A671-0FF4B379B70E}"/>
              </a:ext>
            </a:extLst>
          </p:cNvPr>
          <p:cNvSpPr txBox="1"/>
          <p:nvPr/>
        </p:nvSpPr>
        <p:spPr>
          <a:xfrm>
            <a:off x="9711750" y="4926906"/>
            <a:ext cx="1834220" cy="4770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GB" sz="500" dirty="0">
              <a:hlinkClick r:id="rId3" tooltip="https://www.flickr.com/photos/49653615@N00/3526550809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r">
              <a:spcAft>
                <a:spcPts val="600"/>
              </a:spcAft>
            </a:pPr>
            <a:r>
              <a:rPr lang="en-GB" sz="500" dirty="0">
                <a:hlinkClick r:id="rId3" tooltip="https://www.flickr.com/photos/49653615@N00/352655080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500" dirty="0"/>
              <a:t> by Unknown Author is licensed under </a:t>
            </a:r>
            <a:r>
              <a:rPr lang="en-GB" sz="500" dirty="0"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500" dirty="0"/>
          </a:p>
          <a:p>
            <a:pPr algn="r">
              <a:spcAft>
                <a:spcPts val="600"/>
              </a:spcAft>
            </a:pPr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8113300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sz="4000" dirty="0"/>
              <a:t>e-portfolio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6263640" cy="4206240"/>
          </a:xfrm>
        </p:spPr>
        <p:txBody>
          <a:bodyPr>
            <a:normAutofit/>
          </a:bodyPr>
          <a:lstStyle/>
          <a:p>
            <a:r>
              <a:rPr lang="en-GB" sz="3200" dirty="0"/>
              <a:t>Q. What is an e-portfolio?</a:t>
            </a:r>
          </a:p>
          <a:p>
            <a:pPr marL="0" indent="0">
              <a:buNone/>
            </a:pPr>
            <a:r>
              <a:rPr lang="en-GB" sz="2800" dirty="0"/>
              <a:t>&gt; Research and share your answer.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04DFEFFF-0547-441D-A86F-EF6B418CD9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53719" y="2166028"/>
            <a:ext cx="3333333" cy="3533333"/>
          </a:xfrm>
          <a:prstGeom prst="rect">
            <a:avLst/>
          </a:prstGeom>
          <a:solidFill>
            <a:srgbClr val="E2C43B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74BCA5-1DCF-4C62-96B5-93D3D19E5A94}"/>
              </a:ext>
            </a:extLst>
          </p:cNvPr>
          <p:cNvSpPr txBox="1"/>
          <p:nvPr/>
        </p:nvSpPr>
        <p:spPr>
          <a:xfrm>
            <a:off x="7753719" y="5699361"/>
            <a:ext cx="3333333" cy="230832"/>
          </a:xfrm>
          <a:prstGeom prst="rect">
            <a:avLst/>
          </a:prstGeom>
          <a:solidFill>
            <a:srgbClr val="E2C43B"/>
          </a:solidFill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pressbooks.nscc.ca/learningonline/chapter/learn-with-eportfolio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170745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sz="4000" dirty="0"/>
              <a:t>e-portfolio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235" y="2187325"/>
            <a:ext cx="9033711" cy="4206240"/>
          </a:xfrm>
        </p:spPr>
        <p:txBody>
          <a:bodyPr>
            <a:normAutofit/>
          </a:bodyPr>
          <a:lstStyle/>
          <a:p>
            <a:r>
              <a:rPr lang="en-GB" sz="3600" dirty="0"/>
              <a:t>Q. How can you create an online e-portfolio?</a:t>
            </a:r>
          </a:p>
          <a:p>
            <a:pPr marL="0" indent="0">
              <a:buNone/>
            </a:pPr>
            <a:r>
              <a:rPr lang="en-GB" sz="3200" dirty="0"/>
              <a:t>&gt; Research and share your answer.</a:t>
            </a:r>
          </a:p>
        </p:txBody>
      </p:sp>
      <p:pic>
        <p:nvPicPr>
          <p:cNvPr id="7" name="Graphic 6" descr="Internet with solid fill">
            <a:extLst>
              <a:ext uri="{FF2B5EF4-FFF2-40B4-BE49-F238E27FC236}">
                <a16:creationId xmlns:a16="http://schemas.microsoft.com/office/drawing/2014/main" id="{5F03460B-AF43-4CF1-831F-8DF125C75D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02844" y="2429358"/>
            <a:ext cx="3474203" cy="3474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8690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1988431"/>
            <a:ext cx="11234472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Task 1a asks you to:</a:t>
            </a:r>
          </a:p>
          <a:p>
            <a:r>
              <a:rPr lang="en-GB" sz="3200" b="1" dirty="0">
                <a:effectLst/>
                <a:latin typeface="+mn-lt"/>
                <a:ea typeface="Times New Roman" panose="02020603050405020304" pitchFamily="18" charset="0"/>
              </a:rPr>
              <a:t>Analyse</a:t>
            </a:r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 several contemporary e-Commerce website software solutions. </a:t>
            </a:r>
          </a:p>
          <a:p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To complete this task, you will need to do some research and document your answer using several reference sources.</a:t>
            </a:r>
          </a:p>
          <a:p>
            <a:r>
              <a:rPr lang="en-GB" sz="3200" dirty="0">
                <a:latin typeface="+mn-lt"/>
                <a:ea typeface="Times New Roman" panose="02020603050405020304" pitchFamily="18" charset="0"/>
              </a:rPr>
              <a:t>Let’s look at some areas you might include in your analysis.</a:t>
            </a:r>
            <a:endParaRPr lang="en-GB" sz="3200" dirty="0">
              <a:effectLst/>
              <a:latin typeface="+mn-lt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5063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1b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1988431"/>
            <a:ext cx="11234472" cy="4206240"/>
          </a:xfrm>
        </p:spPr>
        <p:txBody>
          <a:bodyPr>
            <a:normAutofit/>
          </a:bodyPr>
          <a:lstStyle/>
          <a:p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Create an </a:t>
            </a:r>
            <a:r>
              <a:rPr lang="en-GB" sz="3200" b="1" dirty="0">
                <a:effectLst/>
                <a:latin typeface="+mn-lt"/>
                <a:ea typeface="Times New Roman" panose="02020603050405020304" pitchFamily="18" charset="0"/>
              </a:rPr>
              <a:t>online e-portfolio.</a:t>
            </a:r>
          </a:p>
          <a:p>
            <a:pPr>
              <a:lnSpc>
                <a:spcPct val="115000"/>
              </a:lnSpc>
            </a:pPr>
            <a:r>
              <a:rPr lang="en-GB" sz="2800" dirty="0"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Choose a platform to create your Online e-portfolio: </a:t>
            </a:r>
          </a:p>
          <a:p>
            <a:pPr lvl="1">
              <a:lnSpc>
                <a:spcPct val="115000"/>
              </a:lnSpc>
            </a:pPr>
            <a:r>
              <a:rPr lang="en-GB" sz="2400" dirty="0"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E.g. a free Online Website builder such as Google Sites, </a:t>
            </a:r>
            <a:r>
              <a:rPr lang="en-GB" sz="2400" dirty="0" err="1"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2400" dirty="0"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, Weebly, a free e-Portfolio builder, Adobe Spark, or an Office 365 App. such as OneNote.</a:t>
            </a:r>
          </a:p>
          <a:p>
            <a:pPr>
              <a:lnSpc>
                <a:spcPct val="115000"/>
              </a:lnSpc>
            </a:pPr>
            <a:r>
              <a:rPr lang="en-GB" sz="2800" dirty="0"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en-GB" sz="2800" dirty="0"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 e-portfolio should have a welcome/title page.</a:t>
            </a:r>
          </a:p>
          <a:p>
            <a:pPr>
              <a:lnSpc>
                <a:spcPct val="115000"/>
              </a:lnSpc>
            </a:pPr>
            <a:r>
              <a:rPr lang="en-GB" sz="2800" dirty="0"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And include navigation links to allow easy navigation to each task answer.</a:t>
            </a:r>
            <a:endParaRPr lang="en-GB" sz="2800" dirty="0">
              <a:solidFill>
                <a:schemeClr val="tx2"/>
              </a:solidFill>
              <a:latin typeface="+mn-lt"/>
            </a:endParaRPr>
          </a:p>
          <a:p>
            <a:pPr marL="0" lvl="0" indent="0">
              <a:buNone/>
            </a:pPr>
            <a:endParaRPr lang="en-GB" sz="3200" dirty="0">
              <a:effectLst/>
              <a:latin typeface="+mn-lt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00244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/>
              <a:t>e-Commerce solutions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490" y="2158914"/>
            <a:ext cx="7780753" cy="4206240"/>
          </a:xfrm>
        </p:spPr>
        <p:txBody>
          <a:bodyPr>
            <a:normAutofit/>
          </a:bodyPr>
          <a:lstStyle/>
          <a:p>
            <a:r>
              <a:rPr lang="en-GB" sz="3200" dirty="0"/>
              <a:t>Q. What is an </a:t>
            </a:r>
            <a:r>
              <a:rPr lang="en-GB" sz="3200" b="1" dirty="0"/>
              <a:t>e-Commerce website builder </a:t>
            </a:r>
            <a:r>
              <a:rPr lang="en-GB" sz="3200" dirty="0"/>
              <a:t>/ software solution?</a:t>
            </a:r>
          </a:p>
          <a:p>
            <a:pPr marL="0" indent="0">
              <a:buNone/>
            </a:pPr>
            <a:r>
              <a:rPr lang="en-GB" sz="2800" dirty="0"/>
              <a:t>&gt; Research and find some examples to share.</a:t>
            </a:r>
          </a:p>
        </p:txBody>
      </p:sp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3612F92C-EDE5-426A-88FD-5C67D36C2E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52244" y="2591585"/>
            <a:ext cx="3045384" cy="25505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A2B6D9-3590-4919-BA34-C6526E7D6D85}"/>
              </a:ext>
            </a:extLst>
          </p:cNvPr>
          <p:cNvSpPr txBox="1"/>
          <p:nvPr/>
        </p:nvSpPr>
        <p:spPr>
          <a:xfrm>
            <a:off x="9974936" y="4500337"/>
            <a:ext cx="1426994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400">
                <a:solidFill>
                  <a:srgbClr val="FFFFFF"/>
                </a:solidFill>
                <a:hlinkClick r:id="rId3" tooltip="http://www.pngall.com/ecommerc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400">
                <a:solidFill>
                  <a:srgbClr val="FFFFFF"/>
                </a:solidFill>
              </a:rPr>
              <a:t> by Unknown Author is licensed under </a:t>
            </a:r>
            <a:r>
              <a:rPr lang="en-GB" sz="4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9606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/>
              <a:t>e-Commerce solutions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490" y="2158914"/>
            <a:ext cx="7780753" cy="4206240"/>
          </a:xfrm>
        </p:spPr>
        <p:txBody>
          <a:bodyPr>
            <a:normAutofit/>
          </a:bodyPr>
          <a:lstStyle/>
          <a:p>
            <a:r>
              <a:rPr lang="en-GB" sz="3200" dirty="0"/>
              <a:t>Q. Name some popular </a:t>
            </a:r>
            <a:r>
              <a:rPr lang="en-GB" sz="3200" b="1" dirty="0"/>
              <a:t>e-Commerce website builders</a:t>
            </a:r>
            <a:r>
              <a:rPr lang="en-GB" sz="3200" dirty="0"/>
              <a:t>?</a:t>
            </a:r>
          </a:p>
          <a:p>
            <a:pPr marL="0" indent="0">
              <a:buNone/>
            </a:pPr>
            <a:r>
              <a:rPr lang="en-GB" sz="2800" dirty="0"/>
              <a:t>&gt; Research and find some examples to share.</a:t>
            </a:r>
          </a:p>
        </p:txBody>
      </p:sp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3612F92C-EDE5-426A-88FD-5C67D36C2E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52244" y="2591585"/>
            <a:ext cx="3045384" cy="25505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A2B6D9-3590-4919-BA34-C6526E7D6D85}"/>
              </a:ext>
            </a:extLst>
          </p:cNvPr>
          <p:cNvSpPr txBox="1"/>
          <p:nvPr/>
        </p:nvSpPr>
        <p:spPr>
          <a:xfrm>
            <a:off x="9974936" y="4500337"/>
            <a:ext cx="1426994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400">
                <a:solidFill>
                  <a:srgbClr val="FFFFFF"/>
                </a:solidFill>
                <a:hlinkClick r:id="rId3" tooltip="http://www.pngall.com/ecommerce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400">
                <a:solidFill>
                  <a:srgbClr val="FFFFFF"/>
                </a:solidFill>
              </a:rPr>
              <a:t> by Unknown Author is licensed under </a:t>
            </a:r>
            <a:r>
              <a:rPr lang="en-GB" sz="4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8116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/>
              <a:t>e-Commerce solutions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018" y="2073673"/>
            <a:ext cx="7390890" cy="4206240"/>
          </a:xfrm>
        </p:spPr>
        <p:txBody>
          <a:bodyPr>
            <a:normAutofit/>
          </a:bodyPr>
          <a:lstStyle/>
          <a:p>
            <a:r>
              <a:rPr lang="en-GB" sz="3200" dirty="0"/>
              <a:t>Q. What does an e-Commerce system do?. </a:t>
            </a:r>
          </a:p>
          <a:p>
            <a:pPr marL="0" indent="0">
              <a:buNone/>
            </a:pPr>
            <a:r>
              <a:rPr lang="en-GB" sz="2800" dirty="0"/>
              <a:t>&gt; Research and share your answer.</a:t>
            </a:r>
          </a:p>
        </p:txBody>
      </p:sp>
      <p:pic>
        <p:nvPicPr>
          <p:cNvPr id="4" name="Picture 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96291789-79E7-4C5A-8C93-1CDCD37C26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066" r="13875" b="-2"/>
          <a:stretch/>
        </p:blipFill>
        <p:spPr>
          <a:xfrm>
            <a:off x="7847215" y="1822028"/>
            <a:ext cx="4342220" cy="50359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EF72A5-7741-4F40-9957-2AA4E5F06CCB}"/>
              </a:ext>
            </a:extLst>
          </p:cNvPr>
          <p:cNvSpPr txBox="1"/>
          <p:nvPr/>
        </p:nvSpPr>
        <p:spPr>
          <a:xfrm>
            <a:off x="9815990" y="5263098"/>
            <a:ext cx="1505540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400" dirty="0">
                <a:solidFill>
                  <a:schemeClr val="bg1"/>
                </a:solidFill>
                <a:hlinkClick r:id="rId3" tooltip="https://technofaq.org/posts/2017/05/best-5-ecommerce-platform-for-your-online-sto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400" dirty="0">
                <a:solidFill>
                  <a:schemeClr val="bg1"/>
                </a:solidFill>
              </a:rPr>
              <a:t> by Unknown Author is licensed under </a:t>
            </a:r>
            <a:r>
              <a:rPr lang="en-GB" sz="400" dirty="0">
                <a:solidFill>
                  <a:schemeClr val="bg1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0565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360" y="325841"/>
            <a:ext cx="8778610" cy="1454051"/>
          </a:xfrm>
        </p:spPr>
        <p:txBody>
          <a:bodyPr>
            <a:noAutofit/>
          </a:bodyPr>
          <a:lstStyle/>
          <a:p>
            <a:r>
              <a:rPr lang="en-GB" dirty="0"/>
              <a:t>E-portfolio Tips.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94963" y="571617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486" y="1960534"/>
            <a:ext cx="11468966" cy="4403535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If you are not sure how to create th</a:t>
            </a: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e e-portfolio or if you are struggling with the task, go to YouTube and search for: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How to create an e-portfolio online using </a:t>
            </a:r>
            <a:r>
              <a:rPr lang="en-GB" sz="2800" dirty="0" err="1"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ea typeface="Times New Roman" panose="02020603050405020304" pitchFamily="18" charset="0"/>
                <a:cs typeface="Arial" panose="020B0604020202020204" pitchFamily="34" charset="0"/>
              </a:rPr>
              <a:t>… or </a:t>
            </a:r>
            <a:r>
              <a:rPr lang="en-GB" sz="2200" dirty="0" err="1">
                <a:ea typeface="Times New Roman" panose="02020603050405020304" pitchFamily="18" charset="0"/>
                <a:cs typeface="Arial" panose="020B0604020202020204" pitchFamily="34" charset="0"/>
              </a:rPr>
              <a:t>weebly</a:t>
            </a:r>
            <a:r>
              <a:rPr lang="en-GB" sz="2200" dirty="0">
                <a:ea typeface="Times New Roman" panose="02020603050405020304" pitchFamily="18" charset="0"/>
                <a:cs typeface="Arial" panose="020B0604020202020204" pitchFamily="34" charset="0"/>
              </a:rPr>
              <a:t> or google sites etc.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 will find 5-minute</a:t>
            </a: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 tutorials to help you complete the task with ease.</a:t>
            </a:r>
            <a:endParaRPr lang="en-GB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If you are unable to embed any of the task answers in the e-portfolio, you can include links in the portfolio to allow the answer to be viewed in another application e.g., a link to the Video on YouTube or a link to the poster in your OneDrive. </a:t>
            </a: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You could include a cropped screenshot of the task answer in the e-</a:t>
            </a:r>
            <a:r>
              <a:rPr lang="en-GB" dirty="0" err="1">
                <a:ea typeface="Times New Roman" panose="02020603050405020304" pitchFamily="18" charset="0"/>
                <a:cs typeface="Arial" panose="020B0604020202020204" pitchFamily="34" charset="0"/>
              </a:rPr>
              <a:t>portolfio</a:t>
            </a: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 with a hyperlink to the answer to open it in its native application.</a:t>
            </a:r>
            <a:endParaRPr lang="en-GB" dirty="0">
              <a:solidFill>
                <a:schemeClr val="tx2"/>
              </a:solidFill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Whichever technology you choose to create your task answers, you must ensure your tutor is able to easily view the e-portfolio and all the task answers for marking purposes.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For marking purposes, make sure the e-portfolio and task answers are </a:t>
            </a:r>
            <a:r>
              <a:rPr lang="en-GB" b="1" dirty="0">
                <a:ea typeface="Times New Roman" panose="02020603050405020304" pitchFamily="18" charset="0"/>
                <a:cs typeface="Arial" panose="020B0604020202020204" pitchFamily="34" charset="0"/>
              </a:rPr>
              <a:t>NOT</a:t>
            </a:r>
            <a:r>
              <a:rPr lang="en-GB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set to private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dirty="0">
                <a:ea typeface="Times New Roman" panose="02020603050405020304" pitchFamily="18" charset="0"/>
                <a:cs typeface="Arial" panose="020B0604020202020204" pitchFamily="34" charset="0"/>
              </a:rPr>
              <a:t>F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or assessment purposes only include the Assignment task answers.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endParaRPr lang="en-GB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endParaRPr lang="en-GB" dirty="0">
              <a:solidFill>
                <a:schemeClr val="tx2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7482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366" y="174288"/>
            <a:ext cx="8786359" cy="1454051"/>
          </a:xfrm>
        </p:spPr>
        <p:txBody>
          <a:bodyPr>
            <a:noAutofit/>
          </a:bodyPr>
          <a:lstStyle/>
          <a:p>
            <a:r>
              <a:rPr lang="en-GB" dirty="0"/>
              <a:t>E-portfolio Tips.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40939" y="420063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939" y="1915818"/>
            <a:ext cx="11317785" cy="5052686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Publish the site (e.g., </a:t>
            </a:r>
            <a:r>
              <a:rPr lang="en-GB" sz="2800" dirty="0" err="1"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).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Keep the design simple and consistent.</a:t>
            </a:r>
            <a:endParaRPr lang="en-GB" sz="2800" dirty="0">
              <a:solidFill>
                <a:schemeClr val="tx2"/>
              </a:solidFill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solidFill>
                  <a:schemeClr val="tx2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Use 2/3 colou</a:t>
            </a:r>
            <a:r>
              <a:rPr lang="en-GB" sz="2800" dirty="0">
                <a:solidFill>
                  <a:schemeClr val="tx2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rs.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solidFill>
                  <a:schemeClr val="tx2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Consistent font f</a:t>
            </a:r>
            <a:r>
              <a:rPr lang="en-GB" sz="2800" dirty="0">
                <a:solidFill>
                  <a:schemeClr val="tx2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ace and sizes for text titles and body text throughout.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Consistent Navigation menu throughout.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Whe</a:t>
            </a: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re task answers are embedded, include an additional link option as a back-up (to make sure the marker can access the content to mark it).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Sign-out of the e-portfolio and other applications and test you can access them as the marker would.</a:t>
            </a:r>
          </a:p>
        </p:txBody>
      </p:sp>
    </p:spTree>
    <p:extLst>
      <p:ext uri="{BB962C8B-B14F-4D97-AF65-F5344CB8AC3E}">
        <p14:creationId xmlns:p14="http://schemas.microsoft.com/office/powerpoint/2010/main" val="9864240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74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13" y="1546694"/>
            <a:ext cx="7675762" cy="3025305"/>
          </a:xfrm>
        </p:spPr>
        <p:txBody>
          <a:bodyPr>
            <a:normAutofit/>
          </a:bodyPr>
          <a:lstStyle/>
          <a:p>
            <a:b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Tutor Show: </a:t>
            </a:r>
            <a:br>
              <a:rPr lang="en-US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r>
              <a:rPr lang="en-US" cap="non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1: Task 1.</a:t>
            </a:r>
            <a:b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5826513"/>
              </p:ext>
            </p:extLst>
          </p:nvPr>
        </p:nvGraphicFramePr>
        <p:xfrm>
          <a:off x="7795647" y="2177512"/>
          <a:ext cx="4835472" cy="3544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12E3FC52-C4D9-463C-92B0-7472755E3030}"/>
              </a:ext>
            </a:extLst>
          </p:cNvPr>
          <p:cNvSpPr txBox="1">
            <a:spLocks/>
          </p:cNvSpPr>
          <p:nvPr/>
        </p:nvSpPr>
        <p:spPr>
          <a:xfrm>
            <a:off x="1202919" y="284176"/>
            <a:ext cx="8874142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bg2"/>
                </a:solidFill>
                <a:latin typeface="Arial Rounded MT Bold" panose="020F0704030504030204" pitchFamily="34" charset="0"/>
                <a:ea typeface="+mj-ea"/>
                <a:cs typeface="+mj-cs"/>
              </a:defRPr>
            </a:lvl1pPr>
          </a:lstStyle>
          <a:p>
            <a:r>
              <a:rPr lang="en-GB" dirty="0"/>
              <a:t>Assignment location.</a:t>
            </a:r>
          </a:p>
        </p:txBody>
      </p:sp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025239F-A6FB-43A8-BD4A-3FB7C0B4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A457F22-2034-4200-B6E4-5B8372AAC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633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9DA7986-F4F5-4F92-94A3-343B2D720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981"/>
            <a:ext cx="4686300" cy="16395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090" y="1993559"/>
            <a:ext cx="3982061" cy="4206240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THE KEY TO SUCCESS FOR THIS MODULE IS TO MAKE </a:t>
            </a:r>
            <a:r>
              <a:rPr lang="en-US" sz="3200" b="1" dirty="0">
                <a:solidFill>
                  <a:schemeClr val="bg1"/>
                </a:solidFill>
              </a:rPr>
              <a:t>WEEKLY PROGRESS. </a:t>
            </a:r>
          </a:p>
          <a:p>
            <a:pPr marL="457200" indent="-45720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Don’t leave it until the end.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28E76FD-76EE-4DE6-BBA4-EEA6E4B98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600000">
            <a:off x="5594526" y="598634"/>
            <a:ext cx="5619286" cy="5619286"/>
          </a:xfrm>
          <a:prstGeom prst="rect">
            <a:avLst/>
          </a:prstGeom>
        </p:spPr>
      </p:pic>
      <p:pic>
        <p:nvPicPr>
          <p:cNvPr id="7" name="Graphic 6" descr="Podium with solid fill">
            <a:extLst>
              <a:ext uri="{FF2B5EF4-FFF2-40B4-BE49-F238E27FC236}">
                <a16:creationId xmlns:a16="http://schemas.microsoft.com/office/drawing/2014/main" id="{48F5472C-0B3E-4427-AC46-0E84812BAA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77780" y="729112"/>
            <a:ext cx="3177941" cy="31779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090" y="310543"/>
            <a:ext cx="6943504" cy="15087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dirty="0">
                <a:solidFill>
                  <a:schemeClr val="tx2"/>
                </a:solidFill>
              </a:rPr>
              <a:t>The Key to Success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6031151" y="2351884"/>
            <a:ext cx="3894161" cy="26578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Next: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77AE73A-B26D-4882-BF0B-0835D6A911B4}"/>
              </a:ext>
            </a:extLst>
          </p:cNvPr>
          <p:cNvSpPr txBox="1">
            <a:spLocks/>
          </p:cNvSpPr>
          <p:nvPr/>
        </p:nvSpPr>
        <p:spPr>
          <a:xfrm>
            <a:off x="769039" y="2156286"/>
            <a:ext cx="9805559" cy="3547089"/>
          </a:xfrm>
          <a:prstGeom prst="rect">
            <a:avLst/>
          </a:prstGeom>
          <a:gradFill flip="none" rotWithShape="1">
            <a:gsLst>
              <a:gs pos="0">
                <a:srgbClr val="E2C43B"/>
              </a:gs>
              <a:gs pos="47000">
                <a:srgbClr val="0674A5"/>
              </a:gs>
            </a:gsLst>
            <a:lin ang="2700000" scaled="1"/>
            <a:tileRect/>
          </a:gradFill>
          <a:ln w="25400">
            <a:gradFill>
              <a:gsLst>
                <a:gs pos="0">
                  <a:srgbClr val="0674A5"/>
                </a:gs>
                <a:gs pos="100000">
                  <a:srgbClr val="E2C43B"/>
                </a:gs>
              </a:gsLst>
              <a:lin ang="5400000" scaled="1"/>
            </a:gra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b="1" dirty="0">
                <a:effectLst/>
                <a:latin typeface="+mn-lt"/>
                <a:ea typeface="Times New Roman" panose="02020603050405020304" pitchFamily="18" charset="0"/>
              </a:rPr>
              <a:t>Task 1. e-Commerce Website builders &amp; e-Portfolio creation (Approx. 200-250 words).</a:t>
            </a:r>
            <a:endParaRPr lang="en-GB" sz="2800" dirty="0">
              <a:effectLst/>
              <a:latin typeface="+mn-lt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lphaLcPeriod"/>
            </a:pPr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Analyse several contemporary e-Commerce website software solutions. Research and document your answer using several reference sources (approx. 2/3 sources).</a:t>
            </a:r>
          </a:p>
          <a:p>
            <a:pPr marL="342900" lvl="0" indent="-342900">
              <a:buFont typeface="+mj-lt"/>
              <a:buAutoNum type="alphaLcPeriod"/>
            </a:pPr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Create an </a:t>
            </a:r>
            <a:r>
              <a:rPr lang="en-GB" sz="2800" b="1" dirty="0">
                <a:effectLst/>
                <a:latin typeface="+mn-lt"/>
                <a:ea typeface="Times New Roman" panose="02020603050405020304" pitchFamily="18" charset="0"/>
              </a:rPr>
              <a:t>online e-portfolio</a:t>
            </a:r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 and include your answers to each of the following tasks.</a:t>
            </a:r>
          </a:p>
          <a:p>
            <a:pPr marL="180340"/>
            <a:r>
              <a:rPr lang="en-GB" sz="2800" dirty="0">
                <a:effectLst/>
                <a:latin typeface="+mn-lt"/>
                <a:ea typeface="Times New Roman" panose="02020603050405020304" pitchFamily="18" charset="0"/>
              </a:rPr>
              <a:t>Include your answer to this task on a page in your e-portfolio.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769038" y="536447"/>
            <a:ext cx="95450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>
                <a:solidFill>
                  <a:srgbClr val="0674A5"/>
                </a:solidFill>
              </a:rPr>
              <a:t>Activity</a:t>
            </a:r>
            <a:r>
              <a:rPr lang="en-US" sz="5400" b="1" u="sng" dirty="0">
                <a:solidFill>
                  <a:srgbClr val="0674A5"/>
                </a:solidFill>
              </a:rPr>
              <a:t>: Assignment 1 – Task 1.</a:t>
            </a:r>
            <a:endParaRPr lang="en-GB" sz="5400" b="1" u="sng" dirty="0">
              <a:solidFill>
                <a:srgbClr val="0674A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3990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raphic 6" descr="Download">
            <a:extLst>
              <a:ext uri="{FF2B5EF4-FFF2-40B4-BE49-F238E27FC236}">
                <a16:creationId xmlns:a16="http://schemas.microsoft.com/office/drawing/2014/main" id="{2F828D59-9D3B-4785-9FC2-0D296B3C8C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276" y="1720950"/>
            <a:ext cx="3374654" cy="337465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3246" y="2194560"/>
            <a:ext cx="6905666" cy="17393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6000" b="1" spc="150">
                <a:solidFill>
                  <a:schemeClr val="tx2"/>
                </a:solidFill>
                <a:latin typeface="+mj-lt"/>
              </a:rPr>
              <a:t>Register.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3246" y="3996250"/>
            <a:ext cx="6905666" cy="194243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chemeClr val="bg2"/>
                </a:solidFill>
                <a:latin typeface="+mn-lt"/>
                <a:cs typeface="+mn-cs"/>
              </a:rPr>
              <a:t>Save / Download participant list from Teams.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2"/>
                </a:solidFill>
                <a:latin typeface="+mj-lt"/>
              </a:rPr>
              <a:t> Questions.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634277" y="2011680"/>
            <a:ext cx="3676678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>
                <a:solidFill>
                  <a:schemeClr val="bg1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795" y="1265422"/>
            <a:ext cx="3635141" cy="3635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end. </a:t>
            </a:r>
          </a:p>
        </p:txBody>
      </p:sp>
    </p:spTree>
    <p:extLst>
      <p:ext uri="{BB962C8B-B14F-4D97-AF65-F5344CB8AC3E}">
        <p14:creationId xmlns:p14="http://schemas.microsoft.com/office/powerpoint/2010/main" val="12950301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Custom 1">
      <a:dk1>
        <a:srgbClr val="2C2C2C"/>
      </a:dk1>
      <a:lt1>
        <a:srgbClr val="FFFFFF"/>
      </a:lt1>
      <a:dk2>
        <a:srgbClr val="0674A5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48d6ce274c2c99f53fa470523dcf380d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2e65138d66d826f98f465ac36663b993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376FA44-2F1D-423A-A197-9873AC9D2B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8A276B6-176B-4067-82FD-C89B44799588}">
  <ds:schemaRefs>
    <ds:schemaRef ds:uri="http://schemas.microsoft.com/office/2006/documentManagement/types"/>
    <ds:schemaRef ds:uri="http://purl.org/dc/terms/"/>
    <ds:schemaRef ds:uri="http://purl.org/dc/elements/1.1/"/>
    <ds:schemaRef ds:uri="4f627824-a7cf-4e54-9661-934e5f85792b"/>
    <ds:schemaRef ds:uri="http://schemas.microsoft.com/office/infopath/2007/PartnerControls"/>
    <ds:schemaRef ds:uri="http://www.w3.org/XML/1998/namespace"/>
    <ds:schemaRef ds:uri="19514574-b5d9-49eb-9678-28308461b4ba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332A56-BB42-464B-B748-8153E505D87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1434</Words>
  <Application>Microsoft Office PowerPoint</Application>
  <PresentationFormat>Widescreen</PresentationFormat>
  <Paragraphs>161</Paragraphs>
  <Slides>29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Arial Rounded MT Bold</vt:lpstr>
      <vt:lpstr>Calibri</vt:lpstr>
      <vt:lpstr>Corbel</vt:lpstr>
      <vt:lpstr>Times New Roman</vt:lpstr>
      <vt:lpstr>Wingdings</vt:lpstr>
      <vt:lpstr>Banded</vt:lpstr>
      <vt:lpstr>Software &amp; Apps for Business</vt:lpstr>
      <vt:lpstr>contents</vt:lpstr>
      <vt:lpstr>e-Commerce</vt:lpstr>
      <vt:lpstr>e-Commerce</vt:lpstr>
      <vt:lpstr>Types of e-Commerce</vt:lpstr>
      <vt:lpstr>How e-Commerce works</vt:lpstr>
      <vt:lpstr>e-Commerce Platforms</vt:lpstr>
      <vt:lpstr>What is an e-portfolio</vt:lpstr>
      <vt:lpstr>e-portfolio Platforms</vt:lpstr>
      <vt:lpstr>Module Assessment 1 of 1</vt:lpstr>
      <vt:lpstr>Assignment 1: Task description</vt:lpstr>
      <vt:lpstr>Assignment TASKS</vt:lpstr>
      <vt:lpstr>TASK 1</vt:lpstr>
      <vt:lpstr>TASK 1b</vt:lpstr>
      <vt:lpstr>e-portfolio</vt:lpstr>
      <vt:lpstr>e-portfolio</vt:lpstr>
      <vt:lpstr>TASK 1a</vt:lpstr>
      <vt:lpstr>TASK 1b</vt:lpstr>
      <vt:lpstr>e-Commerce solutions</vt:lpstr>
      <vt:lpstr>e-Commerce solutions</vt:lpstr>
      <vt:lpstr>e-Commerce solutions</vt:lpstr>
      <vt:lpstr>E-portfolio Tips.</vt:lpstr>
      <vt:lpstr>E-portfolio Tips.</vt:lpstr>
      <vt:lpstr> Tutor Show:  1. Assignment 1: Task 1. </vt:lpstr>
      <vt:lpstr>The Key to Success</vt:lpstr>
      <vt:lpstr>PowerPoint Presentation</vt:lpstr>
      <vt:lpstr>Register.</vt:lpstr>
      <vt:lpstr> Questions.</vt:lpstr>
      <vt:lpstr>The end.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Williams (SOAC)</dc:creator>
  <cp:lastModifiedBy>Mark Huntly</cp:lastModifiedBy>
  <cp:revision>32</cp:revision>
  <dcterms:created xsi:type="dcterms:W3CDTF">2021-01-16T10:49:17Z</dcterms:created>
  <dcterms:modified xsi:type="dcterms:W3CDTF">2024-02-08T19:59:40Z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