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1.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31.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03" r:id="rId1"/>
  </p:sldMasterIdLst>
  <p:notesMasterIdLst>
    <p:notesMasterId r:id="rId59"/>
  </p:notesMasterIdLst>
  <p:sldIdLst>
    <p:sldId id="257" r:id="rId2"/>
    <p:sldId id="506" r:id="rId3"/>
    <p:sldId id="508" r:id="rId4"/>
    <p:sldId id="463" r:id="rId5"/>
    <p:sldId id="511" r:id="rId6"/>
    <p:sldId id="512" r:id="rId7"/>
    <p:sldId id="513" r:id="rId8"/>
    <p:sldId id="510" r:id="rId9"/>
    <p:sldId id="514" r:id="rId10"/>
    <p:sldId id="462" r:id="rId11"/>
    <p:sldId id="258" r:id="rId12"/>
    <p:sldId id="483" r:id="rId13"/>
    <p:sldId id="509" r:id="rId14"/>
    <p:sldId id="524" r:id="rId15"/>
    <p:sldId id="481" r:id="rId16"/>
    <p:sldId id="484" r:id="rId17"/>
    <p:sldId id="390" r:id="rId18"/>
    <p:sldId id="256" r:id="rId19"/>
    <p:sldId id="533" r:id="rId20"/>
    <p:sldId id="531" r:id="rId21"/>
    <p:sldId id="534" r:id="rId22"/>
    <p:sldId id="488" r:id="rId23"/>
    <p:sldId id="535" r:id="rId24"/>
    <p:sldId id="536" r:id="rId25"/>
    <p:sldId id="489" r:id="rId26"/>
    <p:sldId id="515" r:id="rId27"/>
    <p:sldId id="522" r:id="rId28"/>
    <p:sldId id="517" r:id="rId29"/>
    <p:sldId id="523" r:id="rId30"/>
    <p:sldId id="485" r:id="rId31"/>
    <p:sldId id="501" r:id="rId32"/>
    <p:sldId id="468" r:id="rId33"/>
    <p:sldId id="278" r:id="rId34"/>
    <p:sldId id="404" r:id="rId35"/>
    <p:sldId id="370" r:id="rId36"/>
    <p:sldId id="519" r:id="rId37"/>
    <p:sldId id="520" r:id="rId38"/>
    <p:sldId id="521" r:id="rId39"/>
    <p:sldId id="502" r:id="rId40"/>
    <p:sldId id="393" r:id="rId41"/>
    <p:sldId id="294" r:id="rId42"/>
    <p:sldId id="394" r:id="rId43"/>
    <p:sldId id="352" r:id="rId44"/>
    <p:sldId id="391" r:id="rId45"/>
    <p:sldId id="353" r:id="rId46"/>
    <p:sldId id="343" r:id="rId47"/>
    <p:sldId id="400" r:id="rId48"/>
    <p:sldId id="469" r:id="rId49"/>
    <p:sldId id="374" r:id="rId50"/>
    <p:sldId id="530" r:id="rId51"/>
    <p:sldId id="300" r:id="rId52"/>
    <p:sldId id="495" r:id="rId53"/>
    <p:sldId id="466" r:id="rId54"/>
    <p:sldId id="467" r:id="rId55"/>
    <p:sldId id="500" r:id="rId56"/>
    <p:sldId id="525" r:id="rId57"/>
    <p:sldId id="528" r:id="rId5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CAC9671-B931-422D-85DE-BCA7EC2ED91E}" v="7" dt="2024-02-22T10:15:50.46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258" autoAdjust="0"/>
    <p:restoredTop sz="81417" autoAdjust="0"/>
  </p:normalViewPr>
  <p:slideViewPr>
    <p:cSldViewPr snapToGrid="0">
      <p:cViewPr varScale="1">
        <p:scale>
          <a:sx n="69" d="100"/>
          <a:sy n="69" d="100"/>
        </p:scale>
        <p:origin x="64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65"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microsoft.com/office/2016/11/relationships/changesInfo" Target="changesInfos/changesInfo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ne Davies" userId="ece06c1e-1fe5-4526-9740-3b5872e790df" providerId="ADAL" clId="{CCAC9671-B931-422D-85DE-BCA7EC2ED91E}"/>
    <pc:docChg chg="custSel addSld delSld modSld sldOrd">
      <pc:chgData name="Jane Davies" userId="ece06c1e-1fe5-4526-9740-3b5872e790df" providerId="ADAL" clId="{CCAC9671-B931-422D-85DE-BCA7EC2ED91E}" dt="2024-02-22T10:16:43.274" v="961" actId="47"/>
      <pc:docMkLst>
        <pc:docMk/>
      </pc:docMkLst>
      <pc:sldChg chg="del">
        <pc:chgData name="Jane Davies" userId="ece06c1e-1fe5-4526-9740-3b5872e790df" providerId="ADAL" clId="{CCAC9671-B931-422D-85DE-BCA7EC2ED91E}" dt="2024-02-22T10:16:10.595" v="960" actId="47"/>
        <pc:sldMkLst>
          <pc:docMk/>
          <pc:sldMk cId="1122714031" sldId="405"/>
        </pc:sldMkLst>
      </pc:sldChg>
      <pc:sldChg chg="modSp mod">
        <pc:chgData name="Jane Davies" userId="ece06c1e-1fe5-4526-9740-3b5872e790df" providerId="ADAL" clId="{CCAC9671-B931-422D-85DE-BCA7EC2ED91E}" dt="2024-02-22T10:04:53.825" v="869" actId="6549"/>
        <pc:sldMkLst>
          <pc:docMk/>
          <pc:sldMk cId="2614908160" sldId="468"/>
        </pc:sldMkLst>
        <pc:spChg chg="mod">
          <ac:chgData name="Jane Davies" userId="ece06c1e-1fe5-4526-9740-3b5872e790df" providerId="ADAL" clId="{CCAC9671-B931-422D-85DE-BCA7EC2ED91E}" dt="2024-02-22T10:04:53.825" v="869" actId="6549"/>
          <ac:spMkLst>
            <pc:docMk/>
            <pc:sldMk cId="2614908160" sldId="468"/>
            <ac:spMk id="3" creationId="{2F72A4E8-30A5-4A02-9D30-322FB6179A96}"/>
          </ac:spMkLst>
        </pc:spChg>
      </pc:sldChg>
      <pc:sldChg chg="delSp modSp mod modNotesTx">
        <pc:chgData name="Jane Davies" userId="ece06c1e-1fe5-4526-9740-3b5872e790df" providerId="ADAL" clId="{CCAC9671-B931-422D-85DE-BCA7EC2ED91E}" dt="2024-02-22T10:02:19.114" v="867" actId="255"/>
        <pc:sldMkLst>
          <pc:docMk/>
          <pc:sldMk cId="2078322472" sldId="485"/>
        </pc:sldMkLst>
        <pc:spChg chg="mod">
          <ac:chgData name="Jane Davies" userId="ece06c1e-1fe5-4526-9740-3b5872e790df" providerId="ADAL" clId="{CCAC9671-B931-422D-85DE-BCA7EC2ED91E}" dt="2024-02-22T10:02:19.114" v="867" actId="255"/>
          <ac:spMkLst>
            <pc:docMk/>
            <pc:sldMk cId="2078322472" sldId="485"/>
            <ac:spMk id="3" creationId="{094AE2F6-0071-4D21-9B27-EE09E9A9B9CD}"/>
          </ac:spMkLst>
        </pc:spChg>
        <pc:spChg chg="del mod">
          <ac:chgData name="Jane Davies" userId="ece06c1e-1fe5-4526-9740-3b5872e790df" providerId="ADAL" clId="{CCAC9671-B931-422D-85DE-BCA7EC2ED91E}" dt="2024-02-22T10:02:00.047" v="862"/>
          <ac:spMkLst>
            <pc:docMk/>
            <pc:sldMk cId="2078322472" sldId="485"/>
            <ac:spMk id="4" creationId="{41437FA2-5297-520C-9B0F-43C9AF01852B}"/>
          </ac:spMkLst>
        </pc:spChg>
      </pc:sldChg>
      <pc:sldChg chg="del">
        <pc:chgData name="Jane Davies" userId="ece06c1e-1fe5-4526-9740-3b5872e790df" providerId="ADAL" clId="{CCAC9671-B931-422D-85DE-BCA7EC2ED91E}" dt="2024-02-22T10:02:23.964" v="868" actId="47"/>
        <pc:sldMkLst>
          <pc:docMk/>
          <pc:sldMk cId="1515000352" sldId="486"/>
        </pc:sldMkLst>
      </pc:sldChg>
      <pc:sldChg chg="del">
        <pc:chgData name="Jane Davies" userId="ece06c1e-1fe5-4526-9740-3b5872e790df" providerId="ADAL" clId="{CCAC9671-B931-422D-85DE-BCA7EC2ED91E}" dt="2024-02-22T09:54:34.969" v="733" actId="47"/>
        <pc:sldMkLst>
          <pc:docMk/>
          <pc:sldMk cId="2308875948" sldId="487"/>
        </pc:sldMkLst>
      </pc:sldChg>
      <pc:sldChg chg="addSp modSp mod modNotesTx">
        <pc:chgData name="Jane Davies" userId="ece06c1e-1fe5-4526-9740-3b5872e790df" providerId="ADAL" clId="{CCAC9671-B931-422D-85DE-BCA7EC2ED91E}" dt="2024-02-22T09:44:15.230" v="464" actId="207"/>
        <pc:sldMkLst>
          <pc:docMk/>
          <pc:sldMk cId="3273738672" sldId="488"/>
        </pc:sldMkLst>
        <pc:spChg chg="mod">
          <ac:chgData name="Jane Davies" userId="ece06c1e-1fe5-4526-9740-3b5872e790df" providerId="ADAL" clId="{CCAC9671-B931-422D-85DE-BCA7EC2ED91E}" dt="2024-02-22T09:44:15.230" v="464" actId="207"/>
          <ac:spMkLst>
            <pc:docMk/>
            <pc:sldMk cId="3273738672" sldId="488"/>
            <ac:spMk id="2" creationId="{DE32561A-9254-F309-2B29-72EA13F5EFFD}"/>
          </ac:spMkLst>
        </pc:spChg>
        <pc:spChg chg="mod">
          <ac:chgData name="Jane Davies" userId="ece06c1e-1fe5-4526-9740-3b5872e790df" providerId="ADAL" clId="{CCAC9671-B931-422D-85DE-BCA7EC2ED91E}" dt="2024-02-22T09:43:22.530" v="462" actId="255"/>
          <ac:spMkLst>
            <pc:docMk/>
            <pc:sldMk cId="3273738672" sldId="488"/>
            <ac:spMk id="3" creationId="{E4E62588-45C6-D50A-404C-D57AC4192025}"/>
          </ac:spMkLst>
        </pc:spChg>
        <pc:spChg chg="add">
          <ac:chgData name="Jane Davies" userId="ece06c1e-1fe5-4526-9740-3b5872e790df" providerId="ADAL" clId="{CCAC9671-B931-422D-85DE-BCA7EC2ED91E}" dt="2024-02-22T09:27:20.510" v="209"/>
          <ac:spMkLst>
            <pc:docMk/>
            <pc:sldMk cId="3273738672" sldId="488"/>
            <ac:spMk id="5" creationId="{4EF32662-61A6-C40C-712F-0A75B88E38F1}"/>
          </ac:spMkLst>
        </pc:spChg>
        <pc:spChg chg="add mod">
          <ac:chgData name="Jane Davies" userId="ece06c1e-1fe5-4526-9740-3b5872e790df" providerId="ADAL" clId="{CCAC9671-B931-422D-85DE-BCA7EC2ED91E}" dt="2024-02-22T09:28:00.919" v="219" actId="6549"/>
          <ac:spMkLst>
            <pc:docMk/>
            <pc:sldMk cId="3273738672" sldId="488"/>
            <ac:spMk id="6" creationId="{02CBF6AE-7059-AB9F-F57D-2783214D159F}"/>
          </ac:spMkLst>
        </pc:spChg>
      </pc:sldChg>
      <pc:sldChg chg="del">
        <pc:chgData name="Jane Davies" userId="ece06c1e-1fe5-4526-9740-3b5872e790df" providerId="ADAL" clId="{CCAC9671-B931-422D-85DE-BCA7EC2ED91E}" dt="2024-02-22T09:53:29.375" v="729" actId="47"/>
        <pc:sldMkLst>
          <pc:docMk/>
          <pc:sldMk cId="3610805949" sldId="493"/>
        </pc:sldMkLst>
      </pc:sldChg>
      <pc:sldChg chg="del ord">
        <pc:chgData name="Jane Davies" userId="ece06c1e-1fe5-4526-9740-3b5872e790df" providerId="ADAL" clId="{CCAC9671-B931-422D-85DE-BCA7EC2ED91E}" dt="2024-02-22T09:54:52.799" v="734" actId="47"/>
        <pc:sldMkLst>
          <pc:docMk/>
          <pc:sldMk cId="3524696046" sldId="494"/>
        </pc:sldMkLst>
      </pc:sldChg>
      <pc:sldChg chg="delSp modSp mod">
        <pc:chgData name="Jane Davies" userId="ece06c1e-1fe5-4526-9740-3b5872e790df" providerId="ADAL" clId="{CCAC9671-B931-422D-85DE-BCA7EC2ED91E}" dt="2024-02-22T08:45:21.025" v="3"/>
        <pc:sldMkLst>
          <pc:docMk/>
          <pc:sldMk cId="1021350465" sldId="509"/>
        </pc:sldMkLst>
        <pc:spChg chg="mod">
          <ac:chgData name="Jane Davies" userId="ece06c1e-1fe5-4526-9740-3b5872e790df" providerId="ADAL" clId="{CCAC9671-B931-422D-85DE-BCA7EC2ED91E}" dt="2024-02-22T08:44:47.643" v="0" actId="207"/>
          <ac:spMkLst>
            <pc:docMk/>
            <pc:sldMk cId="1021350465" sldId="509"/>
            <ac:spMk id="2" creationId="{89D1B7C7-6FE6-B75C-C8CD-3E7037807AE1}"/>
          </ac:spMkLst>
        </pc:spChg>
        <pc:spChg chg="del mod">
          <ac:chgData name="Jane Davies" userId="ece06c1e-1fe5-4526-9740-3b5872e790df" providerId="ADAL" clId="{CCAC9671-B931-422D-85DE-BCA7EC2ED91E}" dt="2024-02-22T08:45:21.025" v="3"/>
          <ac:spMkLst>
            <pc:docMk/>
            <pc:sldMk cId="1021350465" sldId="509"/>
            <ac:spMk id="5" creationId="{27C981E4-C13A-B62F-B727-9C9311F1F22D}"/>
          </ac:spMkLst>
        </pc:spChg>
      </pc:sldChg>
      <pc:sldChg chg="modSp mod">
        <pc:chgData name="Jane Davies" userId="ece06c1e-1fe5-4526-9740-3b5872e790df" providerId="ADAL" clId="{CCAC9671-B931-422D-85DE-BCA7EC2ED91E}" dt="2024-02-22T09:55:55.420" v="749" actId="27636"/>
        <pc:sldMkLst>
          <pc:docMk/>
          <pc:sldMk cId="2808005588" sldId="515"/>
        </pc:sldMkLst>
        <pc:spChg chg="mod">
          <ac:chgData name="Jane Davies" userId="ece06c1e-1fe5-4526-9740-3b5872e790df" providerId="ADAL" clId="{CCAC9671-B931-422D-85DE-BCA7EC2ED91E}" dt="2024-02-22T09:55:55.420" v="749" actId="27636"/>
          <ac:spMkLst>
            <pc:docMk/>
            <pc:sldMk cId="2808005588" sldId="515"/>
            <ac:spMk id="3" creationId="{0CCCD238-CF7C-8B76-A897-AD42B14CE7FB}"/>
          </ac:spMkLst>
        </pc:spChg>
      </pc:sldChg>
      <pc:sldChg chg="delSp modSp del mod">
        <pc:chgData name="Jane Davies" userId="ece06c1e-1fe5-4526-9740-3b5872e790df" providerId="ADAL" clId="{CCAC9671-B931-422D-85DE-BCA7EC2ED91E}" dt="2024-02-22T09:56:21.944" v="750" actId="47"/>
        <pc:sldMkLst>
          <pc:docMk/>
          <pc:sldMk cId="1380608663" sldId="516"/>
        </pc:sldMkLst>
        <pc:spChg chg="mod">
          <ac:chgData name="Jane Davies" userId="ece06c1e-1fe5-4526-9740-3b5872e790df" providerId="ADAL" clId="{CCAC9671-B931-422D-85DE-BCA7EC2ED91E}" dt="2024-02-22T09:55:09.052" v="736" actId="14100"/>
          <ac:spMkLst>
            <pc:docMk/>
            <pc:sldMk cId="1380608663" sldId="516"/>
            <ac:spMk id="3" creationId="{27CA6EFF-FBB1-DD0B-5ECC-46743744A6E8}"/>
          </ac:spMkLst>
        </pc:spChg>
        <pc:spChg chg="del mod">
          <ac:chgData name="Jane Davies" userId="ece06c1e-1fe5-4526-9740-3b5872e790df" providerId="ADAL" clId="{CCAC9671-B931-422D-85DE-BCA7EC2ED91E}" dt="2024-02-22T09:55:13.210" v="739"/>
          <ac:spMkLst>
            <pc:docMk/>
            <pc:sldMk cId="1380608663" sldId="516"/>
            <ac:spMk id="4" creationId="{8B7D5EF7-3412-010E-1314-B64866172C94}"/>
          </ac:spMkLst>
        </pc:spChg>
      </pc:sldChg>
      <pc:sldChg chg="del">
        <pc:chgData name="Jane Davies" userId="ece06c1e-1fe5-4526-9740-3b5872e790df" providerId="ADAL" clId="{CCAC9671-B931-422D-85DE-BCA7EC2ED91E}" dt="2024-02-22T10:16:43.274" v="961" actId="47"/>
        <pc:sldMkLst>
          <pc:docMk/>
          <pc:sldMk cId="17566051" sldId="518"/>
        </pc:sldMkLst>
      </pc:sldChg>
      <pc:sldChg chg="modSp mod">
        <pc:chgData name="Jane Davies" userId="ece06c1e-1fe5-4526-9740-3b5872e790df" providerId="ADAL" clId="{CCAC9671-B931-422D-85DE-BCA7EC2ED91E}" dt="2024-02-22T10:12:53.285" v="954"/>
        <pc:sldMkLst>
          <pc:docMk/>
          <pc:sldMk cId="4010125314" sldId="521"/>
        </pc:sldMkLst>
        <pc:spChg chg="mod">
          <ac:chgData name="Jane Davies" userId="ece06c1e-1fe5-4526-9740-3b5872e790df" providerId="ADAL" clId="{CCAC9671-B931-422D-85DE-BCA7EC2ED91E}" dt="2024-02-22T10:12:53.285" v="954"/>
          <ac:spMkLst>
            <pc:docMk/>
            <pc:sldMk cId="4010125314" sldId="521"/>
            <ac:spMk id="3" creationId="{DC887D13-C851-1A94-A762-902EF20DA4AC}"/>
          </ac:spMkLst>
        </pc:spChg>
      </pc:sldChg>
      <pc:sldChg chg="modSp del mod">
        <pc:chgData name="Jane Davies" userId="ece06c1e-1fe5-4526-9740-3b5872e790df" providerId="ADAL" clId="{CCAC9671-B931-422D-85DE-BCA7EC2ED91E}" dt="2024-02-22T10:14:39.778" v="956" actId="47"/>
        <pc:sldMkLst>
          <pc:docMk/>
          <pc:sldMk cId="1961242100" sldId="526"/>
        </pc:sldMkLst>
        <pc:spChg chg="mod">
          <ac:chgData name="Jane Davies" userId="ece06c1e-1fe5-4526-9740-3b5872e790df" providerId="ADAL" clId="{CCAC9671-B931-422D-85DE-BCA7EC2ED91E}" dt="2024-02-22T10:14:37.441" v="955" actId="6549"/>
          <ac:spMkLst>
            <pc:docMk/>
            <pc:sldMk cId="1961242100" sldId="526"/>
            <ac:spMk id="3" creationId="{ED59C51A-8ADF-5B16-BCF1-E0DED2CBF46F}"/>
          </ac:spMkLst>
        </pc:spChg>
      </pc:sldChg>
      <pc:sldChg chg="modSp mod modAnim modNotesTx">
        <pc:chgData name="Jane Davies" userId="ece06c1e-1fe5-4526-9740-3b5872e790df" providerId="ADAL" clId="{CCAC9671-B931-422D-85DE-BCA7EC2ED91E}" dt="2024-02-22T10:16:05.768" v="959"/>
        <pc:sldMkLst>
          <pc:docMk/>
          <pc:sldMk cId="2886826494" sldId="530"/>
        </pc:sldMkLst>
        <pc:spChg chg="mod">
          <ac:chgData name="Jane Davies" userId="ece06c1e-1fe5-4526-9740-3b5872e790df" providerId="ADAL" clId="{CCAC9671-B931-422D-85DE-BCA7EC2ED91E}" dt="2024-02-22T10:15:45.254" v="957"/>
          <ac:spMkLst>
            <pc:docMk/>
            <pc:sldMk cId="2886826494" sldId="530"/>
            <ac:spMk id="3" creationId="{4D82728D-0340-FEA3-12A5-D9DD113D91AB}"/>
          </ac:spMkLst>
        </pc:spChg>
      </pc:sldChg>
      <pc:sldChg chg="modSp del mod">
        <pc:chgData name="Jane Davies" userId="ece06c1e-1fe5-4526-9740-3b5872e790df" providerId="ADAL" clId="{CCAC9671-B931-422D-85DE-BCA7EC2ED91E}" dt="2024-02-22T09:50:09.362" v="703" actId="47"/>
        <pc:sldMkLst>
          <pc:docMk/>
          <pc:sldMk cId="2045377901" sldId="532"/>
        </pc:sldMkLst>
        <pc:spChg chg="mod">
          <ac:chgData name="Jane Davies" userId="ece06c1e-1fe5-4526-9740-3b5872e790df" providerId="ADAL" clId="{CCAC9671-B931-422D-85DE-BCA7EC2ED91E}" dt="2024-02-22T08:56:26.842" v="51"/>
          <ac:spMkLst>
            <pc:docMk/>
            <pc:sldMk cId="2045377901" sldId="532"/>
            <ac:spMk id="3" creationId="{BA30E9F9-BF5A-A74B-5CEF-44338F697FE9}"/>
          </ac:spMkLst>
        </pc:spChg>
      </pc:sldChg>
      <pc:sldChg chg="modAnim modNotesTx">
        <pc:chgData name="Jane Davies" userId="ece06c1e-1fe5-4526-9740-3b5872e790df" providerId="ADAL" clId="{CCAC9671-B931-422D-85DE-BCA7EC2ED91E}" dt="2024-02-22T09:54:09.547" v="732"/>
        <pc:sldMkLst>
          <pc:docMk/>
          <pc:sldMk cId="108943507" sldId="533"/>
        </pc:sldMkLst>
      </pc:sldChg>
      <pc:sldChg chg="modSp mod">
        <pc:chgData name="Jane Davies" userId="ece06c1e-1fe5-4526-9740-3b5872e790df" providerId="ADAL" clId="{CCAC9671-B931-422D-85DE-BCA7EC2ED91E}" dt="2024-02-22T08:49:15.544" v="15" actId="113"/>
        <pc:sldMkLst>
          <pc:docMk/>
          <pc:sldMk cId="1622429127" sldId="534"/>
        </pc:sldMkLst>
        <pc:spChg chg="mod">
          <ac:chgData name="Jane Davies" userId="ece06c1e-1fe5-4526-9740-3b5872e790df" providerId="ADAL" clId="{CCAC9671-B931-422D-85DE-BCA7EC2ED91E}" dt="2024-02-22T08:49:15.544" v="15" actId="113"/>
          <ac:spMkLst>
            <pc:docMk/>
            <pc:sldMk cId="1622429127" sldId="534"/>
            <ac:spMk id="3" creationId="{233B58CA-9419-790D-736B-D094E70DF0D5}"/>
          </ac:spMkLst>
        </pc:spChg>
      </pc:sldChg>
      <pc:sldChg chg="modSp new mod">
        <pc:chgData name="Jane Davies" userId="ece06c1e-1fe5-4526-9740-3b5872e790df" providerId="ADAL" clId="{CCAC9671-B931-422D-85DE-BCA7EC2ED91E}" dt="2024-02-22T09:50:02.076" v="702" actId="27636"/>
        <pc:sldMkLst>
          <pc:docMk/>
          <pc:sldMk cId="4199038680" sldId="535"/>
        </pc:sldMkLst>
        <pc:spChg chg="mod">
          <ac:chgData name="Jane Davies" userId="ece06c1e-1fe5-4526-9740-3b5872e790df" providerId="ADAL" clId="{CCAC9671-B931-422D-85DE-BCA7EC2ED91E}" dt="2024-02-22T09:44:19.186" v="466" actId="207"/>
          <ac:spMkLst>
            <pc:docMk/>
            <pc:sldMk cId="4199038680" sldId="535"/>
            <ac:spMk id="2" creationId="{075A3A53-99BC-23D8-B2F7-4F728A9DE88F}"/>
          </ac:spMkLst>
        </pc:spChg>
        <pc:spChg chg="mod">
          <ac:chgData name="Jane Davies" userId="ece06c1e-1fe5-4526-9740-3b5872e790df" providerId="ADAL" clId="{CCAC9671-B931-422D-85DE-BCA7EC2ED91E}" dt="2024-02-22T09:50:02.076" v="702" actId="27636"/>
          <ac:spMkLst>
            <pc:docMk/>
            <pc:sldMk cId="4199038680" sldId="535"/>
            <ac:spMk id="3" creationId="{C3DD87C7-CC2F-4EB9-3023-E5CB3BF1FBD1}"/>
          </ac:spMkLst>
        </pc:spChg>
      </pc:sldChg>
      <pc:sldChg chg="modSp new mod">
        <pc:chgData name="Jane Davies" userId="ece06c1e-1fe5-4526-9740-3b5872e790df" providerId="ADAL" clId="{CCAC9671-B931-422D-85DE-BCA7EC2ED91E}" dt="2024-02-22T09:46:01.296" v="517" actId="20577"/>
        <pc:sldMkLst>
          <pc:docMk/>
          <pc:sldMk cId="3549852309" sldId="536"/>
        </pc:sldMkLst>
        <pc:spChg chg="mod">
          <ac:chgData name="Jane Davies" userId="ece06c1e-1fe5-4526-9740-3b5872e790df" providerId="ADAL" clId="{CCAC9671-B931-422D-85DE-BCA7EC2ED91E}" dt="2024-02-22T09:45:20.950" v="474" actId="207"/>
          <ac:spMkLst>
            <pc:docMk/>
            <pc:sldMk cId="3549852309" sldId="536"/>
            <ac:spMk id="2" creationId="{34A01FD2-37C4-AA92-200D-F64F16EB30E5}"/>
          </ac:spMkLst>
        </pc:spChg>
        <pc:spChg chg="mod">
          <ac:chgData name="Jane Davies" userId="ece06c1e-1fe5-4526-9740-3b5872e790df" providerId="ADAL" clId="{CCAC9671-B931-422D-85DE-BCA7EC2ED91E}" dt="2024-02-22T09:46:01.296" v="517" actId="20577"/>
          <ac:spMkLst>
            <pc:docMk/>
            <pc:sldMk cId="3549852309" sldId="536"/>
            <ac:spMk id="3" creationId="{5205753A-CD32-06D6-5313-B447E602AFBC}"/>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12DDD7E-1CDB-40FF-8EB2-B4ABD7028986}" type="doc">
      <dgm:prSet loTypeId="urn:microsoft.com/office/officeart/2016/7/layout/BasicTimeline" loCatId="process" qsTypeId="urn:microsoft.com/office/officeart/2005/8/quickstyle/simple1" qsCatId="simple" csTypeId="urn:microsoft.com/office/officeart/2005/8/colors/colorful5" csCatId="colorful" phldr="1"/>
      <dgm:spPr/>
      <dgm:t>
        <a:bodyPr/>
        <a:lstStyle/>
        <a:p>
          <a:endParaRPr lang="en-US"/>
        </a:p>
      </dgm:t>
    </dgm:pt>
    <dgm:pt modelId="{D1ECDFC8-C284-4F57-88B0-D8E414DC89FE}">
      <dgm:prSet/>
      <dgm:spPr/>
      <dgm:t>
        <a:bodyPr/>
        <a:lstStyle/>
        <a:p>
          <a:pPr>
            <a:defRPr b="1"/>
          </a:pPr>
          <a:r>
            <a:rPr lang="en-US"/>
            <a:t>1960s</a:t>
          </a:r>
        </a:p>
      </dgm:t>
    </dgm:pt>
    <dgm:pt modelId="{378408DE-47B0-4460-947A-8F03E63B79E4}" type="parTrans" cxnId="{43A870F1-1732-4BB9-B673-B183138A6A4E}">
      <dgm:prSet/>
      <dgm:spPr/>
      <dgm:t>
        <a:bodyPr/>
        <a:lstStyle/>
        <a:p>
          <a:endParaRPr lang="en-US"/>
        </a:p>
      </dgm:t>
    </dgm:pt>
    <dgm:pt modelId="{658048E5-77AE-4CC5-9A98-66E193535006}" type="sibTrans" cxnId="{43A870F1-1732-4BB9-B673-B183138A6A4E}">
      <dgm:prSet/>
      <dgm:spPr/>
      <dgm:t>
        <a:bodyPr/>
        <a:lstStyle/>
        <a:p>
          <a:endParaRPr lang="en-US"/>
        </a:p>
      </dgm:t>
    </dgm:pt>
    <dgm:pt modelId="{C1B7F4CF-073D-4117-859B-12276A539AD3}">
      <dgm:prSet custT="1"/>
      <dgm:spPr/>
      <dgm:t>
        <a:bodyPr/>
        <a:lstStyle/>
        <a:p>
          <a:r>
            <a:rPr lang="en-US" sz="1600" dirty="0"/>
            <a:t>In the 1960s new laws said people of different races must be treated fairly. </a:t>
          </a:r>
        </a:p>
      </dgm:t>
    </dgm:pt>
    <dgm:pt modelId="{2EC08185-BF9F-47AA-9789-767595BD4669}" type="parTrans" cxnId="{ABBAB8B0-F471-4B15-85BE-B8CACEAE0513}">
      <dgm:prSet/>
      <dgm:spPr/>
      <dgm:t>
        <a:bodyPr/>
        <a:lstStyle/>
        <a:p>
          <a:endParaRPr lang="en-US"/>
        </a:p>
      </dgm:t>
    </dgm:pt>
    <dgm:pt modelId="{3F617A83-D438-4877-92CF-9E000EAAEEFB}" type="sibTrans" cxnId="{ABBAB8B0-F471-4B15-85BE-B8CACEAE0513}">
      <dgm:prSet/>
      <dgm:spPr/>
      <dgm:t>
        <a:bodyPr/>
        <a:lstStyle/>
        <a:p>
          <a:endParaRPr lang="en-US"/>
        </a:p>
      </dgm:t>
    </dgm:pt>
    <dgm:pt modelId="{930903C9-EEA7-4459-893A-B6542F70B215}">
      <dgm:prSet/>
      <dgm:spPr/>
      <dgm:t>
        <a:bodyPr/>
        <a:lstStyle/>
        <a:p>
          <a:pPr>
            <a:defRPr b="1"/>
          </a:pPr>
          <a:r>
            <a:rPr lang="en-US"/>
            <a:t>1970s</a:t>
          </a:r>
        </a:p>
      </dgm:t>
    </dgm:pt>
    <dgm:pt modelId="{D1CA6101-28F4-4F65-981C-539C0AE233BC}" type="parTrans" cxnId="{E44CB811-BF9F-46F8-BC73-D4127FABAD76}">
      <dgm:prSet/>
      <dgm:spPr/>
      <dgm:t>
        <a:bodyPr/>
        <a:lstStyle/>
        <a:p>
          <a:endParaRPr lang="en-US"/>
        </a:p>
      </dgm:t>
    </dgm:pt>
    <dgm:pt modelId="{50561696-1532-43DA-A185-28A6F838AC4C}" type="sibTrans" cxnId="{E44CB811-BF9F-46F8-BC73-D4127FABAD76}">
      <dgm:prSet/>
      <dgm:spPr/>
      <dgm:t>
        <a:bodyPr/>
        <a:lstStyle/>
        <a:p>
          <a:endParaRPr lang="en-US"/>
        </a:p>
      </dgm:t>
    </dgm:pt>
    <dgm:pt modelId="{A7BB3078-8EB6-4018-91CB-79BEAF102DD8}">
      <dgm:prSet custT="1"/>
      <dgm:spPr/>
      <dgm:t>
        <a:bodyPr/>
        <a:lstStyle/>
        <a:p>
          <a:r>
            <a:rPr lang="en-US" sz="1600" dirty="0"/>
            <a:t>In the 1970s new laws said men and women must be treated equally and get the same pay for the same job. </a:t>
          </a:r>
        </a:p>
      </dgm:t>
    </dgm:pt>
    <dgm:pt modelId="{A98986E6-CD45-4FFB-8E2E-0EEB05F7129F}" type="parTrans" cxnId="{EAA81722-8248-4AF2-AC69-AB1348967D4D}">
      <dgm:prSet/>
      <dgm:spPr/>
      <dgm:t>
        <a:bodyPr/>
        <a:lstStyle/>
        <a:p>
          <a:endParaRPr lang="en-US"/>
        </a:p>
      </dgm:t>
    </dgm:pt>
    <dgm:pt modelId="{65B8F4A5-A9AA-4302-981F-3DC1714C8FF8}" type="sibTrans" cxnId="{EAA81722-8248-4AF2-AC69-AB1348967D4D}">
      <dgm:prSet/>
      <dgm:spPr/>
      <dgm:t>
        <a:bodyPr/>
        <a:lstStyle/>
        <a:p>
          <a:endParaRPr lang="en-US"/>
        </a:p>
      </dgm:t>
    </dgm:pt>
    <dgm:pt modelId="{68D57941-4F69-45C7-8F1B-8C82D6A48FB2}">
      <dgm:prSet/>
      <dgm:spPr/>
      <dgm:t>
        <a:bodyPr/>
        <a:lstStyle/>
        <a:p>
          <a:pPr>
            <a:defRPr b="1"/>
          </a:pPr>
          <a:r>
            <a:rPr lang="en-US"/>
            <a:t>1990s</a:t>
          </a:r>
        </a:p>
      </dgm:t>
    </dgm:pt>
    <dgm:pt modelId="{B20A6311-85FC-4EAA-83F9-3FB5C6721252}" type="parTrans" cxnId="{28ABE17B-A537-4E30-9D14-E2B573D96C01}">
      <dgm:prSet/>
      <dgm:spPr/>
      <dgm:t>
        <a:bodyPr/>
        <a:lstStyle/>
        <a:p>
          <a:endParaRPr lang="en-US"/>
        </a:p>
      </dgm:t>
    </dgm:pt>
    <dgm:pt modelId="{618B7F66-7562-4584-95FE-43529D7C1B3C}" type="sibTrans" cxnId="{28ABE17B-A537-4E30-9D14-E2B573D96C01}">
      <dgm:prSet/>
      <dgm:spPr/>
      <dgm:t>
        <a:bodyPr/>
        <a:lstStyle/>
        <a:p>
          <a:endParaRPr lang="en-US"/>
        </a:p>
      </dgm:t>
    </dgm:pt>
    <dgm:pt modelId="{F84F7299-0DD5-4BCF-9AB8-201AD601DC91}">
      <dgm:prSet custT="1"/>
      <dgm:spPr/>
      <dgm:t>
        <a:bodyPr/>
        <a:lstStyle/>
        <a:p>
          <a:r>
            <a:rPr lang="en-US" sz="1600" dirty="0"/>
            <a:t>In the 1990s new laws said disabled people must be treated fairly. </a:t>
          </a:r>
        </a:p>
      </dgm:t>
    </dgm:pt>
    <dgm:pt modelId="{09AEEB45-4F7F-435C-874F-1F791748D955}" type="parTrans" cxnId="{F851C49C-0D9A-485F-9DC7-0AB6F6003B1A}">
      <dgm:prSet/>
      <dgm:spPr/>
      <dgm:t>
        <a:bodyPr/>
        <a:lstStyle/>
        <a:p>
          <a:endParaRPr lang="en-US"/>
        </a:p>
      </dgm:t>
    </dgm:pt>
    <dgm:pt modelId="{6D516A19-AF42-404A-82F2-14E7F288DF5E}" type="sibTrans" cxnId="{F851C49C-0D9A-485F-9DC7-0AB6F6003B1A}">
      <dgm:prSet/>
      <dgm:spPr/>
      <dgm:t>
        <a:bodyPr/>
        <a:lstStyle/>
        <a:p>
          <a:endParaRPr lang="en-US"/>
        </a:p>
      </dgm:t>
    </dgm:pt>
    <dgm:pt modelId="{1A50D1C7-A144-4A2A-BCCA-8BF0042E96E1}">
      <dgm:prSet/>
      <dgm:spPr/>
      <dgm:t>
        <a:bodyPr/>
        <a:lstStyle/>
        <a:p>
          <a:pPr>
            <a:defRPr b="1"/>
          </a:pPr>
          <a:r>
            <a:rPr lang="en-US"/>
            <a:t>2004</a:t>
          </a:r>
        </a:p>
      </dgm:t>
    </dgm:pt>
    <dgm:pt modelId="{697C47F8-FD3F-4A4F-AF98-512B89B26B7C}" type="parTrans" cxnId="{81B86C2F-D179-44D7-B910-AA44B5416BD1}">
      <dgm:prSet/>
      <dgm:spPr/>
      <dgm:t>
        <a:bodyPr/>
        <a:lstStyle/>
        <a:p>
          <a:endParaRPr lang="en-US"/>
        </a:p>
      </dgm:t>
    </dgm:pt>
    <dgm:pt modelId="{4A4DB4A3-AAC6-42C4-9E4A-3B4354B7EE6D}" type="sibTrans" cxnId="{81B86C2F-D179-44D7-B910-AA44B5416BD1}">
      <dgm:prSet/>
      <dgm:spPr/>
      <dgm:t>
        <a:bodyPr/>
        <a:lstStyle/>
        <a:p>
          <a:endParaRPr lang="en-US"/>
        </a:p>
      </dgm:t>
    </dgm:pt>
    <dgm:pt modelId="{9C41C690-E1EB-4E0E-AFFC-576124B7C5A1}">
      <dgm:prSet custT="1"/>
      <dgm:spPr/>
      <dgm:t>
        <a:bodyPr/>
        <a:lstStyle/>
        <a:p>
          <a:r>
            <a:rPr lang="en-US" sz="1600" dirty="0"/>
            <a:t>In 2004 new laws gave lesbian, gay and bisexual people the right to become partners/marriage</a:t>
          </a:r>
        </a:p>
      </dgm:t>
    </dgm:pt>
    <dgm:pt modelId="{1F880306-86B5-419B-827B-BB16961600F0}" type="parTrans" cxnId="{5CD22D2C-35C4-46A2-90A5-9293F1D4ACD3}">
      <dgm:prSet/>
      <dgm:spPr/>
      <dgm:t>
        <a:bodyPr/>
        <a:lstStyle/>
        <a:p>
          <a:endParaRPr lang="en-US"/>
        </a:p>
      </dgm:t>
    </dgm:pt>
    <dgm:pt modelId="{EC63F5B9-468A-41A8-8CE6-E7CE3D9C1C2C}" type="sibTrans" cxnId="{5CD22D2C-35C4-46A2-90A5-9293F1D4ACD3}">
      <dgm:prSet/>
      <dgm:spPr/>
      <dgm:t>
        <a:bodyPr/>
        <a:lstStyle/>
        <a:p>
          <a:endParaRPr lang="en-US"/>
        </a:p>
      </dgm:t>
    </dgm:pt>
    <dgm:pt modelId="{3E4C30D2-DE9D-0D47-A6ED-0C0396EA6267}" type="pres">
      <dgm:prSet presAssocID="{812DDD7E-1CDB-40FF-8EB2-B4ABD7028986}" presName="root" presStyleCnt="0">
        <dgm:presLayoutVars>
          <dgm:chMax/>
          <dgm:chPref/>
          <dgm:animLvl val="lvl"/>
        </dgm:presLayoutVars>
      </dgm:prSet>
      <dgm:spPr/>
    </dgm:pt>
    <dgm:pt modelId="{6DD6EE5E-A189-F34E-AA99-0299BCDC33A4}" type="pres">
      <dgm:prSet presAssocID="{812DDD7E-1CDB-40FF-8EB2-B4ABD7028986}" presName="divider" presStyleLbl="fgAccFollowNode1" presStyleIdx="0" presStyleCnt="1"/>
      <dgm:spPr>
        <a:solidFill>
          <a:schemeClr val="accent5">
            <a:tint val="40000"/>
            <a:alpha val="90000"/>
            <a:hueOff val="0"/>
            <a:satOff val="0"/>
            <a:lumOff val="0"/>
            <a:alphaOff val="0"/>
          </a:schemeClr>
        </a:solidFill>
        <a:ln w="19050" cap="rnd" cmpd="sng" algn="ctr">
          <a:solidFill>
            <a:schemeClr val="accent5">
              <a:tint val="40000"/>
              <a:alpha val="90000"/>
              <a:hueOff val="0"/>
              <a:satOff val="0"/>
              <a:lumOff val="0"/>
              <a:alphaOff val="0"/>
            </a:schemeClr>
          </a:solidFill>
          <a:prstDash val="solid"/>
          <a:tailEnd type="triangle" w="lg" len="lg"/>
        </a:ln>
        <a:effectLst/>
      </dgm:spPr>
    </dgm:pt>
    <dgm:pt modelId="{B907CD30-4966-9840-B66B-BA794ED2DA9E}" type="pres">
      <dgm:prSet presAssocID="{812DDD7E-1CDB-40FF-8EB2-B4ABD7028986}" presName="nodes" presStyleCnt="0">
        <dgm:presLayoutVars>
          <dgm:chMax/>
          <dgm:chPref/>
          <dgm:animLvl val="lvl"/>
        </dgm:presLayoutVars>
      </dgm:prSet>
      <dgm:spPr/>
    </dgm:pt>
    <dgm:pt modelId="{187294E3-B2D4-1B4D-BCEB-92C82823EF0C}" type="pres">
      <dgm:prSet presAssocID="{D1ECDFC8-C284-4F57-88B0-D8E414DC89FE}" presName="composite" presStyleCnt="0"/>
      <dgm:spPr/>
    </dgm:pt>
    <dgm:pt modelId="{2800F0FD-18D0-7F44-BD2A-0E704E7A89DD}" type="pres">
      <dgm:prSet presAssocID="{D1ECDFC8-C284-4F57-88B0-D8E414DC89FE}" presName="L1TextContainer" presStyleLbl="revTx" presStyleIdx="0" presStyleCnt="4">
        <dgm:presLayoutVars>
          <dgm:chMax val="1"/>
          <dgm:chPref val="1"/>
          <dgm:bulletEnabled val="1"/>
        </dgm:presLayoutVars>
      </dgm:prSet>
      <dgm:spPr/>
    </dgm:pt>
    <dgm:pt modelId="{2F1861C5-8021-DE44-A56A-3D4BCED38FF2}" type="pres">
      <dgm:prSet presAssocID="{D1ECDFC8-C284-4F57-88B0-D8E414DC89FE}" presName="L2TextContainerWrapper" presStyleCnt="0">
        <dgm:presLayoutVars>
          <dgm:chMax val="0"/>
          <dgm:chPref val="0"/>
          <dgm:bulletEnabled val="1"/>
        </dgm:presLayoutVars>
      </dgm:prSet>
      <dgm:spPr/>
    </dgm:pt>
    <dgm:pt modelId="{EFCA6742-6FA3-BD42-9B27-4F8CD80690C0}" type="pres">
      <dgm:prSet presAssocID="{D1ECDFC8-C284-4F57-88B0-D8E414DC89FE}" presName="L2TextContainer" presStyleLbl="bgAcc1" presStyleIdx="0" presStyleCnt="4"/>
      <dgm:spPr/>
    </dgm:pt>
    <dgm:pt modelId="{4ED9A4F4-23A3-4B43-8783-9BFA6CA73901}" type="pres">
      <dgm:prSet presAssocID="{D1ECDFC8-C284-4F57-88B0-D8E414DC89FE}" presName="FlexibleEmptyPlaceHolder" presStyleCnt="0"/>
      <dgm:spPr/>
    </dgm:pt>
    <dgm:pt modelId="{76C2D247-3F37-114E-8337-FA0DAA450EED}" type="pres">
      <dgm:prSet presAssocID="{D1ECDFC8-C284-4F57-88B0-D8E414DC89FE}" presName="ConnectLine" presStyleLbl="sibTrans1D1" presStyleIdx="0" presStyleCnt="4"/>
      <dgm:spPr>
        <a:noFill/>
        <a:ln w="9525" cap="rnd" cmpd="sng" algn="ctr">
          <a:solidFill>
            <a:schemeClr val="accent5">
              <a:hueOff val="0"/>
              <a:satOff val="0"/>
              <a:lumOff val="0"/>
              <a:alphaOff val="0"/>
            </a:schemeClr>
          </a:solidFill>
          <a:prstDash val="dash"/>
        </a:ln>
        <a:effectLst/>
      </dgm:spPr>
    </dgm:pt>
    <dgm:pt modelId="{35B72BE4-4DF0-E042-A6BF-FE2E09FE90CB}" type="pres">
      <dgm:prSet presAssocID="{D1ECDFC8-C284-4F57-88B0-D8E414DC89FE}" presName="ConnectorPoint" presStyleLbl="alignNode1" presStyleIdx="0" presStyleCnt="4"/>
      <dgm:spPr/>
    </dgm:pt>
    <dgm:pt modelId="{AF8A7717-7542-9141-9BD4-788BA4D25D5B}" type="pres">
      <dgm:prSet presAssocID="{D1ECDFC8-C284-4F57-88B0-D8E414DC89FE}" presName="EmptyPlaceHolder" presStyleCnt="0"/>
      <dgm:spPr/>
    </dgm:pt>
    <dgm:pt modelId="{3D7ABAEC-D0B0-8641-86B2-C420B2C1EA20}" type="pres">
      <dgm:prSet presAssocID="{658048E5-77AE-4CC5-9A98-66E193535006}" presName="spaceBetweenRectangles" presStyleCnt="0"/>
      <dgm:spPr/>
    </dgm:pt>
    <dgm:pt modelId="{34A4F145-AB96-3F48-8B5C-A69BD12A74E9}" type="pres">
      <dgm:prSet presAssocID="{930903C9-EEA7-4459-893A-B6542F70B215}" presName="composite" presStyleCnt="0"/>
      <dgm:spPr/>
    </dgm:pt>
    <dgm:pt modelId="{7A989496-CB1C-BE44-BDC0-F9F428EF94C0}" type="pres">
      <dgm:prSet presAssocID="{930903C9-EEA7-4459-893A-B6542F70B215}" presName="L1TextContainer" presStyleLbl="revTx" presStyleIdx="1" presStyleCnt="4">
        <dgm:presLayoutVars>
          <dgm:chMax val="1"/>
          <dgm:chPref val="1"/>
          <dgm:bulletEnabled val="1"/>
        </dgm:presLayoutVars>
      </dgm:prSet>
      <dgm:spPr/>
    </dgm:pt>
    <dgm:pt modelId="{DFD0A8AA-9110-4A4A-BDC7-91ADF087FF8F}" type="pres">
      <dgm:prSet presAssocID="{930903C9-EEA7-4459-893A-B6542F70B215}" presName="L2TextContainerWrapper" presStyleCnt="0">
        <dgm:presLayoutVars>
          <dgm:chMax val="0"/>
          <dgm:chPref val="0"/>
          <dgm:bulletEnabled val="1"/>
        </dgm:presLayoutVars>
      </dgm:prSet>
      <dgm:spPr/>
    </dgm:pt>
    <dgm:pt modelId="{24FFC694-BBEC-FF43-BDB3-1FC5DF807536}" type="pres">
      <dgm:prSet presAssocID="{930903C9-EEA7-4459-893A-B6542F70B215}" presName="L2TextContainer" presStyleLbl="bgAcc1" presStyleIdx="1" presStyleCnt="4"/>
      <dgm:spPr/>
    </dgm:pt>
    <dgm:pt modelId="{EA5F5630-0120-784A-B9A7-D397B1EB15E3}" type="pres">
      <dgm:prSet presAssocID="{930903C9-EEA7-4459-893A-B6542F70B215}" presName="FlexibleEmptyPlaceHolder" presStyleCnt="0"/>
      <dgm:spPr/>
    </dgm:pt>
    <dgm:pt modelId="{8379FC82-33C9-F249-87BB-D18C5B895BC5}" type="pres">
      <dgm:prSet presAssocID="{930903C9-EEA7-4459-893A-B6542F70B215}" presName="ConnectLine" presStyleLbl="sibTrans1D1" presStyleIdx="1" presStyleCnt="4"/>
      <dgm:spPr>
        <a:noFill/>
        <a:ln w="9525" cap="rnd" cmpd="sng" algn="ctr">
          <a:solidFill>
            <a:schemeClr val="accent5">
              <a:hueOff val="2079079"/>
              <a:satOff val="-1338"/>
              <a:lumOff val="915"/>
              <a:alphaOff val="0"/>
            </a:schemeClr>
          </a:solidFill>
          <a:prstDash val="dash"/>
        </a:ln>
        <a:effectLst/>
      </dgm:spPr>
    </dgm:pt>
    <dgm:pt modelId="{BF78023A-A357-B24C-A2CD-0C06D6455081}" type="pres">
      <dgm:prSet presAssocID="{930903C9-EEA7-4459-893A-B6542F70B215}" presName="ConnectorPoint" presStyleLbl="alignNode1" presStyleIdx="1" presStyleCnt="4"/>
      <dgm:spPr/>
    </dgm:pt>
    <dgm:pt modelId="{F05F6A42-1744-A947-9216-BE6D08BB8F34}" type="pres">
      <dgm:prSet presAssocID="{930903C9-EEA7-4459-893A-B6542F70B215}" presName="EmptyPlaceHolder" presStyleCnt="0"/>
      <dgm:spPr/>
    </dgm:pt>
    <dgm:pt modelId="{3FC42B3B-2899-7B45-BA04-411994F9E453}" type="pres">
      <dgm:prSet presAssocID="{50561696-1532-43DA-A185-28A6F838AC4C}" presName="spaceBetweenRectangles" presStyleCnt="0"/>
      <dgm:spPr/>
    </dgm:pt>
    <dgm:pt modelId="{8F2D3AC2-892E-AA4A-BBCF-70BFB9804D83}" type="pres">
      <dgm:prSet presAssocID="{68D57941-4F69-45C7-8F1B-8C82D6A48FB2}" presName="composite" presStyleCnt="0"/>
      <dgm:spPr/>
    </dgm:pt>
    <dgm:pt modelId="{B83EFA64-D62F-F949-B1AD-D0DA84850314}" type="pres">
      <dgm:prSet presAssocID="{68D57941-4F69-45C7-8F1B-8C82D6A48FB2}" presName="L1TextContainer" presStyleLbl="revTx" presStyleIdx="2" presStyleCnt="4">
        <dgm:presLayoutVars>
          <dgm:chMax val="1"/>
          <dgm:chPref val="1"/>
          <dgm:bulletEnabled val="1"/>
        </dgm:presLayoutVars>
      </dgm:prSet>
      <dgm:spPr/>
    </dgm:pt>
    <dgm:pt modelId="{A8C3F9DA-DE66-A849-B57A-939160666223}" type="pres">
      <dgm:prSet presAssocID="{68D57941-4F69-45C7-8F1B-8C82D6A48FB2}" presName="L2TextContainerWrapper" presStyleCnt="0">
        <dgm:presLayoutVars>
          <dgm:chMax val="0"/>
          <dgm:chPref val="0"/>
          <dgm:bulletEnabled val="1"/>
        </dgm:presLayoutVars>
      </dgm:prSet>
      <dgm:spPr/>
    </dgm:pt>
    <dgm:pt modelId="{288696E1-9F78-A045-98E4-21003DEED11A}" type="pres">
      <dgm:prSet presAssocID="{68D57941-4F69-45C7-8F1B-8C82D6A48FB2}" presName="L2TextContainer" presStyleLbl="bgAcc1" presStyleIdx="2" presStyleCnt="4"/>
      <dgm:spPr/>
    </dgm:pt>
    <dgm:pt modelId="{17A39E95-8ACB-5F49-803F-1C86572ED041}" type="pres">
      <dgm:prSet presAssocID="{68D57941-4F69-45C7-8F1B-8C82D6A48FB2}" presName="FlexibleEmptyPlaceHolder" presStyleCnt="0"/>
      <dgm:spPr/>
    </dgm:pt>
    <dgm:pt modelId="{33AEFE98-A682-624B-BC0B-5D9E8D416AC7}" type="pres">
      <dgm:prSet presAssocID="{68D57941-4F69-45C7-8F1B-8C82D6A48FB2}" presName="ConnectLine" presStyleLbl="sibTrans1D1" presStyleIdx="2" presStyleCnt="4"/>
      <dgm:spPr>
        <a:noFill/>
        <a:ln w="9525" cap="rnd" cmpd="sng" algn="ctr">
          <a:solidFill>
            <a:schemeClr val="accent5">
              <a:hueOff val="4158159"/>
              <a:satOff val="-2675"/>
              <a:lumOff val="1829"/>
              <a:alphaOff val="0"/>
            </a:schemeClr>
          </a:solidFill>
          <a:prstDash val="dash"/>
        </a:ln>
        <a:effectLst/>
      </dgm:spPr>
    </dgm:pt>
    <dgm:pt modelId="{CB27FBBA-1B9C-524F-8873-5D0B994064B6}" type="pres">
      <dgm:prSet presAssocID="{68D57941-4F69-45C7-8F1B-8C82D6A48FB2}" presName="ConnectorPoint" presStyleLbl="alignNode1" presStyleIdx="2" presStyleCnt="4"/>
      <dgm:spPr/>
    </dgm:pt>
    <dgm:pt modelId="{9545D40D-1943-7243-8929-8B7BB02DFA5B}" type="pres">
      <dgm:prSet presAssocID="{68D57941-4F69-45C7-8F1B-8C82D6A48FB2}" presName="EmptyPlaceHolder" presStyleCnt="0"/>
      <dgm:spPr/>
    </dgm:pt>
    <dgm:pt modelId="{E9D1F2A2-9BD3-EA4B-9074-D080ED5DD81C}" type="pres">
      <dgm:prSet presAssocID="{618B7F66-7562-4584-95FE-43529D7C1B3C}" presName="spaceBetweenRectangles" presStyleCnt="0"/>
      <dgm:spPr/>
    </dgm:pt>
    <dgm:pt modelId="{9F946832-8285-3543-B442-6CB67970987C}" type="pres">
      <dgm:prSet presAssocID="{1A50D1C7-A144-4A2A-BCCA-8BF0042E96E1}" presName="composite" presStyleCnt="0"/>
      <dgm:spPr/>
    </dgm:pt>
    <dgm:pt modelId="{874B0864-BD94-9B4B-8E21-42BC2AFC136E}" type="pres">
      <dgm:prSet presAssocID="{1A50D1C7-A144-4A2A-BCCA-8BF0042E96E1}" presName="L1TextContainer" presStyleLbl="revTx" presStyleIdx="3" presStyleCnt="4">
        <dgm:presLayoutVars>
          <dgm:chMax val="1"/>
          <dgm:chPref val="1"/>
          <dgm:bulletEnabled val="1"/>
        </dgm:presLayoutVars>
      </dgm:prSet>
      <dgm:spPr/>
    </dgm:pt>
    <dgm:pt modelId="{4AA9A24F-568C-3842-B5A9-3803377432DF}" type="pres">
      <dgm:prSet presAssocID="{1A50D1C7-A144-4A2A-BCCA-8BF0042E96E1}" presName="L2TextContainerWrapper" presStyleCnt="0">
        <dgm:presLayoutVars>
          <dgm:chMax val="0"/>
          <dgm:chPref val="0"/>
          <dgm:bulletEnabled val="1"/>
        </dgm:presLayoutVars>
      </dgm:prSet>
      <dgm:spPr/>
    </dgm:pt>
    <dgm:pt modelId="{68DCC9E1-1A1C-7E45-82A9-13BC11A77FBD}" type="pres">
      <dgm:prSet presAssocID="{1A50D1C7-A144-4A2A-BCCA-8BF0042E96E1}" presName="L2TextContainer" presStyleLbl="bgAcc1" presStyleIdx="3" presStyleCnt="4"/>
      <dgm:spPr/>
    </dgm:pt>
    <dgm:pt modelId="{7A12BA52-0730-4C44-AD60-19A512F0965C}" type="pres">
      <dgm:prSet presAssocID="{1A50D1C7-A144-4A2A-BCCA-8BF0042E96E1}" presName="FlexibleEmptyPlaceHolder" presStyleCnt="0"/>
      <dgm:spPr/>
    </dgm:pt>
    <dgm:pt modelId="{98696295-2728-324F-B83F-F5DA936EE740}" type="pres">
      <dgm:prSet presAssocID="{1A50D1C7-A144-4A2A-BCCA-8BF0042E96E1}" presName="ConnectLine" presStyleLbl="sibTrans1D1" presStyleIdx="3" presStyleCnt="4"/>
      <dgm:spPr>
        <a:noFill/>
        <a:ln w="9525" cap="rnd" cmpd="sng" algn="ctr">
          <a:solidFill>
            <a:schemeClr val="accent5">
              <a:hueOff val="6237238"/>
              <a:satOff val="-4013"/>
              <a:lumOff val="2744"/>
              <a:alphaOff val="0"/>
            </a:schemeClr>
          </a:solidFill>
          <a:prstDash val="dash"/>
        </a:ln>
        <a:effectLst/>
      </dgm:spPr>
    </dgm:pt>
    <dgm:pt modelId="{82EAF6E1-1063-7248-B572-867136886653}" type="pres">
      <dgm:prSet presAssocID="{1A50D1C7-A144-4A2A-BCCA-8BF0042E96E1}" presName="ConnectorPoint" presStyleLbl="alignNode1" presStyleIdx="3" presStyleCnt="4"/>
      <dgm:spPr/>
    </dgm:pt>
    <dgm:pt modelId="{1C116552-D324-4C4C-8090-368FE8A696FD}" type="pres">
      <dgm:prSet presAssocID="{1A50D1C7-A144-4A2A-BCCA-8BF0042E96E1}" presName="EmptyPlaceHolder" presStyleCnt="0"/>
      <dgm:spPr/>
    </dgm:pt>
  </dgm:ptLst>
  <dgm:cxnLst>
    <dgm:cxn modelId="{E44CB811-BF9F-46F8-BC73-D4127FABAD76}" srcId="{812DDD7E-1CDB-40FF-8EB2-B4ABD7028986}" destId="{930903C9-EEA7-4459-893A-B6542F70B215}" srcOrd="1" destOrd="0" parTransId="{D1CA6101-28F4-4F65-981C-539C0AE233BC}" sibTransId="{50561696-1532-43DA-A185-28A6F838AC4C}"/>
    <dgm:cxn modelId="{EAA81722-8248-4AF2-AC69-AB1348967D4D}" srcId="{930903C9-EEA7-4459-893A-B6542F70B215}" destId="{A7BB3078-8EB6-4018-91CB-79BEAF102DD8}" srcOrd="0" destOrd="0" parTransId="{A98986E6-CD45-4FFB-8E2E-0EEB05F7129F}" sibTransId="{65B8F4A5-A9AA-4302-981F-3DC1714C8FF8}"/>
    <dgm:cxn modelId="{EDBBB222-6ED5-4945-A510-4160836C856A}" type="presOf" srcId="{D1ECDFC8-C284-4F57-88B0-D8E414DC89FE}" destId="{2800F0FD-18D0-7F44-BD2A-0E704E7A89DD}" srcOrd="0" destOrd="0" presId="urn:microsoft.com/office/officeart/2016/7/layout/BasicTimeline"/>
    <dgm:cxn modelId="{E5070A23-0B0A-A441-A754-D1146A42B124}" type="presOf" srcId="{C1B7F4CF-073D-4117-859B-12276A539AD3}" destId="{EFCA6742-6FA3-BD42-9B27-4F8CD80690C0}" srcOrd="0" destOrd="0" presId="urn:microsoft.com/office/officeart/2016/7/layout/BasicTimeline"/>
    <dgm:cxn modelId="{E68E1B2A-B8A9-0740-9F52-280B446FA91B}" type="presOf" srcId="{812DDD7E-1CDB-40FF-8EB2-B4ABD7028986}" destId="{3E4C30D2-DE9D-0D47-A6ED-0C0396EA6267}" srcOrd="0" destOrd="0" presId="urn:microsoft.com/office/officeart/2016/7/layout/BasicTimeline"/>
    <dgm:cxn modelId="{5CD22D2C-35C4-46A2-90A5-9293F1D4ACD3}" srcId="{1A50D1C7-A144-4A2A-BCCA-8BF0042E96E1}" destId="{9C41C690-E1EB-4E0E-AFFC-576124B7C5A1}" srcOrd="0" destOrd="0" parTransId="{1F880306-86B5-419B-827B-BB16961600F0}" sibTransId="{EC63F5B9-468A-41A8-8CE6-E7CE3D9C1C2C}"/>
    <dgm:cxn modelId="{81B86C2F-D179-44D7-B910-AA44B5416BD1}" srcId="{812DDD7E-1CDB-40FF-8EB2-B4ABD7028986}" destId="{1A50D1C7-A144-4A2A-BCCA-8BF0042E96E1}" srcOrd="3" destOrd="0" parTransId="{697C47F8-FD3F-4A4F-AF98-512B89B26B7C}" sibTransId="{4A4DB4A3-AAC6-42C4-9E4A-3B4354B7EE6D}"/>
    <dgm:cxn modelId="{04340078-871F-D64A-9895-043589CFEF34}" type="presOf" srcId="{9C41C690-E1EB-4E0E-AFFC-576124B7C5A1}" destId="{68DCC9E1-1A1C-7E45-82A9-13BC11A77FBD}" srcOrd="0" destOrd="0" presId="urn:microsoft.com/office/officeart/2016/7/layout/BasicTimeline"/>
    <dgm:cxn modelId="{15CA407B-8892-474B-9E6F-F9E737308589}" type="presOf" srcId="{F84F7299-0DD5-4BCF-9AB8-201AD601DC91}" destId="{288696E1-9F78-A045-98E4-21003DEED11A}" srcOrd="0" destOrd="0" presId="urn:microsoft.com/office/officeart/2016/7/layout/BasicTimeline"/>
    <dgm:cxn modelId="{28ABE17B-A537-4E30-9D14-E2B573D96C01}" srcId="{812DDD7E-1CDB-40FF-8EB2-B4ABD7028986}" destId="{68D57941-4F69-45C7-8F1B-8C82D6A48FB2}" srcOrd="2" destOrd="0" parTransId="{B20A6311-85FC-4EAA-83F9-3FB5C6721252}" sibTransId="{618B7F66-7562-4584-95FE-43529D7C1B3C}"/>
    <dgm:cxn modelId="{F851C49C-0D9A-485F-9DC7-0AB6F6003B1A}" srcId="{68D57941-4F69-45C7-8F1B-8C82D6A48FB2}" destId="{F84F7299-0DD5-4BCF-9AB8-201AD601DC91}" srcOrd="0" destOrd="0" parTransId="{09AEEB45-4F7F-435C-874F-1F791748D955}" sibTransId="{6D516A19-AF42-404A-82F2-14E7F288DF5E}"/>
    <dgm:cxn modelId="{ABBAB8B0-F471-4B15-85BE-B8CACEAE0513}" srcId="{D1ECDFC8-C284-4F57-88B0-D8E414DC89FE}" destId="{C1B7F4CF-073D-4117-859B-12276A539AD3}" srcOrd="0" destOrd="0" parTransId="{2EC08185-BF9F-47AA-9789-767595BD4669}" sibTransId="{3F617A83-D438-4877-92CF-9E000EAAEEFB}"/>
    <dgm:cxn modelId="{BCF328B5-C4E6-0045-88EE-C1443F4F3133}" type="presOf" srcId="{68D57941-4F69-45C7-8F1B-8C82D6A48FB2}" destId="{B83EFA64-D62F-F949-B1AD-D0DA84850314}" srcOrd="0" destOrd="0" presId="urn:microsoft.com/office/officeart/2016/7/layout/BasicTimeline"/>
    <dgm:cxn modelId="{14669CBE-1102-2E4C-81A2-A79E1F70F329}" type="presOf" srcId="{1A50D1C7-A144-4A2A-BCCA-8BF0042E96E1}" destId="{874B0864-BD94-9B4B-8E21-42BC2AFC136E}" srcOrd="0" destOrd="0" presId="urn:microsoft.com/office/officeart/2016/7/layout/BasicTimeline"/>
    <dgm:cxn modelId="{874103C8-F44A-4A47-B239-0A216A93FCF9}" type="presOf" srcId="{A7BB3078-8EB6-4018-91CB-79BEAF102DD8}" destId="{24FFC694-BBEC-FF43-BDB3-1FC5DF807536}" srcOrd="0" destOrd="0" presId="urn:microsoft.com/office/officeart/2016/7/layout/BasicTimeline"/>
    <dgm:cxn modelId="{C09A51D1-7629-8040-B2AE-4E0BDACB6AAE}" type="presOf" srcId="{930903C9-EEA7-4459-893A-B6542F70B215}" destId="{7A989496-CB1C-BE44-BDC0-F9F428EF94C0}" srcOrd="0" destOrd="0" presId="urn:microsoft.com/office/officeart/2016/7/layout/BasicTimeline"/>
    <dgm:cxn modelId="{43A870F1-1732-4BB9-B673-B183138A6A4E}" srcId="{812DDD7E-1CDB-40FF-8EB2-B4ABD7028986}" destId="{D1ECDFC8-C284-4F57-88B0-D8E414DC89FE}" srcOrd="0" destOrd="0" parTransId="{378408DE-47B0-4460-947A-8F03E63B79E4}" sibTransId="{658048E5-77AE-4CC5-9A98-66E193535006}"/>
    <dgm:cxn modelId="{4021F7C9-79D0-D04B-804F-0D920FF6032A}" type="presParOf" srcId="{3E4C30D2-DE9D-0D47-A6ED-0C0396EA6267}" destId="{6DD6EE5E-A189-F34E-AA99-0299BCDC33A4}" srcOrd="0" destOrd="0" presId="urn:microsoft.com/office/officeart/2016/7/layout/BasicTimeline"/>
    <dgm:cxn modelId="{A17BE753-E098-4340-81C9-5C79A00D9948}" type="presParOf" srcId="{3E4C30D2-DE9D-0D47-A6ED-0C0396EA6267}" destId="{B907CD30-4966-9840-B66B-BA794ED2DA9E}" srcOrd="1" destOrd="0" presId="urn:microsoft.com/office/officeart/2016/7/layout/BasicTimeline"/>
    <dgm:cxn modelId="{6093D79D-9E62-2543-A328-A06CF00D65E5}" type="presParOf" srcId="{B907CD30-4966-9840-B66B-BA794ED2DA9E}" destId="{187294E3-B2D4-1B4D-BCEB-92C82823EF0C}" srcOrd="0" destOrd="0" presId="urn:microsoft.com/office/officeart/2016/7/layout/BasicTimeline"/>
    <dgm:cxn modelId="{5C2B6BC8-689B-1044-A624-50E89F2E942E}" type="presParOf" srcId="{187294E3-B2D4-1B4D-BCEB-92C82823EF0C}" destId="{2800F0FD-18D0-7F44-BD2A-0E704E7A89DD}" srcOrd="0" destOrd="0" presId="urn:microsoft.com/office/officeart/2016/7/layout/BasicTimeline"/>
    <dgm:cxn modelId="{A978B052-070C-A74D-B836-C5B13757FF45}" type="presParOf" srcId="{187294E3-B2D4-1B4D-BCEB-92C82823EF0C}" destId="{2F1861C5-8021-DE44-A56A-3D4BCED38FF2}" srcOrd="1" destOrd="0" presId="urn:microsoft.com/office/officeart/2016/7/layout/BasicTimeline"/>
    <dgm:cxn modelId="{99858636-BB5A-2B41-A37B-4E23A290F28E}" type="presParOf" srcId="{2F1861C5-8021-DE44-A56A-3D4BCED38FF2}" destId="{EFCA6742-6FA3-BD42-9B27-4F8CD80690C0}" srcOrd="0" destOrd="0" presId="urn:microsoft.com/office/officeart/2016/7/layout/BasicTimeline"/>
    <dgm:cxn modelId="{87A3E756-BA8B-924E-AA35-9D07266205FE}" type="presParOf" srcId="{2F1861C5-8021-DE44-A56A-3D4BCED38FF2}" destId="{4ED9A4F4-23A3-4B43-8783-9BFA6CA73901}" srcOrd="1" destOrd="0" presId="urn:microsoft.com/office/officeart/2016/7/layout/BasicTimeline"/>
    <dgm:cxn modelId="{3EC9D11D-0210-4740-8F5D-08FC0C8798C8}" type="presParOf" srcId="{187294E3-B2D4-1B4D-BCEB-92C82823EF0C}" destId="{76C2D247-3F37-114E-8337-FA0DAA450EED}" srcOrd="2" destOrd="0" presId="urn:microsoft.com/office/officeart/2016/7/layout/BasicTimeline"/>
    <dgm:cxn modelId="{B033DB31-2AE1-974A-AD20-09FF81571C59}" type="presParOf" srcId="{187294E3-B2D4-1B4D-BCEB-92C82823EF0C}" destId="{35B72BE4-4DF0-E042-A6BF-FE2E09FE90CB}" srcOrd="3" destOrd="0" presId="urn:microsoft.com/office/officeart/2016/7/layout/BasicTimeline"/>
    <dgm:cxn modelId="{2282B0FD-C9DC-9942-81DA-A3AE82269053}" type="presParOf" srcId="{187294E3-B2D4-1B4D-BCEB-92C82823EF0C}" destId="{AF8A7717-7542-9141-9BD4-788BA4D25D5B}" srcOrd="4" destOrd="0" presId="urn:microsoft.com/office/officeart/2016/7/layout/BasicTimeline"/>
    <dgm:cxn modelId="{B0ECC907-A631-7043-84FD-0024B3AC7D02}" type="presParOf" srcId="{B907CD30-4966-9840-B66B-BA794ED2DA9E}" destId="{3D7ABAEC-D0B0-8641-86B2-C420B2C1EA20}" srcOrd="1" destOrd="0" presId="urn:microsoft.com/office/officeart/2016/7/layout/BasicTimeline"/>
    <dgm:cxn modelId="{B0F6AD51-F571-4246-96ED-1E2D0687E473}" type="presParOf" srcId="{B907CD30-4966-9840-B66B-BA794ED2DA9E}" destId="{34A4F145-AB96-3F48-8B5C-A69BD12A74E9}" srcOrd="2" destOrd="0" presId="urn:microsoft.com/office/officeart/2016/7/layout/BasicTimeline"/>
    <dgm:cxn modelId="{45A0C28B-C465-B04D-83C0-53204C0A7972}" type="presParOf" srcId="{34A4F145-AB96-3F48-8B5C-A69BD12A74E9}" destId="{7A989496-CB1C-BE44-BDC0-F9F428EF94C0}" srcOrd="0" destOrd="0" presId="urn:microsoft.com/office/officeart/2016/7/layout/BasicTimeline"/>
    <dgm:cxn modelId="{E52FF0F9-F823-694D-B199-7E5E3DCA480E}" type="presParOf" srcId="{34A4F145-AB96-3F48-8B5C-A69BD12A74E9}" destId="{DFD0A8AA-9110-4A4A-BDC7-91ADF087FF8F}" srcOrd="1" destOrd="0" presId="urn:microsoft.com/office/officeart/2016/7/layout/BasicTimeline"/>
    <dgm:cxn modelId="{88D77A2D-73E4-1B41-80C9-D22CF8F89CA0}" type="presParOf" srcId="{DFD0A8AA-9110-4A4A-BDC7-91ADF087FF8F}" destId="{24FFC694-BBEC-FF43-BDB3-1FC5DF807536}" srcOrd="0" destOrd="0" presId="urn:microsoft.com/office/officeart/2016/7/layout/BasicTimeline"/>
    <dgm:cxn modelId="{61622FB4-25DD-5644-A385-D4515D12769F}" type="presParOf" srcId="{DFD0A8AA-9110-4A4A-BDC7-91ADF087FF8F}" destId="{EA5F5630-0120-784A-B9A7-D397B1EB15E3}" srcOrd="1" destOrd="0" presId="urn:microsoft.com/office/officeart/2016/7/layout/BasicTimeline"/>
    <dgm:cxn modelId="{D532B666-E632-024C-8FA8-7C64D06B746B}" type="presParOf" srcId="{34A4F145-AB96-3F48-8B5C-A69BD12A74E9}" destId="{8379FC82-33C9-F249-87BB-D18C5B895BC5}" srcOrd="2" destOrd="0" presId="urn:microsoft.com/office/officeart/2016/7/layout/BasicTimeline"/>
    <dgm:cxn modelId="{02D5E88D-7742-264C-94A0-A21EAD4600B1}" type="presParOf" srcId="{34A4F145-AB96-3F48-8B5C-A69BD12A74E9}" destId="{BF78023A-A357-B24C-A2CD-0C06D6455081}" srcOrd="3" destOrd="0" presId="urn:microsoft.com/office/officeart/2016/7/layout/BasicTimeline"/>
    <dgm:cxn modelId="{A6A65C22-A606-9C40-95CA-3DFC07516093}" type="presParOf" srcId="{34A4F145-AB96-3F48-8B5C-A69BD12A74E9}" destId="{F05F6A42-1744-A947-9216-BE6D08BB8F34}" srcOrd="4" destOrd="0" presId="urn:microsoft.com/office/officeart/2016/7/layout/BasicTimeline"/>
    <dgm:cxn modelId="{091AC284-178C-2141-BCC6-FC0FBC3F5F68}" type="presParOf" srcId="{B907CD30-4966-9840-B66B-BA794ED2DA9E}" destId="{3FC42B3B-2899-7B45-BA04-411994F9E453}" srcOrd="3" destOrd="0" presId="urn:microsoft.com/office/officeart/2016/7/layout/BasicTimeline"/>
    <dgm:cxn modelId="{A6DF8A2A-2A21-3D44-88D3-F2ABB9FA27C6}" type="presParOf" srcId="{B907CD30-4966-9840-B66B-BA794ED2DA9E}" destId="{8F2D3AC2-892E-AA4A-BBCF-70BFB9804D83}" srcOrd="4" destOrd="0" presId="urn:microsoft.com/office/officeart/2016/7/layout/BasicTimeline"/>
    <dgm:cxn modelId="{67212D13-ED05-4149-AF67-C7EBE8BD3A8C}" type="presParOf" srcId="{8F2D3AC2-892E-AA4A-BBCF-70BFB9804D83}" destId="{B83EFA64-D62F-F949-B1AD-D0DA84850314}" srcOrd="0" destOrd="0" presId="urn:microsoft.com/office/officeart/2016/7/layout/BasicTimeline"/>
    <dgm:cxn modelId="{9AFE26D0-47AC-D548-9ACD-9EFCB61F9402}" type="presParOf" srcId="{8F2D3AC2-892E-AA4A-BBCF-70BFB9804D83}" destId="{A8C3F9DA-DE66-A849-B57A-939160666223}" srcOrd="1" destOrd="0" presId="urn:microsoft.com/office/officeart/2016/7/layout/BasicTimeline"/>
    <dgm:cxn modelId="{7EC80C83-6C5C-1D40-9E44-B798E90E671D}" type="presParOf" srcId="{A8C3F9DA-DE66-A849-B57A-939160666223}" destId="{288696E1-9F78-A045-98E4-21003DEED11A}" srcOrd="0" destOrd="0" presId="urn:microsoft.com/office/officeart/2016/7/layout/BasicTimeline"/>
    <dgm:cxn modelId="{303345F8-399B-3D4F-A79E-7871FAA32E38}" type="presParOf" srcId="{A8C3F9DA-DE66-A849-B57A-939160666223}" destId="{17A39E95-8ACB-5F49-803F-1C86572ED041}" srcOrd="1" destOrd="0" presId="urn:microsoft.com/office/officeart/2016/7/layout/BasicTimeline"/>
    <dgm:cxn modelId="{2D1B01D6-23B2-FC43-935B-18A1050A8CB9}" type="presParOf" srcId="{8F2D3AC2-892E-AA4A-BBCF-70BFB9804D83}" destId="{33AEFE98-A682-624B-BC0B-5D9E8D416AC7}" srcOrd="2" destOrd="0" presId="urn:microsoft.com/office/officeart/2016/7/layout/BasicTimeline"/>
    <dgm:cxn modelId="{DF337C98-D04C-4246-BC8C-1C1A4F23B6E9}" type="presParOf" srcId="{8F2D3AC2-892E-AA4A-BBCF-70BFB9804D83}" destId="{CB27FBBA-1B9C-524F-8873-5D0B994064B6}" srcOrd="3" destOrd="0" presId="urn:microsoft.com/office/officeart/2016/7/layout/BasicTimeline"/>
    <dgm:cxn modelId="{EB9DA658-DEF8-AA4B-B1C0-24CD6863535F}" type="presParOf" srcId="{8F2D3AC2-892E-AA4A-BBCF-70BFB9804D83}" destId="{9545D40D-1943-7243-8929-8B7BB02DFA5B}" srcOrd="4" destOrd="0" presId="urn:microsoft.com/office/officeart/2016/7/layout/BasicTimeline"/>
    <dgm:cxn modelId="{D086FA7B-A439-1A40-91F9-DC44B635A4E9}" type="presParOf" srcId="{B907CD30-4966-9840-B66B-BA794ED2DA9E}" destId="{E9D1F2A2-9BD3-EA4B-9074-D080ED5DD81C}" srcOrd="5" destOrd="0" presId="urn:microsoft.com/office/officeart/2016/7/layout/BasicTimeline"/>
    <dgm:cxn modelId="{4AA4D040-89FA-484B-9984-129B0539409B}" type="presParOf" srcId="{B907CD30-4966-9840-B66B-BA794ED2DA9E}" destId="{9F946832-8285-3543-B442-6CB67970987C}" srcOrd="6" destOrd="0" presId="urn:microsoft.com/office/officeart/2016/7/layout/BasicTimeline"/>
    <dgm:cxn modelId="{A1E39F07-584C-0B4B-926D-0D42111CA2C3}" type="presParOf" srcId="{9F946832-8285-3543-B442-6CB67970987C}" destId="{874B0864-BD94-9B4B-8E21-42BC2AFC136E}" srcOrd="0" destOrd="0" presId="urn:microsoft.com/office/officeart/2016/7/layout/BasicTimeline"/>
    <dgm:cxn modelId="{AAC2D67F-8909-084F-B6CE-2C7A641B4D87}" type="presParOf" srcId="{9F946832-8285-3543-B442-6CB67970987C}" destId="{4AA9A24F-568C-3842-B5A9-3803377432DF}" srcOrd="1" destOrd="0" presId="urn:microsoft.com/office/officeart/2016/7/layout/BasicTimeline"/>
    <dgm:cxn modelId="{E8FE63A7-F348-B64D-B4AE-82958A45631D}" type="presParOf" srcId="{4AA9A24F-568C-3842-B5A9-3803377432DF}" destId="{68DCC9E1-1A1C-7E45-82A9-13BC11A77FBD}" srcOrd="0" destOrd="0" presId="urn:microsoft.com/office/officeart/2016/7/layout/BasicTimeline"/>
    <dgm:cxn modelId="{3FCC85F9-B891-DB4C-A4E8-5A71BBBC358B}" type="presParOf" srcId="{4AA9A24F-568C-3842-B5A9-3803377432DF}" destId="{7A12BA52-0730-4C44-AD60-19A512F0965C}" srcOrd="1" destOrd="0" presId="urn:microsoft.com/office/officeart/2016/7/layout/BasicTimeline"/>
    <dgm:cxn modelId="{09B92394-E79A-9D49-AA17-2E0BD29E8A7B}" type="presParOf" srcId="{9F946832-8285-3543-B442-6CB67970987C}" destId="{98696295-2728-324F-B83F-F5DA936EE740}" srcOrd="2" destOrd="0" presId="urn:microsoft.com/office/officeart/2016/7/layout/BasicTimeline"/>
    <dgm:cxn modelId="{85900C73-21EE-1648-B0CA-F4893FC3D64B}" type="presParOf" srcId="{9F946832-8285-3543-B442-6CB67970987C}" destId="{82EAF6E1-1063-7248-B572-867136886653}" srcOrd="3" destOrd="0" presId="urn:microsoft.com/office/officeart/2016/7/layout/BasicTimeline"/>
    <dgm:cxn modelId="{8A68B57E-F551-1A44-AFD6-31880A11CA44}" type="presParOf" srcId="{9F946832-8285-3543-B442-6CB67970987C}" destId="{1C116552-D324-4C4C-8090-368FE8A696FD}" srcOrd="4" destOrd="0" presId="urn:microsoft.com/office/officeart/2016/7/layout/BasicTimeline"/>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5A3608D-893A-49EC-86FA-7EDFFF401AF7}" type="doc">
      <dgm:prSet loTypeId="urn:microsoft.com/office/officeart/2005/8/layout/hProcess11" loCatId="process" qsTypeId="urn:microsoft.com/office/officeart/2005/8/quickstyle/simple1" qsCatId="simple" csTypeId="urn:microsoft.com/office/officeart/2005/8/colors/accent1_2" csCatId="accent1" phldr="1"/>
      <dgm:spPr/>
    </dgm:pt>
    <dgm:pt modelId="{74952CBC-2ED8-476B-8FF7-9AEFF744411F}">
      <dgm:prSet phldrT="[Text]"/>
      <dgm:spPr/>
      <dgm:t>
        <a:bodyPr/>
        <a:lstStyle/>
        <a:p>
          <a:r>
            <a:rPr lang="en-GB" dirty="0"/>
            <a:t>1955</a:t>
          </a:r>
        </a:p>
      </dgm:t>
    </dgm:pt>
    <dgm:pt modelId="{60A540A8-47C5-41D2-B5A3-9FA3E5B78238}" type="parTrans" cxnId="{583BBD68-31B5-491E-A7F3-4E46F73CE19E}">
      <dgm:prSet/>
      <dgm:spPr/>
      <dgm:t>
        <a:bodyPr/>
        <a:lstStyle/>
        <a:p>
          <a:endParaRPr lang="en-GB"/>
        </a:p>
      </dgm:t>
    </dgm:pt>
    <dgm:pt modelId="{FC97F5A4-CC5A-4845-9B7F-A4CB9B7B3213}" type="sibTrans" cxnId="{583BBD68-31B5-491E-A7F3-4E46F73CE19E}">
      <dgm:prSet/>
      <dgm:spPr/>
      <dgm:t>
        <a:bodyPr/>
        <a:lstStyle/>
        <a:p>
          <a:endParaRPr lang="en-GB"/>
        </a:p>
      </dgm:t>
    </dgm:pt>
    <dgm:pt modelId="{6752858E-021C-490E-828F-902828EEE928}">
      <dgm:prSet phldrT="[Text]"/>
      <dgm:spPr/>
      <dgm:t>
        <a:bodyPr/>
        <a:lstStyle/>
        <a:p>
          <a:endParaRPr lang="en-GB" dirty="0"/>
        </a:p>
      </dgm:t>
    </dgm:pt>
    <dgm:pt modelId="{E4B2D608-9D5D-4602-A30F-1F2AF7E943D1}" type="parTrans" cxnId="{CFA4C2CC-BBF7-49EC-8FE5-3EFACA29E61C}">
      <dgm:prSet/>
      <dgm:spPr/>
      <dgm:t>
        <a:bodyPr/>
        <a:lstStyle/>
        <a:p>
          <a:endParaRPr lang="en-GB"/>
        </a:p>
      </dgm:t>
    </dgm:pt>
    <dgm:pt modelId="{A69905C3-6D00-40BF-BBD5-291BE0543B37}" type="sibTrans" cxnId="{CFA4C2CC-BBF7-49EC-8FE5-3EFACA29E61C}">
      <dgm:prSet/>
      <dgm:spPr/>
      <dgm:t>
        <a:bodyPr/>
        <a:lstStyle/>
        <a:p>
          <a:endParaRPr lang="en-GB"/>
        </a:p>
      </dgm:t>
    </dgm:pt>
    <dgm:pt modelId="{2732D65C-1E4A-4A24-98F2-C05D66AD6AEB}">
      <dgm:prSet phldrT="[Text]"/>
      <dgm:spPr/>
      <dgm:t>
        <a:bodyPr/>
        <a:lstStyle/>
        <a:p>
          <a:r>
            <a:rPr lang="en-GB" dirty="0"/>
            <a:t>2018</a:t>
          </a:r>
        </a:p>
      </dgm:t>
    </dgm:pt>
    <dgm:pt modelId="{E1CCB052-27C2-427B-8458-FDC10783E680}" type="parTrans" cxnId="{9228419C-1A12-434C-B263-DAC9EFB0E7B1}">
      <dgm:prSet/>
      <dgm:spPr/>
      <dgm:t>
        <a:bodyPr/>
        <a:lstStyle/>
        <a:p>
          <a:endParaRPr lang="en-GB"/>
        </a:p>
      </dgm:t>
    </dgm:pt>
    <dgm:pt modelId="{EA9A40AF-8846-4B75-A1BA-113783E54107}" type="sibTrans" cxnId="{9228419C-1A12-434C-B263-DAC9EFB0E7B1}">
      <dgm:prSet/>
      <dgm:spPr/>
      <dgm:t>
        <a:bodyPr/>
        <a:lstStyle/>
        <a:p>
          <a:endParaRPr lang="en-GB"/>
        </a:p>
      </dgm:t>
    </dgm:pt>
    <dgm:pt modelId="{9A654983-D7B5-4B65-AC1C-41B94941FCCE}" type="pres">
      <dgm:prSet presAssocID="{15A3608D-893A-49EC-86FA-7EDFFF401AF7}" presName="Name0" presStyleCnt="0">
        <dgm:presLayoutVars>
          <dgm:dir/>
          <dgm:resizeHandles val="exact"/>
        </dgm:presLayoutVars>
      </dgm:prSet>
      <dgm:spPr/>
    </dgm:pt>
    <dgm:pt modelId="{18A4794E-35B2-4E0F-8419-2D7FE9F02F5E}" type="pres">
      <dgm:prSet presAssocID="{15A3608D-893A-49EC-86FA-7EDFFF401AF7}" presName="arrow" presStyleLbl="bgShp" presStyleIdx="0" presStyleCnt="1"/>
      <dgm:spPr/>
    </dgm:pt>
    <dgm:pt modelId="{6C42D15B-CEA0-4A3E-A0F6-E2D9C9CFF238}" type="pres">
      <dgm:prSet presAssocID="{15A3608D-893A-49EC-86FA-7EDFFF401AF7}" presName="points" presStyleCnt="0"/>
      <dgm:spPr/>
    </dgm:pt>
    <dgm:pt modelId="{2884F6DC-7AEC-4478-A3A0-5FB203A1B70F}" type="pres">
      <dgm:prSet presAssocID="{74952CBC-2ED8-476B-8FF7-9AEFF744411F}" presName="compositeA" presStyleCnt="0"/>
      <dgm:spPr/>
    </dgm:pt>
    <dgm:pt modelId="{8CEAD2DC-21FE-4AFE-8609-6661F3F15575}" type="pres">
      <dgm:prSet presAssocID="{74952CBC-2ED8-476B-8FF7-9AEFF744411F}" presName="textA" presStyleLbl="revTx" presStyleIdx="0" presStyleCnt="3">
        <dgm:presLayoutVars>
          <dgm:bulletEnabled val="1"/>
        </dgm:presLayoutVars>
      </dgm:prSet>
      <dgm:spPr/>
    </dgm:pt>
    <dgm:pt modelId="{C0DADEC6-6877-42C8-9F88-A077A9F151E5}" type="pres">
      <dgm:prSet presAssocID="{74952CBC-2ED8-476B-8FF7-9AEFF744411F}" presName="circleA" presStyleLbl="node1" presStyleIdx="0" presStyleCnt="3"/>
      <dgm:spPr/>
    </dgm:pt>
    <dgm:pt modelId="{8619B434-4DBE-4A49-88BC-23D6C33D0DF2}" type="pres">
      <dgm:prSet presAssocID="{74952CBC-2ED8-476B-8FF7-9AEFF744411F}" presName="spaceA" presStyleCnt="0"/>
      <dgm:spPr/>
    </dgm:pt>
    <dgm:pt modelId="{016A57DD-7E20-4460-8FE9-096CF5919AD2}" type="pres">
      <dgm:prSet presAssocID="{FC97F5A4-CC5A-4845-9B7F-A4CB9B7B3213}" presName="space" presStyleCnt="0"/>
      <dgm:spPr/>
    </dgm:pt>
    <dgm:pt modelId="{EBA19CCB-924D-433E-91FF-9C7A537F2AB6}" type="pres">
      <dgm:prSet presAssocID="{6752858E-021C-490E-828F-902828EEE928}" presName="compositeB" presStyleCnt="0"/>
      <dgm:spPr/>
    </dgm:pt>
    <dgm:pt modelId="{FFB2351C-54FD-48BB-B8D3-0CEB1BDA2A28}" type="pres">
      <dgm:prSet presAssocID="{6752858E-021C-490E-828F-902828EEE928}" presName="textB" presStyleLbl="revTx" presStyleIdx="1" presStyleCnt="3">
        <dgm:presLayoutVars>
          <dgm:bulletEnabled val="1"/>
        </dgm:presLayoutVars>
      </dgm:prSet>
      <dgm:spPr/>
    </dgm:pt>
    <dgm:pt modelId="{BB08D951-E247-4BDC-B6DB-7149EBD09660}" type="pres">
      <dgm:prSet presAssocID="{6752858E-021C-490E-828F-902828EEE928}" presName="circleB" presStyleLbl="node1" presStyleIdx="1" presStyleCnt="3"/>
      <dgm:spPr/>
    </dgm:pt>
    <dgm:pt modelId="{03791B51-24A3-40BA-B0D6-9F92DA7DA7BB}" type="pres">
      <dgm:prSet presAssocID="{6752858E-021C-490E-828F-902828EEE928}" presName="spaceB" presStyleCnt="0"/>
      <dgm:spPr/>
    </dgm:pt>
    <dgm:pt modelId="{C8EEC642-41B6-4CE9-B15E-576B70689202}" type="pres">
      <dgm:prSet presAssocID="{A69905C3-6D00-40BF-BBD5-291BE0543B37}" presName="space" presStyleCnt="0"/>
      <dgm:spPr/>
    </dgm:pt>
    <dgm:pt modelId="{07526C94-3302-4000-8701-D66CBFA3078D}" type="pres">
      <dgm:prSet presAssocID="{2732D65C-1E4A-4A24-98F2-C05D66AD6AEB}" presName="compositeA" presStyleCnt="0"/>
      <dgm:spPr/>
    </dgm:pt>
    <dgm:pt modelId="{1C2B5155-33E3-42AC-B6AB-EDECD6244E2E}" type="pres">
      <dgm:prSet presAssocID="{2732D65C-1E4A-4A24-98F2-C05D66AD6AEB}" presName="textA" presStyleLbl="revTx" presStyleIdx="2" presStyleCnt="3">
        <dgm:presLayoutVars>
          <dgm:bulletEnabled val="1"/>
        </dgm:presLayoutVars>
      </dgm:prSet>
      <dgm:spPr/>
    </dgm:pt>
    <dgm:pt modelId="{FB12A77F-F261-42F4-94F8-37C928336511}" type="pres">
      <dgm:prSet presAssocID="{2732D65C-1E4A-4A24-98F2-C05D66AD6AEB}" presName="circleA" presStyleLbl="node1" presStyleIdx="2" presStyleCnt="3"/>
      <dgm:spPr/>
    </dgm:pt>
    <dgm:pt modelId="{649FDC30-EAB5-40F9-9ACF-7E8B3977E8D1}" type="pres">
      <dgm:prSet presAssocID="{2732D65C-1E4A-4A24-98F2-C05D66AD6AEB}" presName="spaceA" presStyleCnt="0"/>
      <dgm:spPr/>
    </dgm:pt>
  </dgm:ptLst>
  <dgm:cxnLst>
    <dgm:cxn modelId="{DE003A1F-E7B0-403A-A0B5-009B9E9C74D7}" type="presOf" srcId="{6752858E-021C-490E-828F-902828EEE928}" destId="{FFB2351C-54FD-48BB-B8D3-0CEB1BDA2A28}" srcOrd="0" destOrd="0" presId="urn:microsoft.com/office/officeart/2005/8/layout/hProcess11"/>
    <dgm:cxn modelId="{583BBD68-31B5-491E-A7F3-4E46F73CE19E}" srcId="{15A3608D-893A-49EC-86FA-7EDFFF401AF7}" destId="{74952CBC-2ED8-476B-8FF7-9AEFF744411F}" srcOrd="0" destOrd="0" parTransId="{60A540A8-47C5-41D2-B5A3-9FA3E5B78238}" sibTransId="{FC97F5A4-CC5A-4845-9B7F-A4CB9B7B3213}"/>
    <dgm:cxn modelId="{9B411283-131F-4245-AE9D-337943F8345D}" type="presOf" srcId="{15A3608D-893A-49EC-86FA-7EDFFF401AF7}" destId="{9A654983-D7B5-4B65-AC1C-41B94941FCCE}" srcOrd="0" destOrd="0" presId="urn:microsoft.com/office/officeart/2005/8/layout/hProcess11"/>
    <dgm:cxn modelId="{9228419C-1A12-434C-B263-DAC9EFB0E7B1}" srcId="{15A3608D-893A-49EC-86FA-7EDFFF401AF7}" destId="{2732D65C-1E4A-4A24-98F2-C05D66AD6AEB}" srcOrd="2" destOrd="0" parTransId="{E1CCB052-27C2-427B-8458-FDC10783E680}" sibTransId="{EA9A40AF-8846-4B75-A1BA-113783E54107}"/>
    <dgm:cxn modelId="{CFA4C2CC-BBF7-49EC-8FE5-3EFACA29E61C}" srcId="{15A3608D-893A-49EC-86FA-7EDFFF401AF7}" destId="{6752858E-021C-490E-828F-902828EEE928}" srcOrd="1" destOrd="0" parTransId="{E4B2D608-9D5D-4602-A30F-1F2AF7E943D1}" sibTransId="{A69905C3-6D00-40BF-BBD5-291BE0543B37}"/>
    <dgm:cxn modelId="{87FD57CE-34E7-4838-AFD0-28ACCD471050}" type="presOf" srcId="{74952CBC-2ED8-476B-8FF7-9AEFF744411F}" destId="{8CEAD2DC-21FE-4AFE-8609-6661F3F15575}" srcOrd="0" destOrd="0" presId="urn:microsoft.com/office/officeart/2005/8/layout/hProcess11"/>
    <dgm:cxn modelId="{D9EDE6EE-5934-47BA-9FAC-94573FF86CE1}" type="presOf" srcId="{2732D65C-1E4A-4A24-98F2-C05D66AD6AEB}" destId="{1C2B5155-33E3-42AC-B6AB-EDECD6244E2E}" srcOrd="0" destOrd="0" presId="urn:microsoft.com/office/officeart/2005/8/layout/hProcess11"/>
    <dgm:cxn modelId="{2CB97125-CF66-41A0-B555-436797A49296}" type="presParOf" srcId="{9A654983-D7B5-4B65-AC1C-41B94941FCCE}" destId="{18A4794E-35B2-4E0F-8419-2D7FE9F02F5E}" srcOrd="0" destOrd="0" presId="urn:microsoft.com/office/officeart/2005/8/layout/hProcess11"/>
    <dgm:cxn modelId="{FFAA58AE-0760-4C9A-8348-3134498DE7AF}" type="presParOf" srcId="{9A654983-D7B5-4B65-AC1C-41B94941FCCE}" destId="{6C42D15B-CEA0-4A3E-A0F6-E2D9C9CFF238}" srcOrd="1" destOrd="0" presId="urn:microsoft.com/office/officeart/2005/8/layout/hProcess11"/>
    <dgm:cxn modelId="{1D8E250F-3F96-46E2-B3C2-0E093250D065}" type="presParOf" srcId="{6C42D15B-CEA0-4A3E-A0F6-E2D9C9CFF238}" destId="{2884F6DC-7AEC-4478-A3A0-5FB203A1B70F}" srcOrd="0" destOrd="0" presId="urn:microsoft.com/office/officeart/2005/8/layout/hProcess11"/>
    <dgm:cxn modelId="{D03BF0FE-AA6D-4958-BB1F-ABF9A428CFE6}" type="presParOf" srcId="{2884F6DC-7AEC-4478-A3A0-5FB203A1B70F}" destId="{8CEAD2DC-21FE-4AFE-8609-6661F3F15575}" srcOrd="0" destOrd="0" presId="urn:microsoft.com/office/officeart/2005/8/layout/hProcess11"/>
    <dgm:cxn modelId="{D255BF99-968D-4135-B0BF-4030CD82235E}" type="presParOf" srcId="{2884F6DC-7AEC-4478-A3A0-5FB203A1B70F}" destId="{C0DADEC6-6877-42C8-9F88-A077A9F151E5}" srcOrd="1" destOrd="0" presId="urn:microsoft.com/office/officeart/2005/8/layout/hProcess11"/>
    <dgm:cxn modelId="{23B98AAD-32DB-499C-8324-5A7C7455FD5C}" type="presParOf" srcId="{2884F6DC-7AEC-4478-A3A0-5FB203A1B70F}" destId="{8619B434-4DBE-4A49-88BC-23D6C33D0DF2}" srcOrd="2" destOrd="0" presId="urn:microsoft.com/office/officeart/2005/8/layout/hProcess11"/>
    <dgm:cxn modelId="{FA7F05A7-4D95-4EB9-90F0-8B04E23D049E}" type="presParOf" srcId="{6C42D15B-CEA0-4A3E-A0F6-E2D9C9CFF238}" destId="{016A57DD-7E20-4460-8FE9-096CF5919AD2}" srcOrd="1" destOrd="0" presId="urn:microsoft.com/office/officeart/2005/8/layout/hProcess11"/>
    <dgm:cxn modelId="{C210F74F-E46D-4AC8-9E96-0FC6D8CD6E8C}" type="presParOf" srcId="{6C42D15B-CEA0-4A3E-A0F6-E2D9C9CFF238}" destId="{EBA19CCB-924D-433E-91FF-9C7A537F2AB6}" srcOrd="2" destOrd="0" presId="urn:microsoft.com/office/officeart/2005/8/layout/hProcess11"/>
    <dgm:cxn modelId="{F050FAB2-30A6-4ABF-A0F9-AEEC64490B94}" type="presParOf" srcId="{EBA19CCB-924D-433E-91FF-9C7A537F2AB6}" destId="{FFB2351C-54FD-48BB-B8D3-0CEB1BDA2A28}" srcOrd="0" destOrd="0" presId="urn:microsoft.com/office/officeart/2005/8/layout/hProcess11"/>
    <dgm:cxn modelId="{89343717-3E35-4290-8AF9-F25A44321F39}" type="presParOf" srcId="{EBA19CCB-924D-433E-91FF-9C7A537F2AB6}" destId="{BB08D951-E247-4BDC-B6DB-7149EBD09660}" srcOrd="1" destOrd="0" presId="urn:microsoft.com/office/officeart/2005/8/layout/hProcess11"/>
    <dgm:cxn modelId="{2984BEA0-246C-467B-9557-79567846DBC0}" type="presParOf" srcId="{EBA19CCB-924D-433E-91FF-9C7A537F2AB6}" destId="{03791B51-24A3-40BA-B0D6-9F92DA7DA7BB}" srcOrd="2" destOrd="0" presId="urn:microsoft.com/office/officeart/2005/8/layout/hProcess11"/>
    <dgm:cxn modelId="{60569FE0-744D-4EE6-AC05-8E2A1FCEA9C1}" type="presParOf" srcId="{6C42D15B-CEA0-4A3E-A0F6-E2D9C9CFF238}" destId="{C8EEC642-41B6-4CE9-B15E-576B70689202}" srcOrd="3" destOrd="0" presId="urn:microsoft.com/office/officeart/2005/8/layout/hProcess11"/>
    <dgm:cxn modelId="{114AC211-A854-476A-94E0-F44E18738665}" type="presParOf" srcId="{6C42D15B-CEA0-4A3E-A0F6-E2D9C9CFF238}" destId="{07526C94-3302-4000-8701-D66CBFA3078D}" srcOrd="4" destOrd="0" presId="urn:microsoft.com/office/officeart/2005/8/layout/hProcess11"/>
    <dgm:cxn modelId="{E6A1C8D4-4F13-42D8-AF9A-CA0111E933D1}" type="presParOf" srcId="{07526C94-3302-4000-8701-D66CBFA3078D}" destId="{1C2B5155-33E3-42AC-B6AB-EDECD6244E2E}" srcOrd="0" destOrd="0" presId="urn:microsoft.com/office/officeart/2005/8/layout/hProcess11"/>
    <dgm:cxn modelId="{D2143ABF-4F91-4E78-9006-9C4E1856131D}" type="presParOf" srcId="{07526C94-3302-4000-8701-D66CBFA3078D}" destId="{FB12A77F-F261-42F4-94F8-37C928336511}" srcOrd="1" destOrd="0" presId="urn:microsoft.com/office/officeart/2005/8/layout/hProcess11"/>
    <dgm:cxn modelId="{9D555401-023D-4703-B689-71FA96E2E35F}" type="presParOf" srcId="{07526C94-3302-4000-8701-D66CBFA3078D}" destId="{649FDC30-EAB5-40F9-9ACF-7E8B3977E8D1}" srcOrd="2" destOrd="0" presId="urn:microsoft.com/office/officeart/2005/8/layout/hProcess1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FD5349D-8C9F-4280-9A17-1B5AEB6545DC}" type="doc">
      <dgm:prSet loTypeId="urn:microsoft.com/office/officeart/2005/8/layout/process4" loCatId="process" qsTypeId="urn:microsoft.com/office/officeart/2005/8/quickstyle/simple1" qsCatId="simple" csTypeId="urn:microsoft.com/office/officeart/2005/8/colors/colorful2" csCatId="colorful" phldr="1"/>
      <dgm:spPr/>
      <dgm:t>
        <a:bodyPr/>
        <a:lstStyle/>
        <a:p>
          <a:endParaRPr lang="en-US"/>
        </a:p>
      </dgm:t>
    </dgm:pt>
    <dgm:pt modelId="{B503E00C-A571-4BB8-B91C-EC3FD45428EB}">
      <dgm:prSet/>
      <dgm:spPr/>
      <dgm:t>
        <a:bodyPr/>
        <a:lstStyle/>
        <a:p>
          <a:r>
            <a:rPr lang="en-GB" dirty="0">
              <a:solidFill>
                <a:schemeClr val="tx1"/>
              </a:solidFill>
            </a:rPr>
            <a:t>Different  - what does this mean?</a:t>
          </a:r>
          <a:endParaRPr lang="en-US" dirty="0">
            <a:solidFill>
              <a:schemeClr val="tx1"/>
            </a:solidFill>
          </a:endParaRPr>
        </a:p>
      </dgm:t>
    </dgm:pt>
    <dgm:pt modelId="{F0FD0AA4-185C-47AB-876D-EC0109C43D61}" type="parTrans" cxnId="{4851B68F-912F-4322-B8A9-30E747A7DB91}">
      <dgm:prSet/>
      <dgm:spPr/>
      <dgm:t>
        <a:bodyPr/>
        <a:lstStyle/>
        <a:p>
          <a:endParaRPr lang="en-US"/>
        </a:p>
      </dgm:t>
    </dgm:pt>
    <dgm:pt modelId="{3F22AAAB-71AF-4FB9-8231-A528312121C6}" type="sibTrans" cxnId="{4851B68F-912F-4322-B8A9-30E747A7DB91}">
      <dgm:prSet/>
      <dgm:spPr/>
      <dgm:t>
        <a:bodyPr/>
        <a:lstStyle/>
        <a:p>
          <a:endParaRPr lang="en-US"/>
        </a:p>
      </dgm:t>
    </dgm:pt>
    <dgm:pt modelId="{6FDA5FED-B487-4117-801D-9A43482C0C88}">
      <dgm:prSet/>
      <dgm:spPr/>
      <dgm:t>
        <a:bodyPr/>
        <a:lstStyle/>
        <a:p>
          <a:r>
            <a:rPr lang="en-GB"/>
            <a:t>Looking different</a:t>
          </a:r>
          <a:endParaRPr lang="en-US"/>
        </a:p>
      </dgm:t>
    </dgm:pt>
    <dgm:pt modelId="{A86B5D5A-F0A5-45AB-8A6B-D9F65FCC3E84}" type="parTrans" cxnId="{CC54F4B5-DBDC-4CBC-BC47-13E01504478A}">
      <dgm:prSet/>
      <dgm:spPr/>
      <dgm:t>
        <a:bodyPr/>
        <a:lstStyle/>
        <a:p>
          <a:endParaRPr lang="en-US"/>
        </a:p>
      </dgm:t>
    </dgm:pt>
    <dgm:pt modelId="{6135860A-5C60-4255-B578-554491483E55}" type="sibTrans" cxnId="{CC54F4B5-DBDC-4CBC-BC47-13E01504478A}">
      <dgm:prSet/>
      <dgm:spPr/>
      <dgm:t>
        <a:bodyPr/>
        <a:lstStyle/>
        <a:p>
          <a:endParaRPr lang="en-US"/>
        </a:p>
      </dgm:t>
    </dgm:pt>
    <dgm:pt modelId="{96CAD309-E47B-4D35-93C9-D3A0F158353B}">
      <dgm:prSet/>
      <dgm:spPr/>
      <dgm:t>
        <a:bodyPr/>
        <a:lstStyle/>
        <a:p>
          <a:r>
            <a:rPr lang="en-GB"/>
            <a:t>Speaking a different language</a:t>
          </a:r>
          <a:endParaRPr lang="en-US"/>
        </a:p>
      </dgm:t>
    </dgm:pt>
    <dgm:pt modelId="{5BF427C1-7144-4521-9562-A4A90A921545}" type="parTrans" cxnId="{1DAB34DB-CFF2-4A62-831D-CEA3136CEB0A}">
      <dgm:prSet/>
      <dgm:spPr/>
      <dgm:t>
        <a:bodyPr/>
        <a:lstStyle/>
        <a:p>
          <a:endParaRPr lang="en-US"/>
        </a:p>
      </dgm:t>
    </dgm:pt>
    <dgm:pt modelId="{E8339B9C-FEFB-42EC-833F-7A9C4CFE605C}" type="sibTrans" cxnId="{1DAB34DB-CFF2-4A62-831D-CEA3136CEB0A}">
      <dgm:prSet/>
      <dgm:spPr/>
      <dgm:t>
        <a:bodyPr/>
        <a:lstStyle/>
        <a:p>
          <a:endParaRPr lang="en-US"/>
        </a:p>
      </dgm:t>
    </dgm:pt>
    <dgm:pt modelId="{99F343BC-5236-49B2-91B3-C0D9F76439D8}">
      <dgm:prSet/>
      <dgm:spPr/>
      <dgm:t>
        <a:bodyPr/>
        <a:lstStyle/>
        <a:p>
          <a:r>
            <a:rPr lang="en-GB"/>
            <a:t>Not conforming to what is right in society</a:t>
          </a:r>
          <a:endParaRPr lang="en-US"/>
        </a:p>
      </dgm:t>
    </dgm:pt>
    <dgm:pt modelId="{814B7916-9833-4CCE-A5BA-099AC6FA9F2A}" type="parTrans" cxnId="{BA441D15-0341-4704-8E30-97726FEAB691}">
      <dgm:prSet/>
      <dgm:spPr/>
      <dgm:t>
        <a:bodyPr/>
        <a:lstStyle/>
        <a:p>
          <a:endParaRPr lang="en-US"/>
        </a:p>
      </dgm:t>
    </dgm:pt>
    <dgm:pt modelId="{BB029CF4-F457-4B64-A661-020E1334E0BA}" type="sibTrans" cxnId="{BA441D15-0341-4704-8E30-97726FEAB691}">
      <dgm:prSet/>
      <dgm:spPr/>
      <dgm:t>
        <a:bodyPr/>
        <a:lstStyle/>
        <a:p>
          <a:endParaRPr lang="en-US"/>
        </a:p>
      </dgm:t>
    </dgm:pt>
    <dgm:pt modelId="{4D432E93-1F54-4BC0-8DE6-6C9D06C6A61C}">
      <dgm:prSet/>
      <dgm:spPr/>
      <dgm:t>
        <a:bodyPr/>
        <a:lstStyle/>
        <a:p>
          <a:r>
            <a:rPr lang="en-GB"/>
            <a:t>Homeless</a:t>
          </a:r>
          <a:endParaRPr lang="en-US"/>
        </a:p>
      </dgm:t>
    </dgm:pt>
    <dgm:pt modelId="{F4374326-5B81-43F2-9846-496CA326B07B}" type="parTrans" cxnId="{8A3A47FC-11A9-41AD-A80E-E4E46129841A}">
      <dgm:prSet/>
      <dgm:spPr/>
      <dgm:t>
        <a:bodyPr/>
        <a:lstStyle/>
        <a:p>
          <a:endParaRPr lang="en-US"/>
        </a:p>
      </dgm:t>
    </dgm:pt>
    <dgm:pt modelId="{BA861B0B-303B-4DFF-AEDC-7682E6A7482F}" type="sibTrans" cxnId="{8A3A47FC-11A9-41AD-A80E-E4E46129841A}">
      <dgm:prSet/>
      <dgm:spPr/>
      <dgm:t>
        <a:bodyPr/>
        <a:lstStyle/>
        <a:p>
          <a:endParaRPr lang="en-US"/>
        </a:p>
      </dgm:t>
    </dgm:pt>
    <dgm:pt modelId="{5ED486C3-3F9D-445D-A42A-4271FD37ACFD}">
      <dgm:prSet/>
      <dgm:spPr/>
      <dgm:t>
        <a:bodyPr/>
        <a:lstStyle/>
        <a:p>
          <a:r>
            <a:rPr lang="en-GB"/>
            <a:t>ADHD / Autism </a:t>
          </a:r>
          <a:endParaRPr lang="en-US"/>
        </a:p>
      </dgm:t>
    </dgm:pt>
    <dgm:pt modelId="{6473C5FC-ED43-458E-BEC4-4450425D44FC}" type="parTrans" cxnId="{968090BC-1455-499E-B989-08ACCC1FABFB}">
      <dgm:prSet/>
      <dgm:spPr/>
      <dgm:t>
        <a:bodyPr/>
        <a:lstStyle/>
        <a:p>
          <a:endParaRPr lang="en-US"/>
        </a:p>
      </dgm:t>
    </dgm:pt>
    <dgm:pt modelId="{FF7CFCFE-E1A9-4FC1-80F6-C5EE9431D866}" type="sibTrans" cxnId="{968090BC-1455-499E-B989-08ACCC1FABFB}">
      <dgm:prSet/>
      <dgm:spPr/>
      <dgm:t>
        <a:bodyPr/>
        <a:lstStyle/>
        <a:p>
          <a:endParaRPr lang="en-US"/>
        </a:p>
      </dgm:t>
    </dgm:pt>
    <dgm:pt modelId="{9E99B0C3-E08F-430D-9C43-2F7D062B8D04}">
      <dgm:prSet/>
      <dgm:spPr/>
      <dgm:t>
        <a:bodyPr/>
        <a:lstStyle/>
        <a:p>
          <a:r>
            <a:rPr lang="en-GB" dirty="0">
              <a:solidFill>
                <a:schemeClr val="tx1"/>
              </a:solidFill>
            </a:rPr>
            <a:t>What YOU believe in? </a:t>
          </a:r>
          <a:endParaRPr lang="en-US" dirty="0">
            <a:solidFill>
              <a:schemeClr val="tx1"/>
            </a:solidFill>
          </a:endParaRPr>
        </a:p>
      </dgm:t>
    </dgm:pt>
    <dgm:pt modelId="{64D5E7F7-4046-4036-9E8B-051A2143F465}" type="parTrans" cxnId="{9B335545-C297-46AE-8BEE-FB1F7BA37BAF}">
      <dgm:prSet/>
      <dgm:spPr/>
      <dgm:t>
        <a:bodyPr/>
        <a:lstStyle/>
        <a:p>
          <a:endParaRPr lang="en-US"/>
        </a:p>
      </dgm:t>
    </dgm:pt>
    <dgm:pt modelId="{8C689B09-608A-445F-9944-0C89212EAFEE}" type="sibTrans" cxnId="{9B335545-C297-46AE-8BEE-FB1F7BA37BAF}">
      <dgm:prSet/>
      <dgm:spPr/>
      <dgm:t>
        <a:bodyPr/>
        <a:lstStyle/>
        <a:p>
          <a:endParaRPr lang="en-US"/>
        </a:p>
      </dgm:t>
    </dgm:pt>
    <dgm:pt modelId="{2792FC6A-5761-4886-BB68-B36213994CC2}" type="pres">
      <dgm:prSet presAssocID="{EFD5349D-8C9F-4280-9A17-1B5AEB6545DC}" presName="Name0" presStyleCnt="0">
        <dgm:presLayoutVars>
          <dgm:dir/>
          <dgm:animLvl val="lvl"/>
          <dgm:resizeHandles val="exact"/>
        </dgm:presLayoutVars>
      </dgm:prSet>
      <dgm:spPr/>
    </dgm:pt>
    <dgm:pt modelId="{7FF57C59-EC01-4F4A-B080-7E0484D87CD5}" type="pres">
      <dgm:prSet presAssocID="{9E99B0C3-E08F-430D-9C43-2F7D062B8D04}" presName="boxAndChildren" presStyleCnt="0"/>
      <dgm:spPr/>
    </dgm:pt>
    <dgm:pt modelId="{C39442F5-8805-4637-93D5-96CCDA8F1D54}" type="pres">
      <dgm:prSet presAssocID="{9E99B0C3-E08F-430D-9C43-2F7D062B8D04}" presName="parentTextBox" presStyleLbl="node1" presStyleIdx="0" presStyleCnt="2" custLinFactNeighborX="-36" custLinFactNeighborY="-1057"/>
      <dgm:spPr/>
    </dgm:pt>
    <dgm:pt modelId="{9752A550-3A80-4BEA-9A31-00CFEA3D62C5}" type="pres">
      <dgm:prSet presAssocID="{3F22AAAB-71AF-4FB9-8231-A528312121C6}" presName="sp" presStyleCnt="0"/>
      <dgm:spPr/>
    </dgm:pt>
    <dgm:pt modelId="{A44ED5CB-21A6-484E-964C-C9823EC7E87E}" type="pres">
      <dgm:prSet presAssocID="{B503E00C-A571-4BB8-B91C-EC3FD45428EB}" presName="arrowAndChildren" presStyleCnt="0"/>
      <dgm:spPr/>
    </dgm:pt>
    <dgm:pt modelId="{95B02DB9-675D-42DC-BE6B-D859D0C72E5D}" type="pres">
      <dgm:prSet presAssocID="{B503E00C-A571-4BB8-B91C-EC3FD45428EB}" presName="parentTextArrow" presStyleLbl="node1" presStyleIdx="0" presStyleCnt="2"/>
      <dgm:spPr/>
    </dgm:pt>
    <dgm:pt modelId="{2047589A-8897-4758-A659-BEA7F322AEFF}" type="pres">
      <dgm:prSet presAssocID="{B503E00C-A571-4BB8-B91C-EC3FD45428EB}" presName="arrow" presStyleLbl="node1" presStyleIdx="1" presStyleCnt="2"/>
      <dgm:spPr/>
    </dgm:pt>
    <dgm:pt modelId="{96C61B67-71C2-4400-AFC7-191E40745783}" type="pres">
      <dgm:prSet presAssocID="{B503E00C-A571-4BB8-B91C-EC3FD45428EB}" presName="descendantArrow" presStyleCnt="0"/>
      <dgm:spPr/>
    </dgm:pt>
    <dgm:pt modelId="{41C165C6-A228-496F-A3B5-7D9FC31AC9BE}" type="pres">
      <dgm:prSet presAssocID="{6FDA5FED-B487-4117-801D-9A43482C0C88}" presName="childTextArrow" presStyleLbl="fgAccFollowNode1" presStyleIdx="0" presStyleCnt="5">
        <dgm:presLayoutVars>
          <dgm:bulletEnabled val="1"/>
        </dgm:presLayoutVars>
      </dgm:prSet>
      <dgm:spPr/>
    </dgm:pt>
    <dgm:pt modelId="{A58E967E-F9BF-46CC-98D3-51736E0554F8}" type="pres">
      <dgm:prSet presAssocID="{96CAD309-E47B-4D35-93C9-D3A0F158353B}" presName="childTextArrow" presStyleLbl="fgAccFollowNode1" presStyleIdx="1" presStyleCnt="5">
        <dgm:presLayoutVars>
          <dgm:bulletEnabled val="1"/>
        </dgm:presLayoutVars>
      </dgm:prSet>
      <dgm:spPr/>
    </dgm:pt>
    <dgm:pt modelId="{C0D8323F-0CDE-4F2E-A9E1-03649E40CFEC}" type="pres">
      <dgm:prSet presAssocID="{99F343BC-5236-49B2-91B3-C0D9F76439D8}" presName="childTextArrow" presStyleLbl="fgAccFollowNode1" presStyleIdx="2" presStyleCnt="5">
        <dgm:presLayoutVars>
          <dgm:bulletEnabled val="1"/>
        </dgm:presLayoutVars>
      </dgm:prSet>
      <dgm:spPr/>
    </dgm:pt>
    <dgm:pt modelId="{B218DFD2-8938-4E13-AE5F-58C553663116}" type="pres">
      <dgm:prSet presAssocID="{4D432E93-1F54-4BC0-8DE6-6C9D06C6A61C}" presName="childTextArrow" presStyleLbl="fgAccFollowNode1" presStyleIdx="3" presStyleCnt="5">
        <dgm:presLayoutVars>
          <dgm:bulletEnabled val="1"/>
        </dgm:presLayoutVars>
      </dgm:prSet>
      <dgm:spPr/>
    </dgm:pt>
    <dgm:pt modelId="{9E58D6E7-DAB2-4AAE-A266-3BFD41F81101}" type="pres">
      <dgm:prSet presAssocID="{5ED486C3-3F9D-445D-A42A-4271FD37ACFD}" presName="childTextArrow" presStyleLbl="fgAccFollowNode1" presStyleIdx="4" presStyleCnt="5">
        <dgm:presLayoutVars>
          <dgm:bulletEnabled val="1"/>
        </dgm:presLayoutVars>
      </dgm:prSet>
      <dgm:spPr/>
    </dgm:pt>
  </dgm:ptLst>
  <dgm:cxnLst>
    <dgm:cxn modelId="{BA441D15-0341-4704-8E30-97726FEAB691}" srcId="{B503E00C-A571-4BB8-B91C-EC3FD45428EB}" destId="{99F343BC-5236-49B2-91B3-C0D9F76439D8}" srcOrd="2" destOrd="0" parTransId="{814B7916-9833-4CCE-A5BA-099AC6FA9F2A}" sibTransId="{BB029CF4-F457-4B64-A661-020E1334E0BA}"/>
    <dgm:cxn modelId="{493EA82E-51BF-4F8B-ABD3-E9704FEC49DA}" type="presOf" srcId="{9E99B0C3-E08F-430D-9C43-2F7D062B8D04}" destId="{C39442F5-8805-4637-93D5-96CCDA8F1D54}" srcOrd="0" destOrd="0" presId="urn:microsoft.com/office/officeart/2005/8/layout/process4"/>
    <dgm:cxn modelId="{41B82236-73F2-46F4-B8AA-AB352675BAA9}" type="presOf" srcId="{6FDA5FED-B487-4117-801D-9A43482C0C88}" destId="{41C165C6-A228-496F-A3B5-7D9FC31AC9BE}" srcOrd="0" destOrd="0" presId="urn:microsoft.com/office/officeart/2005/8/layout/process4"/>
    <dgm:cxn modelId="{9B335545-C297-46AE-8BEE-FB1F7BA37BAF}" srcId="{EFD5349D-8C9F-4280-9A17-1B5AEB6545DC}" destId="{9E99B0C3-E08F-430D-9C43-2F7D062B8D04}" srcOrd="1" destOrd="0" parTransId="{64D5E7F7-4046-4036-9E8B-051A2143F465}" sibTransId="{8C689B09-608A-445F-9944-0C89212EAFEE}"/>
    <dgm:cxn modelId="{FA55D774-0CC7-48F3-B6DD-59F0F94FB1C4}" type="presOf" srcId="{99F343BC-5236-49B2-91B3-C0D9F76439D8}" destId="{C0D8323F-0CDE-4F2E-A9E1-03649E40CFEC}" srcOrd="0" destOrd="0" presId="urn:microsoft.com/office/officeart/2005/8/layout/process4"/>
    <dgm:cxn modelId="{D2D56F77-80CC-498C-B54E-0D1F4196DFBF}" type="presOf" srcId="{B503E00C-A571-4BB8-B91C-EC3FD45428EB}" destId="{95B02DB9-675D-42DC-BE6B-D859D0C72E5D}" srcOrd="0" destOrd="0" presId="urn:microsoft.com/office/officeart/2005/8/layout/process4"/>
    <dgm:cxn modelId="{928F558B-1479-4F91-9A97-73C3F8A7FD91}" type="presOf" srcId="{96CAD309-E47B-4D35-93C9-D3A0F158353B}" destId="{A58E967E-F9BF-46CC-98D3-51736E0554F8}" srcOrd="0" destOrd="0" presId="urn:microsoft.com/office/officeart/2005/8/layout/process4"/>
    <dgm:cxn modelId="{C6A8408C-2E4E-4AF8-8F36-CD86BA64DBC8}" type="presOf" srcId="{B503E00C-A571-4BB8-B91C-EC3FD45428EB}" destId="{2047589A-8897-4758-A659-BEA7F322AEFF}" srcOrd="1" destOrd="0" presId="urn:microsoft.com/office/officeart/2005/8/layout/process4"/>
    <dgm:cxn modelId="{AE7A828C-A437-415D-A512-22CAC9197325}" type="presOf" srcId="{4D432E93-1F54-4BC0-8DE6-6C9D06C6A61C}" destId="{B218DFD2-8938-4E13-AE5F-58C553663116}" srcOrd="0" destOrd="0" presId="urn:microsoft.com/office/officeart/2005/8/layout/process4"/>
    <dgm:cxn modelId="{4851B68F-912F-4322-B8A9-30E747A7DB91}" srcId="{EFD5349D-8C9F-4280-9A17-1B5AEB6545DC}" destId="{B503E00C-A571-4BB8-B91C-EC3FD45428EB}" srcOrd="0" destOrd="0" parTransId="{F0FD0AA4-185C-47AB-876D-EC0109C43D61}" sibTransId="{3F22AAAB-71AF-4FB9-8231-A528312121C6}"/>
    <dgm:cxn modelId="{E1834DA7-2602-4824-8CBF-F8C2579DB955}" type="presOf" srcId="{5ED486C3-3F9D-445D-A42A-4271FD37ACFD}" destId="{9E58D6E7-DAB2-4AAE-A266-3BFD41F81101}" srcOrd="0" destOrd="0" presId="urn:microsoft.com/office/officeart/2005/8/layout/process4"/>
    <dgm:cxn modelId="{CC54F4B5-DBDC-4CBC-BC47-13E01504478A}" srcId="{B503E00C-A571-4BB8-B91C-EC3FD45428EB}" destId="{6FDA5FED-B487-4117-801D-9A43482C0C88}" srcOrd="0" destOrd="0" parTransId="{A86B5D5A-F0A5-45AB-8A6B-D9F65FCC3E84}" sibTransId="{6135860A-5C60-4255-B578-554491483E55}"/>
    <dgm:cxn modelId="{968090BC-1455-499E-B989-08ACCC1FABFB}" srcId="{B503E00C-A571-4BB8-B91C-EC3FD45428EB}" destId="{5ED486C3-3F9D-445D-A42A-4271FD37ACFD}" srcOrd="4" destOrd="0" parTransId="{6473C5FC-ED43-458E-BEC4-4450425D44FC}" sibTransId="{FF7CFCFE-E1A9-4FC1-80F6-C5EE9431D866}"/>
    <dgm:cxn modelId="{0559AEC3-106A-465E-9997-1987BA93626C}" type="presOf" srcId="{EFD5349D-8C9F-4280-9A17-1B5AEB6545DC}" destId="{2792FC6A-5761-4886-BB68-B36213994CC2}" srcOrd="0" destOrd="0" presId="urn:microsoft.com/office/officeart/2005/8/layout/process4"/>
    <dgm:cxn modelId="{1DAB34DB-CFF2-4A62-831D-CEA3136CEB0A}" srcId="{B503E00C-A571-4BB8-B91C-EC3FD45428EB}" destId="{96CAD309-E47B-4D35-93C9-D3A0F158353B}" srcOrd="1" destOrd="0" parTransId="{5BF427C1-7144-4521-9562-A4A90A921545}" sibTransId="{E8339B9C-FEFB-42EC-833F-7A9C4CFE605C}"/>
    <dgm:cxn modelId="{8A3A47FC-11A9-41AD-A80E-E4E46129841A}" srcId="{B503E00C-A571-4BB8-B91C-EC3FD45428EB}" destId="{4D432E93-1F54-4BC0-8DE6-6C9D06C6A61C}" srcOrd="3" destOrd="0" parTransId="{F4374326-5B81-43F2-9846-496CA326B07B}" sibTransId="{BA861B0B-303B-4DFF-AEDC-7682E6A7482F}"/>
    <dgm:cxn modelId="{C6404B65-8CAB-48FE-819C-DFEFBD7F3161}" type="presParOf" srcId="{2792FC6A-5761-4886-BB68-B36213994CC2}" destId="{7FF57C59-EC01-4F4A-B080-7E0484D87CD5}" srcOrd="0" destOrd="0" presId="urn:microsoft.com/office/officeart/2005/8/layout/process4"/>
    <dgm:cxn modelId="{1B0A019D-5B29-43CC-AF82-92D74829375B}" type="presParOf" srcId="{7FF57C59-EC01-4F4A-B080-7E0484D87CD5}" destId="{C39442F5-8805-4637-93D5-96CCDA8F1D54}" srcOrd="0" destOrd="0" presId="urn:microsoft.com/office/officeart/2005/8/layout/process4"/>
    <dgm:cxn modelId="{0BFEE97A-1386-4E25-972A-13E8A56DB2DE}" type="presParOf" srcId="{2792FC6A-5761-4886-BB68-B36213994CC2}" destId="{9752A550-3A80-4BEA-9A31-00CFEA3D62C5}" srcOrd="1" destOrd="0" presId="urn:microsoft.com/office/officeart/2005/8/layout/process4"/>
    <dgm:cxn modelId="{E5C64FD0-E4A0-42A2-8BD3-435B5B773B00}" type="presParOf" srcId="{2792FC6A-5761-4886-BB68-B36213994CC2}" destId="{A44ED5CB-21A6-484E-964C-C9823EC7E87E}" srcOrd="2" destOrd="0" presId="urn:microsoft.com/office/officeart/2005/8/layout/process4"/>
    <dgm:cxn modelId="{51C8B943-EF66-4C1A-9120-0745672BCC56}" type="presParOf" srcId="{A44ED5CB-21A6-484E-964C-C9823EC7E87E}" destId="{95B02DB9-675D-42DC-BE6B-D859D0C72E5D}" srcOrd="0" destOrd="0" presId="urn:microsoft.com/office/officeart/2005/8/layout/process4"/>
    <dgm:cxn modelId="{4825A2F5-9DBD-440D-8188-3ADEC8DE6756}" type="presParOf" srcId="{A44ED5CB-21A6-484E-964C-C9823EC7E87E}" destId="{2047589A-8897-4758-A659-BEA7F322AEFF}" srcOrd="1" destOrd="0" presId="urn:microsoft.com/office/officeart/2005/8/layout/process4"/>
    <dgm:cxn modelId="{9A763C7C-7870-4ABF-95C4-C11481059F1C}" type="presParOf" srcId="{A44ED5CB-21A6-484E-964C-C9823EC7E87E}" destId="{96C61B67-71C2-4400-AFC7-191E40745783}" srcOrd="2" destOrd="0" presId="urn:microsoft.com/office/officeart/2005/8/layout/process4"/>
    <dgm:cxn modelId="{26FABEBC-8D42-482C-B534-06C275B324BE}" type="presParOf" srcId="{96C61B67-71C2-4400-AFC7-191E40745783}" destId="{41C165C6-A228-496F-A3B5-7D9FC31AC9BE}" srcOrd="0" destOrd="0" presId="urn:microsoft.com/office/officeart/2005/8/layout/process4"/>
    <dgm:cxn modelId="{76709D27-74B1-484D-A8E5-56C0B66D6432}" type="presParOf" srcId="{96C61B67-71C2-4400-AFC7-191E40745783}" destId="{A58E967E-F9BF-46CC-98D3-51736E0554F8}" srcOrd="1" destOrd="0" presId="urn:microsoft.com/office/officeart/2005/8/layout/process4"/>
    <dgm:cxn modelId="{6DC43462-2446-4633-84CC-2CBC06A843D2}" type="presParOf" srcId="{96C61B67-71C2-4400-AFC7-191E40745783}" destId="{C0D8323F-0CDE-4F2E-A9E1-03649E40CFEC}" srcOrd="2" destOrd="0" presId="urn:microsoft.com/office/officeart/2005/8/layout/process4"/>
    <dgm:cxn modelId="{59C57E91-7631-41D7-8185-DCBA6AE67169}" type="presParOf" srcId="{96C61B67-71C2-4400-AFC7-191E40745783}" destId="{B218DFD2-8938-4E13-AE5F-58C553663116}" srcOrd="3" destOrd="0" presId="urn:microsoft.com/office/officeart/2005/8/layout/process4"/>
    <dgm:cxn modelId="{A82FB910-1177-44CC-8364-D19A7170DBD5}" type="presParOf" srcId="{96C61B67-71C2-4400-AFC7-191E40745783}" destId="{9E58D6E7-DAB2-4AAE-A266-3BFD41F81101}" srcOrd="4"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2C6E3A8-4A92-4EC1-8172-21163F639C62}"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757E3AD9-C934-4B68-9923-0D86DFE912D6}">
      <dgm:prSet/>
      <dgm:spPr/>
      <dgm:t>
        <a:bodyPr/>
        <a:lstStyle/>
        <a:p>
          <a:r>
            <a:rPr lang="en-US" dirty="0">
              <a:solidFill>
                <a:schemeClr val="tx1"/>
              </a:solidFill>
            </a:rPr>
            <a:t>Discussed his sexuality 2009</a:t>
          </a:r>
        </a:p>
      </dgm:t>
    </dgm:pt>
    <dgm:pt modelId="{F5666481-0F40-468D-9CF3-837DB853EB58}" type="parTrans" cxnId="{7F71CA25-1FF4-422F-BA08-C2606E38E374}">
      <dgm:prSet/>
      <dgm:spPr/>
      <dgm:t>
        <a:bodyPr/>
        <a:lstStyle/>
        <a:p>
          <a:endParaRPr lang="en-US"/>
        </a:p>
      </dgm:t>
    </dgm:pt>
    <dgm:pt modelId="{141D7568-08E9-490D-84D2-DB5F53A27DA2}" type="sibTrans" cxnId="{7F71CA25-1FF4-422F-BA08-C2606E38E374}">
      <dgm:prSet/>
      <dgm:spPr/>
      <dgm:t>
        <a:bodyPr/>
        <a:lstStyle/>
        <a:p>
          <a:endParaRPr lang="en-US"/>
        </a:p>
      </dgm:t>
    </dgm:pt>
    <dgm:pt modelId="{F7025DCC-7C66-4A02-B2A4-68BD257BB4C1}">
      <dgm:prSet/>
      <dgm:spPr/>
      <dgm:t>
        <a:bodyPr/>
        <a:lstStyle/>
        <a:p>
          <a:r>
            <a:rPr lang="en-GB" dirty="0">
              <a:solidFill>
                <a:schemeClr val="tx1"/>
              </a:solidFill>
            </a:rPr>
            <a:t>2019 attacked in a hate crime incident </a:t>
          </a:r>
          <a:endParaRPr lang="en-US" dirty="0">
            <a:solidFill>
              <a:schemeClr val="tx1"/>
            </a:solidFill>
          </a:endParaRPr>
        </a:p>
      </dgm:t>
    </dgm:pt>
    <dgm:pt modelId="{BDDBFBF1-52F0-4705-87C6-2101469595A1}" type="parTrans" cxnId="{0264F25E-1616-489A-BA49-B296EAC56ADA}">
      <dgm:prSet/>
      <dgm:spPr/>
      <dgm:t>
        <a:bodyPr/>
        <a:lstStyle/>
        <a:p>
          <a:endParaRPr lang="en-US"/>
        </a:p>
      </dgm:t>
    </dgm:pt>
    <dgm:pt modelId="{1A99BB9A-D410-4DB3-A4CE-DA79AAFD4A76}" type="sibTrans" cxnId="{0264F25E-1616-489A-BA49-B296EAC56ADA}">
      <dgm:prSet/>
      <dgm:spPr/>
      <dgm:t>
        <a:bodyPr/>
        <a:lstStyle/>
        <a:p>
          <a:endParaRPr lang="en-US"/>
        </a:p>
      </dgm:t>
    </dgm:pt>
    <dgm:pt modelId="{C999E0D6-74EC-4517-9301-319EAB218446}">
      <dgm:prSet/>
      <dgm:spPr/>
      <dgm:t>
        <a:bodyPr/>
        <a:lstStyle/>
        <a:p>
          <a:r>
            <a:rPr lang="en-GB" dirty="0">
              <a:solidFill>
                <a:schemeClr val="tx1"/>
              </a:solidFill>
            </a:rPr>
            <a:t>Being Different?</a:t>
          </a:r>
          <a:endParaRPr lang="en-US" dirty="0">
            <a:solidFill>
              <a:schemeClr val="tx1"/>
            </a:solidFill>
          </a:endParaRPr>
        </a:p>
      </dgm:t>
    </dgm:pt>
    <dgm:pt modelId="{883D6E28-4ACB-47BE-8B11-CA47C2E6EBCC}" type="parTrans" cxnId="{772DA7C2-0131-46BF-940D-584974DEA0CC}">
      <dgm:prSet/>
      <dgm:spPr/>
      <dgm:t>
        <a:bodyPr/>
        <a:lstStyle/>
        <a:p>
          <a:endParaRPr lang="en-US"/>
        </a:p>
      </dgm:t>
    </dgm:pt>
    <dgm:pt modelId="{054B392A-ED02-40CD-B30D-A40DC0D06729}" type="sibTrans" cxnId="{772DA7C2-0131-46BF-940D-584974DEA0CC}">
      <dgm:prSet/>
      <dgm:spPr/>
      <dgm:t>
        <a:bodyPr/>
        <a:lstStyle/>
        <a:p>
          <a:endParaRPr lang="en-US"/>
        </a:p>
      </dgm:t>
    </dgm:pt>
    <dgm:pt modelId="{E0A77A1F-26AE-4BD9-8E97-6A47A9C8A5FE}">
      <dgm:prSet/>
      <dgm:spPr/>
      <dgm:t>
        <a:bodyPr/>
        <a:lstStyle/>
        <a:p>
          <a:r>
            <a:rPr lang="en-GB" dirty="0">
              <a:solidFill>
                <a:schemeClr val="tx1"/>
              </a:solidFill>
            </a:rPr>
            <a:t>We discussed where he was targeted for his HIV status</a:t>
          </a:r>
          <a:endParaRPr lang="en-US" dirty="0">
            <a:solidFill>
              <a:schemeClr val="tx1"/>
            </a:solidFill>
          </a:endParaRPr>
        </a:p>
      </dgm:t>
    </dgm:pt>
    <dgm:pt modelId="{14D099CD-D0B5-479A-BD4E-C07C52117BEA}" type="parTrans" cxnId="{E90DB75F-3D75-4B07-A08B-6651CE34A65A}">
      <dgm:prSet/>
      <dgm:spPr/>
      <dgm:t>
        <a:bodyPr/>
        <a:lstStyle/>
        <a:p>
          <a:endParaRPr lang="en-US"/>
        </a:p>
      </dgm:t>
    </dgm:pt>
    <dgm:pt modelId="{97080A25-7A20-4904-98CA-01E6317C3586}" type="sibTrans" cxnId="{E90DB75F-3D75-4B07-A08B-6651CE34A65A}">
      <dgm:prSet/>
      <dgm:spPr/>
      <dgm:t>
        <a:bodyPr/>
        <a:lstStyle/>
        <a:p>
          <a:endParaRPr lang="en-US"/>
        </a:p>
      </dgm:t>
    </dgm:pt>
    <dgm:pt modelId="{54603897-FCE2-4DBD-B23B-9147DDE15901}">
      <dgm:prSet/>
      <dgm:spPr/>
      <dgm:t>
        <a:bodyPr/>
        <a:lstStyle/>
        <a:p>
          <a:r>
            <a:rPr lang="en-GB" dirty="0">
              <a:solidFill>
                <a:schemeClr val="tx1"/>
              </a:solidFill>
            </a:rPr>
            <a:t>Breaking down the stigma  - did the same with Hate crime – I am not going to change – used restorative justice to change offender</a:t>
          </a:r>
          <a:endParaRPr lang="en-US" dirty="0">
            <a:solidFill>
              <a:schemeClr val="tx1"/>
            </a:solidFill>
          </a:endParaRPr>
        </a:p>
      </dgm:t>
    </dgm:pt>
    <dgm:pt modelId="{42F9A887-A12C-4CF2-902C-90D1454771C0}" type="parTrans" cxnId="{45F7604D-6BFE-4CF2-B2C4-A6F9C9FA33D2}">
      <dgm:prSet/>
      <dgm:spPr/>
      <dgm:t>
        <a:bodyPr/>
        <a:lstStyle/>
        <a:p>
          <a:endParaRPr lang="en-US"/>
        </a:p>
      </dgm:t>
    </dgm:pt>
    <dgm:pt modelId="{9999719F-0987-4C65-B260-0092D9D8AA88}" type="sibTrans" cxnId="{45F7604D-6BFE-4CF2-B2C4-A6F9C9FA33D2}">
      <dgm:prSet/>
      <dgm:spPr/>
      <dgm:t>
        <a:bodyPr/>
        <a:lstStyle/>
        <a:p>
          <a:endParaRPr lang="en-US"/>
        </a:p>
      </dgm:t>
    </dgm:pt>
    <dgm:pt modelId="{AB610498-DEAA-4450-9D73-40FB40C8DC7D}" type="pres">
      <dgm:prSet presAssocID="{42C6E3A8-4A92-4EC1-8172-21163F639C62}" presName="linear" presStyleCnt="0">
        <dgm:presLayoutVars>
          <dgm:animLvl val="lvl"/>
          <dgm:resizeHandles val="exact"/>
        </dgm:presLayoutVars>
      </dgm:prSet>
      <dgm:spPr/>
    </dgm:pt>
    <dgm:pt modelId="{EF73BBB0-8C9B-4AEF-8D1F-B9205F840103}" type="pres">
      <dgm:prSet presAssocID="{757E3AD9-C934-4B68-9923-0D86DFE912D6}" presName="parentText" presStyleLbl="node1" presStyleIdx="0" presStyleCnt="5">
        <dgm:presLayoutVars>
          <dgm:chMax val="0"/>
          <dgm:bulletEnabled val="1"/>
        </dgm:presLayoutVars>
      </dgm:prSet>
      <dgm:spPr/>
    </dgm:pt>
    <dgm:pt modelId="{BFA22EFB-E9E5-406F-8F64-07A6E8620152}" type="pres">
      <dgm:prSet presAssocID="{141D7568-08E9-490D-84D2-DB5F53A27DA2}" presName="spacer" presStyleCnt="0"/>
      <dgm:spPr/>
    </dgm:pt>
    <dgm:pt modelId="{01B361B1-82EB-4170-950B-29A18EF78053}" type="pres">
      <dgm:prSet presAssocID="{F7025DCC-7C66-4A02-B2A4-68BD257BB4C1}" presName="parentText" presStyleLbl="node1" presStyleIdx="1" presStyleCnt="5">
        <dgm:presLayoutVars>
          <dgm:chMax val="0"/>
          <dgm:bulletEnabled val="1"/>
        </dgm:presLayoutVars>
      </dgm:prSet>
      <dgm:spPr/>
    </dgm:pt>
    <dgm:pt modelId="{31077EFB-3B4D-4259-9334-3D65757D7D46}" type="pres">
      <dgm:prSet presAssocID="{1A99BB9A-D410-4DB3-A4CE-DA79AAFD4A76}" presName="spacer" presStyleCnt="0"/>
      <dgm:spPr/>
    </dgm:pt>
    <dgm:pt modelId="{368C613E-255C-49B9-995E-3DF34B8C2894}" type="pres">
      <dgm:prSet presAssocID="{C999E0D6-74EC-4517-9301-319EAB218446}" presName="parentText" presStyleLbl="node1" presStyleIdx="2" presStyleCnt="5" custLinFactNeighborX="-2842" custLinFactNeighborY="14559">
        <dgm:presLayoutVars>
          <dgm:chMax val="0"/>
          <dgm:bulletEnabled val="1"/>
        </dgm:presLayoutVars>
      </dgm:prSet>
      <dgm:spPr/>
    </dgm:pt>
    <dgm:pt modelId="{00DD6F28-C05E-4A47-A3D6-5E4AB3BBC540}" type="pres">
      <dgm:prSet presAssocID="{054B392A-ED02-40CD-B30D-A40DC0D06729}" presName="spacer" presStyleCnt="0"/>
      <dgm:spPr/>
    </dgm:pt>
    <dgm:pt modelId="{F84A882F-8973-44F7-8B21-5C4963AF49F8}" type="pres">
      <dgm:prSet presAssocID="{E0A77A1F-26AE-4BD9-8E97-6A47A9C8A5FE}" presName="parentText" presStyleLbl="node1" presStyleIdx="3" presStyleCnt="5">
        <dgm:presLayoutVars>
          <dgm:chMax val="0"/>
          <dgm:bulletEnabled val="1"/>
        </dgm:presLayoutVars>
      </dgm:prSet>
      <dgm:spPr/>
    </dgm:pt>
    <dgm:pt modelId="{69BF0ABF-D4CB-4351-8645-FA767E4DDA9B}" type="pres">
      <dgm:prSet presAssocID="{97080A25-7A20-4904-98CA-01E6317C3586}" presName="spacer" presStyleCnt="0"/>
      <dgm:spPr/>
    </dgm:pt>
    <dgm:pt modelId="{69C98B34-3B9C-4A86-A005-93AB3B3B34AB}" type="pres">
      <dgm:prSet presAssocID="{54603897-FCE2-4DBD-B23B-9147DDE15901}" presName="parentText" presStyleLbl="node1" presStyleIdx="4" presStyleCnt="5">
        <dgm:presLayoutVars>
          <dgm:chMax val="0"/>
          <dgm:bulletEnabled val="1"/>
        </dgm:presLayoutVars>
      </dgm:prSet>
      <dgm:spPr/>
    </dgm:pt>
  </dgm:ptLst>
  <dgm:cxnLst>
    <dgm:cxn modelId="{7F71CA25-1FF4-422F-BA08-C2606E38E374}" srcId="{42C6E3A8-4A92-4EC1-8172-21163F639C62}" destId="{757E3AD9-C934-4B68-9923-0D86DFE912D6}" srcOrd="0" destOrd="0" parTransId="{F5666481-0F40-468D-9CF3-837DB853EB58}" sibTransId="{141D7568-08E9-490D-84D2-DB5F53A27DA2}"/>
    <dgm:cxn modelId="{A6D6D33B-B7EC-4156-9477-BFD95E414188}" type="presOf" srcId="{F7025DCC-7C66-4A02-B2A4-68BD257BB4C1}" destId="{01B361B1-82EB-4170-950B-29A18EF78053}" srcOrd="0" destOrd="0" presId="urn:microsoft.com/office/officeart/2005/8/layout/vList2"/>
    <dgm:cxn modelId="{0264F25E-1616-489A-BA49-B296EAC56ADA}" srcId="{42C6E3A8-4A92-4EC1-8172-21163F639C62}" destId="{F7025DCC-7C66-4A02-B2A4-68BD257BB4C1}" srcOrd="1" destOrd="0" parTransId="{BDDBFBF1-52F0-4705-87C6-2101469595A1}" sibTransId="{1A99BB9A-D410-4DB3-A4CE-DA79AAFD4A76}"/>
    <dgm:cxn modelId="{E90DB75F-3D75-4B07-A08B-6651CE34A65A}" srcId="{42C6E3A8-4A92-4EC1-8172-21163F639C62}" destId="{E0A77A1F-26AE-4BD9-8E97-6A47A9C8A5FE}" srcOrd="3" destOrd="0" parTransId="{14D099CD-D0B5-479A-BD4E-C07C52117BEA}" sibTransId="{97080A25-7A20-4904-98CA-01E6317C3586}"/>
    <dgm:cxn modelId="{8ABD7141-A38D-49DA-969F-F4C585EAEE97}" type="presOf" srcId="{C999E0D6-74EC-4517-9301-319EAB218446}" destId="{368C613E-255C-49B9-995E-3DF34B8C2894}" srcOrd="0" destOrd="0" presId="urn:microsoft.com/office/officeart/2005/8/layout/vList2"/>
    <dgm:cxn modelId="{45F7604D-6BFE-4CF2-B2C4-A6F9C9FA33D2}" srcId="{42C6E3A8-4A92-4EC1-8172-21163F639C62}" destId="{54603897-FCE2-4DBD-B23B-9147DDE15901}" srcOrd="4" destOrd="0" parTransId="{42F9A887-A12C-4CF2-902C-90D1454771C0}" sibTransId="{9999719F-0987-4C65-B260-0092D9D8AA88}"/>
    <dgm:cxn modelId="{25E6248E-6E59-4621-A2D4-F374B2DE56EA}" type="presOf" srcId="{757E3AD9-C934-4B68-9923-0D86DFE912D6}" destId="{EF73BBB0-8C9B-4AEF-8D1F-B9205F840103}" srcOrd="0" destOrd="0" presId="urn:microsoft.com/office/officeart/2005/8/layout/vList2"/>
    <dgm:cxn modelId="{8B118092-480F-4A05-98C7-85A056468D68}" type="presOf" srcId="{E0A77A1F-26AE-4BD9-8E97-6A47A9C8A5FE}" destId="{F84A882F-8973-44F7-8B21-5C4963AF49F8}" srcOrd="0" destOrd="0" presId="urn:microsoft.com/office/officeart/2005/8/layout/vList2"/>
    <dgm:cxn modelId="{C2C38DA9-EF77-45F2-BDB9-F941E6019856}" type="presOf" srcId="{42C6E3A8-4A92-4EC1-8172-21163F639C62}" destId="{AB610498-DEAA-4450-9D73-40FB40C8DC7D}" srcOrd="0" destOrd="0" presId="urn:microsoft.com/office/officeart/2005/8/layout/vList2"/>
    <dgm:cxn modelId="{772DA7C2-0131-46BF-940D-584974DEA0CC}" srcId="{42C6E3A8-4A92-4EC1-8172-21163F639C62}" destId="{C999E0D6-74EC-4517-9301-319EAB218446}" srcOrd="2" destOrd="0" parTransId="{883D6E28-4ACB-47BE-8B11-CA47C2E6EBCC}" sibTransId="{054B392A-ED02-40CD-B30D-A40DC0D06729}"/>
    <dgm:cxn modelId="{92C3D7EE-7890-4A9F-B6F5-10EBBD45D979}" type="presOf" srcId="{54603897-FCE2-4DBD-B23B-9147DDE15901}" destId="{69C98B34-3B9C-4A86-A005-93AB3B3B34AB}" srcOrd="0" destOrd="0" presId="urn:microsoft.com/office/officeart/2005/8/layout/vList2"/>
    <dgm:cxn modelId="{5EDBDB7A-2621-43D7-9627-EE74DD725B12}" type="presParOf" srcId="{AB610498-DEAA-4450-9D73-40FB40C8DC7D}" destId="{EF73BBB0-8C9B-4AEF-8D1F-B9205F840103}" srcOrd="0" destOrd="0" presId="urn:microsoft.com/office/officeart/2005/8/layout/vList2"/>
    <dgm:cxn modelId="{A3BEF6A7-1950-407E-9D0B-53DBCDDA41A4}" type="presParOf" srcId="{AB610498-DEAA-4450-9D73-40FB40C8DC7D}" destId="{BFA22EFB-E9E5-406F-8F64-07A6E8620152}" srcOrd="1" destOrd="0" presId="urn:microsoft.com/office/officeart/2005/8/layout/vList2"/>
    <dgm:cxn modelId="{A5A6319B-1BD6-425F-B43E-0CFD1C3E3830}" type="presParOf" srcId="{AB610498-DEAA-4450-9D73-40FB40C8DC7D}" destId="{01B361B1-82EB-4170-950B-29A18EF78053}" srcOrd="2" destOrd="0" presId="urn:microsoft.com/office/officeart/2005/8/layout/vList2"/>
    <dgm:cxn modelId="{0AE9D59D-392A-4CEA-BACD-990A8422D0DC}" type="presParOf" srcId="{AB610498-DEAA-4450-9D73-40FB40C8DC7D}" destId="{31077EFB-3B4D-4259-9334-3D65757D7D46}" srcOrd="3" destOrd="0" presId="urn:microsoft.com/office/officeart/2005/8/layout/vList2"/>
    <dgm:cxn modelId="{1036E627-B002-4EA6-9208-50C9978D4182}" type="presParOf" srcId="{AB610498-DEAA-4450-9D73-40FB40C8DC7D}" destId="{368C613E-255C-49B9-995E-3DF34B8C2894}" srcOrd="4" destOrd="0" presId="urn:microsoft.com/office/officeart/2005/8/layout/vList2"/>
    <dgm:cxn modelId="{5C855A7A-A20A-46EC-A5FF-D9DDFE888E4A}" type="presParOf" srcId="{AB610498-DEAA-4450-9D73-40FB40C8DC7D}" destId="{00DD6F28-C05E-4A47-A3D6-5E4AB3BBC540}" srcOrd="5" destOrd="0" presId="urn:microsoft.com/office/officeart/2005/8/layout/vList2"/>
    <dgm:cxn modelId="{51F091F0-8460-40BF-B40C-66A832A6C612}" type="presParOf" srcId="{AB610498-DEAA-4450-9D73-40FB40C8DC7D}" destId="{F84A882F-8973-44F7-8B21-5C4963AF49F8}" srcOrd="6" destOrd="0" presId="urn:microsoft.com/office/officeart/2005/8/layout/vList2"/>
    <dgm:cxn modelId="{3FC3B979-97A6-4B32-ACD6-F2D84D8E0B1B}" type="presParOf" srcId="{AB610498-DEAA-4450-9D73-40FB40C8DC7D}" destId="{69BF0ABF-D4CB-4351-8645-FA767E4DDA9B}" srcOrd="7" destOrd="0" presId="urn:microsoft.com/office/officeart/2005/8/layout/vList2"/>
    <dgm:cxn modelId="{3D69BAED-3843-4BAE-BFC1-D8D8DA021273}" type="presParOf" srcId="{AB610498-DEAA-4450-9D73-40FB40C8DC7D}" destId="{69C98B34-3B9C-4A86-A005-93AB3B3B34AB}"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C22814A-35C9-472A-8EF3-CF5E000232BB}"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GB"/>
        </a:p>
      </dgm:t>
    </dgm:pt>
    <dgm:pt modelId="{76C8390E-324C-4C66-897B-0AF5AC106466}">
      <dgm:prSet/>
      <dgm:spPr/>
      <dgm:t>
        <a:bodyPr/>
        <a:lstStyle/>
        <a:p>
          <a:r>
            <a:rPr lang="en-GB" dirty="0"/>
            <a:t>Behaviour</a:t>
          </a:r>
        </a:p>
      </dgm:t>
    </dgm:pt>
    <dgm:pt modelId="{BDE1B315-0FEE-46A7-859E-B749392B7780}" type="parTrans" cxnId="{D44E8CE0-2E82-4E90-A7E5-E7D2708CF745}">
      <dgm:prSet/>
      <dgm:spPr/>
      <dgm:t>
        <a:bodyPr/>
        <a:lstStyle/>
        <a:p>
          <a:endParaRPr lang="en-GB"/>
        </a:p>
      </dgm:t>
    </dgm:pt>
    <dgm:pt modelId="{B8F8F715-D5F2-4BED-B29F-FD9FFCCEC3ED}" type="sibTrans" cxnId="{D44E8CE0-2E82-4E90-A7E5-E7D2708CF745}">
      <dgm:prSet/>
      <dgm:spPr/>
      <dgm:t>
        <a:bodyPr/>
        <a:lstStyle/>
        <a:p>
          <a:endParaRPr lang="en-GB"/>
        </a:p>
      </dgm:t>
    </dgm:pt>
    <dgm:pt modelId="{8F7F12A8-5371-4DA0-8173-4A11DFAA6EBA}" type="asst">
      <dgm:prSet phldrT="[Text]"/>
      <dgm:spPr/>
      <dgm:t>
        <a:bodyPr/>
        <a:lstStyle/>
        <a:p>
          <a:r>
            <a:rPr lang="en-GB" dirty="0"/>
            <a:t>Values</a:t>
          </a:r>
        </a:p>
      </dgm:t>
    </dgm:pt>
    <dgm:pt modelId="{03C171E2-4846-45B6-9248-4EF715A1CE86}" type="parTrans" cxnId="{36B6F87E-6923-4668-8BF5-EA0FCC72006D}">
      <dgm:prSet/>
      <dgm:spPr/>
      <dgm:t>
        <a:bodyPr/>
        <a:lstStyle/>
        <a:p>
          <a:endParaRPr lang="en-GB"/>
        </a:p>
      </dgm:t>
    </dgm:pt>
    <dgm:pt modelId="{E5FDD244-80EA-4BE5-BB25-11677C1D1C4A}" type="sibTrans" cxnId="{36B6F87E-6923-4668-8BF5-EA0FCC72006D}">
      <dgm:prSet/>
      <dgm:spPr/>
      <dgm:t>
        <a:bodyPr/>
        <a:lstStyle/>
        <a:p>
          <a:endParaRPr lang="en-GB"/>
        </a:p>
      </dgm:t>
    </dgm:pt>
    <dgm:pt modelId="{936863E4-2D83-4546-9D92-83121166C6A3}" type="asst">
      <dgm:prSet phldrT="[Text]"/>
      <dgm:spPr/>
      <dgm:t>
        <a:bodyPr/>
        <a:lstStyle/>
        <a:p>
          <a:r>
            <a:rPr lang="en-GB" dirty="0"/>
            <a:t>Attitude</a:t>
          </a:r>
        </a:p>
      </dgm:t>
    </dgm:pt>
    <dgm:pt modelId="{79EF9BA1-0888-4D75-ACFE-A153280A24D2}" type="parTrans" cxnId="{1233CEE2-CD8F-4939-8BF0-CDF31093EF3A}">
      <dgm:prSet/>
      <dgm:spPr/>
      <dgm:t>
        <a:bodyPr/>
        <a:lstStyle/>
        <a:p>
          <a:endParaRPr lang="en-GB"/>
        </a:p>
      </dgm:t>
    </dgm:pt>
    <dgm:pt modelId="{CF01AE55-9720-49CC-B0C4-58A188613383}" type="sibTrans" cxnId="{1233CEE2-CD8F-4939-8BF0-CDF31093EF3A}">
      <dgm:prSet/>
      <dgm:spPr/>
      <dgm:t>
        <a:bodyPr/>
        <a:lstStyle/>
        <a:p>
          <a:endParaRPr lang="en-GB"/>
        </a:p>
      </dgm:t>
    </dgm:pt>
    <dgm:pt modelId="{8C707D82-17A5-404F-A0D6-5F83CABDC4AD}" type="asst">
      <dgm:prSet phldrT="[Text]"/>
      <dgm:spPr/>
      <dgm:t>
        <a:bodyPr/>
        <a:lstStyle/>
        <a:p>
          <a:r>
            <a:rPr lang="en-GB" dirty="0"/>
            <a:t>Beliefs</a:t>
          </a:r>
        </a:p>
      </dgm:t>
    </dgm:pt>
    <dgm:pt modelId="{F26D2568-3506-4B38-BED7-CBFB8B5EED41}" type="parTrans" cxnId="{8A221079-1BCD-4A2E-A418-EB48B23333E3}">
      <dgm:prSet/>
      <dgm:spPr/>
      <dgm:t>
        <a:bodyPr/>
        <a:lstStyle/>
        <a:p>
          <a:endParaRPr lang="en-GB"/>
        </a:p>
      </dgm:t>
    </dgm:pt>
    <dgm:pt modelId="{A3A42FA8-C5F7-48AA-BFA4-2550EB089421}" type="sibTrans" cxnId="{8A221079-1BCD-4A2E-A418-EB48B23333E3}">
      <dgm:prSet/>
      <dgm:spPr/>
      <dgm:t>
        <a:bodyPr/>
        <a:lstStyle/>
        <a:p>
          <a:endParaRPr lang="en-GB"/>
        </a:p>
      </dgm:t>
    </dgm:pt>
    <dgm:pt modelId="{17EC478D-5CE2-4576-B46F-EC3835B5A2A3}" type="pres">
      <dgm:prSet presAssocID="{3C22814A-35C9-472A-8EF3-CF5E000232BB}" presName="hierChild1" presStyleCnt="0">
        <dgm:presLayoutVars>
          <dgm:orgChart val="1"/>
          <dgm:chPref val="1"/>
          <dgm:dir/>
          <dgm:animOne val="branch"/>
          <dgm:animLvl val="lvl"/>
          <dgm:resizeHandles/>
        </dgm:presLayoutVars>
      </dgm:prSet>
      <dgm:spPr/>
    </dgm:pt>
    <dgm:pt modelId="{D67F386B-11CE-4BB4-B6B5-CB7C6E176BE7}" type="pres">
      <dgm:prSet presAssocID="{76C8390E-324C-4C66-897B-0AF5AC106466}" presName="hierRoot1" presStyleCnt="0">
        <dgm:presLayoutVars>
          <dgm:hierBranch val="init"/>
        </dgm:presLayoutVars>
      </dgm:prSet>
      <dgm:spPr/>
    </dgm:pt>
    <dgm:pt modelId="{FA90060D-23AA-4472-BA45-7116F78AA2ED}" type="pres">
      <dgm:prSet presAssocID="{76C8390E-324C-4C66-897B-0AF5AC106466}" presName="rootComposite1" presStyleCnt="0"/>
      <dgm:spPr/>
    </dgm:pt>
    <dgm:pt modelId="{C58E18D2-0270-47E5-B99D-2379431D86A7}" type="pres">
      <dgm:prSet presAssocID="{76C8390E-324C-4C66-897B-0AF5AC106466}" presName="rootText1" presStyleLbl="node0" presStyleIdx="0" presStyleCnt="1">
        <dgm:presLayoutVars>
          <dgm:chPref val="3"/>
        </dgm:presLayoutVars>
      </dgm:prSet>
      <dgm:spPr/>
    </dgm:pt>
    <dgm:pt modelId="{DCD7EA5B-64C2-4B29-9B24-7B2EBD17DEFD}" type="pres">
      <dgm:prSet presAssocID="{76C8390E-324C-4C66-897B-0AF5AC106466}" presName="rootConnector1" presStyleLbl="node1" presStyleIdx="0" presStyleCnt="0"/>
      <dgm:spPr/>
    </dgm:pt>
    <dgm:pt modelId="{D0C8D8F1-71B1-40BE-AE2F-15A9017BF067}" type="pres">
      <dgm:prSet presAssocID="{76C8390E-324C-4C66-897B-0AF5AC106466}" presName="hierChild2" presStyleCnt="0"/>
      <dgm:spPr/>
    </dgm:pt>
    <dgm:pt modelId="{BB9EC070-7D8D-4104-88C4-0031E88FABAC}" type="pres">
      <dgm:prSet presAssocID="{76C8390E-324C-4C66-897B-0AF5AC106466}" presName="hierChild3" presStyleCnt="0"/>
      <dgm:spPr/>
    </dgm:pt>
    <dgm:pt modelId="{B70DAFB1-7153-4973-BF46-345C4B6895C0}" type="pres">
      <dgm:prSet presAssocID="{79EF9BA1-0888-4D75-ACFE-A153280A24D2}" presName="Name111" presStyleLbl="parChTrans1D2" presStyleIdx="0" presStyleCnt="1"/>
      <dgm:spPr/>
    </dgm:pt>
    <dgm:pt modelId="{D3FC246A-2A87-41EC-A761-2C0E2B8F4B2C}" type="pres">
      <dgm:prSet presAssocID="{936863E4-2D83-4546-9D92-83121166C6A3}" presName="hierRoot3" presStyleCnt="0">
        <dgm:presLayoutVars>
          <dgm:hierBranch val="init"/>
        </dgm:presLayoutVars>
      </dgm:prSet>
      <dgm:spPr/>
    </dgm:pt>
    <dgm:pt modelId="{BE473F78-77F8-4B8F-89A0-C6630922A7B7}" type="pres">
      <dgm:prSet presAssocID="{936863E4-2D83-4546-9D92-83121166C6A3}" presName="rootComposite3" presStyleCnt="0"/>
      <dgm:spPr/>
    </dgm:pt>
    <dgm:pt modelId="{01FB48DC-EE3D-47AE-838B-3244F11FEA35}" type="pres">
      <dgm:prSet presAssocID="{936863E4-2D83-4546-9D92-83121166C6A3}" presName="rootText3" presStyleLbl="asst1" presStyleIdx="0" presStyleCnt="3">
        <dgm:presLayoutVars>
          <dgm:chPref val="3"/>
        </dgm:presLayoutVars>
      </dgm:prSet>
      <dgm:spPr/>
    </dgm:pt>
    <dgm:pt modelId="{82CCC5F4-81BE-4861-BCF5-2BD79AA9E662}" type="pres">
      <dgm:prSet presAssocID="{936863E4-2D83-4546-9D92-83121166C6A3}" presName="rootConnector3" presStyleLbl="asst1" presStyleIdx="0" presStyleCnt="3"/>
      <dgm:spPr/>
    </dgm:pt>
    <dgm:pt modelId="{206FD2CD-187E-4D7F-ADA6-BBD4BAA6D898}" type="pres">
      <dgm:prSet presAssocID="{936863E4-2D83-4546-9D92-83121166C6A3}" presName="hierChild6" presStyleCnt="0"/>
      <dgm:spPr/>
    </dgm:pt>
    <dgm:pt modelId="{2B453557-FC38-4A10-8F54-192DE650166B}" type="pres">
      <dgm:prSet presAssocID="{936863E4-2D83-4546-9D92-83121166C6A3}" presName="hierChild7" presStyleCnt="0"/>
      <dgm:spPr/>
    </dgm:pt>
    <dgm:pt modelId="{1B965C41-F7D7-4F08-A76D-46B32CA67485}" type="pres">
      <dgm:prSet presAssocID="{03C171E2-4846-45B6-9248-4EF715A1CE86}" presName="Name111" presStyleLbl="parChTrans1D3" presStyleIdx="0" presStyleCnt="1"/>
      <dgm:spPr/>
    </dgm:pt>
    <dgm:pt modelId="{A66BD1FD-3C16-48E5-8442-D8D1EF42C958}" type="pres">
      <dgm:prSet presAssocID="{8F7F12A8-5371-4DA0-8173-4A11DFAA6EBA}" presName="hierRoot3" presStyleCnt="0">
        <dgm:presLayoutVars>
          <dgm:hierBranch val="init"/>
        </dgm:presLayoutVars>
      </dgm:prSet>
      <dgm:spPr/>
    </dgm:pt>
    <dgm:pt modelId="{BC21859F-71CE-46B8-992B-E12A5F644091}" type="pres">
      <dgm:prSet presAssocID="{8F7F12A8-5371-4DA0-8173-4A11DFAA6EBA}" presName="rootComposite3" presStyleCnt="0"/>
      <dgm:spPr/>
    </dgm:pt>
    <dgm:pt modelId="{CD827D91-80D8-46DE-9B5A-CA18E1DB4480}" type="pres">
      <dgm:prSet presAssocID="{8F7F12A8-5371-4DA0-8173-4A11DFAA6EBA}" presName="rootText3" presStyleLbl="asst1" presStyleIdx="1" presStyleCnt="3">
        <dgm:presLayoutVars>
          <dgm:chPref val="3"/>
        </dgm:presLayoutVars>
      </dgm:prSet>
      <dgm:spPr/>
    </dgm:pt>
    <dgm:pt modelId="{2C68DB8E-DB6D-4152-A1DD-E03704DCAB73}" type="pres">
      <dgm:prSet presAssocID="{8F7F12A8-5371-4DA0-8173-4A11DFAA6EBA}" presName="rootConnector3" presStyleLbl="asst1" presStyleIdx="1" presStyleCnt="3"/>
      <dgm:spPr/>
    </dgm:pt>
    <dgm:pt modelId="{810F776C-F53A-4469-972A-4DDF9FB0C5E3}" type="pres">
      <dgm:prSet presAssocID="{8F7F12A8-5371-4DA0-8173-4A11DFAA6EBA}" presName="hierChild6" presStyleCnt="0"/>
      <dgm:spPr/>
    </dgm:pt>
    <dgm:pt modelId="{AEB3C43D-91F6-46EE-8523-C9B4D60908F0}" type="pres">
      <dgm:prSet presAssocID="{8F7F12A8-5371-4DA0-8173-4A11DFAA6EBA}" presName="hierChild7" presStyleCnt="0"/>
      <dgm:spPr/>
    </dgm:pt>
    <dgm:pt modelId="{FCA991BF-90FA-4031-9071-3DA97CF2A658}" type="pres">
      <dgm:prSet presAssocID="{F26D2568-3506-4B38-BED7-CBFB8B5EED41}" presName="Name111" presStyleLbl="parChTrans1D4" presStyleIdx="0" presStyleCnt="1"/>
      <dgm:spPr/>
    </dgm:pt>
    <dgm:pt modelId="{05F6C726-0834-4684-944A-D6AE774951C1}" type="pres">
      <dgm:prSet presAssocID="{8C707D82-17A5-404F-A0D6-5F83CABDC4AD}" presName="hierRoot3" presStyleCnt="0">
        <dgm:presLayoutVars>
          <dgm:hierBranch val="init"/>
        </dgm:presLayoutVars>
      </dgm:prSet>
      <dgm:spPr/>
    </dgm:pt>
    <dgm:pt modelId="{76E4BBF9-5BD7-4AEF-BF1E-7A01DE636C96}" type="pres">
      <dgm:prSet presAssocID="{8C707D82-17A5-404F-A0D6-5F83CABDC4AD}" presName="rootComposite3" presStyleCnt="0"/>
      <dgm:spPr/>
    </dgm:pt>
    <dgm:pt modelId="{236CA91E-83E1-4726-9AA9-B95A406F2844}" type="pres">
      <dgm:prSet presAssocID="{8C707D82-17A5-404F-A0D6-5F83CABDC4AD}" presName="rootText3" presStyleLbl="asst1" presStyleIdx="2" presStyleCnt="3">
        <dgm:presLayoutVars>
          <dgm:chPref val="3"/>
        </dgm:presLayoutVars>
      </dgm:prSet>
      <dgm:spPr/>
    </dgm:pt>
    <dgm:pt modelId="{A050C3B0-CB89-4E06-BC89-CE30B8CFA3E9}" type="pres">
      <dgm:prSet presAssocID="{8C707D82-17A5-404F-A0D6-5F83CABDC4AD}" presName="rootConnector3" presStyleLbl="asst1" presStyleIdx="2" presStyleCnt="3"/>
      <dgm:spPr/>
    </dgm:pt>
    <dgm:pt modelId="{31D411C4-0B97-4922-98F9-3739D0725587}" type="pres">
      <dgm:prSet presAssocID="{8C707D82-17A5-404F-A0D6-5F83CABDC4AD}" presName="hierChild6" presStyleCnt="0"/>
      <dgm:spPr/>
    </dgm:pt>
    <dgm:pt modelId="{044FAFB2-4726-4183-97B7-AE7BC67A7EC3}" type="pres">
      <dgm:prSet presAssocID="{8C707D82-17A5-404F-A0D6-5F83CABDC4AD}" presName="hierChild7" presStyleCnt="0"/>
      <dgm:spPr/>
    </dgm:pt>
  </dgm:ptLst>
  <dgm:cxnLst>
    <dgm:cxn modelId="{B061B910-F038-400A-A75D-BA0027A3DEAC}" type="presOf" srcId="{03C171E2-4846-45B6-9248-4EF715A1CE86}" destId="{1B965C41-F7D7-4F08-A76D-46B32CA67485}" srcOrd="0" destOrd="0" presId="urn:microsoft.com/office/officeart/2005/8/layout/orgChart1"/>
    <dgm:cxn modelId="{5F612423-828D-4018-8BFB-78E8E35B75CD}" type="presOf" srcId="{8F7F12A8-5371-4DA0-8173-4A11DFAA6EBA}" destId="{CD827D91-80D8-46DE-9B5A-CA18E1DB4480}" srcOrd="0" destOrd="0" presId="urn:microsoft.com/office/officeart/2005/8/layout/orgChart1"/>
    <dgm:cxn modelId="{C62AC334-4D62-4DD1-AEC9-A8B675CED3EE}" type="presOf" srcId="{8C707D82-17A5-404F-A0D6-5F83CABDC4AD}" destId="{A050C3B0-CB89-4E06-BC89-CE30B8CFA3E9}" srcOrd="1" destOrd="0" presId="urn:microsoft.com/office/officeart/2005/8/layout/orgChart1"/>
    <dgm:cxn modelId="{D37AF037-1177-4E04-BDE5-157FC9100D5A}" type="presOf" srcId="{76C8390E-324C-4C66-897B-0AF5AC106466}" destId="{DCD7EA5B-64C2-4B29-9B24-7B2EBD17DEFD}" srcOrd="1" destOrd="0" presId="urn:microsoft.com/office/officeart/2005/8/layout/orgChart1"/>
    <dgm:cxn modelId="{94186856-FE01-461E-9A80-57CEFC6DFF1D}" type="presOf" srcId="{3C22814A-35C9-472A-8EF3-CF5E000232BB}" destId="{17EC478D-5CE2-4576-B46F-EC3835B5A2A3}" srcOrd="0" destOrd="0" presId="urn:microsoft.com/office/officeart/2005/8/layout/orgChart1"/>
    <dgm:cxn modelId="{34371677-B435-45A0-9CED-0E68CC4D3092}" type="presOf" srcId="{936863E4-2D83-4546-9D92-83121166C6A3}" destId="{82CCC5F4-81BE-4861-BCF5-2BD79AA9E662}" srcOrd="1" destOrd="0" presId="urn:microsoft.com/office/officeart/2005/8/layout/orgChart1"/>
    <dgm:cxn modelId="{8A221079-1BCD-4A2E-A418-EB48B23333E3}" srcId="{8F7F12A8-5371-4DA0-8173-4A11DFAA6EBA}" destId="{8C707D82-17A5-404F-A0D6-5F83CABDC4AD}" srcOrd="0" destOrd="0" parTransId="{F26D2568-3506-4B38-BED7-CBFB8B5EED41}" sibTransId="{A3A42FA8-C5F7-48AA-BFA4-2550EB089421}"/>
    <dgm:cxn modelId="{36B6F87E-6923-4668-8BF5-EA0FCC72006D}" srcId="{936863E4-2D83-4546-9D92-83121166C6A3}" destId="{8F7F12A8-5371-4DA0-8173-4A11DFAA6EBA}" srcOrd="0" destOrd="0" parTransId="{03C171E2-4846-45B6-9248-4EF715A1CE86}" sibTransId="{E5FDD244-80EA-4BE5-BB25-11677C1D1C4A}"/>
    <dgm:cxn modelId="{8E250F80-81C9-4184-9FBC-87352BB7BC56}" type="presOf" srcId="{79EF9BA1-0888-4D75-ACFE-A153280A24D2}" destId="{B70DAFB1-7153-4973-BF46-345C4B6895C0}" srcOrd="0" destOrd="0" presId="urn:microsoft.com/office/officeart/2005/8/layout/orgChart1"/>
    <dgm:cxn modelId="{1EABB0A3-70BB-402F-AFF3-EE6E94F1E4E8}" type="presOf" srcId="{8F7F12A8-5371-4DA0-8173-4A11DFAA6EBA}" destId="{2C68DB8E-DB6D-4152-A1DD-E03704DCAB73}" srcOrd="1" destOrd="0" presId="urn:microsoft.com/office/officeart/2005/8/layout/orgChart1"/>
    <dgm:cxn modelId="{A127AABD-42E0-43DD-A21A-E5C2E45DEF5B}" type="presOf" srcId="{76C8390E-324C-4C66-897B-0AF5AC106466}" destId="{C58E18D2-0270-47E5-B99D-2379431D86A7}" srcOrd="0" destOrd="0" presId="urn:microsoft.com/office/officeart/2005/8/layout/orgChart1"/>
    <dgm:cxn modelId="{7A6A93BF-EDE7-49DA-B383-3CAF19D96907}" type="presOf" srcId="{F26D2568-3506-4B38-BED7-CBFB8B5EED41}" destId="{FCA991BF-90FA-4031-9071-3DA97CF2A658}" srcOrd="0" destOrd="0" presId="urn:microsoft.com/office/officeart/2005/8/layout/orgChart1"/>
    <dgm:cxn modelId="{C22B3ECE-5711-4948-ADCC-22CDA85876C7}" type="presOf" srcId="{8C707D82-17A5-404F-A0D6-5F83CABDC4AD}" destId="{236CA91E-83E1-4726-9AA9-B95A406F2844}" srcOrd="0" destOrd="0" presId="urn:microsoft.com/office/officeart/2005/8/layout/orgChart1"/>
    <dgm:cxn modelId="{46770CDB-1AD8-49E7-96C2-921B8DF9C0F9}" type="presOf" srcId="{936863E4-2D83-4546-9D92-83121166C6A3}" destId="{01FB48DC-EE3D-47AE-838B-3244F11FEA35}" srcOrd="0" destOrd="0" presId="urn:microsoft.com/office/officeart/2005/8/layout/orgChart1"/>
    <dgm:cxn modelId="{D44E8CE0-2E82-4E90-A7E5-E7D2708CF745}" srcId="{3C22814A-35C9-472A-8EF3-CF5E000232BB}" destId="{76C8390E-324C-4C66-897B-0AF5AC106466}" srcOrd="0" destOrd="0" parTransId="{BDE1B315-0FEE-46A7-859E-B749392B7780}" sibTransId="{B8F8F715-D5F2-4BED-B29F-FD9FFCCEC3ED}"/>
    <dgm:cxn modelId="{1233CEE2-CD8F-4939-8BF0-CDF31093EF3A}" srcId="{76C8390E-324C-4C66-897B-0AF5AC106466}" destId="{936863E4-2D83-4546-9D92-83121166C6A3}" srcOrd="0" destOrd="0" parTransId="{79EF9BA1-0888-4D75-ACFE-A153280A24D2}" sibTransId="{CF01AE55-9720-49CC-B0C4-58A188613383}"/>
    <dgm:cxn modelId="{8D29A8E1-673E-458B-9FDD-251DB430A1EB}" type="presParOf" srcId="{17EC478D-5CE2-4576-B46F-EC3835B5A2A3}" destId="{D67F386B-11CE-4BB4-B6B5-CB7C6E176BE7}" srcOrd="0" destOrd="0" presId="urn:microsoft.com/office/officeart/2005/8/layout/orgChart1"/>
    <dgm:cxn modelId="{AD7F05D2-BA5E-4738-BF73-6F65698A366A}" type="presParOf" srcId="{D67F386B-11CE-4BB4-B6B5-CB7C6E176BE7}" destId="{FA90060D-23AA-4472-BA45-7116F78AA2ED}" srcOrd="0" destOrd="0" presId="urn:microsoft.com/office/officeart/2005/8/layout/orgChart1"/>
    <dgm:cxn modelId="{FBD96845-4F31-486D-9D02-CF71AD44DB1D}" type="presParOf" srcId="{FA90060D-23AA-4472-BA45-7116F78AA2ED}" destId="{C58E18D2-0270-47E5-B99D-2379431D86A7}" srcOrd="0" destOrd="0" presId="urn:microsoft.com/office/officeart/2005/8/layout/orgChart1"/>
    <dgm:cxn modelId="{9329AB60-087E-4EA8-9725-86F7C5135E29}" type="presParOf" srcId="{FA90060D-23AA-4472-BA45-7116F78AA2ED}" destId="{DCD7EA5B-64C2-4B29-9B24-7B2EBD17DEFD}" srcOrd="1" destOrd="0" presId="urn:microsoft.com/office/officeart/2005/8/layout/orgChart1"/>
    <dgm:cxn modelId="{4DEC279C-B797-466A-A43F-7B4549A938E2}" type="presParOf" srcId="{D67F386B-11CE-4BB4-B6B5-CB7C6E176BE7}" destId="{D0C8D8F1-71B1-40BE-AE2F-15A9017BF067}" srcOrd="1" destOrd="0" presId="urn:microsoft.com/office/officeart/2005/8/layout/orgChart1"/>
    <dgm:cxn modelId="{A7CE732A-D73F-4F12-A367-1A3ED8EA5301}" type="presParOf" srcId="{D67F386B-11CE-4BB4-B6B5-CB7C6E176BE7}" destId="{BB9EC070-7D8D-4104-88C4-0031E88FABAC}" srcOrd="2" destOrd="0" presId="urn:microsoft.com/office/officeart/2005/8/layout/orgChart1"/>
    <dgm:cxn modelId="{6505337D-936A-47F3-84CE-F73655398089}" type="presParOf" srcId="{BB9EC070-7D8D-4104-88C4-0031E88FABAC}" destId="{B70DAFB1-7153-4973-BF46-345C4B6895C0}" srcOrd="0" destOrd="0" presId="urn:microsoft.com/office/officeart/2005/8/layout/orgChart1"/>
    <dgm:cxn modelId="{F4C41E6E-5ADC-455D-AD33-AD0FD15476D9}" type="presParOf" srcId="{BB9EC070-7D8D-4104-88C4-0031E88FABAC}" destId="{D3FC246A-2A87-41EC-A761-2C0E2B8F4B2C}" srcOrd="1" destOrd="0" presId="urn:microsoft.com/office/officeart/2005/8/layout/orgChart1"/>
    <dgm:cxn modelId="{9A4358CC-5B70-4B5C-B7B8-06B663409FA3}" type="presParOf" srcId="{D3FC246A-2A87-41EC-A761-2C0E2B8F4B2C}" destId="{BE473F78-77F8-4B8F-89A0-C6630922A7B7}" srcOrd="0" destOrd="0" presId="urn:microsoft.com/office/officeart/2005/8/layout/orgChart1"/>
    <dgm:cxn modelId="{460FA730-2278-49FD-9945-193C17DA3D61}" type="presParOf" srcId="{BE473F78-77F8-4B8F-89A0-C6630922A7B7}" destId="{01FB48DC-EE3D-47AE-838B-3244F11FEA35}" srcOrd="0" destOrd="0" presId="urn:microsoft.com/office/officeart/2005/8/layout/orgChart1"/>
    <dgm:cxn modelId="{7B9B460D-5BFF-4776-ABC6-C96A4B9F74A2}" type="presParOf" srcId="{BE473F78-77F8-4B8F-89A0-C6630922A7B7}" destId="{82CCC5F4-81BE-4861-BCF5-2BD79AA9E662}" srcOrd="1" destOrd="0" presId="urn:microsoft.com/office/officeart/2005/8/layout/orgChart1"/>
    <dgm:cxn modelId="{97BE48BD-A4A8-4B41-BE30-A9E1E074F00A}" type="presParOf" srcId="{D3FC246A-2A87-41EC-A761-2C0E2B8F4B2C}" destId="{206FD2CD-187E-4D7F-ADA6-BBD4BAA6D898}" srcOrd="1" destOrd="0" presId="urn:microsoft.com/office/officeart/2005/8/layout/orgChart1"/>
    <dgm:cxn modelId="{5C73761A-E56D-4B21-B7A6-A143046EF075}" type="presParOf" srcId="{D3FC246A-2A87-41EC-A761-2C0E2B8F4B2C}" destId="{2B453557-FC38-4A10-8F54-192DE650166B}" srcOrd="2" destOrd="0" presId="urn:microsoft.com/office/officeart/2005/8/layout/orgChart1"/>
    <dgm:cxn modelId="{2E263F6B-285A-41B1-B968-7F5AA0B5EDDA}" type="presParOf" srcId="{2B453557-FC38-4A10-8F54-192DE650166B}" destId="{1B965C41-F7D7-4F08-A76D-46B32CA67485}" srcOrd="0" destOrd="0" presId="urn:microsoft.com/office/officeart/2005/8/layout/orgChart1"/>
    <dgm:cxn modelId="{4735BD86-D538-476F-9448-09E51876718D}" type="presParOf" srcId="{2B453557-FC38-4A10-8F54-192DE650166B}" destId="{A66BD1FD-3C16-48E5-8442-D8D1EF42C958}" srcOrd="1" destOrd="0" presId="urn:microsoft.com/office/officeart/2005/8/layout/orgChart1"/>
    <dgm:cxn modelId="{4A77CBEE-EBEE-4A07-90C8-D83A5B98BB36}" type="presParOf" srcId="{A66BD1FD-3C16-48E5-8442-D8D1EF42C958}" destId="{BC21859F-71CE-46B8-992B-E12A5F644091}" srcOrd="0" destOrd="0" presId="urn:microsoft.com/office/officeart/2005/8/layout/orgChart1"/>
    <dgm:cxn modelId="{A0C80886-BC11-41E8-BDA8-992338BA23E0}" type="presParOf" srcId="{BC21859F-71CE-46B8-992B-E12A5F644091}" destId="{CD827D91-80D8-46DE-9B5A-CA18E1DB4480}" srcOrd="0" destOrd="0" presId="urn:microsoft.com/office/officeart/2005/8/layout/orgChart1"/>
    <dgm:cxn modelId="{65804E4A-ADB8-4B26-99F0-FD377FD08D39}" type="presParOf" srcId="{BC21859F-71CE-46B8-992B-E12A5F644091}" destId="{2C68DB8E-DB6D-4152-A1DD-E03704DCAB73}" srcOrd="1" destOrd="0" presId="urn:microsoft.com/office/officeart/2005/8/layout/orgChart1"/>
    <dgm:cxn modelId="{D392AB91-DDC9-4FE5-9F1B-60FEB4C7CF5A}" type="presParOf" srcId="{A66BD1FD-3C16-48E5-8442-D8D1EF42C958}" destId="{810F776C-F53A-4469-972A-4DDF9FB0C5E3}" srcOrd="1" destOrd="0" presId="urn:microsoft.com/office/officeart/2005/8/layout/orgChart1"/>
    <dgm:cxn modelId="{F588E3B4-362C-49D9-84E4-47C7653F1D29}" type="presParOf" srcId="{A66BD1FD-3C16-48E5-8442-D8D1EF42C958}" destId="{AEB3C43D-91F6-46EE-8523-C9B4D60908F0}" srcOrd="2" destOrd="0" presId="urn:microsoft.com/office/officeart/2005/8/layout/orgChart1"/>
    <dgm:cxn modelId="{18D7F416-5FFC-4ED1-AD5C-D3A0288E99EF}" type="presParOf" srcId="{AEB3C43D-91F6-46EE-8523-C9B4D60908F0}" destId="{FCA991BF-90FA-4031-9071-3DA97CF2A658}" srcOrd="0" destOrd="0" presId="urn:microsoft.com/office/officeart/2005/8/layout/orgChart1"/>
    <dgm:cxn modelId="{08D8B992-D83A-42A9-BCFB-7C7879F63BB0}" type="presParOf" srcId="{AEB3C43D-91F6-46EE-8523-C9B4D60908F0}" destId="{05F6C726-0834-4684-944A-D6AE774951C1}" srcOrd="1" destOrd="0" presId="urn:microsoft.com/office/officeart/2005/8/layout/orgChart1"/>
    <dgm:cxn modelId="{8BD2689F-569E-48AD-8954-6559797E3656}" type="presParOf" srcId="{05F6C726-0834-4684-944A-D6AE774951C1}" destId="{76E4BBF9-5BD7-4AEF-BF1E-7A01DE636C96}" srcOrd="0" destOrd="0" presId="urn:microsoft.com/office/officeart/2005/8/layout/orgChart1"/>
    <dgm:cxn modelId="{989746AC-3988-47CC-92B1-2DEE108D41E0}" type="presParOf" srcId="{76E4BBF9-5BD7-4AEF-BF1E-7A01DE636C96}" destId="{236CA91E-83E1-4726-9AA9-B95A406F2844}" srcOrd="0" destOrd="0" presId="urn:microsoft.com/office/officeart/2005/8/layout/orgChart1"/>
    <dgm:cxn modelId="{BBC490A6-8F7A-4FBE-9024-1CACBD8807D0}" type="presParOf" srcId="{76E4BBF9-5BD7-4AEF-BF1E-7A01DE636C96}" destId="{A050C3B0-CB89-4E06-BC89-CE30B8CFA3E9}" srcOrd="1" destOrd="0" presId="urn:microsoft.com/office/officeart/2005/8/layout/orgChart1"/>
    <dgm:cxn modelId="{DD82C901-441A-493F-8EDC-13BD309DA7E0}" type="presParOf" srcId="{05F6C726-0834-4684-944A-D6AE774951C1}" destId="{31D411C4-0B97-4922-98F9-3739D0725587}" srcOrd="1" destOrd="0" presId="urn:microsoft.com/office/officeart/2005/8/layout/orgChart1"/>
    <dgm:cxn modelId="{5A55E1C6-70DC-4AEB-A98C-9A70ADE408B9}" type="presParOf" srcId="{05F6C726-0834-4684-944A-D6AE774951C1}" destId="{044FAFB2-4726-4183-97B7-AE7BC67A7EC3}"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AEB2589-A1AA-4BC2-8C48-DB74F589AEB6}" type="doc">
      <dgm:prSet loTypeId="urn:microsoft.com/office/officeart/2005/8/layout/vList2" loCatId="list" qsTypeId="urn:microsoft.com/office/officeart/2005/8/quickstyle/simple1" qsCatId="simple" csTypeId="urn:microsoft.com/office/officeart/2005/8/colors/accent6_2" csCatId="accent6"/>
      <dgm:spPr/>
      <dgm:t>
        <a:bodyPr/>
        <a:lstStyle/>
        <a:p>
          <a:endParaRPr lang="en-US"/>
        </a:p>
      </dgm:t>
    </dgm:pt>
    <dgm:pt modelId="{AF8A0BD3-6ABC-4457-B86D-F1A8ADBAA220}">
      <dgm:prSet/>
      <dgm:spPr/>
      <dgm:t>
        <a:bodyPr/>
        <a:lstStyle/>
        <a:p>
          <a:r>
            <a:rPr lang="en-GB" b="1" dirty="0">
              <a:solidFill>
                <a:schemeClr val="tx1"/>
              </a:solidFill>
            </a:rPr>
            <a:t>Direct discrimination </a:t>
          </a:r>
          <a:r>
            <a:rPr lang="en-GB" dirty="0">
              <a:solidFill>
                <a:schemeClr val="tx1"/>
              </a:solidFill>
            </a:rPr>
            <a:t>- This is when you’re treated less favourably because of a protected characteristic</a:t>
          </a:r>
          <a:endParaRPr lang="en-US" dirty="0">
            <a:solidFill>
              <a:schemeClr val="tx1"/>
            </a:solidFill>
          </a:endParaRPr>
        </a:p>
      </dgm:t>
    </dgm:pt>
    <dgm:pt modelId="{11F2612E-7E8B-48B8-9B1C-932E58B3DE49}" type="parTrans" cxnId="{976EEB1A-0485-4F06-A918-6C94C456B114}">
      <dgm:prSet/>
      <dgm:spPr/>
      <dgm:t>
        <a:bodyPr/>
        <a:lstStyle/>
        <a:p>
          <a:endParaRPr lang="en-US"/>
        </a:p>
      </dgm:t>
    </dgm:pt>
    <dgm:pt modelId="{E8D948BF-44FE-4259-A894-1C651649EDA1}" type="sibTrans" cxnId="{976EEB1A-0485-4F06-A918-6C94C456B114}">
      <dgm:prSet/>
      <dgm:spPr/>
      <dgm:t>
        <a:bodyPr/>
        <a:lstStyle/>
        <a:p>
          <a:endParaRPr lang="en-US"/>
        </a:p>
      </dgm:t>
    </dgm:pt>
    <dgm:pt modelId="{FA138CE7-F684-451A-86D8-D9811B356C3A}">
      <dgm:prSet/>
      <dgm:spPr/>
      <dgm:t>
        <a:bodyPr/>
        <a:lstStyle/>
        <a:p>
          <a:r>
            <a:rPr lang="en-GB" b="1" dirty="0">
              <a:solidFill>
                <a:schemeClr val="tx1"/>
              </a:solidFill>
            </a:rPr>
            <a:t>Indirect discrimination </a:t>
          </a:r>
          <a:r>
            <a:rPr lang="en-GB" dirty="0">
              <a:solidFill>
                <a:schemeClr val="tx1"/>
              </a:solidFill>
            </a:rPr>
            <a:t>- This is when a service has criteria which have the effect of being discriminatory against a person because of a protected characteristic</a:t>
          </a:r>
          <a:endParaRPr lang="en-US" dirty="0">
            <a:solidFill>
              <a:schemeClr val="tx1"/>
            </a:solidFill>
          </a:endParaRPr>
        </a:p>
      </dgm:t>
    </dgm:pt>
    <dgm:pt modelId="{9AABAD4B-D062-4CB6-B8E0-1BDEB8A08F21}" type="parTrans" cxnId="{AB593748-89F0-4DFC-A96A-E5AADD39FD4F}">
      <dgm:prSet/>
      <dgm:spPr/>
      <dgm:t>
        <a:bodyPr/>
        <a:lstStyle/>
        <a:p>
          <a:endParaRPr lang="en-US"/>
        </a:p>
      </dgm:t>
    </dgm:pt>
    <dgm:pt modelId="{B127D27A-9F71-4B45-AEB1-C26EC3AD525F}" type="sibTrans" cxnId="{AB593748-89F0-4DFC-A96A-E5AADD39FD4F}">
      <dgm:prSet/>
      <dgm:spPr/>
      <dgm:t>
        <a:bodyPr/>
        <a:lstStyle/>
        <a:p>
          <a:endParaRPr lang="en-US"/>
        </a:p>
      </dgm:t>
    </dgm:pt>
    <dgm:pt modelId="{80EFB7B6-CD8C-2044-ABE5-CB6A092DFEEB}" type="pres">
      <dgm:prSet presAssocID="{AAEB2589-A1AA-4BC2-8C48-DB74F589AEB6}" presName="linear" presStyleCnt="0">
        <dgm:presLayoutVars>
          <dgm:animLvl val="lvl"/>
          <dgm:resizeHandles val="exact"/>
        </dgm:presLayoutVars>
      </dgm:prSet>
      <dgm:spPr/>
    </dgm:pt>
    <dgm:pt modelId="{F2E1D4BA-6C8F-E74C-BAC1-F396A5A65146}" type="pres">
      <dgm:prSet presAssocID="{AF8A0BD3-6ABC-4457-B86D-F1A8ADBAA220}" presName="parentText" presStyleLbl="node1" presStyleIdx="0" presStyleCnt="2">
        <dgm:presLayoutVars>
          <dgm:chMax val="0"/>
          <dgm:bulletEnabled val="1"/>
        </dgm:presLayoutVars>
      </dgm:prSet>
      <dgm:spPr/>
    </dgm:pt>
    <dgm:pt modelId="{EF7EBBC1-0878-7247-82CC-8403476B86F2}" type="pres">
      <dgm:prSet presAssocID="{E8D948BF-44FE-4259-A894-1C651649EDA1}" presName="spacer" presStyleCnt="0"/>
      <dgm:spPr/>
    </dgm:pt>
    <dgm:pt modelId="{9F380DFF-7DF2-6F41-817A-5DD8C1F8D99B}" type="pres">
      <dgm:prSet presAssocID="{FA138CE7-F684-451A-86D8-D9811B356C3A}" presName="parentText" presStyleLbl="node1" presStyleIdx="1" presStyleCnt="2">
        <dgm:presLayoutVars>
          <dgm:chMax val="0"/>
          <dgm:bulletEnabled val="1"/>
        </dgm:presLayoutVars>
      </dgm:prSet>
      <dgm:spPr/>
    </dgm:pt>
  </dgm:ptLst>
  <dgm:cxnLst>
    <dgm:cxn modelId="{976EEB1A-0485-4F06-A918-6C94C456B114}" srcId="{AAEB2589-A1AA-4BC2-8C48-DB74F589AEB6}" destId="{AF8A0BD3-6ABC-4457-B86D-F1A8ADBAA220}" srcOrd="0" destOrd="0" parTransId="{11F2612E-7E8B-48B8-9B1C-932E58B3DE49}" sibTransId="{E8D948BF-44FE-4259-A894-1C651649EDA1}"/>
    <dgm:cxn modelId="{AB593748-89F0-4DFC-A96A-E5AADD39FD4F}" srcId="{AAEB2589-A1AA-4BC2-8C48-DB74F589AEB6}" destId="{FA138CE7-F684-451A-86D8-D9811B356C3A}" srcOrd="1" destOrd="0" parTransId="{9AABAD4B-D062-4CB6-B8E0-1BDEB8A08F21}" sibTransId="{B127D27A-9F71-4B45-AEB1-C26EC3AD525F}"/>
    <dgm:cxn modelId="{6FA8049E-68F4-D847-85EC-A18CA58CCC47}" type="presOf" srcId="{FA138CE7-F684-451A-86D8-D9811B356C3A}" destId="{9F380DFF-7DF2-6F41-817A-5DD8C1F8D99B}" srcOrd="0" destOrd="0" presId="urn:microsoft.com/office/officeart/2005/8/layout/vList2"/>
    <dgm:cxn modelId="{87D6B5AF-0E9F-BE4C-B326-60AB6201963B}" type="presOf" srcId="{AF8A0BD3-6ABC-4457-B86D-F1A8ADBAA220}" destId="{F2E1D4BA-6C8F-E74C-BAC1-F396A5A65146}" srcOrd="0" destOrd="0" presId="urn:microsoft.com/office/officeart/2005/8/layout/vList2"/>
    <dgm:cxn modelId="{5194D9CB-BC61-F74C-A474-07326CF3F69B}" type="presOf" srcId="{AAEB2589-A1AA-4BC2-8C48-DB74F589AEB6}" destId="{80EFB7B6-CD8C-2044-ABE5-CB6A092DFEEB}" srcOrd="0" destOrd="0" presId="urn:microsoft.com/office/officeart/2005/8/layout/vList2"/>
    <dgm:cxn modelId="{D9358B08-01B9-CA4E-AC5A-0EFA3823E219}" type="presParOf" srcId="{80EFB7B6-CD8C-2044-ABE5-CB6A092DFEEB}" destId="{F2E1D4BA-6C8F-E74C-BAC1-F396A5A65146}" srcOrd="0" destOrd="0" presId="urn:microsoft.com/office/officeart/2005/8/layout/vList2"/>
    <dgm:cxn modelId="{142F3D3E-0D8A-0E49-B669-904EDAC65231}" type="presParOf" srcId="{80EFB7B6-CD8C-2044-ABE5-CB6A092DFEEB}" destId="{EF7EBBC1-0878-7247-82CC-8403476B86F2}" srcOrd="1" destOrd="0" presId="urn:microsoft.com/office/officeart/2005/8/layout/vList2"/>
    <dgm:cxn modelId="{ECBC1158-A87B-2047-AF35-02B30E8E1375}" type="presParOf" srcId="{80EFB7B6-CD8C-2044-ABE5-CB6A092DFEEB}" destId="{9F380DFF-7DF2-6F41-817A-5DD8C1F8D99B}" srcOrd="2"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0CC21C29-4CBA-4F7A-A667-C26A4BE5549E}"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B9044E1B-F8B0-41B9-B307-75460169B7BD}">
      <dgm:prSet/>
      <dgm:spPr/>
      <dgm:t>
        <a:bodyPr/>
        <a:lstStyle/>
        <a:p>
          <a:r>
            <a:rPr lang="en-GB" b="1"/>
            <a:t>Harassment</a:t>
          </a:r>
          <a:r>
            <a:rPr lang="en-GB"/>
            <a:t> - experience behaviour that makes you feel intimidated, humiliated, or degraded, or that creates a hostile environment</a:t>
          </a:r>
          <a:endParaRPr lang="en-US"/>
        </a:p>
      </dgm:t>
    </dgm:pt>
    <dgm:pt modelId="{96A3856C-344B-4186-A295-C5751465CF7A}" type="parTrans" cxnId="{FE27FECE-B566-47D2-B3CA-F99386F390E7}">
      <dgm:prSet/>
      <dgm:spPr/>
      <dgm:t>
        <a:bodyPr/>
        <a:lstStyle/>
        <a:p>
          <a:endParaRPr lang="en-US"/>
        </a:p>
      </dgm:t>
    </dgm:pt>
    <dgm:pt modelId="{AEFEEFF0-02B7-4F11-9AAE-ED9BE071DBD5}" type="sibTrans" cxnId="{FE27FECE-B566-47D2-B3CA-F99386F390E7}">
      <dgm:prSet/>
      <dgm:spPr/>
      <dgm:t>
        <a:bodyPr/>
        <a:lstStyle/>
        <a:p>
          <a:endParaRPr lang="en-US"/>
        </a:p>
      </dgm:t>
    </dgm:pt>
    <dgm:pt modelId="{88578AD0-0F89-4D28-915B-7785FF0FC219}">
      <dgm:prSet/>
      <dgm:spPr/>
      <dgm:t>
        <a:bodyPr/>
        <a:lstStyle/>
        <a:p>
          <a:r>
            <a:rPr lang="en-GB" b="1"/>
            <a:t>Victimisation</a:t>
          </a:r>
          <a:r>
            <a:rPr lang="en-GB"/>
            <a:t> - Treated unfairly as a result of making a complaint about discrimination or giving evidence when someone else makes a complaint.</a:t>
          </a:r>
          <a:endParaRPr lang="en-US"/>
        </a:p>
      </dgm:t>
    </dgm:pt>
    <dgm:pt modelId="{7746A655-5E00-4E99-8C45-97EA4090036B}" type="parTrans" cxnId="{F9BBDD1F-55F4-4E0F-B693-83044B8F2962}">
      <dgm:prSet/>
      <dgm:spPr/>
      <dgm:t>
        <a:bodyPr/>
        <a:lstStyle/>
        <a:p>
          <a:endParaRPr lang="en-US"/>
        </a:p>
      </dgm:t>
    </dgm:pt>
    <dgm:pt modelId="{AC3A8CB5-5BE6-4981-BBA4-AC9E8A2781C1}" type="sibTrans" cxnId="{F9BBDD1F-55F4-4E0F-B693-83044B8F2962}">
      <dgm:prSet/>
      <dgm:spPr/>
      <dgm:t>
        <a:bodyPr/>
        <a:lstStyle/>
        <a:p>
          <a:endParaRPr lang="en-US"/>
        </a:p>
      </dgm:t>
    </dgm:pt>
    <dgm:pt modelId="{FF7BA914-D679-5E40-B168-61E8CA6FBAF4}" type="pres">
      <dgm:prSet presAssocID="{0CC21C29-4CBA-4F7A-A667-C26A4BE5549E}" presName="hierChild1" presStyleCnt="0">
        <dgm:presLayoutVars>
          <dgm:chPref val="1"/>
          <dgm:dir/>
          <dgm:animOne val="branch"/>
          <dgm:animLvl val="lvl"/>
          <dgm:resizeHandles/>
        </dgm:presLayoutVars>
      </dgm:prSet>
      <dgm:spPr/>
    </dgm:pt>
    <dgm:pt modelId="{6423E0B3-22EA-584D-8789-80B630061E30}" type="pres">
      <dgm:prSet presAssocID="{B9044E1B-F8B0-41B9-B307-75460169B7BD}" presName="hierRoot1" presStyleCnt="0"/>
      <dgm:spPr/>
    </dgm:pt>
    <dgm:pt modelId="{B4A13886-1122-DB44-BEB9-DAFD2B7963A5}" type="pres">
      <dgm:prSet presAssocID="{B9044E1B-F8B0-41B9-B307-75460169B7BD}" presName="composite" presStyleCnt="0"/>
      <dgm:spPr/>
    </dgm:pt>
    <dgm:pt modelId="{4F8089DD-B8FD-EC47-8AD7-D5E7B5DFE355}" type="pres">
      <dgm:prSet presAssocID="{B9044E1B-F8B0-41B9-B307-75460169B7BD}" presName="background" presStyleLbl="node0" presStyleIdx="0" presStyleCnt="2"/>
      <dgm:spPr/>
    </dgm:pt>
    <dgm:pt modelId="{18341E95-F687-F845-A15A-1634BAA9FA70}" type="pres">
      <dgm:prSet presAssocID="{B9044E1B-F8B0-41B9-B307-75460169B7BD}" presName="text" presStyleLbl="fgAcc0" presStyleIdx="0" presStyleCnt="2">
        <dgm:presLayoutVars>
          <dgm:chPref val="3"/>
        </dgm:presLayoutVars>
      </dgm:prSet>
      <dgm:spPr/>
    </dgm:pt>
    <dgm:pt modelId="{E5A44A43-C725-0045-A1E8-F4AC12F21862}" type="pres">
      <dgm:prSet presAssocID="{B9044E1B-F8B0-41B9-B307-75460169B7BD}" presName="hierChild2" presStyleCnt="0"/>
      <dgm:spPr/>
    </dgm:pt>
    <dgm:pt modelId="{7B41A4FC-456D-D345-A6E5-EF3611E448B2}" type="pres">
      <dgm:prSet presAssocID="{88578AD0-0F89-4D28-915B-7785FF0FC219}" presName="hierRoot1" presStyleCnt="0"/>
      <dgm:spPr/>
    </dgm:pt>
    <dgm:pt modelId="{FE286B46-C1F8-034B-A9FE-D2B5D17C2EE3}" type="pres">
      <dgm:prSet presAssocID="{88578AD0-0F89-4D28-915B-7785FF0FC219}" presName="composite" presStyleCnt="0"/>
      <dgm:spPr/>
    </dgm:pt>
    <dgm:pt modelId="{25A5AF55-DC43-1C47-8866-2069B535EAC9}" type="pres">
      <dgm:prSet presAssocID="{88578AD0-0F89-4D28-915B-7785FF0FC219}" presName="background" presStyleLbl="node0" presStyleIdx="1" presStyleCnt="2"/>
      <dgm:spPr/>
    </dgm:pt>
    <dgm:pt modelId="{097E0EAC-AC78-8241-A96F-B110F8CB994B}" type="pres">
      <dgm:prSet presAssocID="{88578AD0-0F89-4D28-915B-7785FF0FC219}" presName="text" presStyleLbl="fgAcc0" presStyleIdx="1" presStyleCnt="2">
        <dgm:presLayoutVars>
          <dgm:chPref val="3"/>
        </dgm:presLayoutVars>
      </dgm:prSet>
      <dgm:spPr/>
    </dgm:pt>
    <dgm:pt modelId="{83975530-32A6-3146-AAF9-BFC4A09FD894}" type="pres">
      <dgm:prSet presAssocID="{88578AD0-0F89-4D28-915B-7785FF0FC219}" presName="hierChild2" presStyleCnt="0"/>
      <dgm:spPr/>
    </dgm:pt>
  </dgm:ptLst>
  <dgm:cxnLst>
    <dgm:cxn modelId="{F9BBDD1F-55F4-4E0F-B693-83044B8F2962}" srcId="{0CC21C29-4CBA-4F7A-A667-C26A4BE5549E}" destId="{88578AD0-0F89-4D28-915B-7785FF0FC219}" srcOrd="1" destOrd="0" parTransId="{7746A655-5E00-4E99-8C45-97EA4090036B}" sibTransId="{AC3A8CB5-5BE6-4981-BBA4-AC9E8A2781C1}"/>
    <dgm:cxn modelId="{FCF82973-2E15-014F-BFAD-449AFE0519CA}" type="presOf" srcId="{B9044E1B-F8B0-41B9-B307-75460169B7BD}" destId="{18341E95-F687-F845-A15A-1634BAA9FA70}" srcOrd="0" destOrd="0" presId="urn:microsoft.com/office/officeart/2005/8/layout/hierarchy1"/>
    <dgm:cxn modelId="{8B694054-448A-0340-8F81-4893D496D8D4}" type="presOf" srcId="{88578AD0-0F89-4D28-915B-7785FF0FC219}" destId="{097E0EAC-AC78-8241-A96F-B110F8CB994B}" srcOrd="0" destOrd="0" presId="urn:microsoft.com/office/officeart/2005/8/layout/hierarchy1"/>
    <dgm:cxn modelId="{FE27FECE-B566-47D2-B3CA-F99386F390E7}" srcId="{0CC21C29-4CBA-4F7A-A667-C26A4BE5549E}" destId="{B9044E1B-F8B0-41B9-B307-75460169B7BD}" srcOrd="0" destOrd="0" parTransId="{96A3856C-344B-4186-A295-C5751465CF7A}" sibTransId="{AEFEEFF0-02B7-4F11-9AAE-ED9BE071DBD5}"/>
    <dgm:cxn modelId="{35547DE8-AB35-E449-8F29-C93603205B7E}" type="presOf" srcId="{0CC21C29-4CBA-4F7A-A667-C26A4BE5549E}" destId="{FF7BA914-D679-5E40-B168-61E8CA6FBAF4}" srcOrd="0" destOrd="0" presId="urn:microsoft.com/office/officeart/2005/8/layout/hierarchy1"/>
    <dgm:cxn modelId="{0EF45A06-E544-4847-A5B5-3DAD5CAF1A5A}" type="presParOf" srcId="{FF7BA914-D679-5E40-B168-61E8CA6FBAF4}" destId="{6423E0B3-22EA-584D-8789-80B630061E30}" srcOrd="0" destOrd="0" presId="urn:microsoft.com/office/officeart/2005/8/layout/hierarchy1"/>
    <dgm:cxn modelId="{9EAC4F95-A600-3E4C-8613-6E93A065A2B6}" type="presParOf" srcId="{6423E0B3-22EA-584D-8789-80B630061E30}" destId="{B4A13886-1122-DB44-BEB9-DAFD2B7963A5}" srcOrd="0" destOrd="0" presId="urn:microsoft.com/office/officeart/2005/8/layout/hierarchy1"/>
    <dgm:cxn modelId="{1EF676D3-DDEC-A947-85AB-122D2E119C7C}" type="presParOf" srcId="{B4A13886-1122-DB44-BEB9-DAFD2B7963A5}" destId="{4F8089DD-B8FD-EC47-8AD7-D5E7B5DFE355}" srcOrd="0" destOrd="0" presId="urn:microsoft.com/office/officeart/2005/8/layout/hierarchy1"/>
    <dgm:cxn modelId="{92BCD937-6B0E-D04E-89DE-5A8063387906}" type="presParOf" srcId="{B4A13886-1122-DB44-BEB9-DAFD2B7963A5}" destId="{18341E95-F687-F845-A15A-1634BAA9FA70}" srcOrd="1" destOrd="0" presId="urn:microsoft.com/office/officeart/2005/8/layout/hierarchy1"/>
    <dgm:cxn modelId="{A58CAB41-B469-B149-91F9-F1E0CDEFC600}" type="presParOf" srcId="{6423E0B3-22EA-584D-8789-80B630061E30}" destId="{E5A44A43-C725-0045-A1E8-F4AC12F21862}" srcOrd="1" destOrd="0" presId="urn:microsoft.com/office/officeart/2005/8/layout/hierarchy1"/>
    <dgm:cxn modelId="{F108B498-FCE3-CB40-AB4A-E9E1DF0ABD96}" type="presParOf" srcId="{FF7BA914-D679-5E40-B168-61E8CA6FBAF4}" destId="{7B41A4FC-456D-D345-A6E5-EF3611E448B2}" srcOrd="1" destOrd="0" presId="urn:microsoft.com/office/officeart/2005/8/layout/hierarchy1"/>
    <dgm:cxn modelId="{9FEA244F-899D-7A41-8109-4CBC3D613F36}" type="presParOf" srcId="{7B41A4FC-456D-D345-A6E5-EF3611E448B2}" destId="{FE286B46-C1F8-034B-A9FE-D2B5D17C2EE3}" srcOrd="0" destOrd="0" presId="urn:microsoft.com/office/officeart/2005/8/layout/hierarchy1"/>
    <dgm:cxn modelId="{94E2D932-08FF-0948-975E-0533340049DC}" type="presParOf" srcId="{FE286B46-C1F8-034B-A9FE-D2B5D17C2EE3}" destId="{25A5AF55-DC43-1C47-8866-2069B535EAC9}" srcOrd="0" destOrd="0" presId="urn:microsoft.com/office/officeart/2005/8/layout/hierarchy1"/>
    <dgm:cxn modelId="{D6A9F936-5414-0A4B-9FF5-2FD6A046657B}" type="presParOf" srcId="{FE286B46-C1F8-034B-A9FE-D2B5D17C2EE3}" destId="{097E0EAC-AC78-8241-A96F-B110F8CB994B}" srcOrd="1" destOrd="0" presId="urn:microsoft.com/office/officeart/2005/8/layout/hierarchy1"/>
    <dgm:cxn modelId="{C6224444-393E-894F-AC56-3316595EED56}" type="presParOf" srcId="{7B41A4FC-456D-D345-A6E5-EF3611E448B2}" destId="{83975530-32A6-3146-AAF9-BFC4A09FD894}"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D6EE5E-A189-F34E-AA99-0299BCDC33A4}">
      <dsp:nvSpPr>
        <dsp:cNvPr id="0" name=""/>
        <dsp:cNvSpPr/>
      </dsp:nvSpPr>
      <dsp:spPr>
        <a:xfrm>
          <a:off x="0" y="2785310"/>
          <a:ext cx="7698373" cy="0"/>
        </a:xfrm>
        <a:prstGeom prst="line">
          <a:avLst/>
        </a:prstGeom>
        <a:solidFill>
          <a:schemeClr val="accent5">
            <a:tint val="40000"/>
            <a:alpha val="90000"/>
            <a:hueOff val="0"/>
            <a:satOff val="0"/>
            <a:lumOff val="0"/>
            <a:alphaOff val="0"/>
          </a:schemeClr>
        </a:solidFill>
        <a:ln w="19050" cap="rnd" cmpd="sng" algn="ctr">
          <a:solidFill>
            <a:schemeClr val="accent5">
              <a:tint val="40000"/>
              <a:alpha val="90000"/>
              <a:hueOff val="0"/>
              <a:satOff val="0"/>
              <a:lumOff val="0"/>
              <a:alphaOff val="0"/>
            </a:schemeClr>
          </a:solidFill>
          <a:prstDash val="solid"/>
          <a:tailEnd type="triangle" w="lg" len="lg"/>
        </a:ln>
        <a:effectLst/>
      </dsp:spPr>
      <dsp:style>
        <a:lnRef idx="2">
          <a:scrgbClr r="0" g="0" b="0"/>
        </a:lnRef>
        <a:fillRef idx="1">
          <a:scrgbClr r="0" g="0" b="0"/>
        </a:fillRef>
        <a:effectRef idx="0">
          <a:scrgbClr r="0" g="0" b="0"/>
        </a:effectRef>
        <a:fontRef idx="minor"/>
      </dsp:style>
    </dsp:sp>
    <dsp:sp modelId="{2800F0FD-18D0-7F44-BD2A-0E704E7A89DD}">
      <dsp:nvSpPr>
        <dsp:cNvPr id="0" name=""/>
        <dsp:cNvSpPr/>
      </dsp:nvSpPr>
      <dsp:spPr>
        <a:xfrm>
          <a:off x="170770" y="2991422"/>
          <a:ext cx="2470997" cy="629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1">
          <a:noAutofit/>
        </a:bodyPr>
        <a:lstStyle/>
        <a:p>
          <a:pPr marL="0" lvl="0" indent="0" algn="ctr" defTabSz="889000">
            <a:lnSpc>
              <a:spcPct val="90000"/>
            </a:lnSpc>
            <a:spcBef>
              <a:spcPct val="0"/>
            </a:spcBef>
            <a:spcAft>
              <a:spcPct val="35000"/>
            </a:spcAft>
            <a:buNone/>
            <a:defRPr b="1"/>
          </a:pPr>
          <a:r>
            <a:rPr lang="en-US" sz="2000" kern="1200"/>
            <a:t>1960s</a:t>
          </a:r>
        </a:p>
      </dsp:txBody>
      <dsp:txXfrm>
        <a:off x="170770" y="2991422"/>
        <a:ext cx="2470997" cy="629480"/>
      </dsp:txXfrm>
    </dsp:sp>
    <dsp:sp modelId="{EFCA6742-6FA3-BD42-9B27-4F8CD80690C0}">
      <dsp:nvSpPr>
        <dsp:cNvPr id="0" name=""/>
        <dsp:cNvSpPr/>
      </dsp:nvSpPr>
      <dsp:spPr>
        <a:xfrm>
          <a:off x="2292" y="450610"/>
          <a:ext cx="2807951" cy="1276281"/>
        </a:xfrm>
        <a:prstGeom prst="roundRect">
          <a:avLst/>
        </a:prstGeom>
        <a:solidFill>
          <a:schemeClr val="lt1">
            <a:alpha val="90000"/>
            <a:hueOff val="0"/>
            <a:satOff val="0"/>
            <a:lumOff val="0"/>
            <a:alphaOff val="0"/>
          </a:schemeClr>
        </a:solidFill>
        <a:ln w="19050" cap="rnd"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142240" rIns="142240" bIns="142240" numCol="1" spcCol="1270" anchor="ctr" anchorCtr="0">
          <a:noAutofit/>
        </a:bodyPr>
        <a:lstStyle/>
        <a:p>
          <a:pPr marL="0" lvl="0" indent="0" algn="l" defTabSz="711200">
            <a:lnSpc>
              <a:spcPct val="90000"/>
            </a:lnSpc>
            <a:spcBef>
              <a:spcPct val="0"/>
            </a:spcBef>
            <a:spcAft>
              <a:spcPct val="35000"/>
            </a:spcAft>
            <a:buNone/>
          </a:pPr>
          <a:r>
            <a:rPr lang="en-US" sz="1600" kern="1200" dirty="0"/>
            <a:t>In the 1960s new laws said people of different races must be treated fairly. </a:t>
          </a:r>
        </a:p>
      </dsp:txBody>
      <dsp:txXfrm>
        <a:off x="64595" y="512913"/>
        <a:ext cx="2683345" cy="1151675"/>
      </dsp:txXfrm>
    </dsp:sp>
    <dsp:sp modelId="{76C2D247-3F37-114E-8337-FA0DAA450EED}">
      <dsp:nvSpPr>
        <dsp:cNvPr id="0" name=""/>
        <dsp:cNvSpPr/>
      </dsp:nvSpPr>
      <dsp:spPr>
        <a:xfrm>
          <a:off x="1406268" y="1726892"/>
          <a:ext cx="0" cy="1058417"/>
        </a:xfrm>
        <a:prstGeom prst="line">
          <a:avLst/>
        </a:prstGeom>
        <a:noFill/>
        <a:ln w="9525" cap="rnd" cmpd="sng" algn="ctr">
          <a:solidFill>
            <a:schemeClr val="accent5">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7A989496-CB1C-BE44-BDC0-F9F428EF94C0}">
      <dsp:nvSpPr>
        <dsp:cNvPr id="0" name=""/>
        <dsp:cNvSpPr/>
      </dsp:nvSpPr>
      <dsp:spPr>
        <a:xfrm>
          <a:off x="1799381" y="1949716"/>
          <a:ext cx="2470997" cy="629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1">
          <a:noAutofit/>
        </a:bodyPr>
        <a:lstStyle/>
        <a:p>
          <a:pPr marL="0" lvl="0" indent="0" algn="ctr" defTabSz="889000">
            <a:lnSpc>
              <a:spcPct val="90000"/>
            </a:lnSpc>
            <a:spcBef>
              <a:spcPct val="0"/>
            </a:spcBef>
            <a:spcAft>
              <a:spcPct val="35000"/>
            </a:spcAft>
            <a:buNone/>
            <a:defRPr b="1"/>
          </a:pPr>
          <a:r>
            <a:rPr lang="en-US" sz="2000" kern="1200"/>
            <a:t>1970s</a:t>
          </a:r>
        </a:p>
      </dsp:txBody>
      <dsp:txXfrm>
        <a:off x="1799381" y="1949716"/>
        <a:ext cx="2470997" cy="629480"/>
      </dsp:txXfrm>
    </dsp:sp>
    <dsp:sp modelId="{35B72BE4-4DF0-E042-A6BF-FE2E09FE90CB}">
      <dsp:nvSpPr>
        <dsp:cNvPr id="0" name=""/>
        <dsp:cNvSpPr/>
      </dsp:nvSpPr>
      <dsp:spPr>
        <a:xfrm>
          <a:off x="1364489" y="2743530"/>
          <a:ext cx="83559" cy="83559"/>
        </a:xfrm>
        <a:prstGeom prst="ellipse">
          <a:avLst/>
        </a:prstGeom>
        <a:solidFill>
          <a:schemeClr val="accent5">
            <a:hueOff val="0"/>
            <a:satOff val="0"/>
            <a:lumOff val="0"/>
            <a:alphaOff val="0"/>
          </a:schemeClr>
        </a:solidFill>
        <a:ln w="19050" cap="rnd"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4FFC694-BBEC-FF43-BDB3-1FC5DF807536}">
      <dsp:nvSpPr>
        <dsp:cNvPr id="0" name=""/>
        <dsp:cNvSpPr/>
      </dsp:nvSpPr>
      <dsp:spPr>
        <a:xfrm>
          <a:off x="1630904" y="3843727"/>
          <a:ext cx="2807951" cy="1513728"/>
        </a:xfrm>
        <a:prstGeom prst="roundRect">
          <a:avLst/>
        </a:prstGeom>
        <a:solidFill>
          <a:schemeClr val="lt1">
            <a:alpha val="90000"/>
            <a:hueOff val="0"/>
            <a:satOff val="0"/>
            <a:lumOff val="0"/>
            <a:alphaOff val="0"/>
          </a:schemeClr>
        </a:solidFill>
        <a:ln w="19050" cap="rnd" cmpd="sng" algn="ctr">
          <a:solidFill>
            <a:schemeClr val="accent5">
              <a:hueOff val="-871962"/>
              <a:satOff val="5188"/>
              <a:lumOff val="2091"/>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142240" rIns="142240" bIns="142240" numCol="1" spcCol="1270" anchor="ctr" anchorCtr="0">
          <a:noAutofit/>
        </a:bodyPr>
        <a:lstStyle/>
        <a:p>
          <a:pPr marL="0" lvl="0" indent="0" algn="l" defTabSz="711200">
            <a:lnSpc>
              <a:spcPct val="90000"/>
            </a:lnSpc>
            <a:spcBef>
              <a:spcPct val="0"/>
            </a:spcBef>
            <a:spcAft>
              <a:spcPct val="35000"/>
            </a:spcAft>
            <a:buNone/>
          </a:pPr>
          <a:r>
            <a:rPr lang="en-US" sz="1600" kern="1200" dirty="0"/>
            <a:t>In the 1970s new laws said men and women must be treated equally and get the same pay for the same job. </a:t>
          </a:r>
        </a:p>
      </dsp:txBody>
      <dsp:txXfrm>
        <a:off x="1704798" y="3917621"/>
        <a:ext cx="2660163" cy="1365940"/>
      </dsp:txXfrm>
    </dsp:sp>
    <dsp:sp modelId="{8379FC82-33C9-F249-87BB-D18C5B895BC5}">
      <dsp:nvSpPr>
        <dsp:cNvPr id="0" name=""/>
        <dsp:cNvSpPr/>
      </dsp:nvSpPr>
      <dsp:spPr>
        <a:xfrm>
          <a:off x="3034880" y="2785309"/>
          <a:ext cx="0" cy="1058417"/>
        </a:xfrm>
        <a:prstGeom prst="line">
          <a:avLst/>
        </a:prstGeom>
        <a:noFill/>
        <a:ln w="9525" cap="rnd" cmpd="sng" algn="ctr">
          <a:solidFill>
            <a:schemeClr val="accent5">
              <a:hueOff val="2079079"/>
              <a:satOff val="-1338"/>
              <a:lumOff val="915"/>
              <a:alphaOff val="0"/>
            </a:schemeClr>
          </a:solidFill>
          <a:prstDash val="dash"/>
        </a:ln>
        <a:effectLst/>
      </dsp:spPr>
      <dsp:style>
        <a:lnRef idx="1">
          <a:scrgbClr r="0" g="0" b="0"/>
        </a:lnRef>
        <a:fillRef idx="0">
          <a:scrgbClr r="0" g="0" b="0"/>
        </a:fillRef>
        <a:effectRef idx="0">
          <a:scrgbClr r="0" g="0" b="0"/>
        </a:effectRef>
        <a:fontRef idx="minor"/>
      </dsp:style>
    </dsp:sp>
    <dsp:sp modelId="{B83EFA64-D62F-F949-B1AD-D0DA84850314}">
      <dsp:nvSpPr>
        <dsp:cNvPr id="0" name=""/>
        <dsp:cNvSpPr/>
      </dsp:nvSpPr>
      <dsp:spPr>
        <a:xfrm>
          <a:off x="3427993" y="2991422"/>
          <a:ext cx="2470997" cy="629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1">
          <a:noAutofit/>
        </a:bodyPr>
        <a:lstStyle/>
        <a:p>
          <a:pPr marL="0" lvl="0" indent="0" algn="ctr" defTabSz="889000">
            <a:lnSpc>
              <a:spcPct val="90000"/>
            </a:lnSpc>
            <a:spcBef>
              <a:spcPct val="0"/>
            </a:spcBef>
            <a:spcAft>
              <a:spcPct val="35000"/>
            </a:spcAft>
            <a:buNone/>
            <a:defRPr b="1"/>
          </a:pPr>
          <a:r>
            <a:rPr lang="en-US" sz="2000" kern="1200"/>
            <a:t>1990s</a:t>
          </a:r>
        </a:p>
      </dsp:txBody>
      <dsp:txXfrm>
        <a:off x="3427993" y="2991422"/>
        <a:ext cx="2470997" cy="629480"/>
      </dsp:txXfrm>
    </dsp:sp>
    <dsp:sp modelId="{BF78023A-A357-B24C-A2CD-0C06D6455081}">
      <dsp:nvSpPr>
        <dsp:cNvPr id="0" name=""/>
        <dsp:cNvSpPr/>
      </dsp:nvSpPr>
      <dsp:spPr>
        <a:xfrm>
          <a:off x="2993100" y="2743530"/>
          <a:ext cx="83559" cy="83559"/>
        </a:xfrm>
        <a:prstGeom prst="ellipse">
          <a:avLst/>
        </a:prstGeom>
        <a:solidFill>
          <a:schemeClr val="accent5">
            <a:hueOff val="-871962"/>
            <a:satOff val="5188"/>
            <a:lumOff val="2091"/>
            <a:alphaOff val="0"/>
          </a:schemeClr>
        </a:solidFill>
        <a:ln w="19050" cap="rnd" cmpd="sng" algn="ctr">
          <a:solidFill>
            <a:schemeClr val="accent5">
              <a:hueOff val="-871962"/>
              <a:satOff val="5188"/>
              <a:lumOff val="2091"/>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88696E1-9F78-A045-98E4-21003DEED11A}">
      <dsp:nvSpPr>
        <dsp:cNvPr id="0" name=""/>
        <dsp:cNvSpPr/>
      </dsp:nvSpPr>
      <dsp:spPr>
        <a:xfrm>
          <a:off x="3259516" y="688058"/>
          <a:ext cx="2807951" cy="1038833"/>
        </a:xfrm>
        <a:prstGeom prst="roundRect">
          <a:avLst/>
        </a:prstGeom>
        <a:solidFill>
          <a:schemeClr val="lt1">
            <a:alpha val="90000"/>
            <a:hueOff val="0"/>
            <a:satOff val="0"/>
            <a:lumOff val="0"/>
            <a:alphaOff val="0"/>
          </a:schemeClr>
        </a:solidFill>
        <a:ln w="19050" cap="rnd" cmpd="sng" algn="ctr">
          <a:solidFill>
            <a:schemeClr val="accent5">
              <a:hueOff val="-1743925"/>
              <a:satOff val="10375"/>
              <a:lumOff val="4183"/>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142240" rIns="142240" bIns="142240" numCol="1" spcCol="1270" anchor="ctr" anchorCtr="0">
          <a:noAutofit/>
        </a:bodyPr>
        <a:lstStyle/>
        <a:p>
          <a:pPr marL="0" lvl="0" indent="0" algn="l" defTabSz="711200">
            <a:lnSpc>
              <a:spcPct val="90000"/>
            </a:lnSpc>
            <a:spcBef>
              <a:spcPct val="0"/>
            </a:spcBef>
            <a:spcAft>
              <a:spcPct val="35000"/>
            </a:spcAft>
            <a:buNone/>
          </a:pPr>
          <a:r>
            <a:rPr lang="en-US" sz="1600" kern="1200" dirty="0"/>
            <a:t>In the 1990s new laws said disabled people must be treated fairly. </a:t>
          </a:r>
        </a:p>
      </dsp:txBody>
      <dsp:txXfrm>
        <a:off x="3310228" y="738770"/>
        <a:ext cx="2706527" cy="937409"/>
      </dsp:txXfrm>
    </dsp:sp>
    <dsp:sp modelId="{33AEFE98-A682-624B-BC0B-5D9E8D416AC7}">
      <dsp:nvSpPr>
        <dsp:cNvPr id="0" name=""/>
        <dsp:cNvSpPr/>
      </dsp:nvSpPr>
      <dsp:spPr>
        <a:xfrm>
          <a:off x="4663492" y="1726892"/>
          <a:ext cx="0" cy="1058417"/>
        </a:xfrm>
        <a:prstGeom prst="line">
          <a:avLst/>
        </a:prstGeom>
        <a:noFill/>
        <a:ln w="9525" cap="rnd" cmpd="sng" algn="ctr">
          <a:solidFill>
            <a:schemeClr val="accent5">
              <a:hueOff val="4158159"/>
              <a:satOff val="-2675"/>
              <a:lumOff val="1829"/>
              <a:alphaOff val="0"/>
            </a:schemeClr>
          </a:solidFill>
          <a:prstDash val="dash"/>
        </a:ln>
        <a:effectLst/>
      </dsp:spPr>
      <dsp:style>
        <a:lnRef idx="1">
          <a:scrgbClr r="0" g="0" b="0"/>
        </a:lnRef>
        <a:fillRef idx="0">
          <a:scrgbClr r="0" g="0" b="0"/>
        </a:fillRef>
        <a:effectRef idx="0">
          <a:scrgbClr r="0" g="0" b="0"/>
        </a:effectRef>
        <a:fontRef idx="minor"/>
      </dsp:style>
    </dsp:sp>
    <dsp:sp modelId="{874B0864-BD94-9B4B-8E21-42BC2AFC136E}">
      <dsp:nvSpPr>
        <dsp:cNvPr id="0" name=""/>
        <dsp:cNvSpPr/>
      </dsp:nvSpPr>
      <dsp:spPr>
        <a:xfrm>
          <a:off x="5056605" y="1949716"/>
          <a:ext cx="2470997" cy="629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1">
          <a:noAutofit/>
        </a:bodyPr>
        <a:lstStyle/>
        <a:p>
          <a:pPr marL="0" lvl="0" indent="0" algn="ctr" defTabSz="889000">
            <a:lnSpc>
              <a:spcPct val="90000"/>
            </a:lnSpc>
            <a:spcBef>
              <a:spcPct val="0"/>
            </a:spcBef>
            <a:spcAft>
              <a:spcPct val="35000"/>
            </a:spcAft>
            <a:buNone/>
            <a:defRPr b="1"/>
          </a:pPr>
          <a:r>
            <a:rPr lang="en-US" sz="2000" kern="1200"/>
            <a:t>2004</a:t>
          </a:r>
        </a:p>
      </dsp:txBody>
      <dsp:txXfrm>
        <a:off x="5056605" y="1949716"/>
        <a:ext cx="2470997" cy="629480"/>
      </dsp:txXfrm>
    </dsp:sp>
    <dsp:sp modelId="{CB27FBBA-1B9C-524F-8873-5D0B994064B6}">
      <dsp:nvSpPr>
        <dsp:cNvPr id="0" name=""/>
        <dsp:cNvSpPr/>
      </dsp:nvSpPr>
      <dsp:spPr>
        <a:xfrm>
          <a:off x="4621712" y="2743530"/>
          <a:ext cx="83559" cy="83559"/>
        </a:xfrm>
        <a:prstGeom prst="ellipse">
          <a:avLst/>
        </a:prstGeom>
        <a:solidFill>
          <a:schemeClr val="accent5">
            <a:hueOff val="-1743925"/>
            <a:satOff val="10375"/>
            <a:lumOff val="4183"/>
            <a:alphaOff val="0"/>
          </a:schemeClr>
        </a:solidFill>
        <a:ln w="19050" cap="rnd" cmpd="sng" algn="ctr">
          <a:solidFill>
            <a:schemeClr val="accent5">
              <a:hueOff val="-1743925"/>
              <a:satOff val="10375"/>
              <a:lumOff val="4183"/>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8DCC9E1-1A1C-7E45-82A9-13BC11A77FBD}">
      <dsp:nvSpPr>
        <dsp:cNvPr id="0" name=""/>
        <dsp:cNvSpPr/>
      </dsp:nvSpPr>
      <dsp:spPr>
        <a:xfrm>
          <a:off x="4888128" y="3843727"/>
          <a:ext cx="2807951" cy="1513728"/>
        </a:xfrm>
        <a:prstGeom prst="roundRect">
          <a:avLst/>
        </a:prstGeom>
        <a:solidFill>
          <a:schemeClr val="lt1">
            <a:alpha val="90000"/>
            <a:hueOff val="0"/>
            <a:satOff val="0"/>
            <a:lumOff val="0"/>
            <a:alphaOff val="0"/>
          </a:schemeClr>
        </a:solidFill>
        <a:ln w="19050" cap="rnd" cmpd="sng" algn="ctr">
          <a:solidFill>
            <a:schemeClr val="accent5">
              <a:hueOff val="-2615887"/>
              <a:satOff val="15563"/>
              <a:lumOff val="6274"/>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142240" rIns="142240" bIns="142240" numCol="1" spcCol="1270" anchor="ctr" anchorCtr="0">
          <a:noAutofit/>
        </a:bodyPr>
        <a:lstStyle/>
        <a:p>
          <a:pPr marL="0" lvl="0" indent="0" algn="l" defTabSz="711200">
            <a:lnSpc>
              <a:spcPct val="90000"/>
            </a:lnSpc>
            <a:spcBef>
              <a:spcPct val="0"/>
            </a:spcBef>
            <a:spcAft>
              <a:spcPct val="35000"/>
            </a:spcAft>
            <a:buNone/>
          </a:pPr>
          <a:r>
            <a:rPr lang="en-US" sz="1600" kern="1200" dirty="0"/>
            <a:t>In 2004 new laws gave lesbian, gay and bisexual people the right to become partners/marriage</a:t>
          </a:r>
        </a:p>
      </dsp:txBody>
      <dsp:txXfrm>
        <a:off x="4962022" y="3917621"/>
        <a:ext cx="2660163" cy="1365940"/>
      </dsp:txXfrm>
    </dsp:sp>
    <dsp:sp modelId="{98696295-2728-324F-B83F-F5DA936EE740}">
      <dsp:nvSpPr>
        <dsp:cNvPr id="0" name=""/>
        <dsp:cNvSpPr/>
      </dsp:nvSpPr>
      <dsp:spPr>
        <a:xfrm>
          <a:off x="6292104" y="2785309"/>
          <a:ext cx="0" cy="1058417"/>
        </a:xfrm>
        <a:prstGeom prst="line">
          <a:avLst/>
        </a:prstGeom>
        <a:noFill/>
        <a:ln w="9525" cap="rnd" cmpd="sng" algn="ctr">
          <a:solidFill>
            <a:schemeClr val="accent5">
              <a:hueOff val="6237238"/>
              <a:satOff val="-4013"/>
              <a:lumOff val="2744"/>
              <a:alphaOff val="0"/>
            </a:schemeClr>
          </a:solidFill>
          <a:prstDash val="dash"/>
        </a:ln>
        <a:effectLst/>
      </dsp:spPr>
      <dsp:style>
        <a:lnRef idx="1">
          <a:scrgbClr r="0" g="0" b="0"/>
        </a:lnRef>
        <a:fillRef idx="0">
          <a:scrgbClr r="0" g="0" b="0"/>
        </a:fillRef>
        <a:effectRef idx="0">
          <a:scrgbClr r="0" g="0" b="0"/>
        </a:effectRef>
        <a:fontRef idx="minor"/>
      </dsp:style>
    </dsp:sp>
    <dsp:sp modelId="{82EAF6E1-1063-7248-B572-867136886653}">
      <dsp:nvSpPr>
        <dsp:cNvPr id="0" name=""/>
        <dsp:cNvSpPr/>
      </dsp:nvSpPr>
      <dsp:spPr>
        <a:xfrm>
          <a:off x="6250324" y="2743530"/>
          <a:ext cx="83559" cy="83559"/>
        </a:xfrm>
        <a:prstGeom prst="ellipse">
          <a:avLst/>
        </a:prstGeom>
        <a:solidFill>
          <a:schemeClr val="accent5">
            <a:hueOff val="-2615887"/>
            <a:satOff val="15563"/>
            <a:lumOff val="6274"/>
            <a:alphaOff val="0"/>
          </a:schemeClr>
        </a:solidFill>
        <a:ln w="19050" cap="rnd" cmpd="sng" algn="ctr">
          <a:solidFill>
            <a:schemeClr val="accent5">
              <a:hueOff val="-2615887"/>
              <a:satOff val="15563"/>
              <a:lumOff val="6274"/>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A4794E-35B2-4E0F-8419-2D7FE9F02F5E}">
      <dsp:nvSpPr>
        <dsp:cNvPr id="0" name=""/>
        <dsp:cNvSpPr/>
      </dsp:nvSpPr>
      <dsp:spPr>
        <a:xfrm>
          <a:off x="0" y="571881"/>
          <a:ext cx="8003643" cy="762508"/>
        </a:xfrm>
        <a:prstGeom prst="notched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CEAD2DC-21FE-4AFE-8609-6661F3F15575}">
      <dsp:nvSpPr>
        <dsp:cNvPr id="0" name=""/>
        <dsp:cNvSpPr/>
      </dsp:nvSpPr>
      <dsp:spPr>
        <a:xfrm>
          <a:off x="3517" y="0"/>
          <a:ext cx="2321369" cy="7625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2024" tIns="192024" rIns="192024" bIns="192024" numCol="1" spcCol="1270" anchor="b" anchorCtr="0">
          <a:noAutofit/>
        </a:bodyPr>
        <a:lstStyle/>
        <a:p>
          <a:pPr marL="0" lvl="0" indent="0" algn="ctr" defTabSz="1200150">
            <a:lnSpc>
              <a:spcPct val="90000"/>
            </a:lnSpc>
            <a:spcBef>
              <a:spcPct val="0"/>
            </a:spcBef>
            <a:spcAft>
              <a:spcPct val="35000"/>
            </a:spcAft>
            <a:buNone/>
          </a:pPr>
          <a:r>
            <a:rPr lang="en-GB" sz="2700" kern="1200" dirty="0"/>
            <a:t>1955</a:t>
          </a:r>
        </a:p>
      </dsp:txBody>
      <dsp:txXfrm>
        <a:off x="3517" y="0"/>
        <a:ext cx="2321369" cy="762508"/>
      </dsp:txXfrm>
    </dsp:sp>
    <dsp:sp modelId="{C0DADEC6-6877-42C8-9F88-A077A9F151E5}">
      <dsp:nvSpPr>
        <dsp:cNvPr id="0" name=""/>
        <dsp:cNvSpPr/>
      </dsp:nvSpPr>
      <dsp:spPr>
        <a:xfrm>
          <a:off x="1068888" y="857821"/>
          <a:ext cx="190627" cy="190627"/>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FB2351C-54FD-48BB-B8D3-0CEB1BDA2A28}">
      <dsp:nvSpPr>
        <dsp:cNvPr id="0" name=""/>
        <dsp:cNvSpPr/>
      </dsp:nvSpPr>
      <dsp:spPr>
        <a:xfrm>
          <a:off x="2440954" y="1143762"/>
          <a:ext cx="2321369" cy="7625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2024" tIns="192024" rIns="192024" bIns="192024" numCol="1" spcCol="1270" anchor="t" anchorCtr="0">
          <a:noAutofit/>
        </a:bodyPr>
        <a:lstStyle/>
        <a:p>
          <a:pPr marL="0" lvl="0" indent="0" algn="ctr" defTabSz="1200150">
            <a:lnSpc>
              <a:spcPct val="90000"/>
            </a:lnSpc>
            <a:spcBef>
              <a:spcPct val="0"/>
            </a:spcBef>
            <a:spcAft>
              <a:spcPct val="35000"/>
            </a:spcAft>
            <a:buNone/>
          </a:pPr>
          <a:endParaRPr lang="en-GB" sz="2700" kern="1200" dirty="0"/>
        </a:p>
      </dsp:txBody>
      <dsp:txXfrm>
        <a:off x="2440954" y="1143762"/>
        <a:ext cx="2321369" cy="762508"/>
      </dsp:txXfrm>
    </dsp:sp>
    <dsp:sp modelId="{BB08D951-E247-4BDC-B6DB-7149EBD09660}">
      <dsp:nvSpPr>
        <dsp:cNvPr id="0" name=""/>
        <dsp:cNvSpPr/>
      </dsp:nvSpPr>
      <dsp:spPr>
        <a:xfrm>
          <a:off x="3506325" y="857821"/>
          <a:ext cx="190627" cy="190627"/>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C2B5155-33E3-42AC-B6AB-EDECD6244E2E}">
      <dsp:nvSpPr>
        <dsp:cNvPr id="0" name=""/>
        <dsp:cNvSpPr/>
      </dsp:nvSpPr>
      <dsp:spPr>
        <a:xfrm>
          <a:off x="4878392" y="0"/>
          <a:ext cx="2321369" cy="7625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2024" tIns="192024" rIns="192024" bIns="192024" numCol="1" spcCol="1270" anchor="b" anchorCtr="0">
          <a:noAutofit/>
        </a:bodyPr>
        <a:lstStyle/>
        <a:p>
          <a:pPr marL="0" lvl="0" indent="0" algn="ctr" defTabSz="1200150">
            <a:lnSpc>
              <a:spcPct val="90000"/>
            </a:lnSpc>
            <a:spcBef>
              <a:spcPct val="0"/>
            </a:spcBef>
            <a:spcAft>
              <a:spcPct val="35000"/>
            </a:spcAft>
            <a:buNone/>
          </a:pPr>
          <a:r>
            <a:rPr lang="en-GB" sz="2700" kern="1200" dirty="0"/>
            <a:t>2018</a:t>
          </a:r>
        </a:p>
      </dsp:txBody>
      <dsp:txXfrm>
        <a:off x="4878392" y="0"/>
        <a:ext cx="2321369" cy="762508"/>
      </dsp:txXfrm>
    </dsp:sp>
    <dsp:sp modelId="{FB12A77F-F261-42F4-94F8-37C928336511}">
      <dsp:nvSpPr>
        <dsp:cNvPr id="0" name=""/>
        <dsp:cNvSpPr/>
      </dsp:nvSpPr>
      <dsp:spPr>
        <a:xfrm>
          <a:off x="5943763" y="857821"/>
          <a:ext cx="190627" cy="190627"/>
        </a:xfrm>
        <a:prstGeom prst="ellipse">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9442F5-8805-4637-93D5-96CCDA8F1D54}">
      <dsp:nvSpPr>
        <dsp:cNvPr id="0" name=""/>
        <dsp:cNvSpPr/>
      </dsp:nvSpPr>
      <dsp:spPr>
        <a:xfrm>
          <a:off x="0" y="3281707"/>
          <a:ext cx="7037387" cy="2168192"/>
        </a:xfrm>
        <a:prstGeom prst="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1808" tIns="241808" rIns="241808" bIns="241808" numCol="1" spcCol="1270" anchor="ctr" anchorCtr="0">
          <a:noAutofit/>
        </a:bodyPr>
        <a:lstStyle/>
        <a:p>
          <a:pPr marL="0" lvl="0" indent="0" algn="ctr" defTabSz="1511300">
            <a:lnSpc>
              <a:spcPct val="90000"/>
            </a:lnSpc>
            <a:spcBef>
              <a:spcPct val="0"/>
            </a:spcBef>
            <a:spcAft>
              <a:spcPct val="35000"/>
            </a:spcAft>
            <a:buNone/>
          </a:pPr>
          <a:r>
            <a:rPr lang="en-GB" sz="3400" kern="1200" dirty="0">
              <a:solidFill>
                <a:schemeClr val="tx1"/>
              </a:solidFill>
            </a:rPr>
            <a:t>What YOU believe in? </a:t>
          </a:r>
          <a:endParaRPr lang="en-US" sz="3400" kern="1200" dirty="0">
            <a:solidFill>
              <a:schemeClr val="tx1"/>
            </a:solidFill>
          </a:endParaRPr>
        </a:p>
      </dsp:txBody>
      <dsp:txXfrm>
        <a:off x="0" y="3281707"/>
        <a:ext cx="7037387" cy="2168192"/>
      </dsp:txXfrm>
    </dsp:sp>
    <dsp:sp modelId="{2047589A-8897-4758-A659-BEA7F322AEFF}">
      <dsp:nvSpPr>
        <dsp:cNvPr id="0" name=""/>
        <dsp:cNvSpPr/>
      </dsp:nvSpPr>
      <dsp:spPr>
        <a:xfrm rot="10800000">
          <a:off x="0" y="2468"/>
          <a:ext cx="7037387" cy="3334679"/>
        </a:xfrm>
        <a:prstGeom prst="upArrowCallout">
          <a:avLst/>
        </a:prstGeom>
        <a:solidFill>
          <a:schemeClr val="accent2">
            <a:hueOff val="-2712450"/>
            <a:satOff val="-1656"/>
            <a:lumOff val="6471"/>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1808" tIns="241808" rIns="241808" bIns="241808" numCol="1" spcCol="1270" anchor="ctr" anchorCtr="0">
          <a:noAutofit/>
        </a:bodyPr>
        <a:lstStyle/>
        <a:p>
          <a:pPr marL="0" lvl="0" indent="0" algn="ctr" defTabSz="1511300">
            <a:lnSpc>
              <a:spcPct val="90000"/>
            </a:lnSpc>
            <a:spcBef>
              <a:spcPct val="0"/>
            </a:spcBef>
            <a:spcAft>
              <a:spcPct val="35000"/>
            </a:spcAft>
            <a:buNone/>
          </a:pPr>
          <a:r>
            <a:rPr lang="en-GB" sz="3400" kern="1200" dirty="0">
              <a:solidFill>
                <a:schemeClr val="tx1"/>
              </a:solidFill>
            </a:rPr>
            <a:t>Different  - what does this mean?</a:t>
          </a:r>
          <a:endParaRPr lang="en-US" sz="3400" kern="1200" dirty="0">
            <a:solidFill>
              <a:schemeClr val="tx1"/>
            </a:solidFill>
          </a:endParaRPr>
        </a:p>
      </dsp:txBody>
      <dsp:txXfrm rot="-10800000">
        <a:off x="0" y="2468"/>
        <a:ext cx="7037387" cy="1170472"/>
      </dsp:txXfrm>
    </dsp:sp>
    <dsp:sp modelId="{41C165C6-A228-496F-A3B5-7D9FC31AC9BE}">
      <dsp:nvSpPr>
        <dsp:cNvPr id="0" name=""/>
        <dsp:cNvSpPr/>
      </dsp:nvSpPr>
      <dsp:spPr>
        <a:xfrm>
          <a:off x="859" y="1172941"/>
          <a:ext cx="1407133" cy="997069"/>
        </a:xfrm>
        <a:prstGeom prst="rect">
          <a:avLst/>
        </a:prstGeom>
        <a:solidFill>
          <a:schemeClr val="accent2">
            <a:tint val="40000"/>
            <a:alpha val="90000"/>
            <a:hueOff val="0"/>
            <a:satOff val="0"/>
            <a:lumOff val="0"/>
            <a:alphaOff val="0"/>
          </a:schemeClr>
        </a:solidFill>
        <a:ln w="19050" cap="rnd"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568" tIns="17780" rIns="99568" bIns="17780" numCol="1" spcCol="1270" anchor="ctr" anchorCtr="0">
          <a:noAutofit/>
        </a:bodyPr>
        <a:lstStyle/>
        <a:p>
          <a:pPr marL="0" lvl="0" indent="0" algn="ctr" defTabSz="622300">
            <a:lnSpc>
              <a:spcPct val="90000"/>
            </a:lnSpc>
            <a:spcBef>
              <a:spcPct val="0"/>
            </a:spcBef>
            <a:spcAft>
              <a:spcPct val="35000"/>
            </a:spcAft>
            <a:buNone/>
          </a:pPr>
          <a:r>
            <a:rPr lang="en-GB" sz="1400" kern="1200"/>
            <a:t>Looking different</a:t>
          </a:r>
          <a:endParaRPr lang="en-US" sz="1400" kern="1200"/>
        </a:p>
      </dsp:txBody>
      <dsp:txXfrm>
        <a:off x="859" y="1172941"/>
        <a:ext cx="1407133" cy="997069"/>
      </dsp:txXfrm>
    </dsp:sp>
    <dsp:sp modelId="{A58E967E-F9BF-46CC-98D3-51736E0554F8}">
      <dsp:nvSpPr>
        <dsp:cNvPr id="0" name=""/>
        <dsp:cNvSpPr/>
      </dsp:nvSpPr>
      <dsp:spPr>
        <a:xfrm>
          <a:off x="1407992" y="1172941"/>
          <a:ext cx="1407133" cy="997069"/>
        </a:xfrm>
        <a:prstGeom prst="rect">
          <a:avLst/>
        </a:prstGeom>
        <a:solidFill>
          <a:schemeClr val="accent2">
            <a:tint val="40000"/>
            <a:alpha val="90000"/>
            <a:hueOff val="-935342"/>
            <a:satOff val="1882"/>
            <a:lumOff val="287"/>
            <a:alphaOff val="0"/>
          </a:schemeClr>
        </a:solidFill>
        <a:ln w="19050" cap="rnd" cmpd="sng" algn="ctr">
          <a:solidFill>
            <a:schemeClr val="accent2">
              <a:tint val="40000"/>
              <a:alpha val="90000"/>
              <a:hueOff val="-935342"/>
              <a:satOff val="1882"/>
              <a:lumOff val="287"/>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568" tIns="17780" rIns="99568" bIns="17780" numCol="1" spcCol="1270" anchor="ctr" anchorCtr="0">
          <a:noAutofit/>
        </a:bodyPr>
        <a:lstStyle/>
        <a:p>
          <a:pPr marL="0" lvl="0" indent="0" algn="ctr" defTabSz="622300">
            <a:lnSpc>
              <a:spcPct val="90000"/>
            </a:lnSpc>
            <a:spcBef>
              <a:spcPct val="0"/>
            </a:spcBef>
            <a:spcAft>
              <a:spcPct val="35000"/>
            </a:spcAft>
            <a:buNone/>
          </a:pPr>
          <a:r>
            <a:rPr lang="en-GB" sz="1400" kern="1200"/>
            <a:t>Speaking a different language</a:t>
          </a:r>
          <a:endParaRPr lang="en-US" sz="1400" kern="1200"/>
        </a:p>
      </dsp:txBody>
      <dsp:txXfrm>
        <a:off x="1407992" y="1172941"/>
        <a:ext cx="1407133" cy="997069"/>
      </dsp:txXfrm>
    </dsp:sp>
    <dsp:sp modelId="{C0D8323F-0CDE-4F2E-A9E1-03649E40CFEC}">
      <dsp:nvSpPr>
        <dsp:cNvPr id="0" name=""/>
        <dsp:cNvSpPr/>
      </dsp:nvSpPr>
      <dsp:spPr>
        <a:xfrm>
          <a:off x="2815126" y="1172941"/>
          <a:ext cx="1407133" cy="997069"/>
        </a:xfrm>
        <a:prstGeom prst="rect">
          <a:avLst/>
        </a:prstGeom>
        <a:solidFill>
          <a:schemeClr val="accent2">
            <a:tint val="40000"/>
            <a:alpha val="90000"/>
            <a:hueOff val="-1870684"/>
            <a:satOff val="3763"/>
            <a:lumOff val="574"/>
            <a:alphaOff val="0"/>
          </a:schemeClr>
        </a:solidFill>
        <a:ln w="19050" cap="rnd" cmpd="sng" algn="ctr">
          <a:solidFill>
            <a:schemeClr val="accent2">
              <a:tint val="40000"/>
              <a:alpha val="90000"/>
              <a:hueOff val="-1870684"/>
              <a:satOff val="3763"/>
              <a:lumOff val="574"/>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568" tIns="17780" rIns="99568" bIns="17780" numCol="1" spcCol="1270" anchor="ctr" anchorCtr="0">
          <a:noAutofit/>
        </a:bodyPr>
        <a:lstStyle/>
        <a:p>
          <a:pPr marL="0" lvl="0" indent="0" algn="ctr" defTabSz="622300">
            <a:lnSpc>
              <a:spcPct val="90000"/>
            </a:lnSpc>
            <a:spcBef>
              <a:spcPct val="0"/>
            </a:spcBef>
            <a:spcAft>
              <a:spcPct val="35000"/>
            </a:spcAft>
            <a:buNone/>
          </a:pPr>
          <a:r>
            <a:rPr lang="en-GB" sz="1400" kern="1200"/>
            <a:t>Not conforming to what is right in society</a:t>
          </a:r>
          <a:endParaRPr lang="en-US" sz="1400" kern="1200"/>
        </a:p>
      </dsp:txBody>
      <dsp:txXfrm>
        <a:off x="2815126" y="1172941"/>
        <a:ext cx="1407133" cy="997069"/>
      </dsp:txXfrm>
    </dsp:sp>
    <dsp:sp modelId="{B218DFD2-8938-4E13-AE5F-58C553663116}">
      <dsp:nvSpPr>
        <dsp:cNvPr id="0" name=""/>
        <dsp:cNvSpPr/>
      </dsp:nvSpPr>
      <dsp:spPr>
        <a:xfrm>
          <a:off x="4222260" y="1172941"/>
          <a:ext cx="1407133" cy="997069"/>
        </a:xfrm>
        <a:prstGeom prst="rect">
          <a:avLst/>
        </a:prstGeom>
        <a:solidFill>
          <a:schemeClr val="accent2">
            <a:tint val="40000"/>
            <a:alpha val="90000"/>
            <a:hueOff val="-2806026"/>
            <a:satOff val="5645"/>
            <a:lumOff val="860"/>
            <a:alphaOff val="0"/>
          </a:schemeClr>
        </a:solidFill>
        <a:ln w="19050" cap="rnd" cmpd="sng" algn="ctr">
          <a:solidFill>
            <a:schemeClr val="accent2">
              <a:tint val="40000"/>
              <a:alpha val="90000"/>
              <a:hueOff val="-2806026"/>
              <a:satOff val="5645"/>
              <a:lumOff val="86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568" tIns="17780" rIns="99568" bIns="17780" numCol="1" spcCol="1270" anchor="ctr" anchorCtr="0">
          <a:noAutofit/>
        </a:bodyPr>
        <a:lstStyle/>
        <a:p>
          <a:pPr marL="0" lvl="0" indent="0" algn="ctr" defTabSz="622300">
            <a:lnSpc>
              <a:spcPct val="90000"/>
            </a:lnSpc>
            <a:spcBef>
              <a:spcPct val="0"/>
            </a:spcBef>
            <a:spcAft>
              <a:spcPct val="35000"/>
            </a:spcAft>
            <a:buNone/>
          </a:pPr>
          <a:r>
            <a:rPr lang="en-GB" sz="1400" kern="1200"/>
            <a:t>Homeless</a:t>
          </a:r>
          <a:endParaRPr lang="en-US" sz="1400" kern="1200"/>
        </a:p>
      </dsp:txBody>
      <dsp:txXfrm>
        <a:off x="4222260" y="1172941"/>
        <a:ext cx="1407133" cy="997069"/>
      </dsp:txXfrm>
    </dsp:sp>
    <dsp:sp modelId="{9E58D6E7-DAB2-4AAE-A266-3BFD41F81101}">
      <dsp:nvSpPr>
        <dsp:cNvPr id="0" name=""/>
        <dsp:cNvSpPr/>
      </dsp:nvSpPr>
      <dsp:spPr>
        <a:xfrm>
          <a:off x="5629394" y="1172941"/>
          <a:ext cx="1407133" cy="997069"/>
        </a:xfrm>
        <a:prstGeom prst="rect">
          <a:avLst/>
        </a:prstGeom>
        <a:solidFill>
          <a:schemeClr val="accent2">
            <a:tint val="40000"/>
            <a:alpha val="90000"/>
            <a:hueOff val="-3741368"/>
            <a:satOff val="7526"/>
            <a:lumOff val="1147"/>
            <a:alphaOff val="0"/>
          </a:schemeClr>
        </a:solidFill>
        <a:ln w="19050" cap="rnd" cmpd="sng" algn="ctr">
          <a:solidFill>
            <a:schemeClr val="accent2">
              <a:tint val="40000"/>
              <a:alpha val="90000"/>
              <a:hueOff val="-3741368"/>
              <a:satOff val="7526"/>
              <a:lumOff val="1147"/>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568" tIns="17780" rIns="99568" bIns="17780" numCol="1" spcCol="1270" anchor="ctr" anchorCtr="0">
          <a:noAutofit/>
        </a:bodyPr>
        <a:lstStyle/>
        <a:p>
          <a:pPr marL="0" lvl="0" indent="0" algn="ctr" defTabSz="622300">
            <a:lnSpc>
              <a:spcPct val="90000"/>
            </a:lnSpc>
            <a:spcBef>
              <a:spcPct val="0"/>
            </a:spcBef>
            <a:spcAft>
              <a:spcPct val="35000"/>
            </a:spcAft>
            <a:buNone/>
          </a:pPr>
          <a:r>
            <a:rPr lang="en-GB" sz="1400" kern="1200"/>
            <a:t>ADHD / Autism </a:t>
          </a:r>
          <a:endParaRPr lang="en-US" sz="1400" kern="1200"/>
        </a:p>
      </dsp:txBody>
      <dsp:txXfrm>
        <a:off x="5629394" y="1172941"/>
        <a:ext cx="1407133" cy="99706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73BBB0-8C9B-4AEF-8D1F-B9205F840103}">
      <dsp:nvSpPr>
        <dsp:cNvPr id="0" name=""/>
        <dsp:cNvSpPr/>
      </dsp:nvSpPr>
      <dsp:spPr>
        <a:xfrm>
          <a:off x="0" y="329528"/>
          <a:ext cx="9532376" cy="91260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dirty="0">
              <a:solidFill>
                <a:schemeClr val="tx1"/>
              </a:solidFill>
            </a:rPr>
            <a:t>Discussed his sexuality 2009</a:t>
          </a:r>
        </a:p>
      </dsp:txBody>
      <dsp:txXfrm>
        <a:off x="44549" y="374077"/>
        <a:ext cx="9443278" cy="823502"/>
      </dsp:txXfrm>
    </dsp:sp>
    <dsp:sp modelId="{01B361B1-82EB-4170-950B-29A18EF78053}">
      <dsp:nvSpPr>
        <dsp:cNvPr id="0" name=""/>
        <dsp:cNvSpPr/>
      </dsp:nvSpPr>
      <dsp:spPr>
        <a:xfrm>
          <a:off x="0" y="1311247"/>
          <a:ext cx="9532376" cy="91260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dirty="0">
              <a:solidFill>
                <a:schemeClr val="tx1"/>
              </a:solidFill>
            </a:rPr>
            <a:t>2019 attacked in a hate crime incident </a:t>
          </a:r>
          <a:endParaRPr lang="en-US" sz="2400" kern="1200" dirty="0">
            <a:solidFill>
              <a:schemeClr val="tx1"/>
            </a:solidFill>
          </a:endParaRPr>
        </a:p>
      </dsp:txBody>
      <dsp:txXfrm>
        <a:off x="44549" y="1355796"/>
        <a:ext cx="9443278" cy="823502"/>
      </dsp:txXfrm>
    </dsp:sp>
    <dsp:sp modelId="{368C613E-255C-49B9-995E-3DF34B8C2894}">
      <dsp:nvSpPr>
        <dsp:cNvPr id="0" name=""/>
        <dsp:cNvSpPr/>
      </dsp:nvSpPr>
      <dsp:spPr>
        <a:xfrm>
          <a:off x="0" y="2303031"/>
          <a:ext cx="9532376" cy="91260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dirty="0">
              <a:solidFill>
                <a:schemeClr val="tx1"/>
              </a:solidFill>
            </a:rPr>
            <a:t>Being Different?</a:t>
          </a:r>
          <a:endParaRPr lang="en-US" sz="2400" kern="1200" dirty="0">
            <a:solidFill>
              <a:schemeClr val="tx1"/>
            </a:solidFill>
          </a:endParaRPr>
        </a:p>
      </dsp:txBody>
      <dsp:txXfrm>
        <a:off x="44549" y="2347580"/>
        <a:ext cx="9443278" cy="823502"/>
      </dsp:txXfrm>
    </dsp:sp>
    <dsp:sp modelId="{F84A882F-8973-44F7-8B21-5C4963AF49F8}">
      <dsp:nvSpPr>
        <dsp:cNvPr id="0" name=""/>
        <dsp:cNvSpPr/>
      </dsp:nvSpPr>
      <dsp:spPr>
        <a:xfrm>
          <a:off x="0" y="3274688"/>
          <a:ext cx="9532376" cy="91260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dirty="0">
              <a:solidFill>
                <a:schemeClr val="tx1"/>
              </a:solidFill>
            </a:rPr>
            <a:t>We discussed where he was targeted for his HIV status</a:t>
          </a:r>
          <a:endParaRPr lang="en-US" sz="2400" kern="1200" dirty="0">
            <a:solidFill>
              <a:schemeClr val="tx1"/>
            </a:solidFill>
          </a:endParaRPr>
        </a:p>
      </dsp:txBody>
      <dsp:txXfrm>
        <a:off x="44549" y="3319237"/>
        <a:ext cx="9443278" cy="823502"/>
      </dsp:txXfrm>
    </dsp:sp>
    <dsp:sp modelId="{69C98B34-3B9C-4A86-A005-93AB3B3B34AB}">
      <dsp:nvSpPr>
        <dsp:cNvPr id="0" name=""/>
        <dsp:cNvSpPr/>
      </dsp:nvSpPr>
      <dsp:spPr>
        <a:xfrm>
          <a:off x="0" y="4256408"/>
          <a:ext cx="9532376" cy="91260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dirty="0">
              <a:solidFill>
                <a:schemeClr val="tx1"/>
              </a:solidFill>
            </a:rPr>
            <a:t>Breaking down the stigma  - did the same with Hate crime – I am not going to change – used restorative justice to change offender</a:t>
          </a:r>
          <a:endParaRPr lang="en-US" sz="2400" kern="1200" dirty="0">
            <a:solidFill>
              <a:schemeClr val="tx1"/>
            </a:solidFill>
          </a:endParaRPr>
        </a:p>
      </dsp:txBody>
      <dsp:txXfrm>
        <a:off x="44549" y="4300957"/>
        <a:ext cx="9443278" cy="82350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A991BF-90FA-4031-9071-3DA97CF2A658}">
      <dsp:nvSpPr>
        <dsp:cNvPr id="0" name=""/>
        <dsp:cNvSpPr/>
      </dsp:nvSpPr>
      <dsp:spPr>
        <a:xfrm>
          <a:off x="3887282" y="3721796"/>
          <a:ext cx="203526" cy="891640"/>
        </a:xfrm>
        <a:custGeom>
          <a:avLst/>
          <a:gdLst/>
          <a:ahLst/>
          <a:cxnLst/>
          <a:rect l="0" t="0" r="0" b="0"/>
          <a:pathLst>
            <a:path>
              <a:moveTo>
                <a:pt x="203526" y="0"/>
              </a:moveTo>
              <a:lnTo>
                <a:pt x="203526" y="891640"/>
              </a:lnTo>
              <a:lnTo>
                <a:pt x="0" y="891640"/>
              </a:lnTo>
            </a:path>
          </a:pathLst>
        </a:custGeom>
        <a:noFill/>
        <a:ln w="19050" cap="rnd"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B965C41-F7D7-4F08-A76D-46B32CA67485}">
      <dsp:nvSpPr>
        <dsp:cNvPr id="0" name=""/>
        <dsp:cNvSpPr/>
      </dsp:nvSpPr>
      <dsp:spPr>
        <a:xfrm>
          <a:off x="5059983" y="2345568"/>
          <a:ext cx="203526" cy="891640"/>
        </a:xfrm>
        <a:custGeom>
          <a:avLst/>
          <a:gdLst/>
          <a:ahLst/>
          <a:cxnLst/>
          <a:rect l="0" t="0" r="0" b="0"/>
          <a:pathLst>
            <a:path>
              <a:moveTo>
                <a:pt x="203526" y="0"/>
              </a:moveTo>
              <a:lnTo>
                <a:pt x="203526" y="891640"/>
              </a:lnTo>
              <a:lnTo>
                <a:pt x="0" y="891640"/>
              </a:lnTo>
            </a:path>
          </a:pathLst>
        </a:custGeom>
        <a:noFill/>
        <a:ln w="19050" cap="rnd"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70DAFB1-7153-4973-BF46-345C4B6895C0}">
      <dsp:nvSpPr>
        <dsp:cNvPr id="0" name=""/>
        <dsp:cNvSpPr/>
      </dsp:nvSpPr>
      <dsp:spPr>
        <a:xfrm>
          <a:off x="6232684" y="969340"/>
          <a:ext cx="203526" cy="891640"/>
        </a:xfrm>
        <a:custGeom>
          <a:avLst/>
          <a:gdLst/>
          <a:ahLst/>
          <a:cxnLst/>
          <a:rect l="0" t="0" r="0" b="0"/>
          <a:pathLst>
            <a:path>
              <a:moveTo>
                <a:pt x="203526" y="0"/>
              </a:moveTo>
              <a:lnTo>
                <a:pt x="203526" y="891640"/>
              </a:lnTo>
              <a:lnTo>
                <a:pt x="0" y="891640"/>
              </a:lnTo>
            </a:path>
          </a:pathLst>
        </a:custGeom>
        <a:noFill/>
        <a:ln w="19050" cap="rnd"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58E18D2-0270-47E5-B99D-2379431D86A7}">
      <dsp:nvSpPr>
        <dsp:cNvPr id="0" name=""/>
        <dsp:cNvSpPr/>
      </dsp:nvSpPr>
      <dsp:spPr>
        <a:xfrm>
          <a:off x="5467036" y="166"/>
          <a:ext cx="1938349" cy="969174"/>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955" tIns="20955" rIns="20955" bIns="20955" numCol="1" spcCol="1270" anchor="ctr" anchorCtr="0">
          <a:noAutofit/>
        </a:bodyPr>
        <a:lstStyle/>
        <a:p>
          <a:pPr marL="0" lvl="0" indent="0" algn="ctr" defTabSz="1466850">
            <a:lnSpc>
              <a:spcPct val="90000"/>
            </a:lnSpc>
            <a:spcBef>
              <a:spcPct val="0"/>
            </a:spcBef>
            <a:spcAft>
              <a:spcPct val="35000"/>
            </a:spcAft>
            <a:buNone/>
          </a:pPr>
          <a:r>
            <a:rPr lang="en-GB" sz="3300" kern="1200" dirty="0"/>
            <a:t>Behaviour</a:t>
          </a:r>
        </a:p>
      </dsp:txBody>
      <dsp:txXfrm>
        <a:off x="5467036" y="166"/>
        <a:ext cx="1938349" cy="969174"/>
      </dsp:txXfrm>
    </dsp:sp>
    <dsp:sp modelId="{01FB48DC-EE3D-47AE-838B-3244F11FEA35}">
      <dsp:nvSpPr>
        <dsp:cNvPr id="0" name=""/>
        <dsp:cNvSpPr/>
      </dsp:nvSpPr>
      <dsp:spPr>
        <a:xfrm>
          <a:off x="4294335" y="1376394"/>
          <a:ext cx="1938349" cy="969174"/>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955" tIns="20955" rIns="20955" bIns="20955" numCol="1" spcCol="1270" anchor="ctr" anchorCtr="0">
          <a:noAutofit/>
        </a:bodyPr>
        <a:lstStyle/>
        <a:p>
          <a:pPr marL="0" lvl="0" indent="0" algn="ctr" defTabSz="1466850">
            <a:lnSpc>
              <a:spcPct val="90000"/>
            </a:lnSpc>
            <a:spcBef>
              <a:spcPct val="0"/>
            </a:spcBef>
            <a:spcAft>
              <a:spcPct val="35000"/>
            </a:spcAft>
            <a:buNone/>
          </a:pPr>
          <a:r>
            <a:rPr lang="en-GB" sz="3300" kern="1200" dirty="0"/>
            <a:t>Attitude</a:t>
          </a:r>
        </a:p>
      </dsp:txBody>
      <dsp:txXfrm>
        <a:off x="4294335" y="1376394"/>
        <a:ext cx="1938349" cy="969174"/>
      </dsp:txXfrm>
    </dsp:sp>
    <dsp:sp modelId="{CD827D91-80D8-46DE-9B5A-CA18E1DB4480}">
      <dsp:nvSpPr>
        <dsp:cNvPr id="0" name=""/>
        <dsp:cNvSpPr/>
      </dsp:nvSpPr>
      <dsp:spPr>
        <a:xfrm>
          <a:off x="3121634" y="2752622"/>
          <a:ext cx="1938349" cy="969174"/>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955" tIns="20955" rIns="20955" bIns="20955" numCol="1" spcCol="1270" anchor="ctr" anchorCtr="0">
          <a:noAutofit/>
        </a:bodyPr>
        <a:lstStyle/>
        <a:p>
          <a:pPr marL="0" lvl="0" indent="0" algn="ctr" defTabSz="1466850">
            <a:lnSpc>
              <a:spcPct val="90000"/>
            </a:lnSpc>
            <a:spcBef>
              <a:spcPct val="0"/>
            </a:spcBef>
            <a:spcAft>
              <a:spcPct val="35000"/>
            </a:spcAft>
            <a:buNone/>
          </a:pPr>
          <a:r>
            <a:rPr lang="en-GB" sz="3300" kern="1200" dirty="0"/>
            <a:t>Values</a:t>
          </a:r>
        </a:p>
      </dsp:txBody>
      <dsp:txXfrm>
        <a:off x="3121634" y="2752622"/>
        <a:ext cx="1938349" cy="969174"/>
      </dsp:txXfrm>
    </dsp:sp>
    <dsp:sp modelId="{236CA91E-83E1-4726-9AA9-B95A406F2844}">
      <dsp:nvSpPr>
        <dsp:cNvPr id="0" name=""/>
        <dsp:cNvSpPr/>
      </dsp:nvSpPr>
      <dsp:spPr>
        <a:xfrm>
          <a:off x="1948933" y="4128850"/>
          <a:ext cx="1938349" cy="969174"/>
        </a:xfrm>
        <a:prstGeom prst="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955" tIns="20955" rIns="20955" bIns="20955" numCol="1" spcCol="1270" anchor="ctr" anchorCtr="0">
          <a:noAutofit/>
        </a:bodyPr>
        <a:lstStyle/>
        <a:p>
          <a:pPr marL="0" lvl="0" indent="0" algn="ctr" defTabSz="1466850">
            <a:lnSpc>
              <a:spcPct val="90000"/>
            </a:lnSpc>
            <a:spcBef>
              <a:spcPct val="0"/>
            </a:spcBef>
            <a:spcAft>
              <a:spcPct val="35000"/>
            </a:spcAft>
            <a:buNone/>
          </a:pPr>
          <a:r>
            <a:rPr lang="en-GB" sz="3300" kern="1200" dirty="0"/>
            <a:t>Beliefs</a:t>
          </a:r>
        </a:p>
      </dsp:txBody>
      <dsp:txXfrm>
        <a:off x="1948933" y="4128850"/>
        <a:ext cx="1938349" cy="96917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2E1D4BA-6C8F-E74C-BAC1-F396A5A65146}">
      <dsp:nvSpPr>
        <dsp:cNvPr id="0" name=""/>
        <dsp:cNvSpPr/>
      </dsp:nvSpPr>
      <dsp:spPr>
        <a:xfrm>
          <a:off x="0" y="446883"/>
          <a:ext cx="9404352" cy="1539573"/>
        </a:xfrm>
        <a:prstGeom prst="roundRect">
          <a:avLst/>
        </a:prstGeom>
        <a:solidFill>
          <a:schemeClr val="accent6">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GB" sz="2900" b="1" kern="1200" dirty="0">
              <a:solidFill>
                <a:schemeClr val="tx1"/>
              </a:solidFill>
            </a:rPr>
            <a:t>Direct discrimination </a:t>
          </a:r>
          <a:r>
            <a:rPr lang="en-GB" sz="2900" kern="1200" dirty="0">
              <a:solidFill>
                <a:schemeClr val="tx1"/>
              </a:solidFill>
            </a:rPr>
            <a:t>- This is when you’re treated less favourably because of a protected characteristic</a:t>
          </a:r>
          <a:endParaRPr lang="en-US" sz="2900" kern="1200" dirty="0">
            <a:solidFill>
              <a:schemeClr val="tx1"/>
            </a:solidFill>
          </a:endParaRPr>
        </a:p>
      </dsp:txBody>
      <dsp:txXfrm>
        <a:off x="75156" y="522039"/>
        <a:ext cx="9254040" cy="1389261"/>
      </dsp:txXfrm>
    </dsp:sp>
    <dsp:sp modelId="{9F380DFF-7DF2-6F41-817A-5DD8C1F8D99B}">
      <dsp:nvSpPr>
        <dsp:cNvPr id="0" name=""/>
        <dsp:cNvSpPr/>
      </dsp:nvSpPr>
      <dsp:spPr>
        <a:xfrm>
          <a:off x="0" y="2069977"/>
          <a:ext cx="9404352" cy="1539573"/>
        </a:xfrm>
        <a:prstGeom prst="roundRect">
          <a:avLst/>
        </a:prstGeom>
        <a:solidFill>
          <a:schemeClr val="accent6">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GB" sz="2900" b="1" kern="1200" dirty="0">
              <a:solidFill>
                <a:schemeClr val="tx1"/>
              </a:solidFill>
            </a:rPr>
            <a:t>Indirect discrimination </a:t>
          </a:r>
          <a:r>
            <a:rPr lang="en-GB" sz="2900" kern="1200" dirty="0">
              <a:solidFill>
                <a:schemeClr val="tx1"/>
              </a:solidFill>
            </a:rPr>
            <a:t>- This is when a service has criteria which have the effect of being discriminatory against a person because of a protected characteristic</a:t>
          </a:r>
          <a:endParaRPr lang="en-US" sz="2900" kern="1200" dirty="0">
            <a:solidFill>
              <a:schemeClr val="tx1"/>
            </a:solidFill>
          </a:endParaRPr>
        </a:p>
      </dsp:txBody>
      <dsp:txXfrm>
        <a:off x="75156" y="2145133"/>
        <a:ext cx="9254040" cy="1389261"/>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8089DD-B8FD-EC47-8AD7-D5E7B5DFE355}">
      <dsp:nvSpPr>
        <dsp:cNvPr id="0" name=""/>
        <dsp:cNvSpPr/>
      </dsp:nvSpPr>
      <dsp:spPr>
        <a:xfrm>
          <a:off x="85120" y="162"/>
          <a:ext cx="4596484" cy="2918767"/>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8341E95-F687-F845-A15A-1634BAA9FA70}">
      <dsp:nvSpPr>
        <dsp:cNvPr id="0" name=""/>
        <dsp:cNvSpPr/>
      </dsp:nvSpPr>
      <dsp:spPr>
        <a:xfrm>
          <a:off x="595840" y="485346"/>
          <a:ext cx="4596484" cy="2918767"/>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b="1" kern="1200"/>
            <a:t>Harassment</a:t>
          </a:r>
          <a:r>
            <a:rPr lang="en-GB" sz="2800" kern="1200"/>
            <a:t> - experience behaviour that makes you feel intimidated, humiliated, or degraded, or that creates a hostile environment</a:t>
          </a:r>
          <a:endParaRPr lang="en-US" sz="2800" kern="1200"/>
        </a:p>
      </dsp:txBody>
      <dsp:txXfrm>
        <a:off x="681328" y="570834"/>
        <a:ext cx="4425508" cy="2747791"/>
      </dsp:txXfrm>
    </dsp:sp>
    <dsp:sp modelId="{25A5AF55-DC43-1C47-8866-2069B535EAC9}">
      <dsp:nvSpPr>
        <dsp:cNvPr id="0" name=""/>
        <dsp:cNvSpPr/>
      </dsp:nvSpPr>
      <dsp:spPr>
        <a:xfrm>
          <a:off x="5703045" y="162"/>
          <a:ext cx="4596484" cy="2918767"/>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97E0EAC-AC78-8241-A96F-B110F8CB994B}">
      <dsp:nvSpPr>
        <dsp:cNvPr id="0" name=""/>
        <dsp:cNvSpPr/>
      </dsp:nvSpPr>
      <dsp:spPr>
        <a:xfrm>
          <a:off x="6213765" y="485346"/>
          <a:ext cx="4596484" cy="2918767"/>
        </a:xfrm>
        <a:prstGeom prst="roundRect">
          <a:avLst>
            <a:gd name="adj" fmla="val 10000"/>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b="1" kern="1200"/>
            <a:t>Victimisation</a:t>
          </a:r>
          <a:r>
            <a:rPr lang="en-GB" sz="2800" kern="1200"/>
            <a:t> - Treated unfairly as a result of making a complaint about discrimination or giving evidence when someone else makes a complaint.</a:t>
          </a:r>
          <a:endParaRPr lang="en-US" sz="2800" kern="1200"/>
        </a:p>
      </dsp:txBody>
      <dsp:txXfrm>
        <a:off x="6299253" y="570834"/>
        <a:ext cx="4425508" cy="2747791"/>
      </dsp:txXfrm>
    </dsp:sp>
  </dsp:spTree>
</dsp:drawing>
</file>

<file path=ppt/diagrams/layout1.xml><?xml version="1.0" encoding="utf-8"?>
<dgm:layoutDef xmlns:dgm="http://schemas.openxmlformats.org/drawingml/2006/diagram" xmlns:a="http://schemas.openxmlformats.org/drawingml/2006/main" uniqueId="urn:microsoft.com/office/officeart/2016/7/layout/BasicTimeline">
  <dgm:title val="Basic Timeline"/>
  <dgm:desc val="Use to show a list of events in chronological order. The rounded rectangular shape contains the description while the date is shown below on the time line. It's the perfect SmartArt for displaying large amount of text with a medium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
    <dgm:varLst>
      <dgm:chMax/>
      <dgm:chPref/>
      <dgm:animLvl val="lvl"/>
    </dgm:varLst>
    <dgm:alg type="composite"/>
    <dgm:shape xmlns:r="http://schemas.openxmlformats.org/officeDocument/2006/relationships" r:blip="">
      <dgm:adjLst/>
    </dgm:shape>
    <dgm:constrLst>
      <dgm:constr type="w" for="ch" forName="divider" refType="w"/>
      <dgm:constr type="h" for="ch" forName="divider"/>
      <dgm:constr type="ctrY" for="ch" forName="divider" refType="h" fact="0.5"/>
      <dgm:constr type="l" for="ch" forName="divider"/>
      <dgm:constr type="w" for="ch" forName="nodes" refType="w"/>
      <dgm:constr type="h" for="ch" forName="nodes" refType="h"/>
    </dgm:constrLst>
    <dgm:layoutNode name="divider" styleLbl="fgAccFollowNode1">
      <dgm:alg type="sp"/>
      <dgm:choose name="ArrowShape">
        <dgm:if name="ArrowShapeLTR" func="var" arg="dir" op="equ" val="norm">
          <dgm:shape xmlns:r="http://schemas.openxmlformats.org/officeDocument/2006/relationships" type="line" r:blip="" zOrderOff="-1">
            <dgm:adjLst/>
            <dgm:extLst>
              <a:ext uri="{B698B0E9-8C71-41B9-8309-B3DCBF30829C}">
                <dgm1612:spPr xmlns:dgm1612="http://schemas.microsoft.com/office/drawing/2016/12/diagram">
                  <a:ln>
                    <a:tailEnd type="triangle" w="lg" len="lg"/>
                  </a:ln>
                </dgm1612:spPr>
              </a:ext>
            </dgm:extLst>
          </dgm:shape>
        </dgm:if>
        <dgm:else name="ArrowShapeRTL">
          <dgm:shape xmlns:r="http://schemas.openxmlformats.org/officeDocument/2006/relationships" type="line" r:blip="" zOrderOff="-1">
            <dgm:adjLst/>
            <dgm:extLst>
              <a:ext uri="{B698B0E9-8C71-41B9-8309-B3DCBF30829C}">
                <dgm1612:spPr xmlns:dgm1612="http://schemas.microsoft.com/office/drawing/2016/12/diagram">
                  <a:ln>
                    <a:headEnd type="triangle" w="lg" len="lg"/>
                  </a:ln>
                </dgm1612:spPr>
              </a:ext>
            </dgm:extLst>
          </dgm:shape>
        </dgm:else>
      </dgm:choose>
      <dgm:presOf/>
      <dgm:constrLst/>
      <dgm:ruleLst/>
    </dgm:layoutNode>
    <dgm:layoutNode name="nodes">
      <dgm:varLst>
        <dgm:chMax/>
        <dgm:chPref/>
        <dgm:animLvl val="lvl"/>
      </dgm:varLst>
      <dgm:choose name="Name1">
        <dgm:if name="Name2" func="var" arg="dir" op="equ" val="norm">
          <dgm:alg type="lin"/>
        </dgm:if>
        <dgm:else name="Name3">
          <dgm:alg type="lin">
            <dgm:param type="linDir" val="fromR"/>
          </dgm:alg>
        </dgm:else>
      </dgm:choose>
      <dgm:presOf/>
      <dgm:shape xmlns:r="http://schemas.openxmlformats.org/officeDocument/2006/relationships" r:blip="">
        <dgm:adjLst/>
      </dgm:shape>
      <dgm:choose name="constrBasedOnChildrenCount">
        <dgm:if name="constrForTwoChildren" axis="ch" ptType="node" func="cnt" op="lte" val="2">
          <dgm:constrLst>
            <dgm:constr type="primFontSz" for="des" forName="L1TextContainer" val="20"/>
            <dgm:constr type="primFontSz" for="des" forName="L2TextContainer" refType="primFontSz" refFor="des" refForName="L1TextContainer" op="equ" fact="0.85"/>
            <dgm:constr type="w" for="ch" forName="composite" refType="w"/>
            <dgm:constr type="h" for="ch" forName="composite" refType="h"/>
            <dgm:constr type="w" for="ch" forName="spaceBetweenRectangles" refType="w" refFor="ch" refForName="composite" fact="0.16"/>
            <dgm:constr type="w" for="ch" ptType="sibTrans" op="equ"/>
            <dgm:constr type="primFontSz" for="des" forName="L1TextContainer" op="equ"/>
            <dgm:constr type="primFontSz" for="des" forName="L2TextContainer" op="equ"/>
          </dgm:constrLst>
        </dgm:if>
        <dgm:else name="constrForRest">
          <dgm:constrLst>
            <dgm:constr type="primFontSz" for="des" forName="L1TextContainer" val="20"/>
            <dgm:constr type="primFontSz" for="des" forName="L2TextContainer" refType="primFontSz" refFor="des" refForName="L1TextContainer" op="equ" fact="0.85"/>
            <dgm:constr type="w" for="ch" forName="composite" refType="w"/>
            <dgm:constr type="h" for="ch" forName="composite" refType="h"/>
            <dgm:constr type="w" for="ch" forName="spaceBetweenRectangles" refType="w" refFor="ch" refForName="composite" fact="-0.42"/>
            <dgm:constr type="w" for="ch" ptType="sibTrans" op="equ"/>
            <dgm:constr type="primFontSz" for="des" forName="L1TextContainer" op="equ"/>
            <dgm:constr type="primFontSz" for="des" forName="L2TextContainer" op="equ"/>
          </dgm:constrLst>
        </dgm:else>
      </dgm:choose>
      <dgm:forEach name="nodesForEach" axis="ch" ptType="node">
        <dgm:layoutNode name="composite">
          <dgm:alg type="composite"/>
          <dgm:shape xmlns:r="http://schemas.openxmlformats.org/officeDocument/2006/relationships" r:blip="">
            <dgm:adjLst/>
          </dgm:shape>
          <dgm:choose name="CaseForPlacingNodesAboveAndBelowDivider">
            <dgm:if name="CaseForPlacingNodeAboveDivider" axis="self" ptType="node" func="posOdd" op="equ" val="1">
              <dgm:constrLst>
                <dgm:constr type="w" for="ch" forName="L1TextContainer" refType="w" fact="0.88"/>
                <dgm:constr type="l" for="ch" forName="L1TextContainer" refType="w" fact="0.06"/>
                <dgm:constr type="t" for="ch" forName="L1TextContainer" refType="h" fact="0.537"/>
                <dgm:constr type="h" for="ch" forName="L1TextContainer" refType="h" fact="0.113"/>
                <dgm:constr type="w" for="ch" forName="L2TextContainerWrapper" refType="w"/>
                <dgm:constr type="h" for="ch" forName="L2TextContainerWrapper" refType="h" fact="0.31"/>
                <dgm:constr type="b" for="ch" forName="L2TextContainerWrapper" refType="h" fact="0.31"/>
                <dgm:constr type="w" for="ch" forName="ConnectLine"/>
                <dgm:constr type="l" for="ch" forName="ConnectLine" refType="w" fact="0.5"/>
                <dgm:constr type="h" for="ch" forName="ConnectLine" refType="h" fact="0.19"/>
                <dgm:constr type="t" for="ch" forName="ConnectLine" refType="h" fact="0.31"/>
                <dgm:constr type="w" for="ch" forName="ConnectorPoint" refType="h" fact="0.015"/>
                <dgm:constr type="h" for="ch" forName="ConnectorPoint" refType="h" fact="0.015"/>
                <dgm:constr type="ctrX" for="ch" forName="ConnectorPoint" refType="w" fact="0.5"/>
                <dgm:constr type="ctrY" for="ch" forName="ConnectorPoint" refType="h" fact="0.5"/>
                <dgm:constr type="w" for="ch" forName="EmptyPlaceHolder" refType="w"/>
                <dgm:constr type="t" for="ch" forName="EmptyPlaceHolder" refType="h" fact="0.65"/>
                <dgm:constr type="h" for="ch" forName="EmptyPlaceHolder" refType="h" fact="0.35"/>
              </dgm:constrLst>
            </dgm:if>
            <dgm:else name="CaseForPlacingNodeBelowDivider">
              <dgm:constrLst>
                <dgm:constr type="w" for="ch" forName="L1TextContainer" refType="w" fact="0.88"/>
                <dgm:constr type="l" for="ch" forName="L1TextContainer" refType="w" fact="0.06"/>
                <dgm:constr type="t" for="ch" forName="L1TextContainer" refType="h" fact="0.35"/>
                <dgm:constr type="h" for="ch" forName="L1TextContainer" refType="h" fact="0.113"/>
                <dgm:constr type="w" for="ch" forName="L2TextContainerWrapper" refType="w"/>
                <dgm:constr type="h" for="ch" forName="L2TextContainerWrapper" refType="h" fact="0.31"/>
                <dgm:constr type="t" for="ch" forName="L2TextContainerWrapper" refType="h" fact="0.69"/>
                <dgm:constr type="w" for="ch" forName="ConnectLine"/>
                <dgm:constr type="l" for="ch" forName="ConnectLine" refType="w" fact="0.5"/>
                <dgm:constr type="h" for="ch" forName="ConnectLine" refType="h" fact="0.19"/>
                <dgm:constr type="t" for="ch" forName="ConnectLine" refType="h" fact="0.5"/>
                <dgm:constr type="w" for="ch" forName="ConnectorPoint" refType="h" fact="0.015"/>
                <dgm:constr type="h" for="ch" forName="ConnectorPoint" refType="h" fact="0.015"/>
                <dgm:constr type="ctrX" for="ch" forName="ConnectorPoint" refType="w" fact="0.5"/>
                <dgm:constr type="ctrY" for="ch" forName="ConnectorPoint" refType="h" fact="0.5"/>
                <dgm:constr type="w" for="ch" forName="EmptyPlaceHolder" refType="w"/>
                <dgm:constr type="h" for="ch" forName="EmptyPlaceHolder" refType="h" fact="0.35"/>
                <dgm:constr type="t" for="ch" forName="EmptyPlaceHolder" refType="h" fact="0"/>
              </dgm:constrLst>
            </dgm:else>
          </dgm:choose>
          <dgm:layoutNode name="L1TextContainer" styleLbl="revTx">
            <dgm:varLst>
              <dgm:chMax val="1"/>
              <dgm:chPref val="1"/>
              <dgm:bulletEnabled val="1"/>
            </dgm:varLst>
            <dgm:choose name="casesForTxtDirLogic">
              <dgm:if name="Name78" axis="self" ptType="node" func="posOdd" op="equ" val="1">
                <dgm:alg type="tx">
                  <dgm:param type="txAnchorHorz" val="ctr"/>
                  <dgm:param type="txAnchorVert" val="t"/>
                  <dgm:param type="parTxLTRAlign" val="ctr"/>
                  <dgm:param type="parTxRTLAlign" val="ctr"/>
                </dgm:alg>
              </dgm:if>
              <dgm:else name="Name89">
                <dgm:alg type="tx">
                  <dgm:param type="txAnchorHorz" val="ctr"/>
                  <dgm:param type="txAnchorVert" val="b"/>
                  <dgm:param type="parTxLTRAlign" val="ctr"/>
                  <dgm:param type="parTxRTLAlign" val="ctr"/>
                </dgm:alg>
              </dgm:else>
            </dgm:choose>
            <dgm:shape xmlns:r="http://schemas.openxmlformats.org/officeDocument/2006/relationships" type="rect" r:blip="">
              <dgm:adjLst/>
            </dgm:shape>
            <dgm:presOf axis="self"/>
            <dgm:constrLst>
              <dgm:constr type="lMarg"/>
              <dgm:constr type="rMarg"/>
              <dgm:constr type="tMarg"/>
              <dgm:constr type="bMarg"/>
            </dgm:constrLst>
            <dgm:ruleLst>
              <dgm:rule type="primFontSz" val="14" fact="NaN" max="NaN"/>
            </dgm:ruleLst>
          </dgm:layoutNode>
          <dgm:layoutNode name="L2TextContainerWrapper">
            <dgm:varLst>
              <dgm:chMax val="0"/>
              <dgm:chPref val="0"/>
              <dgm:bulletEnabled val="1"/>
            </dgm:varLst>
            <dgm:alg type="composite"/>
            <dgm:choose name="L2TextContainerConstr">
              <dgm:if name="CaseForPlacingL2TextContaineAboveDivider" axis="self" ptType="node" func="posOdd" op="equ" val="1">
                <dgm:constrLst>
                  <dgm:constr type="h" for="ch" forName="L2TextContainer" refType="h" fact="0.55"/>
                  <dgm:constr type="b" for="ch" forName="L2TextContainer" refType="h"/>
                  <dgm:constr type="h" for="ch" forName="FlexibleEmptyPlaceHolder" refType="h" fact="0.45"/>
                </dgm:constrLst>
              </dgm:if>
              <dgm:else name="CaseForPlacingL2TextContaineBelowDivider">
                <dgm:constrLst>
                  <dgm:constr type="h" for="ch" forName="L2TextContainer" refType="h" fact="0.55"/>
                  <dgm:constr type="h" for="ch" forName="FlexibleEmptyPlaceHolder" refType="h" fact="0.45"/>
                  <dgm:constr type="b" for="ch" forName="FlexibleEmptyPlaceHolder" refType="h"/>
                </dgm:constrLst>
              </dgm:else>
            </dgm:choose>
            <dgm:layoutNode name="L2TextContainer" styleLbl="bgAcc1">
              <dgm:choose name="L2TextContainerAlgo">
                <dgm:if name="L2TextContainerAlgoLTR" func="var" arg="dir" op="equ" val="norm">
                  <dgm:alg type="tx">
                    <dgm:param type="txAnchorVert" val="mid"/>
                    <dgm:param type="parTxRTLAlign" val="l"/>
                    <dgm:param type="parTxLTRAlign" val="l"/>
                    <dgm:param type="txAnchorVertCh" val="mid"/>
                    <dgm:param type="shpTxRTLAlignCh" val="l"/>
                    <dgm:param type="shpTxLTRAlignCh" val="l"/>
                  </dgm:alg>
                </dgm:if>
                <dgm:else name="L2TextContainerAlgoRTL">
                  <dgm:alg type="tx">
                    <dgm:param type="txAnchorVert" val="mid"/>
                    <dgm:param type="parTxRTLAlign" val="r"/>
                    <dgm:param type="parTxLTRAlign" val="r"/>
                    <dgm:param type="txAnchorVertCh" val="mid"/>
                    <dgm:param type="shpTxRTLAlignCh" val="r"/>
                    <dgm:param type="shpTxLTRAlignCh" val="r"/>
                  </dgm:alg>
                </dgm:else>
              </dgm:choose>
              <dgm:shape xmlns:r="http://schemas.openxmlformats.org/officeDocument/2006/relationships" type="roundRect" r:blip="">
                <dgm:adjLst/>
              </dgm:shape>
              <dgm:presOf axis="des" ptType="node"/>
              <dgm:constrLst>
                <dgm:constr type="primFontSz" val="17"/>
                <dgm:constr type="lMarg" refType="primFontSz" fact="0.7"/>
                <dgm:constr type="rMarg" refType="primFontSz" fact="0.7"/>
                <dgm:constr type="tMarg" refType="primFontSz" fact="0.7"/>
                <dgm:constr type="bMarg" refType="primFontSz" fact="0.7"/>
              </dgm:constrLst>
              <dgm:ruleLst>
                <dgm:rule type="primFontSz" val="12" fact="NaN" max="NaN"/>
                <dgm:rule type="secFontSz" val="10" fact="NaN" max="NaN"/>
                <dgm:rule type="h" val="INF" fact="NaN" max="NaN"/>
              </dgm:ruleLst>
            </dgm:layoutNode>
            <dgm:layoutNode name="FlexibleEmptyPlaceHolder">
              <dgm:alg type="sp"/>
              <dgm:shape xmlns:r="http://schemas.openxmlformats.org/officeDocument/2006/relationships" r:blip="">
                <dgm:adjLst/>
              </dgm:shape>
              <dgm:presOf/>
              <dgm:constrLst/>
            </dgm:layoutNode>
          </dgm:layoutNode>
          <dgm:layoutNode name="ConnectLine" styleLbl="sibTrans1D1" moveWith="L2TextContainer">
            <dgm:alg type="sp"/>
            <dgm:shape xmlns:r="http://schemas.openxmlformats.org/officeDocument/2006/relationships" type="line" r:blip="">
              <dgm:adjLst/>
              <dgm:extLst>
                <a:ext uri="{B698B0E9-8C71-41B9-8309-B3DCBF30829C}">
                  <dgm1612:spPr xmlns:dgm1612="http://schemas.microsoft.com/office/drawing/2016/12/diagram">
                    <a:ln>
                      <a:prstDash val="dash"/>
                    </a:ln>
                  </dgm1612:spPr>
                </a:ext>
              </dgm:extLst>
            </dgm:shape>
            <dgm:presOf/>
            <dgm:constrLst/>
          </dgm:layoutNode>
          <dgm:layoutNode name="ConnectorPoint" styleLbl="alignNode1" moveWith="L2TextContainer">
            <dgm:alg type="sp"/>
            <dgm:shape xmlns:r="http://schemas.openxmlformats.org/officeDocument/2006/relationships" type="ellipse" r:blip="" zOrderOff="1">
              <dgm:adjLst/>
            </dgm:shape>
            <dgm:presOf/>
            <dgm:constrLst/>
          </dgm:layoutNode>
          <dgm:layoutNode name="EmptyPlaceHolder">
            <dgm:alg type="sp"/>
            <dgm:shape xmlns:r="http://schemas.openxmlformats.org/officeDocument/2006/relationships" r:blip="">
              <dgm:adjLst/>
            </dgm:shape>
            <dgm:presOf/>
            <dgm:constrLst/>
          </dgm:layoutNode>
        </dgm:layoutNode>
        <dgm:forEach name="Name28"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Node>
  <dgm:extLst>
    <a:ext uri="{68A01E43-0DF5-4B5B-8FA6-DAF915123BFB}">
      <dgm1612:lstStyle xmlns:dgm1612="http://schemas.microsoft.com/office/drawing/2016/12/diagram">
        <a:lvl1pPr>
          <a:defRPr b="1"/>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BFCAC4-D178-44C7-905B-C7185C6D62D0}" type="datetimeFigureOut">
              <a:rPr lang="en-GB" smtClean="0"/>
              <a:t>21/02/2024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BC2DFCE-6FD0-4180-BF45-1187234BC5E1}" type="slidenum">
              <a:rPr lang="en-GB" smtClean="0"/>
              <a:t>‹#›</a:t>
            </a:fld>
            <a:endParaRPr lang="en-GB"/>
          </a:p>
        </p:txBody>
      </p:sp>
    </p:spTree>
    <p:extLst>
      <p:ext uri="{BB962C8B-B14F-4D97-AF65-F5344CB8AC3E}">
        <p14:creationId xmlns:p14="http://schemas.microsoft.com/office/powerpoint/2010/main" val="24228012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library.college.police.uk/docs/homeoffice/Experiences-of-young-black-men-as-victims-of-crime.pdf" TargetMode="External"/><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3" Type="http://schemas.openxmlformats.org/officeDocument/2006/relationships/hyperlink" Target="https://www.gov.uk/discrimination-your-rights" TargetMode="External"/><Relationship Id="rId2" Type="http://schemas.openxmlformats.org/officeDocument/2006/relationships/slide" Target="../slides/slide54.xml"/><Relationship Id="rId1" Type="http://schemas.openxmlformats.org/officeDocument/2006/relationships/notesMaster" Target="../notesMasters/notesMaster1.xml"/><Relationship Id="rId5" Type="http://schemas.openxmlformats.org/officeDocument/2006/relationships/hyperlink" Target="https://www.gov.uk/definition-of-disability-under-equality-act-2010" TargetMode="External"/><Relationship Id="rId4" Type="http://schemas.openxmlformats.org/officeDocument/2006/relationships/hyperlink" Target="https://www.gov.uk/working-when-pregnant-your-rights"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35275" indent="-235275" defTabSz="941100">
              <a:buFontTx/>
              <a:buAutoNum type="arabicPeriod"/>
              <a:defRPr/>
            </a:pPr>
            <a:r>
              <a:rPr lang="en-US" b="0" dirty="0">
                <a:solidFill>
                  <a:srgbClr val="1696E6"/>
                </a:solidFill>
              </a:rPr>
              <a:t>expands worldliness/experiences/knowledge - </a:t>
            </a:r>
            <a:r>
              <a:rPr lang="en-US" dirty="0">
                <a:solidFill>
                  <a:prstClr val="black">
                    <a:lumMod val="75000"/>
                    <a:lumOff val="25000"/>
                  </a:prstClr>
                </a:solidFill>
                <a:latin typeface="Trebuchet MS" panose="020B0603020202020204"/>
              </a:rPr>
              <a:t>opening the door to the entire world. F</a:t>
            </a:r>
            <a:r>
              <a:rPr lang="en-US" b="0" dirty="0">
                <a:solidFill>
                  <a:srgbClr val="1696E6"/>
                </a:solidFill>
              </a:rPr>
              <a:t>or many people we </a:t>
            </a:r>
            <a:r>
              <a:rPr lang="en-US" dirty="0">
                <a:solidFill>
                  <a:prstClr val="black">
                    <a:lumMod val="75000"/>
                    <a:lumOff val="25000"/>
                  </a:prstClr>
                </a:solidFill>
              </a:rPr>
              <a:t>learn more from people who are different from us</a:t>
            </a:r>
            <a:r>
              <a:rPr lang="en-US" b="0" dirty="0">
                <a:solidFill>
                  <a:srgbClr val="1696E6"/>
                </a:solidFill>
              </a:rPr>
              <a:t>. For some individuals there might be the first time to really r</a:t>
            </a:r>
            <a:r>
              <a:rPr lang="en-US" dirty="0"/>
              <a:t>eal interaction with people from diverse groups. </a:t>
            </a:r>
          </a:p>
          <a:p>
            <a:pPr marL="235275" indent="-235275" defTabSz="941100">
              <a:buFontTx/>
              <a:buAutoNum type="arabicPeriod"/>
              <a:defRPr/>
            </a:pPr>
            <a:r>
              <a:rPr lang="en-US" dirty="0">
                <a:solidFill>
                  <a:schemeClr val="tx1">
                    <a:lumMod val="95000"/>
                    <a:lumOff val="5000"/>
                  </a:schemeClr>
                </a:solidFill>
              </a:rPr>
              <a:t>Enhances social development - Interacting with people from a variety of groups widens your social circle by expanding the pool of people with whom you can associate and develop relationships and this can be useful when policing in the community. </a:t>
            </a:r>
          </a:p>
          <a:p>
            <a:pPr marL="235275" indent="-235275" defTabSz="941100">
              <a:buFontTx/>
              <a:buAutoNum type="arabicPeriod"/>
              <a:defRPr/>
            </a:pPr>
            <a:r>
              <a:rPr lang="en-US" dirty="0">
                <a:solidFill>
                  <a:schemeClr val="tx1">
                    <a:lumMod val="95000"/>
                    <a:lumOff val="5000"/>
                  </a:schemeClr>
                </a:solidFill>
              </a:rPr>
              <a:t>Successful performance in police role – having a </a:t>
            </a:r>
            <a:r>
              <a:rPr lang="en-US" dirty="0"/>
              <a:t>diverse workforce will require sensitivity to human differences. Staff can interact with a variety of individuals and have the ability to relate to people from different cultural backgrounds. </a:t>
            </a:r>
          </a:p>
          <a:p>
            <a:pPr marL="235275" indent="-235275" defTabSz="941100">
              <a:buFontTx/>
              <a:buAutoNum type="arabicPeriod"/>
              <a:defRPr/>
            </a:pPr>
            <a:r>
              <a:rPr lang="en-US" dirty="0">
                <a:solidFill>
                  <a:prstClr val="black">
                    <a:lumMod val="75000"/>
                    <a:lumOff val="25000"/>
                  </a:prstClr>
                </a:solidFill>
              </a:rPr>
              <a:t>Expands your capacity for viewing problems - encounter problem or issues rather than viewing the world through a single-focus lens, you are able to expand your views and consider multiple options when making decisions. </a:t>
            </a:r>
          </a:p>
          <a:p>
            <a:pPr marL="235275" indent="-235275" defTabSz="941100">
              <a:buFontTx/>
              <a:buAutoNum type="arabicPeriod"/>
              <a:defRPr/>
            </a:pPr>
            <a:r>
              <a:rPr lang="en-US" dirty="0">
                <a:solidFill>
                  <a:schemeClr val="tx1">
                    <a:lumMod val="95000"/>
                    <a:lumOff val="5000"/>
                  </a:schemeClr>
                </a:solidFill>
              </a:rPr>
              <a:t>Enriches the multiple perspectives -  </a:t>
            </a:r>
            <a:r>
              <a:rPr lang="en-US" dirty="0">
                <a:solidFill>
                  <a:prstClr val="black">
                    <a:lumMod val="75000"/>
                    <a:lumOff val="25000"/>
                  </a:prstClr>
                </a:solidFill>
              </a:rPr>
              <a:t>you gain a panoramic perspective of the world around you and a more complete view of your place in it. You open up your tunnel vision and that it is not about ‘you’ but others.</a:t>
            </a:r>
          </a:p>
          <a:p>
            <a:pPr marL="235275" indent="-235275" defTabSz="941100">
              <a:buFontTx/>
              <a:buAutoNum type="arabicPeriod"/>
              <a:defRPr/>
            </a:pPr>
            <a:endParaRPr lang="en-US" dirty="0"/>
          </a:p>
          <a:p>
            <a:pPr marL="235275" indent="-235275" defTabSz="941100">
              <a:buFontTx/>
              <a:buAutoNum type="arabicPeriod"/>
              <a:defRPr/>
            </a:pPr>
            <a:endParaRPr lang="en-US" dirty="0"/>
          </a:p>
          <a:p>
            <a:pPr marL="235275" indent="-235275" defTabSz="941100">
              <a:buFontTx/>
              <a:buAutoNum type="arabicPeriod"/>
              <a:defRPr/>
            </a:pPr>
            <a:endParaRPr lang="en-US" dirty="0">
              <a:solidFill>
                <a:schemeClr val="tx1">
                  <a:lumMod val="95000"/>
                  <a:lumOff val="5000"/>
                </a:schemeClr>
              </a:solidFill>
            </a:endParaRPr>
          </a:p>
          <a:p>
            <a:pPr marL="235275" indent="-235275" defTabSz="941100">
              <a:buFontTx/>
              <a:buAutoNum type="arabicPeriod"/>
              <a:defRPr/>
            </a:pPr>
            <a:endParaRPr lang="en-US" dirty="0"/>
          </a:p>
          <a:p>
            <a:endParaRPr lang="en-GB" dirty="0"/>
          </a:p>
        </p:txBody>
      </p:sp>
      <p:sp>
        <p:nvSpPr>
          <p:cNvPr id="4" name="Slide Number Placeholder 3"/>
          <p:cNvSpPr>
            <a:spLocks noGrp="1"/>
          </p:cNvSpPr>
          <p:nvPr>
            <p:ph type="sldNum" sz="quarter" idx="5"/>
          </p:nvPr>
        </p:nvSpPr>
        <p:spPr/>
        <p:txBody>
          <a:bodyPr/>
          <a:lstStyle/>
          <a:p>
            <a:fld id="{4DE0FC52-B713-423C-9F36-BA4B041A2061}" type="slidenum">
              <a:rPr lang="en-GB" smtClean="0"/>
              <a:t>4</a:t>
            </a:fld>
            <a:endParaRPr lang="en-GB" dirty="0"/>
          </a:p>
        </p:txBody>
      </p:sp>
    </p:spTree>
    <p:extLst>
      <p:ext uri="{BB962C8B-B14F-4D97-AF65-F5344CB8AC3E}">
        <p14:creationId xmlns:p14="http://schemas.microsoft.com/office/powerpoint/2010/main" val="8672935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more diverse a </a:t>
            </a:r>
            <a:r>
              <a:rPr lang="en-US" dirty="0" err="1"/>
              <a:t>scial</a:t>
            </a:r>
            <a:r>
              <a:rPr lang="en-US" dirty="0"/>
              <a:t> group is, the more we learn. We open our </a:t>
            </a:r>
            <a:r>
              <a:rPr lang="en-US" dirty="0" err="1"/>
              <a:t>specticles</a:t>
            </a:r>
            <a:r>
              <a:rPr lang="en-US" dirty="0"/>
              <a:t>, it is not about just us and what we know and belief, we make time to understand and open our eyes to others. Exploring new things like tradition, gain valuable insights, new languages, new opportunities. Diverse and inclusion will improve the balance of opinion, a well-balanced world accepts different </a:t>
            </a:r>
            <a:r>
              <a:rPr lang="en-US" dirty="0" err="1"/>
              <a:t>valuas</a:t>
            </a:r>
            <a:r>
              <a:rPr lang="en-US" dirty="0"/>
              <a:t> opinions and beliefs and reduces fear towards differences, everyone is different therefore, everyone should be treated equally with same respect.  </a:t>
            </a:r>
          </a:p>
        </p:txBody>
      </p:sp>
      <p:sp>
        <p:nvSpPr>
          <p:cNvPr id="4" name="Slide Number Placeholder 3"/>
          <p:cNvSpPr>
            <a:spLocks noGrp="1"/>
          </p:cNvSpPr>
          <p:nvPr>
            <p:ph type="sldNum" sz="quarter" idx="5"/>
          </p:nvPr>
        </p:nvSpPr>
        <p:spPr/>
        <p:txBody>
          <a:bodyPr/>
          <a:lstStyle/>
          <a:p>
            <a:fld id="{BBC2DFCE-6FD0-4180-BF45-1187234BC5E1}" type="slidenum">
              <a:rPr lang="en-GB" smtClean="0"/>
              <a:t>5</a:t>
            </a:fld>
            <a:endParaRPr lang="en-GB"/>
          </a:p>
        </p:txBody>
      </p:sp>
    </p:spTree>
    <p:extLst>
      <p:ext uri="{BB962C8B-B14F-4D97-AF65-F5344CB8AC3E}">
        <p14:creationId xmlns:p14="http://schemas.microsoft.com/office/powerpoint/2010/main" val="41334950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we have a diverse </a:t>
            </a:r>
            <a:r>
              <a:rPr lang="en-US" dirty="0" err="1"/>
              <a:t>workfoce</a:t>
            </a:r>
            <a:r>
              <a:rPr lang="en-US" dirty="0"/>
              <a:t>, it is better for everyone overall, everyone can benefit, it fosters innovation and creativity, it increases employee satisfaction and reduces conflicts, if people </a:t>
            </a:r>
            <a:r>
              <a:rPr lang="en-US" dirty="0" err="1"/>
              <a:t>undertand</a:t>
            </a:r>
            <a:r>
              <a:rPr lang="en-US" dirty="0"/>
              <a:t> and respect each other and everyone is involved with different approaches and perspectives, there will be better outcomes and better decision making. A team can work together and will make better decisions than one. </a:t>
            </a:r>
          </a:p>
        </p:txBody>
      </p:sp>
      <p:sp>
        <p:nvSpPr>
          <p:cNvPr id="4" name="Slide Number Placeholder 3"/>
          <p:cNvSpPr>
            <a:spLocks noGrp="1"/>
          </p:cNvSpPr>
          <p:nvPr>
            <p:ph type="sldNum" sz="quarter" idx="5"/>
          </p:nvPr>
        </p:nvSpPr>
        <p:spPr/>
        <p:txBody>
          <a:bodyPr/>
          <a:lstStyle/>
          <a:p>
            <a:fld id="{BBC2DFCE-6FD0-4180-BF45-1187234BC5E1}" type="slidenum">
              <a:rPr lang="en-GB" smtClean="0"/>
              <a:t>6</a:t>
            </a:fld>
            <a:endParaRPr lang="en-GB"/>
          </a:p>
        </p:txBody>
      </p:sp>
    </p:spTree>
    <p:extLst>
      <p:ext uri="{BB962C8B-B14F-4D97-AF65-F5344CB8AC3E}">
        <p14:creationId xmlns:p14="http://schemas.microsoft.com/office/powerpoint/2010/main" val="19331782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It opens your eyes to new perspectives solutions and approaches, someone may have a different approach or been through a different experience to you. This can bring fresh ideas, build friendships, bring a whole new range of potential solutions and solve problems. It can encourage others to respect each other listen and understand their views beliefs and opinions. </a:t>
            </a:r>
          </a:p>
        </p:txBody>
      </p:sp>
      <p:sp>
        <p:nvSpPr>
          <p:cNvPr id="4" name="Slide Number Placeholder 3"/>
          <p:cNvSpPr>
            <a:spLocks noGrp="1"/>
          </p:cNvSpPr>
          <p:nvPr>
            <p:ph type="sldNum" sz="quarter" idx="5"/>
          </p:nvPr>
        </p:nvSpPr>
        <p:spPr/>
        <p:txBody>
          <a:bodyPr/>
          <a:lstStyle/>
          <a:p>
            <a:fld id="{BBC2DFCE-6FD0-4180-BF45-1187234BC5E1}" type="slidenum">
              <a:rPr lang="en-GB" smtClean="0"/>
              <a:t>7</a:t>
            </a:fld>
            <a:endParaRPr lang="en-GB"/>
          </a:p>
        </p:txBody>
      </p:sp>
    </p:spTree>
    <p:extLst>
      <p:ext uri="{BB962C8B-B14F-4D97-AF65-F5344CB8AC3E}">
        <p14:creationId xmlns:p14="http://schemas.microsoft.com/office/powerpoint/2010/main" val="8586972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Inclusion is to accept and embrace everyone regardless of their race gender etc. it is about making sure everyone has equal opportunities and eliminating any discrimination and intolerance. Everyone should be valued and respected, it is about ensuring the right conditions are in place for them to achieve their potential without barriers. </a:t>
            </a:r>
          </a:p>
        </p:txBody>
      </p:sp>
      <p:sp>
        <p:nvSpPr>
          <p:cNvPr id="4" name="Slide Number Placeholder 3"/>
          <p:cNvSpPr>
            <a:spLocks noGrp="1"/>
          </p:cNvSpPr>
          <p:nvPr>
            <p:ph type="sldNum" sz="quarter" idx="5"/>
          </p:nvPr>
        </p:nvSpPr>
        <p:spPr/>
        <p:txBody>
          <a:bodyPr/>
          <a:lstStyle/>
          <a:p>
            <a:fld id="{BBC2DFCE-6FD0-4180-BF45-1187234BC5E1}" type="slidenum">
              <a:rPr lang="en-GB" smtClean="0"/>
              <a:t>8</a:t>
            </a:fld>
            <a:endParaRPr lang="en-GB"/>
          </a:p>
        </p:txBody>
      </p:sp>
    </p:spTree>
    <p:extLst>
      <p:ext uri="{BB962C8B-B14F-4D97-AF65-F5344CB8AC3E}">
        <p14:creationId xmlns:p14="http://schemas.microsoft.com/office/powerpoint/2010/main" val="23466990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Diversity is there to represent different types of people including those with disabilities, race, religion , gender and sexuality. It’s about the willing to take </a:t>
            </a:r>
            <a:r>
              <a:rPr lang="en-GB" dirty="0"/>
              <a:t>others' perspectives into account irrelevant if you think it is write or wrong. Letting others' ideas into our lives. </a:t>
            </a:r>
            <a:r>
              <a:rPr lang="en-US" dirty="0"/>
              <a:t> </a:t>
            </a:r>
          </a:p>
          <a:p>
            <a:r>
              <a:rPr lang="en-US" dirty="0"/>
              <a:t>T</a:t>
            </a:r>
            <a:r>
              <a:rPr lang="en-GB" dirty="0"/>
              <a:t>he phrase ‘disabled people’ over the phrase ‘people with disabilities’ those with disabilities may see themselves differently. </a:t>
            </a:r>
            <a:endParaRPr lang="en-US" dirty="0"/>
          </a:p>
          <a:p>
            <a:endParaRPr lang="en-US" dirty="0"/>
          </a:p>
          <a:p>
            <a:r>
              <a:rPr lang="en-US" dirty="0"/>
              <a:t> Inclusion is the </a:t>
            </a:r>
            <a:r>
              <a:rPr lang="en-US" dirty="0">
                <a:solidFill>
                  <a:srgbClr val="1696E6"/>
                </a:solidFill>
              </a:rPr>
              <a:t>deliberate act of welcoming diversity so that everyone can participate and  be successful. </a:t>
            </a:r>
          </a:p>
          <a:p>
            <a:endParaRPr lang="en-GB" dirty="0"/>
          </a:p>
        </p:txBody>
      </p:sp>
      <p:sp>
        <p:nvSpPr>
          <p:cNvPr id="4" name="Slide Number Placeholder 3"/>
          <p:cNvSpPr>
            <a:spLocks noGrp="1"/>
          </p:cNvSpPr>
          <p:nvPr>
            <p:ph type="sldNum" sz="quarter" idx="5"/>
          </p:nvPr>
        </p:nvSpPr>
        <p:spPr/>
        <p:txBody>
          <a:bodyPr/>
          <a:lstStyle/>
          <a:p>
            <a:fld id="{4DE0FC52-B713-423C-9F36-BA4B041A2061}" type="slidenum">
              <a:rPr lang="en-GB" smtClean="0"/>
              <a:t>10</a:t>
            </a:fld>
            <a:endParaRPr lang="en-GB" dirty="0"/>
          </a:p>
        </p:txBody>
      </p:sp>
    </p:spTree>
    <p:extLst>
      <p:ext uri="{BB962C8B-B14F-4D97-AF65-F5344CB8AC3E}">
        <p14:creationId xmlns:p14="http://schemas.microsoft.com/office/powerpoint/2010/main" val="39652371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dirty="0"/>
              <a:t>The Act recognises that people may suffer discrimination and be disadvantaged for many reasons. These groups above are called protected characteristic under the Act. Protected from discrimination. </a:t>
            </a:r>
          </a:p>
          <a:p>
            <a:endParaRPr lang="en-GB" dirty="0"/>
          </a:p>
          <a:p>
            <a:r>
              <a:rPr lang="en-GB" dirty="0"/>
              <a:t>A person has a disability if they have a physical or mental impairment which had a substantial and long term effect on that persons ability to carryout normal activities, include conditions such as AIDS and cancer.</a:t>
            </a:r>
          </a:p>
          <a:p>
            <a:r>
              <a:rPr lang="en-GB" dirty="0"/>
              <a:t>Refers to group of people defined by their race, colour, nationality include gypsy and traveller communities.  </a:t>
            </a:r>
          </a:p>
          <a:p>
            <a:r>
              <a:rPr lang="en-GB" dirty="0"/>
              <a:t>Belief includes religious beliefs including lack of beliefs (atheism). A belief should affect the way you live your life for it to be included under the definition. </a:t>
            </a:r>
          </a:p>
          <a:p>
            <a:endParaRPr lang="en-GB" dirty="0"/>
          </a:p>
          <a:p>
            <a:r>
              <a:rPr lang="en-GB" dirty="0"/>
              <a:t>The Equality Act came into force 1 October 2010, as a legal framework to protect individuals from discriminatory and unfair treatment</a:t>
            </a:r>
          </a:p>
          <a:p>
            <a:r>
              <a:rPr lang="en-GB" dirty="0"/>
              <a:t>It brings together over 116 separate pieces of legislation into one Act, simplifying and strengthening the law.</a:t>
            </a:r>
          </a:p>
          <a:p>
            <a:r>
              <a:rPr lang="en-GB" dirty="0"/>
              <a:t>The main legislation’s that merged include:</a:t>
            </a:r>
          </a:p>
          <a:p>
            <a:r>
              <a:rPr lang="en-GB" dirty="0"/>
              <a:t>Sex Discrimination Act 1975</a:t>
            </a:r>
          </a:p>
          <a:p>
            <a:r>
              <a:rPr lang="en-GB" dirty="0"/>
              <a:t>Race Relations Act 1976</a:t>
            </a:r>
          </a:p>
          <a:p>
            <a:r>
              <a:rPr lang="en-GB" dirty="0"/>
              <a:t>Disability Discrimination Act 1995</a:t>
            </a:r>
          </a:p>
          <a:p>
            <a:r>
              <a:rPr lang="en-GB" dirty="0"/>
              <a:t>Equal Pay Act 1970</a:t>
            </a:r>
          </a:p>
          <a:p>
            <a:r>
              <a:rPr lang="en-GB" dirty="0"/>
              <a:t>Employment Equality (Religion or Belief) Regulations 2003</a:t>
            </a:r>
          </a:p>
          <a:p>
            <a:r>
              <a:rPr lang="en-GB" dirty="0"/>
              <a:t>Employment Equality (Sexual Orientation) Regulations 2003</a:t>
            </a:r>
          </a:p>
          <a:p>
            <a:r>
              <a:rPr lang="en-GB" dirty="0"/>
              <a:t>Employment Equality (Age) Regulations 2003</a:t>
            </a:r>
          </a:p>
          <a:p>
            <a:r>
              <a:rPr lang="en-GB" dirty="0"/>
              <a:t>Equality Act 2006, Part 2</a:t>
            </a:r>
          </a:p>
          <a:p>
            <a:r>
              <a:rPr lang="en-GB" dirty="0"/>
              <a:t>Equality Act (Sexual Orientation) Regulations 2007</a:t>
            </a:r>
          </a:p>
          <a:p>
            <a:r>
              <a:rPr lang="en-GB" dirty="0"/>
              <a:t>Access to the Act can be found here: https://www.legislation.gov.uk/ukpga/2010/15/contents</a:t>
            </a:r>
          </a:p>
          <a:p>
            <a:endParaRPr lang="en-GB" dirty="0"/>
          </a:p>
        </p:txBody>
      </p:sp>
      <p:sp>
        <p:nvSpPr>
          <p:cNvPr id="4" name="Slide Number Placeholder 3"/>
          <p:cNvSpPr>
            <a:spLocks noGrp="1"/>
          </p:cNvSpPr>
          <p:nvPr>
            <p:ph type="sldNum" sz="quarter" idx="10"/>
          </p:nvPr>
        </p:nvSpPr>
        <p:spPr/>
        <p:txBody>
          <a:bodyPr/>
          <a:lstStyle/>
          <a:p>
            <a:pPr defTabSz="941100">
              <a:defRPr/>
            </a:pPr>
            <a:fld id="{B0B5EF69-6282-41D6-98DF-E801433ABD80}" type="slidenum">
              <a:rPr lang="en-GB">
                <a:solidFill>
                  <a:prstClr val="black"/>
                </a:solidFill>
                <a:latin typeface="Calibri" panose="020F0502020204030204"/>
              </a:rPr>
              <a:pPr defTabSz="941100">
                <a:defRPr/>
              </a:pPr>
              <a:t>15</a:t>
            </a:fld>
            <a:endParaRPr lang="en-GB" dirty="0">
              <a:solidFill>
                <a:prstClr val="black"/>
              </a:solidFill>
              <a:latin typeface="Calibri" panose="020F0502020204030204"/>
            </a:endParaRPr>
          </a:p>
        </p:txBody>
      </p:sp>
    </p:spTree>
    <p:extLst>
      <p:ext uri="{BB962C8B-B14F-4D97-AF65-F5344CB8AC3E}">
        <p14:creationId xmlns:p14="http://schemas.microsoft.com/office/powerpoint/2010/main" val="24117051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41100">
              <a:defRPr/>
            </a:pPr>
            <a:r>
              <a:rPr lang="en-GB" dirty="0">
                <a:solidFill>
                  <a:prstClr val="black"/>
                </a:solidFill>
                <a:latin typeface="Trebuchet MS" panose="020B0603020202020204"/>
              </a:rPr>
              <a:t>Fist image = Equality and this assumed that everyone will benefit from the same support. </a:t>
            </a:r>
            <a:r>
              <a:rPr lang="en-GB" b="1" dirty="0">
                <a:solidFill>
                  <a:prstClr val="black"/>
                </a:solidFill>
                <a:latin typeface="Trebuchet MS" panose="020B0603020202020204"/>
              </a:rPr>
              <a:t>They are all being treated equally.</a:t>
            </a:r>
          </a:p>
          <a:p>
            <a:pPr defTabSz="941100">
              <a:defRPr/>
            </a:pPr>
            <a:r>
              <a:rPr lang="en-GB" dirty="0">
                <a:solidFill>
                  <a:prstClr val="black"/>
                </a:solidFill>
                <a:latin typeface="Trebuchet MS" panose="020B0603020202020204"/>
              </a:rPr>
              <a:t>But it does not always work for everyone. It is good to know it works but sometimes need additional support.  </a:t>
            </a:r>
          </a:p>
          <a:p>
            <a:pPr defTabSz="941100">
              <a:defRPr/>
            </a:pPr>
            <a:endParaRPr lang="en-GB" dirty="0">
              <a:solidFill>
                <a:prstClr val="black"/>
              </a:solidFill>
              <a:latin typeface="Trebuchet MS" panose="020B0603020202020204"/>
            </a:endParaRPr>
          </a:p>
          <a:p>
            <a:pPr defTabSz="941100">
              <a:defRPr/>
            </a:pPr>
            <a:r>
              <a:rPr lang="en-GB" dirty="0">
                <a:solidFill>
                  <a:prstClr val="black"/>
                </a:solidFill>
                <a:latin typeface="Trebuchet MS" panose="020B0603020202020204"/>
              </a:rPr>
              <a:t>2nd Image = individuals are given different supports to make it possible for them to have equal access to the game. </a:t>
            </a:r>
            <a:r>
              <a:rPr lang="en-GB" b="1" dirty="0">
                <a:solidFill>
                  <a:prstClr val="black"/>
                </a:solidFill>
                <a:latin typeface="Trebuchet MS" panose="020B0603020202020204"/>
              </a:rPr>
              <a:t>They are being treated equitably sharing</a:t>
            </a:r>
          </a:p>
          <a:p>
            <a:pPr defTabSz="941100">
              <a:defRPr/>
            </a:pPr>
            <a:r>
              <a:rPr lang="en-GB" dirty="0">
                <a:solidFill>
                  <a:prstClr val="black"/>
                </a:solidFill>
                <a:latin typeface="Trebuchet MS" panose="020B0603020202020204"/>
              </a:rPr>
              <a:t>3</a:t>
            </a:r>
            <a:r>
              <a:rPr lang="en-GB" baseline="30000" dirty="0">
                <a:solidFill>
                  <a:prstClr val="black"/>
                </a:solidFill>
                <a:latin typeface="Trebuchet MS" panose="020B0603020202020204"/>
              </a:rPr>
              <a:t>rd</a:t>
            </a:r>
            <a:r>
              <a:rPr lang="en-GB" dirty="0">
                <a:solidFill>
                  <a:prstClr val="black"/>
                </a:solidFill>
                <a:latin typeface="Trebuchet MS" panose="020B0603020202020204"/>
              </a:rPr>
              <a:t> image = this image, all three can see the game without any supports or accommodations because the cause of the inequity was addressed. </a:t>
            </a:r>
            <a:r>
              <a:rPr lang="en-GB" b="1" dirty="0">
                <a:solidFill>
                  <a:prstClr val="black"/>
                </a:solidFill>
                <a:latin typeface="Trebuchet MS" panose="020B0603020202020204"/>
              </a:rPr>
              <a:t>The barrier has been removed.</a:t>
            </a:r>
          </a:p>
          <a:p>
            <a:pPr defTabSz="941100">
              <a:defRPr/>
            </a:pPr>
            <a:endParaRPr lang="en-GB" dirty="0">
              <a:solidFill>
                <a:prstClr val="black"/>
              </a:solidFill>
              <a:latin typeface="Trebuchet MS" panose="020B0603020202020204"/>
            </a:endParaRPr>
          </a:p>
          <a:p>
            <a:pPr defTabSz="941100">
              <a:defRPr/>
            </a:pPr>
            <a:endParaRPr lang="en-GB" dirty="0">
              <a:solidFill>
                <a:prstClr val="black"/>
              </a:solidFill>
              <a:latin typeface="Trebuchet MS" panose="020B0603020202020204"/>
            </a:endParaRPr>
          </a:p>
          <a:p>
            <a:endParaRPr lang="en-GB" dirty="0"/>
          </a:p>
        </p:txBody>
      </p:sp>
      <p:sp>
        <p:nvSpPr>
          <p:cNvPr id="4" name="Slide Number Placeholder 3"/>
          <p:cNvSpPr>
            <a:spLocks noGrp="1"/>
          </p:cNvSpPr>
          <p:nvPr>
            <p:ph type="sldNum" sz="quarter" idx="10"/>
          </p:nvPr>
        </p:nvSpPr>
        <p:spPr/>
        <p:txBody>
          <a:bodyPr/>
          <a:lstStyle/>
          <a:p>
            <a:pPr defTabSz="941100">
              <a:defRPr/>
            </a:pPr>
            <a:fld id="{B0B5EF69-6282-41D6-98DF-E801433ABD80}" type="slidenum">
              <a:rPr lang="en-GB">
                <a:solidFill>
                  <a:prstClr val="black"/>
                </a:solidFill>
                <a:latin typeface="Calibri" panose="020F0502020204030204"/>
              </a:rPr>
              <a:pPr defTabSz="941100">
                <a:defRPr/>
              </a:pPr>
              <a:t>17</a:t>
            </a:fld>
            <a:endParaRPr lang="en-GB" dirty="0">
              <a:solidFill>
                <a:prstClr val="black"/>
              </a:solidFill>
              <a:latin typeface="Calibri" panose="020F0502020204030204"/>
            </a:endParaRPr>
          </a:p>
        </p:txBody>
      </p:sp>
    </p:spTree>
    <p:extLst>
      <p:ext uri="{BB962C8B-B14F-4D97-AF65-F5344CB8AC3E}">
        <p14:creationId xmlns:p14="http://schemas.microsoft.com/office/powerpoint/2010/main" val="32225877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BC2DFCE-6FD0-4180-BF45-1187234BC5E1}" type="slidenum">
              <a:rPr lang="en-GB" smtClean="0"/>
              <a:t>18</a:t>
            </a:fld>
            <a:endParaRPr lang="en-GB"/>
          </a:p>
        </p:txBody>
      </p:sp>
    </p:spTree>
    <p:extLst>
      <p:ext uri="{BB962C8B-B14F-4D97-AF65-F5344CB8AC3E}">
        <p14:creationId xmlns:p14="http://schemas.microsoft.com/office/powerpoint/2010/main" val="33794292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definition of ‘Hate Crime’ is defined by ACPO and the CPS and is given on the CPS website as:</a:t>
            </a:r>
          </a:p>
          <a:p>
            <a:endParaRPr lang="en-GB" dirty="0"/>
          </a:p>
          <a:p>
            <a:r>
              <a:rPr lang="en-GB" dirty="0"/>
              <a:t>‘any criminal offence which is perceived by the victim</a:t>
            </a:r>
            <a:r>
              <a:rPr lang="en-GB" baseline="0" dirty="0"/>
              <a:t> or any other person, to be motivated by hostility or prejudice based on a person’s race or perceived race; religion or perceived religion; sexual orientation or perceived sexual orientation; disability or perceived disability and any crime motivated by hostility or prejudice against a person who is transgender or perceived to be transgender.’</a:t>
            </a:r>
          </a:p>
          <a:p>
            <a:endParaRPr lang="en-GB" baseline="0" dirty="0"/>
          </a:p>
          <a:p>
            <a:pPr marL="0" indent="0" algn="ctr">
              <a:buNone/>
            </a:pPr>
            <a:r>
              <a:rPr lang="en-GB" sz="1200" b="0" i="0" dirty="0">
                <a:solidFill>
                  <a:schemeClr val="tx1"/>
                </a:solidFill>
                <a:effectLst/>
                <a:latin typeface="Lato" panose="020F0502020204030203" pitchFamily="34" charset="0"/>
              </a:rPr>
              <a:t>“Any criminal offence which is perceived by the victim or any other person, to be motivated by hostility or prejudice, based on a person's disability or perceived disability; race or perceived race; or religion or perceived religion; or sexual orientation or perceived sexual orientation or transgender identity or perceived transgender identity”.</a:t>
            </a:r>
          </a:p>
          <a:p>
            <a:pPr marL="0" indent="0" algn="ctr">
              <a:buNone/>
            </a:pPr>
            <a:endParaRPr lang="en-GB" sz="1200" dirty="0">
              <a:latin typeface="Lato"/>
              <a:ea typeface="Lato"/>
              <a:cs typeface="Lato"/>
            </a:endParaRPr>
          </a:p>
          <a:p>
            <a:pPr>
              <a:buFont typeface="Arial"/>
              <a:buChar char="•"/>
            </a:pPr>
            <a:r>
              <a:rPr lang="en-GB" sz="1200" dirty="0">
                <a:solidFill>
                  <a:schemeClr val="tx1"/>
                </a:solidFill>
                <a:ea typeface="+mn-lt"/>
                <a:cs typeface="+mn-lt"/>
              </a:rPr>
              <a:t>Criminal Justice Act 2003 introduced these changes to hate crime after the enquiry into the death of Stephen </a:t>
            </a:r>
            <a:r>
              <a:rPr lang="en-GB" sz="1200" dirty="0" err="1">
                <a:solidFill>
                  <a:schemeClr val="tx1"/>
                </a:solidFill>
                <a:ea typeface="+mn-lt"/>
                <a:cs typeface="+mn-lt"/>
              </a:rPr>
              <a:t>Lawrance</a:t>
            </a:r>
            <a:r>
              <a:rPr lang="en-GB" sz="1200" dirty="0">
                <a:solidFill>
                  <a:schemeClr val="tx1"/>
                </a:solidFill>
                <a:ea typeface="+mn-lt"/>
                <a:cs typeface="+mn-lt"/>
              </a:rPr>
              <a:t> - MPS Institutionally Racist, Sir Macpherson</a:t>
            </a:r>
          </a:p>
          <a:p>
            <a:endParaRPr lang="en-GB" dirty="0"/>
          </a:p>
          <a:p>
            <a:endParaRPr lang="en-GB" dirty="0"/>
          </a:p>
        </p:txBody>
      </p:sp>
      <p:sp>
        <p:nvSpPr>
          <p:cNvPr id="4" name="Slide Number Placeholder 3"/>
          <p:cNvSpPr>
            <a:spLocks noGrp="1"/>
          </p:cNvSpPr>
          <p:nvPr>
            <p:ph type="sldNum" sz="quarter" idx="5"/>
          </p:nvPr>
        </p:nvSpPr>
        <p:spPr/>
        <p:txBody>
          <a:bodyPr/>
          <a:lstStyle/>
          <a:p>
            <a:fld id="{BBC2DFCE-6FD0-4180-BF45-1187234BC5E1}" type="slidenum">
              <a:rPr lang="en-GB" smtClean="0"/>
              <a:t>19</a:t>
            </a:fld>
            <a:endParaRPr lang="en-GB"/>
          </a:p>
        </p:txBody>
      </p:sp>
    </p:spTree>
    <p:extLst>
      <p:ext uri="{BB962C8B-B14F-4D97-AF65-F5344CB8AC3E}">
        <p14:creationId xmlns:p14="http://schemas.microsoft.com/office/powerpoint/2010/main" val="30667408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i="0" dirty="0">
                <a:solidFill>
                  <a:schemeClr val="tx1"/>
                </a:solidFill>
                <a:effectLst/>
                <a:latin typeface="Calibri" panose="020F0502020204030204" pitchFamily="34" charset="0"/>
                <a:cs typeface="Calibri" panose="020F0502020204030204" pitchFamily="34" charset="0"/>
              </a:rPr>
              <a:t> </a:t>
            </a:r>
            <a:r>
              <a:rPr kumimoji="0" lang="en-US" altLang="en-US" sz="1200" b="0" i="0" u="none" strike="noStrike" cap="none" normalizeH="0" baseline="0" dirty="0">
                <a:ln>
                  <a:noFill/>
                </a:ln>
                <a:solidFill>
                  <a:srgbClr val="202122"/>
                </a:solidFill>
                <a:effectLst/>
                <a:latin typeface="Calibri" panose="020F0502020204030204" pitchFamily="34" charset="0"/>
                <a:cs typeface="Calibri" panose="020F0502020204030204" pitchFamily="34" charset="0"/>
              </a:rPr>
              <a:t>A person is guilty of an offence if, with intent to cause a person harassment, alarm or distress, by:</a:t>
            </a:r>
            <a:endParaRPr kumimoji="0" lang="en-US" altLang="en-US" sz="16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a:p>
            <a:r>
              <a:rPr kumimoji="0" lang="en-US" altLang="en-US" sz="1200" b="0" i="0" u="none" strike="noStrike" cap="none" normalizeH="0" baseline="0" dirty="0">
                <a:ln>
                  <a:noFill/>
                </a:ln>
                <a:solidFill>
                  <a:srgbClr val="202122"/>
                </a:solidFill>
                <a:effectLst/>
                <a:latin typeface="Calibri" panose="020F0502020204030204" pitchFamily="34" charset="0"/>
                <a:cs typeface="Calibri" panose="020F0502020204030204" pitchFamily="34" charset="0"/>
              </a:rPr>
              <a:t>uses threatening, abusive or insulting words or </a:t>
            </a:r>
            <a:r>
              <a:rPr kumimoji="0" lang="en-GB" altLang="en-US" sz="1200" b="0" i="0" u="none" strike="noStrike" cap="none" normalizeH="0" baseline="0" dirty="0">
                <a:ln>
                  <a:noFill/>
                </a:ln>
                <a:solidFill>
                  <a:srgbClr val="202122"/>
                </a:solidFill>
                <a:effectLst/>
                <a:latin typeface="Calibri" panose="020F0502020204030204" pitchFamily="34" charset="0"/>
                <a:cs typeface="Calibri" panose="020F0502020204030204" pitchFamily="34" charset="0"/>
              </a:rPr>
              <a:t>behaviour</a:t>
            </a:r>
            <a:r>
              <a:rPr kumimoji="0" lang="en-US" altLang="en-US" sz="1200" b="0" i="0" u="none" strike="noStrike" cap="none" normalizeH="0" baseline="0" dirty="0">
                <a:ln>
                  <a:noFill/>
                </a:ln>
                <a:solidFill>
                  <a:srgbClr val="202122"/>
                </a:solidFill>
                <a:effectLst/>
                <a:latin typeface="Calibri" panose="020F0502020204030204" pitchFamily="34" charset="0"/>
                <a:cs typeface="Calibri" panose="020F0502020204030204" pitchFamily="34" charset="0"/>
              </a:rPr>
              <a:t>, or disorderly </a:t>
            </a:r>
            <a:r>
              <a:rPr kumimoji="0" lang="en-GB" altLang="en-US" sz="1200" b="0" i="0" u="none" strike="noStrike" cap="none" normalizeH="0" baseline="0" dirty="0">
                <a:ln>
                  <a:noFill/>
                </a:ln>
                <a:solidFill>
                  <a:srgbClr val="202122"/>
                </a:solidFill>
                <a:effectLst/>
                <a:latin typeface="Calibri" panose="020F0502020204030204" pitchFamily="34" charset="0"/>
                <a:cs typeface="Calibri" panose="020F0502020204030204" pitchFamily="34" charset="0"/>
              </a:rPr>
              <a:t>behaviour, </a:t>
            </a:r>
            <a:r>
              <a:rPr kumimoji="0" lang="en-US" altLang="en-US" sz="1200" b="0" i="0" u="none" strike="noStrike" cap="none" normalizeH="0" baseline="0" dirty="0">
                <a:ln>
                  <a:noFill/>
                </a:ln>
                <a:solidFill>
                  <a:srgbClr val="202122"/>
                </a:solidFill>
                <a:effectLst/>
                <a:latin typeface="Calibri" panose="020F0502020204030204" pitchFamily="34" charset="0"/>
                <a:cs typeface="Calibri" panose="020F0502020204030204" pitchFamily="34" charset="0"/>
              </a:rPr>
              <a:t>or</a:t>
            </a:r>
          </a:p>
          <a:p>
            <a:r>
              <a:rPr kumimoji="0" lang="en-US" altLang="en-US" sz="1200" b="0" i="0" u="none" strike="noStrike" cap="none" normalizeH="0" baseline="0" dirty="0">
                <a:ln>
                  <a:noFill/>
                </a:ln>
                <a:solidFill>
                  <a:srgbClr val="202122"/>
                </a:solidFill>
                <a:effectLst/>
                <a:latin typeface="Calibri" panose="020F0502020204030204" pitchFamily="34" charset="0"/>
                <a:cs typeface="Calibri" panose="020F0502020204030204" pitchFamily="34" charset="0"/>
              </a:rPr>
              <a:t>displays any writing, sign or other visible representation which is threatening, abusive or insulting</a:t>
            </a:r>
            <a:endParaRPr lang="en-GB" sz="1200" b="1" i="0" dirty="0">
              <a:solidFill>
                <a:schemeClr val="tx1"/>
              </a:solidFill>
              <a:effectLst/>
              <a:latin typeface="Calibri" panose="020F0502020204030204" pitchFamily="34" charset="0"/>
              <a:cs typeface="Calibri" panose="020F0502020204030204" pitchFamily="34" charset="0"/>
            </a:endParaRPr>
          </a:p>
          <a:p>
            <a:endParaRPr lang="en-GB" dirty="0"/>
          </a:p>
        </p:txBody>
      </p:sp>
      <p:sp>
        <p:nvSpPr>
          <p:cNvPr id="4" name="Slide Number Placeholder 3"/>
          <p:cNvSpPr>
            <a:spLocks noGrp="1"/>
          </p:cNvSpPr>
          <p:nvPr>
            <p:ph type="sldNum" sz="quarter" idx="5"/>
          </p:nvPr>
        </p:nvSpPr>
        <p:spPr/>
        <p:txBody>
          <a:bodyPr/>
          <a:lstStyle/>
          <a:p>
            <a:fld id="{BBC2DFCE-6FD0-4180-BF45-1187234BC5E1}" type="slidenum">
              <a:rPr lang="en-GB" smtClean="0"/>
              <a:t>22</a:t>
            </a:fld>
            <a:endParaRPr lang="en-GB"/>
          </a:p>
        </p:txBody>
      </p:sp>
    </p:spTree>
    <p:extLst>
      <p:ext uri="{BB962C8B-B14F-4D97-AF65-F5344CB8AC3E}">
        <p14:creationId xmlns:p14="http://schemas.microsoft.com/office/powerpoint/2010/main" val="18922763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https://www.gov.uk/government/statistics/hate-crime-england-and-wales-2022-to-2023/hate-crime-england-and-wales-2022-to-2023</a:t>
            </a:r>
          </a:p>
        </p:txBody>
      </p:sp>
      <p:sp>
        <p:nvSpPr>
          <p:cNvPr id="4" name="Slide Number Placeholder 3"/>
          <p:cNvSpPr>
            <a:spLocks noGrp="1"/>
          </p:cNvSpPr>
          <p:nvPr>
            <p:ph type="sldNum" sz="quarter" idx="5"/>
          </p:nvPr>
        </p:nvSpPr>
        <p:spPr/>
        <p:txBody>
          <a:bodyPr/>
          <a:lstStyle/>
          <a:p>
            <a:fld id="{4DE0FC52-B713-423C-9F36-BA4B041A2061}" type="slidenum">
              <a:rPr lang="en-GB" smtClean="0"/>
              <a:t>30</a:t>
            </a:fld>
            <a:endParaRPr lang="en-GB" dirty="0"/>
          </a:p>
        </p:txBody>
      </p:sp>
    </p:spTree>
    <p:extLst>
      <p:ext uri="{BB962C8B-B14F-4D97-AF65-F5344CB8AC3E}">
        <p14:creationId xmlns:p14="http://schemas.microsoft.com/office/powerpoint/2010/main" val="2497858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dirty="0"/>
              <a:t>ethnic minority groups also emerged as being most likely to be victims of crime, at 19 per cent compared with 15 per cent of their white counterparts.</a:t>
            </a:r>
          </a:p>
          <a:p>
            <a:pPr fontAlgn="base"/>
            <a:r>
              <a:rPr lang="en-GB" dirty="0"/>
              <a:t>Although the proportion of white adults experiencing at least one crime fell from 17 per cent to 15 per cent in the three years to 2016, there was no significant change for ethnic minorities.</a:t>
            </a:r>
          </a:p>
          <a:p>
            <a:r>
              <a:rPr lang="en-GB" dirty="0"/>
              <a:t>higher chances of them falling victims to crime also has to do with the areas in which they live – ethnic minorities are more likely to live in deprived areas where there is more crime taking place.</a:t>
            </a:r>
          </a:p>
          <a:p>
            <a:pPr fontAlgn="base"/>
            <a:r>
              <a:rPr lang="en-GB" dirty="0"/>
              <a:t>Police officers from non-white groups were more concentrated in lower ranks</a:t>
            </a:r>
          </a:p>
          <a:p>
            <a:pPr fontAlgn="base"/>
            <a:r>
              <a:rPr lang="en-GB" dirty="0"/>
              <a:t>Around one in 10 Army personnel are from an ethnic minority background but the figure falls to just one in 50 for the RAF</a:t>
            </a:r>
          </a:p>
          <a:p>
            <a:pPr fontAlgn="base"/>
            <a:endParaRPr lang="en-GB" dirty="0"/>
          </a:p>
          <a:p>
            <a:pPr marL="176456" indent="-176456">
              <a:buFont typeface="Arial" panose="020B0604020202020204" pitchFamily="34" charset="0"/>
              <a:buChar char="•"/>
            </a:pPr>
            <a:r>
              <a:rPr lang="en-GB" dirty="0"/>
              <a:t>https://assets.publishing.service.gov.uk/government/uploads/system/uploads/attachment_data/file/839172/hate-crime-1819-hosb2419.pdf</a:t>
            </a:r>
          </a:p>
          <a:p>
            <a:pPr marL="176456" indent="-176456">
              <a:buFont typeface="Arial" panose="020B0604020202020204" pitchFamily="34" charset="0"/>
              <a:buChar char="•"/>
            </a:pPr>
            <a:endParaRPr lang="en-GB" dirty="0"/>
          </a:p>
          <a:p>
            <a:pPr marL="176456" indent="-176456">
              <a:buFont typeface="Arial" panose="020B0604020202020204" pitchFamily="34" charset="0"/>
              <a:buChar char="•"/>
            </a:pPr>
            <a:r>
              <a:rPr lang="en-GB" dirty="0"/>
              <a:t>https://assets.publishing.service.gov.uk/government/uploads/system/uploads/attachment_data/file/849201/race-cjs-2018-infographic.pdf</a:t>
            </a:r>
          </a:p>
          <a:p>
            <a:pPr marL="176456" indent="-176456">
              <a:buFont typeface="Arial" panose="020B0604020202020204" pitchFamily="34" charset="0"/>
              <a:buChar char="•"/>
            </a:pPr>
            <a:endParaRPr lang="en-GB" dirty="0"/>
          </a:p>
          <a:p>
            <a:pPr marL="176456" indent="-176456">
              <a:buFont typeface="Arial" panose="020B0604020202020204" pitchFamily="34" charset="0"/>
              <a:buChar char="•"/>
            </a:pPr>
            <a:r>
              <a:rPr lang="en-GB" dirty="0">
                <a:hlinkClick r:id="rId3"/>
              </a:rPr>
              <a:t>http://library.college.police.uk/docs/homeoffice/Experiences-of-young-black-men-as-victims-of-crime.pdf</a:t>
            </a:r>
            <a:endParaRPr lang="en-GB" dirty="0"/>
          </a:p>
          <a:p>
            <a:pPr marL="176456" indent="-176456">
              <a:buFont typeface="Arial" panose="020B0604020202020204" pitchFamily="34" charset="0"/>
              <a:buChar char="•"/>
            </a:pPr>
            <a:endParaRPr lang="en-GB" dirty="0"/>
          </a:p>
          <a:p>
            <a:pPr fontAlgn="base"/>
            <a:endParaRPr lang="en-GB" dirty="0"/>
          </a:p>
          <a:p>
            <a:endParaRPr lang="en-GB" dirty="0"/>
          </a:p>
        </p:txBody>
      </p:sp>
      <p:sp>
        <p:nvSpPr>
          <p:cNvPr id="4" name="Slide Number Placeholder 3"/>
          <p:cNvSpPr>
            <a:spLocks noGrp="1"/>
          </p:cNvSpPr>
          <p:nvPr>
            <p:ph type="sldNum" sz="quarter" idx="5"/>
          </p:nvPr>
        </p:nvSpPr>
        <p:spPr/>
        <p:txBody>
          <a:bodyPr/>
          <a:lstStyle/>
          <a:p>
            <a:fld id="{4DE0FC52-B713-423C-9F36-BA4B041A2061}" type="slidenum">
              <a:rPr lang="en-GB" smtClean="0"/>
              <a:t>32</a:t>
            </a:fld>
            <a:endParaRPr lang="en-GB" dirty="0"/>
          </a:p>
        </p:txBody>
      </p:sp>
    </p:spTree>
    <p:extLst>
      <p:ext uri="{BB962C8B-B14F-4D97-AF65-F5344CB8AC3E}">
        <p14:creationId xmlns:p14="http://schemas.microsoft.com/office/powerpoint/2010/main" val="26227854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Rosa Louise McCauley Parks was arrested for sitting in a ‘whites’ seat on a bus. This started the civil rights movement Montgomery Bus Boycott. </a:t>
            </a:r>
          </a:p>
          <a:p>
            <a:r>
              <a:rPr lang="en-GB" dirty="0"/>
              <a:t>The Dr Who programme showed Rosa Parks being arrested for sitting in a ‘whites’ seat on a bus. See above slides about her fight for civil rights but the two although 63 years apart show some people attitudes have not changed. </a:t>
            </a:r>
          </a:p>
          <a:p>
            <a:pPr defTabSz="941100">
              <a:defRPr/>
            </a:pPr>
            <a:r>
              <a:rPr lang="en-GB" dirty="0"/>
              <a:t>The show is about a time travel wanted to change Parks actions and not have a change in American Civil Rights and segregation.</a:t>
            </a:r>
          </a:p>
          <a:p>
            <a:endParaRPr lang="en-GB" dirty="0"/>
          </a:p>
          <a:p>
            <a:r>
              <a:rPr lang="en-GB" dirty="0"/>
              <a:t>The United States Congress has called her "the first lady of civil rights" and "the mother of the freedom movement".</a:t>
            </a:r>
          </a:p>
          <a:p>
            <a:pPr defTabSz="941100">
              <a:defRPr/>
            </a:pPr>
            <a:endParaRPr lang="en-GB" dirty="0"/>
          </a:p>
          <a:p>
            <a:pPr defTabSz="941100">
              <a:defRPr/>
            </a:pPr>
            <a:endParaRPr lang="en-GB" dirty="0"/>
          </a:p>
          <a:p>
            <a:r>
              <a:rPr lang="en-GB" dirty="0"/>
              <a:t>A man on a Ryanair plane has been filmed calling a woman sitting in the same row an 'ugly black bastard', and shouting 'don’t talk to me in a foreign language' when she spoke to him in English with a Jamaican accent. The airline, criticised for not removing the abusive passenger, incident was referred to Essex police.</a:t>
            </a:r>
          </a:p>
          <a:p>
            <a:endParaRPr lang="en-GB" dirty="0"/>
          </a:p>
          <a:p>
            <a:pPr defTabSz="941100">
              <a:defRPr/>
            </a:pPr>
            <a:r>
              <a:rPr lang="en-GB" dirty="0"/>
              <a:t>The Ryanair incident various passengers and staff asked David Mesher to desist from his behaviour. Staff ultimately decided that he should remain in his seat rather than being removed from the plane, with Delsie Gayle being asked to move seats instead.</a:t>
            </a:r>
          </a:p>
          <a:p>
            <a:pPr defTabSz="941100">
              <a:defRPr/>
            </a:pPr>
            <a:endParaRPr lang="en-GB" dirty="0"/>
          </a:p>
          <a:p>
            <a:pPr defTabSz="941100">
              <a:defRPr/>
            </a:pPr>
            <a:r>
              <a:rPr lang="en-GB" dirty="0"/>
              <a:t>63 years on similar incident.</a:t>
            </a:r>
          </a:p>
          <a:p>
            <a:pPr defTabSz="941100">
              <a:defRPr/>
            </a:pPr>
            <a:endParaRPr lang="en-GB" dirty="0"/>
          </a:p>
          <a:p>
            <a:pPr defTabSz="941100">
              <a:defRPr/>
            </a:pPr>
            <a:endParaRPr lang="en-GB" dirty="0"/>
          </a:p>
          <a:p>
            <a:endParaRPr lang="en-GB" dirty="0"/>
          </a:p>
        </p:txBody>
      </p:sp>
      <p:sp>
        <p:nvSpPr>
          <p:cNvPr id="4" name="Slide Number Placeholder 3"/>
          <p:cNvSpPr>
            <a:spLocks noGrp="1"/>
          </p:cNvSpPr>
          <p:nvPr>
            <p:ph type="sldNum" sz="quarter" idx="5"/>
          </p:nvPr>
        </p:nvSpPr>
        <p:spPr/>
        <p:txBody>
          <a:bodyPr/>
          <a:lstStyle/>
          <a:p>
            <a:fld id="{B0B5EF69-6282-41D6-98DF-E801433ABD80}" type="slidenum">
              <a:rPr lang="en-GB" smtClean="0"/>
              <a:t>33</a:t>
            </a:fld>
            <a:endParaRPr lang="en-GB" dirty="0"/>
          </a:p>
        </p:txBody>
      </p:sp>
    </p:spTree>
    <p:extLst>
      <p:ext uri="{BB962C8B-B14F-4D97-AF65-F5344CB8AC3E}">
        <p14:creationId xmlns:p14="http://schemas.microsoft.com/office/powerpoint/2010/main" val="79066509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41100">
              <a:defRPr/>
            </a:pPr>
            <a:r>
              <a:rPr lang="en-GB" dirty="0"/>
              <a:t>Goal is for police to develop the ways in which they understand their local communities in order to enhance an effective and responsive policing service by forming appropriate, positive relations with local religious communities.</a:t>
            </a:r>
          </a:p>
          <a:p>
            <a:r>
              <a:rPr lang="en-GB" dirty="0"/>
              <a:t>https://www.faithandpolicetogether.org.uk/uploads/4/9/5/4/4954631/faith_communities_guide_to_engaging_with_police__03.12.19_.pdf</a:t>
            </a:r>
            <a:endParaRPr lang="en-GB" dirty="0">
              <a:cs typeface="Calibri"/>
            </a:endParaRPr>
          </a:p>
          <a:p>
            <a:endParaRPr lang="en-GB" dirty="0"/>
          </a:p>
          <a:p>
            <a:r>
              <a:rPr lang="en-GB" dirty="0"/>
              <a:t>https://www.interfaith.cam.ac.uk/resources/lecturespapersandspeeches/effectivecommunitypolicing</a:t>
            </a:r>
          </a:p>
          <a:p>
            <a:r>
              <a:rPr lang="en-GB" dirty="0"/>
              <a:t>http://multifaiths.com/pdf/PoliceArmitage07PhD.pdf</a:t>
            </a:r>
          </a:p>
          <a:p>
            <a:r>
              <a:rPr lang="en-GB" dirty="0"/>
              <a:t>http://www.religionandsociety.org.uk/uploads/docs/2009_11/1258555474_Spalek_Summary_Report_2008.pdf</a:t>
            </a:r>
          </a:p>
          <a:p>
            <a:endParaRPr lang="en-GB" dirty="0"/>
          </a:p>
        </p:txBody>
      </p:sp>
      <p:sp>
        <p:nvSpPr>
          <p:cNvPr id="4" name="Slide Number Placeholder 3"/>
          <p:cNvSpPr>
            <a:spLocks noGrp="1"/>
          </p:cNvSpPr>
          <p:nvPr>
            <p:ph type="sldNum" sz="quarter" idx="5"/>
          </p:nvPr>
        </p:nvSpPr>
        <p:spPr/>
        <p:txBody>
          <a:bodyPr/>
          <a:lstStyle/>
          <a:p>
            <a:fld id="{4DE0FC52-B713-423C-9F36-BA4B041A2061}" type="slidenum">
              <a:rPr lang="en-GB" smtClean="0"/>
              <a:t>34</a:t>
            </a:fld>
            <a:endParaRPr lang="en-GB" dirty="0"/>
          </a:p>
        </p:txBody>
      </p:sp>
    </p:spTree>
    <p:extLst>
      <p:ext uri="{BB962C8B-B14F-4D97-AF65-F5344CB8AC3E}">
        <p14:creationId xmlns:p14="http://schemas.microsoft.com/office/powerpoint/2010/main" val="300103526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55000" lnSpcReduction="20000"/>
          </a:bodyPr>
          <a:lstStyle/>
          <a:p>
            <a:r>
              <a:rPr lang="en-GB" dirty="0"/>
              <a:t>Class discussion on knowledge of religious practices - from Friday prayers, Giving something up for Lent, vegetarianism, fire walking, wiping yet some practices are wrong.</a:t>
            </a:r>
          </a:p>
          <a:p>
            <a:r>
              <a:rPr lang="en-GB" b="1" dirty="0"/>
              <a:t>Baby tossing -</a:t>
            </a:r>
            <a:r>
              <a:rPr lang="en-GB" dirty="0"/>
              <a:t> India has been in practise since the past 700 years. Babies in the month of December are tossed from the top of a temple roof to a group of men standing below with a cloth meant to catch the babies. Brings good luck for the community.</a:t>
            </a:r>
          </a:p>
          <a:p>
            <a:r>
              <a:rPr lang="en-GB" b="1" dirty="0"/>
              <a:t>Finger amputation – </a:t>
            </a:r>
            <a:r>
              <a:rPr lang="en-GB" dirty="0"/>
              <a:t>Banned but practiced in Indonesia and in Japan. Portions of one's finger is chopped off by others to mourn for the deceased of member of family.</a:t>
            </a:r>
          </a:p>
          <a:p>
            <a:r>
              <a:rPr lang="en-GB" b="1" dirty="0"/>
              <a:t>Human Sacrifice - </a:t>
            </a:r>
            <a:r>
              <a:rPr lang="en-GB" dirty="0"/>
              <a:t>parts of India and Africa where fellow human beings are offered to God to express their gratitude.</a:t>
            </a:r>
          </a:p>
          <a:p>
            <a:r>
              <a:rPr lang="en-GB" b="1" dirty="0"/>
              <a:t>Honour killing </a:t>
            </a:r>
            <a:r>
              <a:rPr lang="en-GB" dirty="0"/>
              <a:t>or shame killing is the murder of a member of a family, due to the belief that the victim has brought shame or dishonour upon the family, or has violated the principles of a community or a religion. https://www.theguardian.com/uk/2011/dec/03/honour-crimes-cases</a:t>
            </a:r>
          </a:p>
          <a:p>
            <a:endParaRPr lang="en-GB" dirty="0"/>
          </a:p>
          <a:p>
            <a:r>
              <a:rPr lang="en-GB" dirty="0"/>
              <a:t>Female Genital Mutilation (FGM) refers to procedures which intentionally alter, mutilate, or cause injury to the female genital organs for non-medical reasons. </a:t>
            </a:r>
          </a:p>
          <a:p>
            <a:r>
              <a:rPr lang="en-GB" dirty="0"/>
              <a:t>FGM is medically unnecessary and can have serious health consequences, both at the time it is carried out and in later life. </a:t>
            </a:r>
          </a:p>
          <a:p>
            <a:r>
              <a:rPr lang="en-GB" dirty="0"/>
              <a:t>FGM is prevalent in 28 African countries and areas of the Middle and Far East, but it is increasingly practiced in the UK, in communities with larger populations of first-generation immigrants, refugees, and asylum seekers. </a:t>
            </a:r>
          </a:p>
          <a:p>
            <a:r>
              <a:rPr lang="en-GB" dirty="0"/>
              <a:t>FGM is deeply embedded in some communities and is performed for cultural and social reasons. It is usually carried out on girls before they reach puberty, but in some cases it is performed on new-born infants or on women before marriage or pregnancy. </a:t>
            </a:r>
          </a:p>
          <a:p>
            <a:r>
              <a:rPr lang="en-GB" dirty="0"/>
              <a:t>It is often justified by the belief that it is beneficial for the girl or woman, but FGM is an extremely harmful practice which violates basic human rights. </a:t>
            </a:r>
          </a:p>
          <a:p>
            <a:endParaRPr lang="en-GB" dirty="0"/>
          </a:p>
          <a:p>
            <a:r>
              <a:rPr lang="en-GB" dirty="0"/>
              <a:t>http://sro.sussex.ac.uk/id/eprint/73458/1/__smbhome.uscs.susx.ac.uk_lsu53_Documents_My%20Documents_Leverhulme%20Project_Sussex%20Hate%20Crime%20Project%20Report.pdf</a:t>
            </a:r>
          </a:p>
          <a:p>
            <a:pPr defTabSz="941100">
              <a:defRPr/>
            </a:pPr>
            <a:r>
              <a:rPr lang="en-GB" dirty="0"/>
              <a:t>Due to the hidden nature of FGM, it is difficult to estimate how many girls and women it actually affects in the UK and worldwide, but it is generally recognised to be more common than previously thought. </a:t>
            </a:r>
          </a:p>
          <a:p>
            <a:pPr defTabSz="941100">
              <a:defRPr/>
            </a:pPr>
            <a:r>
              <a:rPr lang="en-GB" dirty="0"/>
              <a:t>Training for schools, youth workers, social workers and community workers to report potential young girls who may go away to visit family might have had the procedure. </a:t>
            </a:r>
          </a:p>
          <a:p>
            <a:pPr defTabSz="941100">
              <a:defRPr/>
            </a:pPr>
            <a:endParaRPr lang="en-GB" dirty="0"/>
          </a:p>
          <a:p>
            <a:pPr defTabSz="941100">
              <a:defRPr/>
            </a:pPr>
            <a:r>
              <a:rPr lang="en-GB" dirty="0"/>
              <a:t>The most significant risk factor for girls and young women is coming from a community where FGM is known to be practised and/or where a mother, sister, or other female family member has been subjected to FGM. </a:t>
            </a:r>
          </a:p>
          <a:p>
            <a:pPr defTabSz="941100">
              <a:defRPr/>
            </a:pPr>
            <a:endParaRPr lang="en-GB" dirty="0"/>
          </a:p>
          <a:p>
            <a:pPr defTabSz="941100">
              <a:defRPr/>
            </a:pPr>
            <a:r>
              <a:rPr lang="en-GB" dirty="0"/>
              <a:t>France has been a leading example in this respect, having achieved more than 40 prosecutions since 1979, resulting in the punishment of more than 100 parents and cutters. There is no specific law against FGM in France. Instead perpetrators are prosecuted under general law such as acts involving intended bodily harm, causing permanent infirmity or mutilation.</a:t>
            </a:r>
          </a:p>
          <a:p>
            <a:endParaRPr lang="en-GB" dirty="0"/>
          </a:p>
          <a:p>
            <a:r>
              <a:rPr lang="en-GB" dirty="0"/>
              <a:t>https://publications.parliament.uk/pa/cm201415/cmselect/cmhaff/201/20105.htm</a:t>
            </a:r>
          </a:p>
          <a:p>
            <a:endParaRPr lang="en-GB" dirty="0"/>
          </a:p>
        </p:txBody>
      </p:sp>
      <p:sp>
        <p:nvSpPr>
          <p:cNvPr id="4" name="Slide Number Placeholder 3"/>
          <p:cNvSpPr>
            <a:spLocks noGrp="1"/>
          </p:cNvSpPr>
          <p:nvPr>
            <p:ph type="sldNum" sz="quarter" idx="10"/>
          </p:nvPr>
        </p:nvSpPr>
        <p:spPr/>
        <p:txBody>
          <a:bodyPr/>
          <a:lstStyle/>
          <a:p>
            <a:fld id="{0B567636-85B6-4AF6-A680-E36E5590A85C}" type="slidenum">
              <a:rPr lang="en-GB" smtClean="0"/>
              <a:pPr/>
              <a:t>35</a:t>
            </a:fld>
            <a:endParaRPr lang="en-GB" dirty="0"/>
          </a:p>
        </p:txBody>
      </p:sp>
    </p:spTree>
    <p:extLst>
      <p:ext uri="{BB962C8B-B14F-4D97-AF65-F5344CB8AC3E}">
        <p14:creationId xmlns:p14="http://schemas.microsoft.com/office/powerpoint/2010/main" val="1257537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Just an understanding of what the acronym LGBTQ+ means - </a:t>
            </a:r>
          </a:p>
          <a:p>
            <a:r>
              <a:rPr lang="en-GB" dirty="0"/>
              <a:t>LGBTQQIA+ in recent years the acronym has grown to include those individuals who are questioning their sexuality, Intersex – a person is born with a combination of male and female biological characteristics, Asexual - person who does not desire sex or have sexual feelings.</a:t>
            </a:r>
            <a:endParaRPr lang="en-GB" b="0" dirty="0"/>
          </a:p>
          <a:p>
            <a:r>
              <a:rPr lang="en-GB" dirty="0"/>
              <a:t>“plus" stands for love, acceptance, and the embracing of all. In inclusion of ALL!</a:t>
            </a:r>
          </a:p>
        </p:txBody>
      </p:sp>
      <p:sp>
        <p:nvSpPr>
          <p:cNvPr id="4" name="Slide Number Placeholder 3"/>
          <p:cNvSpPr>
            <a:spLocks noGrp="1"/>
          </p:cNvSpPr>
          <p:nvPr>
            <p:ph type="sldNum" sz="quarter" idx="5"/>
          </p:nvPr>
        </p:nvSpPr>
        <p:spPr/>
        <p:txBody>
          <a:bodyPr/>
          <a:lstStyle/>
          <a:p>
            <a:fld id="{4DE0FC52-B713-423C-9F36-BA4B041A2061}" type="slidenum">
              <a:rPr lang="en-GB" smtClean="0"/>
              <a:t>40</a:t>
            </a:fld>
            <a:endParaRPr lang="en-GB" dirty="0"/>
          </a:p>
        </p:txBody>
      </p:sp>
    </p:spTree>
    <p:extLst>
      <p:ext uri="{BB962C8B-B14F-4D97-AF65-F5344CB8AC3E}">
        <p14:creationId xmlns:p14="http://schemas.microsoft.com/office/powerpoint/2010/main" val="19776161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41100">
              <a:defRPr/>
            </a:pPr>
            <a:r>
              <a:rPr lang="en-GB" dirty="0"/>
              <a:t>The UK has not always agreed to same sex relationships and up until 1967 it was an illegal act between two men. Decriminalising happen on 27 July 1967, as part of the Sexual Offences Act 1967.</a:t>
            </a:r>
            <a:r>
              <a:rPr lang="en-GB" b="1" dirty="0"/>
              <a:t> </a:t>
            </a:r>
          </a:p>
          <a:p>
            <a:pPr defTabSz="941100">
              <a:defRPr/>
            </a:pPr>
            <a:r>
              <a:rPr lang="en-GB" dirty="0"/>
              <a:t>Prior to this it was an offence for men to have an relationship with another man. Queen Victoria believed that such things would not happened between women and it was physical impossibility between women to have sexual relationships thus did not approve making homosexuality of both sexes illegal. The law was only passed for men.</a:t>
            </a:r>
          </a:p>
          <a:p>
            <a:pPr defTabSz="941100">
              <a:defRPr/>
            </a:pPr>
            <a:endParaRPr lang="en-GB" dirty="0"/>
          </a:p>
          <a:p>
            <a:pPr defTabSz="941100">
              <a:defRPr/>
            </a:pPr>
            <a:r>
              <a:rPr lang="en-GB" dirty="0"/>
              <a:t>After the Act the age of consent was set at 21 for sex between men, compared with 16 for sex between men and women. </a:t>
            </a:r>
          </a:p>
          <a:p>
            <a:pPr defTabSz="941100">
              <a:defRPr/>
            </a:pPr>
            <a:r>
              <a:rPr lang="en-GB" dirty="0"/>
              <a:t>There was also a decision that pandered to the homophobic notion that young men are seduced and corrupted by older men. The punishment for a man over 21 having non-anal sex with a man aged 16-21 was increased from two to five years.</a:t>
            </a:r>
          </a:p>
          <a:p>
            <a:r>
              <a:rPr lang="en-GB" dirty="0"/>
              <a:t>Gay sex remained prosecutable unless it took place in strict privacy, which meant in a person’s own home, behind locked doors and windows, with the curtains drawn and with no other person present in any part of the house. It continued to be a crime if more than two men had sex together or if they were filmed or photographed having sex by another person. </a:t>
            </a:r>
          </a:p>
          <a:p>
            <a:r>
              <a:rPr lang="en-GB" dirty="0"/>
              <a:t>Alan Turing died in 1954 and was pardoned of his offence in 2013. </a:t>
            </a:r>
          </a:p>
          <a:p>
            <a:r>
              <a:rPr lang="en-GB" b="1" dirty="0"/>
              <a:t>2000 -</a:t>
            </a:r>
            <a:r>
              <a:rPr lang="en-GB" dirty="0"/>
              <a:t> A law was changed which allowed gay and bisexual people to be in the armed forces.</a:t>
            </a:r>
          </a:p>
          <a:p>
            <a:r>
              <a:rPr lang="en-GB" b="1" dirty="0"/>
              <a:t>2002 - </a:t>
            </a:r>
            <a:r>
              <a:rPr lang="en-GB" dirty="0"/>
              <a:t>A law was changed to allow gay people (and also unmarried couples) to adopt children.</a:t>
            </a:r>
          </a:p>
          <a:p>
            <a:r>
              <a:rPr lang="en-GB" b="1" dirty="0"/>
              <a:t>2003 - </a:t>
            </a:r>
            <a:r>
              <a:rPr lang="en-GB" dirty="0"/>
              <a:t>The ban on 'promoting' homosexuality in schools (Section 28) was overturned.</a:t>
            </a:r>
          </a:p>
          <a:p>
            <a:r>
              <a:rPr lang="en-GB" b="1" dirty="0"/>
              <a:t>2004 - </a:t>
            </a:r>
            <a:r>
              <a:rPr lang="en-GB" dirty="0"/>
              <a:t>This year marked the start of civil partnerships for gay people. This meant that they had similar rights to people who were married, but civil partnerships are not exactly the same as marriage. Some people did not think it was good enough and that gay people should be allowed to get married.</a:t>
            </a:r>
          </a:p>
          <a:p>
            <a:r>
              <a:rPr lang="en-GB" b="1" dirty="0"/>
              <a:t>2008 -</a:t>
            </a:r>
            <a:r>
              <a:rPr lang="en-GB" dirty="0"/>
              <a:t> It became illegal to encourage homophobic hatred. Last year, more than 7,000 hate crimes were reported against gay men and women in the UK.</a:t>
            </a:r>
          </a:p>
          <a:p>
            <a:r>
              <a:rPr lang="en-GB" b="1" dirty="0"/>
              <a:t>2013 -</a:t>
            </a:r>
            <a:r>
              <a:rPr lang="en-GB" dirty="0"/>
              <a:t> Gay marriage was made legal in England and Wales, and later in Scotland. In Northern Ireland 2020.</a:t>
            </a:r>
          </a:p>
          <a:p>
            <a:endParaRPr lang="en-GB" dirty="0"/>
          </a:p>
        </p:txBody>
      </p:sp>
      <p:sp>
        <p:nvSpPr>
          <p:cNvPr id="4" name="Slide Number Placeholder 3"/>
          <p:cNvSpPr>
            <a:spLocks noGrp="1"/>
          </p:cNvSpPr>
          <p:nvPr>
            <p:ph type="sldNum" sz="quarter" idx="5"/>
          </p:nvPr>
        </p:nvSpPr>
        <p:spPr/>
        <p:txBody>
          <a:bodyPr/>
          <a:lstStyle/>
          <a:p>
            <a:fld id="{4DE0FC52-B713-423C-9F36-BA4B041A2061}" type="slidenum">
              <a:rPr lang="en-GB" smtClean="0"/>
              <a:t>41</a:t>
            </a:fld>
            <a:endParaRPr lang="en-GB" dirty="0"/>
          </a:p>
        </p:txBody>
      </p:sp>
    </p:spTree>
    <p:extLst>
      <p:ext uri="{BB962C8B-B14F-4D97-AF65-F5344CB8AC3E}">
        <p14:creationId xmlns:p14="http://schemas.microsoft.com/office/powerpoint/2010/main" val="192816781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Attitudes towards same sex partnerships have changed over the years. </a:t>
            </a:r>
          </a:p>
          <a:p>
            <a:r>
              <a:rPr lang="en-GB" dirty="0"/>
              <a:t>During the 80’s society was changing with lots of influences such as MTV; Sport clothing Nike/Reebok/Adidas; Coke V’s Pepsi.</a:t>
            </a:r>
          </a:p>
          <a:p>
            <a:r>
              <a:rPr lang="en-GB" dirty="0"/>
              <a:t>Change in music styles being different cultures.</a:t>
            </a:r>
          </a:p>
          <a:p>
            <a:r>
              <a:rPr lang="en-GB" dirty="0"/>
              <a:t>Computers being accessible to homes as they were cheaper but no home internet.</a:t>
            </a:r>
          </a:p>
          <a:p>
            <a:r>
              <a:rPr lang="en-GB" dirty="0"/>
              <a:t>People more free and expressed themselves. AIDS Epidemic Arises 1980’s which changed attitudes to same sex partnerships. Many famous people die of AIDS, society ‘scare’ to catch it, TV adverts warning people of the dangers. This impacted on attitudes of acceptance of gay relationships. People are educated and change of attitudes of AIDS being a stereotype gay disease.</a:t>
            </a:r>
          </a:p>
          <a:p>
            <a:r>
              <a:rPr lang="en-GB" dirty="0"/>
              <a:t>Possible reason on why the drop in 2019 could be because of a more diverse society. In 2019 many schools around the Birmingham areas faced protests and children removed from schools due to the sex education which parents stated that the lessons promoted homosexuality. </a:t>
            </a:r>
          </a:p>
          <a:p>
            <a:endParaRPr lang="en-GB" dirty="0"/>
          </a:p>
          <a:p>
            <a:r>
              <a:rPr lang="en-GB" dirty="0"/>
              <a:t>https://www.theguardian.com/education/2019/may/21/lgbt-lessons-police-chief-calls-end-birmingham-protests-schools</a:t>
            </a:r>
          </a:p>
        </p:txBody>
      </p:sp>
      <p:sp>
        <p:nvSpPr>
          <p:cNvPr id="4" name="Slide Number Placeholder 3"/>
          <p:cNvSpPr>
            <a:spLocks noGrp="1"/>
          </p:cNvSpPr>
          <p:nvPr>
            <p:ph type="sldNum" sz="quarter" idx="5"/>
          </p:nvPr>
        </p:nvSpPr>
        <p:spPr/>
        <p:txBody>
          <a:bodyPr/>
          <a:lstStyle/>
          <a:p>
            <a:fld id="{4DE0FC52-B713-423C-9F36-BA4B041A2061}" type="slidenum">
              <a:rPr lang="en-GB" smtClean="0"/>
              <a:t>42</a:t>
            </a:fld>
            <a:endParaRPr lang="en-GB" dirty="0"/>
          </a:p>
        </p:txBody>
      </p:sp>
    </p:spTree>
    <p:extLst>
      <p:ext uri="{BB962C8B-B14F-4D97-AF65-F5344CB8AC3E}">
        <p14:creationId xmlns:p14="http://schemas.microsoft.com/office/powerpoint/2010/main" val="401805802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Students to discuss what does being different mean to them?</a:t>
            </a:r>
          </a:p>
          <a:p>
            <a:r>
              <a:rPr lang="en-GB" dirty="0"/>
              <a:t>People who are different find themselves not to be inclusion </a:t>
            </a:r>
          </a:p>
          <a:p>
            <a:r>
              <a:rPr lang="en-GB" dirty="0"/>
              <a:t>Looking/dressing different examples = Punk, Goth, Emo any difference they can think of</a:t>
            </a:r>
          </a:p>
          <a:p>
            <a:r>
              <a:rPr lang="en-GB" dirty="0"/>
              <a:t>Not conforming – travellers &amp; their communities</a:t>
            </a:r>
          </a:p>
          <a:p>
            <a:r>
              <a:rPr lang="en-GB" dirty="0"/>
              <a:t>Being different and vulnerable  =individuals who may be homeless.</a:t>
            </a:r>
          </a:p>
          <a:p>
            <a:r>
              <a:rPr lang="en-GB" dirty="0"/>
              <a:t>People with learning needs how do they process information if you where to see them in the line of duty?</a:t>
            </a:r>
          </a:p>
          <a:p>
            <a:r>
              <a:rPr lang="en-GB" dirty="0"/>
              <a:t>What about language barriers?</a:t>
            </a:r>
          </a:p>
          <a:p>
            <a:r>
              <a:rPr lang="en-GB" dirty="0"/>
              <a:t> </a:t>
            </a:r>
          </a:p>
          <a:p>
            <a:r>
              <a:rPr lang="en-GB" dirty="0"/>
              <a:t>https://www.app.college.police.uk/app-content/engagement-and-communication/engaging-with-communities/</a:t>
            </a:r>
          </a:p>
        </p:txBody>
      </p:sp>
      <p:sp>
        <p:nvSpPr>
          <p:cNvPr id="4" name="Slide Number Placeholder 3"/>
          <p:cNvSpPr>
            <a:spLocks noGrp="1"/>
          </p:cNvSpPr>
          <p:nvPr>
            <p:ph type="sldNum" sz="quarter" idx="5"/>
          </p:nvPr>
        </p:nvSpPr>
        <p:spPr/>
        <p:txBody>
          <a:bodyPr/>
          <a:lstStyle/>
          <a:p>
            <a:fld id="{4DE0FC52-B713-423C-9F36-BA4B041A2061}" type="slidenum">
              <a:rPr lang="en-GB" smtClean="0"/>
              <a:t>43</a:t>
            </a:fld>
            <a:endParaRPr lang="en-GB" dirty="0"/>
          </a:p>
        </p:txBody>
      </p:sp>
    </p:spTree>
    <p:extLst>
      <p:ext uri="{BB962C8B-B14F-4D97-AF65-F5344CB8AC3E}">
        <p14:creationId xmlns:p14="http://schemas.microsoft.com/office/powerpoint/2010/main" val="17872722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Sophie’s family wanted something positive to come from losing her. They set up the Sophie Lancaster Foundation which supports young people</a:t>
            </a:r>
          </a:p>
        </p:txBody>
      </p:sp>
      <p:sp>
        <p:nvSpPr>
          <p:cNvPr id="4" name="Slide Number Placeholder 3"/>
          <p:cNvSpPr>
            <a:spLocks noGrp="1"/>
          </p:cNvSpPr>
          <p:nvPr>
            <p:ph type="sldNum" sz="quarter" idx="5"/>
          </p:nvPr>
        </p:nvSpPr>
        <p:spPr/>
        <p:txBody>
          <a:bodyPr/>
          <a:lstStyle/>
          <a:p>
            <a:fld id="{4DE0FC52-B713-423C-9F36-BA4B041A2061}" type="slidenum">
              <a:rPr lang="en-GB" smtClean="0"/>
              <a:t>44</a:t>
            </a:fld>
            <a:endParaRPr lang="en-GB" dirty="0"/>
          </a:p>
        </p:txBody>
      </p:sp>
    </p:spTree>
    <p:extLst>
      <p:ext uri="{BB962C8B-B14F-4D97-AF65-F5344CB8AC3E}">
        <p14:creationId xmlns:p14="http://schemas.microsoft.com/office/powerpoint/2010/main" val="207600883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defTabSz="941100">
              <a:defRPr/>
            </a:pPr>
            <a:r>
              <a:rPr lang="en-GB" dirty="0"/>
              <a:t>Both Sophie &amp; boyfriend Rob (who was attacked) both looked ‘different’ as Goths. </a:t>
            </a:r>
          </a:p>
          <a:p>
            <a:r>
              <a:rPr lang="en-GB" dirty="0"/>
              <a:t>Stephen Herbert, 16 and Brendan Harris, 15, committed the offence. They repeatedly stamped upon Sophie’s head as she lay semi-conscious</a:t>
            </a:r>
          </a:p>
          <a:p>
            <a:r>
              <a:rPr lang="en-GB" dirty="0"/>
              <a:t>Their only motive was that the couple were both dressed as Goths. </a:t>
            </a:r>
          </a:p>
          <a:p>
            <a:r>
              <a:rPr lang="en-GB" dirty="0"/>
              <a:t>Det. Supt Mick Gradwell  - "The only thing these lads think they have done wrong is to be caught. It was almost as though they were laughing and joking about what they had done". </a:t>
            </a:r>
          </a:p>
          <a:p>
            <a:pPr defTabSz="941100">
              <a:defRPr/>
            </a:pPr>
            <a:endParaRPr lang="en-GB" dirty="0"/>
          </a:p>
          <a:p>
            <a:pPr defTabSz="941100">
              <a:defRPr/>
            </a:pPr>
            <a:endParaRPr lang="en-GB" dirty="0"/>
          </a:p>
          <a:p>
            <a:pPr defTabSz="941100">
              <a:defRPr/>
            </a:pPr>
            <a:r>
              <a:rPr lang="en-GB" dirty="0"/>
              <a:t>https://www.theguardian.com/uk/2008/aug/03/ukcrime.sophielancaster</a:t>
            </a:r>
          </a:p>
          <a:p>
            <a:endParaRPr lang="en-GB" dirty="0"/>
          </a:p>
        </p:txBody>
      </p:sp>
      <p:sp>
        <p:nvSpPr>
          <p:cNvPr id="4" name="Slide Number Placeholder 3"/>
          <p:cNvSpPr>
            <a:spLocks noGrp="1"/>
          </p:cNvSpPr>
          <p:nvPr>
            <p:ph type="sldNum" sz="quarter" idx="10"/>
          </p:nvPr>
        </p:nvSpPr>
        <p:spPr/>
        <p:txBody>
          <a:bodyPr/>
          <a:lstStyle/>
          <a:p>
            <a:fld id="{0B567636-85B6-4AF6-A680-E36E5590A85C}" type="slidenum">
              <a:rPr lang="en-GB" smtClean="0"/>
              <a:pPr/>
              <a:t>45</a:t>
            </a:fld>
            <a:endParaRPr lang="en-GB" dirty="0"/>
          </a:p>
        </p:txBody>
      </p:sp>
    </p:spTree>
    <p:extLst>
      <p:ext uri="{BB962C8B-B14F-4D97-AF65-F5344CB8AC3E}">
        <p14:creationId xmlns:p14="http://schemas.microsoft.com/office/powerpoint/2010/main" val="360582620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Challenged his sexuality when he ’came out’ but a few years later the media was going to expose his HIV status. </a:t>
            </a:r>
          </a:p>
          <a:p>
            <a:r>
              <a:rPr lang="en-GB" dirty="0"/>
              <a:t>Thus made him release TV programme of him telling family and friends before the papers. </a:t>
            </a:r>
          </a:p>
          <a:p>
            <a:r>
              <a:rPr lang="en-GB" dirty="0"/>
              <a:t>Was worried in being treated ‘different’ and misrepresented and how would family and the public react to this news.  </a:t>
            </a:r>
          </a:p>
          <a:p>
            <a:r>
              <a:rPr lang="en-GB" dirty="0"/>
              <a:t>Spoken about "shame" and "fear“ but day after the announcement he completed the Iron Man cheered on by crowds.</a:t>
            </a:r>
          </a:p>
          <a:p>
            <a:endParaRPr lang="en-GB" dirty="0"/>
          </a:p>
          <a:p>
            <a:r>
              <a:rPr lang="en-GB" dirty="0"/>
              <a:t>Class discussion – why do we feel we need to justify ourselves if we are different?</a:t>
            </a:r>
          </a:p>
          <a:p>
            <a:endParaRPr lang="en-GB" dirty="0"/>
          </a:p>
        </p:txBody>
      </p:sp>
      <p:sp>
        <p:nvSpPr>
          <p:cNvPr id="4" name="Slide Number Placeholder 3"/>
          <p:cNvSpPr>
            <a:spLocks noGrp="1"/>
          </p:cNvSpPr>
          <p:nvPr>
            <p:ph type="sldNum" sz="quarter" idx="10"/>
          </p:nvPr>
        </p:nvSpPr>
        <p:spPr/>
        <p:txBody>
          <a:bodyPr/>
          <a:lstStyle/>
          <a:p>
            <a:fld id="{0B567636-85B6-4AF6-A680-E36E5590A85C}" type="slidenum">
              <a:rPr lang="en-GB" smtClean="0"/>
              <a:pPr/>
              <a:t>46</a:t>
            </a:fld>
            <a:endParaRPr lang="en-GB" dirty="0"/>
          </a:p>
        </p:txBody>
      </p:sp>
    </p:spTree>
    <p:extLst>
      <p:ext uri="{BB962C8B-B14F-4D97-AF65-F5344CB8AC3E}">
        <p14:creationId xmlns:p14="http://schemas.microsoft.com/office/powerpoint/2010/main" val="9058110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Now living in a diverse society we have an range of languages within the UK. Learning a language can be challenging for many especially adults as much as there are many ESOL (English for Speakers of other Languages) classes these are seeing funding cuts. So those people relying on them may struggle to get to classes. </a:t>
            </a:r>
          </a:p>
          <a:p>
            <a:r>
              <a:rPr lang="en-GB" dirty="0"/>
              <a:t>Consider that there are people who do not speak English or very little English and certainly not enough if one was in trouble or needed help.  That is where misunderstandings and misinterpretations can happen. </a:t>
            </a:r>
          </a:p>
          <a:p>
            <a:r>
              <a:rPr lang="en-GB" dirty="0"/>
              <a:t>For those who are victims of crime they may not report the crime due to frustration, being afraid in trying to explaining the facts. Imagine how hard it must be trying to explain you have been attacked in a foreign language?</a:t>
            </a:r>
          </a:p>
          <a:p>
            <a:r>
              <a:rPr lang="en-GB" dirty="0"/>
              <a:t>For those who need to be arrested how much hostility there must be between police and them.   For those in prison who’s first Language is not English then they will experience real challenges and experiences in prison and after release. Can also be identified to victims – living the incident over and over with no justice. </a:t>
            </a:r>
          </a:p>
          <a:p>
            <a:r>
              <a:rPr lang="en-GB" dirty="0"/>
              <a:t>http://www.bbk.ac.uk/news/language-barriers-in-the-criminal-justice-system</a:t>
            </a:r>
          </a:p>
          <a:p>
            <a:r>
              <a:rPr lang="en-GB" dirty="0"/>
              <a:t>https://www.bell-foundation.org.uk/research-report/prison-within-prison/</a:t>
            </a:r>
          </a:p>
        </p:txBody>
      </p:sp>
      <p:sp>
        <p:nvSpPr>
          <p:cNvPr id="4" name="Slide Number Placeholder 3"/>
          <p:cNvSpPr>
            <a:spLocks noGrp="1"/>
          </p:cNvSpPr>
          <p:nvPr>
            <p:ph type="sldNum" sz="quarter" idx="5"/>
          </p:nvPr>
        </p:nvSpPr>
        <p:spPr/>
        <p:txBody>
          <a:bodyPr/>
          <a:lstStyle/>
          <a:p>
            <a:fld id="{4DE0FC52-B713-423C-9F36-BA4B041A2061}" type="slidenum">
              <a:rPr lang="en-GB" smtClean="0"/>
              <a:t>47</a:t>
            </a:fld>
            <a:endParaRPr lang="en-GB" dirty="0"/>
          </a:p>
        </p:txBody>
      </p:sp>
    </p:spTree>
    <p:extLst>
      <p:ext uri="{BB962C8B-B14F-4D97-AF65-F5344CB8AC3E}">
        <p14:creationId xmlns:p14="http://schemas.microsoft.com/office/powerpoint/2010/main" val="63331911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Communication is a vital day to day sense. When an incident happens if officers are not able to communicate properly it can lead to various misinterpretations and problems.  </a:t>
            </a:r>
          </a:p>
          <a:p>
            <a:r>
              <a:rPr lang="en-GB" dirty="0"/>
              <a:t>It is essential to consider everyone's needs.  Improved communication allows for better outcomes when it comes to public safety and it encourages and builds stronger relationships between officer, individuals and communities. </a:t>
            </a:r>
          </a:p>
          <a:p>
            <a:r>
              <a:rPr lang="en-GB" dirty="0"/>
              <a:t>The negative impact ranging from distrust, no reporting of crime as an individual living in fear of crime.</a:t>
            </a:r>
          </a:p>
        </p:txBody>
      </p:sp>
      <p:sp>
        <p:nvSpPr>
          <p:cNvPr id="4" name="Slide Number Placeholder 3"/>
          <p:cNvSpPr>
            <a:spLocks noGrp="1"/>
          </p:cNvSpPr>
          <p:nvPr>
            <p:ph type="sldNum" sz="quarter" idx="5"/>
          </p:nvPr>
        </p:nvSpPr>
        <p:spPr/>
        <p:txBody>
          <a:bodyPr/>
          <a:lstStyle/>
          <a:p>
            <a:fld id="{4DE0FC52-B713-423C-9F36-BA4B041A2061}" type="slidenum">
              <a:rPr lang="en-GB" smtClean="0"/>
              <a:t>48</a:t>
            </a:fld>
            <a:endParaRPr lang="en-GB" dirty="0"/>
          </a:p>
        </p:txBody>
      </p:sp>
    </p:spTree>
    <p:extLst>
      <p:ext uri="{BB962C8B-B14F-4D97-AF65-F5344CB8AC3E}">
        <p14:creationId xmlns:p14="http://schemas.microsoft.com/office/powerpoint/2010/main" val="36334037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Other Barriers  - Like most of these Iceberg models it is the hidden element of our differences that can effect a diverse society. </a:t>
            </a:r>
          </a:p>
          <a:p>
            <a:r>
              <a:rPr lang="en-GB" dirty="0"/>
              <a:t>Trying to understand these unseen differences will always be a challenge for many police officers. Our actions &amp; behaviour has to take into account the differences in people. </a:t>
            </a:r>
          </a:p>
          <a:p>
            <a:r>
              <a:rPr lang="en-GB" dirty="0"/>
              <a:t>Inclusion is not just about what we can see it is valuing all our differences including the ‘hidden’ elements.</a:t>
            </a:r>
          </a:p>
        </p:txBody>
      </p:sp>
      <p:sp>
        <p:nvSpPr>
          <p:cNvPr id="4" name="Slide Number Placeholder 3"/>
          <p:cNvSpPr>
            <a:spLocks noGrp="1"/>
          </p:cNvSpPr>
          <p:nvPr>
            <p:ph type="sldNum" sz="quarter" idx="5"/>
          </p:nvPr>
        </p:nvSpPr>
        <p:spPr/>
        <p:txBody>
          <a:bodyPr/>
          <a:lstStyle/>
          <a:p>
            <a:fld id="{4DE0FC52-B713-423C-9F36-BA4B041A2061}" type="slidenum">
              <a:rPr lang="en-GB" smtClean="0"/>
              <a:t>49</a:t>
            </a:fld>
            <a:endParaRPr lang="en-GB" dirty="0"/>
          </a:p>
        </p:txBody>
      </p:sp>
    </p:spTree>
    <p:extLst>
      <p:ext uri="{BB962C8B-B14F-4D97-AF65-F5344CB8AC3E}">
        <p14:creationId xmlns:p14="http://schemas.microsoft.com/office/powerpoint/2010/main" val="236427850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41100">
              <a:defRPr/>
            </a:pPr>
            <a:r>
              <a:rPr lang="en-GB" dirty="0"/>
              <a:t>Why hate crime?  </a:t>
            </a:r>
          </a:p>
          <a:p>
            <a:pPr defTabSz="941100">
              <a:defRPr/>
            </a:pPr>
            <a:r>
              <a:rPr lang="en-GB" dirty="0"/>
              <a:t>Thrills – obvious victims (clothes, hair, race) Maybe perpetrator(s) have a  toxic mix of emotions, from anger to fear or under the influence of substances. That "added element“ allows them to commit a hate crime. Often attackers think society doesn't care about the victims.</a:t>
            </a:r>
          </a:p>
          <a:p>
            <a:pPr defTabSz="941100">
              <a:defRPr/>
            </a:pPr>
            <a:endParaRPr lang="en-GB" dirty="0"/>
          </a:p>
          <a:p>
            <a:pPr defTabSz="941100">
              <a:defRPr/>
            </a:pPr>
            <a:r>
              <a:rPr lang="en-GB" dirty="0"/>
              <a:t>Defensive attackers sees themselves as "defending" their neighbourhood, their work, their religion or their country. Target specific victims and justify their crimes as necessary to keep threats at bay. Can be triggered by a particular event, such as a political march or a Muslim or black family moving into a new neighbourhood. They think that society will thank them. Brexit triggered defensive attacks.</a:t>
            </a:r>
          </a:p>
          <a:p>
            <a:pPr defTabSz="941100">
              <a:defRPr/>
            </a:pPr>
            <a:endParaRPr lang="en-GB" dirty="0"/>
          </a:p>
          <a:p>
            <a:r>
              <a:rPr lang="en-GB" dirty="0"/>
              <a:t>Revenge - target members of the racial or religious group who they believe committed the original crime - even if the victims had nothing to do with it. perpetrator(s) only want revenge and they will travel to the victims' territory to enact it. </a:t>
            </a:r>
          </a:p>
          <a:p>
            <a:r>
              <a:rPr lang="en-GB" dirty="0"/>
              <a:t>These eye-for-an-eye attacks spike after acts of terrorism 9/11 USA, 7/7 London and Paris attacks in 2015.</a:t>
            </a:r>
          </a:p>
          <a:p>
            <a:endParaRPr lang="en-GB" dirty="0"/>
          </a:p>
          <a:p>
            <a:r>
              <a:rPr lang="en-GB" dirty="0"/>
              <a:t>The deadliest types of hate crimes. They are committed by people who consider themselves "crusaders," often for a racial or religious cause. Their mission: total war against members of a rival race or religion. They are often linked to groups that share their racist views. </a:t>
            </a:r>
          </a:p>
          <a:p>
            <a:r>
              <a:rPr lang="en-GB" dirty="0"/>
              <a:t>Mission offenders write lengthy manifestos explaining their views, visit websites steeped in hate speech and violent imagery, and travel to target symbolically significant sites while seeking to maximize carnage.</a:t>
            </a:r>
          </a:p>
          <a:p>
            <a:r>
              <a:rPr lang="en-GB" dirty="0"/>
              <a:t>Mission offenders believe that the system is rigged against them, which means that they can justify excessive violence against the innocent.</a:t>
            </a:r>
          </a:p>
          <a:p>
            <a:r>
              <a:rPr lang="en-GB" dirty="0"/>
              <a:t>These hate crimes can look a lot like terrorism, and scholars say mission offenses often overlap both definitions, as in the case of a Muslim man who killed 49 people at a gay nightclub in Orlando 2016. Former President Barack Obama called the massacre both "an act of terror and an act of hate.“ Killer Omar Mateen had been angered few months before by 2 men kissing, stated his father. He also had an interest in ISIS and had been interviewed by FBI over it. </a:t>
            </a:r>
          </a:p>
          <a:p>
            <a:endParaRPr lang="en-GB" dirty="0"/>
          </a:p>
          <a:p>
            <a:endParaRPr lang="en-GB" dirty="0"/>
          </a:p>
        </p:txBody>
      </p:sp>
      <p:sp>
        <p:nvSpPr>
          <p:cNvPr id="4" name="Slide Number Placeholder 3"/>
          <p:cNvSpPr>
            <a:spLocks noGrp="1"/>
          </p:cNvSpPr>
          <p:nvPr>
            <p:ph type="sldNum" sz="quarter" idx="5"/>
          </p:nvPr>
        </p:nvSpPr>
        <p:spPr/>
        <p:txBody>
          <a:bodyPr/>
          <a:lstStyle/>
          <a:p>
            <a:fld id="{BBC2DFCE-6FD0-4180-BF45-1187234BC5E1}" type="slidenum">
              <a:rPr lang="en-GB" smtClean="0"/>
              <a:t>50</a:t>
            </a:fld>
            <a:endParaRPr lang="en-GB"/>
          </a:p>
        </p:txBody>
      </p:sp>
    </p:spTree>
    <p:extLst>
      <p:ext uri="{BB962C8B-B14F-4D97-AF65-F5344CB8AC3E}">
        <p14:creationId xmlns:p14="http://schemas.microsoft.com/office/powerpoint/2010/main" val="234787914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Theories and concepts linked to an ethical approach:</a:t>
            </a:r>
          </a:p>
          <a:p>
            <a:r>
              <a:rPr lang="en-GB" dirty="0"/>
              <a:t>This slide will look at how as individuals how we develop our beliefs which can effect our behaviours.</a:t>
            </a:r>
          </a:p>
          <a:p>
            <a:pPr defTabSz="941100">
              <a:defRPr/>
            </a:pPr>
            <a:r>
              <a:rPr lang="en-GB" dirty="0"/>
              <a:t>The relationship between the beliefs and values relates to our resulting prejudices and behaviour to others. </a:t>
            </a:r>
          </a:p>
          <a:p>
            <a:r>
              <a:rPr lang="en-GB" dirty="0"/>
              <a:t> </a:t>
            </a:r>
          </a:p>
          <a:p>
            <a:r>
              <a:rPr lang="en-GB" dirty="0"/>
              <a:t>The diagram (tree) illustrates the influences on us that result in our behaviour. The diagram first outlines the sources of our Beliefs which is learned from family, religion, influences, experiences, education and where we come from. </a:t>
            </a:r>
          </a:p>
          <a:p>
            <a:r>
              <a:rPr lang="en-GB" dirty="0"/>
              <a:t>Although beliefs shape us as we become more independent we might feel that we object or question things and develop our own values.</a:t>
            </a:r>
          </a:p>
          <a:p>
            <a:pPr defTabSz="941100">
              <a:defRPr/>
            </a:pPr>
            <a:r>
              <a:rPr lang="en-GB" dirty="0"/>
              <a:t>Values are stable long-lasting ideas about what is important to a person. They become standards by which people order their lives and make their choices. </a:t>
            </a:r>
          </a:p>
          <a:p>
            <a:pPr defTabSz="941100">
              <a:defRPr/>
            </a:pPr>
            <a:endParaRPr lang="en-GB" dirty="0"/>
          </a:p>
          <a:p>
            <a:r>
              <a:rPr lang="en-GB" dirty="0"/>
              <a:t>Attitudes are the mental dispositions people have towards others and the current circumstances before making decisions that result in behaviour. People primarily form their attitudes from underlying values and beliefs.</a:t>
            </a:r>
          </a:p>
          <a:p>
            <a:r>
              <a:rPr lang="en-GB" dirty="0"/>
              <a:t>However, factors which may not have been internalised as beliefs and values can still influence a person’s attitudes at the point of decision-making. Typical influences include the desire to please, political correctness, convenience, peer pressure, and psychological stressors.</a:t>
            </a:r>
          </a:p>
          <a:p>
            <a:endParaRPr lang="en-GB" dirty="0"/>
          </a:p>
          <a:p>
            <a:r>
              <a:rPr lang="en-GB" dirty="0"/>
              <a:t>When it comes to considering attitudes to others in society our beliefs and values can influence our behaviours.  </a:t>
            </a:r>
          </a:p>
        </p:txBody>
      </p:sp>
      <p:sp>
        <p:nvSpPr>
          <p:cNvPr id="4" name="Slide Number Placeholder 3"/>
          <p:cNvSpPr>
            <a:spLocks noGrp="1"/>
          </p:cNvSpPr>
          <p:nvPr>
            <p:ph type="sldNum" sz="quarter" idx="10"/>
          </p:nvPr>
        </p:nvSpPr>
        <p:spPr/>
        <p:txBody>
          <a:bodyPr/>
          <a:lstStyle/>
          <a:p>
            <a:pPr defTabSz="941100">
              <a:defRPr/>
            </a:pPr>
            <a:fld id="{B0B5EF69-6282-41D6-98DF-E801433ABD80}" type="slidenum">
              <a:rPr lang="en-GB">
                <a:solidFill>
                  <a:prstClr val="black"/>
                </a:solidFill>
                <a:latin typeface="Calibri" panose="020F0502020204030204"/>
              </a:rPr>
              <a:pPr defTabSz="941100">
                <a:defRPr/>
              </a:pPr>
              <a:t>51</a:t>
            </a:fld>
            <a:endParaRPr lang="en-GB" dirty="0">
              <a:solidFill>
                <a:prstClr val="black"/>
              </a:solidFill>
              <a:latin typeface="Calibri" panose="020F0502020204030204"/>
            </a:endParaRPr>
          </a:p>
        </p:txBody>
      </p:sp>
    </p:spTree>
    <p:extLst>
      <p:ext uri="{BB962C8B-B14F-4D97-AF65-F5344CB8AC3E}">
        <p14:creationId xmlns:p14="http://schemas.microsoft.com/office/powerpoint/2010/main" val="110521704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GB" sz="1100" b="1" baseline="0" dirty="0">
                <a:latin typeface="Arial" panose="020B0604020202020204" pitchFamily="34" charset="0"/>
                <a:cs typeface="Arial" panose="020B0604020202020204" pitchFamily="34" charset="0"/>
              </a:rPr>
              <a:t>Trainer to link in </a:t>
            </a:r>
            <a:r>
              <a:rPr lang="en-GB" sz="1100" b="1" baseline="0" dirty="0" err="1">
                <a:latin typeface="Arial" panose="020B0604020202020204" pitchFamily="34" charset="0"/>
                <a:cs typeface="Arial" panose="020B0604020202020204" pitchFamily="34" charset="0"/>
              </a:rPr>
              <a:t>Allport’s</a:t>
            </a:r>
            <a:r>
              <a:rPr lang="en-GB" sz="1100" b="1" baseline="0" dirty="0">
                <a:latin typeface="Arial" panose="020B0604020202020204" pitchFamily="34" charset="0"/>
                <a:cs typeface="Arial" panose="020B0604020202020204" pitchFamily="34" charset="0"/>
              </a:rPr>
              <a:t> scale and the impact hate crime can have on communities.</a:t>
            </a:r>
          </a:p>
          <a:p>
            <a:pPr rtl="0"/>
            <a:endParaRPr lang="en-GB" sz="1100" b="1" dirty="0">
              <a:latin typeface="Arial" panose="020B0604020202020204" pitchFamily="34" charset="0"/>
              <a:cs typeface="Arial" panose="020B0604020202020204" pitchFamily="34" charset="0"/>
            </a:endParaRPr>
          </a:p>
          <a:p>
            <a:pPr rtl="0"/>
            <a:r>
              <a:rPr lang="en-GB" sz="1100" b="1" dirty="0" err="1">
                <a:latin typeface="Arial" panose="020B0604020202020204" pitchFamily="34" charset="0"/>
                <a:cs typeface="Arial" panose="020B0604020202020204" pitchFamily="34" charset="0"/>
              </a:rPr>
              <a:t>Allport's</a:t>
            </a:r>
            <a:r>
              <a:rPr lang="en-GB" sz="1100" b="1" dirty="0">
                <a:latin typeface="Arial" panose="020B0604020202020204" pitchFamily="34" charset="0"/>
                <a:cs typeface="Arial" panose="020B0604020202020204" pitchFamily="34" charset="0"/>
              </a:rPr>
              <a:t> Scale</a:t>
            </a:r>
            <a:r>
              <a:rPr lang="en-GB" sz="1100" dirty="0">
                <a:latin typeface="Arial" panose="020B0604020202020204" pitchFamily="34" charset="0"/>
                <a:cs typeface="Arial" panose="020B0604020202020204" pitchFamily="34" charset="0"/>
              </a:rPr>
              <a:t> is a measure of the manifestation of prejudice in a society</a:t>
            </a:r>
            <a:r>
              <a:rPr lang="en-GB" sz="1100" baseline="0"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 It is also referred to as </a:t>
            </a:r>
            <a:r>
              <a:rPr lang="en-GB" sz="1100" b="1" dirty="0" err="1">
                <a:latin typeface="Arial" panose="020B0604020202020204" pitchFamily="34" charset="0"/>
                <a:cs typeface="Arial" panose="020B0604020202020204" pitchFamily="34" charset="0"/>
              </a:rPr>
              <a:t>Allport's</a:t>
            </a:r>
            <a:r>
              <a:rPr lang="en-GB" sz="1100" b="1" dirty="0">
                <a:latin typeface="Arial" panose="020B0604020202020204" pitchFamily="34" charset="0"/>
                <a:cs typeface="Arial" panose="020B0604020202020204" pitchFamily="34" charset="0"/>
              </a:rPr>
              <a:t> Scale of Prejudice</a:t>
            </a:r>
            <a:r>
              <a:rPr lang="en-GB" sz="1100" dirty="0">
                <a:latin typeface="Arial" panose="020B0604020202020204" pitchFamily="34" charset="0"/>
                <a:cs typeface="Arial" panose="020B0604020202020204" pitchFamily="34" charset="0"/>
              </a:rPr>
              <a:t>. It was devised by psychologist Gordon </a:t>
            </a:r>
            <a:r>
              <a:rPr lang="en-GB" sz="1100" dirty="0" err="1">
                <a:latin typeface="Arial" panose="020B0604020202020204" pitchFamily="34" charset="0"/>
                <a:cs typeface="Arial" panose="020B0604020202020204" pitchFamily="34" charset="0"/>
              </a:rPr>
              <a:t>Allport</a:t>
            </a:r>
            <a:r>
              <a:rPr lang="en-GB" sz="1100" dirty="0">
                <a:latin typeface="Arial" panose="020B0604020202020204" pitchFamily="34" charset="0"/>
                <a:cs typeface="Arial" panose="020B0604020202020204" pitchFamily="34" charset="0"/>
              </a:rPr>
              <a:t> in 1954.</a:t>
            </a:r>
          </a:p>
          <a:p>
            <a:pPr rtl="0"/>
            <a:endParaRPr lang="en-GB" sz="1100" i="0" dirty="0">
              <a:latin typeface="Arial" panose="020B0604020202020204" pitchFamily="34" charset="0"/>
              <a:cs typeface="Arial" panose="020B0604020202020204" pitchFamily="34" charset="0"/>
            </a:endParaRPr>
          </a:p>
          <a:p>
            <a:pPr rtl="0"/>
            <a:r>
              <a:rPr lang="en-GB" sz="1100" b="0" i="0" dirty="0" err="1">
                <a:latin typeface="Arial" panose="020B0604020202020204" pitchFamily="34" charset="0"/>
                <a:cs typeface="Arial" panose="020B0604020202020204" pitchFamily="34" charset="0"/>
              </a:rPr>
              <a:t>Allport's</a:t>
            </a:r>
            <a:r>
              <a:rPr lang="en-GB" sz="1100" b="0" i="0" dirty="0">
                <a:latin typeface="Arial" panose="020B0604020202020204" pitchFamily="34" charset="0"/>
                <a:cs typeface="Arial" panose="020B0604020202020204" pitchFamily="34" charset="0"/>
              </a:rPr>
              <a:t> Scale of Prejudice goes from 1 to 5. </a:t>
            </a:r>
          </a:p>
          <a:p>
            <a:pPr rtl="0"/>
            <a:endParaRPr lang="en-GB" sz="1100" i="0" dirty="0">
              <a:latin typeface="Arial" panose="020B0604020202020204" pitchFamily="34" charset="0"/>
              <a:cs typeface="Arial" panose="020B0604020202020204" pitchFamily="34" charset="0"/>
            </a:endParaRPr>
          </a:p>
          <a:p>
            <a:pPr marL="228600" indent="-228600" rtl="0">
              <a:buAutoNum type="arabicPeriod"/>
            </a:pPr>
            <a:r>
              <a:rPr lang="en-GB" sz="1100" b="1" i="0" dirty="0" err="1">
                <a:latin typeface="Arial" panose="020B0604020202020204" pitchFamily="34" charset="0"/>
                <a:cs typeface="Arial" panose="020B0604020202020204" pitchFamily="34" charset="0"/>
              </a:rPr>
              <a:t>Antilocution</a:t>
            </a:r>
            <a:r>
              <a:rPr lang="en-GB" sz="1100" b="1" i="0" baseline="0" dirty="0">
                <a:latin typeface="Arial" panose="020B0604020202020204" pitchFamily="34" charset="0"/>
                <a:cs typeface="Arial" panose="020B0604020202020204" pitchFamily="34" charset="0"/>
              </a:rPr>
              <a:t> </a:t>
            </a:r>
            <a:endParaRPr lang="en-GB" sz="1100" b="1" i="0" dirty="0">
              <a:latin typeface="Arial" panose="020B0604020202020204" pitchFamily="34" charset="0"/>
              <a:cs typeface="Arial" panose="020B0604020202020204" pitchFamily="34" charset="0"/>
            </a:endParaRPr>
          </a:p>
          <a:p>
            <a:pPr rtl="0"/>
            <a:r>
              <a:rPr lang="en-GB" sz="1100" i="0" dirty="0" err="1">
                <a:latin typeface="Arial" panose="020B0604020202020204" pitchFamily="34" charset="0"/>
                <a:cs typeface="Arial" panose="020B0604020202020204" pitchFamily="34" charset="0"/>
              </a:rPr>
              <a:t>Antilocution</a:t>
            </a:r>
            <a:r>
              <a:rPr lang="en-GB" sz="1100" i="0" dirty="0">
                <a:latin typeface="Arial" panose="020B0604020202020204" pitchFamily="34" charset="0"/>
                <a:cs typeface="Arial" panose="020B0604020202020204" pitchFamily="34" charset="0"/>
              </a:rPr>
              <a:t> occurs when an in-group freely purports negative images of an out-group.</a:t>
            </a:r>
            <a:r>
              <a:rPr lang="en-GB" sz="1100" i="0" baseline="30000" dirty="0">
                <a:latin typeface="Arial" panose="020B0604020202020204" pitchFamily="34" charset="0"/>
                <a:cs typeface="Arial" panose="020B0604020202020204" pitchFamily="34" charset="0"/>
              </a:rPr>
              <a:t> </a:t>
            </a:r>
            <a:r>
              <a:rPr lang="en-GB" sz="1100" i="0" dirty="0">
                <a:latin typeface="Arial" panose="020B0604020202020204" pitchFamily="34" charset="0"/>
                <a:cs typeface="Arial" panose="020B0604020202020204" pitchFamily="34" charset="0"/>
              </a:rPr>
              <a:t>Hate speech is included in this stage.</a:t>
            </a:r>
            <a:r>
              <a:rPr lang="en-GB" sz="1100" i="0" baseline="30000" dirty="0">
                <a:latin typeface="Arial" panose="020B0604020202020204" pitchFamily="34" charset="0"/>
                <a:cs typeface="Arial" panose="020B0604020202020204" pitchFamily="34" charset="0"/>
              </a:rPr>
              <a:t> </a:t>
            </a:r>
            <a:r>
              <a:rPr lang="en-GB" sz="1100" i="0" dirty="0">
                <a:latin typeface="Arial" panose="020B0604020202020204" pitchFamily="34" charset="0"/>
                <a:cs typeface="Arial" panose="020B0604020202020204" pitchFamily="34" charset="0"/>
              </a:rPr>
              <a:t>Although </a:t>
            </a:r>
            <a:r>
              <a:rPr lang="en-GB" sz="1100" i="0" dirty="0" err="1">
                <a:latin typeface="Arial" panose="020B0604020202020204" pitchFamily="34" charset="0"/>
                <a:cs typeface="Arial" panose="020B0604020202020204" pitchFamily="34" charset="0"/>
              </a:rPr>
              <a:t>antilocution</a:t>
            </a:r>
            <a:r>
              <a:rPr lang="en-GB" sz="1100" i="0" dirty="0">
                <a:latin typeface="Arial" panose="020B0604020202020204" pitchFamily="34" charset="0"/>
                <a:cs typeface="Arial" panose="020B0604020202020204" pitchFamily="34" charset="0"/>
              </a:rPr>
              <a:t> itself may not be harmful, it could set the stage for more severe outlets for prejudice</a:t>
            </a:r>
          </a:p>
          <a:p>
            <a:pPr rtl="0"/>
            <a:endParaRPr lang="en-GB" sz="1100" b="1" i="0" dirty="0">
              <a:latin typeface="Arial" panose="020B0604020202020204" pitchFamily="34" charset="0"/>
              <a:cs typeface="Arial" panose="020B0604020202020204" pitchFamily="34" charset="0"/>
            </a:endParaRPr>
          </a:p>
          <a:p>
            <a:pPr rtl="0"/>
            <a:r>
              <a:rPr lang="en-GB" sz="1100" b="1" i="0" dirty="0">
                <a:latin typeface="Arial" panose="020B0604020202020204" pitchFamily="34" charset="0"/>
                <a:cs typeface="Arial" panose="020B0604020202020204" pitchFamily="34" charset="0"/>
              </a:rPr>
              <a:t>2. Avoidance: </a:t>
            </a:r>
          </a:p>
          <a:p>
            <a:pPr rtl="0"/>
            <a:r>
              <a:rPr lang="en-GB" sz="1100" i="0" dirty="0">
                <a:latin typeface="Arial" panose="020B0604020202020204" pitchFamily="34" charset="0"/>
                <a:cs typeface="Arial" panose="020B0604020202020204" pitchFamily="34" charset="0"/>
              </a:rPr>
              <a:t>Members of the in-group actively avoid people in the out-group. No direct harm may be intended, but psychological harm often results through isolation</a:t>
            </a:r>
            <a:r>
              <a:rPr lang="en-GB" sz="1100" i="0" baseline="0" dirty="0">
                <a:latin typeface="Arial" panose="020B0604020202020204" pitchFamily="34" charset="0"/>
                <a:cs typeface="Arial" panose="020B0604020202020204" pitchFamily="34" charset="0"/>
              </a:rPr>
              <a:t> </a:t>
            </a:r>
          </a:p>
          <a:p>
            <a:pPr rtl="0"/>
            <a:endParaRPr lang="en-GB" sz="1100" i="0" dirty="0">
              <a:latin typeface="Arial" panose="020B0604020202020204" pitchFamily="34" charset="0"/>
              <a:cs typeface="Arial" panose="020B0604020202020204" pitchFamily="34" charset="0"/>
            </a:endParaRPr>
          </a:p>
          <a:p>
            <a:pPr rtl="0"/>
            <a:r>
              <a:rPr lang="en-GB" sz="1100" b="1" i="0" dirty="0">
                <a:latin typeface="Arial" panose="020B0604020202020204" pitchFamily="34" charset="0"/>
                <a:cs typeface="Arial" panose="020B0604020202020204" pitchFamily="34" charset="0"/>
              </a:rPr>
              <a:t>3. Discrimination</a:t>
            </a:r>
          </a:p>
          <a:p>
            <a:pPr rtl="0"/>
            <a:r>
              <a:rPr lang="en-GB" sz="1100" i="0" dirty="0">
                <a:latin typeface="Arial" panose="020B0604020202020204" pitchFamily="34" charset="0"/>
                <a:cs typeface="Arial" panose="020B0604020202020204" pitchFamily="34" charset="0"/>
              </a:rPr>
              <a:t>The out-group is discriminated against by denying them opportunities and services, putting prejudice into action.</a:t>
            </a:r>
            <a:r>
              <a:rPr lang="en-GB" sz="1100" i="0" baseline="30000" dirty="0">
                <a:latin typeface="Arial" panose="020B0604020202020204" pitchFamily="34" charset="0"/>
                <a:cs typeface="Arial" panose="020B0604020202020204" pitchFamily="34" charset="0"/>
              </a:rPr>
              <a:t> </a:t>
            </a:r>
            <a:r>
              <a:rPr lang="en-GB" sz="1100" i="0" baseline="0" dirty="0">
                <a:latin typeface="Arial" panose="020B0604020202020204" pitchFamily="34" charset="0"/>
                <a:cs typeface="Arial" panose="020B0604020202020204" pitchFamily="34" charset="0"/>
              </a:rPr>
              <a:t> </a:t>
            </a:r>
            <a:r>
              <a:rPr lang="en-GB" sz="1100" i="0" dirty="0" err="1">
                <a:latin typeface="Arial" panose="020B0604020202020204" pitchFamily="34" charset="0"/>
                <a:cs typeface="Arial" panose="020B0604020202020204" pitchFamily="34" charset="0"/>
              </a:rPr>
              <a:t>Behaviors</a:t>
            </a:r>
            <a:r>
              <a:rPr lang="en-GB" sz="1100" i="0" dirty="0">
                <a:latin typeface="Arial" panose="020B0604020202020204" pitchFamily="34" charset="0"/>
                <a:cs typeface="Arial" panose="020B0604020202020204" pitchFamily="34" charset="0"/>
              </a:rPr>
              <a:t> have the intention of disadvantaging the out-group by preventing them from achieving goals, getting education or jobs, etc. Examples include Jim Crow laws in the US, the Statute of Kilkenny in British Ireland, Apartheid in South Africa, the Nuremberg Laws in 1930's Germany and </a:t>
            </a:r>
            <a:r>
              <a:rPr lang="en-GB" sz="1100" i="0" dirty="0" err="1">
                <a:latin typeface="Arial" panose="020B0604020202020204" pitchFamily="34" charset="0"/>
                <a:cs typeface="Arial" panose="020B0604020202020204" pitchFamily="34" charset="0"/>
              </a:rPr>
              <a:t>antisemitic</a:t>
            </a:r>
            <a:r>
              <a:rPr lang="en-GB" sz="1100" i="0" dirty="0">
                <a:latin typeface="Arial" panose="020B0604020202020204" pitchFamily="34" charset="0"/>
                <a:cs typeface="Arial" panose="020B0604020202020204" pitchFamily="34" charset="0"/>
              </a:rPr>
              <a:t> laws in the Middle East.</a:t>
            </a:r>
          </a:p>
          <a:p>
            <a:pPr rtl="0"/>
            <a:endParaRPr lang="en-GB" sz="1100" i="0" dirty="0">
              <a:latin typeface="Arial" panose="020B0604020202020204" pitchFamily="34" charset="0"/>
              <a:cs typeface="Arial" panose="020B0604020202020204" pitchFamily="34" charset="0"/>
            </a:endParaRPr>
          </a:p>
          <a:p>
            <a:pPr rtl="0"/>
            <a:r>
              <a:rPr lang="en-GB" sz="1100" b="1" i="0" dirty="0">
                <a:latin typeface="Arial" panose="020B0604020202020204" pitchFamily="34" charset="0"/>
                <a:cs typeface="Arial" panose="020B0604020202020204" pitchFamily="34" charset="0"/>
              </a:rPr>
              <a:t>4. Physical Attack </a:t>
            </a:r>
          </a:p>
          <a:p>
            <a:pPr rtl="0"/>
            <a:r>
              <a:rPr lang="en-GB" sz="1100" i="0" dirty="0">
                <a:latin typeface="Arial" panose="020B0604020202020204" pitchFamily="34" charset="0"/>
                <a:cs typeface="Arial" panose="020B0604020202020204" pitchFamily="34" charset="0"/>
              </a:rPr>
              <a:t>The in-group vandalizes, burns, or otherwise destroys out-group property and carries out violent attacks on individuals or groups. Physical harm is done to members of the out-group. Examples include pogroms against Jews in Europe, the </a:t>
            </a:r>
            <a:r>
              <a:rPr lang="en-GB" sz="1100" i="0" dirty="0" err="1">
                <a:latin typeface="Arial" panose="020B0604020202020204" pitchFamily="34" charset="0"/>
                <a:cs typeface="Arial" panose="020B0604020202020204" pitchFamily="34" charset="0"/>
              </a:rPr>
              <a:t>lynchings</a:t>
            </a:r>
            <a:r>
              <a:rPr lang="en-GB" sz="1100" i="0" dirty="0">
                <a:latin typeface="Arial" panose="020B0604020202020204" pitchFamily="34" charset="0"/>
                <a:cs typeface="Arial" panose="020B0604020202020204" pitchFamily="34" charset="0"/>
              </a:rPr>
              <a:t> of blacks and Italians in the US, and ongoing violence against Hindus in Pakistan</a:t>
            </a:r>
          </a:p>
          <a:p>
            <a:pPr rtl="0"/>
            <a:endParaRPr lang="en-GB" sz="1100" i="0" dirty="0">
              <a:latin typeface="Arial" panose="020B0604020202020204" pitchFamily="34" charset="0"/>
              <a:cs typeface="Arial" panose="020B0604020202020204" pitchFamily="34" charset="0"/>
            </a:endParaRPr>
          </a:p>
          <a:p>
            <a:pPr rtl="0"/>
            <a:r>
              <a:rPr lang="en-GB" sz="1100" b="1" i="0" dirty="0">
                <a:latin typeface="Arial" panose="020B0604020202020204" pitchFamily="34" charset="0"/>
                <a:cs typeface="Arial" panose="020B0604020202020204" pitchFamily="34" charset="0"/>
              </a:rPr>
              <a:t>5. Extermination </a:t>
            </a:r>
          </a:p>
          <a:p>
            <a:pPr rtl="0"/>
            <a:r>
              <a:rPr lang="en-GB" sz="1100" i="0" dirty="0">
                <a:latin typeface="Arial" panose="020B0604020202020204" pitchFamily="34" charset="0"/>
                <a:cs typeface="Arial" panose="020B0604020202020204" pitchFamily="34" charset="0"/>
              </a:rPr>
              <a:t>The in-group seeks extermination or removal of the out-group.</a:t>
            </a:r>
            <a:r>
              <a:rPr lang="en-GB" sz="1100" i="0" baseline="30000" dirty="0">
                <a:latin typeface="Arial" panose="020B0604020202020204" pitchFamily="34" charset="0"/>
                <a:cs typeface="Arial" panose="020B0604020202020204" pitchFamily="34" charset="0"/>
              </a:rPr>
              <a:t> </a:t>
            </a:r>
            <a:r>
              <a:rPr lang="en-GB" sz="1100" i="0" dirty="0">
                <a:latin typeface="Arial" panose="020B0604020202020204" pitchFamily="34" charset="0"/>
                <a:cs typeface="Arial" panose="020B0604020202020204" pitchFamily="34" charset="0"/>
              </a:rPr>
              <a:t>They attempt to eliminate either the entirety or a large fraction of the undesired group of people. Examples include the Cambodian genocide, the Final Solution in Nazi Germany, the Rwandan genocide, the Armenian Genocide, the Genocide of the Hellenes and ethnic cleansing in the Bosnian War</a:t>
            </a:r>
          </a:p>
          <a:p>
            <a:pPr rtl="0"/>
            <a:endParaRPr lang="en-GB" sz="1100" i="0" dirty="0">
              <a:latin typeface="Arial" panose="020B0604020202020204" pitchFamily="34" charset="0"/>
              <a:cs typeface="Arial" panose="020B0604020202020204" pitchFamily="34" charset="0"/>
            </a:endParaRPr>
          </a:p>
          <a:p>
            <a:pPr rtl="0"/>
            <a:r>
              <a:rPr lang="en-GB" sz="1100" b="1" i="0" dirty="0">
                <a:latin typeface="Arial" panose="020B0604020202020204" pitchFamily="34" charset="0"/>
                <a:cs typeface="Arial" panose="020B0604020202020204" pitchFamily="34" charset="0"/>
              </a:rPr>
              <a:t>Activities 2 &amp; 3 to follow this slide as per lesson plan</a:t>
            </a:r>
          </a:p>
          <a:p>
            <a:pPr rtl="0"/>
            <a:endParaRPr lang="en-GB" dirty="0"/>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52</a:t>
            </a:fld>
            <a:endParaRPr lang="en-GB"/>
          </a:p>
        </p:txBody>
      </p:sp>
    </p:spTree>
    <p:extLst>
      <p:ext uri="{BB962C8B-B14F-4D97-AF65-F5344CB8AC3E}">
        <p14:creationId xmlns:p14="http://schemas.microsoft.com/office/powerpoint/2010/main" val="311410956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4 areas that discrimination is again a person/group Direct/indirect/harassment/victimisation </a:t>
            </a:r>
          </a:p>
        </p:txBody>
      </p:sp>
      <p:sp>
        <p:nvSpPr>
          <p:cNvPr id="4" name="Slide Number Placeholder 3"/>
          <p:cNvSpPr>
            <a:spLocks noGrp="1"/>
          </p:cNvSpPr>
          <p:nvPr>
            <p:ph type="sldNum" sz="quarter" idx="5"/>
          </p:nvPr>
        </p:nvSpPr>
        <p:spPr/>
        <p:txBody>
          <a:bodyPr/>
          <a:lstStyle/>
          <a:p>
            <a:fld id="{4DE0FC52-B713-423C-9F36-BA4B041A2061}" type="slidenum">
              <a:rPr lang="en-GB" smtClean="0"/>
              <a:t>53</a:t>
            </a:fld>
            <a:endParaRPr lang="en-GB" dirty="0"/>
          </a:p>
        </p:txBody>
      </p:sp>
    </p:spTree>
    <p:extLst>
      <p:ext uri="{BB962C8B-B14F-4D97-AF65-F5344CB8AC3E}">
        <p14:creationId xmlns:p14="http://schemas.microsoft.com/office/powerpoint/2010/main" val="365386468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For more details please read the link: https://www.gov.uk/discrimination-your-rights</a:t>
            </a:r>
            <a:endParaRPr lang="en-GB" dirty="0"/>
          </a:p>
          <a:p>
            <a:pPr fontAlgn="base"/>
            <a:r>
              <a:rPr lang="en-GB" sz="1200" b="1" i="0" kern="1200" dirty="0">
                <a:solidFill>
                  <a:schemeClr val="tx1"/>
                </a:solidFill>
                <a:effectLst/>
                <a:latin typeface="+mn-lt"/>
                <a:ea typeface="+mn-ea"/>
                <a:cs typeface="+mn-cs"/>
              </a:rPr>
              <a:t>Types of discrimination ('protected characteristics')</a:t>
            </a:r>
          </a:p>
          <a:p>
            <a:pPr fontAlgn="base"/>
            <a:r>
              <a:rPr lang="en-GB" sz="1200" b="0" i="0" kern="1200" dirty="0">
                <a:solidFill>
                  <a:schemeClr val="tx1"/>
                </a:solidFill>
                <a:effectLst/>
                <a:latin typeface="+mn-lt"/>
                <a:ea typeface="+mn-ea"/>
                <a:cs typeface="+mn-cs"/>
              </a:rPr>
              <a:t>It is against the law to discriminate against anyone because of:</a:t>
            </a:r>
          </a:p>
          <a:p>
            <a:pPr fontAlgn="base"/>
            <a:r>
              <a:rPr lang="en-GB" sz="1200" b="0" i="0" kern="1200" dirty="0">
                <a:solidFill>
                  <a:schemeClr val="tx1"/>
                </a:solidFill>
                <a:effectLst/>
                <a:latin typeface="+mn-lt"/>
                <a:ea typeface="+mn-ea"/>
                <a:cs typeface="+mn-cs"/>
              </a:rPr>
              <a:t>age</a:t>
            </a:r>
          </a:p>
          <a:p>
            <a:pPr fontAlgn="base"/>
            <a:r>
              <a:rPr lang="en-GB" sz="1200" b="0" i="0" kern="1200" dirty="0">
                <a:solidFill>
                  <a:schemeClr val="tx1"/>
                </a:solidFill>
                <a:effectLst/>
                <a:latin typeface="+mn-lt"/>
                <a:ea typeface="+mn-ea"/>
                <a:cs typeface="+mn-cs"/>
              </a:rPr>
              <a:t>gender reassignment</a:t>
            </a:r>
          </a:p>
          <a:p>
            <a:pPr fontAlgn="base"/>
            <a:r>
              <a:rPr lang="en-GB" sz="1200" b="0" i="0" kern="1200" dirty="0">
                <a:solidFill>
                  <a:schemeClr val="tx1"/>
                </a:solidFill>
                <a:effectLst/>
                <a:latin typeface="+mn-lt"/>
                <a:ea typeface="+mn-ea"/>
                <a:cs typeface="+mn-cs"/>
              </a:rPr>
              <a:t>being married or in a civil partnership</a:t>
            </a:r>
          </a:p>
          <a:p>
            <a:pPr fontAlgn="base"/>
            <a:r>
              <a:rPr lang="en-GB" sz="1200" b="0" i="0" kern="1200" dirty="0">
                <a:solidFill>
                  <a:schemeClr val="tx1"/>
                </a:solidFill>
                <a:effectLst/>
                <a:latin typeface="+mn-lt"/>
                <a:ea typeface="+mn-ea"/>
                <a:cs typeface="+mn-cs"/>
              </a:rPr>
              <a:t>being </a:t>
            </a:r>
            <a:r>
              <a:rPr lang="en-GB" sz="1200" b="0" i="0" kern="1200" dirty="0">
                <a:solidFill>
                  <a:schemeClr val="tx1"/>
                </a:solidFill>
                <a:effectLst/>
                <a:latin typeface="+mn-lt"/>
                <a:ea typeface="+mn-ea"/>
                <a:cs typeface="+mn-cs"/>
                <a:hlinkClick r:id="rId4"/>
              </a:rPr>
              <a:t>pregnant</a:t>
            </a:r>
            <a:r>
              <a:rPr lang="en-GB" sz="1200" b="0" i="0" kern="1200" dirty="0">
                <a:solidFill>
                  <a:schemeClr val="tx1"/>
                </a:solidFill>
                <a:effectLst/>
                <a:latin typeface="+mn-lt"/>
                <a:ea typeface="+mn-ea"/>
                <a:cs typeface="+mn-cs"/>
              </a:rPr>
              <a:t> or on maternity leave</a:t>
            </a:r>
          </a:p>
          <a:p>
            <a:pPr fontAlgn="base"/>
            <a:r>
              <a:rPr lang="en-GB" sz="1200" b="0" i="0" kern="1200" dirty="0">
                <a:solidFill>
                  <a:schemeClr val="tx1"/>
                </a:solidFill>
                <a:effectLst/>
                <a:latin typeface="+mn-lt"/>
                <a:ea typeface="+mn-ea"/>
                <a:cs typeface="+mn-cs"/>
                <a:hlinkClick r:id="rId5"/>
              </a:rPr>
              <a:t>disability</a:t>
            </a:r>
            <a:endParaRPr lang="en-GB" sz="1200" b="0" i="0" kern="1200" dirty="0">
              <a:solidFill>
                <a:schemeClr val="tx1"/>
              </a:solidFill>
              <a:effectLst/>
              <a:latin typeface="+mn-lt"/>
              <a:ea typeface="+mn-ea"/>
              <a:cs typeface="+mn-cs"/>
            </a:endParaRPr>
          </a:p>
          <a:p>
            <a:pPr fontAlgn="base"/>
            <a:r>
              <a:rPr lang="en-GB" sz="1200" b="0" i="0" kern="1200" dirty="0">
                <a:solidFill>
                  <a:schemeClr val="tx1"/>
                </a:solidFill>
                <a:effectLst/>
                <a:latin typeface="+mn-lt"/>
                <a:ea typeface="+mn-ea"/>
                <a:cs typeface="+mn-cs"/>
              </a:rPr>
              <a:t>race including colour, nationality, ethnic or national origin</a:t>
            </a:r>
          </a:p>
          <a:p>
            <a:pPr fontAlgn="base"/>
            <a:r>
              <a:rPr lang="en-GB" sz="1200" b="0" i="0" kern="1200" dirty="0">
                <a:solidFill>
                  <a:schemeClr val="tx1"/>
                </a:solidFill>
                <a:effectLst/>
                <a:latin typeface="+mn-lt"/>
                <a:ea typeface="+mn-ea"/>
                <a:cs typeface="+mn-cs"/>
              </a:rPr>
              <a:t>religion or belief</a:t>
            </a:r>
          </a:p>
          <a:p>
            <a:pPr fontAlgn="base"/>
            <a:r>
              <a:rPr lang="en-GB" sz="1200" b="0" i="0" kern="1200" dirty="0">
                <a:solidFill>
                  <a:schemeClr val="tx1"/>
                </a:solidFill>
                <a:effectLst/>
                <a:latin typeface="+mn-lt"/>
                <a:ea typeface="+mn-ea"/>
                <a:cs typeface="+mn-cs"/>
              </a:rPr>
              <a:t>sex</a:t>
            </a:r>
          </a:p>
          <a:p>
            <a:pPr fontAlgn="base"/>
            <a:r>
              <a:rPr lang="en-GB" sz="1200" b="0" i="0" kern="1200" dirty="0">
                <a:solidFill>
                  <a:schemeClr val="tx1"/>
                </a:solidFill>
                <a:effectLst/>
                <a:latin typeface="+mn-lt"/>
                <a:ea typeface="+mn-ea"/>
                <a:cs typeface="+mn-cs"/>
              </a:rPr>
              <a:t>sexual orientation</a:t>
            </a:r>
          </a:p>
          <a:p>
            <a:endParaRPr lang="en-GB" dirty="0"/>
          </a:p>
        </p:txBody>
      </p:sp>
      <p:sp>
        <p:nvSpPr>
          <p:cNvPr id="4" name="Slide Number Placeholder 3"/>
          <p:cNvSpPr>
            <a:spLocks noGrp="1"/>
          </p:cNvSpPr>
          <p:nvPr>
            <p:ph type="sldNum" sz="quarter" idx="5"/>
          </p:nvPr>
        </p:nvSpPr>
        <p:spPr/>
        <p:txBody>
          <a:bodyPr/>
          <a:lstStyle/>
          <a:p>
            <a:fld id="{4DE0FC52-B713-423C-9F36-BA4B041A2061}" type="slidenum">
              <a:rPr lang="en-GB" smtClean="0"/>
              <a:t>54</a:t>
            </a:fld>
            <a:endParaRPr lang="en-GB" dirty="0"/>
          </a:p>
        </p:txBody>
      </p:sp>
    </p:spTree>
    <p:extLst>
      <p:ext uri="{BB962C8B-B14F-4D97-AF65-F5344CB8AC3E}">
        <p14:creationId xmlns:p14="http://schemas.microsoft.com/office/powerpoint/2010/main" val="35813722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GB"/>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D5AB0C21-3305-41F6-8450-BAF92525B7A1}" type="datetimeFigureOut">
              <a:rPr lang="en-GB" smtClean="0"/>
              <a:t>21/02/2024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EB4142-DF1E-40CD-846D-E88A982B9835}" type="slidenum">
              <a:rPr lang="en-GB" smtClean="0"/>
              <a:t>‹#›</a:t>
            </a:fld>
            <a:endParaRPr lang="en-GB"/>
          </a:p>
        </p:txBody>
      </p:sp>
    </p:spTree>
    <p:extLst>
      <p:ext uri="{BB962C8B-B14F-4D97-AF65-F5344CB8AC3E}">
        <p14:creationId xmlns:p14="http://schemas.microsoft.com/office/powerpoint/2010/main" val="23783631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D5AB0C21-3305-41F6-8450-BAF92525B7A1}" type="datetimeFigureOut">
              <a:rPr lang="en-GB" smtClean="0"/>
              <a:t>21/02/2024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EB4142-DF1E-40CD-846D-E88A982B9835}" type="slidenum">
              <a:rPr lang="en-GB" smtClean="0"/>
              <a:t>‹#›</a:t>
            </a:fld>
            <a:endParaRPr lang="en-GB"/>
          </a:p>
        </p:txBody>
      </p:sp>
    </p:spTree>
    <p:extLst>
      <p:ext uri="{BB962C8B-B14F-4D97-AF65-F5344CB8AC3E}">
        <p14:creationId xmlns:p14="http://schemas.microsoft.com/office/powerpoint/2010/main" val="7331647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D5AB0C21-3305-41F6-8450-BAF92525B7A1}" type="datetimeFigureOut">
              <a:rPr lang="en-GB" smtClean="0"/>
              <a:t>21/02/2024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EB4142-DF1E-40CD-846D-E88A982B9835}" type="slidenum">
              <a:rPr lang="en-GB" smtClean="0"/>
              <a:t>‹#›</a:t>
            </a:fld>
            <a:endParaRPr lang="en-GB"/>
          </a:p>
        </p:txBody>
      </p:sp>
    </p:spTree>
    <p:extLst>
      <p:ext uri="{BB962C8B-B14F-4D97-AF65-F5344CB8AC3E}">
        <p14:creationId xmlns:p14="http://schemas.microsoft.com/office/powerpoint/2010/main" val="34082429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D5AB0C21-3305-41F6-8450-BAF92525B7A1}" type="datetimeFigureOut">
              <a:rPr lang="en-GB" smtClean="0"/>
              <a:t>21/02/2024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3EB4142-DF1E-40CD-846D-E88A982B9835}" type="slidenum">
              <a:rPr lang="en-GB" smtClean="0"/>
              <a:t>‹#›</a:t>
            </a:fld>
            <a:endParaRPr lang="en-GB"/>
          </a:p>
        </p:txBody>
      </p:sp>
    </p:spTree>
    <p:extLst>
      <p:ext uri="{BB962C8B-B14F-4D97-AF65-F5344CB8AC3E}">
        <p14:creationId xmlns:p14="http://schemas.microsoft.com/office/powerpoint/2010/main" val="15091436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D5AB0C21-3305-41F6-8450-BAF92525B7A1}" type="datetimeFigureOut">
              <a:rPr lang="en-GB" smtClean="0"/>
              <a:t>21/02/2024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3EB4142-DF1E-40CD-846D-E88A982B9835}" type="slidenum">
              <a:rPr lang="en-GB" smtClean="0"/>
              <a:t>‹#›</a:t>
            </a:fld>
            <a:endParaRPr lang="en-GB"/>
          </a:p>
        </p:txBody>
      </p:sp>
    </p:spTree>
    <p:extLst>
      <p:ext uri="{BB962C8B-B14F-4D97-AF65-F5344CB8AC3E}">
        <p14:creationId xmlns:p14="http://schemas.microsoft.com/office/powerpoint/2010/main" val="17152199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D5AB0C21-3305-41F6-8450-BAF92525B7A1}" type="datetimeFigureOut">
              <a:rPr lang="en-GB" smtClean="0"/>
              <a:t>21/02/2024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3EB4142-DF1E-40CD-846D-E88A982B9835}" type="slidenum">
              <a:rPr lang="en-GB" smtClean="0"/>
              <a:t>‹#›</a:t>
            </a:fld>
            <a:endParaRPr lang="en-GB"/>
          </a:p>
        </p:txBody>
      </p:sp>
    </p:spTree>
    <p:extLst>
      <p:ext uri="{BB962C8B-B14F-4D97-AF65-F5344CB8AC3E}">
        <p14:creationId xmlns:p14="http://schemas.microsoft.com/office/powerpoint/2010/main" val="31392593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5AB0C21-3305-41F6-8450-BAF92525B7A1}" type="datetimeFigureOut">
              <a:rPr lang="en-GB" smtClean="0"/>
              <a:t>21/02/2024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3EB4142-DF1E-40CD-846D-E88A982B9835}" type="slidenum">
              <a:rPr lang="en-GB" smtClean="0"/>
              <a:t>‹#›</a:t>
            </a:fld>
            <a:endParaRPr lang="en-GB"/>
          </a:p>
        </p:txBody>
      </p:sp>
    </p:spTree>
    <p:extLst>
      <p:ext uri="{BB962C8B-B14F-4D97-AF65-F5344CB8AC3E}">
        <p14:creationId xmlns:p14="http://schemas.microsoft.com/office/powerpoint/2010/main" val="1554047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GB"/>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D5AB0C21-3305-41F6-8450-BAF92525B7A1}" type="datetimeFigureOut">
              <a:rPr lang="en-GB" smtClean="0"/>
              <a:t>21/02/2024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3EB4142-DF1E-40CD-846D-E88A982B9835}" type="slidenum">
              <a:rPr lang="en-GB" smtClean="0"/>
              <a:t>‹#›</a:t>
            </a:fld>
            <a:endParaRPr lang="en-GB"/>
          </a:p>
        </p:txBody>
      </p:sp>
    </p:spTree>
    <p:extLst>
      <p:ext uri="{BB962C8B-B14F-4D97-AF65-F5344CB8AC3E}">
        <p14:creationId xmlns:p14="http://schemas.microsoft.com/office/powerpoint/2010/main" val="35817565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3EB4142-DF1E-40CD-846D-E88A982B9835}" type="slidenum">
              <a:rPr lang="en-GB" smtClean="0"/>
              <a:t>‹#›</a:t>
            </a:fld>
            <a:endParaRPr lang="en-GB"/>
          </a:p>
        </p:txBody>
      </p:sp>
      <p:sp>
        <p:nvSpPr>
          <p:cNvPr id="5" name="Date Placeholder 4"/>
          <p:cNvSpPr>
            <a:spLocks noGrp="1"/>
          </p:cNvSpPr>
          <p:nvPr>
            <p:ph type="dt" sz="half" idx="10"/>
          </p:nvPr>
        </p:nvSpPr>
        <p:spPr/>
        <p:txBody>
          <a:bodyPr/>
          <a:lstStyle/>
          <a:p>
            <a:fld id="{D5AB0C21-3305-41F6-8450-BAF92525B7A1}" type="datetimeFigureOut">
              <a:rPr lang="en-GB" smtClean="0"/>
              <a:t>21/02/2024</a:t>
            </a:fld>
            <a:endParaRPr lang="en-GB"/>
          </a:p>
        </p:txBody>
      </p:sp>
    </p:spTree>
    <p:extLst>
      <p:ext uri="{BB962C8B-B14F-4D97-AF65-F5344CB8AC3E}">
        <p14:creationId xmlns:p14="http://schemas.microsoft.com/office/powerpoint/2010/main" val="26156558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D5AB0C21-3305-41F6-8450-BAF92525B7A1}" type="datetimeFigureOut">
              <a:rPr lang="en-GB" smtClean="0"/>
              <a:t>21/02/2024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EB4142-DF1E-40CD-846D-E88A982B9835}" type="slidenum">
              <a:rPr lang="en-GB" smtClean="0"/>
              <a:t>‹#›</a:t>
            </a:fld>
            <a:endParaRPr lang="en-GB"/>
          </a:p>
        </p:txBody>
      </p:sp>
    </p:spTree>
    <p:extLst>
      <p:ext uri="{BB962C8B-B14F-4D97-AF65-F5344CB8AC3E}">
        <p14:creationId xmlns:p14="http://schemas.microsoft.com/office/powerpoint/2010/main" val="32184396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D5AB0C21-3305-41F6-8450-BAF92525B7A1}" type="datetimeFigureOut">
              <a:rPr lang="en-GB" smtClean="0"/>
              <a:t>21/02/2024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EB4142-DF1E-40CD-846D-E88A982B9835}"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1133101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D5AB0C21-3305-41F6-8450-BAF92525B7A1}" type="datetimeFigureOut">
              <a:rPr lang="en-GB" smtClean="0"/>
              <a:t>21/02/2024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EB4142-DF1E-40CD-846D-E88A982B9835}" type="slidenum">
              <a:rPr lang="en-GB" smtClean="0"/>
              <a:t>‹#›</a:t>
            </a:fld>
            <a:endParaRPr lang="en-GB"/>
          </a:p>
        </p:txBody>
      </p:sp>
    </p:spTree>
    <p:extLst>
      <p:ext uri="{BB962C8B-B14F-4D97-AF65-F5344CB8AC3E}">
        <p14:creationId xmlns:p14="http://schemas.microsoft.com/office/powerpoint/2010/main" val="13696204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D5AB0C21-3305-41F6-8450-BAF92525B7A1}" type="datetimeFigureOut">
              <a:rPr lang="en-GB" smtClean="0"/>
              <a:t>21/02/2024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EB4142-DF1E-40CD-846D-E88A982B9835}"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53893980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D5AB0C21-3305-41F6-8450-BAF92525B7A1}" type="datetimeFigureOut">
              <a:rPr lang="en-GB" smtClean="0"/>
              <a:t>21/02/2024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EB4142-DF1E-40CD-846D-E88A982B9835}" type="slidenum">
              <a:rPr lang="en-GB" smtClean="0"/>
              <a:t>‹#›</a:t>
            </a:fld>
            <a:endParaRPr lang="en-GB"/>
          </a:p>
        </p:txBody>
      </p:sp>
    </p:spTree>
    <p:extLst>
      <p:ext uri="{BB962C8B-B14F-4D97-AF65-F5344CB8AC3E}">
        <p14:creationId xmlns:p14="http://schemas.microsoft.com/office/powerpoint/2010/main" val="24205533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D5AB0C21-3305-41F6-8450-BAF92525B7A1}" type="datetimeFigureOut">
              <a:rPr lang="en-GB" smtClean="0"/>
              <a:t>21/02/2024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EB4142-DF1E-40CD-846D-E88A982B9835}" type="slidenum">
              <a:rPr lang="en-GB" smtClean="0"/>
              <a:t>‹#›</a:t>
            </a:fld>
            <a:endParaRPr lang="en-GB"/>
          </a:p>
        </p:txBody>
      </p:sp>
    </p:spTree>
    <p:extLst>
      <p:ext uri="{BB962C8B-B14F-4D97-AF65-F5344CB8AC3E}">
        <p14:creationId xmlns:p14="http://schemas.microsoft.com/office/powerpoint/2010/main" val="11935826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D5AB0C21-3305-41F6-8450-BAF92525B7A1}" type="datetimeFigureOut">
              <a:rPr lang="en-GB" smtClean="0"/>
              <a:t>21/02/2024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3EB4142-DF1E-40CD-846D-E88A982B9835}" type="slidenum">
              <a:rPr lang="en-GB" smtClean="0"/>
              <a:t>‹#›</a:t>
            </a:fld>
            <a:endParaRPr lang="en-GB"/>
          </a:p>
        </p:txBody>
      </p:sp>
    </p:spTree>
    <p:extLst>
      <p:ext uri="{BB962C8B-B14F-4D97-AF65-F5344CB8AC3E}">
        <p14:creationId xmlns:p14="http://schemas.microsoft.com/office/powerpoint/2010/main" val="8833454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cSld name="Fullscreen Objec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a:xfrm>
            <a:off x="9635189" y="6492877"/>
            <a:ext cx="683339" cy="365125"/>
          </a:xfrm>
        </p:spPr>
        <p:txBody>
          <a:bodyPr/>
          <a:lstStyle/>
          <a:p>
            <a:fld id="{5DFEDB64-84C3-4240-BCBA-134AE1D9082C}" type="slidenum">
              <a:rPr lang="en-GB" smtClean="0"/>
              <a:t>‹#›</a:t>
            </a:fld>
            <a:endParaRPr lang="en-GB" dirty="0"/>
          </a:p>
        </p:txBody>
      </p:sp>
      <p:sp>
        <p:nvSpPr>
          <p:cNvPr id="3" name="Content Placeholder 2"/>
          <p:cNvSpPr>
            <a:spLocks noGrp="1"/>
          </p:cNvSpPr>
          <p:nvPr>
            <p:ph sz="quarter" idx="14"/>
          </p:nvPr>
        </p:nvSpPr>
        <p:spPr>
          <a:xfrm>
            <a:off x="461475" y="478566"/>
            <a:ext cx="11246264" cy="5896599"/>
          </a:xfrm>
        </p:spPr>
        <p:txBody>
          <a:bodyPr/>
          <a:lstStyle>
            <a:lvl1pPr marL="0" indent="0">
              <a:buNone/>
              <a:defRPr/>
            </a:lvl1pPr>
          </a:lstStyle>
          <a:p>
            <a:pPr lvl="0"/>
            <a:r>
              <a:rPr lang="en-US"/>
              <a:t>Edit Master text styles</a:t>
            </a:r>
          </a:p>
        </p:txBody>
      </p:sp>
    </p:spTree>
    <p:extLst>
      <p:ext uri="{BB962C8B-B14F-4D97-AF65-F5344CB8AC3E}">
        <p14:creationId xmlns:p14="http://schemas.microsoft.com/office/powerpoint/2010/main" val="951760933"/>
      </p:ext>
    </p:extLst>
  </p:cSld>
  <p:clrMapOvr>
    <a:masterClrMapping/>
  </p:clrMapOvr>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D5AB0C21-3305-41F6-8450-BAF92525B7A1}" type="datetimeFigureOut">
              <a:rPr lang="en-GB" smtClean="0"/>
              <a:t>21/02/2024</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93EB4142-DF1E-40CD-846D-E88A982B9835}" type="slidenum">
              <a:rPr lang="en-GB" smtClean="0"/>
              <a:t>‹#›</a:t>
            </a:fld>
            <a:endParaRPr lang="en-GB"/>
          </a:p>
        </p:txBody>
      </p:sp>
    </p:spTree>
    <p:extLst>
      <p:ext uri="{BB962C8B-B14F-4D97-AF65-F5344CB8AC3E}">
        <p14:creationId xmlns:p14="http://schemas.microsoft.com/office/powerpoint/2010/main" val="1969076393"/>
      </p:ext>
    </p:extLst>
  </p:cSld>
  <p:clrMap bg1="lt1" tx1="dk1" bg2="lt2" tx2="dk2" accent1="accent1" accent2="accent2" accent3="accent3" accent4="accent4" accent5="accent5" accent6="accent6" hlink="hlink" folHlink="folHlink"/>
  <p:sldLayoutIdLst>
    <p:sldLayoutId id="2147483904" r:id="rId1"/>
    <p:sldLayoutId id="2147483905" r:id="rId2"/>
    <p:sldLayoutId id="2147483906" r:id="rId3"/>
    <p:sldLayoutId id="2147483907" r:id="rId4"/>
    <p:sldLayoutId id="2147483908" r:id="rId5"/>
    <p:sldLayoutId id="2147483909" r:id="rId6"/>
    <p:sldLayoutId id="2147483910" r:id="rId7"/>
    <p:sldLayoutId id="2147483911" r:id="rId8"/>
    <p:sldLayoutId id="2147483912" r:id="rId9"/>
    <p:sldLayoutId id="2147483913" r:id="rId10"/>
    <p:sldLayoutId id="2147483914" r:id="rId11"/>
    <p:sldLayoutId id="2147483915" r:id="rId12"/>
    <p:sldLayoutId id="2147483916" r:id="rId13"/>
    <p:sldLayoutId id="2147483917" r:id="rId14"/>
    <p:sldLayoutId id="2147483918" r:id="rId15"/>
    <p:sldLayoutId id="2147483919" r:id="rId16"/>
    <p:sldLayoutId id="2147483920" r:id="rId17"/>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jpeg"/></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tags" Target="../tags/tag1.xml"/><Relationship Id="rId4" Type="http://schemas.openxmlformats.org/officeDocument/2006/relationships/image" Target="../media/image16.jpe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s://library.college.police.uk/docs/homeoffice/Experiences-of-young-black-men-as-victims-of-crime.pdf"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hyperlink" Target="https://www.bbc.co.uk/iplayer/episode/b0bpwm2m/doctor-who-series-11-3-rosa" TargetMode="External"/><Relationship Id="rId7" Type="http://schemas.openxmlformats.org/officeDocument/2006/relationships/diagramQuickStyle" Target="../diagrams/quickStyle2.xml"/><Relationship Id="rId2" Type="http://schemas.openxmlformats.org/officeDocument/2006/relationships/notesSlide" Target="../notesSlides/notesSlide14.xml"/><Relationship Id="rId1" Type="http://schemas.openxmlformats.org/officeDocument/2006/relationships/slideLayout" Target="../slideLayouts/slideLayout5.xml"/><Relationship Id="rId6" Type="http://schemas.openxmlformats.org/officeDocument/2006/relationships/diagramLayout" Target="../diagrams/layout2.xml"/><Relationship Id="rId5" Type="http://schemas.openxmlformats.org/officeDocument/2006/relationships/diagramData" Target="../diagrams/data2.xml"/><Relationship Id="rId10" Type="http://schemas.openxmlformats.org/officeDocument/2006/relationships/image" Target="../media/image18.png"/><Relationship Id="rId4" Type="http://schemas.openxmlformats.org/officeDocument/2006/relationships/hyperlink" Target="https://www.youtube.com/watch?v=Bq4QqxnWlLg" TargetMode="External"/><Relationship Id="rId9" Type="http://schemas.microsoft.com/office/2007/relationships/diagramDrawing" Target="../diagrams/drawing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hyperlink" Target="https://www.google.com/search?sca_esv=15f8c5997f1624f4&amp;rlz=1C1GCEA_enGB1060GB1060&amp;q=honor+killings&amp;tbm=vid&amp;source=lnms&amp;sa=X&amp;ved=2ahUKEwjixvC02b6EAxW-U0EAHde2CfUQ0pQJegQIEBAB&amp;biw=1366&amp;bih=641&amp;dpr=1#fpstate=ive&amp;vld=cid:492c469e,vid:xwqOTXRZR7g,st:0" TargetMode="Externa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hyperlink" Target="https://www.theguardian.com/education/2019/may/21/lgbt-lessons-police-chief-calls-end-birmingham-protests-schools-" TargetMode="External"/><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 Id="rId9" Type="http://schemas.openxmlformats.org/officeDocument/2006/relationships/image" Target="../media/image21.svg"/></Relationships>
</file>

<file path=ppt/slides/_rels/slide44.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5.xml"/><Relationship Id="rId1" Type="http://schemas.openxmlformats.org/officeDocument/2006/relationships/slideLayout" Target="../slideLayouts/slideLayout8.xml"/></Relationships>
</file>

<file path=ppt/slides/_rels/slide4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6.xml"/><Relationship Id="rId1" Type="http://schemas.openxmlformats.org/officeDocument/2006/relationships/slideLayout" Target="../slideLayouts/slideLayout17.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5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9.xml"/><Relationship Id="rId1" Type="http://schemas.openxmlformats.org/officeDocument/2006/relationships/slideLayout" Target="../slideLayouts/slideLayout7.xml"/><Relationship Id="rId4" Type="http://schemas.microsoft.com/office/2007/relationships/hdphoto" Target="../media/hdphoto1.wdp"/></Relationships>
</file>

<file path=ppt/slides/_rels/slide53.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2.jpeg"/><Relationship Id="rId7" Type="http://schemas.openxmlformats.org/officeDocument/2006/relationships/diagramColors" Target="../diagrams/colors6.xml"/><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54.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hyperlink" Target="https://www.gov.uk/guidance/equality-act-2010-guidance" TargetMode="External"/><Relationship Id="rId2" Type="http://schemas.openxmlformats.org/officeDocument/2006/relationships/hyperlink" Target="https://www.google.co.uk/books/edition/Understanding_Inclusion" TargetMode="Externa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FB70D9-5741-AAC7-0D93-F837844B6362}"/>
              </a:ext>
            </a:extLst>
          </p:cNvPr>
          <p:cNvSpPr>
            <a:spLocks noGrp="1"/>
          </p:cNvSpPr>
          <p:nvPr>
            <p:ph type="ctrTitle"/>
          </p:nvPr>
        </p:nvSpPr>
        <p:spPr>
          <a:xfrm>
            <a:off x="5606233" y="1447800"/>
            <a:ext cx="4374379" cy="3329581"/>
          </a:xfrm>
        </p:spPr>
        <p:txBody>
          <a:bodyPr>
            <a:normAutofit/>
          </a:bodyPr>
          <a:lstStyle/>
          <a:p>
            <a:pPr>
              <a:lnSpc>
                <a:spcPct val="90000"/>
              </a:lnSpc>
            </a:pPr>
            <a:r>
              <a:rPr lang="en-GB" sz="5000" dirty="0">
                <a:solidFill>
                  <a:schemeClr val="tx1"/>
                </a:solidFill>
              </a:rPr>
              <a:t>Victimisation, Gender and Race </a:t>
            </a:r>
          </a:p>
        </p:txBody>
      </p:sp>
      <p:sp>
        <p:nvSpPr>
          <p:cNvPr id="3" name="Subtitle 2">
            <a:extLst>
              <a:ext uri="{FF2B5EF4-FFF2-40B4-BE49-F238E27FC236}">
                <a16:creationId xmlns:a16="http://schemas.microsoft.com/office/drawing/2014/main" id="{14A49F3E-73AE-70C4-FD0B-99CB2D4CBEA8}"/>
              </a:ext>
            </a:extLst>
          </p:cNvPr>
          <p:cNvSpPr>
            <a:spLocks noGrp="1"/>
          </p:cNvSpPr>
          <p:nvPr>
            <p:ph type="subTitle" idx="1"/>
          </p:nvPr>
        </p:nvSpPr>
        <p:spPr>
          <a:xfrm>
            <a:off x="5606233" y="4777380"/>
            <a:ext cx="4374379" cy="861420"/>
          </a:xfrm>
        </p:spPr>
        <p:txBody>
          <a:bodyPr vert="horz" lIns="91440" tIns="45720" rIns="91440" bIns="45720" rtlCol="0">
            <a:normAutofit/>
          </a:bodyPr>
          <a:lstStyle/>
          <a:p>
            <a:r>
              <a:rPr lang="en-GB" dirty="0">
                <a:solidFill>
                  <a:schemeClr val="tx1"/>
                </a:solidFill>
                <a:cs typeface="Calibri"/>
              </a:rPr>
              <a:t>BMCP5002</a:t>
            </a:r>
          </a:p>
        </p:txBody>
      </p:sp>
      <p:pic>
        <p:nvPicPr>
          <p:cNvPr id="1028" name="Picture 4" descr="Gender Inequality Images - Free Download on Freepik">
            <a:extLst>
              <a:ext uri="{FF2B5EF4-FFF2-40B4-BE49-F238E27FC236}">
                <a16:creationId xmlns:a16="http://schemas.microsoft.com/office/drawing/2014/main" id="{FFC5A79B-34DE-CEBF-58EE-7B27D5DF1086}"/>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102482" y="965141"/>
            <a:ext cx="3383548" cy="2368484"/>
          </a:xfrm>
          <a:prstGeom prst="rect">
            <a:avLst/>
          </a:prstGeom>
          <a:noFill/>
          <a:effectLst/>
          <a:extLst>
            <a:ext uri="{909E8E84-426E-40DD-AFC4-6F175D3DCCD1}">
              <a14:hiddenFill xmlns:a14="http://schemas.microsoft.com/office/drawing/2010/main">
                <a:solidFill>
                  <a:srgbClr val="FFFFFF"/>
                </a:solidFill>
              </a14:hiddenFill>
            </a:ext>
          </a:extLst>
        </p:spPr>
      </p:pic>
      <p:pic>
        <p:nvPicPr>
          <p:cNvPr id="1026" name="Picture 2" descr="Victimisation and loneliness: who is more likely to become lonely?">
            <a:extLst>
              <a:ext uri="{FF2B5EF4-FFF2-40B4-BE49-F238E27FC236}">
                <a16:creationId xmlns:a16="http://schemas.microsoft.com/office/drawing/2014/main" id="{F4316F9A-3F4D-B7F1-C669-708993206DCE}"/>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1068828" y="3529567"/>
            <a:ext cx="3450857" cy="2368485"/>
          </a:xfrm>
          <a:prstGeom prst="rect">
            <a:avLst/>
          </a:prstGeom>
          <a:noFill/>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256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7122D2-2113-35E8-73F8-BFA82E23FC6D}"/>
              </a:ext>
            </a:extLst>
          </p:cNvPr>
          <p:cNvSpPr>
            <a:spLocks noGrp="1"/>
          </p:cNvSpPr>
          <p:nvPr>
            <p:ph type="title"/>
          </p:nvPr>
        </p:nvSpPr>
        <p:spPr/>
        <p:txBody>
          <a:bodyPr/>
          <a:lstStyle/>
          <a:p>
            <a:r>
              <a:rPr lang="en-US" dirty="0">
                <a:solidFill>
                  <a:schemeClr val="tx1"/>
                </a:solidFill>
              </a:rPr>
              <a:t>Aim:</a:t>
            </a:r>
          </a:p>
        </p:txBody>
      </p:sp>
      <p:sp>
        <p:nvSpPr>
          <p:cNvPr id="3" name="Content Placeholder 2">
            <a:extLst>
              <a:ext uri="{FF2B5EF4-FFF2-40B4-BE49-F238E27FC236}">
                <a16:creationId xmlns:a16="http://schemas.microsoft.com/office/drawing/2014/main" id="{23E11D2D-2C8C-2729-8140-7CD93A244B0E}"/>
              </a:ext>
            </a:extLst>
          </p:cNvPr>
          <p:cNvSpPr>
            <a:spLocks noGrp="1"/>
          </p:cNvSpPr>
          <p:nvPr>
            <p:ph idx="1"/>
          </p:nvPr>
        </p:nvSpPr>
        <p:spPr/>
        <p:txBody>
          <a:bodyPr/>
          <a:lstStyle/>
          <a:p>
            <a:pPr marL="0" indent="0">
              <a:buNone/>
            </a:pPr>
            <a:r>
              <a:rPr lang="en-US" dirty="0"/>
              <a:t> </a:t>
            </a:r>
          </a:p>
        </p:txBody>
      </p:sp>
      <p:sp>
        <p:nvSpPr>
          <p:cNvPr id="4" name="TextBox 3">
            <a:extLst>
              <a:ext uri="{FF2B5EF4-FFF2-40B4-BE49-F238E27FC236}">
                <a16:creationId xmlns:a16="http://schemas.microsoft.com/office/drawing/2014/main" id="{44AAC822-D131-8CA4-3577-5083484C86E8}"/>
              </a:ext>
            </a:extLst>
          </p:cNvPr>
          <p:cNvSpPr txBox="1"/>
          <p:nvPr/>
        </p:nvSpPr>
        <p:spPr>
          <a:xfrm>
            <a:off x="725489" y="2177609"/>
            <a:ext cx="10363199" cy="3785652"/>
          </a:xfrm>
          <a:prstGeom prst="rect">
            <a:avLst/>
          </a:prstGeom>
          <a:noFill/>
        </p:spPr>
        <p:txBody>
          <a:bodyPr wrap="square" rtlCol="0">
            <a:spAutoFit/>
          </a:bodyPr>
          <a:lstStyle/>
          <a:p>
            <a:r>
              <a:rPr lang="en-US" sz="2400" b="1" dirty="0"/>
              <a:t>The aim of this lecture is for students to have a greater knowledge on how victims are targeted due to their race and gender.</a:t>
            </a:r>
            <a:r>
              <a:rPr lang="en-US" sz="2400" b="1" dirty="0">
                <a:solidFill>
                  <a:schemeClr val="bg1"/>
                </a:solidFill>
              </a:rPr>
              <a:t>.</a:t>
            </a:r>
          </a:p>
          <a:p>
            <a:endParaRPr lang="en-US" sz="2400" b="1" dirty="0"/>
          </a:p>
          <a:p>
            <a:r>
              <a:rPr lang="en-US" sz="2400" b="1" dirty="0"/>
              <a:t>Objectives:</a:t>
            </a:r>
          </a:p>
          <a:p>
            <a:pPr lvl="1"/>
            <a:r>
              <a:rPr lang="en-GB" sz="2400" dirty="0">
                <a:solidFill>
                  <a:schemeClr val="tx1"/>
                </a:solidFill>
              </a:rPr>
              <a:t>To recognise the difference between diversity and inclusion.</a:t>
            </a:r>
          </a:p>
          <a:p>
            <a:pPr lvl="1"/>
            <a:r>
              <a:rPr lang="en-GB" sz="2400" dirty="0">
                <a:solidFill>
                  <a:schemeClr val="tx1"/>
                </a:solidFill>
              </a:rPr>
              <a:t>To recognise the impact that hate crime has on victims.</a:t>
            </a:r>
          </a:p>
          <a:p>
            <a:pPr lvl="1"/>
            <a:r>
              <a:rPr lang="en-GB" sz="2400" dirty="0">
                <a:solidFill>
                  <a:schemeClr val="tx1"/>
                </a:solidFill>
              </a:rPr>
              <a:t> To acknowledge how victims have had to fight for rights and equality, due to their race and gender</a:t>
            </a:r>
            <a:r>
              <a:rPr lang="en-GB" sz="2400" dirty="0"/>
              <a:t>.</a:t>
            </a:r>
          </a:p>
          <a:p>
            <a:endParaRPr lang="en-GB" sz="2400" b="1" dirty="0"/>
          </a:p>
          <a:p>
            <a:endParaRPr lang="en-US" sz="2400" b="1" dirty="0">
              <a:solidFill>
                <a:schemeClr val="bg1"/>
              </a:solidFill>
            </a:endParaRPr>
          </a:p>
        </p:txBody>
      </p:sp>
    </p:spTree>
    <p:extLst>
      <p:ext uri="{BB962C8B-B14F-4D97-AF65-F5344CB8AC3E}">
        <p14:creationId xmlns:p14="http://schemas.microsoft.com/office/powerpoint/2010/main" val="4187312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9121BF-CE3C-8795-FFD7-FF1451F8F336}"/>
              </a:ext>
            </a:extLst>
          </p:cNvPr>
          <p:cNvSpPr>
            <a:spLocks noGrp="1"/>
          </p:cNvSpPr>
          <p:nvPr>
            <p:ph type="title"/>
          </p:nvPr>
        </p:nvSpPr>
        <p:spPr>
          <a:xfrm>
            <a:off x="806195" y="804672"/>
            <a:ext cx="3521359" cy="5248656"/>
          </a:xfrm>
        </p:spPr>
        <p:txBody>
          <a:bodyPr anchor="ctr">
            <a:normAutofit/>
          </a:bodyPr>
          <a:lstStyle/>
          <a:p>
            <a:pPr algn="ctr"/>
            <a:r>
              <a:rPr lang="en-US" dirty="0">
                <a:solidFill>
                  <a:schemeClr val="tx1"/>
                </a:solidFill>
              </a:rPr>
              <a:t>Diversity- definitions</a:t>
            </a:r>
          </a:p>
        </p:txBody>
      </p:sp>
      <p:sp>
        <p:nvSpPr>
          <p:cNvPr id="3" name="Content Placeholder 2">
            <a:extLst>
              <a:ext uri="{FF2B5EF4-FFF2-40B4-BE49-F238E27FC236}">
                <a16:creationId xmlns:a16="http://schemas.microsoft.com/office/drawing/2014/main" id="{3B081B72-0EDB-C222-AE7E-3B62DF59ABD6}"/>
              </a:ext>
            </a:extLst>
          </p:cNvPr>
          <p:cNvSpPr>
            <a:spLocks noGrp="1"/>
          </p:cNvSpPr>
          <p:nvPr>
            <p:ph idx="1"/>
          </p:nvPr>
        </p:nvSpPr>
        <p:spPr>
          <a:xfrm>
            <a:off x="4664483" y="804672"/>
            <a:ext cx="6399930" cy="5248657"/>
          </a:xfrm>
        </p:spPr>
        <p:txBody>
          <a:bodyPr anchor="ctr">
            <a:normAutofit/>
          </a:bodyPr>
          <a:lstStyle/>
          <a:p>
            <a:r>
              <a:rPr lang="en-GB" sz="2200" b="0" i="0" u="none" strike="noStrike" dirty="0">
                <a:solidFill>
                  <a:schemeClr val="tx1"/>
                </a:solidFill>
                <a:effectLst/>
                <a:latin typeface="Trebuchet MS" panose="020B0703020202090204" pitchFamily="34" charset="0"/>
              </a:rPr>
              <a:t>Diversity is about what makes each of us unique and includes our backgrounds, personality, life experiences and beliefs, all of the things that make us who we are. It is a combination of our differences that shape our view of the world, our perspective and our approach.</a:t>
            </a:r>
          </a:p>
          <a:p>
            <a:pPr marL="0" indent="0">
              <a:buNone/>
            </a:pPr>
            <a:endParaRPr lang="en-US" sz="2200" dirty="0">
              <a:solidFill>
                <a:schemeClr val="tx1"/>
              </a:solidFill>
              <a:latin typeface="Century Gothic" panose="020B0502020202020204" pitchFamily="34" charset="0"/>
            </a:endParaRPr>
          </a:p>
          <a:p>
            <a:r>
              <a:rPr lang="en-GB" sz="2200" b="0" i="0" u="none" strike="noStrike" dirty="0">
                <a:solidFill>
                  <a:schemeClr val="tx1"/>
                </a:solidFill>
                <a:effectLst/>
                <a:latin typeface="Trebuchet MS" panose="020B0703020202090204" pitchFamily="34" charset="0"/>
              </a:rPr>
              <a:t>Diversity is also about recognising, respecting and valuing differences based on ethnicity, gender, age, race, religion, disability and sexual orientation.</a:t>
            </a:r>
            <a:endParaRPr lang="en-US" sz="2200" dirty="0">
              <a:solidFill>
                <a:schemeClr val="tx1"/>
              </a:solidFill>
              <a:latin typeface="Trebuchet MS" panose="020B0703020202090204" pitchFamily="34" charset="0"/>
            </a:endParaRPr>
          </a:p>
          <a:p>
            <a:pPr marL="0" indent="0">
              <a:buNone/>
            </a:pPr>
            <a:endParaRPr lang="en-US" dirty="0"/>
          </a:p>
        </p:txBody>
      </p:sp>
      <p:sp>
        <p:nvSpPr>
          <p:cNvPr id="4" name="TextBox 3">
            <a:extLst>
              <a:ext uri="{FF2B5EF4-FFF2-40B4-BE49-F238E27FC236}">
                <a16:creationId xmlns:a16="http://schemas.microsoft.com/office/drawing/2014/main" id="{FA7847A1-A0F1-34A5-AA06-781BCE7088D5}"/>
              </a:ext>
            </a:extLst>
          </p:cNvPr>
          <p:cNvSpPr txBox="1"/>
          <p:nvPr/>
        </p:nvSpPr>
        <p:spPr>
          <a:xfrm>
            <a:off x="8631382" y="6303818"/>
            <a:ext cx="2294218" cy="369332"/>
          </a:xfrm>
          <a:prstGeom prst="rect">
            <a:avLst/>
          </a:prstGeom>
          <a:noFill/>
        </p:spPr>
        <p:txBody>
          <a:bodyPr wrap="none" rtlCol="0">
            <a:spAutoFit/>
          </a:bodyPr>
          <a:lstStyle/>
          <a:p>
            <a:r>
              <a:rPr lang="en-US" dirty="0"/>
              <a:t>Cambridge, (2023)</a:t>
            </a:r>
          </a:p>
        </p:txBody>
      </p:sp>
    </p:spTree>
    <p:extLst>
      <p:ext uri="{BB962C8B-B14F-4D97-AF65-F5344CB8AC3E}">
        <p14:creationId xmlns:p14="http://schemas.microsoft.com/office/powerpoint/2010/main" val="32708452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8358743-3C9E-4183-9BCA-8CFB39BD6F9C}"/>
              </a:ext>
            </a:extLst>
          </p:cNvPr>
          <p:cNvSpPr>
            <a:spLocks noGrp="1"/>
          </p:cNvSpPr>
          <p:nvPr>
            <p:ph idx="1"/>
          </p:nvPr>
        </p:nvSpPr>
        <p:spPr>
          <a:xfrm>
            <a:off x="138545" y="597460"/>
            <a:ext cx="7287491" cy="3129413"/>
          </a:xfrm>
        </p:spPr>
        <p:txBody>
          <a:bodyPr>
            <a:normAutofit fontScale="92500" lnSpcReduction="20000"/>
          </a:bodyPr>
          <a:lstStyle/>
          <a:p>
            <a:pPr marL="0" indent="0">
              <a:buNone/>
            </a:pPr>
            <a:r>
              <a:rPr lang="en-US" sz="4600" dirty="0">
                <a:solidFill>
                  <a:schemeClr val="tx1"/>
                </a:solidFill>
              </a:rPr>
              <a:t>Diversity expands experiences &amp; knowledge</a:t>
            </a:r>
          </a:p>
          <a:p>
            <a:pPr marL="0" indent="0">
              <a:buNone/>
            </a:pPr>
            <a:endParaRPr lang="en-US" dirty="0"/>
          </a:p>
          <a:p>
            <a:pPr marL="0" indent="0">
              <a:buNone/>
            </a:pPr>
            <a:endParaRPr lang="en-US" dirty="0"/>
          </a:p>
          <a:p>
            <a:pPr marL="0" indent="0">
              <a:buNone/>
            </a:pPr>
            <a:endParaRPr lang="en-US" dirty="0"/>
          </a:p>
          <a:p>
            <a:pPr marL="0" indent="0" algn="l">
              <a:buNone/>
            </a:pPr>
            <a:br>
              <a:rPr lang="en-GB" b="0" i="0" u="none" strike="noStrike" dirty="0">
                <a:solidFill>
                  <a:srgbClr val="202124"/>
                </a:solidFill>
                <a:effectLst/>
                <a:latin typeface="arial" panose="020B0604020202020204" pitchFamily="34" charset="0"/>
              </a:rPr>
            </a:br>
            <a:endParaRPr lang="en-GB" sz="3800" b="0" i="0" u="none" strike="noStrike" dirty="0">
              <a:solidFill>
                <a:srgbClr val="202124"/>
              </a:solidFill>
              <a:effectLst/>
              <a:latin typeface="arial" panose="020B0604020202020204" pitchFamily="34" charset="0"/>
            </a:endParaRPr>
          </a:p>
          <a:p>
            <a:pPr marL="0" indent="0">
              <a:buNone/>
            </a:pPr>
            <a:endParaRPr lang="en-US" dirty="0">
              <a:solidFill>
                <a:srgbClr val="FFFFFF"/>
              </a:solidFill>
            </a:endParaRPr>
          </a:p>
        </p:txBody>
      </p:sp>
      <p:pic>
        <p:nvPicPr>
          <p:cNvPr id="13" name="Picture 4" descr="White puzzle with one red piece">
            <a:extLst>
              <a:ext uri="{FF2B5EF4-FFF2-40B4-BE49-F238E27FC236}">
                <a16:creationId xmlns:a16="http://schemas.microsoft.com/office/drawing/2014/main" id="{B2BE1FFE-5C57-F6C5-B7A6-0D5DFFF0870B}"/>
              </a:ext>
            </a:extLst>
          </p:cNvPr>
          <p:cNvPicPr>
            <a:picLocks noChangeAspect="1"/>
          </p:cNvPicPr>
          <p:nvPr/>
        </p:nvPicPr>
        <p:blipFill rotWithShape="1">
          <a:blip r:embed="rId4"/>
          <a:srcRect l="30390" r="28901"/>
          <a:stretch/>
        </p:blipFill>
        <p:spPr>
          <a:xfrm>
            <a:off x="7229175" y="1"/>
            <a:ext cx="4963245" cy="6858001"/>
          </a:xfrm>
          <a:custGeom>
            <a:avLst/>
            <a:gdLst/>
            <a:ahLst/>
            <a:cxnLst/>
            <a:rect l="l" t="t" r="r" b="b"/>
            <a:pathLst>
              <a:path w="4963245" h="6858001">
                <a:moveTo>
                  <a:pt x="1177" y="0"/>
                </a:moveTo>
                <a:lnTo>
                  <a:pt x="1344715" y="0"/>
                </a:lnTo>
                <a:lnTo>
                  <a:pt x="1344715" y="1"/>
                </a:lnTo>
                <a:lnTo>
                  <a:pt x="4963245" y="1"/>
                </a:lnTo>
                <a:lnTo>
                  <a:pt x="4963244" y="6858001"/>
                </a:lnTo>
                <a:lnTo>
                  <a:pt x="900697" y="6858001"/>
                </a:lnTo>
                <a:lnTo>
                  <a:pt x="900697" y="6858000"/>
                </a:lnTo>
                <a:lnTo>
                  <a:pt x="0" y="6858000"/>
                </a:lnTo>
                <a:lnTo>
                  <a:pt x="5883" y="6817538"/>
                </a:lnTo>
                <a:lnTo>
                  <a:pt x="23196" y="6698894"/>
                </a:lnTo>
                <a:lnTo>
                  <a:pt x="35299" y="6612483"/>
                </a:lnTo>
                <a:lnTo>
                  <a:pt x="48073" y="6509613"/>
                </a:lnTo>
                <a:lnTo>
                  <a:pt x="63369" y="6387541"/>
                </a:lnTo>
                <a:lnTo>
                  <a:pt x="79506" y="6252438"/>
                </a:lnTo>
                <a:lnTo>
                  <a:pt x="96483" y="6100191"/>
                </a:lnTo>
                <a:lnTo>
                  <a:pt x="114469" y="5934227"/>
                </a:lnTo>
                <a:lnTo>
                  <a:pt x="132454" y="5753862"/>
                </a:lnTo>
                <a:lnTo>
                  <a:pt x="150776" y="5561838"/>
                </a:lnTo>
                <a:lnTo>
                  <a:pt x="167753" y="5354726"/>
                </a:lnTo>
                <a:lnTo>
                  <a:pt x="184058" y="5138013"/>
                </a:lnTo>
                <a:lnTo>
                  <a:pt x="198849" y="4908956"/>
                </a:lnTo>
                <a:lnTo>
                  <a:pt x="212969" y="4670298"/>
                </a:lnTo>
                <a:lnTo>
                  <a:pt x="226248" y="4421352"/>
                </a:lnTo>
                <a:lnTo>
                  <a:pt x="230955" y="4293793"/>
                </a:lnTo>
                <a:lnTo>
                  <a:pt x="236165" y="4163492"/>
                </a:lnTo>
                <a:lnTo>
                  <a:pt x="241040" y="4031133"/>
                </a:lnTo>
                <a:lnTo>
                  <a:pt x="244234" y="3898087"/>
                </a:lnTo>
                <a:lnTo>
                  <a:pt x="247091" y="3762299"/>
                </a:lnTo>
                <a:lnTo>
                  <a:pt x="250117" y="3625139"/>
                </a:lnTo>
                <a:lnTo>
                  <a:pt x="252134" y="3485236"/>
                </a:lnTo>
                <a:lnTo>
                  <a:pt x="252134" y="3343961"/>
                </a:lnTo>
                <a:lnTo>
                  <a:pt x="253142" y="3201315"/>
                </a:lnTo>
                <a:lnTo>
                  <a:pt x="252134" y="3057297"/>
                </a:lnTo>
                <a:lnTo>
                  <a:pt x="250117" y="2911221"/>
                </a:lnTo>
                <a:lnTo>
                  <a:pt x="248268" y="2765146"/>
                </a:lnTo>
                <a:lnTo>
                  <a:pt x="244234" y="2617013"/>
                </a:lnTo>
                <a:lnTo>
                  <a:pt x="240032" y="2467509"/>
                </a:lnTo>
                <a:lnTo>
                  <a:pt x="235157" y="2318004"/>
                </a:lnTo>
                <a:lnTo>
                  <a:pt x="228266" y="2167128"/>
                </a:lnTo>
                <a:lnTo>
                  <a:pt x="220029" y="2014881"/>
                </a:lnTo>
                <a:lnTo>
                  <a:pt x="212129" y="1861947"/>
                </a:lnTo>
                <a:lnTo>
                  <a:pt x="202044" y="1709014"/>
                </a:lnTo>
                <a:lnTo>
                  <a:pt x="189941" y="1554023"/>
                </a:lnTo>
                <a:lnTo>
                  <a:pt x="177839" y="1401090"/>
                </a:lnTo>
                <a:lnTo>
                  <a:pt x="163887" y="1245413"/>
                </a:lnTo>
                <a:lnTo>
                  <a:pt x="148591" y="1089051"/>
                </a:lnTo>
                <a:lnTo>
                  <a:pt x="132455" y="934746"/>
                </a:lnTo>
                <a:lnTo>
                  <a:pt x="113629" y="778383"/>
                </a:lnTo>
                <a:lnTo>
                  <a:pt x="93458" y="622707"/>
                </a:lnTo>
                <a:lnTo>
                  <a:pt x="73455" y="466344"/>
                </a:lnTo>
                <a:lnTo>
                  <a:pt x="50091" y="310668"/>
                </a:lnTo>
                <a:lnTo>
                  <a:pt x="26222" y="155677"/>
                </a:lnTo>
                <a:close/>
              </a:path>
            </a:pathLst>
          </a:custGeom>
        </p:spPr>
      </p:pic>
      <p:sp>
        <p:nvSpPr>
          <p:cNvPr id="5" name="TextBox 4">
            <a:extLst>
              <a:ext uri="{FF2B5EF4-FFF2-40B4-BE49-F238E27FC236}">
                <a16:creationId xmlns:a16="http://schemas.microsoft.com/office/drawing/2014/main" id="{784B19CA-92EF-84E8-F802-B03C15D4BA7C}"/>
              </a:ext>
            </a:extLst>
          </p:cNvPr>
          <p:cNvSpPr txBox="1"/>
          <p:nvPr/>
        </p:nvSpPr>
        <p:spPr>
          <a:xfrm>
            <a:off x="415637" y="2582239"/>
            <a:ext cx="6297984" cy="3139321"/>
          </a:xfrm>
          <a:prstGeom prst="rect">
            <a:avLst/>
          </a:prstGeom>
          <a:noFill/>
        </p:spPr>
        <p:txBody>
          <a:bodyPr wrap="square">
            <a:spAutoFit/>
          </a:bodyPr>
          <a:lstStyle/>
          <a:p>
            <a:pPr marL="285750" indent="-285750" algn="l">
              <a:buFont typeface="Arial" panose="020B0604020202020204" pitchFamily="34" charset="0"/>
              <a:buChar char="•"/>
            </a:pPr>
            <a:r>
              <a:rPr lang="en-GB" sz="2200" i="0" u="none" strike="noStrike" dirty="0">
                <a:effectLst/>
                <a:latin typeface="Trebuchet MS" panose="020B0703020202090204" pitchFamily="34" charset="0"/>
              </a:rPr>
              <a:t>Communication and mutual learning between people of different races, ethnic origins, religious beliefs, and social groups are made easier by diversity. </a:t>
            </a:r>
          </a:p>
          <a:p>
            <a:pPr marL="0" indent="0" algn="l">
              <a:buNone/>
            </a:pPr>
            <a:endParaRPr lang="en-GB" sz="2200" i="0" u="none" strike="noStrike" dirty="0">
              <a:effectLst/>
              <a:latin typeface="Trebuchet MS" panose="020B0703020202090204" pitchFamily="34" charset="0"/>
            </a:endParaRPr>
          </a:p>
          <a:p>
            <a:pPr marL="285750" indent="-285750" algn="l">
              <a:buFont typeface="Arial" panose="020B0604020202020204" pitchFamily="34" charset="0"/>
              <a:buChar char="•"/>
            </a:pPr>
            <a:r>
              <a:rPr lang="en-GB" sz="2200" i="0" u="none" strike="noStrike" dirty="0">
                <a:effectLst/>
                <a:latin typeface="Trebuchet MS" panose="020B0703020202090204" pitchFamily="34" charset="0"/>
              </a:rPr>
              <a:t>It encourages us to appreciate all people, not only those who are similar to ourselves. It motivates people to live, adopt a wider perspective, and fit into society.</a:t>
            </a:r>
          </a:p>
        </p:txBody>
      </p:sp>
    </p:spTree>
    <p:extLst>
      <p:ext uri="{BB962C8B-B14F-4D97-AF65-F5344CB8AC3E}">
        <p14:creationId xmlns:p14="http://schemas.microsoft.com/office/powerpoint/2010/main" val="21622932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495CB2C-C4CF-B0D9-DCE0-1FF4B58BC661}"/>
              </a:ext>
            </a:extLst>
          </p:cNvPr>
          <p:cNvSpPr>
            <a:spLocks noGrp="1"/>
          </p:cNvSpPr>
          <p:nvPr>
            <p:ph idx="1"/>
          </p:nvPr>
        </p:nvSpPr>
        <p:spPr>
          <a:xfrm>
            <a:off x="397256" y="698680"/>
            <a:ext cx="8946541" cy="4195481"/>
          </a:xfrm>
        </p:spPr>
        <p:txBody>
          <a:bodyPr>
            <a:normAutofit lnSpcReduction="10000"/>
          </a:bodyPr>
          <a:lstStyle/>
          <a:p>
            <a:pPr marL="0" indent="0">
              <a:buNone/>
            </a:pPr>
            <a:r>
              <a:rPr lang="en-US" sz="3200" dirty="0">
                <a:solidFill>
                  <a:schemeClr val="tx1"/>
                </a:solidFill>
              </a:rPr>
              <a:t>Diversity enhances social development</a:t>
            </a:r>
            <a:r>
              <a:rPr lang="en-US" sz="3200" dirty="0"/>
              <a:t>.</a:t>
            </a:r>
          </a:p>
          <a:p>
            <a:endParaRPr lang="en-US" sz="2200" dirty="0">
              <a:solidFill>
                <a:schemeClr val="tx1"/>
              </a:solidFill>
            </a:endParaRPr>
          </a:p>
          <a:p>
            <a:pPr marL="0" indent="0" algn="l">
              <a:buNone/>
            </a:pPr>
            <a:br>
              <a:rPr lang="en-GB" sz="2200" i="0" u="none" strike="noStrike" dirty="0">
                <a:solidFill>
                  <a:schemeClr val="tx1"/>
                </a:solidFill>
                <a:effectLst/>
                <a:latin typeface="Trebuchet MS" panose="020B0703020202090204" pitchFamily="34" charset="0"/>
                <a:cs typeface="Trade Gothic Inline" panose="020F0502020204030204" pitchFamily="34" charset="0"/>
              </a:rPr>
            </a:br>
            <a:endParaRPr lang="en-GB" sz="2200" i="0" u="none" strike="noStrike" dirty="0">
              <a:solidFill>
                <a:schemeClr val="tx1"/>
              </a:solidFill>
              <a:effectLst/>
              <a:latin typeface="Trebuchet MS" panose="020B0703020202090204" pitchFamily="34" charset="0"/>
              <a:cs typeface="Trade Gothic Inline" panose="020F0502020204030204" pitchFamily="34" charset="0"/>
            </a:endParaRPr>
          </a:p>
          <a:p>
            <a:pPr algn="l"/>
            <a:r>
              <a:rPr lang="en-GB" sz="2200" i="0" u="none" strike="noStrike" dirty="0">
                <a:solidFill>
                  <a:schemeClr val="tx1"/>
                </a:solidFill>
                <a:effectLst/>
                <a:latin typeface="Trebuchet MS" panose="020B0703020202090204" pitchFamily="34" charset="0"/>
                <a:cs typeface="Trade Gothic Inline" panose="020F0502020204030204" pitchFamily="34" charset="0"/>
              </a:rPr>
              <a:t>The more diverse our social group, the more we have to learn. Embracing different cultures can help you to learn new languages, explore new traditions, and gain valuable insights.</a:t>
            </a:r>
          </a:p>
          <a:p>
            <a:pPr algn="l"/>
            <a:endParaRPr lang="en-GB" sz="2200" dirty="0">
              <a:solidFill>
                <a:schemeClr val="tx1"/>
              </a:solidFill>
              <a:latin typeface="Trebuchet MS" panose="020B0703020202090204" pitchFamily="34" charset="0"/>
              <a:cs typeface="Trade Gothic Inline" panose="020F0502020204030204" pitchFamily="34" charset="0"/>
            </a:endParaRPr>
          </a:p>
          <a:p>
            <a:pPr algn="l"/>
            <a:r>
              <a:rPr lang="en-GB" sz="2200" i="0" u="none" strike="noStrike" dirty="0">
                <a:solidFill>
                  <a:schemeClr val="tx1"/>
                </a:solidFill>
                <a:effectLst/>
                <a:latin typeface="Trebuchet MS" panose="020B0703020202090204" pitchFamily="34" charset="0"/>
                <a:cs typeface="Trade Gothic Inline" panose="020F0502020204030204" pitchFamily="34" charset="0"/>
              </a:rPr>
              <a:t>Having diversity and inclusion will improve the balance of opinions, views in any setting. A well-balanced world will accept different opinions and reduce fears towards differences</a:t>
            </a:r>
            <a:r>
              <a:rPr lang="en-GB" sz="2000" i="0" u="none" strike="noStrike" dirty="0">
                <a:effectLst/>
                <a:latin typeface="Trebuchet MS" panose="020B0703020202090204" pitchFamily="34" charset="0"/>
                <a:cs typeface="Trade Gothic Inline" panose="020F0502020204030204" pitchFamily="34" charset="0"/>
              </a:rPr>
              <a:t>.</a:t>
            </a:r>
          </a:p>
          <a:p>
            <a:pPr marL="0" indent="0">
              <a:buNone/>
            </a:pPr>
            <a:endParaRPr lang="en-US" dirty="0">
              <a:solidFill>
                <a:srgbClr val="FFFFFF"/>
              </a:solidFill>
            </a:endParaRPr>
          </a:p>
          <a:p>
            <a:pPr marL="0" indent="0">
              <a:buNone/>
            </a:pPr>
            <a:endParaRPr lang="en-US" dirty="0"/>
          </a:p>
        </p:txBody>
      </p:sp>
    </p:spTree>
    <p:extLst>
      <p:ext uri="{BB962C8B-B14F-4D97-AF65-F5344CB8AC3E}">
        <p14:creationId xmlns:p14="http://schemas.microsoft.com/office/powerpoint/2010/main" val="26773473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F352EC-42CF-0D7F-41D3-F09871BD946F}"/>
              </a:ext>
            </a:extLst>
          </p:cNvPr>
          <p:cNvSpPr>
            <a:spLocks noGrp="1"/>
          </p:cNvSpPr>
          <p:nvPr>
            <p:ph type="title"/>
          </p:nvPr>
        </p:nvSpPr>
        <p:spPr/>
        <p:txBody>
          <a:bodyPr/>
          <a:lstStyle/>
          <a:p>
            <a:r>
              <a:rPr lang="en-US" dirty="0">
                <a:solidFill>
                  <a:schemeClr val="tx1"/>
                </a:solidFill>
              </a:rPr>
              <a:t>Diversity improves a more successful workforce</a:t>
            </a:r>
          </a:p>
        </p:txBody>
      </p:sp>
      <p:sp>
        <p:nvSpPr>
          <p:cNvPr id="3" name="Content Placeholder 2">
            <a:extLst>
              <a:ext uri="{FF2B5EF4-FFF2-40B4-BE49-F238E27FC236}">
                <a16:creationId xmlns:a16="http://schemas.microsoft.com/office/drawing/2014/main" id="{308E15FD-8ACC-B771-3945-4307B509D64C}"/>
              </a:ext>
            </a:extLst>
          </p:cNvPr>
          <p:cNvSpPr>
            <a:spLocks noGrp="1"/>
          </p:cNvSpPr>
          <p:nvPr>
            <p:ph idx="1"/>
          </p:nvPr>
        </p:nvSpPr>
        <p:spPr>
          <a:xfrm>
            <a:off x="1104293" y="2316155"/>
            <a:ext cx="8946541" cy="4195481"/>
          </a:xfrm>
        </p:spPr>
        <p:txBody>
          <a:bodyPr/>
          <a:lstStyle/>
          <a:p>
            <a:r>
              <a:rPr lang="en-GB" sz="2200" dirty="0">
                <a:solidFill>
                  <a:schemeClr val="tx1"/>
                </a:solidFill>
                <a:latin typeface="arial" panose="020B0604020202020204" pitchFamily="34" charset="0"/>
              </a:rPr>
              <a:t>Diversity increases employee satisfaction and reduces conflicts between groups, improving collaboration and loyalty. Improve decision making. Diversity fosters innovation and creativity through a greater variety of problem-solving approaches and perspectives.</a:t>
            </a:r>
          </a:p>
          <a:p>
            <a:endParaRPr lang="en-GB" sz="2200" dirty="0">
              <a:solidFill>
                <a:schemeClr val="tx1"/>
              </a:solidFill>
              <a:latin typeface="arial" panose="020B0604020202020204" pitchFamily="34" charset="0"/>
            </a:endParaRPr>
          </a:p>
          <a:p>
            <a:r>
              <a:rPr lang="en-GB" sz="2200" i="0" u="none" strike="noStrike" dirty="0">
                <a:solidFill>
                  <a:schemeClr val="tx1"/>
                </a:solidFill>
                <a:effectLst/>
                <a:latin typeface="arial" panose="020B0604020202020204" pitchFamily="34" charset="0"/>
              </a:rPr>
              <a:t>The decision making process and its overall outcome improves drastically when a diverse workforce is promoted. It's no secret that a team of employees will make relatively better problem-solving decisions than a single employee will.</a:t>
            </a:r>
            <a:endParaRPr lang="en-GB" sz="2200" dirty="0">
              <a:solidFill>
                <a:schemeClr val="tx1"/>
              </a:solidFill>
              <a:latin typeface="arial" panose="020B0604020202020204" pitchFamily="34" charset="0"/>
            </a:endParaRPr>
          </a:p>
          <a:p>
            <a:pPr algn="l"/>
            <a:endParaRPr lang="en-GB" b="0" i="0" u="none" strike="noStrike" dirty="0">
              <a:solidFill>
                <a:srgbClr val="202124"/>
              </a:solidFill>
              <a:effectLst/>
              <a:latin typeface="arial" panose="020B0604020202020204" pitchFamily="34" charset="0"/>
            </a:endParaRPr>
          </a:p>
          <a:p>
            <a:pPr marL="0" indent="0">
              <a:buNone/>
            </a:pPr>
            <a:endParaRPr lang="en-US" dirty="0"/>
          </a:p>
        </p:txBody>
      </p:sp>
    </p:spTree>
    <p:extLst>
      <p:ext uri="{BB962C8B-B14F-4D97-AF65-F5344CB8AC3E}">
        <p14:creationId xmlns:p14="http://schemas.microsoft.com/office/powerpoint/2010/main" val="11192154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468D3C-6E18-01A7-392F-06C892E264D4}"/>
              </a:ext>
            </a:extLst>
          </p:cNvPr>
          <p:cNvSpPr>
            <a:spLocks noGrp="1"/>
          </p:cNvSpPr>
          <p:nvPr>
            <p:ph type="title"/>
          </p:nvPr>
        </p:nvSpPr>
        <p:spPr/>
        <p:txBody>
          <a:bodyPr/>
          <a:lstStyle/>
          <a:p>
            <a:r>
              <a:rPr lang="en-US" dirty="0">
                <a:solidFill>
                  <a:schemeClr val="tx1"/>
                </a:solidFill>
              </a:rPr>
              <a:t>Diversity enriches multiple perspectives</a:t>
            </a:r>
          </a:p>
        </p:txBody>
      </p:sp>
      <p:sp>
        <p:nvSpPr>
          <p:cNvPr id="3" name="Content Placeholder 2">
            <a:extLst>
              <a:ext uri="{FF2B5EF4-FFF2-40B4-BE49-F238E27FC236}">
                <a16:creationId xmlns:a16="http://schemas.microsoft.com/office/drawing/2014/main" id="{189CE4DB-658E-AF5D-ADD4-2E66F664A742}"/>
              </a:ext>
            </a:extLst>
          </p:cNvPr>
          <p:cNvSpPr>
            <a:spLocks noGrp="1"/>
          </p:cNvSpPr>
          <p:nvPr>
            <p:ph idx="1"/>
          </p:nvPr>
        </p:nvSpPr>
        <p:spPr>
          <a:xfrm>
            <a:off x="646111" y="2342285"/>
            <a:ext cx="8946541" cy="4195481"/>
          </a:xfrm>
        </p:spPr>
        <p:txBody>
          <a:bodyPr>
            <a:normAutofit/>
          </a:bodyPr>
          <a:lstStyle/>
          <a:p>
            <a:r>
              <a:rPr lang="en-GB" sz="2200" b="0" i="0" u="none" strike="noStrike" dirty="0">
                <a:solidFill>
                  <a:schemeClr val="tx1"/>
                </a:solidFill>
                <a:effectLst/>
                <a:latin typeface="Trebuchet MS" panose="020B0703020202090204" pitchFamily="34" charset="0"/>
              </a:rPr>
              <a:t>When you take an issue or project and present it to people from a wide range of backgrounds, they will all see the issue or project from a different angle, often influenced by their varying experiences. This can bring fresh ideas, as well as a wider range of potential solutions.</a:t>
            </a:r>
            <a:endParaRPr lang="en-US" sz="2200" dirty="0">
              <a:solidFill>
                <a:schemeClr val="tx1"/>
              </a:solidFill>
              <a:latin typeface="Trebuchet MS" panose="020B0703020202090204" pitchFamily="34" charset="0"/>
            </a:endParaRPr>
          </a:p>
        </p:txBody>
      </p:sp>
    </p:spTree>
    <p:extLst>
      <p:ext uri="{BB962C8B-B14F-4D97-AF65-F5344CB8AC3E}">
        <p14:creationId xmlns:p14="http://schemas.microsoft.com/office/powerpoint/2010/main" val="35008107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D844D2-3155-8D6C-D31E-02CEC26A3512}"/>
              </a:ext>
            </a:extLst>
          </p:cNvPr>
          <p:cNvSpPr>
            <a:spLocks noGrp="1"/>
          </p:cNvSpPr>
          <p:nvPr>
            <p:ph type="title"/>
          </p:nvPr>
        </p:nvSpPr>
        <p:spPr/>
        <p:txBody>
          <a:bodyPr/>
          <a:lstStyle/>
          <a:p>
            <a:r>
              <a:rPr lang="en-US" dirty="0">
                <a:solidFill>
                  <a:schemeClr val="tx1"/>
                </a:solidFill>
              </a:rPr>
              <a:t>Inclusion: Definition</a:t>
            </a:r>
          </a:p>
        </p:txBody>
      </p:sp>
      <p:sp>
        <p:nvSpPr>
          <p:cNvPr id="3" name="Content Placeholder 2">
            <a:extLst>
              <a:ext uri="{FF2B5EF4-FFF2-40B4-BE49-F238E27FC236}">
                <a16:creationId xmlns:a16="http://schemas.microsoft.com/office/drawing/2014/main" id="{E35D1DDD-07B1-2C16-72F4-8D654A5A186B}"/>
              </a:ext>
            </a:extLst>
          </p:cNvPr>
          <p:cNvSpPr>
            <a:spLocks noGrp="1"/>
          </p:cNvSpPr>
          <p:nvPr>
            <p:ph idx="1"/>
          </p:nvPr>
        </p:nvSpPr>
        <p:spPr/>
        <p:txBody>
          <a:bodyPr/>
          <a:lstStyle/>
          <a:p>
            <a:r>
              <a:rPr lang="en-GB" i="0" u="none" strike="noStrike" dirty="0">
                <a:effectLst/>
                <a:latin typeface="arial" panose="020B0604020202020204" pitchFamily="34" charset="0"/>
              </a:rPr>
              <a:t> </a:t>
            </a:r>
            <a:r>
              <a:rPr lang="en-GB" sz="2200" dirty="0">
                <a:solidFill>
                  <a:schemeClr val="tx1"/>
                </a:solidFill>
                <a:latin typeface="Trebuchet MS" panose="020B0703020202090204" pitchFamily="34" charset="0"/>
              </a:rPr>
              <a:t>I</a:t>
            </a:r>
            <a:r>
              <a:rPr lang="en-GB" sz="2200" i="0" u="none" strike="noStrike" dirty="0">
                <a:solidFill>
                  <a:schemeClr val="tx1"/>
                </a:solidFill>
                <a:effectLst/>
                <a:latin typeface="Trebuchet MS" panose="020B0703020202090204" pitchFamily="34" charset="0"/>
              </a:rPr>
              <a:t>nclusion is to embrace all people irrespective of race, gender, disability, medical or other need. It is about giving equal access and opportunities </a:t>
            </a:r>
            <a:r>
              <a:rPr lang="en-GB" sz="2200" dirty="0">
                <a:solidFill>
                  <a:schemeClr val="tx1"/>
                </a:solidFill>
                <a:latin typeface="Trebuchet MS" panose="020B0703020202090204" pitchFamily="34" charset="0"/>
              </a:rPr>
              <a:t>with the hope of eliminating </a:t>
            </a:r>
            <a:r>
              <a:rPr lang="en-GB" sz="2200" i="0" u="none" strike="noStrike" dirty="0">
                <a:solidFill>
                  <a:schemeClr val="tx1"/>
                </a:solidFill>
                <a:effectLst/>
                <a:latin typeface="Trebuchet MS" panose="020B0703020202090204" pitchFamily="34" charset="0"/>
              </a:rPr>
              <a:t>discrimination and intolerance.</a:t>
            </a:r>
          </a:p>
          <a:p>
            <a:endParaRPr lang="en-GB" sz="2200" dirty="0">
              <a:solidFill>
                <a:schemeClr val="tx1"/>
              </a:solidFill>
              <a:latin typeface="Trebuchet MS" panose="020B0703020202090204" pitchFamily="34" charset="0"/>
            </a:endParaRPr>
          </a:p>
          <a:p>
            <a:r>
              <a:rPr lang="en-GB" sz="2200" i="0" u="none" strike="noStrike" dirty="0">
                <a:solidFill>
                  <a:schemeClr val="tx1"/>
                </a:solidFill>
                <a:effectLst/>
                <a:latin typeface="Trebuchet MS" panose="020B0703020202090204" pitchFamily="34" charset="0"/>
              </a:rPr>
              <a:t> A state of being valued, respected and supported. It's about focusing on the needs of every individual and ensuring the right conditions are in place for each person to achieve their full potential</a:t>
            </a:r>
            <a:r>
              <a:rPr lang="en-GB" i="0" u="none" strike="noStrike" dirty="0">
                <a:solidFill>
                  <a:schemeClr val="tx1"/>
                </a:solidFill>
                <a:effectLst/>
                <a:latin typeface="arial" panose="020B0604020202020204" pitchFamily="34" charset="0"/>
              </a:rPr>
              <a:t>.</a:t>
            </a:r>
            <a:endParaRPr lang="en-US" dirty="0">
              <a:solidFill>
                <a:schemeClr val="tx1"/>
              </a:solidFill>
            </a:endParaRPr>
          </a:p>
        </p:txBody>
      </p:sp>
    </p:spTree>
    <p:extLst>
      <p:ext uri="{BB962C8B-B14F-4D97-AF65-F5344CB8AC3E}">
        <p14:creationId xmlns:p14="http://schemas.microsoft.com/office/powerpoint/2010/main" val="18092249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CD1F22-B119-91EE-5989-0CFFD1EE92B8}"/>
              </a:ext>
            </a:extLst>
          </p:cNvPr>
          <p:cNvSpPr>
            <a:spLocks noGrp="1"/>
          </p:cNvSpPr>
          <p:nvPr>
            <p:ph type="title"/>
          </p:nvPr>
        </p:nvSpPr>
        <p:spPr/>
        <p:txBody>
          <a:bodyPr/>
          <a:lstStyle/>
          <a:p>
            <a:r>
              <a:rPr lang="en-US" dirty="0">
                <a:solidFill>
                  <a:schemeClr val="tx1"/>
                </a:solidFill>
              </a:rPr>
              <a:t>Why is inclusion important?</a:t>
            </a:r>
          </a:p>
        </p:txBody>
      </p:sp>
      <p:sp>
        <p:nvSpPr>
          <p:cNvPr id="3" name="Content Placeholder 2">
            <a:extLst>
              <a:ext uri="{FF2B5EF4-FFF2-40B4-BE49-F238E27FC236}">
                <a16:creationId xmlns:a16="http://schemas.microsoft.com/office/drawing/2014/main" id="{B303C518-C860-2A29-DD21-5F8875E4D784}"/>
              </a:ext>
            </a:extLst>
          </p:cNvPr>
          <p:cNvSpPr>
            <a:spLocks noGrp="1"/>
          </p:cNvSpPr>
          <p:nvPr>
            <p:ph idx="1"/>
          </p:nvPr>
        </p:nvSpPr>
        <p:spPr>
          <a:xfrm>
            <a:off x="677334" y="1930401"/>
            <a:ext cx="8596668" cy="4110962"/>
          </a:xfrm>
        </p:spPr>
        <p:txBody>
          <a:bodyPr>
            <a:normAutofit fontScale="92500"/>
          </a:bodyPr>
          <a:lstStyle/>
          <a:p>
            <a:r>
              <a:rPr lang="en-GB" sz="2400" b="0" i="0" u="none" strike="noStrike" dirty="0">
                <a:solidFill>
                  <a:schemeClr val="tx1"/>
                </a:solidFill>
                <a:effectLst/>
                <a:latin typeface="Trebuchet MS" panose="020B0703020202090204" pitchFamily="34" charset="0"/>
              </a:rPr>
              <a:t>When people are included, they feel</a:t>
            </a:r>
            <a:r>
              <a:rPr lang="en-GB" sz="2200" i="0" u="none" strike="noStrike" dirty="0">
                <a:solidFill>
                  <a:schemeClr val="tx1"/>
                </a:solidFill>
                <a:effectLst/>
                <a:latin typeface="Trebuchet MS" panose="020B0703020202090204" pitchFamily="34" charset="0"/>
              </a:rPr>
              <a:t>:</a:t>
            </a:r>
          </a:p>
          <a:p>
            <a:pPr lvl="1"/>
            <a:r>
              <a:rPr lang="en-GB" sz="2000" i="0" u="none" strike="noStrike" dirty="0">
                <a:solidFill>
                  <a:schemeClr val="tx1"/>
                </a:solidFill>
                <a:effectLst/>
                <a:latin typeface="Trebuchet MS" panose="020B0703020202090204" pitchFamily="34" charset="0"/>
              </a:rPr>
              <a:t> Involved and empowered</a:t>
            </a:r>
          </a:p>
          <a:p>
            <a:pPr lvl="1"/>
            <a:r>
              <a:rPr lang="en-GB" sz="2000" dirty="0">
                <a:solidFill>
                  <a:schemeClr val="tx1"/>
                </a:solidFill>
                <a:latin typeface="Trebuchet MS" panose="020B0703020202090204" pitchFamily="34" charset="0"/>
              </a:rPr>
              <a:t>Recognised and respected </a:t>
            </a:r>
          </a:p>
          <a:p>
            <a:pPr lvl="1"/>
            <a:r>
              <a:rPr lang="en-GB" sz="2000" dirty="0">
                <a:solidFill>
                  <a:schemeClr val="tx1"/>
                </a:solidFill>
                <a:latin typeface="Trebuchet MS" panose="020B0703020202090204" pitchFamily="34" charset="0"/>
              </a:rPr>
              <a:t>T</a:t>
            </a:r>
            <a:r>
              <a:rPr lang="en-GB" sz="2000" b="0" i="0" u="none" strike="noStrike" dirty="0">
                <a:solidFill>
                  <a:schemeClr val="tx1"/>
                </a:solidFill>
                <a:effectLst/>
                <a:latin typeface="Trebuchet MS" panose="020B0703020202090204" pitchFamily="34" charset="0"/>
              </a:rPr>
              <a:t>hey feel worthy </a:t>
            </a:r>
          </a:p>
          <a:p>
            <a:pPr lvl="1"/>
            <a:r>
              <a:rPr lang="en-GB" sz="2000" b="0" i="0" u="none" strike="noStrike" dirty="0">
                <a:solidFill>
                  <a:schemeClr val="tx1"/>
                </a:solidFill>
                <a:effectLst/>
                <a:latin typeface="Trebuchet MS" panose="020B0703020202090204" pitchFamily="34" charset="0"/>
              </a:rPr>
              <a:t>Social Acceptance </a:t>
            </a:r>
          </a:p>
          <a:p>
            <a:endParaRPr lang="en-GB" sz="2200" dirty="0">
              <a:solidFill>
                <a:schemeClr val="tx1"/>
              </a:solidFill>
              <a:latin typeface="Trebuchet MS" panose="020B0703020202090204" pitchFamily="34" charset="0"/>
            </a:endParaRPr>
          </a:p>
          <a:p>
            <a:r>
              <a:rPr lang="en-GB" sz="2200" i="0" u="none" strike="noStrike" dirty="0">
                <a:solidFill>
                  <a:schemeClr val="tx1"/>
                </a:solidFill>
                <a:effectLst/>
                <a:latin typeface="Trebuchet MS" panose="020B0703020202090204" pitchFamily="34" charset="0"/>
              </a:rPr>
              <a:t>Having positive interactions with and being valued for who they are - acceptance</a:t>
            </a:r>
          </a:p>
          <a:p>
            <a:r>
              <a:rPr lang="en-GB" sz="2200" i="0" u="none" strike="noStrike" dirty="0">
                <a:solidFill>
                  <a:schemeClr val="tx1"/>
                </a:solidFill>
                <a:effectLst/>
                <a:latin typeface="Trebuchet MS" panose="020B0703020202090204" pitchFamily="34" charset="0"/>
              </a:rPr>
              <a:t> Inclusion must be ‘internally motivated</a:t>
            </a:r>
            <a:r>
              <a:rPr lang="en-GB" sz="2200" dirty="0">
                <a:solidFill>
                  <a:schemeClr val="tx1"/>
                </a:solidFill>
                <a:latin typeface="Trebuchet MS" panose="020B0703020202090204" pitchFamily="34" charset="0"/>
              </a:rPr>
              <a:t>’ </a:t>
            </a:r>
            <a:r>
              <a:rPr lang="en-GB" sz="2200" i="0" u="none" strike="noStrike" dirty="0">
                <a:solidFill>
                  <a:schemeClr val="tx1"/>
                </a:solidFill>
                <a:effectLst/>
                <a:latin typeface="Trebuchet MS" panose="020B0703020202090204" pitchFamily="34" charset="0"/>
              </a:rPr>
              <a:t>and stem from embracing the belief that all people have value and the right to belong.</a:t>
            </a:r>
            <a:endParaRPr lang="en-US" sz="2200" dirty="0">
              <a:solidFill>
                <a:schemeClr val="tx1"/>
              </a:solidFill>
              <a:latin typeface="Trebuchet MS" panose="020B0703020202090204" pitchFamily="34" charset="0"/>
            </a:endParaRPr>
          </a:p>
        </p:txBody>
      </p:sp>
    </p:spTree>
    <p:extLst>
      <p:ext uri="{BB962C8B-B14F-4D97-AF65-F5344CB8AC3E}">
        <p14:creationId xmlns:p14="http://schemas.microsoft.com/office/powerpoint/2010/main" val="4832557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6093B0-1737-4B83-A4BE-E464EA6E73C0}"/>
              </a:ext>
            </a:extLst>
          </p:cNvPr>
          <p:cNvSpPr>
            <a:spLocks noGrp="1"/>
          </p:cNvSpPr>
          <p:nvPr>
            <p:ph type="title"/>
          </p:nvPr>
        </p:nvSpPr>
        <p:spPr>
          <a:xfrm>
            <a:off x="1413164" y="228600"/>
            <a:ext cx="8229600" cy="914399"/>
          </a:xfrm>
        </p:spPr>
        <p:txBody>
          <a:bodyPr>
            <a:noAutofit/>
          </a:bodyPr>
          <a:lstStyle/>
          <a:p>
            <a:r>
              <a:rPr lang="en-US" sz="2400" dirty="0">
                <a:solidFill>
                  <a:schemeClr val="tx1"/>
                </a:solidFill>
                <a:latin typeface="Trebuchet MS" panose="020B0603020202020204" pitchFamily="34" charset="0"/>
                <a:cs typeface="Circular Std Bold"/>
              </a:rPr>
              <a:t>What is the difference between diversity </a:t>
            </a:r>
            <a:br>
              <a:rPr lang="en-US" sz="2400" dirty="0">
                <a:solidFill>
                  <a:schemeClr val="tx1"/>
                </a:solidFill>
                <a:latin typeface="Trebuchet MS" panose="020B0603020202020204" pitchFamily="34" charset="0"/>
                <a:cs typeface="Circular Std Bold"/>
              </a:rPr>
            </a:br>
            <a:r>
              <a:rPr lang="en-US" sz="2400" dirty="0">
                <a:solidFill>
                  <a:schemeClr val="tx1"/>
                </a:solidFill>
                <a:latin typeface="Trebuchet MS" panose="020B0603020202020204" pitchFamily="34" charset="0"/>
                <a:cs typeface="Circular Std Bold"/>
              </a:rPr>
              <a:t>and inclusion?</a:t>
            </a:r>
            <a:br>
              <a:rPr lang="en-US" sz="2400" dirty="0">
                <a:solidFill>
                  <a:schemeClr val="tx1"/>
                </a:solidFill>
                <a:latin typeface="Trebuchet MS" panose="020B0603020202020204" pitchFamily="34" charset="0"/>
                <a:cs typeface="Circular Std Bold"/>
              </a:rPr>
            </a:br>
            <a:endParaRPr lang="en-GB" sz="2400" dirty="0">
              <a:solidFill>
                <a:schemeClr val="tx1"/>
              </a:solidFill>
            </a:endParaRPr>
          </a:p>
        </p:txBody>
      </p:sp>
      <p:sp>
        <p:nvSpPr>
          <p:cNvPr id="3" name="Content Placeholder 2">
            <a:extLst>
              <a:ext uri="{FF2B5EF4-FFF2-40B4-BE49-F238E27FC236}">
                <a16:creationId xmlns:a16="http://schemas.microsoft.com/office/drawing/2014/main" id="{319E4652-6C07-4BE6-96A6-12282DC9057C}"/>
              </a:ext>
            </a:extLst>
          </p:cNvPr>
          <p:cNvSpPr>
            <a:spLocks noGrp="1"/>
          </p:cNvSpPr>
          <p:nvPr>
            <p:ph idx="1"/>
          </p:nvPr>
        </p:nvSpPr>
        <p:spPr>
          <a:xfrm>
            <a:off x="562547" y="1357537"/>
            <a:ext cx="10824749" cy="5133406"/>
          </a:xfrm>
        </p:spPr>
        <p:txBody>
          <a:bodyPr vert="horz" lIns="91440" tIns="45720" rIns="91440" bIns="45720" rtlCol="0" anchor="t">
            <a:noAutofit/>
          </a:bodyPr>
          <a:lstStyle/>
          <a:p>
            <a:pPr marL="622300" lvl="1">
              <a:buFont typeface="Wingdings" panose="05000000000000000000" pitchFamily="2" charset="2"/>
              <a:buChar char="Ø"/>
            </a:pPr>
            <a:r>
              <a:rPr lang="en-US" sz="2000" dirty="0">
                <a:solidFill>
                  <a:schemeClr val="tx1"/>
                </a:solidFill>
              </a:rPr>
              <a:t>Diversity is simply a representation of many different types of people focusing on the differences</a:t>
            </a:r>
            <a:br>
              <a:rPr lang="en-US" sz="2000" dirty="0"/>
            </a:br>
            <a:endParaRPr lang="en-US" sz="2000" dirty="0">
              <a:solidFill>
                <a:schemeClr val="tx1"/>
              </a:solidFill>
              <a:cs typeface="Calibri"/>
            </a:endParaRPr>
          </a:p>
          <a:p>
            <a:pPr marL="622300" lvl="1">
              <a:buFont typeface="Wingdings" panose="05000000000000000000" pitchFamily="2" charset="2"/>
              <a:buChar char="Ø"/>
            </a:pPr>
            <a:r>
              <a:rPr lang="en-US" sz="2000" dirty="0">
                <a:solidFill>
                  <a:schemeClr val="tx1"/>
                </a:solidFill>
              </a:rPr>
              <a:t>Inclusion is the act of welcoming a </a:t>
            </a:r>
            <a:r>
              <a:rPr lang="en-GB" sz="2000" dirty="0">
                <a:solidFill>
                  <a:schemeClr val="tx1"/>
                </a:solidFill>
              </a:rPr>
              <a:t>person/groups that is included within that environment  - </a:t>
            </a:r>
            <a:r>
              <a:rPr lang="en-US" sz="2000" dirty="0">
                <a:solidFill>
                  <a:schemeClr val="tx1"/>
                </a:solidFill>
              </a:rPr>
              <a:t>where all different kinds of people can thrive and succeed. </a:t>
            </a:r>
            <a:endParaRPr lang="en-US" sz="2000" dirty="0">
              <a:solidFill>
                <a:schemeClr val="tx1"/>
              </a:solidFill>
              <a:cs typeface="Calibri"/>
            </a:endParaRPr>
          </a:p>
          <a:p>
            <a:pPr marL="407670" lvl="1" indent="0">
              <a:buNone/>
            </a:pPr>
            <a:endParaRPr lang="en-US" sz="2000" dirty="0">
              <a:solidFill>
                <a:schemeClr val="tx1"/>
              </a:solidFill>
              <a:cs typeface="Calibri"/>
            </a:endParaRPr>
          </a:p>
          <a:p>
            <a:pPr marL="622300" lvl="1">
              <a:buFont typeface="Wingdings" panose="05000000000000000000" pitchFamily="2" charset="2"/>
              <a:buChar char="Ø"/>
            </a:pPr>
            <a:r>
              <a:rPr lang="en-US" sz="2000" dirty="0">
                <a:solidFill>
                  <a:schemeClr val="tx1"/>
                </a:solidFill>
              </a:rPr>
              <a:t>Inclusion is the act of giving </a:t>
            </a:r>
            <a:r>
              <a:rPr lang="en-GB" sz="2000" dirty="0">
                <a:solidFill>
                  <a:schemeClr val="tx1"/>
                </a:solidFill>
              </a:rPr>
              <a:t>equal access to opportunities and resources for people who might otherwise be excluded or marginalised.</a:t>
            </a:r>
            <a:endParaRPr lang="en-US" sz="2000" dirty="0">
              <a:solidFill>
                <a:schemeClr val="tx1"/>
              </a:solidFill>
              <a:cs typeface="Calibri"/>
            </a:endParaRPr>
          </a:p>
          <a:p>
            <a:pPr marL="622300" lvl="1">
              <a:buFont typeface="Wingdings" panose="05000000000000000000" pitchFamily="2" charset="2"/>
              <a:buChar char="Ø"/>
            </a:pPr>
            <a:r>
              <a:rPr lang="en-US" sz="2000" dirty="0">
                <a:solidFill>
                  <a:schemeClr val="tx1"/>
                </a:solidFill>
              </a:rPr>
              <a:t>Diversity is </a:t>
            </a:r>
            <a:r>
              <a:rPr lang="en-US" sz="2000" dirty="0">
                <a:solidFill>
                  <a:srgbClr val="00B0F0"/>
                </a:solidFill>
              </a:rPr>
              <a:t>what you have. </a:t>
            </a:r>
            <a:r>
              <a:rPr lang="en-US" sz="2000" dirty="0">
                <a:solidFill>
                  <a:schemeClr val="tx1"/>
                </a:solidFill>
              </a:rPr>
              <a:t>Inclusion is </a:t>
            </a:r>
            <a:r>
              <a:rPr lang="en-US" sz="2000" dirty="0">
                <a:solidFill>
                  <a:srgbClr val="00B0F0"/>
                </a:solidFill>
              </a:rPr>
              <a:t>what you do. </a:t>
            </a:r>
            <a:endParaRPr lang="en-US" sz="2000" dirty="0">
              <a:solidFill>
                <a:srgbClr val="00B0F0"/>
              </a:solidFill>
              <a:cs typeface="Calibri"/>
            </a:endParaRPr>
          </a:p>
          <a:p>
            <a:pPr marL="922020" lvl="2">
              <a:buFont typeface="Wingdings" panose="05000000000000000000" pitchFamily="2" charset="2"/>
              <a:buChar char="Ø"/>
            </a:pPr>
            <a:r>
              <a:rPr lang="en-US" sz="2000" dirty="0">
                <a:solidFill>
                  <a:schemeClr val="tx1"/>
                </a:solidFill>
              </a:rPr>
              <a:t>Simply having a diverse workforce is not enough. </a:t>
            </a:r>
            <a:endParaRPr lang="en-US" sz="2000" dirty="0">
              <a:solidFill>
                <a:schemeClr val="tx1"/>
              </a:solidFill>
              <a:cs typeface="Calibri"/>
            </a:endParaRPr>
          </a:p>
          <a:p>
            <a:pPr marL="922020" lvl="2">
              <a:buFont typeface="Wingdings" panose="05000000000000000000" pitchFamily="2" charset="2"/>
              <a:buChar char="Ø"/>
            </a:pPr>
            <a:r>
              <a:rPr lang="en-US" sz="2000" dirty="0">
                <a:solidFill>
                  <a:schemeClr val="tx1"/>
                </a:solidFill>
              </a:rPr>
              <a:t>Everyone should be encouraged to fully participate and share equally.  Inclusion is the deliberate act of welcoming diversity for everyone to participate and be successful</a:t>
            </a:r>
            <a:br>
              <a:rPr lang="en-US" sz="2000" dirty="0"/>
            </a:br>
            <a:endParaRPr lang="en-US" sz="2000" dirty="0">
              <a:cs typeface="Calibri"/>
            </a:endParaRPr>
          </a:p>
        </p:txBody>
      </p:sp>
    </p:spTree>
    <p:extLst>
      <p:ext uri="{BB962C8B-B14F-4D97-AF65-F5344CB8AC3E}">
        <p14:creationId xmlns:p14="http://schemas.microsoft.com/office/powerpoint/2010/main" val="588074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0495EB-0003-9F8E-0039-1ED314858D19}"/>
              </a:ext>
            </a:extLst>
          </p:cNvPr>
          <p:cNvSpPr>
            <a:spLocks noGrp="1"/>
          </p:cNvSpPr>
          <p:nvPr>
            <p:ph type="title"/>
          </p:nvPr>
        </p:nvSpPr>
        <p:spPr>
          <a:xfrm>
            <a:off x="648929" y="1063417"/>
            <a:ext cx="3505495" cy="4675396"/>
          </a:xfrm>
        </p:spPr>
        <p:txBody>
          <a:bodyPr anchor="ctr">
            <a:normAutofit/>
          </a:bodyPr>
          <a:lstStyle/>
          <a:p>
            <a:r>
              <a:rPr lang="en-GB" dirty="0">
                <a:solidFill>
                  <a:schemeClr val="tx1"/>
                </a:solidFill>
              </a:rPr>
              <a:t>History </a:t>
            </a:r>
          </a:p>
        </p:txBody>
      </p:sp>
      <p:graphicFrame>
        <p:nvGraphicFramePr>
          <p:cNvPr id="37" name="Content Placeholder 2">
            <a:extLst>
              <a:ext uri="{FF2B5EF4-FFF2-40B4-BE49-F238E27FC236}">
                <a16:creationId xmlns:a16="http://schemas.microsoft.com/office/drawing/2014/main" id="{12D4EB9B-3C85-F449-0B3E-6F4B38353406}"/>
              </a:ext>
            </a:extLst>
          </p:cNvPr>
          <p:cNvGraphicFramePr/>
          <p:nvPr>
            <p:extLst>
              <p:ext uri="{D42A27DB-BD31-4B8C-83A1-F6EECF244321}">
                <p14:modId xmlns:p14="http://schemas.microsoft.com/office/powerpoint/2010/main" val="978276842"/>
              </p:ext>
            </p:extLst>
          </p:nvPr>
        </p:nvGraphicFramePr>
        <p:xfrm>
          <a:off x="2406316" y="673769"/>
          <a:ext cx="7698373" cy="55706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04233790"/>
      </p:ext>
    </p:extLst>
  </p:cSld>
  <p:clrMapOvr>
    <a:overrideClrMapping bg1="lt1" tx1="dk1" bg2="lt2" tx2="dk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1F84DA-077C-9CBF-A7BA-C85A10CD16F1}"/>
              </a:ext>
            </a:extLst>
          </p:cNvPr>
          <p:cNvSpPr>
            <a:spLocks noGrp="1"/>
          </p:cNvSpPr>
          <p:nvPr>
            <p:ph type="title"/>
          </p:nvPr>
        </p:nvSpPr>
        <p:spPr>
          <a:xfrm>
            <a:off x="653144" y="1645920"/>
            <a:ext cx="2414910" cy="4470821"/>
          </a:xfrm>
        </p:spPr>
        <p:txBody>
          <a:bodyPr>
            <a:normAutofit/>
          </a:bodyPr>
          <a:lstStyle/>
          <a:p>
            <a:pPr algn="r"/>
            <a:r>
              <a:rPr lang="en-GB" b="1" dirty="0">
                <a:solidFill>
                  <a:schemeClr val="tx1"/>
                </a:solidFill>
              </a:rPr>
              <a:t>Why was new legislation needed?</a:t>
            </a:r>
          </a:p>
        </p:txBody>
      </p:sp>
      <p:sp>
        <p:nvSpPr>
          <p:cNvPr id="17" name="Content Placeholder 2">
            <a:extLst>
              <a:ext uri="{FF2B5EF4-FFF2-40B4-BE49-F238E27FC236}">
                <a16:creationId xmlns:a16="http://schemas.microsoft.com/office/drawing/2014/main" id="{AC74E92D-7127-C563-A9E7-BF9AD648FB12}"/>
              </a:ext>
            </a:extLst>
          </p:cNvPr>
          <p:cNvSpPr>
            <a:spLocks noGrp="1"/>
          </p:cNvSpPr>
          <p:nvPr>
            <p:ph idx="1"/>
          </p:nvPr>
        </p:nvSpPr>
        <p:spPr>
          <a:xfrm>
            <a:off x="4176022" y="481263"/>
            <a:ext cx="7297521" cy="6124073"/>
          </a:xfrm>
        </p:spPr>
        <p:txBody>
          <a:bodyPr vert="horz" lIns="91440" tIns="45720" rIns="91440" bIns="45720" rtlCol="0">
            <a:noAutofit/>
          </a:bodyPr>
          <a:lstStyle/>
          <a:p>
            <a:pPr>
              <a:lnSpc>
                <a:spcPct val="90000"/>
              </a:lnSpc>
            </a:pPr>
            <a:r>
              <a:rPr lang="en-GB" sz="2400" dirty="0">
                <a:solidFill>
                  <a:schemeClr val="tx1"/>
                </a:solidFill>
              </a:rPr>
              <a:t>Stronger laws were needed because the old equality laws did not make equality happen fast enough.</a:t>
            </a:r>
            <a:endParaRPr lang="en-GB" sz="2400" dirty="0">
              <a:solidFill>
                <a:schemeClr val="tx1"/>
              </a:solidFill>
              <a:cs typeface="Calibri"/>
            </a:endParaRPr>
          </a:p>
          <a:p>
            <a:pPr>
              <a:lnSpc>
                <a:spcPct val="90000"/>
              </a:lnSpc>
            </a:pPr>
            <a:r>
              <a:rPr lang="en-GB" sz="2400" dirty="0">
                <a:solidFill>
                  <a:schemeClr val="tx1"/>
                </a:solidFill>
              </a:rPr>
              <a:t>Many women are paid less than men for the same kind of work.  Disabled people are a lot more likely to have no job. </a:t>
            </a:r>
          </a:p>
          <a:p>
            <a:pPr>
              <a:lnSpc>
                <a:spcPct val="90000"/>
              </a:lnSpc>
            </a:pPr>
            <a:r>
              <a:rPr lang="en-GB" sz="2400" dirty="0">
                <a:solidFill>
                  <a:schemeClr val="tx1"/>
                </a:solidFill>
              </a:rPr>
              <a:t>People of different races found it harder to get a job</a:t>
            </a:r>
            <a:endParaRPr lang="en-GB" sz="2400" dirty="0">
              <a:solidFill>
                <a:schemeClr val="tx1"/>
              </a:solidFill>
              <a:cs typeface="Calibri"/>
            </a:endParaRPr>
          </a:p>
          <a:p>
            <a:pPr>
              <a:lnSpc>
                <a:spcPct val="90000"/>
              </a:lnSpc>
            </a:pPr>
            <a:r>
              <a:rPr lang="en-GB" sz="2400" dirty="0">
                <a:solidFill>
                  <a:schemeClr val="tx1"/>
                </a:solidFill>
              </a:rPr>
              <a:t>Lesbian and gay people were worried about asking the police for help in case they were treated unfairly. </a:t>
            </a:r>
            <a:endParaRPr lang="en-GB" sz="2400" dirty="0">
              <a:solidFill>
                <a:schemeClr val="tx1"/>
              </a:solidFill>
              <a:cs typeface="Calibri"/>
            </a:endParaRPr>
          </a:p>
          <a:p>
            <a:pPr>
              <a:lnSpc>
                <a:spcPct val="90000"/>
              </a:lnSpc>
            </a:pPr>
            <a:r>
              <a:rPr lang="en-GB" sz="2400" dirty="0">
                <a:solidFill>
                  <a:schemeClr val="tx1"/>
                </a:solidFill>
              </a:rPr>
              <a:t>Government Equalities Office - The Equality Act, made equality real it brought together 9 big equality laws and about 100 smaller laws.</a:t>
            </a:r>
          </a:p>
          <a:p>
            <a:pPr>
              <a:lnSpc>
                <a:spcPct val="90000"/>
              </a:lnSpc>
            </a:pPr>
            <a:r>
              <a:rPr lang="en-GB" sz="2400" dirty="0">
                <a:solidFill>
                  <a:schemeClr val="tx1"/>
                </a:solidFill>
              </a:rPr>
              <a:t>One law makes it easier for all and employers to know what is right or wrong</a:t>
            </a:r>
          </a:p>
        </p:txBody>
      </p:sp>
    </p:spTree>
    <p:extLst>
      <p:ext uri="{BB962C8B-B14F-4D97-AF65-F5344CB8AC3E}">
        <p14:creationId xmlns:p14="http://schemas.microsoft.com/office/powerpoint/2010/main" val="40135267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D1B7C7-6FE6-B75C-C8CD-3E7037807AE1}"/>
              </a:ext>
            </a:extLst>
          </p:cNvPr>
          <p:cNvSpPr>
            <a:spLocks noGrp="1"/>
          </p:cNvSpPr>
          <p:nvPr>
            <p:ph type="title"/>
          </p:nvPr>
        </p:nvSpPr>
        <p:spPr/>
        <p:txBody>
          <a:bodyPr/>
          <a:lstStyle/>
          <a:p>
            <a:r>
              <a:rPr lang="en-US" dirty="0">
                <a:solidFill>
                  <a:schemeClr val="tx1"/>
                </a:solidFill>
              </a:rPr>
              <a:t>Equality Act 2010</a:t>
            </a:r>
          </a:p>
        </p:txBody>
      </p:sp>
      <p:sp>
        <p:nvSpPr>
          <p:cNvPr id="3" name="Content Placeholder 2">
            <a:extLst>
              <a:ext uri="{FF2B5EF4-FFF2-40B4-BE49-F238E27FC236}">
                <a16:creationId xmlns:a16="http://schemas.microsoft.com/office/drawing/2014/main" id="{7A3C2B2E-19A3-7892-4042-7CE9FA558E4B}"/>
              </a:ext>
            </a:extLst>
          </p:cNvPr>
          <p:cNvSpPr>
            <a:spLocks noGrp="1"/>
          </p:cNvSpPr>
          <p:nvPr>
            <p:ph idx="1"/>
          </p:nvPr>
        </p:nvSpPr>
        <p:spPr>
          <a:xfrm>
            <a:off x="875201" y="1484883"/>
            <a:ext cx="8946541" cy="4195481"/>
          </a:xfrm>
        </p:spPr>
        <p:txBody>
          <a:bodyPr>
            <a:normAutofit fontScale="92500" lnSpcReduction="20000"/>
          </a:bodyPr>
          <a:lstStyle/>
          <a:p>
            <a:r>
              <a:rPr lang="en-US" sz="2200" dirty="0">
                <a:solidFill>
                  <a:schemeClr val="tx1"/>
                </a:solidFill>
              </a:rPr>
              <a:t>Introduced in October 2010</a:t>
            </a:r>
          </a:p>
          <a:p>
            <a:r>
              <a:rPr lang="en-GB" sz="2200" dirty="0">
                <a:solidFill>
                  <a:schemeClr val="tx1"/>
                </a:solidFill>
              </a:rPr>
              <a:t>Legal framework to protects individuals from discriminatory and unfair treatment. Everyone has equal rights and opportunities</a:t>
            </a:r>
          </a:p>
          <a:p>
            <a:r>
              <a:rPr lang="en-GB" sz="2200" dirty="0">
                <a:solidFill>
                  <a:schemeClr val="tx1"/>
                </a:solidFill>
              </a:rPr>
              <a:t>It includes:</a:t>
            </a:r>
          </a:p>
          <a:p>
            <a:r>
              <a:rPr lang="en-GB" sz="2200" dirty="0">
                <a:solidFill>
                  <a:schemeClr val="tx1"/>
                </a:solidFill>
              </a:rPr>
              <a:t>Sex Discrimination Act 1975</a:t>
            </a:r>
          </a:p>
          <a:p>
            <a:r>
              <a:rPr lang="en-GB" sz="2200" dirty="0">
                <a:solidFill>
                  <a:schemeClr val="tx1"/>
                </a:solidFill>
              </a:rPr>
              <a:t>Race Relations Act 1976</a:t>
            </a:r>
          </a:p>
          <a:p>
            <a:r>
              <a:rPr lang="en-GB" sz="2200" dirty="0">
                <a:solidFill>
                  <a:schemeClr val="tx1"/>
                </a:solidFill>
              </a:rPr>
              <a:t>Disability Discrimination Act 1995</a:t>
            </a:r>
          </a:p>
          <a:p>
            <a:r>
              <a:rPr lang="en-GB" sz="2200" dirty="0">
                <a:solidFill>
                  <a:schemeClr val="tx1"/>
                </a:solidFill>
              </a:rPr>
              <a:t>Equal Pay Act 1970</a:t>
            </a:r>
          </a:p>
          <a:p>
            <a:r>
              <a:rPr lang="en-GB" sz="2200" dirty="0">
                <a:solidFill>
                  <a:schemeClr val="tx1"/>
                </a:solidFill>
              </a:rPr>
              <a:t>Employment Equality (Religion or Belief) Regulations 2003</a:t>
            </a:r>
          </a:p>
          <a:p>
            <a:r>
              <a:rPr lang="en-GB" sz="2200" dirty="0">
                <a:solidFill>
                  <a:schemeClr val="tx1"/>
                </a:solidFill>
              </a:rPr>
              <a:t>Employment Equality (Sexual Orientation) Regulations 2003</a:t>
            </a:r>
          </a:p>
          <a:p>
            <a:r>
              <a:rPr lang="en-GB" sz="2200" dirty="0">
                <a:solidFill>
                  <a:schemeClr val="tx1"/>
                </a:solidFill>
              </a:rPr>
              <a:t>Employment Equality (Age) Regulations 2003</a:t>
            </a:r>
          </a:p>
          <a:p>
            <a:endParaRPr lang="en-GB" dirty="0"/>
          </a:p>
          <a:p>
            <a:pPr marL="0" indent="0">
              <a:buNone/>
            </a:pPr>
            <a:endParaRPr lang="en-GB" sz="2000" dirty="0"/>
          </a:p>
          <a:p>
            <a:endParaRPr lang="en-US" dirty="0"/>
          </a:p>
        </p:txBody>
      </p:sp>
    </p:spTree>
    <p:extLst>
      <p:ext uri="{BB962C8B-B14F-4D97-AF65-F5344CB8AC3E}">
        <p14:creationId xmlns:p14="http://schemas.microsoft.com/office/powerpoint/2010/main" val="10213504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AB5F2A-9A64-DB1D-B3F9-822E30209EDC}"/>
              </a:ext>
            </a:extLst>
          </p:cNvPr>
          <p:cNvSpPr>
            <a:spLocks noGrp="1"/>
          </p:cNvSpPr>
          <p:nvPr>
            <p:ph type="title"/>
          </p:nvPr>
        </p:nvSpPr>
        <p:spPr>
          <a:xfrm>
            <a:off x="810234" y="863026"/>
            <a:ext cx="9404723" cy="1400530"/>
          </a:xfrm>
        </p:spPr>
        <p:txBody>
          <a:bodyPr/>
          <a:lstStyle/>
          <a:p>
            <a:r>
              <a:rPr lang="en-US" dirty="0">
                <a:solidFill>
                  <a:schemeClr val="tx1"/>
                </a:solidFill>
              </a:rPr>
              <a:t>What are the protected characteristics of the Equality Act 2010?</a:t>
            </a:r>
          </a:p>
        </p:txBody>
      </p:sp>
    </p:spTree>
    <p:extLst>
      <p:ext uri="{BB962C8B-B14F-4D97-AF65-F5344CB8AC3E}">
        <p14:creationId xmlns:p14="http://schemas.microsoft.com/office/powerpoint/2010/main" val="24416880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Image result for protected characteristics">
            <a:extLst>
              <a:ext uri="{FF2B5EF4-FFF2-40B4-BE49-F238E27FC236}">
                <a16:creationId xmlns:a16="http://schemas.microsoft.com/office/drawing/2014/main" id="{A8345EE0-B837-4B15-9D84-8B49F354400C}"/>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934279" y="0"/>
            <a:ext cx="9727096" cy="6067294"/>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8B72A023-EFD7-409E-AA7B-020BBDA90F54}"/>
              </a:ext>
            </a:extLst>
          </p:cNvPr>
          <p:cNvSpPr>
            <a:spLocks noGrp="1"/>
          </p:cNvSpPr>
          <p:nvPr>
            <p:ph type="sldNum" sz="quarter" idx="12"/>
          </p:nvPr>
        </p:nvSpPr>
        <p:spPr>
          <a:xfrm>
            <a:off x="8778672" y="5106725"/>
            <a:ext cx="384378" cy="205383"/>
          </a:xfrm>
        </p:spPr>
        <p:txBody>
          <a:bodyPr vert="horz" lIns="51435" tIns="25718" rIns="51435" bIns="25718" rtlCol="0" anchor="ctr">
            <a:normAutofit/>
          </a:bodyPr>
          <a:lstStyle/>
          <a:p>
            <a:pPr defTabSz="257175">
              <a:spcAft>
                <a:spcPts val="338"/>
              </a:spcAft>
              <a:defRPr/>
            </a:pPr>
            <a:fld id="{5DFEDB64-84C3-4240-BCBA-134AE1D9082C}" type="slidenum">
              <a:rPr lang="en-US">
                <a:solidFill>
                  <a:srgbClr val="FFFFFF"/>
                </a:solidFill>
              </a:rPr>
              <a:pPr defTabSz="257175">
                <a:spcAft>
                  <a:spcPts val="338"/>
                </a:spcAft>
                <a:defRPr/>
              </a:pPr>
              <a:t>15</a:t>
            </a:fld>
            <a:endParaRPr lang="en-US" dirty="0">
              <a:solidFill>
                <a:srgbClr val="FFFFFF"/>
              </a:solidFill>
            </a:endParaRPr>
          </a:p>
        </p:txBody>
      </p:sp>
      <p:sp>
        <p:nvSpPr>
          <p:cNvPr id="3" name="TextBox 2">
            <a:extLst>
              <a:ext uri="{FF2B5EF4-FFF2-40B4-BE49-F238E27FC236}">
                <a16:creationId xmlns:a16="http://schemas.microsoft.com/office/drawing/2014/main" id="{E1C7492C-0654-1EAE-707A-FBFFDD154121}"/>
              </a:ext>
            </a:extLst>
          </p:cNvPr>
          <p:cNvSpPr txBox="1"/>
          <p:nvPr/>
        </p:nvSpPr>
        <p:spPr>
          <a:xfrm>
            <a:off x="5375564" y="6256142"/>
            <a:ext cx="6816436" cy="307777"/>
          </a:xfrm>
          <a:prstGeom prst="rect">
            <a:avLst/>
          </a:prstGeom>
          <a:noFill/>
        </p:spPr>
        <p:txBody>
          <a:bodyPr wrap="square">
            <a:spAutoFit/>
          </a:bodyPr>
          <a:lstStyle/>
          <a:p>
            <a:r>
              <a:rPr lang="en-US" sz="1400" dirty="0"/>
              <a:t>Government Equalities Office and Equality Human Rights Commission, (2015) </a:t>
            </a:r>
          </a:p>
        </p:txBody>
      </p:sp>
    </p:spTree>
    <p:extLst>
      <p:ext uri="{BB962C8B-B14F-4D97-AF65-F5344CB8AC3E}">
        <p14:creationId xmlns:p14="http://schemas.microsoft.com/office/powerpoint/2010/main" val="729750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4CDCE1-073C-8A27-C6C8-618635C598C9}"/>
              </a:ext>
            </a:extLst>
          </p:cNvPr>
          <p:cNvSpPr>
            <a:spLocks noGrp="1"/>
          </p:cNvSpPr>
          <p:nvPr>
            <p:ph type="title"/>
          </p:nvPr>
        </p:nvSpPr>
        <p:spPr>
          <a:xfrm>
            <a:off x="6551550" y="365125"/>
            <a:ext cx="4802249" cy="1535864"/>
          </a:xfrm>
        </p:spPr>
        <p:txBody>
          <a:bodyPr anchor="b">
            <a:normAutofit fontScale="90000"/>
          </a:bodyPr>
          <a:lstStyle/>
          <a:p>
            <a:r>
              <a:rPr lang="en-GB" sz="3200" dirty="0">
                <a:solidFill>
                  <a:schemeClr val="tx1"/>
                </a:solidFill>
              </a:rPr>
              <a:t>Although films – experienced by real people</a:t>
            </a:r>
          </a:p>
        </p:txBody>
      </p:sp>
      <p:sp>
        <p:nvSpPr>
          <p:cNvPr id="1034" name="Content Placeholder 1033">
            <a:extLst>
              <a:ext uri="{FF2B5EF4-FFF2-40B4-BE49-F238E27FC236}">
                <a16:creationId xmlns:a16="http://schemas.microsoft.com/office/drawing/2014/main" id="{C92CB1CD-2B90-381E-F0E7-F4AB9F5D56BA}"/>
              </a:ext>
            </a:extLst>
          </p:cNvPr>
          <p:cNvSpPr>
            <a:spLocks noGrp="1"/>
          </p:cNvSpPr>
          <p:nvPr>
            <p:ph idx="1"/>
          </p:nvPr>
        </p:nvSpPr>
        <p:spPr>
          <a:xfrm>
            <a:off x="6551550" y="2153653"/>
            <a:ext cx="4802249" cy="4498938"/>
          </a:xfrm>
        </p:spPr>
        <p:txBody>
          <a:bodyPr>
            <a:noAutofit/>
          </a:bodyPr>
          <a:lstStyle/>
          <a:p>
            <a:r>
              <a:rPr lang="en-GB" sz="2000" dirty="0">
                <a:solidFill>
                  <a:schemeClr val="tx1"/>
                </a:solidFill>
              </a:rPr>
              <a:t>F</a:t>
            </a:r>
            <a:r>
              <a:rPr lang="en-GB" sz="2000" b="0" i="0" dirty="0">
                <a:solidFill>
                  <a:schemeClr val="tx1"/>
                </a:solidFill>
                <a:effectLst/>
              </a:rPr>
              <a:t>emale factory workers at the Ford </a:t>
            </a:r>
            <a:r>
              <a:rPr lang="en-GB" sz="2000" i="0" dirty="0">
                <a:solidFill>
                  <a:schemeClr val="tx1"/>
                </a:solidFill>
                <a:effectLst/>
              </a:rPr>
              <a:t>Dagenham</a:t>
            </a:r>
            <a:r>
              <a:rPr lang="en-GB" sz="2000" b="0" i="0" dirty="0">
                <a:solidFill>
                  <a:schemeClr val="tx1"/>
                </a:solidFill>
                <a:effectLst/>
              </a:rPr>
              <a:t> plant – strike action for equal pay</a:t>
            </a:r>
            <a:endParaRPr lang="en-US" sz="2000" dirty="0">
              <a:solidFill>
                <a:schemeClr val="tx1"/>
              </a:solidFill>
            </a:endParaRPr>
          </a:p>
          <a:p>
            <a:r>
              <a:rPr lang="en-GB" sz="2000" b="0" i="0" dirty="0">
                <a:solidFill>
                  <a:schemeClr val="tx1"/>
                </a:solidFill>
                <a:effectLst/>
              </a:rPr>
              <a:t>Gay man Andrew Beckett who asks lawyer Joe Miller to help him sue his employers, who fired him after discovering he had AIDS</a:t>
            </a:r>
          </a:p>
          <a:p>
            <a:r>
              <a:rPr lang="en-GB" sz="2000" b="0" i="0" dirty="0">
                <a:solidFill>
                  <a:schemeClr val="tx1"/>
                </a:solidFill>
                <a:effectLst/>
              </a:rPr>
              <a:t>New York City's ballroom culture, an LGBTQ subculture in the African-Latino cultures</a:t>
            </a:r>
          </a:p>
          <a:p>
            <a:r>
              <a:rPr lang="en-GB" sz="2000" dirty="0">
                <a:solidFill>
                  <a:schemeClr val="tx1"/>
                </a:solidFill>
              </a:rPr>
              <a:t>Regular sign UK not to rent rooms out 1950’s onwards</a:t>
            </a:r>
          </a:p>
        </p:txBody>
      </p:sp>
      <p:pic>
        <p:nvPicPr>
          <p:cNvPr id="1030" name="Picture 6" descr="Pose - Rotten Tomatoes">
            <a:extLst>
              <a:ext uri="{FF2B5EF4-FFF2-40B4-BE49-F238E27FC236}">
                <a16:creationId xmlns:a16="http://schemas.microsoft.com/office/drawing/2014/main" id="{50D952F0-E27B-6EC6-D464-EC49BCFAF4A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2342" r="3" b="1410"/>
          <a:stretch/>
        </p:blipFill>
        <p:spPr bwMode="auto">
          <a:xfrm>
            <a:off x="-1" y="10"/>
            <a:ext cx="3003123" cy="389238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BBC One - Made in Dagenham">
            <a:extLst>
              <a:ext uri="{FF2B5EF4-FFF2-40B4-BE49-F238E27FC236}">
                <a16:creationId xmlns:a16="http://schemas.microsoft.com/office/drawing/2014/main" id="{38D3C345-31A5-27B5-8027-F3E116CAFB3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7778" r="11321" b="1"/>
          <a:stretch/>
        </p:blipFill>
        <p:spPr bwMode="auto">
          <a:xfrm>
            <a:off x="3180257" y="10"/>
            <a:ext cx="3016307" cy="278593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499F5393-399D-3B0F-37F6-5550CF0EFBB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20033" r="3" b="18300"/>
          <a:stretch/>
        </p:blipFill>
        <p:spPr bwMode="auto">
          <a:xfrm>
            <a:off x="-1" y="4079988"/>
            <a:ext cx="3003123" cy="277801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5470522A-1D8F-69AF-6007-50071FFA5560}"/>
              </a:ext>
            </a:extLst>
          </p:cNvPr>
          <p:cNvPicPr>
            <a:picLocks noChangeAspect="1"/>
          </p:cNvPicPr>
          <p:nvPr/>
        </p:nvPicPr>
        <p:blipFill rotWithShape="1">
          <a:blip r:embed="rId5"/>
          <a:srcRect r="8735"/>
          <a:stretch/>
        </p:blipFill>
        <p:spPr>
          <a:xfrm>
            <a:off x="3180257" y="2957665"/>
            <a:ext cx="3016307" cy="3900335"/>
          </a:xfrm>
          <a:prstGeom prst="rect">
            <a:avLst/>
          </a:prstGeom>
        </p:spPr>
      </p:pic>
    </p:spTree>
    <p:extLst>
      <p:ext uri="{BB962C8B-B14F-4D97-AF65-F5344CB8AC3E}">
        <p14:creationId xmlns:p14="http://schemas.microsoft.com/office/powerpoint/2010/main" val="33790738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defTabSz="685800">
              <a:defRPr/>
            </a:pPr>
            <a:fld id="{5DFEDB64-84C3-4240-BCBA-134AE1D9082C}" type="slidenum">
              <a:rPr lang="en-GB" sz="675">
                <a:solidFill>
                  <a:srgbClr val="1F3864"/>
                </a:solidFill>
                <a:latin typeface="Trebuchet MS" panose="020B0603020202020204"/>
              </a:rPr>
              <a:pPr defTabSz="685800">
                <a:defRPr/>
              </a:pPr>
              <a:t>17</a:t>
            </a:fld>
            <a:endParaRPr lang="en-GB" sz="675" dirty="0">
              <a:solidFill>
                <a:srgbClr val="1F3864"/>
              </a:solidFill>
              <a:latin typeface="Trebuchet MS" panose="020B0603020202020204"/>
            </a:endParaRPr>
          </a:p>
        </p:txBody>
      </p:sp>
      <p:pic>
        <p:nvPicPr>
          <p:cNvPr id="2050" name="Picture 2" descr="Related image"/>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8834"/>
          <a:stretch/>
        </p:blipFill>
        <p:spPr bwMode="auto">
          <a:xfrm>
            <a:off x="432130" y="116454"/>
            <a:ext cx="10956562" cy="625381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23259B34-DC2A-C715-ED44-59E4F19F6BD8}"/>
              </a:ext>
            </a:extLst>
          </p:cNvPr>
          <p:cNvSpPr txBox="1"/>
          <p:nvPr/>
        </p:nvSpPr>
        <p:spPr>
          <a:xfrm>
            <a:off x="8049491" y="6488668"/>
            <a:ext cx="1840568" cy="369332"/>
          </a:xfrm>
          <a:prstGeom prst="rect">
            <a:avLst/>
          </a:prstGeom>
          <a:noFill/>
        </p:spPr>
        <p:txBody>
          <a:bodyPr wrap="none" rtlCol="0">
            <a:spAutoFit/>
          </a:bodyPr>
          <a:lstStyle/>
          <a:p>
            <a:r>
              <a:rPr lang="en-US" dirty="0"/>
              <a:t>Sowden (2019)</a:t>
            </a:r>
          </a:p>
        </p:txBody>
      </p:sp>
    </p:spTree>
    <p:extLst>
      <p:ext uri="{BB962C8B-B14F-4D97-AF65-F5344CB8AC3E}">
        <p14:creationId xmlns:p14="http://schemas.microsoft.com/office/powerpoint/2010/main" val="31297411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picture containing text">
            <a:extLst>
              <a:ext uri="{FF2B5EF4-FFF2-40B4-BE49-F238E27FC236}">
                <a16:creationId xmlns:a16="http://schemas.microsoft.com/office/drawing/2014/main" id="{CCAACBC9-DD00-7939-F901-3ACB10182B4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5458" y="1363657"/>
            <a:ext cx="9150807" cy="2568268"/>
          </a:xfrm>
          <a:prstGeom prst="rect">
            <a:avLst/>
          </a:prstGeom>
          <a:effectLst/>
        </p:spPr>
      </p:pic>
      <p:sp>
        <p:nvSpPr>
          <p:cNvPr id="2" name="Title 1">
            <a:extLst>
              <a:ext uri="{FF2B5EF4-FFF2-40B4-BE49-F238E27FC236}">
                <a16:creationId xmlns:a16="http://schemas.microsoft.com/office/drawing/2014/main" id="{0D7F1F42-B4F5-EE7D-F3D3-B5FB8E4821E9}"/>
              </a:ext>
            </a:extLst>
          </p:cNvPr>
          <p:cNvSpPr>
            <a:spLocks noGrp="1"/>
          </p:cNvSpPr>
          <p:nvPr>
            <p:ph type="ctrTitle"/>
          </p:nvPr>
        </p:nvSpPr>
        <p:spPr>
          <a:xfrm>
            <a:off x="636916" y="4854346"/>
            <a:ext cx="9149350" cy="868026"/>
          </a:xfrm>
        </p:spPr>
        <p:txBody>
          <a:bodyPr>
            <a:normAutofit/>
          </a:bodyPr>
          <a:lstStyle/>
          <a:p>
            <a:r>
              <a:rPr lang="en-GB" sz="4800" dirty="0">
                <a:solidFill>
                  <a:schemeClr val="tx1"/>
                </a:solidFill>
              </a:rPr>
              <a:t>HATE CRIME</a:t>
            </a:r>
          </a:p>
        </p:txBody>
      </p:sp>
    </p:spTree>
    <p:extLst>
      <p:ext uri="{BB962C8B-B14F-4D97-AF65-F5344CB8AC3E}">
        <p14:creationId xmlns:p14="http://schemas.microsoft.com/office/powerpoint/2010/main" val="3861575822"/>
      </p:ext>
    </p:extLst>
  </p:cSld>
  <p:clrMapOvr>
    <a:overrideClrMapping bg1="lt1" tx1="dk1" bg2="lt2" tx2="dk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825338-6ABB-7B7E-D481-B7D8497C72CD}"/>
              </a:ext>
            </a:extLst>
          </p:cNvPr>
          <p:cNvSpPr>
            <a:spLocks noGrp="1"/>
          </p:cNvSpPr>
          <p:nvPr>
            <p:ph type="title"/>
          </p:nvPr>
        </p:nvSpPr>
        <p:spPr/>
        <p:txBody>
          <a:bodyPr/>
          <a:lstStyle/>
          <a:p>
            <a:r>
              <a:rPr lang="en-GB" dirty="0">
                <a:solidFill>
                  <a:schemeClr val="tx1"/>
                </a:solidFill>
              </a:rPr>
              <a:t>HATE  - What’s the difference?</a:t>
            </a:r>
          </a:p>
        </p:txBody>
      </p:sp>
      <p:sp>
        <p:nvSpPr>
          <p:cNvPr id="3" name="Text Placeholder 2">
            <a:extLst>
              <a:ext uri="{FF2B5EF4-FFF2-40B4-BE49-F238E27FC236}">
                <a16:creationId xmlns:a16="http://schemas.microsoft.com/office/drawing/2014/main" id="{A28BDB83-8D84-5536-284B-F9D578322AAE}"/>
              </a:ext>
            </a:extLst>
          </p:cNvPr>
          <p:cNvSpPr>
            <a:spLocks noGrp="1"/>
          </p:cNvSpPr>
          <p:nvPr>
            <p:ph type="body" idx="1"/>
          </p:nvPr>
        </p:nvSpPr>
        <p:spPr/>
        <p:txBody>
          <a:bodyPr/>
          <a:lstStyle/>
          <a:p>
            <a:r>
              <a:rPr lang="en-GB" dirty="0">
                <a:solidFill>
                  <a:schemeClr val="tx1"/>
                </a:solidFill>
              </a:rPr>
              <a:t>Hate Crime 	</a:t>
            </a:r>
          </a:p>
        </p:txBody>
      </p:sp>
      <p:sp>
        <p:nvSpPr>
          <p:cNvPr id="4" name="Content Placeholder 3">
            <a:extLst>
              <a:ext uri="{FF2B5EF4-FFF2-40B4-BE49-F238E27FC236}">
                <a16:creationId xmlns:a16="http://schemas.microsoft.com/office/drawing/2014/main" id="{C02154C6-B29B-8265-4C51-353BCF0F813A}"/>
              </a:ext>
            </a:extLst>
          </p:cNvPr>
          <p:cNvSpPr>
            <a:spLocks noGrp="1"/>
          </p:cNvSpPr>
          <p:nvPr>
            <p:ph sz="half" idx="2"/>
          </p:nvPr>
        </p:nvSpPr>
        <p:spPr/>
        <p:txBody>
          <a:bodyPr>
            <a:normAutofit fontScale="92500" lnSpcReduction="20000"/>
          </a:bodyPr>
          <a:lstStyle/>
          <a:p>
            <a:r>
              <a:rPr lang="en-GB" b="0" i="0" dirty="0">
                <a:solidFill>
                  <a:schemeClr val="tx1"/>
                </a:solidFill>
                <a:effectLst/>
                <a:latin typeface="Lato" panose="020F0502020204030203" pitchFamily="34" charset="0"/>
              </a:rPr>
              <a:t>Hate crimes are criminal offences</a:t>
            </a:r>
          </a:p>
          <a:p>
            <a:r>
              <a:rPr lang="en-GB" b="0" i="0" dirty="0">
                <a:solidFill>
                  <a:schemeClr val="tx1"/>
                </a:solidFill>
                <a:effectLst/>
                <a:latin typeface="Lato" panose="020F0502020204030203" pitchFamily="34" charset="0"/>
              </a:rPr>
              <a:t>Any criminal offence which is perceived by the victim or other’s to be motivated by hostility or prejudice based on a person's race or perceived race; religion or perceived religion; sexual orientation or perceived sexual orientation; disability or perceived disability and any crime motivated by hostility or prejudice against a person who is transgender or perceived to be transgender.</a:t>
            </a:r>
          </a:p>
          <a:p>
            <a:r>
              <a:rPr lang="en-GB" dirty="0">
                <a:solidFill>
                  <a:schemeClr val="tx1"/>
                </a:solidFill>
                <a:latin typeface="Lato" panose="020F0502020204030203" pitchFamily="34" charset="0"/>
              </a:rPr>
              <a:t>Assault/murder/theft/sexual assault</a:t>
            </a:r>
            <a:endParaRPr lang="en-GB" b="0" i="0" dirty="0">
              <a:solidFill>
                <a:schemeClr val="tx1"/>
              </a:solidFill>
              <a:effectLst/>
              <a:latin typeface="Lato" panose="020F0502020204030203" pitchFamily="34" charset="0"/>
            </a:endParaRPr>
          </a:p>
          <a:p>
            <a:endParaRPr lang="en-GB" dirty="0"/>
          </a:p>
        </p:txBody>
      </p:sp>
      <p:sp>
        <p:nvSpPr>
          <p:cNvPr id="5" name="Text Placeholder 4">
            <a:extLst>
              <a:ext uri="{FF2B5EF4-FFF2-40B4-BE49-F238E27FC236}">
                <a16:creationId xmlns:a16="http://schemas.microsoft.com/office/drawing/2014/main" id="{BC406EFE-A7A7-FA2A-29B9-A741BF08062D}"/>
              </a:ext>
            </a:extLst>
          </p:cNvPr>
          <p:cNvSpPr>
            <a:spLocks noGrp="1"/>
          </p:cNvSpPr>
          <p:nvPr>
            <p:ph type="body" sz="quarter" idx="3"/>
          </p:nvPr>
        </p:nvSpPr>
        <p:spPr/>
        <p:txBody>
          <a:bodyPr/>
          <a:lstStyle/>
          <a:p>
            <a:r>
              <a:rPr lang="en-GB" dirty="0">
                <a:solidFill>
                  <a:schemeClr val="tx1"/>
                </a:solidFill>
              </a:rPr>
              <a:t>Hate Incident </a:t>
            </a:r>
          </a:p>
        </p:txBody>
      </p:sp>
      <p:sp>
        <p:nvSpPr>
          <p:cNvPr id="6" name="Content Placeholder 5">
            <a:extLst>
              <a:ext uri="{FF2B5EF4-FFF2-40B4-BE49-F238E27FC236}">
                <a16:creationId xmlns:a16="http://schemas.microsoft.com/office/drawing/2014/main" id="{D8E0908C-4699-4E3B-7C01-F0BAC3AD50C3}"/>
              </a:ext>
            </a:extLst>
          </p:cNvPr>
          <p:cNvSpPr>
            <a:spLocks noGrp="1"/>
          </p:cNvSpPr>
          <p:nvPr>
            <p:ph sz="quarter" idx="4"/>
          </p:nvPr>
        </p:nvSpPr>
        <p:spPr/>
        <p:txBody>
          <a:bodyPr>
            <a:normAutofit fontScale="92500" lnSpcReduction="20000"/>
          </a:bodyPr>
          <a:lstStyle/>
          <a:p>
            <a:r>
              <a:rPr lang="en-GB" b="0" i="0" dirty="0">
                <a:solidFill>
                  <a:schemeClr val="tx1"/>
                </a:solidFill>
                <a:effectLst/>
                <a:latin typeface="Lato" panose="020F0502020204030203" pitchFamily="34" charset="0"/>
              </a:rPr>
              <a:t>Hate incidents refer to incidences that are motivated by specific characteristics – No law broken</a:t>
            </a:r>
          </a:p>
          <a:p>
            <a:r>
              <a:rPr lang="en-GB" dirty="0">
                <a:solidFill>
                  <a:schemeClr val="tx1"/>
                </a:solidFill>
                <a:latin typeface="Lato" panose="020F0502020204030203" pitchFamily="34" charset="0"/>
              </a:rPr>
              <a:t>A</a:t>
            </a:r>
            <a:r>
              <a:rPr lang="en-GB" b="0" i="0" dirty="0">
                <a:solidFill>
                  <a:schemeClr val="tx1"/>
                </a:solidFill>
                <a:effectLst/>
                <a:latin typeface="Lato" panose="020F0502020204030203" pitchFamily="34" charset="0"/>
              </a:rPr>
              <a:t>ny incident which the victim, or anyone else, thinks is based on someone’s prejudice towards them because of their race, religion, sexual orientation, disability or because they are transgender</a:t>
            </a:r>
            <a:r>
              <a:rPr lang="en-GB" b="0" i="0" dirty="0">
                <a:solidFill>
                  <a:srgbClr val="454545"/>
                </a:solidFill>
                <a:effectLst/>
                <a:latin typeface="Lato" panose="020F0502020204030203" pitchFamily="34" charset="0"/>
              </a:rPr>
              <a:t>.</a:t>
            </a:r>
          </a:p>
          <a:p>
            <a:r>
              <a:rPr lang="en-GB" dirty="0">
                <a:solidFill>
                  <a:schemeClr val="tx1"/>
                </a:solidFill>
                <a:latin typeface="Lato" panose="020F0502020204030203" pitchFamily="34" charset="0"/>
              </a:rPr>
              <a:t>Name calling/ social media/complains about smell/noise</a:t>
            </a:r>
            <a:endParaRPr lang="en-GB" dirty="0">
              <a:solidFill>
                <a:schemeClr val="tx1"/>
              </a:solidFill>
            </a:endParaRPr>
          </a:p>
        </p:txBody>
      </p:sp>
      <p:pic>
        <p:nvPicPr>
          <p:cNvPr id="8" name="Picture 7">
            <a:extLst>
              <a:ext uri="{FF2B5EF4-FFF2-40B4-BE49-F238E27FC236}">
                <a16:creationId xmlns:a16="http://schemas.microsoft.com/office/drawing/2014/main" id="{0C1BBAB2-D689-2886-2444-EC6E8B2361BC}"/>
              </a:ext>
            </a:extLst>
          </p:cNvPr>
          <p:cNvPicPr>
            <a:picLocks noChangeAspect="1"/>
          </p:cNvPicPr>
          <p:nvPr/>
        </p:nvPicPr>
        <p:blipFill>
          <a:blip r:embed="rId3"/>
          <a:stretch>
            <a:fillRect/>
          </a:stretch>
        </p:blipFill>
        <p:spPr>
          <a:xfrm>
            <a:off x="8205537" y="596059"/>
            <a:ext cx="1400425" cy="1275095"/>
          </a:xfrm>
          <a:prstGeom prst="rect">
            <a:avLst/>
          </a:prstGeom>
        </p:spPr>
      </p:pic>
    </p:spTree>
    <p:extLst>
      <p:ext uri="{BB962C8B-B14F-4D97-AF65-F5344CB8AC3E}">
        <p14:creationId xmlns:p14="http://schemas.microsoft.com/office/powerpoint/2010/main" val="108943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0" end="0"/>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2DBB00-1791-8701-F9AF-15DBB59ED280}"/>
              </a:ext>
            </a:extLst>
          </p:cNvPr>
          <p:cNvSpPr>
            <a:spLocks noGrp="1"/>
          </p:cNvSpPr>
          <p:nvPr>
            <p:ph type="title"/>
          </p:nvPr>
        </p:nvSpPr>
        <p:spPr>
          <a:xfrm>
            <a:off x="677334" y="609600"/>
            <a:ext cx="8596668" cy="942475"/>
          </a:xfrm>
        </p:spPr>
        <p:txBody>
          <a:bodyPr>
            <a:normAutofit fontScale="90000"/>
          </a:bodyPr>
          <a:lstStyle/>
          <a:p>
            <a:r>
              <a:rPr lang="en-GB" sz="2800" b="0" i="0" dirty="0">
                <a:solidFill>
                  <a:srgbClr val="444444"/>
                </a:solidFill>
                <a:effectLst/>
                <a:latin typeface="Lato" panose="020F0502020204030203" pitchFamily="34" charset="0"/>
              </a:rPr>
              <a:t>The law recognises five types of hate crime &amp; incidents - CPS</a:t>
            </a:r>
            <a:endParaRPr lang="en-GB" sz="2800" dirty="0"/>
          </a:p>
        </p:txBody>
      </p:sp>
      <p:sp>
        <p:nvSpPr>
          <p:cNvPr id="3" name="Content Placeholder 2">
            <a:extLst>
              <a:ext uri="{FF2B5EF4-FFF2-40B4-BE49-F238E27FC236}">
                <a16:creationId xmlns:a16="http://schemas.microsoft.com/office/drawing/2014/main" id="{9FE100BB-9DDA-1590-0AF3-8B24B329B8D9}"/>
              </a:ext>
            </a:extLst>
          </p:cNvPr>
          <p:cNvSpPr>
            <a:spLocks noGrp="1"/>
          </p:cNvSpPr>
          <p:nvPr>
            <p:ph idx="1"/>
          </p:nvPr>
        </p:nvSpPr>
        <p:spPr>
          <a:xfrm>
            <a:off x="677334" y="1552075"/>
            <a:ext cx="8596668" cy="4489288"/>
          </a:xfrm>
        </p:spPr>
        <p:txBody>
          <a:bodyPr>
            <a:normAutofit lnSpcReduction="10000"/>
          </a:bodyPr>
          <a:lstStyle/>
          <a:p>
            <a:pPr algn="l">
              <a:buFont typeface="Arial" panose="020B0604020202020204" pitchFamily="34" charset="0"/>
              <a:buChar char="•"/>
            </a:pPr>
            <a:r>
              <a:rPr lang="en-GB" b="0" i="0" dirty="0">
                <a:solidFill>
                  <a:schemeClr val="tx1"/>
                </a:solidFill>
                <a:effectLst/>
                <a:latin typeface="Lato" panose="020F0502020204030203" pitchFamily="34" charset="0"/>
              </a:rPr>
              <a:t>Race</a:t>
            </a:r>
          </a:p>
          <a:p>
            <a:pPr algn="l">
              <a:buFont typeface="Arial" panose="020B0604020202020204" pitchFamily="34" charset="0"/>
              <a:buChar char="•"/>
            </a:pPr>
            <a:r>
              <a:rPr lang="en-GB" b="0" i="0" dirty="0">
                <a:solidFill>
                  <a:schemeClr val="tx1"/>
                </a:solidFill>
                <a:effectLst/>
                <a:latin typeface="Lato" panose="020F0502020204030203" pitchFamily="34" charset="0"/>
              </a:rPr>
              <a:t>Religion </a:t>
            </a:r>
          </a:p>
          <a:p>
            <a:pPr algn="l">
              <a:buFont typeface="Arial" panose="020B0604020202020204" pitchFamily="34" charset="0"/>
              <a:buChar char="•"/>
            </a:pPr>
            <a:r>
              <a:rPr lang="en-GB" b="0" i="0" dirty="0">
                <a:solidFill>
                  <a:schemeClr val="tx1"/>
                </a:solidFill>
                <a:effectLst/>
                <a:latin typeface="Lato" panose="020F0502020204030203" pitchFamily="34" charset="0"/>
              </a:rPr>
              <a:t>Disability</a:t>
            </a:r>
          </a:p>
          <a:p>
            <a:pPr algn="l">
              <a:buFont typeface="Arial" panose="020B0604020202020204" pitchFamily="34" charset="0"/>
              <a:buChar char="•"/>
            </a:pPr>
            <a:r>
              <a:rPr lang="en-GB" b="0" i="0" dirty="0">
                <a:solidFill>
                  <a:schemeClr val="tx1"/>
                </a:solidFill>
                <a:effectLst/>
                <a:latin typeface="Lato" panose="020F0502020204030203" pitchFamily="34" charset="0"/>
              </a:rPr>
              <a:t>Sexual orientation </a:t>
            </a:r>
          </a:p>
          <a:p>
            <a:pPr algn="l">
              <a:buFont typeface="Arial" panose="020B0604020202020204" pitchFamily="34" charset="0"/>
              <a:buChar char="•"/>
            </a:pPr>
            <a:r>
              <a:rPr lang="en-GB" b="0" i="0" dirty="0">
                <a:solidFill>
                  <a:schemeClr val="tx1"/>
                </a:solidFill>
                <a:effectLst/>
                <a:latin typeface="Lato" panose="020F0502020204030203" pitchFamily="34" charset="0"/>
              </a:rPr>
              <a:t>Transgender identity</a:t>
            </a:r>
          </a:p>
          <a:p>
            <a:pPr algn="l"/>
            <a:r>
              <a:rPr lang="en-GB" i="0" dirty="0">
                <a:solidFill>
                  <a:schemeClr val="tx1"/>
                </a:solidFill>
                <a:effectLst/>
                <a:latin typeface="Lato" panose="020F0502020204030203" pitchFamily="34" charset="0"/>
              </a:rPr>
              <a:t>Any crime can be prosecuted as a hate crime </a:t>
            </a:r>
            <a:r>
              <a:rPr lang="en-GB" b="0" i="0" dirty="0">
                <a:solidFill>
                  <a:schemeClr val="tx1"/>
                </a:solidFill>
                <a:effectLst/>
                <a:latin typeface="Lato" panose="020F0502020204030203" pitchFamily="34" charset="0"/>
              </a:rPr>
              <a:t>if the offender has either:</a:t>
            </a:r>
          </a:p>
          <a:p>
            <a:pPr algn="l">
              <a:buFont typeface="Arial" panose="020B0604020202020204" pitchFamily="34" charset="0"/>
              <a:buChar char="•"/>
            </a:pPr>
            <a:r>
              <a:rPr lang="en-GB" b="1" i="0" dirty="0">
                <a:solidFill>
                  <a:schemeClr val="tx1"/>
                </a:solidFill>
                <a:effectLst/>
                <a:latin typeface="Lato" panose="020F0502020204030203" pitchFamily="34" charset="0"/>
              </a:rPr>
              <a:t>demonstrated hostility based on race, religion, disability, sexual orientation or transgender identity</a:t>
            </a:r>
          </a:p>
          <a:p>
            <a:pPr algn="l"/>
            <a:r>
              <a:rPr lang="en-GB" i="0" dirty="0">
                <a:solidFill>
                  <a:schemeClr val="tx1"/>
                </a:solidFill>
                <a:effectLst/>
                <a:latin typeface="Lato" panose="020F0502020204030203" pitchFamily="34" charset="0"/>
              </a:rPr>
              <a:t>Or</a:t>
            </a:r>
          </a:p>
          <a:p>
            <a:pPr algn="l">
              <a:buFont typeface="Arial" panose="020B0604020202020204" pitchFamily="34" charset="0"/>
              <a:buChar char="•"/>
            </a:pPr>
            <a:r>
              <a:rPr lang="en-GB" b="1" i="0" dirty="0">
                <a:solidFill>
                  <a:schemeClr val="tx1"/>
                </a:solidFill>
                <a:effectLst/>
                <a:latin typeface="Lato" panose="020F0502020204030203" pitchFamily="34" charset="0"/>
              </a:rPr>
              <a:t>been motivated by hostility based on race, religion, disability, sexual orientation or transgender identity</a:t>
            </a:r>
          </a:p>
          <a:p>
            <a:pPr algn="l"/>
            <a:r>
              <a:rPr lang="en-GB" b="0" i="0" dirty="0">
                <a:solidFill>
                  <a:schemeClr val="tx1"/>
                </a:solidFill>
                <a:effectLst/>
                <a:latin typeface="Lato" panose="020F0502020204030203" pitchFamily="34" charset="0"/>
              </a:rPr>
              <a:t>Someone can be a victim of </a:t>
            </a:r>
            <a:r>
              <a:rPr lang="en-GB" b="1" i="0" dirty="0">
                <a:solidFill>
                  <a:schemeClr val="tx1"/>
                </a:solidFill>
                <a:effectLst/>
                <a:latin typeface="Lato" panose="020F0502020204030203" pitchFamily="34" charset="0"/>
              </a:rPr>
              <a:t>more than one</a:t>
            </a:r>
            <a:r>
              <a:rPr lang="en-GB" b="0" i="0" dirty="0">
                <a:solidFill>
                  <a:schemeClr val="tx1"/>
                </a:solidFill>
                <a:effectLst/>
                <a:latin typeface="Lato" panose="020F0502020204030203" pitchFamily="34" charset="0"/>
              </a:rPr>
              <a:t> type of hate crime.</a:t>
            </a:r>
          </a:p>
          <a:p>
            <a:endParaRPr lang="en-GB" dirty="0"/>
          </a:p>
        </p:txBody>
      </p:sp>
    </p:spTree>
    <p:extLst>
      <p:ext uri="{BB962C8B-B14F-4D97-AF65-F5344CB8AC3E}">
        <p14:creationId xmlns:p14="http://schemas.microsoft.com/office/powerpoint/2010/main" val="31747748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759898-CE7C-CB56-1C55-CA3BCAEBA8F1}"/>
              </a:ext>
            </a:extLst>
          </p:cNvPr>
          <p:cNvSpPr>
            <a:spLocks noGrp="1"/>
          </p:cNvSpPr>
          <p:nvPr>
            <p:ph type="title"/>
          </p:nvPr>
        </p:nvSpPr>
        <p:spPr>
          <a:xfrm>
            <a:off x="677334" y="609601"/>
            <a:ext cx="8596668" cy="485274"/>
          </a:xfrm>
        </p:spPr>
        <p:txBody>
          <a:bodyPr>
            <a:normAutofit fontScale="90000"/>
          </a:bodyPr>
          <a:lstStyle/>
          <a:p>
            <a:r>
              <a:rPr lang="en-GB" sz="2800" dirty="0">
                <a:solidFill>
                  <a:schemeClr val="tx1"/>
                </a:solidFill>
              </a:rPr>
              <a:t>Death of Brianna </a:t>
            </a:r>
            <a:r>
              <a:rPr lang="en-GB" sz="2800" dirty="0" err="1">
                <a:solidFill>
                  <a:schemeClr val="tx1"/>
                </a:solidFill>
              </a:rPr>
              <a:t>Ghey</a:t>
            </a:r>
            <a:endParaRPr lang="en-GB" sz="2800" dirty="0">
              <a:solidFill>
                <a:schemeClr val="tx1"/>
              </a:solidFill>
            </a:endParaRPr>
          </a:p>
        </p:txBody>
      </p:sp>
      <p:sp>
        <p:nvSpPr>
          <p:cNvPr id="3" name="Content Placeholder 2">
            <a:extLst>
              <a:ext uri="{FF2B5EF4-FFF2-40B4-BE49-F238E27FC236}">
                <a16:creationId xmlns:a16="http://schemas.microsoft.com/office/drawing/2014/main" id="{233B58CA-9419-790D-736B-D094E70DF0D5}"/>
              </a:ext>
            </a:extLst>
          </p:cNvPr>
          <p:cNvSpPr>
            <a:spLocks noGrp="1"/>
          </p:cNvSpPr>
          <p:nvPr>
            <p:ph idx="1"/>
          </p:nvPr>
        </p:nvSpPr>
        <p:spPr>
          <a:xfrm>
            <a:off x="415637" y="1287378"/>
            <a:ext cx="9394806" cy="5207167"/>
          </a:xfrm>
        </p:spPr>
        <p:txBody>
          <a:bodyPr>
            <a:noAutofit/>
          </a:bodyPr>
          <a:lstStyle/>
          <a:p>
            <a:r>
              <a:rPr lang="en-GB" sz="1600" b="0" i="0" dirty="0">
                <a:solidFill>
                  <a:schemeClr val="tx1"/>
                </a:solidFill>
                <a:effectLst/>
                <a:latin typeface="Arial" panose="020B0604020202020204" pitchFamily="34" charset="0"/>
              </a:rPr>
              <a:t>11 February 2023</a:t>
            </a:r>
          </a:p>
          <a:p>
            <a:r>
              <a:rPr lang="en-GB" sz="1600" dirty="0">
                <a:solidFill>
                  <a:schemeClr val="tx1"/>
                </a:solidFill>
                <a:latin typeface="Arial" panose="020B0604020202020204" pitchFamily="34" charset="0"/>
              </a:rPr>
              <a:t>1</a:t>
            </a:r>
            <a:r>
              <a:rPr lang="en-GB" sz="1600" b="0" i="0" dirty="0">
                <a:solidFill>
                  <a:schemeClr val="tx1"/>
                </a:solidFill>
                <a:effectLst/>
                <a:latin typeface="Arial" panose="020B0604020202020204" pitchFamily="34" charset="0"/>
              </a:rPr>
              <a:t>6-year-old transgender girl murdered </a:t>
            </a:r>
            <a:r>
              <a:rPr lang="en-GB" sz="1600" i="0" dirty="0">
                <a:solidFill>
                  <a:schemeClr val="tx1"/>
                </a:solidFill>
                <a:effectLst/>
                <a:latin typeface="Arial" panose="020B0604020202020204" pitchFamily="34" charset="0"/>
              </a:rPr>
              <a:t>Scarlett Jenkinson and Eddie Ratcliffe after being lured into a park</a:t>
            </a:r>
          </a:p>
          <a:p>
            <a:r>
              <a:rPr lang="en-GB" sz="1600" b="0" i="0" dirty="0">
                <a:solidFill>
                  <a:schemeClr val="tx1"/>
                </a:solidFill>
                <a:effectLst/>
                <a:latin typeface="Arial" panose="020B0604020202020204" pitchFamily="34" charset="0"/>
              </a:rPr>
              <a:t>Stabbed 28 times, across her head, neck, chest, and back.</a:t>
            </a:r>
            <a:endParaRPr lang="en-GB" sz="1600" dirty="0">
              <a:solidFill>
                <a:schemeClr val="tx1"/>
              </a:solidFill>
              <a:latin typeface="Arial" panose="020B0604020202020204" pitchFamily="34" charset="0"/>
            </a:endParaRPr>
          </a:p>
          <a:p>
            <a:r>
              <a:rPr lang="en-GB" sz="1600" dirty="0">
                <a:solidFill>
                  <a:schemeClr val="tx1"/>
                </a:solidFill>
                <a:latin typeface="Arial" panose="020B0604020202020204" pitchFamily="34" charset="0"/>
              </a:rPr>
              <a:t>Convicted 20</a:t>
            </a:r>
            <a:r>
              <a:rPr lang="en-GB" sz="1600" baseline="30000" dirty="0">
                <a:solidFill>
                  <a:schemeClr val="tx1"/>
                </a:solidFill>
                <a:latin typeface="Arial" panose="020B0604020202020204" pitchFamily="34" charset="0"/>
              </a:rPr>
              <a:t>th</a:t>
            </a:r>
            <a:r>
              <a:rPr lang="en-GB" sz="1600" dirty="0">
                <a:solidFill>
                  <a:schemeClr val="tx1"/>
                </a:solidFill>
                <a:latin typeface="Arial" panose="020B0604020202020204" pitchFamily="34" charset="0"/>
              </a:rPr>
              <a:t> Dec 2023 sentenced 2024 – Jenkinson 22 years / Ratcliffe 20 years before eligible for parole. </a:t>
            </a:r>
          </a:p>
          <a:p>
            <a:r>
              <a:rPr lang="en-GB" sz="1600" b="0" i="0" dirty="0">
                <a:solidFill>
                  <a:schemeClr val="tx1"/>
                </a:solidFill>
                <a:effectLst/>
                <a:latin typeface="Arial" panose="020B0604020202020204" pitchFamily="34" charset="0"/>
              </a:rPr>
              <a:t>Cheshire Police described the killing as a </a:t>
            </a:r>
            <a:r>
              <a:rPr lang="en-GB" sz="1600" b="1" i="0" dirty="0">
                <a:solidFill>
                  <a:schemeClr val="tx1"/>
                </a:solidFill>
                <a:effectLst/>
                <a:latin typeface="Arial" panose="020B0604020202020204" pitchFamily="34" charset="0"/>
              </a:rPr>
              <a:t>targeted attack</a:t>
            </a:r>
            <a:r>
              <a:rPr lang="en-GB" sz="1600" b="0" i="0" dirty="0">
                <a:solidFill>
                  <a:schemeClr val="tx1"/>
                </a:solidFill>
                <a:effectLst/>
                <a:latin typeface="Arial" panose="020B0604020202020204" pitchFamily="34" charset="0"/>
              </a:rPr>
              <a:t>, though initially reported that </a:t>
            </a:r>
            <a:r>
              <a:rPr lang="en-GB" sz="1600" b="1" i="0" dirty="0">
                <a:solidFill>
                  <a:schemeClr val="tx1"/>
                </a:solidFill>
                <a:effectLst/>
                <a:latin typeface="Arial" panose="020B0604020202020204" pitchFamily="34" charset="0"/>
              </a:rPr>
              <a:t>"there is no evidence to suggest that the circumstances surrounding Brianna's death are hate related"</a:t>
            </a:r>
          </a:p>
          <a:p>
            <a:r>
              <a:rPr lang="en-GB" sz="1600" dirty="0">
                <a:solidFill>
                  <a:schemeClr val="tx1"/>
                </a:solidFill>
                <a:latin typeface="Arial" panose="020B0604020202020204" pitchFamily="34" charset="0"/>
              </a:rPr>
              <a:t>Past text messages - </a:t>
            </a:r>
            <a:r>
              <a:rPr lang="en-GB" sz="1600" b="0" i="0" dirty="0">
                <a:solidFill>
                  <a:schemeClr val="tx1"/>
                </a:solidFill>
                <a:effectLst/>
                <a:latin typeface="Arial" panose="020B0604020202020204" pitchFamily="34" charset="0"/>
              </a:rPr>
              <a:t>Jenkinson poisoned Brianna </a:t>
            </a:r>
            <a:r>
              <a:rPr lang="en-GB" sz="1600" dirty="0">
                <a:solidFill>
                  <a:schemeClr val="tx1"/>
                </a:solidFill>
                <a:latin typeface="Arial" panose="020B0604020202020204" pitchFamily="34" charset="0"/>
              </a:rPr>
              <a:t>= suicidal overdose.</a:t>
            </a:r>
          </a:p>
          <a:p>
            <a:r>
              <a:rPr lang="en-GB" sz="1600" dirty="0">
                <a:solidFill>
                  <a:schemeClr val="tx1"/>
                </a:solidFill>
                <a:latin typeface="Arial" panose="020B0604020202020204" pitchFamily="34" charset="0"/>
              </a:rPr>
              <a:t>Ratcliff bought a hunting knife</a:t>
            </a:r>
          </a:p>
          <a:p>
            <a:r>
              <a:rPr lang="en-GB" sz="1600" dirty="0">
                <a:solidFill>
                  <a:schemeClr val="tx1"/>
                </a:solidFill>
                <a:latin typeface="Arial" panose="020B0604020202020204" pitchFamily="34" charset="0"/>
              </a:rPr>
              <a:t>Jenkinson admitted being obsessed with Brianna calling her </a:t>
            </a:r>
            <a:r>
              <a:rPr lang="en-GB" sz="1600" b="1" i="0" dirty="0">
                <a:solidFill>
                  <a:schemeClr val="tx1"/>
                </a:solidFill>
                <a:effectLst/>
                <a:latin typeface="Arial" panose="020B0604020202020204" pitchFamily="34" charset="0"/>
              </a:rPr>
              <a:t>"really different" and "really pretty“</a:t>
            </a:r>
          </a:p>
          <a:p>
            <a:r>
              <a:rPr lang="en-GB" sz="1600" b="0" i="0" dirty="0">
                <a:solidFill>
                  <a:schemeClr val="tx1"/>
                </a:solidFill>
                <a:effectLst/>
                <a:latin typeface="Arial" panose="020B0604020202020204" pitchFamily="34" charset="0"/>
              </a:rPr>
              <a:t>Ratcliffe also stated over text messages that he wanted </a:t>
            </a:r>
            <a:r>
              <a:rPr lang="en-GB" sz="1600" i="0" dirty="0">
                <a:solidFill>
                  <a:schemeClr val="tx1"/>
                </a:solidFill>
                <a:effectLst/>
                <a:latin typeface="Arial" panose="020B0604020202020204" pitchFamily="34" charset="0"/>
              </a:rPr>
              <a:t>"to see if it will scream like a man or a girl"</a:t>
            </a:r>
            <a:endParaRPr lang="en-GB" sz="1600" dirty="0">
              <a:solidFill>
                <a:schemeClr val="tx1"/>
              </a:solidFill>
              <a:latin typeface="Arial" panose="020B0604020202020204" pitchFamily="34" charset="0"/>
            </a:endParaRPr>
          </a:p>
          <a:p>
            <a:r>
              <a:rPr lang="en-GB" sz="1600" b="0" i="0" dirty="0">
                <a:solidFill>
                  <a:schemeClr val="tx1"/>
                </a:solidFill>
                <a:effectLst/>
                <a:latin typeface="Arial" panose="020B0604020202020204" pitchFamily="34" charset="0"/>
              </a:rPr>
              <a:t>The court decided the offence was primarily motivated by sadistic tendencies and that hate against transgender people was a secondary motivation of Ratcliffe. </a:t>
            </a:r>
          </a:p>
          <a:p>
            <a:r>
              <a:rPr lang="en-GB" sz="1600" b="0" i="0" dirty="0">
                <a:solidFill>
                  <a:schemeClr val="tx1"/>
                </a:solidFill>
                <a:effectLst/>
                <a:latin typeface="Arial" panose="020B0604020202020204" pitchFamily="34" charset="0"/>
              </a:rPr>
              <a:t>The murder involved a significant degree of brutality and planning.</a:t>
            </a:r>
            <a:endParaRPr lang="en-GB" sz="1600" dirty="0">
              <a:solidFill>
                <a:schemeClr val="tx1"/>
              </a:solidFill>
            </a:endParaRPr>
          </a:p>
        </p:txBody>
      </p:sp>
      <p:pic>
        <p:nvPicPr>
          <p:cNvPr id="5" name="Picture 4">
            <a:extLst>
              <a:ext uri="{FF2B5EF4-FFF2-40B4-BE49-F238E27FC236}">
                <a16:creationId xmlns:a16="http://schemas.microsoft.com/office/drawing/2014/main" id="{79F1047E-041A-F53B-4F0F-722F25C875ED}"/>
              </a:ext>
            </a:extLst>
          </p:cNvPr>
          <p:cNvPicPr>
            <a:picLocks noChangeAspect="1"/>
          </p:cNvPicPr>
          <p:nvPr/>
        </p:nvPicPr>
        <p:blipFill>
          <a:blip r:embed="rId2"/>
          <a:stretch>
            <a:fillRect/>
          </a:stretch>
        </p:blipFill>
        <p:spPr>
          <a:xfrm>
            <a:off x="9810443" y="363454"/>
            <a:ext cx="1390650" cy="923925"/>
          </a:xfrm>
          <a:prstGeom prst="rect">
            <a:avLst/>
          </a:prstGeom>
        </p:spPr>
      </p:pic>
    </p:spTree>
    <p:extLst>
      <p:ext uri="{BB962C8B-B14F-4D97-AF65-F5344CB8AC3E}">
        <p14:creationId xmlns:p14="http://schemas.microsoft.com/office/powerpoint/2010/main" val="16224291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32561A-9254-F309-2B29-72EA13F5EFFD}"/>
              </a:ext>
            </a:extLst>
          </p:cNvPr>
          <p:cNvSpPr>
            <a:spLocks noGrp="1"/>
          </p:cNvSpPr>
          <p:nvPr>
            <p:ph type="title"/>
          </p:nvPr>
        </p:nvSpPr>
        <p:spPr>
          <a:xfrm>
            <a:off x="838200" y="365126"/>
            <a:ext cx="10515600" cy="687298"/>
          </a:xfrm>
        </p:spPr>
        <p:txBody>
          <a:bodyPr>
            <a:normAutofit/>
          </a:bodyPr>
          <a:lstStyle/>
          <a:p>
            <a:r>
              <a:rPr lang="en-GB" dirty="0">
                <a:solidFill>
                  <a:schemeClr val="tx1"/>
                </a:solidFill>
              </a:rPr>
              <a:t>Legislation </a:t>
            </a:r>
          </a:p>
        </p:txBody>
      </p:sp>
      <p:sp>
        <p:nvSpPr>
          <p:cNvPr id="3" name="Content Placeholder 2">
            <a:extLst>
              <a:ext uri="{FF2B5EF4-FFF2-40B4-BE49-F238E27FC236}">
                <a16:creationId xmlns:a16="http://schemas.microsoft.com/office/drawing/2014/main" id="{E4E62588-45C6-D50A-404C-D57AC4192025}"/>
              </a:ext>
            </a:extLst>
          </p:cNvPr>
          <p:cNvSpPr>
            <a:spLocks noGrp="1"/>
          </p:cNvSpPr>
          <p:nvPr>
            <p:ph idx="1"/>
          </p:nvPr>
        </p:nvSpPr>
        <p:spPr>
          <a:xfrm>
            <a:off x="838200" y="1276709"/>
            <a:ext cx="10515600" cy="4900254"/>
          </a:xfrm>
        </p:spPr>
        <p:txBody>
          <a:bodyPr vert="horz" lIns="91440" tIns="45720" rIns="91440" bIns="45720" rtlCol="0" anchor="t">
            <a:normAutofit lnSpcReduction="10000"/>
          </a:bodyPr>
          <a:lstStyle/>
          <a:p>
            <a:r>
              <a:rPr lang="en-GB" sz="2400" dirty="0">
                <a:solidFill>
                  <a:schemeClr val="tx1"/>
                </a:solidFill>
                <a:latin typeface="Calibri" panose="020F0502020204030204" pitchFamily="34" charset="0"/>
                <a:cs typeface="Calibri" panose="020F0502020204030204" pitchFamily="34" charset="0"/>
              </a:rPr>
              <a:t>No particular legislation entitle ‘Hate Crime’ - </a:t>
            </a:r>
            <a:r>
              <a:rPr lang="en-GB" sz="2400" b="0" i="0" dirty="0">
                <a:solidFill>
                  <a:srgbClr val="202122"/>
                </a:solidFill>
                <a:effectLst/>
                <a:latin typeface="Calibri" panose="020F0502020204030204" pitchFamily="34" charset="0"/>
                <a:cs typeface="Calibri" panose="020F0502020204030204" pitchFamily="34" charset="0"/>
              </a:rPr>
              <a:t> further to extend our current laws.</a:t>
            </a:r>
            <a:endParaRPr lang="en-GB" sz="2400" dirty="0">
              <a:solidFill>
                <a:schemeClr val="tx1"/>
              </a:solidFill>
              <a:latin typeface="Calibri" panose="020F0502020204030204" pitchFamily="34" charset="0"/>
              <a:cs typeface="Calibri" panose="020F0502020204030204" pitchFamily="34" charset="0"/>
            </a:endParaRPr>
          </a:p>
          <a:p>
            <a:r>
              <a:rPr lang="en-GB" sz="2400" b="1" i="0" dirty="0">
                <a:solidFill>
                  <a:schemeClr val="tx1"/>
                </a:solidFill>
                <a:effectLst/>
                <a:latin typeface="Calibri" panose="020F0502020204030204" pitchFamily="34" charset="0"/>
                <a:cs typeface="Calibri" panose="020F0502020204030204" pitchFamily="34" charset="0"/>
              </a:rPr>
              <a:t>Public Order Act 1986 </a:t>
            </a:r>
            <a:r>
              <a:rPr lang="en-GB" sz="2400" i="0" dirty="0">
                <a:solidFill>
                  <a:schemeClr val="tx1"/>
                </a:solidFill>
                <a:effectLst/>
                <a:latin typeface="Calibri" panose="020F0502020204030204" pitchFamily="34" charset="0"/>
                <a:cs typeface="Calibri" panose="020F0502020204030204" pitchFamily="34" charset="0"/>
              </a:rPr>
              <a:t>–</a:t>
            </a:r>
          </a:p>
          <a:p>
            <a:pPr lvl="1"/>
            <a:r>
              <a:rPr lang="en-GB" sz="2200" i="0" dirty="0">
                <a:solidFill>
                  <a:srgbClr val="000000"/>
                </a:solidFill>
                <a:effectLst/>
                <a:latin typeface="Calibri" panose="020F0502020204030204" pitchFamily="34" charset="0"/>
                <a:cs typeface="Calibri" panose="020F0502020204030204" pitchFamily="34" charset="0"/>
              </a:rPr>
              <a:t>Racially or religiously aggravated assaults</a:t>
            </a:r>
          </a:p>
          <a:p>
            <a:pPr lvl="1"/>
            <a:r>
              <a:rPr lang="en-GB" sz="2200" i="0" dirty="0">
                <a:solidFill>
                  <a:srgbClr val="000000"/>
                </a:solidFill>
                <a:effectLst/>
                <a:latin typeface="Calibri" panose="020F0502020204030204" pitchFamily="34" charset="0"/>
                <a:cs typeface="Calibri" panose="020F0502020204030204" pitchFamily="34" charset="0"/>
              </a:rPr>
              <a:t>Common assault</a:t>
            </a:r>
          </a:p>
          <a:p>
            <a:pPr lvl="1"/>
            <a:r>
              <a:rPr lang="en-GB" sz="2200" i="0" dirty="0">
                <a:solidFill>
                  <a:srgbClr val="000000"/>
                </a:solidFill>
                <a:effectLst/>
                <a:latin typeface="Calibri" panose="020F0502020204030204" pitchFamily="34" charset="0"/>
                <a:cs typeface="Calibri" panose="020F0502020204030204" pitchFamily="34" charset="0"/>
              </a:rPr>
              <a:t>Racially or religiously aggravated criminal damage</a:t>
            </a:r>
          </a:p>
          <a:p>
            <a:pPr lvl="1"/>
            <a:r>
              <a:rPr lang="en-GB" sz="2200" i="0" dirty="0">
                <a:solidFill>
                  <a:srgbClr val="000000"/>
                </a:solidFill>
                <a:effectLst/>
                <a:latin typeface="Calibri" panose="020F0502020204030204" pitchFamily="34" charset="0"/>
                <a:cs typeface="Calibri" panose="020F0502020204030204" pitchFamily="34" charset="0"/>
              </a:rPr>
              <a:t>Fear or provocation of violence and intentional harassment, alarm or distress</a:t>
            </a:r>
          </a:p>
          <a:p>
            <a:pPr algn="l"/>
            <a:endParaRPr lang="en-GB" sz="2400" dirty="0">
              <a:solidFill>
                <a:srgbClr val="000000"/>
              </a:solidFill>
              <a:latin typeface="Calibri" panose="020F0502020204030204" pitchFamily="34" charset="0"/>
              <a:cs typeface="Calibri" panose="020F0502020204030204" pitchFamily="34" charset="0"/>
            </a:endParaRPr>
          </a:p>
          <a:p>
            <a:pPr algn="l"/>
            <a:r>
              <a:rPr lang="en-GB" sz="2400" b="1" i="0" dirty="0">
                <a:solidFill>
                  <a:srgbClr val="000000"/>
                </a:solidFill>
                <a:effectLst/>
                <a:latin typeface="Calibri" panose="020F0502020204030204" pitchFamily="34" charset="0"/>
                <a:cs typeface="Calibri" panose="020F0502020204030204" pitchFamily="34" charset="0"/>
              </a:rPr>
              <a:t>Crime &amp; Disorder Act 1998 - Racially or religiously aggravated offences</a:t>
            </a:r>
          </a:p>
          <a:p>
            <a:pPr algn="l"/>
            <a:r>
              <a:rPr lang="en-GB" sz="2400" b="0" i="0" dirty="0">
                <a:solidFill>
                  <a:srgbClr val="202122"/>
                </a:solidFill>
                <a:effectLst/>
                <a:latin typeface="Calibri" panose="020F0502020204030204" pitchFamily="34" charset="0"/>
                <a:cs typeface="Calibri" panose="020F0502020204030204" pitchFamily="34" charset="0"/>
              </a:rPr>
              <a:t>Sections 28 to 32 of the Act create separate offences for crimes that were aggravated by the victim's race or religion or presumed race or religion. </a:t>
            </a:r>
          </a:p>
          <a:p>
            <a:endParaRPr lang="en-GB" sz="2400" dirty="0">
              <a:solidFill>
                <a:schemeClr val="tx1"/>
              </a:solidFill>
              <a:latin typeface="Calibri" panose="020F0502020204030204" pitchFamily="34" charset="0"/>
              <a:cs typeface="Calibri" panose="020F0502020204030204" pitchFamily="34" charset="0"/>
            </a:endParaRPr>
          </a:p>
        </p:txBody>
      </p:sp>
      <p:sp>
        <p:nvSpPr>
          <p:cNvPr id="6" name="Rectangle 2">
            <a:extLst>
              <a:ext uri="{FF2B5EF4-FFF2-40B4-BE49-F238E27FC236}">
                <a16:creationId xmlns:a16="http://schemas.microsoft.com/office/drawing/2014/main" id="{02CBF6AE-7059-AB9F-F57D-2783214D159F}"/>
              </a:ext>
            </a:extLst>
          </p:cNvPr>
          <p:cNvSpPr>
            <a:spLocks noChangeArrowheads="1"/>
          </p:cNvSpPr>
          <p:nvPr/>
        </p:nvSpPr>
        <p:spPr bwMode="auto">
          <a:xfrm>
            <a:off x="0" y="66063"/>
            <a:ext cx="256464" cy="325074"/>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253920" tIns="31740" rIns="0" bIns="1587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2737386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5A3A53-99BC-23D8-B2F7-4F728A9DE88F}"/>
              </a:ext>
            </a:extLst>
          </p:cNvPr>
          <p:cNvSpPr>
            <a:spLocks noGrp="1"/>
          </p:cNvSpPr>
          <p:nvPr>
            <p:ph type="title"/>
          </p:nvPr>
        </p:nvSpPr>
        <p:spPr/>
        <p:txBody>
          <a:bodyPr/>
          <a:lstStyle/>
          <a:p>
            <a:r>
              <a:rPr lang="en-GB" dirty="0">
                <a:solidFill>
                  <a:schemeClr val="tx1"/>
                </a:solidFill>
              </a:rPr>
              <a:t>Legislation </a:t>
            </a:r>
          </a:p>
        </p:txBody>
      </p:sp>
      <p:sp>
        <p:nvSpPr>
          <p:cNvPr id="3" name="Content Placeholder 2">
            <a:extLst>
              <a:ext uri="{FF2B5EF4-FFF2-40B4-BE49-F238E27FC236}">
                <a16:creationId xmlns:a16="http://schemas.microsoft.com/office/drawing/2014/main" id="{C3DD87C7-CC2F-4EB9-3023-E5CB3BF1FBD1}"/>
              </a:ext>
            </a:extLst>
          </p:cNvPr>
          <p:cNvSpPr>
            <a:spLocks noGrp="1"/>
          </p:cNvSpPr>
          <p:nvPr>
            <p:ph idx="1"/>
          </p:nvPr>
        </p:nvSpPr>
        <p:spPr>
          <a:xfrm>
            <a:off x="677334" y="1399309"/>
            <a:ext cx="8596668" cy="4642053"/>
          </a:xfrm>
        </p:spPr>
        <p:txBody>
          <a:bodyPr>
            <a:normAutofit/>
          </a:bodyPr>
          <a:lstStyle/>
          <a:p>
            <a:r>
              <a:rPr lang="en-GB" b="1" i="0" dirty="0">
                <a:solidFill>
                  <a:srgbClr val="000000"/>
                </a:solidFill>
                <a:effectLst/>
                <a:latin typeface="Calibri" panose="020F0502020204030204" pitchFamily="34" charset="0"/>
                <a:cs typeface="Calibri" panose="020F0502020204030204" pitchFamily="34" charset="0"/>
              </a:rPr>
              <a:t>Criminal Justice Act 2003 </a:t>
            </a:r>
            <a:r>
              <a:rPr lang="en-GB" b="0" i="0" dirty="0">
                <a:solidFill>
                  <a:srgbClr val="000000"/>
                </a:solidFill>
                <a:effectLst/>
                <a:latin typeface="Calibri" panose="020F0502020204030204" pitchFamily="34" charset="0"/>
                <a:cs typeface="Calibri" panose="020F0502020204030204" pitchFamily="34" charset="0"/>
              </a:rPr>
              <a:t>(Sections 145 and 146) treats hate-motivated crimes relating to </a:t>
            </a:r>
            <a:r>
              <a:rPr lang="en-GB" b="1" i="0" dirty="0">
                <a:solidFill>
                  <a:srgbClr val="000000"/>
                </a:solidFill>
                <a:effectLst/>
                <a:latin typeface="Calibri" panose="020F0502020204030204" pitchFamily="34" charset="0"/>
                <a:cs typeface="Calibri" panose="020F0502020204030204" pitchFamily="34" charset="0"/>
              </a:rPr>
              <a:t>Gender Identity, Sexual Orientation, and Disability </a:t>
            </a:r>
            <a:r>
              <a:rPr lang="en-GB" b="0" i="0" dirty="0">
                <a:solidFill>
                  <a:srgbClr val="000000"/>
                </a:solidFill>
                <a:effectLst/>
                <a:latin typeface="Calibri" panose="020F0502020204030204" pitchFamily="34" charset="0"/>
                <a:cs typeface="Calibri" panose="020F0502020204030204" pitchFamily="34" charset="0"/>
              </a:rPr>
              <a:t>as aggravating features, incurring increased sentences. </a:t>
            </a:r>
          </a:p>
          <a:p>
            <a:endParaRPr lang="en-GB" dirty="0">
              <a:solidFill>
                <a:srgbClr val="000000"/>
              </a:solidFill>
              <a:latin typeface="Calibri" panose="020F0502020204030204" pitchFamily="34" charset="0"/>
              <a:cs typeface="Calibri" panose="020F0502020204030204" pitchFamily="34" charset="0"/>
            </a:endParaRPr>
          </a:p>
          <a:p>
            <a:pPr algn="l"/>
            <a:r>
              <a:rPr lang="en-GB" b="1" i="0" dirty="0">
                <a:solidFill>
                  <a:schemeClr val="tx1"/>
                </a:solidFill>
                <a:effectLst/>
                <a:latin typeface="Calibri" panose="020F0502020204030204" pitchFamily="34" charset="0"/>
                <a:cs typeface="Calibri" panose="020F0502020204030204" pitchFamily="34" charset="0"/>
              </a:rPr>
              <a:t>Sentencing Act 2020 S.66 </a:t>
            </a:r>
            <a:r>
              <a:rPr lang="en-GB" b="0" i="0" dirty="0">
                <a:solidFill>
                  <a:schemeClr val="tx1"/>
                </a:solidFill>
                <a:effectLst/>
                <a:latin typeface="Calibri" panose="020F0502020204030204" pitchFamily="34" charset="0"/>
                <a:cs typeface="Calibri" panose="020F0502020204030204" pitchFamily="34" charset="0"/>
              </a:rPr>
              <a:t>– aggravated offence of homophobic, </a:t>
            </a:r>
            <a:r>
              <a:rPr lang="en-GB" b="0" i="0" dirty="0" err="1">
                <a:solidFill>
                  <a:schemeClr val="tx1"/>
                </a:solidFill>
                <a:effectLst/>
                <a:latin typeface="Calibri" panose="020F0502020204030204" pitchFamily="34" charset="0"/>
                <a:cs typeface="Calibri" panose="020F0502020204030204" pitchFamily="34" charset="0"/>
              </a:rPr>
              <a:t>biphobic</a:t>
            </a:r>
            <a:r>
              <a:rPr lang="en-GB" b="0" i="0" dirty="0">
                <a:solidFill>
                  <a:schemeClr val="tx1"/>
                </a:solidFill>
                <a:effectLst/>
                <a:latin typeface="Calibri" panose="020F0502020204030204" pitchFamily="34" charset="0"/>
                <a:cs typeface="Calibri" panose="020F0502020204030204" pitchFamily="34" charset="0"/>
              </a:rPr>
              <a:t> or transphobic hate crime – courts have to considering the seriousness of an offence, to treat as an aggravating factor that either:</a:t>
            </a:r>
          </a:p>
          <a:p>
            <a:pPr algn="l">
              <a:buFont typeface="Arial" panose="020B0604020202020204" pitchFamily="34" charset="0"/>
              <a:buChar char="•"/>
            </a:pPr>
            <a:r>
              <a:rPr lang="en-GB" b="0" i="0" dirty="0">
                <a:solidFill>
                  <a:schemeClr val="tx1"/>
                </a:solidFill>
                <a:effectLst/>
                <a:latin typeface="Calibri" panose="020F0502020204030204" pitchFamily="34" charset="0"/>
                <a:cs typeface="Calibri" panose="020F0502020204030204" pitchFamily="34" charset="0"/>
              </a:rPr>
              <a:t>at the time of committing the offence, or immediately before or after doing so, the offender demonstrated hostility towards the victim based upon the sexual orientation (or presumed sexual orientation) of the victim or based upon the victim being (or being presumed to be) transgender; or</a:t>
            </a:r>
          </a:p>
          <a:p>
            <a:pPr algn="l">
              <a:buFont typeface="Arial" panose="020B0604020202020204" pitchFamily="34" charset="0"/>
              <a:buChar char="•"/>
            </a:pPr>
            <a:r>
              <a:rPr lang="en-GB" b="0" i="0" dirty="0">
                <a:solidFill>
                  <a:schemeClr val="tx1"/>
                </a:solidFill>
                <a:effectLst/>
                <a:latin typeface="Calibri" panose="020F0502020204030204" pitchFamily="34" charset="0"/>
                <a:cs typeface="Calibri" panose="020F0502020204030204" pitchFamily="34" charset="0"/>
              </a:rPr>
              <a:t>the offence was motivated (wholly or partly) by hostility towards persons who are of a particular sexual orientation or who are transgender.</a:t>
            </a:r>
          </a:p>
          <a:p>
            <a:endParaRPr lang="en-GB" dirty="0"/>
          </a:p>
        </p:txBody>
      </p:sp>
    </p:spTree>
    <p:extLst>
      <p:ext uri="{BB962C8B-B14F-4D97-AF65-F5344CB8AC3E}">
        <p14:creationId xmlns:p14="http://schemas.microsoft.com/office/powerpoint/2010/main" val="41990386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A01FD2-37C4-AA92-200D-F64F16EB30E5}"/>
              </a:ext>
            </a:extLst>
          </p:cNvPr>
          <p:cNvSpPr>
            <a:spLocks noGrp="1"/>
          </p:cNvSpPr>
          <p:nvPr>
            <p:ph type="title"/>
          </p:nvPr>
        </p:nvSpPr>
        <p:spPr/>
        <p:txBody>
          <a:bodyPr/>
          <a:lstStyle/>
          <a:p>
            <a:r>
              <a:rPr lang="en-GB" dirty="0">
                <a:solidFill>
                  <a:schemeClr val="tx1"/>
                </a:solidFill>
              </a:rPr>
              <a:t>Case </a:t>
            </a:r>
          </a:p>
        </p:txBody>
      </p:sp>
      <p:sp>
        <p:nvSpPr>
          <p:cNvPr id="3" name="Content Placeholder 2">
            <a:extLst>
              <a:ext uri="{FF2B5EF4-FFF2-40B4-BE49-F238E27FC236}">
                <a16:creationId xmlns:a16="http://schemas.microsoft.com/office/drawing/2014/main" id="{5205753A-CD32-06D6-5313-B447E602AFBC}"/>
              </a:ext>
            </a:extLst>
          </p:cNvPr>
          <p:cNvSpPr>
            <a:spLocks noGrp="1"/>
          </p:cNvSpPr>
          <p:nvPr>
            <p:ph idx="1"/>
          </p:nvPr>
        </p:nvSpPr>
        <p:spPr/>
        <p:txBody>
          <a:bodyPr/>
          <a:lstStyle/>
          <a:p>
            <a:r>
              <a:rPr lang="en-GB" b="0" i="0" dirty="0">
                <a:solidFill>
                  <a:srgbClr val="202122"/>
                </a:solidFill>
                <a:effectLst/>
                <a:latin typeface="Arial" panose="020B0604020202020204" pitchFamily="34" charset="0"/>
              </a:rPr>
              <a:t>R v Rogers [2007] </a:t>
            </a:r>
          </a:p>
          <a:p>
            <a:r>
              <a:rPr lang="en-GB" b="0" i="0" dirty="0">
                <a:solidFill>
                  <a:srgbClr val="202122"/>
                </a:solidFill>
                <a:effectLst/>
                <a:latin typeface="Arial" panose="020B0604020202020204" pitchFamily="34" charset="0"/>
              </a:rPr>
              <a:t>On 28 February 2007, the House of Lords ruled that use of the expletive "bloody foreigner" amounted to racial abuse under the Act, and held that the legal definition of "racial group" went beyond colour, race or ethnic origin to include nationality, citizenship and national origin – even if they were not specified in the words used by the offender. Baroness Hale stated that such conduct was not only deeply hurtful, damaging and disrespectful to the victim, but also to the community as a whole "by denying acceptance to members of certain groups not for their own sake but for the sake of something they can do nothing about".</a:t>
            </a:r>
            <a:endParaRPr lang="en-GB" dirty="0"/>
          </a:p>
        </p:txBody>
      </p:sp>
    </p:spTree>
    <p:extLst>
      <p:ext uri="{BB962C8B-B14F-4D97-AF65-F5344CB8AC3E}">
        <p14:creationId xmlns:p14="http://schemas.microsoft.com/office/powerpoint/2010/main" val="35498523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58CE78-8DD3-5B2D-59B7-A6E33244165D}"/>
              </a:ext>
            </a:extLst>
          </p:cNvPr>
          <p:cNvSpPr>
            <a:spLocks noGrp="1"/>
          </p:cNvSpPr>
          <p:nvPr>
            <p:ph type="title"/>
          </p:nvPr>
        </p:nvSpPr>
        <p:spPr/>
        <p:txBody>
          <a:bodyPr/>
          <a:lstStyle/>
          <a:p>
            <a:r>
              <a:rPr lang="en-GB" dirty="0">
                <a:solidFill>
                  <a:schemeClr val="tx1"/>
                </a:solidFill>
              </a:rPr>
              <a:t>‘Stirring up’</a:t>
            </a:r>
          </a:p>
        </p:txBody>
      </p:sp>
      <p:sp>
        <p:nvSpPr>
          <p:cNvPr id="3" name="Content Placeholder 2">
            <a:extLst>
              <a:ext uri="{FF2B5EF4-FFF2-40B4-BE49-F238E27FC236}">
                <a16:creationId xmlns:a16="http://schemas.microsoft.com/office/drawing/2014/main" id="{DC104850-4C3E-53FC-6F04-EB206E44671B}"/>
              </a:ext>
            </a:extLst>
          </p:cNvPr>
          <p:cNvSpPr>
            <a:spLocks noGrp="1"/>
          </p:cNvSpPr>
          <p:nvPr>
            <p:ph idx="1"/>
          </p:nvPr>
        </p:nvSpPr>
        <p:spPr/>
        <p:txBody>
          <a:bodyPr>
            <a:normAutofit/>
          </a:bodyPr>
          <a:lstStyle/>
          <a:p>
            <a:r>
              <a:rPr lang="en-GB" u="sng" dirty="0">
                <a:solidFill>
                  <a:schemeClr val="tx1"/>
                </a:solidFill>
              </a:rPr>
              <a:t>Different ways used:</a:t>
            </a:r>
          </a:p>
          <a:p>
            <a:r>
              <a:rPr lang="en-GB" dirty="0">
                <a:solidFill>
                  <a:schemeClr val="tx1"/>
                </a:solidFill>
              </a:rPr>
              <a:t>Threating words or behaviour</a:t>
            </a:r>
          </a:p>
          <a:p>
            <a:r>
              <a:rPr lang="en-GB" dirty="0">
                <a:solidFill>
                  <a:schemeClr val="tx1"/>
                </a:solidFill>
              </a:rPr>
              <a:t>Displaying written material</a:t>
            </a:r>
          </a:p>
          <a:p>
            <a:r>
              <a:rPr lang="en-GB" dirty="0">
                <a:solidFill>
                  <a:schemeClr val="tx1"/>
                </a:solidFill>
              </a:rPr>
              <a:t>Publishing material</a:t>
            </a:r>
          </a:p>
          <a:p>
            <a:r>
              <a:rPr lang="en-GB" dirty="0">
                <a:solidFill>
                  <a:schemeClr val="tx1"/>
                </a:solidFill>
              </a:rPr>
              <a:t>Public performance</a:t>
            </a:r>
          </a:p>
          <a:p>
            <a:r>
              <a:rPr lang="en-GB" dirty="0">
                <a:solidFill>
                  <a:schemeClr val="tx1"/>
                </a:solidFill>
              </a:rPr>
              <a:t>Broadcasting threatening images or sounds</a:t>
            </a:r>
          </a:p>
          <a:p>
            <a:r>
              <a:rPr lang="en-GB" dirty="0">
                <a:solidFill>
                  <a:schemeClr val="tx1"/>
                </a:solidFill>
              </a:rPr>
              <a:t>Possessing racial material </a:t>
            </a:r>
          </a:p>
        </p:txBody>
      </p:sp>
    </p:spTree>
    <p:extLst>
      <p:ext uri="{BB962C8B-B14F-4D97-AF65-F5344CB8AC3E}">
        <p14:creationId xmlns:p14="http://schemas.microsoft.com/office/powerpoint/2010/main" val="7006144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1F5BBB-8688-D10B-7533-30E5C2CD4086}"/>
              </a:ext>
            </a:extLst>
          </p:cNvPr>
          <p:cNvSpPr>
            <a:spLocks noGrp="1"/>
          </p:cNvSpPr>
          <p:nvPr>
            <p:ph type="title"/>
          </p:nvPr>
        </p:nvSpPr>
        <p:spPr>
          <a:xfrm>
            <a:off x="677334" y="609600"/>
            <a:ext cx="8596668" cy="677779"/>
          </a:xfrm>
        </p:spPr>
        <p:txBody>
          <a:bodyPr/>
          <a:lstStyle/>
          <a:p>
            <a:r>
              <a:rPr lang="en-US" dirty="0">
                <a:solidFill>
                  <a:schemeClr val="tx1"/>
                </a:solidFill>
              </a:rPr>
              <a:t>Stephen Lawrence</a:t>
            </a:r>
          </a:p>
        </p:txBody>
      </p:sp>
      <p:sp>
        <p:nvSpPr>
          <p:cNvPr id="3" name="Content Placeholder 2">
            <a:extLst>
              <a:ext uri="{FF2B5EF4-FFF2-40B4-BE49-F238E27FC236}">
                <a16:creationId xmlns:a16="http://schemas.microsoft.com/office/drawing/2014/main" id="{0CCCD238-CF7C-8B76-A897-AD42B14CE7FB}"/>
              </a:ext>
            </a:extLst>
          </p:cNvPr>
          <p:cNvSpPr>
            <a:spLocks noGrp="1"/>
          </p:cNvSpPr>
          <p:nvPr>
            <p:ph idx="1"/>
          </p:nvPr>
        </p:nvSpPr>
        <p:spPr>
          <a:xfrm>
            <a:off x="770803" y="1524000"/>
            <a:ext cx="8946541" cy="4681861"/>
          </a:xfrm>
        </p:spPr>
        <p:txBody>
          <a:bodyPr>
            <a:normAutofit/>
          </a:bodyPr>
          <a:lstStyle/>
          <a:p>
            <a:r>
              <a:rPr lang="en-GB" sz="2000" i="0" u="none" strike="noStrike" dirty="0">
                <a:solidFill>
                  <a:schemeClr val="tx1"/>
                </a:solidFill>
                <a:effectLst/>
                <a:latin typeface="Calibri" panose="020F0502020204030204" pitchFamily="34" charset="0"/>
                <a:cs typeface="Calibri" panose="020F0502020204030204" pitchFamily="34" charset="0"/>
              </a:rPr>
              <a:t>On 22 April 1993, at the age of just 18, Stephen was murdered in an unprovoked racist attack. He didn’t know his killers and his killers didn’t know him.</a:t>
            </a:r>
          </a:p>
          <a:p>
            <a:r>
              <a:rPr lang="en-GB" sz="2000" i="0" u="none" strike="noStrike" dirty="0">
                <a:solidFill>
                  <a:schemeClr val="tx1"/>
                </a:solidFill>
                <a:effectLst/>
                <a:latin typeface="Calibri" panose="020F0502020204030204" pitchFamily="34" charset="0"/>
                <a:cs typeface="Calibri" panose="020F0502020204030204" pitchFamily="34" charset="0"/>
              </a:rPr>
              <a:t>After the initial police investigation, five suspects were arrested but not convicted. A public inquiry into the handling of Stephen’s case was held in 1998, leading to the publication of the Macpherson Report, which has been called ‘one of the most important moments in the modern history of criminal justice in Britain’.</a:t>
            </a:r>
          </a:p>
          <a:p>
            <a:r>
              <a:rPr lang="en-GB" sz="2000" i="0" u="none" strike="noStrike" dirty="0">
                <a:solidFill>
                  <a:schemeClr val="tx1"/>
                </a:solidFill>
                <a:effectLst/>
                <a:latin typeface="Calibri" panose="020F0502020204030204" pitchFamily="34" charset="0"/>
                <a:cs typeface="Calibri" panose="020F0502020204030204" pitchFamily="34" charset="0"/>
              </a:rPr>
              <a:t>It led to profound cultural changes in attitudes to racism, to the law and to police practice. It also paved the way for a greater understanding of discrimination of all forms and new equalities legislation.</a:t>
            </a:r>
          </a:p>
          <a:p>
            <a:endParaRPr lang="en-US" dirty="0">
              <a:solidFill>
                <a:schemeClr val="tx1"/>
              </a:solidFill>
              <a:latin typeface="Calibri" panose="020F0502020204030204" pitchFamily="34" charset="0"/>
              <a:cs typeface="Calibri" panose="020F0502020204030204" pitchFamily="34" charset="0"/>
            </a:endParaRPr>
          </a:p>
          <a:p>
            <a:r>
              <a:rPr lang="en-US" dirty="0">
                <a:solidFill>
                  <a:schemeClr val="tx1"/>
                </a:solidFill>
                <a:latin typeface="Calibri" panose="020F0502020204030204" pitchFamily="34" charset="0"/>
                <a:cs typeface="Calibri" panose="020F0502020204030204" pitchFamily="34" charset="0"/>
              </a:rPr>
              <a:t>Met Police ‘Institutional Racist’ </a:t>
            </a:r>
            <a:r>
              <a:rPr lang="en-GB" sz="1800" i="0" u="none" strike="noStrike" dirty="0">
                <a:solidFill>
                  <a:schemeClr val="tx1"/>
                </a:solidFill>
                <a:effectLst/>
                <a:latin typeface="Calibri" panose="020F0502020204030204" pitchFamily="34" charset="0"/>
                <a:cs typeface="Calibri" panose="020F0502020204030204" pitchFamily="34" charset="0"/>
              </a:rPr>
              <a:t>This means that racist attitudes and beliefs were seen as normal in the Metropolitan police, and affected how they investigated Stephen's murder</a:t>
            </a:r>
            <a:r>
              <a:rPr lang="en-GB" i="0" u="none" strike="noStrike" dirty="0">
                <a:solidFill>
                  <a:schemeClr val="tx1"/>
                </a:solidFill>
                <a:effectLst/>
                <a:latin typeface="Calibri" panose="020F0502020204030204" pitchFamily="34" charset="0"/>
                <a:cs typeface="Calibri" panose="020F0502020204030204" pitchFamily="34" charset="0"/>
              </a:rPr>
              <a:t>.</a:t>
            </a:r>
          </a:p>
          <a:p>
            <a:endParaRPr lang="en-US" dirty="0">
              <a:solidFill>
                <a:schemeClr val="tx1"/>
              </a:solidFill>
            </a:endParaRPr>
          </a:p>
        </p:txBody>
      </p:sp>
      <p:pic>
        <p:nvPicPr>
          <p:cNvPr id="4" name="Picture 4">
            <a:extLst>
              <a:ext uri="{FF2B5EF4-FFF2-40B4-BE49-F238E27FC236}">
                <a16:creationId xmlns:a16="http://schemas.microsoft.com/office/drawing/2014/main" id="{33644D6B-55A9-4A47-08ED-FDC90B0BEC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49853" y="2010380"/>
            <a:ext cx="1620580" cy="14186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0800558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A8E82B-89ED-09BE-3976-EA9F5AA3EB01}"/>
              </a:ext>
            </a:extLst>
          </p:cNvPr>
          <p:cNvSpPr>
            <a:spLocks noGrp="1"/>
          </p:cNvSpPr>
          <p:nvPr>
            <p:ph type="title"/>
          </p:nvPr>
        </p:nvSpPr>
        <p:spPr>
          <a:xfrm>
            <a:off x="5411931" y="452718"/>
            <a:ext cx="4638903" cy="726377"/>
          </a:xfrm>
        </p:spPr>
        <p:txBody>
          <a:bodyPr>
            <a:normAutofit/>
          </a:bodyPr>
          <a:lstStyle/>
          <a:p>
            <a:r>
              <a:rPr lang="en-US" dirty="0">
                <a:solidFill>
                  <a:schemeClr val="tx1"/>
                </a:solidFill>
              </a:rPr>
              <a:t>Fiona Pilkington</a:t>
            </a:r>
          </a:p>
        </p:txBody>
      </p:sp>
      <p:sp>
        <p:nvSpPr>
          <p:cNvPr id="3" name="Content Placeholder 2">
            <a:extLst>
              <a:ext uri="{FF2B5EF4-FFF2-40B4-BE49-F238E27FC236}">
                <a16:creationId xmlns:a16="http://schemas.microsoft.com/office/drawing/2014/main" id="{8C1B4A31-09B4-E2CB-A88C-8D12034E0032}"/>
              </a:ext>
            </a:extLst>
          </p:cNvPr>
          <p:cNvSpPr>
            <a:spLocks noGrp="1"/>
          </p:cNvSpPr>
          <p:nvPr>
            <p:ph idx="1"/>
          </p:nvPr>
        </p:nvSpPr>
        <p:spPr>
          <a:xfrm>
            <a:off x="4824663" y="1179095"/>
            <a:ext cx="7230979" cy="5309573"/>
          </a:xfrm>
        </p:spPr>
        <p:txBody>
          <a:bodyPr>
            <a:noAutofit/>
          </a:bodyPr>
          <a:lstStyle/>
          <a:p>
            <a:pPr>
              <a:lnSpc>
                <a:spcPct val="90000"/>
              </a:lnSpc>
            </a:pPr>
            <a:r>
              <a:rPr lang="en-GB" i="0" u="none" strike="noStrike" dirty="0">
                <a:solidFill>
                  <a:schemeClr val="tx1"/>
                </a:solidFill>
                <a:effectLst/>
                <a:latin typeface="Calibri" panose="020F0502020204030204" pitchFamily="34" charset="0"/>
                <a:cs typeface="Calibri" panose="020F0502020204030204" pitchFamily="34" charset="0"/>
              </a:rPr>
              <a:t>Fiona Pilkington killed herself and her severely disabled daughter Francesca Hardwick in 2007, after 10 years of torment by local youths.</a:t>
            </a:r>
          </a:p>
          <a:p>
            <a:pPr marL="0" indent="0">
              <a:lnSpc>
                <a:spcPct val="90000"/>
              </a:lnSpc>
              <a:buNone/>
            </a:pPr>
            <a:endParaRPr lang="en-GB" i="0" u="none" strike="noStrike" dirty="0">
              <a:effectLst/>
              <a:latin typeface="Calibri" panose="020F0502020204030204" pitchFamily="34" charset="0"/>
              <a:cs typeface="Calibri" panose="020F0502020204030204" pitchFamily="34" charset="0"/>
            </a:endParaRPr>
          </a:p>
          <a:p>
            <a:pPr>
              <a:lnSpc>
                <a:spcPct val="90000"/>
              </a:lnSpc>
            </a:pPr>
            <a:r>
              <a:rPr lang="en-GB" i="0" u="none" strike="noStrike" dirty="0">
                <a:effectLst/>
                <a:latin typeface="Calibri" panose="020F0502020204030204" pitchFamily="34" charset="0"/>
                <a:cs typeface="Calibri" panose="020F0502020204030204" pitchFamily="34" charset="0"/>
              </a:rPr>
              <a:t> </a:t>
            </a:r>
            <a:r>
              <a:rPr lang="en-GB" i="0" u="none" strike="noStrike" dirty="0">
                <a:solidFill>
                  <a:schemeClr val="tx1"/>
                </a:solidFill>
                <a:effectLst/>
                <a:latin typeface="Calibri" panose="020F0502020204030204" pitchFamily="34" charset="0"/>
                <a:cs typeface="Calibri" panose="020F0502020204030204" pitchFamily="34" charset="0"/>
              </a:rPr>
              <a:t>The Independent Police Complaints Commission (IPCC) carried out an investigation published in May 2011 which concluded that the failure by police officers to identify Fiona Pilkington, her son and daughter as a collective vulnerable family unit was at the core of Leicestershire Constabulary’s failure to implement a cohesive, structured and effective approach to the harassment/anti-social behaviour from which they were suffering. </a:t>
            </a:r>
          </a:p>
          <a:p>
            <a:pPr>
              <a:lnSpc>
                <a:spcPct val="90000"/>
              </a:lnSpc>
            </a:pPr>
            <a:endParaRPr lang="en-GB" i="0" u="none" strike="noStrike" dirty="0">
              <a:solidFill>
                <a:schemeClr val="tx1"/>
              </a:solidFill>
              <a:effectLst/>
              <a:latin typeface="Calibri" panose="020F0502020204030204" pitchFamily="34" charset="0"/>
              <a:cs typeface="Calibri" panose="020F0502020204030204" pitchFamily="34" charset="0"/>
            </a:endParaRPr>
          </a:p>
          <a:p>
            <a:pPr>
              <a:lnSpc>
                <a:spcPct val="90000"/>
              </a:lnSpc>
            </a:pPr>
            <a:r>
              <a:rPr lang="en-GB" i="0" u="none" strike="noStrike" dirty="0">
                <a:solidFill>
                  <a:schemeClr val="tx1"/>
                </a:solidFill>
                <a:effectLst/>
                <a:latin typeface="Calibri" panose="020F0502020204030204" pitchFamily="34" charset="0"/>
                <a:cs typeface="Calibri" panose="020F0502020204030204" pitchFamily="34" charset="0"/>
              </a:rPr>
              <a:t>The report lists 33 recorded incidents between November 1997 and October 2007 when the family had contact with Leicestershire Police. Incidents were often dealt with in isolation and with an unstructured approach which prevented a true picture of the level of harassment suffered by family</a:t>
            </a:r>
            <a:endParaRPr lang="en-US" dirty="0">
              <a:solidFill>
                <a:schemeClr val="tx1"/>
              </a:solidFill>
              <a:latin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4EBD9FD9-4DD2-9207-B40C-6C1B196C79D6}"/>
              </a:ext>
            </a:extLst>
          </p:cNvPr>
          <p:cNvPicPr>
            <a:picLocks noChangeAspect="1"/>
          </p:cNvPicPr>
          <p:nvPr>
            <p:custDataLst>
              <p:tags r:id="rId1"/>
            </p:custDataLst>
          </p:nvPr>
        </p:nvPicPr>
        <p:blipFill rotWithShape="1">
          <a:blip r:embed="rId4" cstate="print">
            <a:extLst>
              <a:ext uri="{28A0092B-C50C-407E-A947-70E740481C1C}">
                <a14:useLocalDpi xmlns:a14="http://schemas.microsoft.com/office/drawing/2010/main" val="0"/>
              </a:ext>
            </a:extLst>
          </a:blip>
          <a:srcRect l="25291" r="18464" b="2"/>
          <a:stretch/>
        </p:blipFill>
        <p:spPr>
          <a:xfrm>
            <a:off x="3" y="10"/>
            <a:ext cx="4973099" cy="6857991"/>
          </a:xfrm>
          <a:custGeom>
            <a:avLst/>
            <a:gdLst/>
            <a:ahLst/>
            <a:cxnLst/>
            <a:rect l="l" t="t" r="r" b="b"/>
            <a:pathLst>
              <a:path w="4973099" h="6858001">
                <a:moveTo>
                  <a:pt x="3628384" y="0"/>
                </a:moveTo>
                <a:lnTo>
                  <a:pt x="4971922" y="0"/>
                </a:lnTo>
                <a:lnTo>
                  <a:pt x="4946877" y="155677"/>
                </a:lnTo>
                <a:lnTo>
                  <a:pt x="4923008" y="310668"/>
                </a:lnTo>
                <a:lnTo>
                  <a:pt x="4899644" y="466344"/>
                </a:lnTo>
                <a:lnTo>
                  <a:pt x="4879641" y="622707"/>
                </a:lnTo>
                <a:lnTo>
                  <a:pt x="4859470" y="778383"/>
                </a:lnTo>
                <a:lnTo>
                  <a:pt x="4840644" y="934746"/>
                </a:lnTo>
                <a:lnTo>
                  <a:pt x="4824508" y="1089051"/>
                </a:lnTo>
                <a:lnTo>
                  <a:pt x="4809212" y="1245413"/>
                </a:lnTo>
                <a:lnTo>
                  <a:pt x="4795260" y="1401090"/>
                </a:lnTo>
                <a:lnTo>
                  <a:pt x="4783158" y="1554023"/>
                </a:lnTo>
                <a:lnTo>
                  <a:pt x="4771055" y="1709014"/>
                </a:lnTo>
                <a:lnTo>
                  <a:pt x="4760970" y="1861947"/>
                </a:lnTo>
                <a:lnTo>
                  <a:pt x="4753070" y="2014881"/>
                </a:lnTo>
                <a:lnTo>
                  <a:pt x="4744833" y="2167128"/>
                </a:lnTo>
                <a:lnTo>
                  <a:pt x="4737942" y="2318004"/>
                </a:lnTo>
                <a:lnTo>
                  <a:pt x="4733067" y="2467509"/>
                </a:lnTo>
                <a:lnTo>
                  <a:pt x="4728865" y="2617013"/>
                </a:lnTo>
                <a:lnTo>
                  <a:pt x="4724831" y="2765146"/>
                </a:lnTo>
                <a:lnTo>
                  <a:pt x="4722982" y="2911221"/>
                </a:lnTo>
                <a:lnTo>
                  <a:pt x="4720965" y="3057297"/>
                </a:lnTo>
                <a:lnTo>
                  <a:pt x="4719956" y="3201315"/>
                </a:lnTo>
                <a:lnTo>
                  <a:pt x="4720965" y="3343961"/>
                </a:lnTo>
                <a:lnTo>
                  <a:pt x="4720965" y="3485236"/>
                </a:lnTo>
                <a:lnTo>
                  <a:pt x="4722982" y="3625139"/>
                </a:lnTo>
                <a:lnTo>
                  <a:pt x="4726007" y="3762299"/>
                </a:lnTo>
                <a:lnTo>
                  <a:pt x="4728865" y="3898087"/>
                </a:lnTo>
                <a:lnTo>
                  <a:pt x="4732059" y="4031133"/>
                </a:lnTo>
                <a:lnTo>
                  <a:pt x="4736933" y="4163492"/>
                </a:lnTo>
                <a:lnTo>
                  <a:pt x="4742144" y="4293793"/>
                </a:lnTo>
                <a:lnTo>
                  <a:pt x="4746850" y="4421352"/>
                </a:lnTo>
                <a:lnTo>
                  <a:pt x="4760130" y="4670298"/>
                </a:lnTo>
                <a:lnTo>
                  <a:pt x="4774249" y="4908956"/>
                </a:lnTo>
                <a:lnTo>
                  <a:pt x="4789041" y="5138013"/>
                </a:lnTo>
                <a:lnTo>
                  <a:pt x="4805346" y="5354726"/>
                </a:lnTo>
                <a:lnTo>
                  <a:pt x="4822323" y="5561838"/>
                </a:lnTo>
                <a:lnTo>
                  <a:pt x="4840644" y="5753862"/>
                </a:lnTo>
                <a:lnTo>
                  <a:pt x="4858630" y="5934227"/>
                </a:lnTo>
                <a:lnTo>
                  <a:pt x="4876615" y="6100191"/>
                </a:lnTo>
                <a:lnTo>
                  <a:pt x="4893592" y="6252438"/>
                </a:lnTo>
                <a:lnTo>
                  <a:pt x="4909729" y="6387541"/>
                </a:lnTo>
                <a:lnTo>
                  <a:pt x="4925025" y="6509613"/>
                </a:lnTo>
                <a:lnTo>
                  <a:pt x="4937800" y="6612483"/>
                </a:lnTo>
                <a:lnTo>
                  <a:pt x="4949902" y="6698894"/>
                </a:lnTo>
                <a:lnTo>
                  <a:pt x="4967216" y="6817538"/>
                </a:lnTo>
                <a:lnTo>
                  <a:pt x="4973099" y="6858000"/>
                </a:lnTo>
                <a:lnTo>
                  <a:pt x="4075210" y="6858000"/>
                </a:lnTo>
                <a:lnTo>
                  <a:pt x="4075210" y="6858001"/>
                </a:lnTo>
                <a:lnTo>
                  <a:pt x="0" y="6858001"/>
                </a:lnTo>
                <a:lnTo>
                  <a:pt x="0" y="1"/>
                </a:lnTo>
                <a:lnTo>
                  <a:pt x="3628384" y="1"/>
                </a:lnTo>
                <a:close/>
              </a:path>
            </a:pathLst>
          </a:custGeom>
        </p:spPr>
      </p:pic>
    </p:spTree>
    <p:extLst>
      <p:ext uri="{BB962C8B-B14F-4D97-AF65-F5344CB8AC3E}">
        <p14:creationId xmlns:p14="http://schemas.microsoft.com/office/powerpoint/2010/main" val="23217584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A30EB9-5893-0211-D336-43EC42A5AA0B}"/>
              </a:ext>
            </a:extLst>
          </p:cNvPr>
          <p:cNvSpPr>
            <a:spLocks noGrp="1"/>
          </p:cNvSpPr>
          <p:nvPr>
            <p:ph type="title"/>
          </p:nvPr>
        </p:nvSpPr>
        <p:spPr/>
        <p:txBody>
          <a:bodyPr/>
          <a:lstStyle/>
          <a:p>
            <a:r>
              <a:rPr lang="en-US" dirty="0"/>
              <a:t>Task</a:t>
            </a:r>
          </a:p>
        </p:txBody>
      </p:sp>
      <p:sp>
        <p:nvSpPr>
          <p:cNvPr id="3" name="Content Placeholder 2">
            <a:extLst>
              <a:ext uri="{FF2B5EF4-FFF2-40B4-BE49-F238E27FC236}">
                <a16:creationId xmlns:a16="http://schemas.microsoft.com/office/drawing/2014/main" id="{759258D0-956E-D7A2-B578-43C7C865A84D}"/>
              </a:ext>
            </a:extLst>
          </p:cNvPr>
          <p:cNvSpPr>
            <a:spLocks noGrp="1"/>
          </p:cNvSpPr>
          <p:nvPr>
            <p:ph idx="1"/>
          </p:nvPr>
        </p:nvSpPr>
        <p:spPr/>
        <p:txBody>
          <a:bodyPr>
            <a:normAutofit/>
          </a:bodyPr>
          <a:lstStyle/>
          <a:p>
            <a:r>
              <a:rPr lang="en-US" sz="2000" dirty="0"/>
              <a:t>Work in groups, find a hate crime case </a:t>
            </a:r>
          </a:p>
          <a:p>
            <a:r>
              <a:rPr lang="en-US" sz="2000" dirty="0"/>
              <a:t>Why is it a hate crime, what happened, who did it happen to? </a:t>
            </a:r>
          </a:p>
          <a:p>
            <a:r>
              <a:rPr lang="en-US" sz="2000" dirty="0"/>
              <a:t>Discuss back to class</a:t>
            </a:r>
          </a:p>
          <a:p>
            <a:r>
              <a:rPr lang="en-US" sz="2000" dirty="0"/>
              <a:t>15 minutes</a:t>
            </a:r>
          </a:p>
        </p:txBody>
      </p:sp>
    </p:spTree>
    <p:extLst>
      <p:ext uri="{BB962C8B-B14F-4D97-AF65-F5344CB8AC3E}">
        <p14:creationId xmlns:p14="http://schemas.microsoft.com/office/powerpoint/2010/main" val="266140314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59E8EA2-4E2D-F17B-0571-51805AD6190F}"/>
              </a:ext>
            </a:extLst>
          </p:cNvPr>
          <p:cNvSpPr txBox="1"/>
          <p:nvPr/>
        </p:nvSpPr>
        <p:spPr>
          <a:xfrm>
            <a:off x="845127" y="2240062"/>
            <a:ext cx="6096000" cy="1477328"/>
          </a:xfrm>
          <a:prstGeom prst="rect">
            <a:avLst/>
          </a:prstGeom>
          <a:noFill/>
        </p:spPr>
        <p:txBody>
          <a:bodyPr wrap="square">
            <a:spAutoFit/>
          </a:bodyPr>
          <a:lstStyle/>
          <a:p>
            <a:r>
              <a:rPr lang="en-US" dirty="0"/>
              <a:t>https://</a:t>
            </a:r>
            <a:r>
              <a:rPr lang="en-US" dirty="0" err="1"/>
              <a:t>www.google.com</a:t>
            </a:r>
            <a:r>
              <a:rPr lang="en-US" dirty="0"/>
              <a:t>/</a:t>
            </a:r>
            <a:r>
              <a:rPr lang="en-US" dirty="0" err="1"/>
              <a:t>search?q</a:t>
            </a:r>
            <a:r>
              <a:rPr lang="en-US" dirty="0"/>
              <a:t>=</a:t>
            </a:r>
            <a:r>
              <a:rPr lang="en-US" dirty="0" err="1"/>
              <a:t>youtube+hate+crime+case&amp;source</a:t>
            </a:r>
            <a:r>
              <a:rPr lang="en-US" dirty="0"/>
              <a:t>=</a:t>
            </a:r>
            <a:r>
              <a:rPr lang="en-US" dirty="0" err="1"/>
              <a:t>lnms&amp;tbm</a:t>
            </a:r>
            <a:r>
              <a:rPr lang="en-US" dirty="0"/>
              <a:t>=</a:t>
            </a:r>
            <a:r>
              <a:rPr lang="en-US" dirty="0" err="1"/>
              <a:t>vid&amp;sa</a:t>
            </a:r>
            <a:r>
              <a:rPr lang="en-US" dirty="0"/>
              <a:t>=</a:t>
            </a:r>
            <a:r>
              <a:rPr lang="en-US" dirty="0" err="1"/>
              <a:t>X&amp;ved</a:t>
            </a:r>
            <a:r>
              <a:rPr lang="en-US" dirty="0"/>
              <a:t>=2ahUKEwiioY2Pxbb9AhXNiFwKHXQsA9UQ_AUoAnoECAEQBA&amp;biw=1199&amp;bih=837&amp;dpr=2#fpstate=</a:t>
            </a:r>
            <a:r>
              <a:rPr lang="en-US" dirty="0" err="1"/>
              <a:t>ive&amp;vld</a:t>
            </a:r>
            <a:r>
              <a:rPr lang="en-US" dirty="0"/>
              <a:t>=cid:2c1dfc09,vid:nzRlmvCkbls</a:t>
            </a:r>
          </a:p>
        </p:txBody>
      </p:sp>
      <p:sp>
        <p:nvSpPr>
          <p:cNvPr id="4" name="TextBox 3">
            <a:extLst>
              <a:ext uri="{FF2B5EF4-FFF2-40B4-BE49-F238E27FC236}">
                <a16:creationId xmlns:a16="http://schemas.microsoft.com/office/drawing/2014/main" id="{46024679-F695-AFDF-B719-1FBE299B1A29}"/>
              </a:ext>
            </a:extLst>
          </p:cNvPr>
          <p:cNvSpPr txBox="1"/>
          <p:nvPr/>
        </p:nvSpPr>
        <p:spPr>
          <a:xfrm>
            <a:off x="554182" y="692727"/>
            <a:ext cx="9305753" cy="584775"/>
          </a:xfrm>
          <a:prstGeom prst="rect">
            <a:avLst/>
          </a:prstGeom>
          <a:noFill/>
        </p:spPr>
        <p:txBody>
          <a:bodyPr wrap="none" rtlCol="0">
            <a:spAutoFit/>
          </a:bodyPr>
          <a:lstStyle/>
          <a:p>
            <a:r>
              <a:rPr lang="en-US" sz="3200" b="1" dirty="0"/>
              <a:t>Hate crime is on the rise in England and Wales</a:t>
            </a:r>
          </a:p>
        </p:txBody>
      </p:sp>
    </p:spTree>
    <p:extLst>
      <p:ext uri="{BB962C8B-B14F-4D97-AF65-F5344CB8AC3E}">
        <p14:creationId xmlns:p14="http://schemas.microsoft.com/office/powerpoint/2010/main" val="58898016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156A45-38BA-4922-AD7F-EA20CE7056FE}"/>
              </a:ext>
            </a:extLst>
          </p:cNvPr>
          <p:cNvSpPr>
            <a:spLocks noGrp="1"/>
          </p:cNvSpPr>
          <p:nvPr>
            <p:ph type="title"/>
          </p:nvPr>
        </p:nvSpPr>
        <p:spPr/>
        <p:txBody>
          <a:bodyPr/>
          <a:lstStyle/>
          <a:p>
            <a:r>
              <a:rPr lang="en-GB" dirty="0"/>
              <a:t>How much hate?</a:t>
            </a:r>
          </a:p>
        </p:txBody>
      </p:sp>
      <p:sp>
        <p:nvSpPr>
          <p:cNvPr id="3" name="Content Placeholder 2">
            <a:extLst>
              <a:ext uri="{FF2B5EF4-FFF2-40B4-BE49-F238E27FC236}">
                <a16:creationId xmlns:a16="http://schemas.microsoft.com/office/drawing/2014/main" id="{094AE2F6-0071-4D21-9B27-EE09E9A9B9CD}"/>
              </a:ext>
            </a:extLst>
          </p:cNvPr>
          <p:cNvSpPr>
            <a:spLocks noGrp="1"/>
          </p:cNvSpPr>
          <p:nvPr>
            <p:ph idx="1"/>
          </p:nvPr>
        </p:nvSpPr>
        <p:spPr>
          <a:xfrm>
            <a:off x="838200" y="1684514"/>
            <a:ext cx="10515600" cy="4492449"/>
          </a:xfrm>
        </p:spPr>
        <p:txBody>
          <a:bodyPr vert="horz" lIns="91440" tIns="45720" rIns="91440" bIns="45720" rtlCol="0" anchor="t">
            <a:normAutofit/>
          </a:bodyPr>
          <a:lstStyle/>
          <a:p>
            <a:r>
              <a:rPr lang="en-GB" sz="2400" i="0" dirty="0">
                <a:solidFill>
                  <a:schemeClr val="tx1"/>
                </a:solidFill>
                <a:effectLst/>
                <a:latin typeface="Calibri" panose="020F0502020204030204" pitchFamily="34" charset="0"/>
                <a:cs typeface="Calibri" panose="020F0502020204030204" pitchFamily="34" charset="0"/>
              </a:rPr>
              <a:t>Year ending March </a:t>
            </a:r>
            <a:r>
              <a:rPr lang="en-GB" sz="2400" dirty="0">
                <a:solidFill>
                  <a:schemeClr val="tx1"/>
                </a:solidFill>
                <a:latin typeface="Calibri" panose="020F0502020204030204" pitchFamily="34" charset="0"/>
                <a:cs typeface="Calibri" panose="020F0502020204030204" pitchFamily="34" charset="0"/>
              </a:rPr>
              <a:t>2023</a:t>
            </a:r>
            <a:r>
              <a:rPr lang="en-GB" sz="2400" i="0" dirty="0">
                <a:solidFill>
                  <a:schemeClr val="tx1"/>
                </a:solidFill>
                <a:effectLst/>
                <a:latin typeface="Calibri" panose="020F0502020204030204" pitchFamily="34" charset="0"/>
                <a:cs typeface="Calibri" panose="020F0502020204030204" pitchFamily="34" charset="0"/>
              </a:rPr>
              <a:t>, there were:</a:t>
            </a:r>
          </a:p>
          <a:p>
            <a:r>
              <a:rPr lang="en-GB" sz="2400" i="0" dirty="0">
                <a:solidFill>
                  <a:srgbClr val="0B0C0C"/>
                </a:solidFill>
                <a:effectLst/>
                <a:latin typeface="Calibri" panose="020F0502020204030204" pitchFamily="34" charset="0"/>
                <a:cs typeface="Calibri" panose="020F0502020204030204" pitchFamily="34" charset="0"/>
              </a:rPr>
              <a:t>145,214 hate crimes recorded by the police in England and Wales (-5%)</a:t>
            </a:r>
            <a:endParaRPr lang="en-GB" sz="2400" i="0" dirty="0">
              <a:solidFill>
                <a:schemeClr val="tx1"/>
              </a:solidFill>
              <a:effectLst/>
              <a:latin typeface="Calibri" panose="020F0502020204030204" pitchFamily="34" charset="0"/>
              <a:cs typeface="Calibri" panose="020F0502020204030204" pitchFamily="34" charset="0"/>
            </a:endParaRPr>
          </a:p>
          <a:p>
            <a:r>
              <a:rPr lang="en-GB" sz="2400" dirty="0">
                <a:solidFill>
                  <a:schemeClr val="tx1"/>
                </a:solidFill>
                <a:latin typeface="Calibri" panose="020F0502020204030204" pitchFamily="34" charset="0"/>
                <a:ea typeface="+mn-lt"/>
                <a:cs typeface="Calibri" panose="020F0502020204030204" pitchFamily="34" charset="0"/>
              </a:rPr>
              <a:t>Year before there were155,841 hate crimes</a:t>
            </a:r>
            <a:endParaRPr lang="en-GB" sz="2400" dirty="0">
              <a:solidFill>
                <a:schemeClr val="tx1"/>
              </a:solidFill>
              <a:latin typeface="Calibri" panose="020F0502020204030204" pitchFamily="34" charset="0"/>
              <a:cs typeface="Calibri" panose="020F0502020204030204" pitchFamily="34" charset="0"/>
            </a:endParaRPr>
          </a:p>
          <a:p>
            <a:r>
              <a:rPr lang="en-GB" sz="2400" dirty="0">
                <a:solidFill>
                  <a:schemeClr val="tx1"/>
                </a:solidFill>
                <a:latin typeface="Calibri" panose="020F0502020204030204" pitchFamily="34" charset="0"/>
                <a:ea typeface="+mn-lt"/>
                <a:cs typeface="Calibri" panose="020F0502020204030204" pitchFamily="34" charset="0"/>
              </a:rPr>
              <a:t>101,906 race hate crimes</a:t>
            </a:r>
          </a:p>
          <a:p>
            <a:r>
              <a:rPr lang="en-GB" sz="2400" i="0" dirty="0">
                <a:solidFill>
                  <a:srgbClr val="0B0C0C"/>
                </a:solidFill>
                <a:effectLst/>
                <a:latin typeface="Calibri" panose="020F0502020204030204" pitchFamily="34" charset="0"/>
                <a:cs typeface="Calibri" panose="020F0502020204030204" pitchFamily="34" charset="0"/>
              </a:rPr>
              <a:t> 8,241 </a:t>
            </a:r>
            <a:r>
              <a:rPr lang="en-GB" sz="2400" dirty="0">
                <a:solidFill>
                  <a:schemeClr val="tx1"/>
                </a:solidFill>
                <a:latin typeface="Calibri" panose="020F0502020204030204" pitchFamily="34" charset="0"/>
                <a:ea typeface="+mn-lt"/>
                <a:cs typeface="Calibri" panose="020F0502020204030204" pitchFamily="34" charset="0"/>
              </a:rPr>
              <a:t>religious hate crimes</a:t>
            </a:r>
          </a:p>
          <a:p>
            <a:r>
              <a:rPr lang="en-GB" sz="2400" i="0" dirty="0">
                <a:solidFill>
                  <a:srgbClr val="0B0C0C"/>
                </a:solidFill>
                <a:effectLst/>
                <a:latin typeface="Calibri" panose="020F0502020204030204" pitchFamily="34" charset="0"/>
                <a:cs typeface="Calibri" panose="020F0502020204030204" pitchFamily="34" charset="0"/>
              </a:rPr>
              <a:t>24,102 </a:t>
            </a:r>
            <a:r>
              <a:rPr lang="en-GB" sz="2400" dirty="0">
                <a:solidFill>
                  <a:schemeClr val="tx1"/>
                </a:solidFill>
                <a:latin typeface="Calibri" panose="020F0502020204030204" pitchFamily="34" charset="0"/>
                <a:ea typeface="+mn-lt"/>
                <a:cs typeface="Calibri" panose="020F0502020204030204" pitchFamily="34" charset="0"/>
              </a:rPr>
              <a:t>sexual orientation hate crimes, but </a:t>
            </a:r>
            <a:r>
              <a:rPr lang="en-GB" sz="2400" i="0" dirty="0">
                <a:solidFill>
                  <a:srgbClr val="0B0C0C"/>
                </a:solidFill>
                <a:effectLst/>
                <a:latin typeface="Calibri" panose="020F0502020204030204" pitchFamily="34" charset="0"/>
                <a:cs typeface="Calibri" panose="020F0502020204030204" pitchFamily="34" charset="0"/>
              </a:rPr>
              <a:t>transgender hate crimes increased by 11%, to 4,732 offences</a:t>
            </a:r>
            <a:endParaRPr lang="en-GB" sz="2400" dirty="0">
              <a:solidFill>
                <a:schemeClr val="tx1"/>
              </a:solidFill>
              <a:latin typeface="Calibri" panose="020F0502020204030204" pitchFamily="34" charset="0"/>
              <a:ea typeface="+mn-lt"/>
              <a:cs typeface="Calibri" panose="020F0502020204030204" pitchFamily="34" charset="0"/>
            </a:endParaRPr>
          </a:p>
          <a:p>
            <a:r>
              <a:rPr lang="en-GB" sz="2400" i="0" dirty="0">
                <a:solidFill>
                  <a:srgbClr val="0B0C0C"/>
                </a:solidFill>
                <a:effectLst/>
                <a:latin typeface="Calibri" panose="020F0502020204030204" pitchFamily="34" charset="0"/>
                <a:cs typeface="Calibri" panose="020F0502020204030204" pitchFamily="34" charset="0"/>
              </a:rPr>
              <a:t>13,777</a:t>
            </a:r>
            <a:r>
              <a:rPr lang="en-GB" sz="2400" dirty="0">
                <a:solidFill>
                  <a:schemeClr val="tx1"/>
                </a:solidFill>
                <a:latin typeface="Calibri" panose="020F0502020204030204" pitchFamily="34" charset="0"/>
                <a:ea typeface="+mn-lt"/>
                <a:cs typeface="Calibri" panose="020F0502020204030204" pitchFamily="34" charset="0"/>
              </a:rPr>
              <a:t> disability hate crimes </a:t>
            </a:r>
          </a:p>
          <a:p>
            <a:endParaRPr lang="en-GB" dirty="0"/>
          </a:p>
        </p:txBody>
      </p:sp>
    </p:spTree>
    <p:extLst>
      <p:ext uri="{BB962C8B-B14F-4D97-AF65-F5344CB8AC3E}">
        <p14:creationId xmlns:p14="http://schemas.microsoft.com/office/powerpoint/2010/main" val="207832247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918E11-E609-A27D-653A-3D581AEACE53}"/>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600" kern="1200">
                <a:solidFill>
                  <a:schemeClr val="tx1"/>
                </a:solidFill>
                <a:latin typeface="+mj-lt"/>
                <a:ea typeface="+mj-ea"/>
                <a:cs typeface="+mj-cs"/>
              </a:rPr>
              <a:t>Race</a:t>
            </a:r>
          </a:p>
        </p:txBody>
      </p:sp>
      <p:pic>
        <p:nvPicPr>
          <p:cNvPr id="1026" name="Picture 2" descr="Should biologists stop grouping us by race? - STAT">
            <a:extLst>
              <a:ext uri="{FF2B5EF4-FFF2-40B4-BE49-F238E27FC236}">
                <a16:creationId xmlns:a16="http://schemas.microsoft.com/office/drawing/2014/main" id="{0B99A3DB-3AEF-A959-C1F8-5FF8E7FC7AFC}"/>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4777316" y="974969"/>
            <a:ext cx="6780700" cy="49057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941280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843B4C-A28C-46CF-9C2C-B47002A3E375}"/>
              </a:ext>
            </a:extLst>
          </p:cNvPr>
          <p:cNvSpPr>
            <a:spLocks noGrp="1"/>
          </p:cNvSpPr>
          <p:nvPr>
            <p:ph type="title"/>
          </p:nvPr>
        </p:nvSpPr>
        <p:spPr>
          <a:xfrm>
            <a:off x="1420484" y="274638"/>
            <a:ext cx="8790316" cy="634082"/>
          </a:xfrm>
        </p:spPr>
        <p:txBody>
          <a:bodyPr>
            <a:normAutofit fontScale="90000"/>
          </a:bodyPr>
          <a:lstStyle/>
          <a:p>
            <a:r>
              <a:rPr lang="en-GB" dirty="0"/>
              <a:t>Race / Ethnicity </a:t>
            </a:r>
          </a:p>
        </p:txBody>
      </p:sp>
      <p:sp>
        <p:nvSpPr>
          <p:cNvPr id="3" name="Content Placeholder 2">
            <a:extLst>
              <a:ext uri="{FF2B5EF4-FFF2-40B4-BE49-F238E27FC236}">
                <a16:creationId xmlns:a16="http://schemas.microsoft.com/office/drawing/2014/main" id="{2F72A4E8-30A5-4A02-9D30-322FB6179A96}"/>
              </a:ext>
            </a:extLst>
          </p:cNvPr>
          <p:cNvSpPr>
            <a:spLocks noGrp="1"/>
          </p:cNvSpPr>
          <p:nvPr>
            <p:ph idx="1"/>
          </p:nvPr>
        </p:nvSpPr>
        <p:spPr>
          <a:xfrm>
            <a:off x="810885" y="1016481"/>
            <a:ext cx="10515598" cy="5183608"/>
          </a:xfrm>
        </p:spPr>
        <p:txBody>
          <a:bodyPr vert="horz" lIns="91440" tIns="45720" rIns="91440" bIns="45720" rtlCol="0" anchor="t">
            <a:normAutofit/>
          </a:bodyPr>
          <a:lstStyle/>
          <a:p>
            <a:r>
              <a:rPr lang="en-GB" dirty="0">
                <a:solidFill>
                  <a:schemeClr val="tx1"/>
                </a:solidFill>
              </a:rPr>
              <a:t>BAME individuals are likely to be both victims and suspects of crime.</a:t>
            </a:r>
            <a:endParaRPr lang="en-GB" dirty="0">
              <a:solidFill>
                <a:schemeClr val="tx1"/>
              </a:solidFill>
              <a:cs typeface="Calibri"/>
            </a:endParaRPr>
          </a:p>
          <a:p>
            <a:r>
              <a:rPr lang="en-GB" dirty="0">
                <a:solidFill>
                  <a:schemeClr val="tx1"/>
                </a:solidFill>
              </a:rPr>
              <a:t>Likely to live in high crime areas</a:t>
            </a:r>
          </a:p>
          <a:p>
            <a:r>
              <a:rPr lang="en-GB" dirty="0">
                <a:solidFill>
                  <a:schemeClr val="tx1"/>
                </a:solidFill>
              </a:rPr>
              <a:t>Want to protect themselves – knives</a:t>
            </a:r>
          </a:p>
          <a:p>
            <a:r>
              <a:rPr lang="en-GB" dirty="0">
                <a:solidFill>
                  <a:schemeClr val="tx1"/>
                </a:solidFill>
              </a:rPr>
              <a:t>Distrust police / poor service </a:t>
            </a:r>
          </a:p>
          <a:p>
            <a:r>
              <a:rPr lang="en-GB" dirty="0">
                <a:solidFill>
                  <a:schemeClr val="tx1"/>
                </a:solidFill>
              </a:rPr>
              <a:t>Rate Hate Crime Figures - </a:t>
            </a:r>
            <a:r>
              <a:rPr lang="en-GB" b="1" i="0" dirty="0">
                <a:solidFill>
                  <a:srgbClr val="0B0C0C"/>
                </a:solidFill>
                <a:effectLst/>
                <a:latin typeface="GDS Transport"/>
              </a:rPr>
              <a:t>145,214</a:t>
            </a:r>
            <a:r>
              <a:rPr lang="en-GB" dirty="0">
                <a:solidFill>
                  <a:schemeClr val="tx1"/>
                </a:solidFill>
                <a:ea typeface="+mn-lt"/>
                <a:cs typeface="+mn-lt"/>
              </a:rPr>
              <a:t> race hate crimes to March 2023</a:t>
            </a:r>
          </a:p>
          <a:p>
            <a:r>
              <a:rPr lang="en-GB" dirty="0">
                <a:solidFill>
                  <a:schemeClr val="tx1"/>
                </a:solidFill>
                <a:ea typeface="+mn-lt"/>
                <a:cs typeface="+mn-lt"/>
              </a:rPr>
              <a:t>Decrease from the following year</a:t>
            </a:r>
            <a:endParaRPr lang="en-GB" dirty="0">
              <a:solidFill>
                <a:schemeClr val="tx1"/>
              </a:solidFill>
            </a:endParaRPr>
          </a:p>
          <a:p>
            <a:r>
              <a:rPr lang="en-GB" sz="1600" dirty="0">
                <a:ea typeface="+mn-lt"/>
                <a:cs typeface="+mn-lt"/>
                <a:hlinkClick r:id="rId3"/>
              </a:rPr>
              <a:t>https://library.college.police.uk/docs/homeoffice/Experiences-of-young-black-men-as-victims-of-crime.pdf</a:t>
            </a:r>
            <a:r>
              <a:rPr lang="en-GB" sz="1600" dirty="0">
                <a:ea typeface="+mn-lt"/>
                <a:cs typeface="+mn-lt"/>
              </a:rPr>
              <a:t>     </a:t>
            </a:r>
            <a:endParaRPr lang="en-GB" sz="1600" dirty="0">
              <a:cs typeface="Calibri" panose="020F0502020204030204"/>
            </a:endParaRPr>
          </a:p>
          <a:p>
            <a:r>
              <a:rPr lang="en-GB" sz="2000" dirty="0">
                <a:ea typeface="+mn-lt"/>
                <a:cs typeface="+mn-lt"/>
              </a:rPr>
              <a:t>https://www.theguardian.com/world/race</a:t>
            </a:r>
            <a:endParaRPr lang="en-GB" sz="2000" dirty="0">
              <a:cs typeface="Calibri" panose="020F0502020204030204"/>
            </a:endParaRPr>
          </a:p>
        </p:txBody>
      </p:sp>
    </p:spTree>
    <p:extLst>
      <p:ext uri="{BB962C8B-B14F-4D97-AF65-F5344CB8AC3E}">
        <p14:creationId xmlns:p14="http://schemas.microsoft.com/office/powerpoint/2010/main" val="261490816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8229600" cy="674307"/>
          </a:xfrm>
        </p:spPr>
        <p:txBody>
          <a:bodyPr>
            <a:normAutofit/>
          </a:bodyPr>
          <a:lstStyle/>
          <a:p>
            <a:r>
              <a:rPr lang="en-GB" sz="3200" dirty="0"/>
              <a:t>Race</a:t>
            </a:r>
          </a:p>
        </p:txBody>
      </p:sp>
      <p:sp>
        <p:nvSpPr>
          <p:cNvPr id="3" name="Text Placeholder 2"/>
          <p:cNvSpPr>
            <a:spLocks noGrp="1"/>
          </p:cNvSpPr>
          <p:nvPr>
            <p:ph type="body" idx="1"/>
          </p:nvPr>
        </p:nvSpPr>
        <p:spPr>
          <a:xfrm>
            <a:off x="1981200" y="948945"/>
            <a:ext cx="4040188" cy="535840"/>
          </a:xfrm>
        </p:spPr>
        <p:txBody>
          <a:bodyPr>
            <a:normAutofit fontScale="92500" lnSpcReduction="10000"/>
          </a:bodyPr>
          <a:lstStyle/>
          <a:p>
            <a:r>
              <a:rPr lang="en-GB" dirty="0"/>
              <a:t>Doctor Who 2018</a:t>
            </a:r>
          </a:p>
        </p:txBody>
      </p:sp>
      <p:sp>
        <p:nvSpPr>
          <p:cNvPr id="4" name="Content Placeholder 3"/>
          <p:cNvSpPr>
            <a:spLocks noGrp="1"/>
          </p:cNvSpPr>
          <p:nvPr>
            <p:ph sz="half" idx="2"/>
          </p:nvPr>
        </p:nvSpPr>
        <p:spPr>
          <a:xfrm>
            <a:off x="1981200" y="1844825"/>
            <a:ext cx="4040188" cy="3865144"/>
          </a:xfrm>
        </p:spPr>
        <p:txBody>
          <a:bodyPr/>
          <a:lstStyle/>
          <a:p>
            <a:pPr marL="0" indent="0">
              <a:buNone/>
            </a:pPr>
            <a:r>
              <a:rPr lang="en-GB" dirty="0"/>
              <a:t> </a:t>
            </a:r>
            <a:r>
              <a:rPr lang="en-GB" dirty="0">
                <a:hlinkClick r:id="rId3"/>
              </a:rPr>
              <a:t>https://www.bbc.co.uk/iplayer/episode/b0bpwm2m/doctor-who-series-11-3-rosa</a:t>
            </a:r>
            <a:endParaRPr lang="en-GB" dirty="0"/>
          </a:p>
        </p:txBody>
      </p:sp>
      <p:sp>
        <p:nvSpPr>
          <p:cNvPr id="5" name="Text Placeholder 4"/>
          <p:cNvSpPr>
            <a:spLocks noGrp="1"/>
          </p:cNvSpPr>
          <p:nvPr>
            <p:ph type="body" sz="quarter" idx="3"/>
          </p:nvPr>
        </p:nvSpPr>
        <p:spPr>
          <a:xfrm>
            <a:off x="6169026" y="1075761"/>
            <a:ext cx="4041775" cy="409025"/>
          </a:xfrm>
        </p:spPr>
        <p:txBody>
          <a:bodyPr>
            <a:normAutofit fontScale="92500" lnSpcReduction="10000"/>
          </a:bodyPr>
          <a:lstStyle/>
          <a:p>
            <a:r>
              <a:rPr lang="en-GB" dirty="0"/>
              <a:t>Ryan Air 2018</a:t>
            </a:r>
          </a:p>
        </p:txBody>
      </p:sp>
      <p:sp>
        <p:nvSpPr>
          <p:cNvPr id="6" name="Content Placeholder 5"/>
          <p:cNvSpPr>
            <a:spLocks noGrp="1"/>
          </p:cNvSpPr>
          <p:nvPr>
            <p:ph sz="quarter" idx="4"/>
          </p:nvPr>
        </p:nvSpPr>
        <p:spPr>
          <a:xfrm>
            <a:off x="6169026" y="1844826"/>
            <a:ext cx="4041775" cy="3744415"/>
          </a:xfrm>
        </p:spPr>
        <p:txBody>
          <a:bodyPr/>
          <a:lstStyle/>
          <a:p>
            <a:pPr marL="0" indent="0">
              <a:buNone/>
            </a:pPr>
            <a:r>
              <a:rPr lang="en-GB" dirty="0">
                <a:hlinkClick r:id="rId4"/>
              </a:rPr>
              <a:t>https://www.youtube.com/watch?v=Bq4QqxnWlLg</a:t>
            </a:r>
            <a:r>
              <a:rPr lang="en-GB" dirty="0"/>
              <a:t> </a:t>
            </a:r>
          </a:p>
        </p:txBody>
      </p:sp>
      <p:sp>
        <p:nvSpPr>
          <p:cNvPr id="7" name="Slide Number Placeholder 6"/>
          <p:cNvSpPr>
            <a:spLocks noGrp="1"/>
          </p:cNvSpPr>
          <p:nvPr>
            <p:ph type="sldNum" sz="quarter" idx="12"/>
          </p:nvPr>
        </p:nvSpPr>
        <p:spPr/>
        <p:txBody>
          <a:bodyPr/>
          <a:lstStyle/>
          <a:p>
            <a:fld id="{5DFEDB64-84C3-4240-BCBA-134AE1D9082C}" type="slidenum">
              <a:rPr lang="en-GB" smtClean="0"/>
              <a:t>33</a:t>
            </a:fld>
            <a:endParaRPr lang="en-GB" dirty="0"/>
          </a:p>
        </p:txBody>
      </p:sp>
      <p:graphicFrame>
        <p:nvGraphicFramePr>
          <p:cNvPr id="8" name="Diagram 7"/>
          <p:cNvGraphicFramePr/>
          <p:nvPr/>
        </p:nvGraphicFramePr>
        <p:xfrm>
          <a:off x="2207157" y="4002786"/>
          <a:ext cx="8003643" cy="190627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9" name="Content Placeholder 6">
            <a:extLst>
              <a:ext uri="{FF2B5EF4-FFF2-40B4-BE49-F238E27FC236}">
                <a16:creationId xmlns:a16="http://schemas.microsoft.com/office/drawing/2014/main" id="{FD68B0B1-3360-4313-B48D-000D1E1E447F}"/>
              </a:ext>
            </a:extLst>
          </p:cNvPr>
          <p:cNvPicPr>
            <a:picLocks noChangeAspect="1"/>
          </p:cNvPicPr>
          <p:nvPr/>
        </p:nvPicPr>
        <p:blipFill>
          <a:blip r:embed="rId10"/>
          <a:stretch>
            <a:fillRect/>
          </a:stretch>
        </p:blipFill>
        <p:spPr>
          <a:xfrm>
            <a:off x="3811182" y="3201401"/>
            <a:ext cx="2563484" cy="2122294"/>
          </a:xfrm>
          <a:prstGeom prst="rect">
            <a:avLst/>
          </a:prstGeom>
        </p:spPr>
      </p:pic>
    </p:spTree>
    <p:extLst>
      <p:ext uri="{BB962C8B-B14F-4D97-AF65-F5344CB8AC3E}">
        <p14:creationId xmlns:p14="http://schemas.microsoft.com/office/powerpoint/2010/main" val="179495315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8A094D-CD93-4288-B317-D30A58E640C4}"/>
              </a:ext>
            </a:extLst>
          </p:cNvPr>
          <p:cNvSpPr>
            <a:spLocks noGrp="1"/>
          </p:cNvSpPr>
          <p:nvPr>
            <p:ph type="title"/>
          </p:nvPr>
        </p:nvSpPr>
        <p:spPr>
          <a:xfrm>
            <a:off x="1981200" y="274638"/>
            <a:ext cx="8229600" cy="562074"/>
          </a:xfrm>
        </p:spPr>
        <p:txBody>
          <a:bodyPr>
            <a:normAutofit fontScale="90000"/>
          </a:bodyPr>
          <a:lstStyle/>
          <a:p>
            <a:r>
              <a:rPr lang="en-GB" dirty="0"/>
              <a:t>Religious hate crime</a:t>
            </a:r>
          </a:p>
        </p:txBody>
      </p:sp>
      <p:sp>
        <p:nvSpPr>
          <p:cNvPr id="3" name="Content Placeholder 2">
            <a:extLst>
              <a:ext uri="{FF2B5EF4-FFF2-40B4-BE49-F238E27FC236}">
                <a16:creationId xmlns:a16="http://schemas.microsoft.com/office/drawing/2014/main" id="{A9085A03-536A-4CA7-80A0-EAC25FF8D2B4}"/>
              </a:ext>
            </a:extLst>
          </p:cNvPr>
          <p:cNvSpPr>
            <a:spLocks noGrp="1"/>
          </p:cNvSpPr>
          <p:nvPr>
            <p:ph idx="1"/>
          </p:nvPr>
        </p:nvSpPr>
        <p:spPr>
          <a:xfrm>
            <a:off x="514710" y="1302119"/>
            <a:ext cx="11162580" cy="5097342"/>
          </a:xfrm>
        </p:spPr>
        <p:txBody>
          <a:bodyPr vert="horz" lIns="91440" tIns="45720" rIns="91440" bIns="45720" rtlCol="0" anchor="t">
            <a:normAutofit/>
          </a:bodyPr>
          <a:lstStyle/>
          <a:p>
            <a:r>
              <a:rPr lang="en-GB" sz="2000" dirty="0">
                <a:solidFill>
                  <a:schemeClr val="tx1"/>
                </a:solidFill>
                <a:ea typeface="+mn-lt"/>
                <a:cs typeface="+mn-lt"/>
              </a:rPr>
              <a:t>”A group of persons defined by reference to religious belief or lack of religious belief."  </a:t>
            </a:r>
            <a:r>
              <a:rPr lang="en-GB" sz="2000" dirty="0">
                <a:solidFill>
                  <a:schemeClr val="tx1"/>
                </a:solidFill>
                <a:cs typeface="Calibri"/>
              </a:rPr>
              <a:t>Identified by clothes, religious symbols </a:t>
            </a:r>
          </a:p>
          <a:p>
            <a:r>
              <a:rPr lang="en-GB" sz="2000" dirty="0">
                <a:solidFill>
                  <a:schemeClr val="tx1"/>
                </a:solidFill>
              </a:rPr>
              <a:t>To what extent can police understand &amp; recognise religions faith in their communities?</a:t>
            </a:r>
          </a:p>
          <a:p>
            <a:r>
              <a:rPr lang="en-GB" sz="2000" dirty="0">
                <a:solidFill>
                  <a:schemeClr val="tx1"/>
                </a:solidFill>
              </a:rPr>
              <a:t>How do police engage in faith communities and adopt good practices? </a:t>
            </a:r>
          </a:p>
          <a:p>
            <a:pPr lvl="1"/>
            <a:r>
              <a:rPr lang="en-GB" sz="2000" dirty="0">
                <a:solidFill>
                  <a:schemeClr val="tx1"/>
                </a:solidFill>
              </a:rPr>
              <a:t>grassroots connection</a:t>
            </a:r>
          </a:p>
          <a:p>
            <a:pPr lvl="1"/>
            <a:r>
              <a:rPr lang="en-GB" sz="2000" dirty="0">
                <a:solidFill>
                  <a:schemeClr val="tx1"/>
                </a:solidFill>
              </a:rPr>
              <a:t>building bridges between police and members of communities</a:t>
            </a:r>
          </a:p>
          <a:p>
            <a:pPr lvl="1"/>
            <a:r>
              <a:rPr lang="en-GB" sz="2000" dirty="0">
                <a:solidFill>
                  <a:schemeClr val="tx1"/>
                </a:solidFill>
              </a:rPr>
              <a:t>negotiating potentially conflicts</a:t>
            </a:r>
          </a:p>
          <a:p>
            <a:pPr lvl="1"/>
            <a:r>
              <a:rPr lang="en-GB" sz="2000" dirty="0">
                <a:solidFill>
                  <a:schemeClr val="tx1"/>
                </a:solidFill>
              </a:rPr>
              <a:t>supporting independent community empowerment</a:t>
            </a:r>
          </a:p>
        </p:txBody>
      </p:sp>
    </p:spTree>
    <p:extLst>
      <p:ext uri="{BB962C8B-B14F-4D97-AF65-F5344CB8AC3E}">
        <p14:creationId xmlns:p14="http://schemas.microsoft.com/office/powerpoint/2010/main" val="17842574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8229600" cy="511440"/>
          </a:xfrm>
        </p:spPr>
        <p:txBody>
          <a:bodyPr>
            <a:normAutofit fontScale="90000"/>
          </a:bodyPr>
          <a:lstStyle/>
          <a:p>
            <a:r>
              <a:rPr lang="en-GB" sz="3200" dirty="0"/>
              <a:t>Religious Practices</a:t>
            </a:r>
            <a:endParaRPr lang="en-GB" sz="3200" dirty="0">
              <a:cs typeface="Calibri Light"/>
            </a:endParaRPr>
          </a:p>
        </p:txBody>
      </p:sp>
      <p:sp>
        <p:nvSpPr>
          <p:cNvPr id="3" name="Content Placeholder 2"/>
          <p:cNvSpPr>
            <a:spLocks noGrp="1"/>
          </p:cNvSpPr>
          <p:nvPr>
            <p:ph idx="1"/>
          </p:nvPr>
        </p:nvSpPr>
        <p:spPr>
          <a:xfrm>
            <a:off x="512357" y="995651"/>
            <a:ext cx="10472467" cy="4866698"/>
          </a:xfrm>
        </p:spPr>
        <p:txBody>
          <a:bodyPr vert="horz" lIns="91440" tIns="45720" rIns="91440" bIns="45720" rtlCol="0" anchor="t">
            <a:normAutofit fontScale="92500" lnSpcReduction="10000"/>
          </a:bodyPr>
          <a:lstStyle/>
          <a:p>
            <a:r>
              <a:rPr lang="en-GB" sz="2400" dirty="0">
                <a:solidFill>
                  <a:schemeClr val="tx1"/>
                </a:solidFill>
              </a:rPr>
              <a:t>Female genital mutilation (FGM) is a procedure where the female genitals are deliberately cut, injured or changed</a:t>
            </a:r>
            <a:endParaRPr lang="en-GB" sz="2400" dirty="0">
              <a:solidFill>
                <a:schemeClr val="tx1"/>
              </a:solidFill>
              <a:cs typeface="Calibri"/>
            </a:endParaRPr>
          </a:p>
          <a:p>
            <a:pPr lvl="1"/>
            <a:r>
              <a:rPr lang="en-GB" sz="2000" dirty="0">
                <a:solidFill>
                  <a:schemeClr val="tx1"/>
                </a:solidFill>
              </a:rPr>
              <a:t>It's illegal in the UK and is child abuse </a:t>
            </a:r>
            <a:endParaRPr lang="en-GB" sz="2000" dirty="0">
              <a:solidFill>
                <a:schemeClr val="tx1"/>
              </a:solidFill>
              <a:cs typeface="Calibri"/>
            </a:endParaRPr>
          </a:p>
          <a:p>
            <a:r>
              <a:rPr lang="en-GB" sz="2400" b="1" dirty="0">
                <a:solidFill>
                  <a:schemeClr val="tx1"/>
                </a:solidFill>
                <a:ea typeface="+mn-lt"/>
                <a:cs typeface="+mn-lt"/>
              </a:rPr>
              <a:t>Baby tossing -</a:t>
            </a:r>
            <a:r>
              <a:rPr lang="en-GB" sz="2400" dirty="0">
                <a:solidFill>
                  <a:schemeClr val="tx1"/>
                </a:solidFill>
                <a:ea typeface="+mn-lt"/>
                <a:cs typeface="+mn-lt"/>
              </a:rPr>
              <a:t> India has been in practise since the past 700 years. Babies in the month of December are tossed from the top of a temple roof to a group of men standing below with a cloth meant to catch the babies. Brings good luck for the community.</a:t>
            </a:r>
          </a:p>
          <a:p>
            <a:r>
              <a:rPr lang="en-GB" sz="2400" b="1" dirty="0">
                <a:solidFill>
                  <a:schemeClr val="tx1"/>
                </a:solidFill>
                <a:ea typeface="+mn-lt"/>
                <a:cs typeface="+mn-lt"/>
              </a:rPr>
              <a:t>Finger amputation – </a:t>
            </a:r>
            <a:r>
              <a:rPr lang="en-GB" sz="2400" dirty="0">
                <a:solidFill>
                  <a:schemeClr val="tx1"/>
                </a:solidFill>
                <a:ea typeface="+mn-lt"/>
                <a:cs typeface="+mn-lt"/>
              </a:rPr>
              <a:t>Banned but practiced in Indonesia and in Japan. Portions of one's finger is chopped off by others to mourn for the deceased of member of family.</a:t>
            </a:r>
          </a:p>
          <a:p>
            <a:r>
              <a:rPr lang="en-GB" sz="2400" dirty="0">
                <a:solidFill>
                  <a:schemeClr val="tx1"/>
                </a:solidFill>
                <a:cs typeface="Calibri" panose="020F0502020204030204"/>
              </a:rPr>
              <a:t>Clothes</a:t>
            </a:r>
          </a:p>
          <a:p>
            <a:r>
              <a:rPr lang="en-GB" sz="2400" dirty="0">
                <a:solidFill>
                  <a:schemeClr val="tx1"/>
                </a:solidFill>
                <a:ea typeface="+mn-lt"/>
                <a:cs typeface="+mn-lt"/>
              </a:rPr>
              <a:t>Religious practices – Friday Prayer, Church on Sunday, Lent etc. </a:t>
            </a:r>
            <a:endParaRPr lang="en-GB" sz="2400" dirty="0">
              <a:solidFill>
                <a:schemeClr val="tx1"/>
              </a:solidFill>
              <a:cs typeface="Calibri" panose="020F0502020204030204"/>
            </a:endParaRPr>
          </a:p>
          <a:p>
            <a:r>
              <a:rPr lang="en-GB" sz="2400" dirty="0">
                <a:solidFill>
                  <a:schemeClr val="tx1"/>
                </a:solidFill>
                <a:cs typeface="Calibri" panose="020F0502020204030204"/>
              </a:rPr>
              <a:t>Honor killings</a:t>
            </a:r>
          </a:p>
          <a:p>
            <a:endParaRPr lang="en-GB" dirty="0">
              <a:cs typeface="Calibri" panose="020F0502020204030204"/>
            </a:endParaRPr>
          </a:p>
          <a:p>
            <a:pPr marL="0" indent="0">
              <a:buNone/>
            </a:pPr>
            <a:endParaRPr lang="en-GB" dirty="0">
              <a:cs typeface="Calibri" panose="020F0502020204030204"/>
            </a:endParaRPr>
          </a:p>
          <a:p>
            <a:endParaRPr lang="en-GB" dirty="0">
              <a:cs typeface="Calibri" panose="020F0502020204030204"/>
            </a:endParaRPr>
          </a:p>
        </p:txBody>
      </p:sp>
    </p:spTree>
    <p:extLst>
      <p:ext uri="{BB962C8B-B14F-4D97-AF65-F5344CB8AC3E}">
        <p14:creationId xmlns:p14="http://schemas.microsoft.com/office/powerpoint/2010/main" val="262066255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1B5C2E-A058-DBF9-7A39-29CCD579AE33}"/>
              </a:ext>
            </a:extLst>
          </p:cNvPr>
          <p:cNvSpPr>
            <a:spLocks noGrp="1"/>
          </p:cNvSpPr>
          <p:nvPr>
            <p:ph type="title"/>
          </p:nvPr>
        </p:nvSpPr>
        <p:spPr/>
        <p:txBody>
          <a:bodyPr/>
          <a:lstStyle/>
          <a:p>
            <a:r>
              <a:rPr lang="en-US" dirty="0"/>
              <a:t>Honor Killing</a:t>
            </a:r>
          </a:p>
        </p:txBody>
      </p:sp>
      <p:sp>
        <p:nvSpPr>
          <p:cNvPr id="3" name="Content Placeholder 2">
            <a:extLst>
              <a:ext uri="{FF2B5EF4-FFF2-40B4-BE49-F238E27FC236}">
                <a16:creationId xmlns:a16="http://schemas.microsoft.com/office/drawing/2014/main" id="{840C0075-11F3-3EF2-0FA2-7A6ADB239FB5}"/>
              </a:ext>
            </a:extLst>
          </p:cNvPr>
          <p:cNvSpPr>
            <a:spLocks noGrp="1"/>
          </p:cNvSpPr>
          <p:nvPr>
            <p:ph idx="1"/>
          </p:nvPr>
        </p:nvSpPr>
        <p:spPr/>
        <p:txBody>
          <a:bodyPr/>
          <a:lstStyle/>
          <a:p>
            <a:r>
              <a:rPr lang="en-GB" sz="2400" dirty="0">
                <a:latin typeface="Trebuchet MS" panose="020B0703020202090204" pitchFamily="34" charset="0"/>
              </a:rPr>
              <a:t>T</a:t>
            </a:r>
            <a:r>
              <a:rPr lang="en-GB" sz="2400" b="0" i="0" u="none" strike="noStrike" dirty="0">
                <a:effectLst/>
                <a:latin typeface="Trebuchet MS" panose="020B0703020202090204" pitchFamily="34" charset="0"/>
              </a:rPr>
              <a:t>he killing of a relative, especially a girl or woman, who is perceived to have brought </a:t>
            </a:r>
            <a:r>
              <a:rPr lang="en-GB" sz="2400" b="1" i="0" strike="noStrike" dirty="0">
                <a:effectLst/>
                <a:latin typeface="Trebuchet MS" panose="020B0703020202090204" pitchFamily="34" charset="0"/>
              </a:rPr>
              <a:t>dishonour</a:t>
            </a:r>
            <a:r>
              <a:rPr lang="en-GB" sz="2400" b="0" i="0" u="none" strike="noStrike" dirty="0">
                <a:effectLst/>
                <a:latin typeface="Trebuchet MS" panose="020B0703020202090204" pitchFamily="34" charset="0"/>
              </a:rPr>
              <a:t> or shame on the family.</a:t>
            </a:r>
          </a:p>
          <a:p>
            <a:endParaRPr lang="en-US" dirty="0"/>
          </a:p>
        </p:txBody>
      </p:sp>
    </p:spTree>
    <p:extLst>
      <p:ext uri="{BB962C8B-B14F-4D97-AF65-F5344CB8AC3E}">
        <p14:creationId xmlns:p14="http://schemas.microsoft.com/office/powerpoint/2010/main" val="57939413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AA2554-3685-B286-BAEE-2DC77B5744A1}"/>
              </a:ext>
            </a:extLst>
          </p:cNvPr>
          <p:cNvSpPr>
            <a:spLocks noGrp="1"/>
          </p:cNvSpPr>
          <p:nvPr>
            <p:ph type="title"/>
          </p:nvPr>
        </p:nvSpPr>
        <p:spPr/>
        <p:txBody>
          <a:bodyPr/>
          <a:lstStyle/>
          <a:p>
            <a:r>
              <a:rPr lang="en-US" dirty="0"/>
              <a:t>What is reason for honor killing?</a:t>
            </a:r>
          </a:p>
        </p:txBody>
      </p:sp>
      <p:sp>
        <p:nvSpPr>
          <p:cNvPr id="3" name="Content Placeholder 2">
            <a:extLst>
              <a:ext uri="{FF2B5EF4-FFF2-40B4-BE49-F238E27FC236}">
                <a16:creationId xmlns:a16="http://schemas.microsoft.com/office/drawing/2014/main" id="{87F3BC9C-249E-B41C-CB7A-DE63D561BC67}"/>
              </a:ext>
            </a:extLst>
          </p:cNvPr>
          <p:cNvSpPr>
            <a:spLocks noGrp="1"/>
          </p:cNvSpPr>
          <p:nvPr>
            <p:ph idx="1"/>
          </p:nvPr>
        </p:nvSpPr>
        <p:spPr>
          <a:xfrm>
            <a:off x="1104293" y="1581864"/>
            <a:ext cx="8946541" cy="4195481"/>
          </a:xfrm>
        </p:spPr>
        <p:txBody>
          <a:bodyPr>
            <a:normAutofit/>
          </a:bodyPr>
          <a:lstStyle/>
          <a:p>
            <a:pPr marL="0" indent="0" algn="l">
              <a:buNone/>
            </a:pPr>
            <a:br>
              <a:rPr lang="en-GB" b="0" i="0" u="none" strike="noStrike" dirty="0">
                <a:solidFill>
                  <a:srgbClr val="202124"/>
                </a:solidFill>
                <a:effectLst/>
                <a:latin typeface="arial" panose="020B0604020202020204" pitchFamily="34" charset="0"/>
              </a:rPr>
            </a:br>
            <a:endParaRPr lang="en-GB" sz="2400" i="0" u="none" strike="noStrike" dirty="0">
              <a:solidFill>
                <a:srgbClr val="202124"/>
              </a:solidFill>
              <a:effectLst/>
              <a:latin typeface="arial" panose="020B0604020202020204" pitchFamily="34" charset="0"/>
            </a:endParaRPr>
          </a:p>
          <a:p>
            <a:pPr algn="l"/>
            <a:r>
              <a:rPr lang="en-GB" sz="2400" i="0" u="none" strike="noStrike" dirty="0">
                <a:effectLst/>
                <a:latin typeface="arial" panose="020B0604020202020204" pitchFamily="34" charset="0"/>
              </a:rPr>
              <a:t>Most often, it involves the murder of a woman or girl by male family members, due to the perpetrators' belief that the victim has brought dishonour or shame upon the family name, reputation or prestige.</a:t>
            </a:r>
            <a:r>
              <a:rPr lang="en-GB" sz="2400" b="0" i="0" u="none" strike="noStrike" dirty="0">
                <a:effectLst/>
                <a:latin typeface="arial" panose="020B0604020202020204" pitchFamily="34" charset="0"/>
              </a:rPr>
              <a:t> </a:t>
            </a:r>
            <a:endParaRPr lang="en-US" sz="2400" dirty="0"/>
          </a:p>
        </p:txBody>
      </p:sp>
      <p:sp>
        <p:nvSpPr>
          <p:cNvPr id="4" name="TextBox 3">
            <a:extLst>
              <a:ext uri="{FF2B5EF4-FFF2-40B4-BE49-F238E27FC236}">
                <a16:creationId xmlns:a16="http://schemas.microsoft.com/office/drawing/2014/main" id="{789B6C41-625A-7BC0-8A39-951FED6DFC54}"/>
              </a:ext>
            </a:extLst>
          </p:cNvPr>
          <p:cNvSpPr txBox="1"/>
          <p:nvPr/>
        </p:nvSpPr>
        <p:spPr>
          <a:xfrm>
            <a:off x="7697165" y="5590572"/>
            <a:ext cx="756938" cy="369332"/>
          </a:xfrm>
          <a:prstGeom prst="rect">
            <a:avLst/>
          </a:prstGeom>
          <a:noFill/>
        </p:spPr>
        <p:txBody>
          <a:bodyPr wrap="none" rtlCol="0">
            <a:spAutoFit/>
          </a:bodyPr>
          <a:lstStyle/>
          <a:p>
            <a:r>
              <a:rPr lang="en-US" dirty="0"/>
              <a:t>2022)</a:t>
            </a:r>
          </a:p>
        </p:txBody>
      </p:sp>
    </p:spTree>
    <p:extLst>
      <p:ext uri="{BB962C8B-B14F-4D97-AF65-F5344CB8AC3E}">
        <p14:creationId xmlns:p14="http://schemas.microsoft.com/office/powerpoint/2010/main" val="193865311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487032-170E-C3DB-7FC6-EECD9CE505BC}"/>
              </a:ext>
            </a:extLst>
          </p:cNvPr>
          <p:cNvSpPr>
            <a:spLocks noGrp="1"/>
          </p:cNvSpPr>
          <p:nvPr>
            <p:ph type="title"/>
          </p:nvPr>
        </p:nvSpPr>
        <p:spPr/>
        <p:txBody>
          <a:bodyPr/>
          <a:lstStyle/>
          <a:p>
            <a:r>
              <a:rPr lang="en-US" dirty="0"/>
              <a:t>Victim support- honor killings</a:t>
            </a:r>
          </a:p>
        </p:txBody>
      </p:sp>
      <p:sp>
        <p:nvSpPr>
          <p:cNvPr id="3" name="Content Placeholder 2">
            <a:extLst>
              <a:ext uri="{FF2B5EF4-FFF2-40B4-BE49-F238E27FC236}">
                <a16:creationId xmlns:a16="http://schemas.microsoft.com/office/drawing/2014/main" id="{DC887D13-C851-1A94-A762-902EF20DA4AC}"/>
              </a:ext>
            </a:extLst>
          </p:cNvPr>
          <p:cNvSpPr>
            <a:spLocks noGrp="1"/>
          </p:cNvSpPr>
          <p:nvPr>
            <p:ph idx="1"/>
          </p:nvPr>
        </p:nvSpPr>
        <p:spPr>
          <a:xfrm>
            <a:off x="875201" y="2209801"/>
            <a:ext cx="8946541" cy="4195481"/>
          </a:xfrm>
        </p:spPr>
        <p:txBody>
          <a:bodyPr/>
          <a:lstStyle/>
          <a:p>
            <a:pPr marL="0" indent="0">
              <a:buNone/>
            </a:pPr>
            <a:r>
              <a:rPr lang="en-US" dirty="0">
                <a:hlinkClick r:id="rId2"/>
              </a:rPr>
              <a:t>https://www.google.com/search?sca_esv=15f8c5997f1624f4&amp;rlz=1C1GCEA_enGB1060GB1060&amp;q=honor+killings&amp;tbm=vid&amp;source=lnms&amp;sa=X&amp;ved=2ahUKEwjixvC02b6EAxW-U0EAHde2CfUQ0pQJegQIEBAB&amp;biw=1366&amp;bih=641&amp;dpr=1#fpstate=ive&amp;vld=cid:492c469e,vid:xwqOTXRZR7g,st:0</a:t>
            </a:r>
            <a:endParaRPr lang="en-US" dirty="0"/>
          </a:p>
          <a:p>
            <a:pPr marL="0" indent="0">
              <a:buNone/>
            </a:pPr>
            <a:endParaRPr lang="en-US" dirty="0"/>
          </a:p>
          <a:p>
            <a:pPr marL="0" indent="0">
              <a:buNone/>
            </a:pPr>
            <a:endParaRPr lang="en-US" dirty="0"/>
          </a:p>
          <a:p>
            <a:pPr marL="0" indent="0">
              <a:buNone/>
            </a:pPr>
            <a:r>
              <a:rPr lang="en-US" dirty="0"/>
              <a:t>https://www.google.com/search?sca_esv=15f8c5997f1624f4&amp;rlz=1C1GCEA_enGB1060GB1060&amp;q=honor+killings&amp;tbm=vid&amp;source=lnms&amp;sa=X&amp;ved=2ahUKEwjixvC02b6EAxW-U0EAHde2CfUQ0pQJegQIEBAB&amp;biw=1366&amp;bih=641&amp;dpr=1#fpstate=ive&amp;vld=cid:33c2e39f,vid:FgbCQMw5LOM,st:0</a:t>
            </a:r>
          </a:p>
        </p:txBody>
      </p:sp>
    </p:spTree>
    <p:extLst>
      <p:ext uri="{BB962C8B-B14F-4D97-AF65-F5344CB8AC3E}">
        <p14:creationId xmlns:p14="http://schemas.microsoft.com/office/powerpoint/2010/main" val="401012531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FA689C-6FFB-FAFB-278D-989AC477464B}"/>
              </a:ext>
            </a:extLst>
          </p:cNvPr>
          <p:cNvSpPr>
            <a:spLocks noGrp="1"/>
          </p:cNvSpPr>
          <p:nvPr>
            <p:ph type="title"/>
          </p:nvPr>
        </p:nvSpPr>
        <p:spPr>
          <a:xfrm>
            <a:off x="8191925" y="1325880"/>
            <a:ext cx="3352375" cy="3066507"/>
          </a:xfrm>
        </p:spPr>
        <p:txBody>
          <a:bodyPr vert="horz" lIns="91440" tIns="45720" rIns="91440" bIns="45720" rtlCol="0" anchor="b">
            <a:normAutofit/>
          </a:bodyPr>
          <a:lstStyle/>
          <a:p>
            <a:r>
              <a:rPr lang="en-US" b="0" i="0" kern="1200" dirty="0">
                <a:solidFill>
                  <a:schemeClr val="tx1"/>
                </a:solidFill>
                <a:latin typeface="+mj-lt"/>
                <a:ea typeface="+mj-ea"/>
                <a:cs typeface="+mj-cs"/>
              </a:rPr>
              <a:t>Sexual Orientation  </a:t>
            </a:r>
          </a:p>
        </p:txBody>
      </p:sp>
      <p:pic>
        <p:nvPicPr>
          <p:cNvPr id="2050" name="Picture 2" descr="DEI Toolkit: Sexual Orientation – AAUW : Empowering Women Since 1881">
            <a:extLst>
              <a:ext uri="{FF2B5EF4-FFF2-40B4-BE49-F238E27FC236}">
                <a16:creationId xmlns:a16="http://schemas.microsoft.com/office/drawing/2014/main" id="{909AC6F4-1190-81A1-9E0E-416C5F525BCF}"/>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643854" y="990177"/>
            <a:ext cx="6270662" cy="4877181"/>
          </a:xfrm>
          <a:prstGeom prst="rect">
            <a:avLst/>
          </a:prstGeom>
          <a:noFill/>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8843393"/>
      </p:ext>
    </p:extLst>
  </p:cSld>
  <p:clrMapOvr>
    <a:overrideClrMapping bg1="lt1" tx1="dk1" bg2="lt2" tx2="dk2" accent1="accent1" accent2="accent2" accent3="accent3" accent4="accent4" accent5="accent5" accent6="accent6" hlink="hlink" folHlink="folHlink"/>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AD1A9C-66B3-48C9-A6D8-7B00D7A7177C}"/>
              </a:ext>
            </a:extLst>
          </p:cNvPr>
          <p:cNvSpPr>
            <a:spLocks noGrp="1"/>
          </p:cNvSpPr>
          <p:nvPr>
            <p:ph type="title"/>
          </p:nvPr>
        </p:nvSpPr>
        <p:spPr>
          <a:xfrm>
            <a:off x="1981200" y="274638"/>
            <a:ext cx="8229600" cy="706090"/>
          </a:xfrm>
        </p:spPr>
        <p:txBody>
          <a:bodyPr>
            <a:normAutofit/>
          </a:bodyPr>
          <a:lstStyle/>
          <a:p>
            <a:r>
              <a:rPr lang="en-GB" dirty="0">
                <a:ea typeface="+mj-lt"/>
                <a:cs typeface="+mj-lt"/>
              </a:rPr>
              <a:t>LGBTQ</a:t>
            </a:r>
            <a:r>
              <a:rPr lang="en-GB" dirty="0"/>
              <a:t>+ Meaning</a:t>
            </a:r>
            <a:endParaRPr lang="en-US" dirty="0"/>
          </a:p>
        </p:txBody>
      </p:sp>
      <p:sp>
        <p:nvSpPr>
          <p:cNvPr id="3" name="Content Placeholder 2">
            <a:extLst>
              <a:ext uri="{FF2B5EF4-FFF2-40B4-BE49-F238E27FC236}">
                <a16:creationId xmlns:a16="http://schemas.microsoft.com/office/drawing/2014/main" id="{BA62FA55-B2FF-4342-8FF8-A04E0FB408A0}"/>
              </a:ext>
            </a:extLst>
          </p:cNvPr>
          <p:cNvSpPr>
            <a:spLocks noGrp="1"/>
          </p:cNvSpPr>
          <p:nvPr>
            <p:ph idx="1"/>
          </p:nvPr>
        </p:nvSpPr>
        <p:spPr>
          <a:xfrm>
            <a:off x="759125" y="1271674"/>
            <a:ext cx="10673749" cy="5471033"/>
          </a:xfrm>
        </p:spPr>
        <p:txBody>
          <a:bodyPr vert="horz" lIns="91440" tIns="45720" rIns="91440" bIns="45720" rtlCol="0" anchor="t">
            <a:normAutofit/>
          </a:bodyPr>
          <a:lstStyle/>
          <a:p>
            <a:r>
              <a:rPr lang="en-GB" dirty="0">
                <a:solidFill>
                  <a:schemeClr val="tx1"/>
                </a:solidFill>
              </a:rPr>
              <a:t>LGBTQ+ acronym of: lesbian, gay, bisexual, transgender, and queer. </a:t>
            </a:r>
          </a:p>
          <a:p>
            <a:r>
              <a:rPr lang="en-GB" dirty="0">
                <a:solidFill>
                  <a:schemeClr val="tx1"/>
                </a:solidFill>
              </a:rPr>
              <a:t>Also seen is LGBTQQIA+ thus a clear representation of: lesbian, gay, bisexual, transgender, queer, questioning, intersex, and asexual people.</a:t>
            </a:r>
          </a:p>
          <a:p>
            <a:r>
              <a:rPr lang="en-GB" dirty="0">
                <a:solidFill>
                  <a:schemeClr val="tx1"/>
                </a:solidFill>
              </a:rPr>
              <a:t>The "plus," on the other hand, may be open to some interpretation. The addition of this symbol has come to be extremely important due to its expansive meaning ‘inclusion’.</a:t>
            </a:r>
          </a:p>
          <a:p>
            <a:r>
              <a:rPr lang="en-GB" dirty="0">
                <a:solidFill>
                  <a:schemeClr val="tx1"/>
                </a:solidFill>
                <a:cs typeface="Calibri" panose="020F0502020204030204"/>
              </a:rPr>
              <a:t>Fighting for equal rights</a:t>
            </a:r>
          </a:p>
          <a:p>
            <a:endParaRPr lang="en-GB" dirty="0">
              <a:cs typeface="Calibri" panose="020F0502020204030204"/>
            </a:endParaRPr>
          </a:p>
          <a:p>
            <a:endParaRPr lang="en-GB" dirty="0">
              <a:cs typeface="Calibri" panose="020F0502020204030204"/>
            </a:endParaRPr>
          </a:p>
        </p:txBody>
      </p:sp>
    </p:spTree>
    <p:extLst>
      <p:ext uri="{BB962C8B-B14F-4D97-AF65-F5344CB8AC3E}">
        <p14:creationId xmlns:p14="http://schemas.microsoft.com/office/powerpoint/2010/main" val="328099031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4423" y="274638"/>
            <a:ext cx="8836377" cy="850106"/>
          </a:xfrm>
        </p:spPr>
        <p:txBody>
          <a:bodyPr>
            <a:normAutofit/>
          </a:bodyPr>
          <a:lstStyle/>
          <a:p>
            <a:r>
              <a:rPr lang="en-GB" sz="3200" dirty="0"/>
              <a:t>Declassification &amp; Decriminalisation</a:t>
            </a:r>
          </a:p>
        </p:txBody>
      </p:sp>
      <p:sp>
        <p:nvSpPr>
          <p:cNvPr id="3" name="Content Placeholder 2"/>
          <p:cNvSpPr>
            <a:spLocks noGrp="1"/>
          </p:cNvSpPr>
          <p:nvPr>
            <p:ph idx="1"/>
          </p:nvPr>
        </p:nvSpPr>
        <p:spPr>
          <a:xfrm>
            <a:off x="448895" y="1497773"/>
            <a:ext cx="10431205" cy="4450384"/>
          </a:xfrm>
        </p:spPr>
        <p:txBody>
          <a:bodyPr vert="horz" lIns="91440" tIns="45720" rIns="91440" bIns="45720" rtlCol="0" anchor="t">
            <a:normAutofit/>
          </a:bodyPr>
          <a:lstStyle/>
          <a:p>
            <a:pPr fontAlgn="base"/>
            <a:r>
              <a:rPr lang="en-GB" dirty="0">
                <a:solidFill>
                  <a:schemeClr val="tx1"/>
                </a:solidFill>
              </a:rPr>
              <a:t>Decriminalisation of homosexuality happened as part of the Sexual Offences Act 1967. </a:t>
            </a:r>
          </a:p>
          <a:p>
            <a:pPr lvl="1"/>
            <a:r>
              <a:rPr lang="en-GB" dirty="0">
                <a:solidFill>
                  <a:schemeClr val="tx1"/>
                </a:solidFill>
                <a:cs typeface="Calibri"/>
              </a:rPr>
              <a:t>Conditions - age was 21, strict private areas, no filming or photographs</a:t>
            </a:r>
          </a:p>
          <a:p>
            <a:pPr fontAlgn="base"/>
            <a:r>
              <a:rPr lang="en-GB" dirty="0">
                <a:solidFill>
                  <a:schemeClr val="tx1"/>
                </a:solidFill>
              </a:rPr>
              <a:t>Before this act, men could be sent to jail for being with another man (although lesbians were not subject to the same laws). </a:t>
            </a:r>
          </a:p>
          <a:p>
            <a:pPr fontAlgn="base"/>
            <a:r>
              <a:rPr lang="en-GB" dirty="0">
                <a:solidFill>
                  <a:schemeClr val="tx1"/>
                </a:solidFill>
              </a:rPr>
              <a:t>Many men were convicted including WWII code-breaker Alan Turing who was charged in 1952 for his relationship with another man.</a:t>
            </a:r>
          </a:p>
          <a:p>
            <a:pPr fontAlgn="base"/>
            <a:r>
              <a:rPr lang="en-GB" dirty="0">
                <a:solidFill>
                  <a:schemeClr val="tx1"/>
                </a:solidFill>
              </a:rPr>
              <a:t>Also given hormonal treatment to try and ‘cure’ him by reducing his libido. </a:t>
            </a:r>
          </a:p>
          <a:p>
            <a:endParaRPr lang="en-GB" sz="1350" dirty="0"/>
          </a:p>
        </p:txBody>
      </p:sp>
    </p:spTree>
    <p:extLst>
      <p:ext uri="{BB962C8B-B14F-4D97-AF65-F5344CB8AC3E}">
        <p14:creationId xmlns:p14="http://schemas.microsoft.com/office/powerpoint/2010/main" val="110792733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65DB97-6F7F-4055-9056-84498EE6072D}"/>
              </a:ext>
            </a:extLst>
          </p:cNvPr>
          <p:cNvSpPr>
            <a:spLocks noGrp="1"/>
          </p:cNvSpPr>
          <p:nvPr>
            <p:ph type="title"/>
          </p:nvPr>
        </p:nvSpPr>
        <p:spPr>
          <a:xfrm>
            <a:off x="1981200" y="274638"/>
            <a:ext cx="8229600" cy="706090"/>
          </a:xfrm>
        </p:spPr>
        <p:txBody>
          <a:bodyPr>
            <a:normAutofit/>
          </a:bodyPr>
          <a:lstStyle/>
          <a:p>
            <a:r>
              <a:rPr lang="en-GB" dirty="0"/>
              <a:t>Movement for LGBTQ+</a:t>
            </a:r>
          </a:p>
        </p:txBody>
      </p:sp>
      <p:sp>
        <p:nvSpPr>
          <p:cNvPr id="3" name="Content Placeholder 2">
            <a:extLst>
              <a:ext uri="{FF2B5EF4-FFF2-40B4-BE49-F238E27FC236}">
                <a16:creationId xmlns:a16="http://schemas.microsoft.com/office/drawing/2014/main" id="{E1F3A331-235E-4307-A965-B7853E650DA2}"/>
              </a:ext>
            </a:extLst>
          </p:cNvPr>
          <p:cNvSpPr>
            <a:spLocks noGrp="1"/>
          </p:cNvSpPr>
          <p:nvPr>
            <p:ph idx="1"/>
          </p:nvPr>
        </p:nvSpPr>
        <p:spPr>
          <a:xfrm>
            <a:off x="542991" y="1592675"/>
            <a:ext cx="10242429" cy="4392489"/>
          </a:xfrm>
        </p:spPr>
        <p:txBody>
          <a:bodyPr vert="horz" lIns="91440" tIns="45720" rIns="91440" bIns="45720" rtlCol="0" anchor="t">
            <a:normAutofit/>
          </a:bodyPr>
          <a:lstStyle/>
          <a:p>
            <a:r>
              <a:rPr lang="en-GB" dirty="0">
                <a:solidFill>
                  <a:schemeClr val="tx1"/>
                </a:solidFill>
              </a:rPr>
              <a:t>Attitudes of same-sex partnerships are ‘not wrong at all’ was 17% 1983 to 68% in 2018.</a:t>
            </a:r>
          </a:p>
          <a:p>
            <a:r>
              <a:rPr lang="en-GB" dirty="0">
                <a:solidFill>
                  <a:schemeClr val="tx1"/>
                </a:solidFill>
              </a:rPr>
              <a:t>2019 a drop to 66% marking the first drop since 1987, when the figure stood at 11%.</a:t>
            </a:r>
          </a:p>
          <a:p>
            <a:r>
              <a:rPr lang="en-GB" dirty="0">
                <a:solidFill>
                  <a:schemeClr val="tx1"/>
                </a:solidFill>
              </a:rPr>
              <a:t>Why the change?</a:t>
            </a:r>
          </a:p>
          <a:p>
            <a:pPr lvl="1"/>
            <a:r>
              <a:rPr lang="en-GB" dirty="0">
                <a:solidFill>
                  <a:schemeClr val="tx1"/>
                </a:solidFill>
              </a:rPr>
              <a:t>More diverse society with different beliefs, from different religions?</a:t>
            </a:r>
          </a:p>
          <a:p>
            <a:r>
              <a:rPr lang="en-GB" dirty="0">
                <a:solidFill>
                  <a:schemeClr val="tx1"/>
                </a:solidFill>
                <a:ea typeface="+mn-lt"/>
                <a:cs typeface="+mn-lt"/>
                <a:hlinkClick r:id="rId3"/>
              </a:rPr>
              <a:t>https://www.theguardian.com/education/2019/may/21/lgbt-lessons-police-chief-calls-end-birmingham-protests-schools-</a:t>
            </a:r>
            <a:r>
              <a:rPr lang="en-GB" dirty="0">
                <a:solidFill>
                  <a:schemeClr val="tx1"/>
                </a:solidFill>
                <a:ea typeface="+mn-lt"/>
                <a:cs typeface="+mn-lt"/>
              </a:rPr>
              <a:t> 11% drop could be due to a more diverse society, in many schools in Birmingham faced protests and children being removed from schools due to the sex education which parents stated the lessons promoted homosexuality. </a:t>
            </a:r>
          </a:p>
          <a:p>
            <a:r>
              <a:rPr lang="en-GB" dirty="0">
                <a:solidFill>
                  <a:schemeClr val="tx1"/>
                </a:solidFill>
                <a:ea typeface="+mn-lt"/>
                <a:cs typeface="+mn-lt"/>
              </a:rPr>
              <a:t>https://www.youtube.com/watch?v=Zy9FAko75hE</a:t>
            </a:r>
            <a:endParaRPr lang="en-GB" dirty="0">
              <a:solidFill>
                <a:schemeClr val="tx1"/>
              </a:solidFill>
              <a:cs typeface="Calibri"/>
            </a:endParaRPr>
          </a:p>
        </p:txBody>
      </p:sp>
      <p:sp>
        <p:nvSpPr>
          <p:cNvPr id="5" name="TextBox 4">
            <a:extLst>
              <a:ext uri="{FF2B5EF4-FFF2-40B4-BE49-F238E27FC236}">
                <a16:creationId xmlns:a16="http://schemas.microsoft.com/office/drawing/2014/main" id="{32DBF4E0-ABE4-E57D-4E58-30AAAAC0947C}"/>
              </a:ext>
            </a:extLst>
          </p:cNvPr>
          <p:cNvSpPr txBox="1"/>
          <p:nvPr/>
        </p:nvSpPr>
        <p:spPr>
          <a:xfrm>
            <a:off x="8728364" y="5985164"/>
            <a:ext cx="1505540" cy="369332"/>
          </a:xfrm>
          <a:prstGeom prst="rect">
            <a:avLst/>
          </a:prstGeom>
          <a:noFill/>
        </p:spPr>
        <p:txBody>
          <a:bodyPr wrap="none" rtlCol="0">
            <a:spAutoFit/>
          </a:bodyPr>
          <a:lstStyle/>
          <a:p>
            <a:r>
              <a:rPr lang="en-US" dirty="0"/>
              <a:t>Roth, (2023)</a:t>
            </a:r>
          </a:p>
        </p:txBody>
      </p:sp>
    </p:spTree>
    <p:extLst>
      <p:ext uri="{BB962C8B-B14F-4D97-AF65-F5344CB8AC3E}">
        <p14:creationId xmlns:p14="http://schemas.microsoft.com/office/powerpoint/2010/main" val="256862169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77240" y="731519"/>
            <a:ext cx="2845191" cy="3237579"/>
          </a:xfrm>
        </p:spPr>
        <p:txBody>
          <a:bodyPr>
            <a:normAutofit/>
          </a:bodyPr>
          <a:lstStyle/>
          <a:p>
            <a:r>
              <a:rPr lang="en-GB" sz="3800" dirty="0">
                <a:solidFill>
                  <a:schemeClr val="tx1"/>
                </a:solidFill>
              </a:rPr>
              <a:t>Being Different, Vulnerability &amp; Crime</a:t>
            </a:r>
          </a:p>
        </p:txBody>
      </p:sp>
      <p:graphicFrame>
        <p:nvGraphicFramePr>
          <p:cNvPr id="5" name="Content Placeholder 2">
            <a:extLst>
              <a:ext uri="{FF2B5EF4-FFF2-40B4-BE49-F238E27FC236}">
                <a16:creationId xmlns:a16="http://schemas.microsoft.com/office/drawing/2014/main" id="{DEBBACD3-86B8-21DE-06FD-E7590F6019B9}"/>
              </a:ext>
            </a:extLst>
          </p:cNvPr>
          <p:cNvGraphicFramePr>
            <a:graphicFrameLocks noGrp="1"/>
          </p:cNvGraphicFramePr>
          <p:nvPr>
            <p:ph idx="1"/>
            <p:extLst>
              <p:ext uri="{D42A27DB-BD31-4B8C-83A1-F6EECF244321}">
                <p14:modId xmlns:p14="http://schemas.microsoft.com/office/powerpoint/2010/main" val="3896013274"/>
              </p:ext>
            </p:extLst>
          </p:nvPr>
        </p:nvGraphicFramePr>
        <p:xfrm>
          <a:off x="4379913" y="687388"/>
          <a:ext cx="7037387" cy="54752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Graphic 3" descr="Clipboard Mixed with solid fill">
            <a:extLst>
              <a:ext uri="{FF2B5EF4-FFF2-40B4-BE49-F238E27FC236}">
                <a16:creationId xmlns:a16="http://schemas.microsoft.com/office/drawing/2014/main" id="{C39765F6-6E16-8676-0F1A-6FD2D816B45A}"/>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10250557" y="4442791"/>
            <a:ext cx="914400" cy="914400"/>
          </a:xfrm>
          <a:prstGeom prst="rect">
            <a:avLst/>
          </a:prstGeom>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B3CCA4-4E36-4B59-AB51-8EC7E7FDD637}"/>
              </a:ext>
            </a:extLst>
          </p:cNvPr>
          <p:cNvSpPr>
            <a:spLocks noGrp="1"/>
          </p:cNvSpPr>
          <p:nvPr>
            <p:ph type="title"/>
          </p:nvPr>
        </p:nvSpPr>
        <p:spPr>
          <a:xfrm>
            <a:off x="481013" y="3752849"/>
            <a:ext cx="3290887" cy="2452687"/>
          </a:xfrm>
        </p:spPr>
        <p:txBody>
          <a:bodyPr vert="horz" lIns="91440" tIns="45720" rIns="91440" bIns="45720" rtlCol="0" anchor="ctr">
            <a:normAutofit/>
          </a:bodyPr>
          <a:lstStyle/>
          <a:p>
            <a:r>
              <a:rPr lang="en-US" sz="3600"/>
              <a:t>Sophie Lancaster Foundation</a:t>
            </a:r>
          </a:p>
        </p:txBody>
      </p:sp>
      <p:pic>
        <p:nvPicPr>
          <p:cNvPr id="4" name="Content Placeholder 3" descr="A picture containing drawing&#10;&#10;Description automatically generated">
            <a:extLst>
              <a:ext uri="{FF2B5EF4-FFF2-40B4-BE49-F238E27FC236}">
                <a16:creationId xmlns:a16="http://schemas.microsoft.com/office/drawing/2014/main" id="{26F77E67-8FFE-41E7-AFCE-BABA4EDB1F9E}"/>
              </a:ext>
            </a:extLst>
          </p:cNvPr>
          <p:cNvPicPr>
            <a:picLocks noGrp="1" noChangeAspect="1"/>
          </p:cNvPicPr>
          <p:nvPr>
            <p:ph idx="1"/>
          </p:nvPr>
        </p:nvPicPr>
        <p:blipFill rotWithShape="1">
          <a:blip r:embed="rId3">
            <a:extLst>
              <a:ext uri="{28A0092B-C50C-407E-A947-70E740481C1C}">
                <a14:useLocalDpi xmlns:a14="http://schemas.microsoft.com/office/drawing/2010/main" val="0"/>
              </a:ext>
            </a:extLst>
          </a:blip>
          <a:srcRect r="3894" b="1"/>
          <a:stretch/>
        </p:blipFill>
        <p:spPr>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6" name="TextBox 5">
            <a:extLst>
              <a:ext uri="{FF2B5EF4-FFF2-40B4-BE49-F238E27FC236}">
                <a16:creationId xmlns:a16="http://schemas.microsoft.com/office/drawing/2014/main" id="{99E41C01-D8AF-45CF-ADC2-CC5A00BF3691}"/>
              </a:ext>
            </a:extLst>
          </p:cNvPr>
          <p:cNvSpPr txBox="1"/>
          <p:nvPr/>
        </p:nvSpPr>
        <p:spPr>
          <a:xfrm>
            <a:off x="4223982" y="3752850"/>
            <a:ext cx="7485413" cy="2452687"/>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r>
              <a:rPr lang="en-US" sz="2400" dirty="0"/>
              <a:t>Kicked to death for looking different.</a:t>
            </a:r>
            <a:endParaRPr lang="en-US" sz="2400" dirty="0">
              <a:cs typeface="Calibri"/>
            </a:endParaRPr>
          </a:p>
          <a:p>
            <a:pPr indent="-228600">
              <a:lnSpc>
                <a:spcPct val="90000"/>
              </a:lnSpc>
              <a:spcAft>
                <a:spcPts val="600"/>
              </a:spcAft>
              <a:buFont typeface="Arial" panose="020B0604020202020204" pitchFamily="34" charset="0"/>
              <a:buChar char="•"/>
            </a:pPr>
            <a:r>
              <a:rPr lang="en-US" sz="2400" dirty="0"/>
              <a:t>Sophie Lancaster Foundation - Family campaign to support young people.</a:t>
            </a:r>
            <a:endParaRPr lang="en-US" sz="2400" dirty="0">
              <a:cs typeface="Calibri"/>
            </a:endParaRPr>
          </a:p>
          <a:p>
            <a:pPr indent="-228600">
              <a:lnSpc>
                <a:spcPct val="90000"/>
              </a:lnSpc>
              <a:spcAft>
                <a:spcPts val="600"/>
              </a:spcAft>
              <a:buFont typeface="Arial" panose="020B0604020202020204" pitchFamily="34" charset="0"/>
              <a:buChar char="•"/>
            </a:pPr>
            <a:r>
              <a:rPr lang="en-US" sz="2400" dirty="0"/>
              <a:t>Sophie’s face bore her killers footprint. Her head was used like a football</a:t>
            </a:r>
            <a:endParaRPr lang="en-US" sz="2400" dirty="0">
              <a:cs typeface="Calibri"/>
            </a:endParaRPr>
          </a:p>
          <a:p>
            <a:pPr indent="-228600">
              <a:lnSpc>
                <a:spcPct val="90000"/>
              </a:lnSpc>
              <a:spcAft>
                <a:spcPts val="600"/>
              </a:spcAft>
              <a:buFont typeface="Arial" panose="020B0604020202020204" pitchFamily="34" charset="0"/>
              <a:buChar char="•"/>
            </a:pPr>
            <a:endParaRPr lang="en-US"/>
          </a:p>
        </p:txBody>
      </p:sp>
      <p:sp>
        <p:nvSpPr>
          <p:cNvPr id="3" name="TextBox 2">
            <a:extLst>
              <a:ext uri="{FF2B5EF4-FFF2-40B4-BE49-F238E27FC236}">
                <a16:creationId xmlns:a16="http://schemas.microsoft.com/office/drawing/2014/main" id="{2789BA01-C19C-F2F2-145C-C101CA0BFD5C}"/>
              </a:ext>
            </a:extLst>
          </p:cNvPr>
          <p:cNvSpPr txBox="1"/>
          <p:nvPr/>
        </p:nvSpPr>
        <p:spPr>
          <a:xfrm>
            <a:off x="8922327" y="6442364"/>
            <a:ext cx="1848583" cy="369332"/>
          </a:xfrm>
          <a:prstGeom prst="rect">
            <a:avLst/>
          </a:prstGeom>
          <a:noFill/>
        </p:spPr>
        <p:txBody>
          <a:bodyPr wrap="none" rtlCol="0">
            <a:spAutoFit/>
          </a:bodyPr>
          <a:lstStyle/>
          <a:p>
            <a:r>
              <a:rPr lang="en-US" dirty="0"/>
              <a:t>Thomas, (2022)</a:t>
            </a:r>
          </a:p>
        </p:txBody>
      </p:sp>
    </p:spTree>
    <p:extLst>
      <p:ext uri="{BB962C8B-B14F-4D97-AF65-F5344CB8AC3E}">
        <p14:creationId xmlns:p14="http://schemas.microsoft.com/office/powerpoint/2010/main" val="238248727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77240" y="731519"/>
            <a:ext cx="2845191" cy="3237579"/>
          </a:xfrm>
        </p:spPr>
        <p:txBody>
          <a:bodyPr>
            <a:normAutofit/>
          </a:bodyPr>
          <a:lstStyle/>
          <a:p>
            <a:r>
              <a:rPr lang="en-GB" sz="3800" dirty="0"/>
              <a:t>Sophie Lancaster</a:t>
            </a:r>
          </a:p>
        </p:txBody>
      </p:sp>
      <p:sp>
        <p:nvSpPr>
          <p:cNvPr id="3" name="Content Placeholder 2"/>
          <p:cNvSpPr>
            <a:spLocks noGrp="1"/>
          </p:cNvSpPr>
          <p:nvPr>
            <p:ph idx="1"/>
          </p:nvPr>
        </p:nvSpPr>
        <p:spPr>
          <a:xfrm>
            <a:off x="4377169" y="691435"/>
            <a:ext cx="7037591" cy="5475129"/>
          </a:xfrm>
        </p:spPr>
        <p:txBody>
          <a:bodyPr anchor="ctr">
            <a:normAutofit fontScale="92500" lnSpcReduction="10000"/>
          </a:bodyPr>
          <a:lstStyle/>
          <a:p>
            <a:r>
              <a:rPr lang="en-GB" sz="2400" dirty="0">
                <a:solidFill>
                  <a:schemeClr val="tx1"/>
                </a:solidFill>
              </a:rPr>
              <a:t>August 24th 2007 Sophie died after being attack</a:t>
            </a:r>
          </a:p>
          <a:p>
            <a:r>
              <a:rPr lang="en-GB" sz="2400" dirty="0">
                <a:solidFill>
                  <a:schemeClr val="tx1"/>
                </a:solidFill>
              </a:rPr>
              <a:t>Sophie and Rob dressed in their unique way, expressing their individuality as creative artistic people – Goths/Mosher</a:t>
            </a:r>
          </a:p>
          <a:p>
            <a:r>
              <a:rPr lang="en-GB" sz="2400" dirty="0">
                <a:solidFill>
                  <a:schemeClr val="tx1"/>
                </a:solidFill>
              </a:rPr>
              <a:t>A recording was played in court of a 15-year-old telling the emergency services: </a:t>
            </a:r>
            <a:r>
              <a:rPr lang="en-GB" sz="2400" b="1" i="1" dirty="0">
                <a:solidFill>
                  <a:schemeClr val="tx1"/>
                </a:solidFill>
              </a:rPr>
              <a:t>'This </a:t>
            </a:r>
            <a:r>
              <a:rPr lang="en-GB" sz="2400" b="1" i="1" dirty="0" err="1">
                <a:solidFill>
                  <a:schemeClr val="tx1"/>
                </a:solidFill>
              </a:rPr>
              <a:t>mosher's</a:t>
            </a:r>
            <a:r>
              <a:rPr lang="en-GB" sz="2400" b="1" i="1" dirty="0">
                <a:solidFill>
                  <a:schemeClr val="tx1"/>
                </a:solidFill>
              </a:rPr>
              <a:t> just been banged because he's a </a:t>
            </a:r>
            <a:r>
              <a:rPr lang="en-GB" sz="2400" b="1" i="1" dirty="0" err="1">
                <a:solidFill>
                  <a:schemeClr val="tx1"/>
                </a:solidFill>
              </a:rPr>
              <a:t>mosher</a:t>
            </a:r>
            <a:r>
              <a:rPr lang="en-GB" sz="2400" b="1" i="1" dirty="0">
                <a:solidFill>
                  <a:schemeClr val="tx1"/>
                </a:solidFill>
              </a:rPr>
              <a:t> ... his bird's on the floor as well.' </a:t>
            </a:r>
          </a:p>
          <a:p>
            <a:r>
              <a:rPr lang="en-GB" sz="2400" dirty="0">
                <a:solidFill>
                  <a:schemeClr val="tx1"/>
                </a:solidFill>
              </a:rPr>
              <a:t>Anthony Russell QC, said:</a:t>
            </a:r>
          </a:p>
          <a:p>
            <a:r>
              <a:rPr lang="en-GB" sz="2400" dirty="0">
                <a:solidFill>
                  <a:schemeClr val="tx1"/>
                </a:solidFill>
              </a:rPr>
              <a:t> </a:t>
            </a:r>
            <a:r>
              <a:rPr lang="en-GB" sz="2400" b="1" i="1" dirty="0">
                <a:solidFill>
                  <a:schemeClr val="tx1"/>
                </a:solidFill>
              </a:rPr>
              <a:t>'This was a hate crime against completely harmless people who were targeted because their appearance was different.' Sophie Lancaster did not die because of her race, religion or sexuality. She died because she was a Goth</a:t>
            </a:r>
            <a:r>
              <a:rPr lang="en-GB" sz="2400" i="1" dirty="0"/>
              <a:t>.</a:t>
            </a:r>
          </a:p>
        </p:txBody>
      </p:sp>
      <p:sp>
        <p:nvSpPr>
          <p:cNvPr id="4" name="TextBox 3">
            <a:extLst>
              <a:ext uri="{FF2B5EF4-FFF2-40B4-BE49-F238E27FC236}">
                <a16:creationId xmlns:a16="http://schemas.microsoft.com/office/drawing/2014/main" id="{84E8F3E3-B64F-66F2-B87A-C4165F83413A}"/>
              </a:ext>
            </a:extLst>
          </p:cNvPr>
          <p:cNvSpPr txBox="1"/>
          <p:nvPr/>
        </p:nvSpPr>
        <p:spPr>
          <a:xfrm>
            <a:off x="8215745" y="6386945"/>
            <a:ext cx="1848583" cy="369332"/>
          </a:xfrm>
          <a:prstGeom prst="rect">
            <a:avLst/>
          </a:prstGeom>
          <a:noFill/>
        </p:spPr>
        <p:txBody>
          <a:bodyPr wrap="none" rtlCol="0">
            <a:spAutoFit/>
          </a:bodyPr>
          <a:lstStyle/>
          <a:p>
            <a:r>
              <a:rPr lang="en-US" dirty="0"/>
              <a:t>Thomas, (2022)</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2650" y="270334"/>
            <a:ext cx="7886700" cy="566379"/>
          </a:xfrm>
        </p:spPr>
        <p:txBody>
          <a:bodyPr>
            <a:normAutofit fontScale="90000"/>
          </a:bodyPr>
          <a:lstStyle/>
          <a:p>
            <a:r>
              <a:rPr lang="en-GB" dirty="0"/>
              <a:t>Gareth Thomas</a:t>
            </a:r>
          </a:p>
        </p:txBody>
      </p:sp>
      <p:graphicFrame>
        <p:nvGraphicFramePr>
          <p:cNvPr id="8" name="Content Placeholder 4">
            <a:extLst>
              <a:ext uri="{FF2B5EF4-FFF2-40B4-BE49-F238E27FC236}">
                <a16:creationId xmlns:a16="http://schemas.microsoft.com/office/drawing/2014/main" id="{AF4C2778-9F9A-05BE-11FF-9AE43BDBF521}"/>
              </a:ext>
            </a:extLst>
          </p:cNvPr>
          <p:cNvGraphicFramePr>
            <a:graphicFrameLocks noGrp="1"/>
          </p:cNvGraphicFramePr>
          <p:nvPr>
            <p:ph idx="1"/>
            <p:extLst>
              <p:ext uri="{D42A27DB-BD31-4B8C-83A1-F6EECF244321}">
                <p14:modId xmlns:p14="http://schemas.microsoft.com/office/powerpoint/2010/main" val="2876832027"/>
              </p:ext>
            </p:extLst>
          </p:nvPr>
        </p:nvGraphicFramePr>
        <p:xfrm>
          <a:off x="777916" y="836714"/>
          <a:ext cx="9532376" cy="54985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Content Placeholder 3" descr="is.jpg"/>
          <p:cNvPicPr>
            <a:picLocks noChangeAspect="1"/>
          </p:cNvPicPr>
          <p:nvPr/>
        </p:nvPicPr>
        <p:blipFill>
          <a:blip r:embed="rId8" cstate="print"/>
          <a:stretch>
            <a:fillRect/>
          </a:stretch>
        </p:blipFill>
        <p:spPr>
          <a:xfrm>
            <a:off x="10020300" y="5583197"/>
            <a:ext cx="1952902" cy="1093854"/>
          </a:xfrm>
          <a:prstGeom prst="rect">
            <a:avLst/>
          </a:prstGeom>
        </p:spPr>
      </p:pic>
      <p:sp>
        <p:nvSpPr>
          <p:cNvPr id="3" name="TextBox 2">
            <a:extLst>
              <a:ext uri="{FF2B5EF4-FFF2-40B4-BE49-F238E27FC236}">
                <a16:creationId xmlns:a16="http://schemas.microsoft.com/office/drawing/2014/main" id="{9608A374-6EE5-E330-18FB-2C463CD43C6F}"/>
              </a:ext>
            </a:extLst>
          </p:cNvPr>
          <p:cNvSpPr txBox="1"/>
          <p:nvPr/>
        </p:nvSpPr>
        <p:spPr>
          <a:xfrm>
            <a:off x="7426036" y="6511636"/>
            <a:ext cx="1922321" cy="369332"/>
          </a:xfrm>
          <a:prstGeom prst="rect">
            <a:avLst/>
          </a:prstGeom>
          <a:noFill/>
        </p:spPr>
        <p:txBody>
          <a:bodyPr wrap="none" rtlCol="0">
            <a:spAutoFit/>
          </a:bodyPr>
          <a:lstStyle/>
          <a:p>
            <a:r>
              <a:rPr lang="en-US" dirty="0"/>
              <a:t>Godfrey, (2023)</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40D84A-F207-426C-B232-6CB1BD048631}"/>
              </a:ext>
            </a:extLst>
          </p:cNvPr>
          <p:cNvSpPr>
            <a:spLocks noGrp="1"/>
          </p:cNvSpPr>
          <p:nvPr>
            <p:ph type="title"/>
          </p:nvPr>
        </p:nvSpPr>
        <p:spPr>
          <a:xfrm>
            <a:off x="1103312" y="452718"/>
            <a:ext cx="8947522" cy="1400530"/>
          </a:xfrm>
        </p:spPr>
        <p:txBody>
          <a:bodyPr anchor="ctr">
            <a:normAutofit/>
          </a:bodyPr>
          <a:lstStyle/>
          <a:p>
            <a:r>
              <a:rPr lang="en-GB" dirty="0">
                <a:solidFill>
                  <a:schemeClr val="tx1"/>
                </a:solidFill>
              </a:rPr>
              <a:t>Language as a Barrier</a:t>
            </a:r>
          </a:p>
        </p:txBody>
      </p:sp>
      <p:sp>
        <p:nvSpPr>
          <p:cNvPr id="3" name="Content Placeholder 2">
            <a:extLst>
              <a:ext uri="{FF2B5EF4-FFF2-40B4-BE49-F238E27FC236}">
                <a16:creationId xmlns:a16="http://schemas.microsoft.com/office/drawing/2014/main" id="{FBEAF675-AAC2-4DAF-9E92-C02A0321D69D}"/>
              </a:ext>
            </a:extLst>
          </p:cNvPr>
          <p:cNvSpPr>
            <a:spLocks noGrp="1"/>
          </p:cNvSpPr>
          <p:nvPr>
            <p:ph idx="1"/>
          </p:nvPr>
        </p:nvSpPr>
        <p:spPr>
          <a:xfrm>
            <a:off x="709773" y="2126913"/>
            <a:ext cx="8946541" cy="3484879"/>
          </a:xfrm>
        </p:spPr>
        <p:txBody>
          <a:bodyPr>
            <a:normAutofit/>
          </a:bodyPr>
          <a:lstStyle/>
          <a:p>
            <a:r>
              <a:rPr lang="en-GB" dirty="0">
                <a:solidFill>
                  <a:schemeClr val="tx1"/>
                </a:solidFill>
              </a:rPr>
              <a:t>Consider how diverse our society has become language barriers can be problematic </a:t>
            </a:r>
          </a:p>
          <a:p>
            <a:r>
              <a:rPr lang="en-GB" dirty="0">
                <a:solidFill>
                  <a:schemeClr val="tx1"/>
                </a:solidFill>
              </a:rPr>
              <a:t>Misunderstandings and misinterpretations between people</a:t>
            </a:r>
          </a:p>
          <a:p>
            <a:r>
              <a:rPr lang="en-GB" dirty="0">
                <a:solidFill>
                  <a:schemeClr val="tx1"/>
                </a:solidFill>
              </a:rPr>
              <a:t>Differences in language can result in frustration, animosity or hostility between parties</a:t>
            </a:r>
          </a:p>
          <a:p>
            <a:r>
              <a:rPr lang="en-GB" dirty="0">
                <a:solidFill>
                  <a:schemeClr val="tx1"/>
                </a:solidFill>
              </a:rPr>
              <a:t>Overall refusal to communicate in general depending on the situation.</a:t>
            </a:r>
          </a:p>
          <a:p>
            <a:r>
              <a:rPr lang="en-GB" dirty="0">
                <a:solidFill>
                  <a:schemeClr val="tx1"/>
                </a:solidFill>
              </a:rPr>
              <a:t>‘Prison within a Prison’</a:t>
            </a:r>
          </a:p>
        </p:txBody>
      </p:sp>
      <p:sp>
        <p:nvSpPr>
          <p:cNvPr id="4" name="TextBox 3">
            <a:extLst>
              <a:ext uri="{FF2B5EF4-FFF2-40B4-BE49-F238E27FC236}">
                <a16:creationId xmlns:a16="http://schemas.microsoft.com/office/drawing/2014/main" id="{37AC877D-79A0-80F1-1FBF-03BB8F0678E2}"/>
              </a:ext>
            </a:extLst>
          </p:cNvPr>
          <p:cNvSpPr txBox="1"/>
          <p:nvPr/>
        </p:nvSpPr>
        <p:spPr>
          <a:xfrm>
            <a:off x="7620000" y="6096000"/>
            <a:ext cx="4405373" cy="369332"/>
          </a:xfrm>
          <a:prstGeom prst="rect">
            <a:avLst/>
          </a:prstGeom>
          <a:noFill/>
        </p:spPr>
        <p:txBody>
          <a:bodyPr wrap="none" rtlCol="0">
            <a:spAutoFit/>
          </a:bodyPr>
          <a:lstStyle/>
          <a:p>
            <a:r>
              <a:rPr lang="en-US" dirty="0"/>
              <a:t>Community Centered Libraries, (2020)</a:t>
            </a:r>
          </a:p>
        </p:txBody>
      </p:sp>
    </p:spTree>
    <p:extLst>
      <p:ext uri="{BB962C8B-B14F-4D97-AF65-F5344CB8AC3E}">
        <p14:creationId xmlns:p14="http://schemas.microsoft.com/office/powerpoint/2010/main" val="1585179517"/>
      </p:ext>
    </p:extLst>
  </p:cSld>
  <p:clrMapOvr>
    <a:overrideClrMapping bg1="lt1" tx1="dk1" bg2="lt2" tx2="dk2" accent1="accent1" accent2="accent2" accent3="accent3" accent4="accent4" accent5="accent5" accent6="accent6" hlink="hlink" folHlink="folHlink"/>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42B50B-ED9D-45B0-B3D4-D514582F73D1}"/>
              </a:ext>
            </a:extLst>
          </p:cNvPr>
          <p:cNvSpPr>
            <a:spLocks noGrp="1"/>
          </p:cNvSpPr>
          <p:nvPr>
            <p:ph type="title"/>
          </p:nvPr>
        </p:nvSpPr>
        <p:spPr>
          <a:xfrm>
            <a:off x="946032" y="0"/>
            <a:ext cx="3008313" cy="1162050"/>
          </a:xfrm>
        </p:spPr>
        <p:txBody>
          <a:bodyPr anchor="b">
            <a:normAutofit/>
          </a:bodyPr>
          <a:lstStyle/>
          <a:p>
            <a:r>
              <a:rPr lang="en-GB" sz="3200" dirty="0">
                <a:solidFill>
                  <a:schemeClr val="tx1"/>
                </a:solidFill>
              </a:rPr>
              <a:t>Language</a:t>
            </a:r>
            <a:r>
              <a:rPr lang="en-GB" sz="3200" dirty="0"/>
              <a:t> </a:t>
            </a:r>
          </a:p>
        </p:txBody>
      </p:sp>
      <p:sp>
        <p:nvSpPr>
          <p:cNvPr id="3" name="Content Placeholder 2">
            <a:extLst>
              <a:ext uri="{FF2B5EF4-FFF2-40B4-BE49-F238E27FC236}">
                <a16:creationId xmlns:a16="http://schemas.microsoft.com/office/drawing/2014/main" id="{FBB23DF7-7C7E-4AF9-A8CE-6A5E988909E2}"/>
              </a:ext>
            </a:extLst>
          </p:cNvPr>
          <p:cNvSpPr>
            <a:spLocks noGrp="1"/>
          </p:cNvSpPr>
          <p:nvPr>
            <p:ph type="body" sz="half" idx="2"/>
          </p:nvPr>
        </p:nvSpPr>
        <p:spPr>
          <a:xfrm>
            <a:off x="946032" y="1435101"/>
            <a:ext cx="4043482" cy="4015514"/>
          </a:xfrm>
        </p:spPr>
        <p:txBody>
          <a:bodyPr vert="horz" lIns="91440" tIns="45720" rIns="91440" bIns="45720" rtlCol="0" anchor="t">
            <a:normAutofit/>
          </a:bodyPr>
          <a:lstStyle/>
          <a:p>
            <a:r>
              <a:rPr lang="en-GB" sz="2800" dirty="0">
                <a:solidFill>
                  <a:schemeClr val="tx1"/>
                </a:solidFill>
              </a:rPr>
              <a:t>Non verbal.</a:t>
            </a:r>
            <a:endParaRPr lang="en-GB" sz="2800" dirty="0">
              <a:solidFill>
                <a:schemeClr val="tx1"/>
              </a:solidFill>
              <a:cs typeface="Calibri"/>
            </a:endParaRPr>
          </a:p>
          <a:p>
            <a:r>
              <a:rPr lang="en-GB" sz="2800" dirty="0">
                <a:solidFill>
                  <a:schemeClr val="tx1"/>
                </a:solidFill>
              </a:rPr>
              <a:t>Speech impediment’s. </a:t>
            </a:r>
            <a:endParaRPr lang="en-GB" sz="2800" dirty="0">
              <a:solidFill>
                <a:schemeClr val="tx1"/>
              </a:solidFill>
              <a:cs typeface="Calibri"/>
            </a:endParaRPr>
          </a:p>
          <a:p>
            <a:r>
              <a:rPr lang="en-GB" sz="2800" dirty="0">
                <a:solidFill>
                  <a:schemeClr val="tx1"/>
                </a:solidFill>
              </a:rPr>
              <a:t>Sign Language.</a:t>
            </a:r>
            <a:endParaRPr lang="en-GB" sz="2800" dirty="0">
              <a:solidFill>
                <a:schemeClr val="tx1"/>
              </a:solidFill>
              <a:cs typeface="Calibri"/>
            </a:endParaRPr>
          </a:p>
          <a:p>
            <a:r>
              <a:rPr lang="en-GB" sz="2800" dirty="0">
                <a:solidFill>
                  <a:schemeClr val="tx1"/>
                </a:solidFill>
              </a:rPr>
              <a:t>Words mean different things.</a:t>
            </a:r>
            <a:endParaRPr lang="en-GB" sz="2800" dirty="0">
              <a:solidFill>
                <a:schemeClr val="tx1"/>
              </a:solidFill>
              <a:cs typeface="Calibri"/>
            </a:endParaRPr>
          </a:p>
          <a:p>
            <a:r>
              <a:rPr lang="en-GB" sz="2800" dirty="0">
                <a:solidFill>
                  <a:schemeClr val="tx1"/>
                </a:solidFill>
              </a:rPr>
              <a:t>Hearing difficulties</a:t>
            </a:r>
            <a:r>
              <a:rPr lang="en-GB" sz="2800" dirty="0"/>
              <a:t>.</a:t>
            </a:r>
            <a:endParaRPr lang="en-GB" sz="2800" dirty="0">
              <a:cs typeface="Calibri"/>
            </a:endParaRPr>
          </a:p>
          <a:p>
            <a:endParaRPr lang="en-GB" dirty="0"/>
          </a:p>
          <a:p>
            <a:endParaRPr lang="en-GB" dirty="0"/>
          </a:p>
        </p:txBody>
      </p:sp>
      <p:pic>
        <p:nvPicPr>
          <p:cNvPr id="5" name="Picture 4">
            <a:extLst>
              <a:ext uri="{FF2B5EF4-FFF2-40B4-BE49-F238E27FC236}">
                <a16:creationId xmlns:a16="http://schemas.microsoft.com/office/drawing/2014/main" id="{481591EC-D300-41EA-BB98-C62FCB5A7C55}"/>
              </a:ext>
            </a:extLst>
          </p:cNvPr>
          <p:cNvPicPr>
            <a:picLocks noChangeAspect="1"/>
          </p:cNvPicPr>
          <p:nvPr/>
        </p:nvPicPr>
        <p:blipFill rotWithShape="1">
          <a:blip r:embed="rId3"/>
          <a:srcRect t="4889" r="-1" b="-1"/>
          <a:stretch/>
        </p:blipFill>
        <p:spPr>
          <a:xfrm>
            <a:off x="5099050" y="273051"/>
            <a:ext cx="5111750" cy="5172173"/>
          </a:xfrm>
          <a:prstGeom prst="rect">
            <a:avLst/>
          </a:prstGeom>
          <a:noFill/>
        </p:spPr>
      </p:pic>
      <p:sp>
        <p:nvSpPr>
          <p:cNvPr id="4" name="TextBox 3">
            <a:extLst>
              <a:ext uri="{FF2B5EF4-FFF2-40B4-BE49-F238E27FC236}">
                <a16:creationId xmlns:a16="http://schemas.microsoft.com/office/drawing/2014/main" id="{4D9C9F04-DFBF-384F-4A9F-651E8B49187B}"/>
              </a:ext>
            </a:extLst>
          </p:cNvPr>
          <p:cNvSpPr txBox="1"/>
          <p:nvPr/>
        </p:nvSpPr>
        <p:spPr>
          <a:xfrm>
            <a:off x="7426037" y="6215617"/>
            <a:ext cx="4320413" cy="369332"/>
          </a:xfrm>
          <a:prstGeom prst="rect">
            <a:avLst/>
          </a:prstGeom>
          <a:noFill/>
        </p:spPr>
        <p:txBody>
          <a:bodyPr wrap="none" rtlCol="0">
            <a:spAutoFit/>
          </a:bodyPr>
          <a:lstStyle/>
          <a:p>
            <a:r>
              <a:rPr lang="en-US" dirty="0"/>
              <a:t>Community Centered Libraries, (2020</a:t>
            </a:r>
          </a:p>
        </p:txBody>
      </p:sp>
    </p:spTree>
    <p:extLst>
      <p:ext uri="{BB962C8B-B14F-4D97-AF65-F5344CB8AC3E}">
        <p14:creationId xmlns:p14="http://schemas.microsoft.com/office/powerpoint/2010/main" val="14127625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9FA2A2D-E21D-4275-939E-4275811F858C}"/>
              </a:ext>
            </a:extLst>
          </p:cNvPr>
          <p:cNvPicPr>
            <a:picLocks noChangeAspect="1"/>
          </p:cNvPicPr>
          <p:nvPr/>
        </p:nvPicPr>
        <p:blipFill>
          <a:blip r:embed="rId3"/>
          <a:stretch>
            <a:fillRect/>
          </a:stretch>
        </p:blipFill>
        <p:spPr>
          <a:xfrm>
            <a:off x="2048689" y="478566"/>
            <a:ext cx="8077533" cy="5896599"/>
          </a:xfrm>
          <a:prstGeom prst="rect">
            <a:avLst/>
          </a:prstGeom>
          <a:noFill/>
        </p:spPr>
      </p:pic>
      <p:sp>
        <p:nvSpPr>
          <p:cNvPr id="4" name="TextBox 3">
            <a:extLst>
              <a:ext uri="{FF2B5EF4-FFF2-40B4-BE49-F238E27FC236}">
                <a16:creationId xmlns:a16="http://schemas.microsoft.com/office/drawing/2014/main" id="{8DC9B4CA-5B11-AD61-B3E9-7F0B865F98F1}"/>
              </a:ext>
            </a:extLst>
          </p:cNvPr>
          <p:cNvSpPr txBox="1"/>
          <p:nvPr/>
        </p:nvSpPr>
        <p:spPr>
          <a:xfrm>
            <a:off x="5720849" y="6488668"/>
            <a:ext cx="4405373" cy="369332"/>
          </a:xfrm>
          <a:prstGeom prst="rect">
            <a:avLst/>
          </a:prstGeom>
          <a:noFill/>
        </p:spPr>
        <p:txBody>
          <a:bodyPr wrap="none" rtlCol="0">
            <a:spAutoFit/>
          </a:bodyPr>
          <a:lstStyle/>
          <a:p>
            <a:r>
              <a:rPr lang="en-US" dirty="0">
                <a:solidFill>
                  <a:srgbClr val="0070C0"/>
                </a:solidFill>
              </a:rPr>
              <a:t>Community Centered Libraries,(2020) </a:t>
            </a:r>
          </a:p>
        </p:txBody>
      </p:sp>
    </p:spTree>
    <p:extLst>
      <p:ext uri="{BB962C8B-B14F-4D97-AF65-F5344CB8AC3E}">
        <p14:creationId xmlns:p14="http://schemas.microsoft.com/office/powerpoint/2010/main" val="225694578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517F02-F37C-F142-F6A0-28887CAA964A}"/>
              </a:ext>
            </a:extLst>
          </p:cNvPr>
          <p:cNvSpPr>
            <a:spLocks noGrp="1"/>
          </p:cNvSpPr>
          <p:nvPr>
            <p:ph type="title"/>
          </p:nvPr>
        </p:nvSpPr>
        <p:spPr/>
        <p:txBody>
          <a:bodyPr/>
          <a:lstStyle/>
          <a:p>
            <a:r>
              <a:rPr lang="en-US" dirty="0">
                <a:solidFill>
                  <a:schemeClr val="tx1"/>
                </a:solidFill>
              </a:rPr>
              <a:t>Why do you think people commit hate crime?</a:t>
            </a:r>
          </a:p>
        </p:txBody>
      </p:sp>
      <p:sp>
        <p:nvSpPr>
          <p:cNvPr id="3" name="Content Placeholder 2">
            <a:extLst>
              <a:ext uri="{FF2B5EF4-FFF2-40B4-BE49-F238E27FC236}">
                <a16:creationId xmlns:a16="http://schemas.microsoft.com/office/drawing/2014/main" id="{4D82728D-0340-FEA3-12A5-D9DD113D91AB}"/>
              </a:ext>
            </a:extLst>
          </p:cNvPr>
          <p:cNvSpPr>
            <a:spLocks noGrp="1"/>
          </p:cNvSpPr>
          <p:nvPr>
            <p:ph idx="1"/>
          </p:nvPr>
        </p:nvSpPr>
        <p:spPr/>
        <p:txBody>
          <a:bodyPr/>
          <a:lstStyle/>
          <a:p>
            <a:r>
              <a:rPr lang="en-GB" dirty="0"/>
              <a:t>Thrill Seeking – Obvious victim due to features.</a:t>
            </a:r>
            <a:endParaRPr lang="en-GB" dirty="0">
              <a:cs typeface="Calibri"/>
            </a:endParaRPr>
          </a:p>
          <a:p>
            <a:r>
              <a:rPr lang="en-GB" dirty="0"/>
              <a:t>Defensive - attackers sees themselves as "defending" their country or religion </a:t>
            </a:r>
          </a:p>
          <a:p>
            <a:r>
              <a:rPr lang="en-GB" dirty="0"/>
              <a:t>Revenge - revenge in response to acts of terrorism or other significant change </a:t>
            </a:r>
          </a:p>
          <a:p>
            <a:r>
              <a:rPr lang="en-GB" dirty="0"/>
              <a:t>Hate – ‘crusader’ for a radical/religious causes, they are on a ‘mission’</a:t>
            </a:r>
          </a:p>
          <a:p>
            <a:r>
              <a:rPr lang="en-GB" dirty="0">
                <a:cs typeface="Calibri"/>
              </a:rPr>
              <a:t>Brought up that way?</a:t>
            </a:r>
          </a:p>
          <a:p>
            <a:endParaRPr lang="en-US" dirty="0"/>
          </a:p>
        </p:txBody>
      </p:sp>
    </p:spTree>
    <p:extLst>
      <p:ext uri="{BB962C8B-B14F-4D97-AF65-F5344CB8AC3E}">
        <p14:creationId xmlns:p14="http://schemas.microsoft.com/office/powerpoint/2010/main" val="2886826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8E148239-76B1-48C1-B7C1-1F9188BBBE58}"/>
              </a:ext>
            </a:extLst>
          </p:cNvPr>
          <p:cNvSpPr>
            <a:spLocks noGrp="1"/>
          </p:cNvSpPr>
          <p:nvPr>
            <p:ph type="sldNum" sz="quarter" idx="12"/>
          </p:nvPr>
        </p:nvSpPr>
        <p:spPr>
          <a:xfrm>
            <a:off x="9672896" y="5665965"/>
            <a:ext cx="512504" cy="273844"/>
          </a:xfrm>
        </p:spPr>
        <p:txBody>
          <a:bodyPr>
            <a:normAutofit/>
          </a:bodyPr>
          <a:lstStyle/>
          <a:p>
            <a:pPr defTabSz="685800">
              <a:spcAft>
                <a:spcPts val="450"/>
              </a:spcAft>
              <a:defRPr/>
            </a:pPr>
            <a:fld id="{5DFEDB64-84C3-4240-BCBA-134AE1D9082C}" type="slidenum">
              <a:rPr lang="en-GB" sz="675">
                <a:solidFill>
                  <a:srgbClr val="FFFFFF"/>
                </a:solidFill>
                <a:latin typeface="Trebuchet MS" panose="020B0603020202020204"/>
              </a:rPr>
              <a:pPr defTabSz="685800">
                <a:spcAft>
                  <a:spcPts val="450"/>
                </a:spcAft>
                <a:defRPr/>
              </a:pPr>
              <a:t>51</a:t>
            </a:fld>
            <a:endParaRPr lang="en-GB" sz="675" dirty="0">
              <a:solidFill>
                <a:srgbClr val="FFFFFF"/>
              </a:solidFill>
              <a:latin typeface="Trebuchet MS" panose="020B0603020202020204"/>
            </a:endParaRPr>
          </a:p>
        </p:txBody>
      </p:sp>
      <p:graphicFrame>
        <p:nvGraphicFramePr>
          <p:cNvPr id="8" name="Diagram 7">
            <a:extLst>
              <a:ext uri="{FF2B5EF4-FFF2-40B4-BE49-F238E27FC236}">
                <a16:creationId xmlns:a16="http://schemas.microsoft.com/office/drawing/2014/main" id="{AEE5BFF5-30D1-42C0-AA86-CEC443C377C1}"/>
              </a:ext>
            </a:extLst>
          </p:cNvPr>
          <p:cNvGraphicFramePr/>
          <p:nvPr/>
        </p:nvGraphicFramePr>
        <p:xfrm>
          <a:off x="1000961" y="188641"/>
          <a:ext cx="9354319" cy="50981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TextBox 8">
            <a:extLst>
              <a:ext uri="{FF2B5EF4-FFF2-40B4-BE49-F238E27FC236}">
                <a16:creationId xmlns:a16="http://schemas.microsoft.com/office/drawing/2014/main" id="{030D246E-C670-4195-AAA3-0ECC0FEC3366}"/>
              </a:ext>
            </a:extLst>
          </p:cNvPr>
          <p:cNvSpPr txBox="1"/>
          <p:nvPr/>
        </p:nvSpPr>
        <p:spPr>
          <a:xfrm>
            <a:off x="7464153" y="4572002"/>
            <a:ext cx="2096567" cy="715581"/>
          </a:xfrm>
          <a:prstGeom prst="rect">
            <a:avLst/>
          </a:prstGeom>
          <a:noFill/>
        </p:spPr>
        <p:txBody>
          <a:bodyPr wrap="square" rtlCol="0">
            <a:spAutoFit/>
          </a:bodyPr>
          <a:lstStyle/>
          <a:p>
            <a:pPr defTabSz="685800">
              <a:defRPr/>
            </a:pPr>
            <a:r>
              <a:rPr lang="en-GB" sz="1350" dirty="0">
                <a:latin typeface="Trebuchet MS" panose="020B0603020202020204"/>
              </a:rPr>
              <a:t>Family, Peers, Geography, Religion, Media etc.</a:t>
            </a:r>
          </a:p>
        </p:txBody>
      </p:sp>
      <p:sp>
        <p:nvSpPr>
          <p:cNvPr id="10" name="TextBox 9">
            <a:extLst>
              <a:ext uri="{FF2B5EF4-FFF2-40B4-BE49-F238E27FC236}">
                <a16:creationId xmlns:a16="http://schemas.microsoft.com/office/drawing/2014/main" id="{3330539B-7D43-4817-8F80-B7F403608B5D}"/>
              </a:ext>
            </a:extLst>
          </p:cNvPr>
          <p:cNvSpPr txBox="1"/>
          <p:nvPr/>
        </p:nvSpPr>
        <p:spPr>
          <a:xfrm>
            <a:off x="1848863" y="2874552"/>
            <a:ext cx="2102247" cy="507831"/>
          </a:xfrm>
          <a:prstGeom prst="rect">
            <a:avLst/>
          </a:prstGeom>
          <a:noFill/>
        </p:spPr>
        <p:txBody>
          <a:bodyPr wrap="square" rtlCol="0" anchor="ctr">
            <a:spAutoFit/>
          </a:bodyPr>
          <a:lstStyle/>
          <a:p>
            <a:pPr algn="r" defTabSz="685800">
              <a:defRPr/>
            </a:pPr>
            <a:r>
              <a:rPr lang="en-GB" sz="1350" dirty="0">
                <a:latin typeface="Trebuchet MS" panose="020B0603020202020204"/>
              </a:rPr>
              <a:t>Conscious decisions based upon values</a:t>
            </a:r>
          </a:p>
        </p:txBody>
      </p:sp>
      <p:sp>
        <p:nvSpPr>
          <p:cNvPr id="11" name="TextBox 10">
            <a:extLst>
              <a:ext uri="{FF2B5EF4-FFF2-40B4-BE49-F238E27FC236}">
                <a16:creationId xmlns:a16="http://schemas.microsoft.com/office/drawing/2014/main" id="{2543294E-96CB-4074-9086-0071674048D4}"/>
              </a:ext>
            </a:extLst>
          </p:cNvPr>
          <p:cNvSpPr txBox="1"/>
          <p:nvPr/>
        </p:nvSpPr>
        <p:spPr>
          <a:xfrm>
            <a:off x="3044366" y="912593"/>
            <a:ext cx="2332285" cy="923330"/>
          </a:xfrm>
          <a:prstGeom prst="rect">
            <a:avLst/>
          </a:prstGeom>
          <a:noFill/>
        </p:spPr>
        <p:txBody>
          <a:bodyPr wrap="square" rtlCol="0">
            <a:spAutoFit/>
          </a:bodyPr>
          <a:lstStyle/>
          <a:p>
            <a:pPr algn="r" defTabSz="685800">
              <a:defRPr/>
            </a:pPr>
            <a:endParaRPr lang="en-GB" sz="1350" dirty="0">
              <a:solidFill>
                <a:prstClr val="black"/>
              </a:solidFill>
              <a:latin typeface="Trebuchet MS" panose="020B0603020202020204"/>
            </a:endParaRPr>
          </a:p>
          <a:p>
            <a:pPr algn="r" defTabSz="685800">
              <a:defRPr/>
            </a:pPr>
            <a:r>
              <a:rPr lang="en-GB" sz="1350" dirty="0">
                <a:latin typeface="Trebuchet MS" panose="020B0603020202020204"/>
              </a:rPr>
              <a:t>Discrimination</a:t>
            </a:r>
          </a:p>
          <a:p>
            <a:pPr algn="r" defTabSz="685800">
              <a:defRPr/>
            </a:pPr>
            <a:endParaRPr lang="en-GB" sz="1350" dirty="0">
              <a:solidFill>
                <a:prstClr val="black"/>
              </a:solidFill>
              <a:latin typeface="Trebuchet MS" panose="020B0603020202020204"/>
            </a:endParaRPr>
          </a:p>
          <a:p>
            <a:pPr algn="r" defTabSz="685800">
              <a:defRPr/>
            </a:pPr>
            <a:endParaRPr lang="en-GB" sz="1350" dirty="0">
              <a:solidFill>
                <a:prstClr val="black"/>
              </a:solidFill>
              <a:latin typeface="Trebuchet MS" panose="020B0603020202020204"/>
            </a:endParaRPr>
          </a:p>
        </p:txBody>
      </p:sp>
    </p:spTree>
    <p:extLst>
      <p:ext uri="{BB962C8B-B14F-4D97-AF65-F5344CB8AC3E}">
        <p14:creationId xmlns:p14="http://schemas.microsoft.com/office/powerpoint/2010/main" val="406499844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544750" y="233464"/>
            <a:ext cx="10894978" cy="646331"/>
          </a:xfrm>
          <a:prstGeom prst="rect">
            <a:avLst/>
          </a:prstGeom>
          <a:solidFill>
            <a:srgbClr val="002060"/>
          </a:solidFill>
        </p:spPr>
        <p:txBody>
          <a:bodyPr wrap="square" rtlCol="0">
            <a:spAutoFit/>
          </a:bodyPr>
          <a:lstStyle/>
          <a:p>
            <a:pPr algn="ctr"/>
            <a:r>
              <a:rPr lang="en-GB" sz="3600" b="1" dirty="0" err="1">
                <a:solidFill>
                  <a:schemeClr val="bg1"/>
                </a:solidFill>
              </a:rPr>
              <a:t>Allport’s</a:t>
            </a:r>
            <a:r>
              <a:rPr lang="en-GB" sz="3600" b="1" dirty="0">
                <a:solidFill>
                  <a:schemeClr val="bg1"/>
                </a:solidFill>
              </a:rPr>
              <a:t> Scale </a:t>
            </a:r>
          </a:p>
        </p:txBody>
      </p:sp>
      <p:pic>
        <p:nvPicPr>
          <p:cNvPr id="3" name="Picture 2"/>
          <p:cNvPicPr>
            <a:picLocks noChangeAspect="1"/>
          </p:cNvPicPr>
          <p:nvPr/>
        </p:nvPicPr>
        <p:blipFill>
          <a:blip r:embed="rId3">
            <a:extLst>
              <a:ext uri="{BEBA8EAE-BF5A-486C-A8C5-ECC9F3942E4B}">
                <a14:imgProps xmlns:a14="http://schemas.microsoft.com/office/drawing/2010/main">
                  <a14:imgLayer r:embed="rId4">
                    <a14:imgEffect>
                      <a14:colorTemperature colorTemp="8147"/>
                    </a14:imgEffect>
                    <a14:imgEffect>
                      <a14:saturation sat="159000"/>
                    </a14:imgEffect>
                  </a14:imgLayer>
                </a14:imgProps>
              </a:ext>
            </a:extLst>
          </a:blip>
          <a:stretch>
            <a:fillRect/>
          </a:stretch>
        </p:blipFill>
        <p:spPr>
          <a:xfrm>
            <a:off x="667721" y="1030143"/>
            <a:ext cx="10612141" cy="5315298"/>
          </a:xfrm>
          <a:prstGeom prst="rect">
            <a:avLst/>
          </a:prstGeom>
          <a:ln>
            <a:solidFill>
              <a:schemeClr val="tx1"/>
            </a:solidFill>
          </a:ln>
        </p:spPr>
      </p:pic>
      <p:sp>
        <p:nvSpPr>
          <p:cNvPr id="2" name="TextBox 1">
            <a:extLst>
              <a:ext uri="{FF2B5EF4-FFF2-40B4-BE49-F238E27FC236}">
                <a16:creationId xmlns:a16="http://schemas.microsoft.com/office/drawing/2014/main" id="{3083F58E-0DF8-CF45-2B05-5AE65D838C59}"/>
              </a:ext>
            </a:extLst>
          </p:cNvPr>
          <p:cNvSpPr txBox="1"/>
          <p:nvPr/>
        </p:nvSpPr>
        <p:spPr>
          <a:xfrm>
            <a:off x="8021782" y="6553200"/>
            <a:ext cx="1669047" cy="369332"/>
          </a:xfrm>
          <a:prstGeom prst="rect">
            <a:avLst/>
          </a:prstGeom>
          <a:noFill/>
        </p:spPr>
        <p:txBody>
          <a:bodyPr wrap="none" rtlCol="0">
            <a:spAutoFit/>
          </a:bodyPr>
          <a:lstStyle/>
          <a:p>
            <a:r>
              <a:rPr lang="en-US" dirty="0"/>
              <a:t>Alport, (2023)</a:t>
            </a:r>
          </a:p>
        </p:txBody>
      </p:sp>
    </p:spTree>
    <p:extLst>
      <p:ext uri="{BB962C8B-B14F-4D97-AF65-F5344CB8AC3E}">
        <p14:creationId xmlns:p14="http://schemas.microsoft.com/office/powerpoint/2010/main" val="1214046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2000"/>
                <a:hueMod val="108000"/>
                <a:satMod val="164000"/>
                <a:lumMod val="69000"/>
              </a:schemeClr>
              <a:schemeClr val="bg2">
                <a:tint val="96000"/>
                <a:hueMod val="90000"/>
                <a:satMod val="130000"/>
                <a:lumMod val="134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E777E6-A9C1-43A8-BEC3-2B12E756BD27}"/>
              </a:ext>
            </a:extLst>
          </p:cNvPr>
          <p:cNvSpPr>
            <a:spLocks noGrp="1"/>
          </p:cNvSpPr>
          <p:nvPr>
            <p:ph type="title"/>
          </p:nvPr>
        </p:nvSpPr>
        <p:spPr/>
        <p:txBody>
          <a:bodyPr>
            <a:normAutofit/>
          </a:bodyPr>
          <a:lstStyle/>
          <a:p>
            <a:r>
              <a:rPr lang="en-GB" b="1" dirty="0">
                <a:solidFill>
                  <a:schemeClr val="tx1"/>
                </a:solidFill>
              </a:rPr>
              <a:t>How you can be discriminative against</a:t>
            </a:r>
          </a:p>
        </p:txBody>
      </p:sp>
      <p:graphicFrame>
        <p:nvGraphicFramePr>
          <p:cNvPr id="5" name="Content Placeholder 2">
            <a:extLst>
              <a:ext uri="{FF2B5EF4-FFF2-40B4-BE49-F238E27FC236}">
                <a16:creationId xmlns:a16="http://schemas.microsoft.com/office/drawing/2014/main" id="{03E800FA-4F8E-955E-FF62-206BD8E7B181}"/>
              </a:ext>
            </a:extLst>
          </p:cNvPr>
          <p:cNvGraphicFramePr>
            <a:graphicFrameLocks noGrp="1"/>
          </p:cNvGraphicFramePr>
          <p:nvPr>
            <p:ph idx="1"/>
            <p:extLst>
              <p:ext uri="{D42A27DB-BD31-4B8C-83A1-F6EECF244321}">
                <p14:modId xmlns:p14="http://schemas.microsoft.com/office/powerpoint/2010/main" val="2506159572"/>
              </p:ext>
            </p:extLst>
          </p:nvPr>
        </p:nvGraphicFramePr>
        <p:xfrm>
          <a:off x="646111" y="2140085"/>
          <a:ext cx="9404352" cy="405643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 name="TextBox 2">
            <a:extLst>
              <a:ext uri="{FF2B5EF4-FFF2-40B4-BE49-F238E27FC236}">
                <a16:creationId xmlns:a16="http://schemas.microsoft.com/office/drawing/2014/main" id="{086CCD50-5987-83ED-4A40-01D1FD5D3879}"/>
              </a:ext>
            </a:extLst>
          </p:cNvPr>
          <p:cNvSpPr txBox="1"/>
          <p:nvPr/>
        </p:nvSpPr>
        <p:spPr>
          <a:xfrm>
            <a:off x="8049491" y="6312782"/>
            <a:ext cx="4334841" cy="369332"/>
          </a:xfrm>
          <a:prstGeom prst="rect">
            <a:avLst/>
          </a:prstGeom>
          <a:noFill/>
        </p:spPr>
        <p:txBody>
          <a:bodyPr wrap="none" rtlCol="0">
            <a:spAutoFit/>
          </a:bodyPr>
          <a:lstStyle/>
          <a:p>
            <a:r>
              <a:rPr lang="en-US" dirty="0"/>
              <a:t>NiDirect Government Services,(2023) </a:t>
            </a:r>
          </a:p>
        </p:txBody>
      </p:sp>
    </p:spTree>
    <p:extLst>
      <p:ext uri="{BB962C8B-B14F-4D97-AF65-F5344CB8AC3E}">
        <p14:creationId xmlns:p14="http://schemas.microsoft.com/office/powerpoint/2010/main" val="396904044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F859DC-482A-4599-9AED-6B7A313B4E41}"/>
              </a:ext>
            </a:extLst>
          </p:cNvPr>
          <p:cNvSpPr>
            <a:spLocks noGrp="1"/>
          </p:cNvSpPr>
          <p:nvPr>
            <p:ph type="title"/>
          </p:nvPr>
        </p:nvSpPr>
        <p:spPr>
          <a:xfrm>
            <a:off x="648930" y="629267"/>
            <a:ext cx="9252154" cy="1016654"/>
          </a:xfrm>
        </p:spPr>
        <p:txBody>
          <a:bodyPr>
            <a:normAutofit/>
          </a:bodyPr>
          <a:lstStyle/>
          <a:p>
            <a:pPr>
              <a:lnSpc>
                <a:spcPct val="90000"/>
              </a:lnSpc>
            </a:pPr>
            <a:r>
              <a:rPr lang="en-GB" sz="3600" b="1" dirty="0">
                <a:solidFill>
                  <a:schemeClr val="tx1"/>
                </a:solidFill>
              </a:rPr>
              <a:t>How you can be discriminative against</a:t>
            </a:r>
          </a:p>
        </p:txBody>
      </p:sp>
      <p:graphicFrame>
        <p:nvGraphicFramePr>
          <p:cNvPr id="5" name="Content Placeholder 2">
            <a:extLst>
              <a:ext uri="{FF2B5EF4-FFF2-40B4-BE49-F238E27FC236}">
                <a16:creationId xmlns:a16="http://schemas.microsoft.com/office/drawing/2014/main" id="{410683D7-E569-C495-A6A0-14331610D158}"/>
              </a:ext>
            </a:extLst>
          </p:cNvPr>
          <p:cNvGraphicFramePr>
            <a:graphicFrameLocks noGrp="1"/>
          </p:cNvGraphicFramePr>
          <p:nvPr>
            <p:ph idx="1"/>
            <p:extLst>
              <p:ext uri="{D42A27DB-BD31-4B8C-83A1-F6EECF244321}">
                <p14:modId xmlns:p14="http://schemas.microsoft.com/office/powerpoint/2010/main" val="852896413"/>
              </p:ext>
            </p:extLst>
          </p:nvPr>
        </p:nvGraphicFramePr>
        <p:xfrm>
          <a:off x="648930" y="2810256"/>
          <a:ext cx="10895370" cy="340427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52AF2DE8-D10A-8A74-3DE4-145F108D72B8}"/>
              </a:ext>
            </a:extLst>
          </p:cNvPr>
          <p:cNvSpPr txBox="1"/>
          <p:nvPr/>
        </p:nvSpPr>
        <p:spPr>
          <a:xfrm>
            <a:off x="7038109" y="6330679"/>
            <a:ext cx="6096000" cy="369332"/>
          </a:xfrm>
          <a:prstGeom prst="rect">
            <a:avLst/>
          </a:prstGeom>
          <a:noFill/>
        </p:spPr>
        <p:txBody>
          <a:bodyPr wrap="square">
            <a:spAutoFit/>
          </a:bodyPr>
          <a:lstStyle/>
          <a:p>
            <a:r>
              <a:rPr lang="en-US" dirty="0"/>
              <a:t>NiDirect Government Services,(2023) </a:t>
            </a:r>
          </a:p>
        </p:txBody>
      </p:sp>
    </p:spTree>
    <p:extLst>
      <p:ext uri="{BB962C8B-B14F-4D97-AF65-F5344CB8AC3E}">
        <p14:creationId xmlns:p14="http://schemas.microsoft.com/office/powerpoint/2010/main" val="3012395829"/>
      </p:ext>
    </p:extLst>
  </p:cSld>
  <p:clrMapOvr>
    <a:overrideClrMapping bg1="lt1" tx1="dk1" bg2="lt2" tx2="dk2" accent1="accent1" accent2="accent2" accent3="accent3" accent4="accent4" accent5="accent5" accent6="accent6" hlink="hlink" folHlink="folHlink"/>
  </p:clrMapOvr>
</p:sld>
</file>

<file path=ppt/slides/slide5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2050" name="Picture 2" descr="Equality, diversity and inclusion – protected characteristics champions –  University Executive Board - Cardiff University">
            <a:extLst>
              <a:ext uri="{FF2B5EF4-FFF2-40B4-BE49-F238E27FC236}">
                <a16:creationId xmlns:a16="http://schemas.microsoft.com/office/drawing/2014/main" id="{3DEE99AC-D818-E2E1-4EAD-9DB278F776A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8014"/>
          <a:stretch/>
        </p:blipFill>
        <p:spPr bwMode="auto">
          <a:xfrm>
            <a:off x="4213968" y="266701"/>
            <a:ext cx="6924756" cy="5638797"/>
          </a:xfrm>
          <a:prstGeom prst="rect">
            <a:avLst/>
          </a:prstGeom>
          <a:noFill/>
          <a:effectLst>
            <a:outerShdw blurRad="50800" dist="38100" dir="5400000" algn="t" rotWithShape="0">
              <a:prstClr val="black">
                <a:alpha val="43000"/>
              </a:prstClr>
            </a:outerShdw>
          </a:effectLst>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97BAF52D-D4C5-8C99-6641-29835CBE49C8}"/>
              </a:ext>
            </a:extLst>
          </p:cNvPr>
          <p:cNvSpPr txBox="1"/>
          <p:nvPr/>
        </p:nvSpPr>
        <p:spPr>
          <a:xfrm>
            <a:off x="647701" y="2438401"/>
            <a:ext cx="3324141" cy="3809998"/>
          </a:xfrm>
          <a:prstGeom prst="rect">
            <a:avLst/>
          </a:prstGeom>
        </p:spPr>
        <p:txBody>
          <a:bodyPr vert="horz" lIns="91440" tIns="45720" rIns="91440" bIns="45720" rtlCol="0">
            <a:normAutofit/>
          </a:bodyPr>
          <a:lstStyle/>
          <a:p>
            <a:pPr>
              <a:spcBef>
                <a:spcPts val="1000"/>
              </a:spcBef>
              <a:buClr>
                <a:schemeClr val="bg2">
                  <a:lumMod val="40000"/>
                  <a:lumOff val="60000"/>
                </a:schemeClr>
              </a:buClr>
              <a:buSzPct val="80000"/>
              <a:buFont typeface="Wingdings 3" charset="2"/>
              <a:buChar char=""/>
            </a:pPr>
            <a:r>
              <a:rPr lang="en-US" dirty="0">
                <a:latin typeface="+mj-lt"/>
                <a:ea typeface="+mj-ea"/>
                <a:cs typeface="+mj-cs"/>
              </a:rPr>
              <a:t>Discrimination- It is against the law under the Equality Act to discriminate anyone with protected characteristics.</a:t>
            </a:r>
          </a:p>
        </p:txBody>
      </p:sp>
      <p:sp>
        <p:nvSpPr>
          <p:cNvPr id="5" name="TextBox 4">
            <a:extLst>
              <a:ext uri="{FF2B5EF4-FFF2-40B4-BE49-F238E27FC236}">
                <a16:creationId xmlns:a16="http://schemas.microsoft.com/office/drawing/2014/main" id="{8C78B5D3-A69C-4479-185D-CF777B286503}"/>
              </a:ext>
            </a:extLst>
          </p:cNvPr>
          <p:cNvSpPr txBox="1"/>
          <p:nvPr/>
        </p:nvSpPr>
        <p:spPr>
          <a:xfrm>
            <a:off x="1766776" y="6221967"/>
            <a:ext cx="9126373" cy="369332"/>
          </a:xfrm>
          <a:prstGeom prst="rect">
            <a:avLst/>
          </a:prstGeom>
          <a:noFill/>
        </p:spPr>
        <p:txBody>
          <a:bodyPr wrap="square">
            <a:spAutoFit/>
          </a:bodyPr>
          <a:lstStyle/>
          <a:p>
            <a:r>
              <a:rPr lang="en-US" dirty="0"/>
              <a:t>Government Equalities Office and Equality Human Rights Commission, (2015)</a:t>
            </a:r>
          </a:p>
        </p:txBody>
      </p:sp>
    </p:spTree>
    <p:extLst>
      <p:ext uri="{BB962C8B-B14F-4D97-AF65-F5344CB8AC3E}">
        <p14:creationId xmlns:p14="http://schemas.microsoft.com/office/powerpoint/2010/main" val="222143649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71A137C-F069-9A13-376B-4B10082A512A}"/>
              </a:ext>
            </a:extLst>
          </p:cNvPr>
          <p:cNvSpPr txBox="1"/>
          <p:nvPr/>
        </p:nvSpPr>
        <p:spPr>
          <a:xfrm>
            <a:off x="845127" y="609600"/>
            <a:ext cx="1511952" cy="369332"/>
          </a:xfrm>
          <a:prstGeom prst="rect">
            <a:avLst/>
          </a:prstGeom>
          <a:noFill/>
        </p:spPr>
        <p:txBody>
          <a:bodyPr wrap="none" rtlCol="0">
            <a:spAutoFit/>
          </a:bodyPr>
          <a:lstStyle/>
          <a:p>
            <a:r>
              <a:rPr lang="en-US" dirty="0"/>
              <a:t>References:</a:t>
            </a:r>
          </a:p>
        </p:txBody>
      </p:sp>
      <p:sp>
        <p:nvSpPr>
          <p:cNvPr id="4" name="TextBox 3">
            <a:extLst>
              <a:ext uri="{FF2B5EF4-FFF2-40B4-BE49-F238E27FC236}">
                <a16:creationId xmlns:a16="http://schemas.microsoft.com/office/drawing/2014/main" id="{2F5DDDEF-394C-059F-3443-C62D55F4F70F}"/>
              </a:ext>
            </a:extLst>
          </p:cNvPr>
          <p:cNvSpPr txBox="1"/>
          <p:nvPr/>
        </p:nvSpPr>
        <p:spPr>
          <a:xfrm>
            <a:off x="415636" y="1561006"/>
            <a:ext cx="6096000" cy="307777"/>
          </a:xfrm>
          <a:prstGeom prst="rect">
            <a:avLst/>
          </a:prstGeom>
          <a:noFill/>
        </p:spPr>
        <p:txBody>
          <a:bodyPr wrap="square">
            <a:spAutoFit/>
          </a:bodyPr>
          <a:lstStyle/>
          <a:p>
            <a:pPr marL="285750" indent="-285750">
              <a:buFont typeface="Arial" panose="020B0604020202020204" pitchFamily="34" charset="0"/>
              <a:buChar char="•"/>
            </a:pPr>
            <a:r>
              <a:rPr lang="en-US" sz="1400" dirty="0"/>
              <a:t>https://</a:t>
            </a:r>
            <a:r>
              <a:rPr lang="en-US" sz="1400" dirty="0" err="1"/>
              <a:t>www.cps.gov.uk</a:t>
            </a:r>
            <a:r>
              <a:rPr lang="en-US" sz="1400" dirty="0"/>
              <a:t>/crime-info/hate-crime</a:t>
            </a:r>
          </a:p>
        </p:txBody>
      </p:sp>
      <p:sp>
        <p:nvSpPr>
          <p:cNvPr id="6" name="TextBox 5">
            <a:extLst>
              <a:ext uri="{FF2B5EF4-FFF2-40B4-BE49-F238E27FC236}">
                <a16:creationId xmlns:a16="http://schemas.microsoft.com/office/drawing/2014/main" id="{4D4B7A82-0EB9-CEC5-8AC0-B6B2B55AA7DA}"/>
              </a:ext>
            </a:extLst>
          </p:cNvPr>
          <p:cNvSpPr txBox="1"/>
          <p:nvPr/>
        </p:nvSpPr>
        <p:spPr>
          <a:xfrm>
            <a:off x="415636" y="2045916"/>
            <a:ext cx="6096000" cy="307777"/>
          </a:xfrm>
          <a:prstGeom prst="rect">
            <a:avLst/>
          </a:prstGeom>
          <a:noFill/>
        </p:spPr>
        <p:txBody>
          <a:bodyPr wrap="square">
            <a:spAutoFit/>
          </a:bodyPr>
          <a:lstStyle/>
          <a:p>
            <a:pPr marL="285750" indent="-285750">
              <a:buFont typeface="Arial" panose="020B0604020202020204" pitchFamily="34" charset="0"/>
              <a:buChar char="•"/>
            </a:pPr>
            <a:r>
              <a:rPr lang="en-US" sz="1400" dirty="0"/>
              <a:t>https://</a:t>
            </a:r>
            <a:r>
              <a:rPr lang="en-US" sz="1400" dirty="0" err="1"/>
              <a:t>stephenlawrenceday.org</a:t>
            </a:r>
            <a:r>
              <a:rPr lang="en-US" sz="1400" dirty="0"/>
              <a:t>/</a:t>
            </a:r>
            <a:r>
              <a:rPr lang="en-US" sz="1400" dirty="0" err="1"/>
              <a:t>stephens</a:t>
            </a:r>
            <a:r>
              <a:rPr lang="en-US" sz="1400" dirty="0"/>
              <a:t>-story/</a:t>
            </a:r>
          </a:p>
        </p:txBody>
      </p:sp>
      <p:sp>
        <p:nvSpPr>
          <p:cNvPr id="8" name="TextBox 7">
            <a:extLst>
              <a:ext uri="{FF2B5EF4-FFF2-40B4-BE49-F238E27FC236}">
                <a16:creationId xmlns:a16="http://schemas.microsoft.com/office/drawing/2014/main" id="{58DDD694-C487-8611-B698-F4215F61760B}"/>
              </a:ext>
            </a:extLst>
          </p:cNvPr>
          <p:cNvSpPr txBox="1"/>
          <p:nvPr/>
        </p:nvSpPr>
        <p:spPr>
          <a:xfrm>
            <a:off x="415636" y="2528774"/>
            <a:ext cx="6096000" cy="523220"/>
          </a:xfrm>
          <a:prstGeom prst="rect">
            <a:avLst/>
          </a:prstGeom>
          <a:noFill/>
        </p:spPr>
        <p:txBody>
          <a:bodyPr wrap="square">
            <a:spAutoFit/>
          </a:bodyPr>
          <a:lstStyle/>
          <a:p>
            <a:pPr marL="285750" indent="-285750">
              <a:buFont typeface="Arial" panose="020B0604020202020204" pitchFamily="34" charset="0"/>
              <a:buChar char="•"/>
            </a:pPr>
            <a:r>
              <a:rPr lang="en-US" sz="1400" dirty="0"/>
              <a:t>https://</a:t>
            </a:r>
            <a:r>
              <a:rPr lang="en-US" sz="1400" dirty="0" err="1"/>
              <a:t>www.google.co.uk</a:t>
            </a:r>
            <a:r>
              <a:rPr lang="en-US" sz="1400" dirty="0"/>
              <a:t>/books/edition/</a:t>
            </a:r>
            <a:r>
              <a:rPr lang="en-US" sz="1400" dirty="0" err="1"/>
              <a:t>The_Oxford_Handbook_of_Diversity</a:t>
            </a:r>
            <a:r>
              <a:rPr lang="en-US" sz="1400" dirty="0"/>
              <a:t>_</a:t>
            </a:r>
          </a:p>
        </p:txBody>
      </p:sp>
      <p:sp>
        <p:nvSpPr>
          <p:cNvPr id="10" name="TextBox 9">
            <a:extLst>
              <a:ext uri="{FF2B5EF4-FFF2-40B4-BE49-F238E27FC236}">
                <a16:creationId xmlns:a16="http://schemas.microsoft.com/office/drawing/2014/main" id="{95C857CB-BAD3-C73C-C923-33F7745EB78F}"/>
              </a:ext>
            </a:extLst>
          </p:cNvPr>
          <p:cNvSpPr txBox="1"/>
          <p:nvPr/>
        </p:nvSpPr>
        <p:spPr>
          <a:xfrm>
            <a:off x="415636" y="3336850"/>
            <a:ext cx="6096000" cy="1815882"/>
          </a:xfrm>
          <a:prstGeom prst="rect">
            <a:avLst/>
          </a:prstGeom>
          <a:noFill/>
        </p:spPr>
        <p:txBody>
          <a:bodyPr wrap="square">
            <a:spAutoFit/>
          </a:bodyPr>
          <a:lstStyle/>
          <a:p>
            <a:pPr marL="285750" indent="-285750">
              <a:buFont typeface="Arial" panose="020B0604020202020204" pitchFamily="34" charset="0"/>
              <a:buChar char="•"/>
            </a:pPr>
            <a:r>
              <a:rPr lang="en-US" sz="1400" u="sng" dirty="0">
                <a:hlinkClick r:id="rId2">
                  <a:extLst>
                    <a:ext uri="{A12FA001-AC4F-418D-AE19-62706E023703}">
                      <ahyp:hlinkClr xmlns:ahyp="http://schemas.microsoft.com/office/drawing/2018/hyperlinkcolor" val="tx"/>
                    </a:ext>
                  </a:extLst>
                </a:hlinkClick>
              </a:rPr>
              <a:t>https://www.google.co.uk/books/edition/Understanding_Inclusion</a:t>
            </a:r>
            <a:endParaRPr lang="en-US" sz="1400" u="sng" dirty="0"/>
          </a:p>
          <a:p>
            <a:pPr marL="285750" indent="-285750">
              <a:buFont typeface="Arial" panose="020B0604020202020204" pitchFamily="34" charset="0"/>
              <a:buChar char="•"/>
            </a:pPr>
            <a:endParaRPr lang="en-US" sz="1400" dirty="0"/>
          </a:p>
          <a:p>
            <a:pPr marL="285750" indent="-285750">
              <a:buFont typeface="Arial" panose="020B0604020202020204" pitchFamily="34" charset="0"/>
              <a:buChar char="•"/>
            </a:pPr>
            <a:r>
              <a:rPr lang="en-US" sz="1400" dirty="0">
                <a:hlinkClick r:id="rId3">
                  <a:extLst>
                    <a:ext uri="{A12FA001-AC4F-418D-AE19-62706E023703}">
                      <ahyp:hlinkClr xmlns:ahyp="http://schemas.microsoft.com/office/drawing/2018/hyperlinkcolor" val="tx"/>
                    </a:ext>
                  </a:extLst>
                </a:hlinkClick>
              </a:rPr>
              <a:t>https://www.gov.uk/guidance/equality-act-2010-guidance</a:t>
            </a:r>
            <a:endParaRPr lang="en-US" sz="1400" dirty="0"/>
          </a:p>
          <a:p>
            <a:pPr marL="285750" indent="-285750">
              <a:buFont typeface="Arial" panose="020B0604020202020204" pitchFamily="34" charset="0"/>
              <a:buChar char="•"/>
            </a:pPr>
            <a:endParaRPr lang="en-US" sz="1400" dirty="0"/>
          </a:p>
          <a:p>
            <a:pPr marL="285750" indent="-285750">
              <a:buFont typeface="Arial" panose="020B0604020202020204" pitchFamily="34" charset="0"/>
              <a:buChar char="•"/>
            </a:pPr>
            <a:r>
              <a:rPr lang="en-US" sz="1400" dirty="0"/>
              <a:t>https://</a:t>
            </a:r>
            <a:r>
              <a:rPr lang="en-US" sz="1400" dirty="0" err="1"/>
              <a:t>blogs.tip.duke.edu</a:t>
            </a:r>
            <a:r>
              <a:rPr lang="en-US" sz="1400" dirty="0"/>
              <a:t>/</a:t>
            </a:r>
            <a:r>
              <a:rPr lang="en-US" sz="1400" dirty="0" err="1"/>
              <a:t>teachersworkshop</a:t>
            </a:r>
            <a:r>
              <a:rPr lang="en-US" sz="1400" dirty="0"/>
              <a:t>/equity-vs-equality-vs-liberation-first-steps-toward-inclusive-classroom-discussions-with-gifted-youth/</a:t>
            </a:r>
          </a:p>
        </p:txBody>
      </p:sp>
      <p:sp>
        <p:nvSpPr>
          <p:cNvPr id="12" name="TextBox 11">
            <a:extLst>
              <a:ext uri="{FF2B5EF4-FFF2-40B4-BE49-F238E27FC236}">
                <a16:creationId xmlns:a16="http://schemas.microsoft.com/office/drawing/2014/main" id="{7FB97822-72E3-4C48-8359-091C82A2E768}"/>
              </a:ext>
            </a:extLst>
          </p:cNvPr>
          <p:cNvSpPr txBox="1"/>
          <p:nvPr/>
        </p:nvSpPr>
        <p:spPr>
          <a:xfrm>
            <a:off x="6400800" y="1490426"/>
            <a:ext cx="5375564" cy="1169551"/>
          </a:xfrm>
          <a:prstGeom prst="rect">
            <a:avLst/>
          </a:prstGeom>
          <a:noFill/>
        </p:spPr>
        <p:txBody>
          <a:bodyPr wrap="square">
            <a:spAutoFit/>
          </a:bodyPr>
          <a:lstStyle/>
          <a:p>
            <a:pPr marL="285750" indent="-285750">
              <a:buFont typeface="Arial" panose="020B0604020202020204" pitchFamily="34" charset="0"/>
              <a:buChar char="•"/>
            </a:pPr>
            <a:r>
              <a:rPr lang="en-US" sz="1400" dirty="0"/>
              <a:t>https://</a:t>
            </a:r>
            <a:r>
              <a:rPr lang="en-US" sz="1400" dirty="0" err="1"/>
              <a:t>www.google.com</a:t>
            </a:r>
            <a:r>
              <a:rPr lang="en-US" sz="1400" dirty="0"/>
              <a:t>/</a:t>
            </a:r>
            <a:r>
              <a:rPr lang="en-US" sz="1400" dirty="0" err="1"/>
              <a:t>search?q</a:t>
            </a:r>
            <a:r>
              <a:rPr lang="en-US" sz="1400" dirty="0"/>
              <a:t>=</a:t>
            </a:r>
            <a:r>
              <a:rPr lang="en-US" sz="1400" dirty="0" err="1"/>
              <a:t>youtube+hate+crime+case&amp;source</a:t>
            </a:r>
            <a:r>
              <a:rPr lang="en-US" sz="1400" dirty="0"/>
              <a:t>=</a:t>
            </a:r>
            <a:r>
              <a:rPr lang="en-US" sz="1400" dirty="0" err="1"/>
              <a:t>lnms&amp;tbm</a:t>
            </a:r>
            <a:r>
              <a:rPr lang="en-US" sz="1400" dirty="0"/>
              <a:t>=</a:t>
            </a:r>
            <a:r>
              <a:rPr lang="en-US" sz="1400" dirty="0" err="1"/>
              <a:t>vid&amp;sa</a:t>
            </a:r>
            <a:r>
              <a:rPr lang="en-US" sz="1400" dirty="0"/>
              <a:t>=</a:t>
            </a:r>
            <a:r>
              <a:rPr lang="en-US" sz="1400" dirty="0" err="1"/>
              <a:t>X&amp;ved</a:t>
            </a:r>
            <a:r>
              <a:rPr lang="en-US" sz="1400" dirty="0"/>
              <a:t>=2ahUKEwiioY2Pxbb9AhXNiFwKHXQsA9UQ_AUoAnoECAEQBA&amp;biw=1199&amp;bih=837&amp;dpr=2#fpstate=</a:t>
            </a:r>
            <a:r>
              <a:rPr lang="en-US" sz="1400" dirty="0" err="1"/>
              <a:t>ive&amp;vld</a:t>
            </a:r>
            <a:r>
              <a:rPr lang="en-US" sz="1400" dirty="0"/>
              <a:t>=cid:2c1dfc09,vid:nzRlmvCkbls</a:t>
            </a:r>
          </a:p>
        </p:txBody>
      </p:sp>
      <p:sp>
        <p:nvSpPr>
          <p:cNvPr id="14" name="TextBox 13">
            <a:extLst>
              <a:ext uri="{FF2B5EF4-FFF2-40B4-BE49-F238E27FC236}">
                <a16:creationId xmlns:a16="http://schemas.microsoft.com/office/drawing/2014/main" id="{88EF89D9-904C-7487-24EE-BF6A49219FC9}"/>
              </a:ext>
            </a:extLst>
          </p:cNvPr>
          <p:cNvSpPr txBox="1"/>
          <p:nvPr/>
        </p:nvSpPr>
        <p:spPr>
          <a:xfrm>
            <a:off x="415636" y="5220794"/>
            <a:ext cx="6096000" cy="738664"/>
          </a:xfrm>
          <a:prstGeom prst="rect">
            <a:avLst/>
          </a:prstGeom>
          <a:noFill/>
        </p:spPr>
        <p:txBody>
          <a:bodyPr wrap="square">
            <a:spAutoFit/>
          </a:bodyPr>
          <a:lstStyle/>
          <a:p>
            <a:pPr marL="285750" indent="-285750">
              <a:buFont typeface="Arial" panose="020B0604020202020204" pitchFamily="34" charset="0"/>
              <a:buChar char="•"/>
            </a:pPr>
            <a:r>
              <a:rPr lang="en-US" sz="1400" dirty="0"/>
              <a:t>https://</a:t>
            </a:r>
            <a:r>
              <a:rPr lang="en-US" sz="1400" dirty="0" err="1"/>
              <a:t>www.gov.uk</a:t>
            </a:r>
            <a:r>
              <a:rPr lang="en-US" sz="1400" dirty="0"/>
              <a:t>/government/statistics/hate-crime-england-and-wales-2021-to-2022/hate-crime-england-and-wales-2021-to-2022</a:t>
            </a:r>
          </a:p>
        </p:txBody>
      </p:sp>
      <p:sp>
        <p:nvSpPr>
          <p:cNvPr id="16" name="TextBox 15">
            <a:extLst>
              <a:ext uri="{FF2B5EF4-FFF2-40B4-BE49-F238E27FC236}">
                <a16:creationId xmlns:a16="http://schemas.microsoft.com/office/drawing/2014/main" id="{77BC749A-E5C6-7667-A4B7-9297B1B4D13C}"/>
              </a:ext>
            </a:extLst>
          </p:cNvPr>
          <p:cNvSpPr txBox="1"/>
          <p:nvPr/>
        </p:nvSpPr>
        <p:spPr>
          <a:xfrm>
            <a:off x="6331527" y="2728039"/>
            <a:ext cx="6096000" cy="738664"/>
          </a:xfrm>
          <a:prstGeom prst="rect">
            <a:avLst/>
          </a:prstGeom>
          <a:noFill/>
        </p:spPr>
        <p:txBody>
          <a:bodyPr wrap="square">
            <a:spAutoFit/>
          </a:bodyPr>
          <a:lstStyle/>
          <a:p>
            <a:pPr marL="285750" indent="-285750">
              <a:buFont typeface="Arial" panose="020B0604020202020204" pitchFamily="34" charset="0"/>
              <a:buChar char="•"/>
            </a:pPr>
            <a:r>
              <a:rPr lang="en-US" sz="1400" dirty="0"/>
              <a:t>https://</a:t>
            </a:r>
            <a:r>
              <a:rPr lang="en-US" sz="1400" dirty="0" err="1"/>
              <a:t>www.independent.co.uk</a:t>
            </a:r>
            <a:r>
              <a:rPr lang="en-US" sz="1400" dirty="0"/>
              <a:t>/news/</a:t>
            </a:r>
            <a:r>
              <a:rPr lang="en-US" sz="1400" dirty="0" err="1"/>
              <a:t>long_reads</a:t>
            </a:r>
            <a:r>
              <a:rPr lang="en-US" sz="1400" dirty="0"/>
              <a:t>/fiona-pilkington-frankie-pilkington-suicide-learning-disabilities-bullying-hate-crime-a8004526.html</a:t>
            </a:r>
          </a:p>
        </p:txBody>
      </p:sp>
      <p:sp>
        <p:nvSpPr>
          <p:cNvPr id="18" name="TextBox 17">
            <a:extLst>
              <a:ext uri="{FF2B5EF4-FFF2-40B4-BE49-F238E27FC236}">
                <a16:creationId xmlns:a16="http://schemas.microsoft.com/office/drawing/2014/main" id="{94FEB749-83B7-F85C-D4A5-3012CDBA6D57}"/>
              </a:ext>
            </a:extLst>
          </p:cNvPr>
          <p:cNvSpPr txBox="1"/>
          <p:nvPr/>
        </p:nvSpPr>
        <p:spPr>
          <a:xfrm>
            <a:off x="6362701" y="3633398"/>
            <a:ext cx="6213762" cy="523220"/>
          </a:xfrm>
          <a:prstGeom prst="rect">
            <a:avLst/>
          </a:prstGeom>
          <a:noFill/>
        </p:spPr>
        <p:txBody>
          <a:bodyPr wrap="square">
            <a:spAutoFit/>
          </a:bodyPr>
          <a:lstStyle/>
          <a:p>
            <a:pPr marL="285750" indent="-285750">
              <a:buFont typeface="Arial" panose="020B0604020202020204" pitchFamily="34" charset="0"/>
              <a:buChar char="•"/>
            </a:pPr>
            <a:r>
              <a:rPr lang="en-US" sz="1400" dirty="0"/>
              <a:t>https://</a:t>
            </a:r>
            <a:r>
              <a:rPr lang="en-US" sz="1400" dirty="0" err="1"/>
              <a:t>www.stophateuk.org</a:t>
            </a:r>
            <a:r>
              <a:rPr lang="en-US" sz="1400" dirty="0"/>
              <a:t>/about-hate-crime/religious-discrimination/</a:t>
            </a:r>
          </a:p>
        </p:txBody>
      </p:sp>
      <p:sp>
        <p:nvSpPr>
          <p:cNvPr id="20" name="TextBox 19">
            <a:extLst>
              <a:ext uri="{FF2B5EF4-FFF2-40B4-BE49-F238E27FC236}">
                <a16:creationId xmlns:a16="http://schemas.microsoft.com/office/drawing/2014/main" id="{61160D33-9A8E-765C-6D58-61959A0B4745}"/>
              </a:ext>
            </a:extLst>
          </p:cNvPr>
          <p:cNvSpPr txBox="1"/>
          <p:nvPr/>
        </p:nvSpPr>
        <p:spPr>
          <a:xfrm>
            <a:off x="6373091" y="4323313"/>
            <a:ext cx="6289962" cy="954107"/>
          </a:xfrm>
          <a:prstGeom prst="rect">
            <a:avLst/>
          </a:prstGeom>
          <a:noFill/>
        </p:spPr>
        <p:txBody>
          <a:bodyPr wrap="square">
            <a:spAutoFit/>
          </a:bodyPr>
          <a:lstStyle/>
          <a:p>
            <a:pPr marL="285750" indent="-285750">
              <a:buFont typeface="Arial" panose="020B0604020202020204" pitchFamily="34" charset="0"/>
              <a:buChar char="•"/>
            </a:pPr>
            <a:r>
              <a:rPr lang="en-US" sz="1400" dirty="0"/>
              <a:t>https://</a:t>
            </a:r>
            <a:r>
              <a:rPr lang="en-US" sz="1400" dirty="0" err="1"/>
              <a:t>www.gov.uk</a:t>
            </a:r>
            <a:r>
              <a:rPr lang="en-US" sz="1400" dirty="0"/>
              <a:t>/government/statistics/statistics-on-so-called-honour-based-abuse-offences-england-and-wales-2021-to-2022/statistics-on-so-called-honour-based-abuse-offences-england-and-wales-2021-to-2022</a:t>
            </a:r>
          </a:p>
        </p:txBody>
      </p:sp>
      <p:sp>
        <p:nvSpPr>
          <p:cNvPr id="22" name="TextBox 21">
            <a:extLst>
              <a:ext uri="{FF2B5EF4-FFF2-40B4-BE49-F238E27FC236}">
                <a16:creationId xmlns:a16="http://schemas.microsoft.com/office/drawing/2014/main" id="{40CCF572-ED84-A201-6CED-AB80E625E956}"/>
              </a:ext>
            </a:extLst>
          </p:cNvPr>
          <p:cNvSpPr txBox="1"/>
          <p:nvPr/>
        </p:nvSpPr>
        <p:spPr>
          <a:xfrm>
            <a:off x="6362701" y="5436237"/>
            <a:ext cx="6338454" cy="307777"/>
          </a:xfrm>
          <a:prstGeom prst="rect">
            <a:avLst/>
          </a:prstGeom>
          <a:noFill/>
        </p:spPr>
        <p:txBody>
          <a:bodyPr wrap="square">
            <a:spAutoFit/>
          </a:bodyPr>
          <a:lstStyle/>
          <a:p>
            <a:pPr marL="285750" indent="-285750">
              <a:buFont typeface="Arial" panose="020B0604020202020204" pitchFamily="34" charset="0"/>
              <a:buChar char="•"/>
            </a:pPr>
            <a:r>
              <a:rPr lang="en-US" sz="1400" dirty="0"/>
              <a:t>https://</a:t>
            </a:r>
            <a:r>
              <a:rPr lang="en-US" sz="1400" dirty="0" err="1"/>
              <a:t>www.stonewall.org.uk</a:t>
            </a:r>
            <a:r>
              <a:rPr lang="en-US" sz="1400" dirty="0"/>
              <a:t>/list-</a:t>
            </a:r>
            <a:r>
              <a:rPr lang="en-US" sz="1400" dirty="0" err="1"/>
              <a:t>lgbtq</a:t>
            </a:r>
            <a:r>
              <a:rPr lang="en-US" sz="1400" dirty="0"/>
              <a:t>-terms</a:t>
            </a:r>
          </a:p>
        </p:txBody>
      </p:sp>
      <p:sp>
        <p:nvSpPr>
          <p:cNvPr id="24" name="TextBox 23">
            <a:extLst>
              <a:ext uri="{FF2B5EF4-FFF2-40B4-BE49-F238E27FC236}">
                <a16:creationId xmlns:a16="http://schemas.microsoft.com/office/drawing/2014/main" id="{32C6FB6F-9EE8-B6DC-7C87-32C364469812}"/>
              </a:ext>
            </a:extLst>
          </p:cNvPr>
          <p:cNvSpPr txBox="1"/>
          <p:nvPr/>
        </p:nvSpPr>
        <p:spPr>
          <a:xfrm>
            <a:off x="6307281" y="5751892"/>
            <a:ext cx="6421582" cy="954107"/>
          </a:xfrm>
          <a:prstGeom prst="rect">
            <a:avLst/>
          </a:prstGeom>
          <a:noFill/>
        </p:spPr>
        <p:txBody>
          <a:bodyPr wrap="square">
            <a:spAutoFit/>
          </a:bodyPr>
          <a:lstStyle/>
          <a:p>
            <a:pPr marL="285750" indent="-285750">
              <a:buFont typeface="Arial" panose="020B0604020202020204" pitchFamily="34" charset="0"/>
              <a:buChar char="•"/>
            </a:pPr>
            <a:r>
              <a:rPr lang="en-US" sz="1400" dirty="0"/>
              <a:t>https://</a:t>
            </a:r>
            <a:r>
              <a:rPr lang="en-US" sz="1400" dirty="0" err="1"/>
              <a:t>www.parliament.uk</a:t>
            </a:r>
            <a:r>
              <a:rPr lang="en-US" sz="1400" dirty="0"/>
              <a:t>/about/living-heritage/</a:t>
            </a:r>
            <a:r>
              <a:rPr lang="en-US" sz="1400" dirty="0" err="1"/>
              <a:t>transformingsociety</a:t>
            </a:r>
            <a:r>
              <a:rPr lang="en-US" sz="1400" dirty="0"/>
              <a:t>/private-lives/relationships/collections1/sexual-offences-act-1967/sexual-offences-act-1967/</a:t>
            </a:r>
          </a:p>
        </p:txBody>
      </p:sp>
    </p:spTree>
    <p:extLst>
      <p:ext uri="{BB962C8B-B14F-4D97-AF65-F5344CB8AC3E}">
        <p14:creationId xmlns:p14="http://schemas.microsoft.com/office/powerpoint/2010/main" val="52648679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CB50963-A52F-BCB3-93D9-0E8CBEBB2F58}"/>
              </a:ext>
            </a:extLst>
          </p:cNvPr>
          <p:cNvSpPr txBox="1"/>
          <p:nvPr/>
        </p:nvSpPr>
        <p:spPr>
          <a:xfrm>
            <a:off x="1025236" y="623454"/>
            <a:ext cx="1576072" cy="369332"/>
          </a:xfrm>
          <a:prstGeom prst="rect">
            <a:avLst/>
          </a:prstGeom>
          <a:noFill/>
        </p:spPr>
        <p:txBody>
          <a:bodyPr wrap="none" rtlCol="0">
            <a:spAutoFit/>
          </a:bodyPr>
          <a:lstStyle/>
          <a:p>
            <a:r>
              <a:rPr lang="en-US" dirty="0"/>
              <a:t>References: </a:t>
            </a:r>
          </a:p>
        </p:txBody>
      </p:sp>
      <p:sp>
        <p:nvSpPr>
          <p:cNvPr id="4" name="TextBox 3">
            <a:extLst>
              <a:ext uri="{FF2B5EF4-FFF2-40B4-BE49-F238E27FC236}">
                <a16:creationId xmlns:a16="http://schemas.microsoft.com/office/drawing/2014/main" id="{C26E10AD-BFEA-A566-00A7-9B104D6231B6}"/>
              </a:ext>
            </a:extLst>
          </p:cNvPr>
          <p:cNvSpPr txBox="1"/>
          <p:nvPr/>
        </p:nvSpPr>
        <p:spPr>
          <a:xfrm>
            <a:off x="484909" y="1602616"/>
            <a:ext cx="6096000" cy="523220"/>
          </a:xfrm>
          <a:prstGeom prst="rect">
            <a:avLst/>
          </a:prstGeom>
          <a:noFill/>
        </p:spPr>
        <p:txBody>
          <a:bodyPr wrap="square">
            <a:spAutoFit/>
          </a:bodyPr>
          <a:lstStyle/>
          <a:p>
            <a:pPr marL="285750" indent="-285750">
              <a:buFont typeface="Arial" panose="020B0604020202020204" pitchFamily="34" charset="0"/>
              <a:buChar char="•"/>
            </a:pPr>
            <a:r>
              <a:rPr lang="en-US" sz="1400" dirty="0"/>
              <a:t>https://</a:t>
            </a:r>
            <a:r>
              <a:rPr lang="en-US" sz="1400" dirty="0" err="1"/>
              <a:t>www.hrw.org</a:t>
            </a:r>
            <a:r>
              <a:rPr lang="en-US" sz="1400" dirty="0"/>
              <a:t>/news/2015/01/23/</a:t>
            </a:r>
            <a:r>
              <a:rPr lang="en-US" sz="1400" dirty="0" err="1"/>
              <a:t>lgbt</a:t>
            </a:r>
            <a:r>
              <a:rPr lang="en-US" sz="1400" dirty="0"/>
              <a:t>-moving-towards-equality</a:t>
            </a:r>
          </a:p>
        </p:txBody>
      </p:sp>
      <p:sp>
        <p:nvSpPr>
          <p:cNvPr id="6" name="TextBox 5">
            <a:extLst>
              <a:ext uri="{FF2B5EF4-FFF2-40B4-BE49-F238E27FC236}">
                <a16:creationId xmlns:a16="http://schemas.microsoft.com/office/drawing/2014/main" id="{A5D4E297-4765-3158-7E0D-C6AA48184BDD}"/>
              </a:ext>
            </a:extLst>
          </p:cNvPr>
          <p:cNvSpPr txBox="1"/>
          <p:nvPr/>
        </p:nvSpPr>
        <p:spPr>
          <a:xfrm>
            <a:off x="484909" y="2475545"/>
            <a:ext cx="6096000" cy="738664"/>
          </a:xfrm>
          <a:prstGeom prst="rect">
            <a:avLst/>
          </a:prstGeom>
          <a:noFill/>
        </p:spPr>
        <p:txBody>
          <a:bodyPr wrap="square">
            <a:spAutoFit/>
          </a:bodyPr>
          <a:lstStyle/>
          <a:p>
            <a:pPr marL="285750" indent="-285750">
              <a:buFont typeface="Arial" panose="020B0604020202020204" pitchFamily="34" charset="0"/>
              <a:buChar char="•"/>
            </a:pPr>
            <a:r>
              <a:rPr lang="en-US" sz="1400" dirty="0"/>
              <a:t>https://</a:t>
            </a:r>
            <a:r>
              <a:rPr lang="en-US" sz="1400" dirty="0" err="1"/>
              <a:t>www.theguardian.com</a:t>
            </a:r>
            <a:r>
              <a:rPr lang="en-US" sz="1400" dirty="0"/>
              <a:t>/</a:t>
            </a:r>
            <a:r>
              <a:rPr lang="en-US" sz="1400" dirty="0" err="1"/>
              <a:t>uk</a:t>
            </a:r>
            <a:r>
              <a:rPr lang="en-US" sz="1400" dirty="0"/>
              <a:t>-news/2022/</a:t>
            </a:r>
            <a:r>
              <a:rPr lang="en-US" sz="1400" dirty="0" err="1"/>
              <a:t>apr</a:t>
            </a:r>
            <a:r>
              <a:rPr lang="en-US" sz="1400" dirty="0"/>
              <a:t>/13/mother-woman-murdered-dressing-as-goth-dies-suddenly-sophie-sylvia-lancaster-</a:t>
            </a:r>
          </a:p>
        </p:txBody>
      </p:sp>
      <p:sp>
        <p:nvSpPr>
          <p:cNvPr id="8" name="TextBox 7">
            <a:extLst>
              <a:ext uri="{FF2B5EF4-FFF2-40B4-BE49-F238E27FC236}">
                <a16:creationId xmlns:a16="http://schemas.microsoft.com/office/drawing/2014/main" id="{A3248334-0662-2BD0-27D2-FF8154389EB2}"/>
              </a:ext>
            </a:extLst>
          </p:cNvPr>
          <p:cNvSpPr txBox="1"/>
          <p:nvPr/>
        </p:nvSpPr>
        <p:spPr>
          <a:xfrm>
            <a:off x="484909" y="3563918"/>
            <a:ext cx="6096000" cy="738664"/>
          </a:xfrm>
          <a:prstGeom prst="rect">
            <a:avLst/>
          </a:prstGeom>
          <a:noFill/>
        </p:spPr>
        <p:txBody>
          <a:bodyPr wrap="square">
            <a:spAutoFit/>
          </a:bodyPr>
          <a:lstStyle/>
          <a:p>
            <a:pPr marL="285750" indent="-285750">
              <a:buFont typeface="Arial" panose="020B0604020202020204" pitchFamily="34" charset="0"/>
              <a:buChar char="•"/>
            </a:pPr>
            <a:r>
              <a:rPr lang="en-US" sz="1400" dirty="0"/>
              <a:t>https://</a:t>
            </a:r>
            <a:r>
              <a:rPr lang="en-US" sz="1400" dirty="0" err="1"/>
              <a:t>www.theguardian.com</a:t>
            </a:r>
            <a:r>
              <a:rPr lang="en-US" sz="1400" dirty="0"/>
              <a:t>/sport/2020/</a:t>
            </a:r>
            <a:r>
              <a:rPr lang="en-US" sz="1400" dirty="0" err="1"/>
              <a:t>jun</a:t>
            </a:r>
            <a:r>
              <a:rPr lang="en-US" sz="1400" dirty="0"/>
              <a:t>/08/gareth-thomas-on-coming-out-as-hiv-positive-it-was-my-right-to-tell-my-family-not-somebody-elses</a:t>
            </a:r>
          </a:p>
        </p:txBody>
      </p:sp>
      <p:sp>
        <p:nvSpPr>
          <p:cNvPr id="10" name="TextBox 9">
            <a:extLst>
              <a:ext uri="{FF2B5EF4-FFF2-40B4-BE49-F238E27FC236}">
                <a16:creationId xmlns:a16="http://schemas.microsoft.com/office/drawing/2014/main" id="{360BF48A-0FFA-BD55-9229-CAAB3DCA7EA9}"/>
              </a:ext>
            </a:extLst>
          </p:cNvPr>
          <p:cNvSpPr txBox="1"/>
          <p:nvPr/>
        </p:nvSpPr>
        <p:spPr>
          <a:xfrm>
            <a:off x="484909" y="4631509"/>
            <a:ext cx="6096000" cy="523220"/>
          </a:xfrm>
          <a:prstGeom prst="rect">
            <a:avLst/>
          </a:prstGeom>
          <a:noFill/>
        </p:spPr>
        <p:txBody>
          <a:bodyPr wrap="square">
            <a:spAutoFit/>
          </a:bodyPr>
          <a:lstStyle/>
          <a:p>
            <a:pPr marL="285750" indent="-285750">
              <a:buFont typeface="Arial" panose="020B0604020202020204" pitchFamily="34" charset="0"/>
              <a:buChar char="•"/>
            </a:pPr>
            <a:r>
              <a:rPr lang="en-US" sz="1400" dirty="0"/>
              <a:t>https://</a:t>
            </a:r>
            <a:r>
              <a:rPr lang="en-US" sz="1400" dirty="0" err="1"/>
              <a:t>programminglibrarian.org</a:t>
            </a:r>
            <a:r>
              <a:rPr lang="en-US" sz="1400" dirty="0"/>
              <a:t>/blog/going-beneath-cultural-iceberg-communicate-your-community</a:t>
            </a:r>
          </a:p>
        </p:txBody>
      </p:sp>
      <p:sp>
        <p:nvSpPr>
          <p:cNvPr id="12" name="TextBox 11">
            <a:extLst>
              <a:ext uri="{FF2B5EF4-FFF2-40B4-BE49-F238E27FC236}">
                <a16:creationId xmlns:a16="http://schemas.microsoft.com/office/drawing/2014/main" id="{D4BA6CB8-D9E6-42A0-B5DA-8C06FB9AF909}"/>
              </a:ext>
            </a:extLst>
          </p:cNvPr>
          <p:cNvSpPr txBox="1"/>
          <p:nvPr/>
        </p:nvSpPr>
        <p:spPr>
          <a:xfrm>
            <a:off x="484909" y="5483656"/>
            <a:ext cx="6096000" cy="523220"/>
          </a:xfrm>
          <a:prstGeom prst="rect">
            <a:avLst/>
          </a:prstGeom>
          <a:noFill/>
        </p:spPr>
        <p:txBody>
          <a:bodyPr wrap="square">
            <a:spAutoFit/>
          </a:bodyPr>
          <a:lstStyle/>
          <a:p>
            <a:pPr marL="285750" indent="-285750">
              <a:buFont typeface="Arial" panose="020B0604020202020204" pitchFamily="34" charset="0"/>
              <a:buChar char="•"/>
            </a:pPr>
            <a:r>
              <a:rPr lang="en-US" sz="1400" dirty="0"/>
              <a:t>https://</a:t>
            </a:r>
            <a:r>
              <a:rPr lang="en-US" sz="1400" dirty="0" err="1"/>
              <a:t>www.met.police.uk</a:t>
            </a:r>
            <a:r>
              <a:rPr lang="en-US" sz="1400" dirty="0"/>
              <a:t>/advice/advice-and-information/</a:t>
            </a:r>
            <a:r>
              <a:rPr lang="en-US" sz="1400" dirty="0" err="1"/>
              <a:t>hco</a:t>
            </a:r>
            <a:r>
              <a:rPr lang="en-US" sz="1400" dirty="0"/>
              <a:t>/hate-crime/what-is-hate-crime/</a:t>
            </a:r>
          </a:p>
        </p:txBody>
      </p:sp>
      <p:sp>
        <p:nvSpPr>
          <p:cNvPr id="14" name="TextBox 13">
            <a:extLst>
              <a:ext uri="{FF2B5EF4-FFF2-40B4-BE49-F238E27FC236}">
                <a16:creationId xmlns:a16="http://schemas.microsoft.com/office/drawing/2014/main" id="{1ED1A34A-682B-8E38-6E77-4E581552C0CB}"/>
              </a:ext>
            </a:extLst>
          </p:cNvPr>
          <p:cNvSpPr txBox="1"/>
          <p:nvPr/>
        </p:nvSpPr>
        <p:spPr>
          <a:xfrm>
            <a:off x="6262254" y="1602616"/>
            <a:ext cx="5181599" cy="738664"/>
          </a:xfrm>
          <a:prstGeom prst="rect">
            <a:avLst/>
          </a:prstGeom>
          <a:noFill/>
        </p:spPr>
        <p:txBody>
          <a:bodyPr wrap="square">
            <a:spAutoFit/>
          </a:bodyPr>
          <a:lstStyle/>
          <a:p>
            <a:pPr marL="285750" indent="-285750">
              <a:buFont typeface="Arial" panose="020B0604020202020204" pitchFamily="34" charset="0"/>
              <a:buChar char="•"/>
            </a:pPr>
            <a:r>
              <a:rPr lang="en-US" sz="1400" dirty="0"/>
              <a:t>http://the-</a:t>
            </a:r>
            <a:r>
              <a:rPr lang="en-US" sz="1400" dirty="0" err="1"/>
              <a:t>classroom.org.uk</a:t>
            </a:r>
            <a:r>
              <a:rPr lang="en-US" sz="1400" dirty="0"/>
              <a:t>/wp-content/uploads/2014/07/Prejudice_And_Allport_Scale.pdf-1.pdf</a:t>
            </a:r>
          </a:p>
        </p:txBody>
      </p:sp>
      <p:sp>
        <p:nvSpPr>
          <p:cNvPr id="16" name="TextBox 15">
            <a:extLst>
              <a:ext uri="{FF2B5EF4-FFF2-40B4-BE49-F238E27FC236}">
                <a16:creationId xmlns:a16="http://schemas.microsoft.com/office/drawing/2014/main" id="{49459865-1B20-7572-1FE0-CB0AB3BA7703}"/>
              </a:ext>
            </a:extLst>
          </p:cNvPr>
          <p:cNvSpPr txBox="1"/>
          <p:nvPr/>
        </p:nvSpPr>
        <p:spPr>
          <a:xfrm>
            <a:off x="6262254" y="2488609"/>
            <a:ext cx="6096000" cy="307777"/>
          </a:xfrm>
          <a:prstGeom prst="rect">
            <a:avLst/>
          </a:prstGeom>
          <a:noFill/>
        </p:spPr>
        <p:txBody>
          <a:bodyPr wrap="square">
            <a:spAutoFit/>
          </a:bodyPr>
          <a:lstStyle/>
          <a:p>
            <a:pPr marL="285750" indent="-285750">
              <a:buFont typeface="Arial" panose="020B0604020202020204" pitchFamily="34" charset="0"/>
              <a:buChar char="•"/>
            </a:pPr>
            <a:r>
              <a:rPr lang="en-US" sz="1400" dirty="0"/>
              <a:t>https://</a:t>
            </a:r>
            <a:r>
              <a:rPr lang="en-US" sz="1400" dirty="0" err="1"/>
              <a:t>www.nidirect.gov.uk</a:t>
            </a:r>
            <a:r>
              <a:rPr lang="en-US" sz="1400" dirty="0"/>
              <a:t>/articles/introduction-discrimination</a:t>
            </a:r>
          </a:p>
        </p:txBody>
      </p:sp>
    </p:spTree>
    <p:extLst>
      <p:ext uri="{BB962C8B-B14F-4D97-AF65-F5344CB8AC3E}">
        <p14:creationId xmlns:p14="http://schemas.microsoft.com/office/powerpoint/2010/main" val="139856809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RESENTER_SHAPEINFO" val="&lt;ThreeDShapeInfo&gt;&lt;uuid val=&quot;{6B27D27A-C183-4FFA-82CF-2A2666C5D441}&quot;/&gt;&lt;isInvalidForFieldText val=&quot;0&quot;/&gt;&lt;Image&gt;&lt;filename val=&quot;C:\DOCUME~1\swp54152\LOCALS~1\Temp\PR\data\asimages\{6B27D27A-C183-4FFA-82CF-2A2666C5D441}_9.png&quot;/&gt;&lt;left val=&quot;333&quot;/&gt;&lt;top val=&quot;150&quot;/&gt;&lt;width val=&quot;366&quot;/&gt;&lt;height val=&quot;284&quot;/&gt;&lt;hasText val=&quot;1&quot;/&gt;&lt;/Image&gt;&lt;/ThreeDShapeInfo&gt;"/>
</p:tagLst>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{A8353F62-2844-A446-9C0D-0207615713CC}tf10001060_mac</Template>
  <TotalTime>8585</TotalTime>
  <Words>8979</Words>
  <Application>Microsoft Office PowerPoint</Application>
  <PresentationFormat>Widescreen</PresentationFormat>
  <Paragraphs>594</Paragraphs>
  <Slides>57</Slides>
  <Notes>31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57</vt:i4>
      </vt:variant>
    </vt:vector>
  </HeadingPairs>
  <TitlesOfParts>
    <vt:vector size="68" baseType="lpstr">
      <vt:lpstr>GDS Transport</vt:lpstr>
      <vt:lpstr>Arial</vt:lpstr>
      <vt:lpstr>Arial</vt:lpstr>
      <vt:lpstr>Calibri</vt:lpstr>
      <vt:lpstr>Calibri Light</vt:lpstr>
      <vt:lpstr>Century Gothic</vt:lpstr>
      <vt:lpstr>Lato</vt:lpstr>
      <vt:lpstr>Trebuchet MS</vt:lpstr>
      <vt:lpstr>Wingdings</vt:lpstr>
      <vt:lpstr>Wingdings 3</vt:lpstr>
      <vt:lpstr>Facet</vt:lpstr>
      <vt:lpstr>Victimisation, Gender and Race </vt:lpstr>
      <vt:lpstr>Aim:</vt:lpstr>
      <vt:lpstr>Diversity- definitions</vt:lpstr>
      <vt:lpstr>PowerPoint Presentation</vt:lpstr>
      <vt:lpstr>PowerPoint Presentation</vt:lpstr>
      <vt:lpstr>Diversity improves a more successful workforce</vt:lpstr>
      <vt:lpstr>Diversity enriches multiple perspectives</vt:lpstr>
      <vt:lpstr>Inclusion: Definition</vt:lpstr>
      <vt:lpstr>Why is inclusion important?</vt:lpstr>
      <vt:lpstr>What is the difference between diversity  and inclusion? </vt:lpstr>
      <vt:lpstr>History </vt:lpstr>
      <vt:lpstr>Why was new legislation needed?</vt:lpstr>
      <vt:lpstr>Equality Act 2010</vt:lpstr>
      <vt:lpstr>What are the protected characteristics of the Equality Act 2010?</vt:lpstr>
      <vt:lpstr>PowerPoint Presentation</vt:lpstr>
      <vt:lpstr>Although films – experienced by real people</vt:lpstr>
      <vt:lpstr>PowerPoint Presentation</vt:lpstr>
      <vt:lpstr>HATE CRIME</vt:lpstr>
      <vt:lpstr>HATE  - What’s the difference?</vt:lpstr>
      <vt:lpstr>The law recognises five types of hate crime &amp; incidents - CPS</vt:lpstr>
      <vt:lpstr>Death of Brianna Ghey</vt:lpstr>
      <vt:lpstr>Legislation </vt:lpstr>
      <vt:lpstr>Legislation </vt:lpstr>
      <vt:lpstr>Case </vt:lpstr>
      <vt:lpstr>‘Stirring up’</vt:lpstr>
      <vt:lpstr>Stephen Lawrence</vt:lpstr>
      <vt:lpstr>Fiona Pilkington</vt:lpstr>
      <vt:lpstr>Task</vt:lpstr>
      <vt:lpstr>PowerPoint Presentation</vt:lpstr>
      <vt:lpstr>How much hate?</vt:lpstr>
      <vt:lpstr>Race</vt:lpstr>
      <vt:lpstr>Race / Ethnicity </vt:lpstr>
      <vt:lpstr>Race</vt:lpstr>
      <vt:lpstr>Religious hate crime</vt:lpstr>
      <vt:lpstr>Religious Practices</vt:lpstr>
      <vt:lpstr>Honor Killing</vt:lpstr>
      <vt:lpstr>What is reason for honor killing?</vt:lpstr>
      <vt:lpstr>Victim support- honor killings</vt:lpstr>
      <vt:lpstr>Sexual Orientation  </vt:lpstr>
      <vt:lpstr>LGBTQ+ Meaning</vt:lpstr>
      <vt:lpstr>Declassification &amp; Decriminalisation</vt:lpstr>
      <vt:lpstr>Movement for LGBTQ+</vt:lpstr>
      <vt:lpstr>Being Different, Vulnerability &amp; Crime</vt:lpstr>
      <vt:lpstr>Sophie Lancaster Foundation</vt:lpstr>
      <vt:lpstr>Sophie Lancaster</vt:lpstr>
      <vt:lpstr>Gareth Thomas</vt:lpstr>
      <vt:lpstr>Language as a Barrier</vt:lpstr>
      <vt:lpstr>Language </vt:lpstr>
      <vt:lpstr>PowerPoint Presentation</vt:lpstr>
      <vt:lpstr>Why do you think people commit hate crime?</vt:lpstr>
      <vt:lpstr>PowerPoint Presentation</vt:lpstr>
      <vt:lpstr>PowerPoint Presentation</vt:lpstr>
      <vt:lpstr>How you can be discriminative against</vt:lpstr>
      <vt:lpstr>How you can be discriminative against</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Victimisation, Gender and Race </dc:title>
  <dc:creator>Jane Davies</dc:creator>
  <cp:lastModifiedBy>Jane Davies</cp:lastModifiedBy>
  <cp:revision>23</cp:revision>
  <dcterms:created xsi:type="dcterms:W3CDTF">2023-02-27T11:26:18Z</dcterms:created>
  <dcterms:modified xsi:type="dcterms:W3CDTF">2024-02-22T10:16:49Z</dcterms:modified>
</cp:coreProperties>
</file>