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61"/>
  </p:notesMasterIdLst>
  <p:sldIdLst>
    <p:sldId id="335" r:id="rId2"/>
    <p:sldId id="326" r:id="rId3"/>
    <p:sldId id="327" r:id="rId4"/>
    <p:sldId id="328" r:id="rId5"/>
    <p:sldId id="329" r:id="rId6"/>
    <p:sldId id="279" r:id="rId7"/>
    <p:sldId id="280" r:id="rId8"/>
    <p:sldId id="281" r:id="rId9"/>
    <p:sldId id="332" r:id="rId10"/>
    <p:sldId id="282" r:id="rId11"/>
    <p:sldId id="287" r:id="rId12"/>
    <p:sldId id="288" r:id="rId13"/>
    <p:sldId id="289" r:id="rId14"/>
    <p:sldId id="284" r:id="rId15"/>
    <p:sldId id="285" r:id="rId16"/>
    <p:sldId id="290" r:id="rId17"/>
    <p:sldId id="291" r:id="rId18"/>
    <p:sldId id="292" r:id="rId19"/>
    <p:sldId id="293" r:id="rId20"/>
    <p:sldId id="294" r:id="rId21"/>
    <p:sldId id="295" r:id="rId22"/>
    <p:sldId id="296" r:id="rId23"/>
    <p:sldId id="297" r:id="rId24"/>
    <p:sldId id="330" r:id="rId25"/>
    <p:sldId id="298" r:id="rId26"/>
    <p:sldId id="299" r:id="rId27"/>
    <p:sldId id="300" r:id="rId28"/>
    <p:sldId id="301" r:id="rId29"/>
    <p:sldId id="302" r:id="rId30"/>
    <p:sldId id="336" r:id="rId31"/>
    <p:sldId id="337" r:id="rId32"/>
    <p:sldId id="338" r:id="rId33"/>
    <p:sldId id="333" r:id="rId34"/>
    <p:sldId id="306" r:id="rId35"/>
    <p:sldId id="307" r:id="rId36"/>
    <p:sldId id="308" r:id="rId37"/>
    <p:sldId id="322" r:id="rId38"/>
    <p:sldId id="309" r:id="rId39"/>
    <p:sldId id="311" r:id="rId40"/>
    <p:sldId id="310" r:id="rId41"/>
    <p:sldId id="319" r:id="rId42"/>
    <p:sldId id="320" r:id="rId43"/>
    <p:sldId id="321" r:id="rId44"/>
    <p:sldId id="324" r:id="rId45"/>
    <p:sldId id="256" r:id="rId46"/>
    <p:sldId id="257" r:id="rId47"/>
    <p:sldId id="273" r:id="rId48"/>
    <p:sldId id="274" r:id="rId49"/>
    <p:sldId id="275" r:id="rId50"/>
    <p:sldId id="258" r:id="rId51"/>
    <p:sldId id="260" r:id="rId52"/>
    <p:sldId id="276" r:id="rId53"/>
    <p:sldId id="259" r:id="rId54"/>
    <p:sldId id="261" r:id="rId55"/>
    <p:sldId id="272" r:id="rId56"/>
    <p:sldId id="339" r:id="rId57"/>
    <p:sldId id="340" r:id="rId58"/>
    <p:sldId id="341" r:id="rId59"/>
    <p:sldId id="277" r:id="rId6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97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C98B83-3B91-4DCF-847C-18B106739CE4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090285-F13F-4496-BE22-1536F3439C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2128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28F8DC95-7B03-4489-9386-3FB67C076EC6}" type="datetimeFigureOut">
              <a:rPr lang="en-GB" smtClean="0"/>
              <a:t>13/11/2019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AD15FE02-4967-4347-844D-117EF1560FE6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695929" y="3822500"/>
            <a:ext cx="4847038" cy="1402666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Research &amp; Interpretation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317008" y="5047075"/>
            <a:ext cx="4836456" cy="1040845"/>
          </a:xfrm>
        </p:spPr>
        <p:txBody>
          <a:bodyPr/>
          <a:lstStyle/>
          <a:p>
            <a:endParaRPr lang="en-GB" dirty="0" smtClean="0"/>
          </a:p>
          <a:p>
            <a:r>
              <a:rPr lang="en-GB" smtClean="0"/>
              <a:t>14/11/2019</a:t>
            </a:r>
            <a:endParaRPr lang="en-GB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74060">
            <a:off x="-94882" y="26000"/>
            <a:ext cx="5281743" cy="4065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12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Communication.</a:t>
            </a:r>
          </a:p>
          <a:p>
            <a:r>
              <a:rPr lang="en-GB" dirty="0" smtClean="0"/>
              <a:t>Rigour</a:t>
            </a:r>
          </a:p>
          <a:p>
            <a:r>
              <a:rPr lang="en-GB" dirty="0" smtClean="0"/>
              <a:t>Attention </a:t>
            </a:r>
            <a:r>
              <a:rPr lang="en-GB" dirty="0"/>
              <a:t>to detail.</a:t>
            </a:r>
          </a:p>
          <a:p>
            <a:r>
              <a:rPr lang="en-GB" dirty="0"/>
              <a:t>Critical thinking.</a:t>
            </a:r>
          </a:p>
          <a:p>
            <a:r>
              <a:rPr lang="en-GB" dirty="0" smtClean="0"/>
              <a:t>Analysis </a:t>
            </a:r>
            <a:r>
              <a:rPr lang="en-GB" dirty="0"/>
              <a:t>of </a:t>
            </a:r>
            <a:r>
              <a:rPr lang="en-GB" dirty="0" smtClean="0"/>
              <a:t>information</a:t>
            </a:r>
          </a:p>
          <a:p>
            <a:r>
              <a:rPr lang="en-GB" dirty="0" smtClean="0"/>
              <a:t>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131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-getting information</a:t>
            </a:r>
            <a:r>
              <a:rPr lang="en-GB" dirty="0"/>
              <a:t>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628800"/>
            <a:ext cx="7406208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Identify </a:t>
            </a:r>
            <a:r>
              <a:rPr lang="en-GB" dirty="0"/>
              <a:t>the types of sources you'll likely need. These could be: </a:t>
            </a:r>
          </a:p>
          <a:p>
            <a:pPr lvl="1"/>
            <a:r>
              <a:rPr lang="en-GB" dirty="0" smtClean="0"/>
              <a:t>books/images</a:t>
            </a:r>
            <a:r>
              <a:rPr lang="en-GB" dirty="0"/>
              <a:t>,</a:t>
            </a:r>
          </a:p>
          <a:p>
            <a:pPr lvl="1"/>
            <a:r>
              <a:rPr lang="en-GB" dirty="0" smtClean="0"/>
              <a:t>web </a:t>
            </a:r>
            <a:r>
              <a:rPr lang="en-GB" dirty="0"/>
              <a:t>sites </a:t>
            </a:r>
          </a:p>
          <a:p>
            <a:pPr lvl="1"/>
            <a:r>
              <a:rPr lang="en-GB" dirty="0" smtClean="0"/>
              <a:t>journals/articles </a:t>
            </a:r>
            <a:r>
              <a:rPr lang="en-GB" dirty="0" err="1"/>
              <a:t>etc</a:t>
            </a:r>
            <a:endParaRPr lang="en-GB" dirty="0"/>
          </a:p>
          <a:p>
            <a:pPr lvl="1"/>
            <a:r>
              <a:rPr lang="en-GB" dirty="0" smtClean="0"/>
              <a:t>experts </a:t>
            </a:r>
            <a:r>
              <a:rPr lang="en-GB" dirty="0"/>
              <a:t>in this field</a:t>
            </a:r>
          </a:p>
          <a:p>
            <a:r>
              <a:rPr lang="en-GB" dirty="0" smtClean="0"/>
              <a:t>Take </a:t>
            </a:r>
            <a:r>
              <a:rPr lang="en-GB" dirty="0"/>
              <a:t>notes about each resource you </a:t>
            </a:r>
            <a:r>
              <a:rPr lang="en-GB" dirty="0" smtClean="0"/>
              <a:t>find</a:t>
            </a:r>
          </a:p>
          <a:p>
            <a:pPr lvl="1"/>
            <a:r>
              <a:rPr lang="en-GB" dirty="0" smtClean="0"/>
              <a:t>Categorise </a:t>
            </a:r>
            <a:r>
              <a:rPr lang="en-GB" dirty="0"/>
              <a:t>your notes into groups of similar information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047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 your sources valid?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	Evaluate potential sources using the CRAAP method. </a:t>
            </a:r>
            <a:r>
              <a:rPr lang="en-GB" dirty="0" smtClean="0"/>
              <a:t>	The </a:t>
            </a:r>
            <a:r>
              <a:rPr lang="en-GB" dirty="0"/>
              <a:t>letters stand for </a:t>
            </a:r>
          </a:p>
          <a:p>
            <a:pPr lvl="1"/>
            <a:r>
              <a:rPr lang="en-GB" dirty="0" smtClean="0"/>
              <a:t>Currency ( </a:t>
            </a:r>
            <a:r>
              <a:rPr lang="en-GB" dirty="0" err="1"/>
              <a:t>ie</a:t>
            </a:r>
            <a:r>
              <a:rPr lang="en-GB" dirty="0"/>
              <a:t> how recent are they)</a:t>
            </a:r>
          </a:p>
          <a:p>
            <a:pPr lvl="1"/>
            <a:r>
              <a:rPr lang="en-GB" dirty="0" smtClean="0"/>
              <a:t>Reliability</a:t>
            </a:r>
            <a:endParaRPr lang="en-GB" dirty="0"/>
          </a:p>
          <a:p>
            <a:pPr lvl="1"/>
            <a:r>
              <a:rPr lang="en-GB" dirty="0" smtClean="0"/>
              <a:t>Authority</a:t>
            </a:r>
            <a:endParaRPr lang="en-GB" dirty="0"/>
          </a:p>
          <a:p>
            <a:pPr lvl="1"/>
            <a:r>
              <a:rPr lang="en-GB" dirty="0" smtClean="0"/>
              <a:t>Accuracy</a:t>
            </a:r>
            <a:endParaRPr lang="en-GB" dirty="0"/>
          </a:p>
          <a:p>
            <a:pPr lvl="1"/>
            <a:r>
              <a:rPr lang="en-GB" dirty="0"/>
              <a:t>Purpose/Point of view</a:t>
            </a:r>
          </a:p>
          <a:p>
            <a:r>
              <a:rPr lang="en-GB" dirty="0"/>
              <a:t>•	Mine reference lists to find additional sources you can use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352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68760"/>
            <a:ext cx="7622232" cy="47209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Sources lead to </a:t>
            </a:r>
            <a:r>
              <a:rPr lang="en-GB" sz="4400" dirty="0" smtClean="0"/>
              <a:t>facts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 smtClean="0"/>
              <a:t>Interpretation is something more…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808643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“So what is Interpretation?”</a:t>
            </a:r>
            <a:endParaRPr lang="en-GB" dirty="0"/>
          </a:p>
        </p:txBody>
      </p:sp>
      <p:pic>
        <p:nvPicPr>
          <p:cNvPr id="1026" name="Picture 2" descr="C:\Users\Ruth Davies\AppData\Local\Microsoft\Windows\Temporary Internet Files\Content.IE5\FYIQ7K7V\confused-face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86408" y="2038350"/>
            <a:ext cx="2971183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34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sz="4800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en-GB" sz="4800" dirty="0" smtClean="0"/>
              <a:t>Interpretation is ‘Alchemy’</a:t>
            </a:r>
          </a:p>
          <a:p>
            <a:pPr algn="ctr">
              <a:defRPr/>
            </a:pPr>
            <a:endParaRPr lang="en-GB" sz="4800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en-GB" sz="4800" dirty="0" smtClean="0"/>
              <a:t>It’s the magic of turning </a:t>
            </a:r>
          </a:p>
          <a:p>
            <a:pPr marL="0" indent="0" algn="ctr">
              <a:buFont typeface="Arial" charset="0"/>
              <a:buNone/>
              <a:defRPr/>
            </a:pPr>
            <a:r>
              <a:rPr lang="en-GB" sz="4800" dirty="0" smtClean="0"/>
              <a:t>facts in to fascination!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59332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9275"/>
            <a:ext cx="8229600" cy="868363"/>
          </a:xfrm>
        </p:spPr>
        <p:txBody>
          <a:bodyPr/>
          <a:lstStyle/>
          <a:p>
            <a:r>
              <a:rPr lang="en-GB" altLang="en-US" dirty="0" smtClean="0"/>
              <a:t>Interpretation is reanimation</a:t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Font typeface="Arial" charset="0"/>
              <a:buNone/>
            </a:pPr>
            <a:endParaRPr lang="en-GB" altLang="en-US" dirty="0" smtClean="0"/>
          </a:p>
          <a:p>
            <a:pPr marL="0" indent="0">
              <a:buFont typeface="Arial" charset="0"/>
              <a:buNone/>
            </a:pPr>
            <a:endParaRPr lang="en-GB" altLang="en-US" dirty="0" smtClean="0"/>
          </a:p>
          <a:p>
            <a:pPr marL="0" indent="0">
              <a:buFont typeface="Arial" charset="0"/>
              <a:buNone/>
            </a:pPr>
            <a:endParaRPr lang="en-GB" altLang="en-US" dirty="0" smtClean="0"/>
          </a:p>
          <a:p>
            <a:pPr marL="0" indent="0">
              <a:buFont typeface="Arial" charset="0"/>
              <a:buNone/>
            </a:pPr>
            <a:endParaRPr lang="en-GB" altLang="en-US" dirty="0" smtClean="0"/>
          </a:p>
          <a:p>
            <a:pPr marL="0" indent="0">
              <a:buFont typeface="Arial" charset="0"/>
              <a:buNone/>
            </a:pPr>
            <a:endParaRPr lang="en-GB" altLang="en-US" dirty="0" smtClean="0"/>
          </a:p>
          <a:p>
            <a:pPr marL="0" indent="0">
              <a:buFont typeface="Arial" charset="0"/>
              <a:buNone/>
            </a:pPr>
            <a:endParaRPr lang="en-GB" altLang="en-US" dirty="0" smtClean="0"/>
          </a:p>
          <a:p>
            <a:pPr marL="0" indent="0">
              <a:buFont typeface="Arial" charset="0"/>
              <a:buNone/>
            </a:pPr>
            <a:endParaRPr lang="en-GB" altLang="en-US" dirty="0" smtClean="0"/>
          </a:p>
          <a:p>
            <a:pPr marL="0" indent="0" algn="ctr">
              <a:buFont typeface="Arial" charset="0"/>
              <a:buNone/>
            </a:pPr>
            <a:endParaRPr lang="en-GB" altLang="en-US" dirty="0" smtClean="0"/>
          </a:p>
          <a:p>
            <a:pPr marL="0" indent="0" algn="ctr">
              <a:buFont typeface="Arial" charset="0"/>
              <a:buNone/>
            </a:pPr>
            <a:endParaRPr lang="en-GB" altLang="en-US" dirty="0"/>
          </a:p>
          <a:p>
            <a:pPr marL="0" indent="0" algn="ctr">
              <a:buFont typeface="Arial" charset="0"/>
              <a:buNone/>
            </a:pPr>
            <a:r>
              <a:rPr lang="en-GB" altLang="en-US" sz="3000" dirty="0" smtClean="0"/>
              <a:t>“It reveals the story or spirit of a place”</a:t>
            </a:r>
          </a:p>
          <a:p>
            <a:pPr marL="0" indent="0" algn="r">
              <a:buFont typeface="Arial" charset="0"/>
              <a:buNone/>
            </a:pPr>
            <a:r>
              <a:rPr lang="en-GB" altLang="en-US" sz="3000" dirty="0"/>
              <a:t>	</a:t>
            </a:r>
            <a:r>
              <a:rPr lang="en-GB" altLang="en-US" sz="1900" dirty="0" smtClean="0"/>
              <a:t>Woodland Trust</a:t>
            </a:r>
          </a:p>
        </p:txBody>
      </p:sp>
      <p:pic>
        <p:nvPicPr>
          <p:cNvPr id="410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111" y="1060539"/>
            <a:ext cx="5715000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250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054" y="1"/>
            <a:ext cx="688572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7905263" y="6021288"/>
            <a:ext cx="12387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Woodland </a:t>
            </a:r>
            <a:endParaRPr lang="en-GB" dirty="0" smtClean="0"/>
          </a:p>
          <a:p>
            <a:r>
              <a:rPr lang="en-GB" dirty="0" smtClean="0"/>
              <a:t>Trust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586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dirty="0" smtClean="0"/>
          </a:p>
        </p:txBody>
      </p:sp>
      <p:pic>
        <p:nvPicPr>
          <p:cNvPr id="512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549275"/>
            <a:ext cx="8318500" cy="5546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800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Content Placeholder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126163"/>
          </a:xfrm>
        </p:spPr>
        <p:txBody>
          <a:bodyPr/>
          <a:lstStyle/>
          <a:p>
            <a:pPr eaLnBrk="1" hangingPunct="1">
              <a:defRPr/>
            </a:pPr>
            <a:endParaRPr lang="en-GB" altLang="en-US" sz="2400" dirty="0" smtClean="0"/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dirty="0" smtClean="0">
                <a:latin typeface="+mj-lt"/>
              </a:rPr>
              <a:t>What is Interpretation?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altLang="en-US" sz="3600" dirty="0" smtClean="0"/>
          </a:p>
          <a:p>
            <a:pPr eaLnBrk="1" hangingPunct="1">
              <a:defRPr/>
            </a:pPr>
            <a:r>
              <a:rPr lang="en-GB" altLang="en-US" sz="2400" dirty="0" smtClean="0"/>
              <a:t>“an educational activity which aims to reveal meanings and relationships through the use of original objects, by first hand experience, and by illustrative media, rather than simply to communicate factual information” 	</a:t>
            </a:r>
            <a:r>
              <a:rPr lang="en-GB" altLang="en-US" sz="1600" dirty="0" smtClean="0"/>
              <a:t>(Tilden 1957)</a:t>
            </a:r>
          </a:p>
          <a:p>
            <a:pPr eaLnBrk="1" hangingPunct="1">
              <a:buFont typeface="Arial" charset="0"/>
              <a:buNone/>
              <a:defRPr/>
            </a:pPr>
            <a:endParaRPr lang="en-GB" altLang="en-US" sz="2400" dirty="0" smtClean="0"/>
          </a:p>
          <a:p>
            <a:pPr eaLnBrk="1" hangingPunct="1">
              <a:defRPr/>
            </a:pPr>
            <a:r>
              <a:rPr lang="en-GB" altLang="en-US" sz="2400" dirty="0" smtClean="0"/>
              <a:t>“a communication process designed to reveal meanings and relationships of our cultural and natural heritage to the public, through first-hand involvement with an object, artefact, landscape or site” 			</a:t>
            </a:r>
            <a:r>
              <a:rPr lang="en-GB" altLang="en-US" sz="1600" dirty="0" smtClean="0"/>
              <a:t>(Interpretation Canada 1973)</a:t>
            </a:r>
          </a:p>
        </p:txBody>
      </p:sp>
    </p:spTree>
    <p:extLst>
      <p:ext uri="{BB962C8B-B14F-4D97-AF65-F5344CB8AC3E}">
        <p14:creationId xmlns:p14="http://schemas.microsoft.com/office/powerpoint/2010/main" val="196085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Content Placeholder 2"/>
          <p:cNvSpPr>
            <a:spLocks noGrp="1"/>
          </p:cNvSpPr>
          <p:nvPr>
            <p:ph idx="1"/>
          </p:nvPr>
        </p:nvSpPr>
        <p:spPr>
          <a:xfrm>
            <a:off x="457200" y="571500"/>
            <a:ext cx="8229600" cy="5554663"/>
          </a:xfrm>
        </p:spPr>
        <p:txBody>
          <a:bodyPr/>
          <a:lstStyle/>
          <a:p>
            <a:pPr eaLnBrk="1" hangingPunct="1"/>
            <a:endParaRPr lang="en-GB" altLang="en-US" sz="2400" smtClean="0"/>
          </a:p>
          <a:p>
            <a:pPr eaLnBrk="1" hangingPunct="1"/>
            <a:r>
              <a:rPr lang="en-GB" altLang="en-US" sz="2400" smtClean="0"/>
              <a:t>“the process of communicating to people the significance of a place or object so that they enjoy it more, understand their heritage and environment better, and develop a positive attitude to conservation” </a:t>
            </a:r>
          </a:p>
          <a:p>
            <a:pPr eaLnBrk="1" hangingPunct="1">
              <a:buFont typeface="Arial" charset="0"/>
              <a:buNone/>
            </a:pPr>
            <a:r>
              <a:rPr lang="en-GB" altLang="en-US" sz="2400" smtClean="0"/>
              <a:t>					</a:t>
            </a:r>
            <a:r>
              <a:rPr lang="en-GB" altLang="en-US" sz="1600" smtClean="0"/>
              <a:t>(Association for Heritage Interpretation 1975)</a:t>
            </a:r>
          </a:p>
          <a:p>
            <a:pPr eaLnBrk="1" hangingPunct="1"/>
            <a:endParaRPr lang="en-GB" altLang="en-US" sz="2400" smtClean="0"/>
          </a:p>
          <a:p>
            <a:pPr eaLnBrk="1" hangingPunct="1"/>
            <a:r>
              <a:rPr lang="en-GB" altLang="en-US" sz="2400" smtClean="0"/>
              <a:t>“a means of communicating ideas and feelings which help people understand more about themselves and their environment”</a:t>
            </a:r>
          </a:p>
          <a:p>
            <a:pPr algn="r" eaLnBrk="1" hangingPunct="1">
              <a:buFont typeface="Arial" charset="0"/>
              <a:buNone/>
            </a:pPr>
            <a:r>
              <a:rPr lang="en-GB" altLang="en-US" sz="1600" smtClean="0"/>
              <a:t> (Interpretation Australia 2002)</a:t>
            </a:r>
          </a:p>
        </p:txBody>
      </p:sp>
    </p:spTree>
    <p:extLst>
      <p:ext uri="{BB962C8B-B14F-4D97-AF65-F5344CB8AC3E}">
        <p14:creationId xmlns:p14="http://schemas.microsoft.com/office/powerpoint/2010/main" val="201350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defRPr/>
            </a:pPr>
            <a:r>
              <a:rPr lang="en-GB" dirty="0" smtClean="0"/>
              <a:t>Education</a:t>
            </a:r>
          </a:p>
          <a:p>
            <a:pPr lvl="1">
              <a:defRPr/>
            </a:pPr>
            <a:r>
              <a:rPr lang="en-GB" dirty="0" smtClean="0"/>
              <a:t>Communication</a:t>
            </a:r>
          </a:p>
          <a:p>
            <a:pPr lvl="1">
              <a:defRPr/>
            </a:pPr>
            <a:r>
              <a:rPr lang="en-GB" dirty="0" smtClean="0"/>
              <a:t>Engagement</a:t>
            </a:r>
          </a:p>
          <a:p>
            <a:pPr lvl="1">
              <a:defRPr/>
            </a:pPr>
            <a:r>
              <a:rPr lang="en-GB" dirty="0" smtClean="0"/>
              <a:t>Enjoyment</a:t>
            </a:r>
          </a:p>
          <a:p>
            <a:pPr marL="329184" lvl="1" indent="0">
              <a:buNone/>
              <a:defRPr/>
            </a:pPr>
            <a:endParaRPr lang="en-GB" dirty="0" smtClean="0"/>
          </a:p>
          <a:p>
            <a:pPr marL="0" indent="0">
              <a:buFont typeface="Arial" charset="0"/>
              <a:buNone/>
              <a:defRPr/>
            </a:pPr>
            <a:r>
              <a:rPr lang="en-GB" dirty="0" smtClean="0"/>
              <a:t>That creates….</a:t>
            </a:r>
          </a:p>
          <a:p>
            <a:pPr lvl="1">
              <a:defRPr/>
            </a:pPr>
            <a:r>
              <a:rPr lang="en-GB" dirty="0" smtClean="0"/>
              <a:t>Meanings</a:t>
            </a:r>
          </a:p>
          <a:p>
            <a:pPr lvl="1">
              <a:defRPr/>
            </a:pPr>
            <a:r>
              <a:rPr lang="en-GB" dirty="0" smtClean="0"/>
              <a:t>Relationships</a:t>
            </a:r>
          </a:p>
          <a:p>
            <a:pPr lvl="1">
              <a:defRPr/>
            </a:pPr>
            <a:r>
              <a:rPr lang="en-GB" dirty="0"/>
              <a:t>M</a:t>
            </a:r>
            <a:r>
              <a:rPr lang="en-GB" dirty="0" smtClean="0"/>
              <a:t>emories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073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dirty="0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dirty="0" smtClean="0"/>
          </a:p>
        </p:txBody>
      </p:sp>
      <p:pic>
        <p:nvPicPr>
          <p:cNvPr id="717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33375"/>
            <a:ext cx="6335712" cy="633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9422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 smtClean="0"/>
              <a:t>Tilden’s principles...</a:t>
            </a:r>
            <a:br>
              <a:rPr lang="en-GB" altLang="en-US" sz="3600" dirty="0" smtClean="0"/>
            </a:br>
            <a:r>
              <a:rPr lang="en-GB" altLang="en-US" sz="3600" dirty="0" smtClean="0"/>
              <a:t>How interpretation works...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1785938"/>
            <a:ext cx="8229600" cy="478631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“Information, as such, is not interpretation. Interpretation is revelation based upon information... The chief aim of interpretation is not instruction, but provocation” Tilden.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Principles of interpretation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Provoke the audience’s curiosity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Relate to everyday life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Reveal the message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Address big themes/issues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18818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What forms can interpretation take?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algn="ctr" eaLnBrk="1" hangingPunct="1">
              <a:buFont typeface="Arial" charset="0"/>
              <a:buNone/>
            </a:pPr>
            <a:r>
              <a:rPr lang="en-GB" altLang="en-US" smtClean="0"/>
              <a:t>Discussion session</a:t>
            </a:r>
          </a:p>
        </p:txBody>
      </p:sp>
    </p:spTree>
    <p:extLst>
      <p:ext uri="{BB962C8B-B14F-4D97-AF65-F5344CB8AC3E}">
        <p14:creationId xmlns:p14="http://schemas.microsoft.com/office/powerpoint/2010/main" val="1989287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Panels</a:t>
            </a:r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1844675"/>
            <a:ext cx="7418387" cy="31384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966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Exhibitions</a:t>
            </a:r>
          </a:p>
        </p:txBody>
      </p:sp>
      <p:pic>
        <p:nvPicPr>
          <p:cNvPr id="1331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913" y="1484313"/>
            <a:ext cx="6648450" cy="47577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2735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Artwork</a:t>
            </a:r>
          </a:p>
        </p:txBody>
      </p:sp>
      <p:pic>
        <p:nvPicPr>
          <p:cNvPr id="1433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96963" y="1600200"/>
            <a:ext cx="6950075" cy="452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33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Guided tours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smtClean="0"/>
          </a:p>
        </p:txBody>
      </p:sp>
      <p:pic>
        <p:nvPicPr>
          <p:cNvPr id="15364" name="Picture 4" descr="C:\Users\Ruth\Desktop\Pictur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327" y="1484784"/>
            <a:ext cx="7392367" cy="5546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325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Sound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6388" name="Picture 4" descr="can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556792"/>
            <a:ext cx="7559675" cy="508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7286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Trails/Geocashing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7412" name="Picture 4" descr="geocash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631" y="1628800"/>
            <a:ext cx="7345363" cy="5545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962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sp>
        <p:nvSpPr>
          <p:cNvPr id="18437" name="Text Box 6"/>
          <p:cNvSpPr txBox="1">
            <a:spLocks noChangeArrowheads="1"/>
          </p:cNvSpPr>
          <p:nvPr/>
        </p:nvSpPr>
        <p:spPr bwMode="auto">
          <a:xfrm>
            <a:off x="395288" y="5084763"/>
            <a:ext cx="3744912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3600" dirty="0">
                <a:latin typeface="Cambria" panose="02040503050406030204" pitchFamily="18" charset="0"/>
              </a:rPr>
              <a:t>Digital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3600" dirty="0">
                <a:latin typeface="Cambria" panose="02040503050406030204" pitchFamily="18" charset="0"/>
              </a:rPr>
              <a:t>Interpretation</a:t>
            </a:r>
          </a:p>
        </p:txBody>
      </p:sp>
      <p:pic>
        <p:nvPicPr>
          <p:cNvPr id="1843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9717" y="4244578"/>
            <a:ext cx="4497387" cy="252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839" y="0"/>
            <a:ext cx="6231141" cy="511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9209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Film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8470" y="2038350"/>
            <a:ext cx="7027059" cy="395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51383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eaLnBrk="1" hangingPunct="1"/>
            <a:r>
              <a:rPr lang="en-GB" altLang="en-US" sz="3600" dirty="0" smtClean="0"/>
              <a:t>Interactive web sites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9460" name="Picture 4" descr="map ju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4313" y="981075"/>
            <a:ext cx="9572626" cy="5986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58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5076825" y="4868863"/>
            <a:ext cx="4067175" cy="83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800" b="1" dirty="0" smtClean="0">
                <a:solidFill>
                  <a:schemeClr val="tx2"/>
                </a:solidFill>
              </a:rPr>
              <a:t/>
            </a:r>
            <a:br>
              <a:rPr lang="en-GB" altLang="en-US" sz="2800" b="1" dirty="0" smtClean="0">
                <a:solidFill>
                  <a:schemeClr val="tx2"/>
                </a:solidFill>
              </a:rPr>
            </a:br>
            <a:r>
              <a:rPr lang="en-GB" altLang="en-US" sz="3600" dirty="0" smtClean="0">
                <a:latin typeface="+mn-lt"/>
              </a:rPr>
              <a:t>Theatre and </a:t>
            </a:r>
            <a:br>
              <a:rPr lang="en-GB" altLang="en-US" sz="3600" dirty="0" smtClean="0">
                <a:latin typeface="+mn-lt"/>
              </a:rPr>
            </a:br>
            <a:r>
              <a:rPr lang="en-GB" altLang="en-US" sz="3600" dirty="0" smtClean="0">
                <a:latin typeface="+mn-lt"/>
              </a:rPr>
              <a:t>Performance</a:t>
            </a:r>
          </a:p>
        </p:txBody>
      </p:sp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0"/>
            <a:ext cx="4067175" cy="387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6" descr="trivithick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08793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696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Events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21508" name="Picture 4" descr="children%20and%20drag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357313"/>
            <a:ext cx="8208962" cy="550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582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Reconstructions/Models</a:t>
            </a:r>
          </a:p>
        </p:txBody>
      </p:sp>
      <p:pic>
        <p:nvPicPr>
          <p:cNvPr id="22531" name="Picture 4" descr="89-3l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512" y="1412776"/>
            <a:ext cx="4752554" cy="3488188"/>
          </a:xfr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244" y="3284984"/>
            <a:ext cx="4558333" cy="3423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9482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 smtClean="0">
                <a:solidFill>
                  <a:schemeClr val="accent6">
                    <a:lumMod val="50000"/>
                  </a:schemeClr>
                </a:solidFill>
              </a:rPr>
              <a:t>INTERPRETATIVE PLANNING</a:t>
            </a:r>
            <a:endParaRPr lang="en-US" altLang="en-US" sz="36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387" name="Rectangle 7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en-US" altLang="en-US" sz="2800" dirty="0" smtClean="0"/>
              <a:t>Good interpretation starts with a good plan.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en-US" altLang="en-US" sz="2800" dirty="0" smtClean="0"/>
              <a:t>It needs to cover: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800" dirty="0" smtClean="0"/>
              <a:t>Who is doing it?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800" dirty="0" smtClean="0"/>
              <a:t>What 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800" dirty="0" smtClean="0"/>
              <a:t>Why?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800" dirty="0" smtClean="0"/>
              <a:t>Who for?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800" dirty="0" smtClean="0"/>
              <a:t>How?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800" dirty="0" smtClean="0"/>
              <a:t>Where?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800" dirty="0" smtClean="0"/>
              <a:t>When?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800" dirty="0" smtClean="0"/>
              <a:t>By who?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800" dirty="0" smtClean="0"/>
              <a:t>So what?</a:t>
            </a:r>
          </a:p>
        </p:txBody>
      </p:sp>
    </p:spTree>
    <p:extLst>
      <p:ext uri="{BB962C8B-B14F-4D97-AF65-F5344CB8AC3E}">
        <p14:creationId xmlns:p14="http://schemas.microsoft.com/office/powerpoint/2010/main" val="139775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 smtClean="0">
                <a:solidFill>
                  <a:schemeClr val="accent6">
                    <a:lumMod val="50000"/>
                  </a:schemeClr>
                </a:solidFill>
              </a:rPr>
              <a:t>WHO IS DOING IT?</a:t>
            </a:r>
            <a:r>
              <a:rPr lang="en-GB" altLang="en-US" sz="3600" dirty="0" smtClean="0"/>
              <a:t> </a:t>
            </a:r>
            <a:br>
              <a:rPr lang="en-GB" altLang="en-US" sz="3600" dirty="0" smtClean="0"/>
            </a:br>
            <a:r>
              <a:rPr lang="en-GB" altLang="en-US" sz="3600" dirty="0" smtClean="0"/>
              <a:t>About </a:t>
            </a:r>
            <a:r>
              <a:rPr lang="en-GB" altLang="en-US" sz="3600" dirty="0"/>
              <a:t>t</a:t>
            </a:r>
            <a:r>
              <a:rPr lang="en-GB" altLang="en-US" sz="3600" dirty="0" smtClean="0"/>
              <a:t>he organisation</a:t>
            </a:r>
            <a:endParaRPr lang="en-US" altLang="en-US" sz="3600" dirty="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0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Essential where an organisation is expecting external funding for a project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This demonstrates the organisation’s credibility to undertake the project it is proposing and should include: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smtClean="0"/>
              <a:t>A description of what the organisation does, why it does it, how, when, where and who is involved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smtClean="0"/>
              <a:t>A </a:t>
            </a:r>
            <a:r>
              <a:rPr lang="en-GB" altLang="en-US" sz="2400" u="sng" smtClean="0"/>
              <a:t>brief</a:t>
            </a:r>
            <a:r>
              <a:rPr lang="en-GB" altLang="en-US" sz="2400" smtClean="0"/>
              <a:t> history of the development of the organisation, including key milestones and success stories that are </a:t>
            </a:r>
            <a:r>
              <a:rPr lang="en-GB" altLang="en-US" sz="2400" u="sng" smtClean="0"/>
              <a:t>relevant</a:t>
            </a:r>
            <a:r>
              <a:rPr lang="en-GB" altLang="en-US" sz="2400" smtClean="0"/>
              <a:t> to the proposed project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smtClean="0"/>
          </a:p>
          <a:p>
            <a:pPr eaLnBrk="1" hangingPunct="1">
              <a:lnSpc>
                <a:spcPct val="80000"/>
              </a:lnSpc>
            </a:pPr>
            <a:endParaRPr lang="en-US" altLang="en-US" sz="2000" b="1" smtClean="0"/>
          </a:p>
        </p:txBody>
      </p:sp>
    </p:spTree>
    <p:extLst>
      <p:ext uri="{BB962C8B-B14F-4D97-AF65-F5344CB8AC3E}">
        <p14:creationId xmlns:p14="http://schemas.microsoft.com/office/powerpoint/2010/main" val="185342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 smtClean="0">
                <a:solidFill>
                  <a:schemeClr val="accent6">
                    <a:lumMod val="50000"/>
                  </a:schemeClr>
                </a:solidFill>
              </a:rPr>
              <a:t>WHAT? 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endParaRPr lang="en-US" altLang="en-US" sz="3600" dirty="0" smtClean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This should include a summary of the site or heritage feature in its wider context. </a:t>
            </a:r>
          </a:p>
          <a:p>
            <a:pPr eaLnBrk="1" hangingPunct="1"/>
            <a:r>
              <a:rPr lang="en-GB" altLang="en-US" sz="2800" smtClean="0"/>
              <a:t>The process can involve looking at the site or feature’s key </a:t>
            </a:r>
            <a:r>
              <a:rPr lang="en-GB" altLang="en-US" sz="2800" i="1" smtClean="0"/>
              <a:t>Strengths</a:t>
            </a:r>
            <a:r>
              <a:rPr lang="en-GB" altLang="en-US" sz="2800" smtClean="0"/>
              <a:t> and </a:t>
            </a:r>
            <a:r>
              <a:rPr lang="en-GB" altLang="en-US" sz="2800" i="1" smtClean="0"/>
              <a:t>Weaknesses</a:t>
            </a:r>
            <a:r>
              <a:rPr lang="en-GB" altLang="en-US" sz="2800" smtClean="0"/>
              <a:t>, </a:t>
            </a:r>
            <a:r>
              <a:rPr lang="en-GB" altLang="en-US" sz="2800" i="1" smtClean="0"/>
              <a:t>Opportunities</a:t>
            </a:r>
            <a:r>
              <a:rPr lang="en-GB" altLang="en-US" sz="2800" smtClean="0"/>
              <a:t> and </a:t>
            </a:r>
            <a:r>
              <a:rPr lang="en-GB" altLang="en-US" sz="2800" i="1" smtClean="0"/>
              <a:t>Threats</a:t>
            </a:r>
            <a:r>
              <a:rPr lang="en-GB" altLang="en-US" sz="2800" smtClean="0"/>
              <a:t> (called SWOT analysis)</a:t>
            </a:r>
            <a:r>
              <a:rPr lang="en-US" altLang="en-US" sz="28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72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3600" b="1" dirty="0" smtClean="0">
                <a:solidFill>
                  <a:schemeClr val="accent6">
                    <a:lumMod val="50000"/>
                  </a:schemeClr>
                </a:solidFill>
              </a:rPr>
              <a:t>WHY…</a:t>
            </a:r>
            <a:br>
              <a:rPr lang="en-GB" altLang="en-US" sz="36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en-GB" altLang="en-US" sz="3600" b="1" dirty="0" smtClean="0"/>
              <a:t> </a:t>
            </a:r>
            <a:r>
              <a:rPr lang="en-GB" altLang="en-US" sz="3600" dirty="0" smtClean="0"/>
              <a:t>do we want to tell our story?</a:t>
            </a:r>
            <a:r>
              <a:rPr lang="en-US" altLang="en-US" sz="3600" dirty="0" smtClean="0"/>
              <a:t>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The significance of the site/resource being interpreted</a:t>
            </a:r>
          </a:p>
          <a:p>
            <a:pPr eaLnBrk="1" hangingPunct="1"/>
            <a:r>
              <a:rPr lang="en-GB" altLang="en-US" smtClean="0"/>
              <a:t>The key to deciding what the story is…is to identify what is ‘significant’, famous or special about your heritage. It is useful to put together a Heritage Assets Inventory.</a:t>
            </a:r>
          </a:p>
        </p:txBody>
      </p:sp>
    </p:spTree>
    <p:extLst>
      <p:ext uri="{BB962C8B-B14F-4D97-AF65-F5344CB8AC3E}">
        <p14:creationId xmlns:p14="http://schemas.microsoft.com/office/powerpoint/2010/main" val="415009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4474" y="6203710"/>
            <a:ext cx="1933600" cy="47249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Woodland Trust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"/>
            <a:ext cx="5009356" cy="6676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97266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Our (interpretive) objectives</a:t>
            </a:r>
            <a:endParaRPr lang="en-US" altLang="en-US" sz="3600" smtClean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The interpretive objectives for the project are the specific things that you would like the people visiting your heritage site or feature to:</a:t>
            </a:r>
            <a:endParaRPr lang="en-GB" altLang="en-US" sz="2800" b="1" i="1" dirty="0" smtClean="0"/>
          </a:p>
          <a:p>
            <a:pPr lvl="1">
              <a:lnSpc>
                <a:spcPct val="80000"/>
              </a:lnSpc>
            </a:pPr>
            <a:r>
              <a:rPr lang="en-GB" altLang="en-US" sz="2600" b="1" i="1" dirty="0" smtClean="0"/>
              <a:t>Learn </a:t>
            </a:r>
            <a:r>
              <a:rPr lang="en-GB" altLang="en-US" sz="2600" dirty="0" smtClean="0"/>
              <a:t>or remember about your heritage (</a:t>
            </a:r>
            <a:r>
              <a:rPr lang="en-GB" altLang="en-US" sz="2600" i="1" dirty="0" smtClean="0"/>
              <a:t>Learning objectives</a:t>
            </a:r>
            <a:r>
              <a:rPr lang="en-GB" altLang="en-US" sz="2600" dirty="0" smtClean="0"/>
              <a:t>)</a:t>
            </a:r>
            <a:endParaRPr lang="en-GB" altLang="en-US" sz="2600" b="1" i="1" dirty="0" smtClean="0"/>
          </a:p>
          <a:p>
            <a:pPr lvl="1">
              <a:lnSpc>
                <a:spcPct val="80000"/>
              </a:lnSpc>
            </a:pPr>
            <a:r>
              <a:rPr lang="en-GB" altLang="en-US" sz="2600" b="1" i="1" dirty="0" smtClean="0"/>
              <a:t>Do</a:t>
            </a:r>
            <a:r>
              <a:rPr lang="en-GB" altLang="en-US" sz="2600" dirty="0" smtClean="0"/>
              <a:t> as a result of visiting your heritage site/feature (</a:t>
            </a:r>
            <a:r>
              <a:rPr lang="en-GB" altLang="en-US" sz="2600" i="1" dirty="0" smtClean="0"/>
              <a:t>Behavioural objectives</a:t>
            </a:r>
            <a:r>
              <a:rPr lang="en-GB" altLang="en-US" sz="2600" dirty="0" smtClean="0"/>
              <a:t>)</a:t>
            </a:r>
            <a:endParaRPr lang="en-GB" altLang="en-US" sz="2600" b="1" i="1" dirty="0" smtClean="0"/>
          </a:p>
          <a:p>
            <a:pPr lvl="1">
              <a:lnSpc>
                <a:spcPct val="80000"/>
              </a:lnSpc>
            </a:pPr>
            <a:r>
              <a:rPr lang="en-GB" altLang="en-US" sz="2600" b="1" i="1" dirty="0" smtClean="0"/>
              <a:t>Feel </a:t>
            </a:r>
            <a:r>
              <a:rPr lang="en-GB" altLang="en-US" sz="2600" dirty="0" smtClean="0"/>
              <a:t>about your heritage (</a:t>
            </a:r>
            <a:r>
              <a:rPr lang="en-GB" altLang="en-US" sz="2600" i="1" dirty="0" smtClean="0"/>
              <a:t>Emotional objectives</a:t>
            </a:r>
            <a:r>
              <a:rPr lang="en-GB" altLang="en-US" sz="2600" dirty="0" smtClean="0"/>
              <a:t>)</a:t>
            </a:r>
            <a:endParaRPr lang="en-GB" altLang="en-US" sz="26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249199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Interpretive Objectives: Examples 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000" b="1" smtClean="0"/>
              <a:t>Learning / Cognitive Objectives</a:t>
            </a:r>
          </a:p>
          <a:p>
            <a:pPr lvl="1"/>
            <a:r>
              <a:rPr lang="en-GB" altLang="en-US" sz="2000" smtClean="0"/>
              <a:t>80% of visitors looking at the interpretive panel at Kilmuir will leave knowing that burning heather moorland is an important management technique for maintaining the moor in good condition </a:t>
            </a:r>
          </a:p>
          <a:p>
            <a:r>
              <a:rPr lang="en-GB" altLang="en-US" sz="2000" b="1" smtClean="0"/>
              <a:t>Emotional / Affective Objectives </a:t>
            </a:r>
          </a:p>
          <a:p>
            <a:pPr lvl="1"/>
            <a:r>
              <a:rPr lang="en-GB" altLang="en-US" sz="2000" smtClean="0"/>
              <a:t>75% of visitors to the Kirkpatrick Bay visitor centre will leave feeling angry at the increasing number of pollution events due to offshore oil spillages </a:t>
            </a:r>
          </a:p>
          <a:p>
            <a:r>
              <a:rPr lang="en-GB" altLang="en-US" sz="2000" b="1" smtClean="0"/>
              <a:t>Behavioural Objectives </a:t>
            </a:r>
          </a:p>
          <a:p>
            <a:pPr lvl="1"/>
            <a:r>
              <a:rPr lang="en-GB" altLang="en-US" sz="2000" smtClean="0"/>
              <a:t>There will be a 50% reduction in picking bluebells as a result of visitors looking at the panel in Kirk Braes wood</a:t>
            </a:r>
          </a:p>
          <a:p>
            <a:pPr marL="1314450" lvl="3" indent="0" algn="r">
              <a:buFont typeface="Arial" charset="0"/>
              <a:buNone/>
            </a:pPr>
            <a:r>
              <a:rPr lang="en-GB" altLang="en-US" sz="1200" smtClean="0"/>
              <a:t>Example from Carl Atkinson, NRW</a:t>
            </a:r>
          </a:p>
        </p:txBody>
      </p:sp>
    </p:spTree>
    <p:extLst>
      <p:ext uri="{BB962C8B-B14F-4D97-AF65-F5344CB8AC3E}">
        <p14:creationId xmlns:p14="http://schemas.microsoft.com/office/powerpoint/2010/main" val="387897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549275"/>
            <a:ext cx="8147050" cy="1150938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dirty="0" smtClean="0">
                <a:solidFill>
                  <a:schemeClr val="accent6">
                    <a:lumMod val="50000"/>
                  </a:schemeClr>
                </a:solidFill>
              </a:rPr>
              <a:t>WHO FOR?  </a:t>
            </a:r>
            <a:endParaRPr lang="en-US" sz="3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44675"/>
            <a:ext cx="8229600" cy="42814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Identify the audience i.e. who are we doing this for?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There are three key stages:</a:t>
            </a:r>
          </a:p>
          <a:p>
            <a:pPr lvl="1">
              <a:lnSpc>
                <a:spcPct val="80000"/>
              </a:lnSpc>
            </a:pPr>
            <a:r>
              <a:rPr lang="en-GB" altLang="en-US" sz="2600" dirty="0" smtClean="0"/>
              <a:t>Identifying the </a:t>
            </a:r>
            <a:r>
              <a:rPr lang="en-GB" altLang="en-US" sz="2600" i="1" dirty="0" smtClean="0"/>
              <a:t>target </a:t>
            </a:r>
            <a:r>
              <a:rPr lang="en-GB" altLang="en-US" sz="2600" dirty="0" smtClean="0"/>
              <a:t>audiences</a:t>
            </a:r>
          </a:p>
          <a:p>
            <a:pPr lvl="1">
              <a:lnSpc>
                <a:spcPct val="80000"/>
              </a:lnSpc>
            </a:pPr>
            <a:r>
              <a:rPr lang="en-GB" altLang="en-US" sz="2600" dirty="0" smtClean="0"/>
              <a:t>Consulting with target groups, e.g. the school</a:t>
            </a:r>
          </a:p>
          <a:p>
            <a:pPr lvl="1">
              <a:lnSpc>
                <a:spcPct val="80000"/>
              </a:lnSpc>
            </a:pPr>
            <a:r>
              <a:rPr lang="en-GB" altLang="en-US" sz="2600" dirty="0" smtClean="0"/>
              <a:t> Identify any </a:t>
            </a:r>
            <a:r>
              <a:rPr lang="en-GB" altLang="en-US" sz="2600" i="1" dirty="0" smtClean="0"/>
              <a:t>barriers</a:t>
            </a:r>
            <a:r>
              <a:rPr lang="en-GB" altLang="en-US" sz="2600" dirty="0" smtClean="0"/>
              <a:t> the </a:t>
            </a:r>
            <a:r>
              <a:rPr lang="en-GB" altLang="en-US" sz="2600" i="1" dirty="0" smtClean="0"/>
              <a:t>target</a:t>
            </a:r>
            <a:r>
              <a:rPr lang="en-GB" altLang="en-US" sz="2600" dirty="0" smtClean="0"/>
              <a:t> audiences might face.</a:t>
            </a:r>
            <a:endParaRPr lang="en-US" altLang="en-US" sz="2600" dirty="0" smtClean="0"/>
          </a:p>
        </p:txBody>
      </p:sp>
    </p:spTree>
    <p:extLst>
      <p:ext uri="{BB962C8B-B14F-4D97-AF65-F5344CB8AC3E}">
        <p14:creationId xmlns:p14="http://schemas.microsoft.com/office/powerpoint/2010/main" val="192731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What is a visitor like?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en-GB" altLang="en-US" sz="2400" dirty="0" smtClean="0"/>
              <a:t>Searching for meaningful experiences, but not likely to be deep or complex </a:t>
            </a:r>
          </a:p>
          <a:p>
            <a:r>
              <a:rPr lang="en-GB" altLang="en-US" sz="2400" dirty="0" smtClean="0"/>
              <a:t>Sensation seeking i.e. responsive to cues which are</a:t>
            </a:r>
          </a:p>
          <a:p>
            <a:pPr lvl="1"/>
            <a:r>
              <a:rPr lang="en-GB" altLang="en-US" sz="2000" dirty="0" smtClean="0"/>
              <a:t>Novel / surprising</a:t>
            </a:r>
          </a:p>
          <a:p>
            <a:pPr lvl="1"/>
            <a:r>
              <a:rPr lang="en-GB" altLang="en-US" sz="2000" dirty="0" smtClean="0"/>
              <a:t>Eye catching</a:t>
            </a:r>
          </a:p>
          <a:p>
            <a:pPr lvl="1"/>
            <a:r>
              <a:rPr lang="en-GB" altLang="en-US" sz="2000" dirty="0" smtClean="0"/>
              <a:t>Exciting</a:t>
            </a:r>
          </a:p>
          <a:p>
            <a:pPr lvl="1"/>
            <a:r>
              <a:rPr lang="en-GB" altLang="en-US" sz="2000" dirty="0" smtClean="0"/>
              <a:t>Threatening / thrilling</a:t>
            </a:r>
          </a:p>
          <a:p>
            <a:pPr lvl="1"/>
            <a:r>
              <a:rPr lang="en-GB" altLang="en-US" sz="2000" dirty="0" smtClean="0"/>
              <a:t>i.e. tend to be more responsive to peripheral cues rather than central cues </a:t>
            </a:r>
          </a:p>
          <a:p>
            <a:pPr lvl="1"/>
            <a:r>
              <a:rPr lang="en-GB" altLang="en-US" sz="2000" dirty="0" smtClean="0"/>
              <a:t>Avoid effort &amp; boredom</a:t>
            </a:r>
          </a:p>
          <a:p>
            <a:pPr lvl="1"/>
            <a:r>
              <a:rPr lang="en-GB" altLang="en-US" sz="2000" dirty="0" smtClean="0"/>
              <a:t>Window shopping mode</a:t>
            </a:r>
          </a:p>
          <a:p>
            <a:r>
              <a:rPr lang="en-GB" altLang="en-US" sz="2400" dirty="0" smtClean="0"/>
              <a:t>People oriented (but NB gender differences)</a:t>
            </a:r>
          </a:p>
        </p:txBody>
      </p:sp>
    </p:spTree>
    <p:extLst>
      <p:ext uri="{BB962C8B-B14F-4D97-AF65-F5344CB8AC3E}">
        <p14:creationId xmlns:p14="http://schemas.microsoft.com/office/powerpoint/2010/main" val="21390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 b="1" dirty="0" smtClean="0">
                <a:solidFill>
                  <a:schemeClr val="accent6">
                    <a:lumMod val="50000"/>
                  </a:schemeClr>
                </a:solidFill>
              </a:rPr>
              <a:t>HOW? Part 1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r>
              <a:rPr lang="en-US" altLang="en-US" sz="3600" dirty="0" smtClean="0"/>
              <a:t>Themes – the thinking bit!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 smtClean="0"/>
              <a:t>Themes are our story</a:t>
            </a:r>
          </a:p>
          <a:p>
            <a:pPr>
              <a:defRPr/>
            </a:pPr>
            <a:r>
              <a:rPr lang="en-GB" altLang="en-US" dirty="0" smtClean="0"/>
              <a:t>Themes are not topics!</a:t>
            </a:r>
          </a:p>
          <a:p>
            <a:pPr lvl="1">
              <a:defRPr/>
            </a:pPr>
            <a:r>
              <a:rPr lang="en-GB" altLang="en-US" dirty="0" err="1" smtClean="0"/>
              <a:t>Ie</a:t>
            </a:r>
            <a:r>
              <a:rPr lang="en-GB" altLang="en-US" dirty="0" smtClean="0"/>
              <a:t>. </a:t>
            </a:r>
          </a:p>
          <a:p>
            <a:pPr lvl="2">
              <a:defRPr/>
            </a:pPr>
            <a:r>
              <a:rPr lang="en-GB" altLang="en-US" dirty="0" smtClean="0"/>
              <a:t>Birds </a:t>
            </a:r>
            <a:r>
              <a:rPr lang="en-GB" altLang="en-US" dirty="0" smtClean="0">
                <a:solidFill>
                  <a:srgbClr val="FF3300"/>
                </a:solidFill>
              </a:rPr>
              <a:t>= topic</a:t>
            </a:r>
          </a:p>
          <a:p>
            <a:pPr lvl="2">
              <a:defRPr/>
            </a:pPr>
            <a:r>
              <a:rPr lang="en-GB" altLang="en-US" dirty="0" smtClean="0"/>
              <a:t>Birds are a fascinating group of animals because of their special adaptation to flight </a:t>
            </a:r>
            <a:r>
              <a:rPr lang="en-GB" altLang="en-US" dirty="0" smtClean="0">
                <a:solidFill>
                  <a:srgbClr val="FF3300"/>
                </a:solidFill>
              </a:rPr>
              <a:t>= theme</a:t>
            </a:r>
          </a:p>
        </p:txBody>
      </p:sp>
    </p:spTree>
    <p:extLst>
      <p:ext uri="{BB962C8B-B14F-4D97-AF65-F5344CB8AC3E}">
        <p14:creationId xmlns:p14="http://schemas.microsoft.com/office/powerpoint/2010/main" val="147016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Themes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 smtClean="0"/>
              <a:t>Main message</a:t>
            </a:r>
          </a:p>
          <a:p>
            <a:pPr marL="0" indent="0">
              <a:buNone/>
            </a:pPr>
            <a:endParaRPr lang="en-GB" altLang="en-US" sz="2800" dirty="0" smtClean="0"/>
          </a:p>
          <a:p>
            <a:pPr marL="0" indent="0" algn="ctr">
              <a:buNone/>
            </a:pPr>
            <a:r>
              <a:rPr lang="en-GB" altLang="en-US" dirty="0" smtClean="0"/>
              <a:t>Ancient </a:t>
            </a:r>
            <a:r>
              <a:rPr lang="en-GB" altLang="en-US" dirty="0"/>
              <a:t>woodland is a precious part of our nation’s</a:t>
            </a:r>
          </a:p>
          <a:p>
            <a:pPr marL="0" indent="0" algn="ctr">
              <a:buNone/>
            </a:pPr>
            <a:r>
              <a:rPr lang="en-GB" altLang="en-US" dirty="0"/>
              <a:t>heritage, but only a tiny fragment survives and</a:t>
            </a:r>
          </a:p>
          <a:p>
            <a:pPr marL="0" indent="0" algn="ctr">
              <a:buNone/>
            </a:pPr>
            <a:r>
              <a:rPr lang="en-GB" altLang="en-US" dirty="0"/>
              <a:t>much is damaged. With careful management, we</a:t>
            </a:r>
          </a:p>
          <a:p>
            <a:pPr marL="0" indent="0" algn="ctr">
              <a:buNone/>
            </a:pPr>
            <a:r>
              <a:rPr lang="en-GB" altLang="en-US" dirty="0"/>
              <a:t>can bring thousands of our lost ancient woods back</a:t>
            </a:r>
          </a:p>
          <a:p>
            <a:pPr marL="0" indent="0" algn="ctr">
              <a:buNone/>
            </a:pPr>
            <a:r>
              <a:rPr lang="en-GB" altLang="en-US" dirty="0"/>
              <a:t>to life for future generations to </a:t>
            </a:r>
            <a:r>
              <a:rPr lang="en-GB" altLang="en-US" dirty="0" err="1"/>
              <a:t>enjo</a:t>
            </a:r>
            <a:endParaRPr lang="en-US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005011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Why Themes?</a:t>
            </a:r>
            <a:br>
              <a:rPr lang="en-GB" altLang="en-US" sz="3600" smtClean="0"/>
            </a:br>
            <a:endParaRPr lang="en-US" altLang="en-US" sz="3600" smtClean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 smtClean="0"/>
          </a:p>
          <a:p>
            <a:r>
              <a:rPr lang="en-GB" altLang="en-US" dirty="0" smtClean="0"/>
              <a:t>People remember them</a:t>
            </a:r>
          </a:p>
          <a:p>
            <a:r>
              <a:rPr lang="en-GB" altLang="en-US" dirty="0" smtClean="0"/>
              <a:t>They help you to be organised</a:t>
            </a:r>
          </a:p>
          <a:p>
            <a:r>
              <a:rPr lang="en-GB" altLang="en-US" dirty="0" smtClean="0"/>
              <a:t>Your main theme van be broken down in to specific messages/sub themes. </a:t>
            </a:r>
          </a:p>
          <a:p>
            <a:pPr lvl="1"/>
            <a:r>
              <a:rPr lang="en-GB" altLang="en-US" dirty="0" smtClean="0"/>
              <a:t>Aim for 5/6 – see section 2 of the Woodland Trust  toolkit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22330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smtClean="0"/>
          </a:p>
        </p:txBody>
      </p:sp>
      <p:pic>
        <p:nvPicPr>
          <p:cNvPr id="4096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260350"/>
            <a:ext cx="4757737" cy="614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0069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76250" y="485775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 smtClean="0">
                <a:solidFill>
                  <a:schemeClr val="accent6">
                    <a:lumMod val="50000"/>
                  </a:schemeClr>
                </a:solidFill>
              </a:rPr>
              <a:t>SO WHAT?</a:t>
            </a:r>
            <a:br>
              <a:rPr lang="en-GB" altLang="en-US" sz="36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en-GB" altLang="en-US" sz="3600" dirty="0"/>
              <a:t>O</a:t>
            </a:r>
            <a:r>
              <a:rPr lang="en-GB" altLang="en-US" sz="3600" dirty="0" smtClean="0"/>
              <a:t>r…how will we measure our success?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endParaRPr lang="en-US" altLang="en-US" sz="3600" dirty="0" smtClean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44675"/>
            <a:ext cx="8229600" cy="4281488"/>
          </a:xfrm>
        </p:spPr>
        <p:txBody>
          <a:bodyPr/>
          <a:lstStyle/>
          <a:p>
            <a:endParaRPr lang="en-US" altLang="en-US" smtClean="0"/>
          </a:p>
        </p:txBody>
      </p:sp>
      <p:pic>
        <p:nvPicPr>
          <p:cNvPr id="4198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" y="1628775"/>
            <a:ext cx="8262938" cy="453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9" name="Rectangle 1"/>
          <p:cNvSpPr>
            <a:spLocks noChangeArrowheads="1"/>
          </p:cNvSpPr>
          <p:nvPr/>
        </p:nvSpPr>
        <p:spPr bwMode="auto">
          <a:xfrm>
            <a:off x="3995738" y="6376988"/>
            <a:ext cx="50149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charset="0"/>
              </a:rPr>
              <a:t>Evaluation slides - Source: Carl Atkinson, NRW</a:t>
            </a:r>
          </a:p>
        </p:txBody>
      </p:sp>
    </p:spTree>
    <p:extLst>
      <p:ext uri="{BB962C8B-B14F-4D97-AF65-F5344CB8AC3E}">
        <p14:creationId xmlns:p14="http://schemas.microsoft.com/office/powerpoint/2010/main" val="181416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Why Evaluate?</a:t>
            </a: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To determine its success </a:t>
            </a:r>
          </a:p>
          <a:p>
            <a:r>
              <a:rPr lang="en-GB" altLang="en-US" smtClean="0"/>
              <a:t>To improve it</a:t>
            </a:r>
          </a:p>
          <a:p>
            <a:r>
              <a:rPr lang="en-GB" altLang="en-US" smtClean="0"/>
              <a:t>To build an understanding of how visitors respond to provision </a:t>
            </a:r>
          </a:p>
          <a:p>
            <a:r>
              <a:rPr lang="en-GB" altLang="en-US" smtClean="0"/>
              <a:t>To incorporate thinking about visitor response into the planning process</a:t>
            </a:r>
          </a:p>
        </p:txBody>
      </p:sp>
    </p:spTree>
    <p:extLst>
      <p:ext uri="{BB962C8B-B14F-4D97-AF65-F5344CB8AC3E}">
        <p14:creationId xmlns:p14="http://schemas.microsoft.com/office/powerpoint/2010/main" val="48311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Methodologies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charset="0"/>
              <a:buNone/>
              <a:defRPr/>
            </a:pPr>
            <a:r>
              <a:rPr lang="en-GB" dirty="0" smtClean="0"/>
              <a:t>How do you evaluate?</a:t>
            </a:r>
          </a:p>
          <a:p>
            <a:pPr lvl="1">
              <a:defRPr/>
            </a:pPr>
            <a:r>
              <a:rPr lang="en-GB" sz="2400" dirty="0" smtClean="0"/>
              <a:t>Observe</a:t>
            </a:r>
          </a:p>
          <a:p>
            <a:pPr lvl="1">
              <a:defRPr/>
            </a:pPr>
            <a:r>
              <a:rPr lang="en-GB" sz="2400" dirty="0" smtClean="0"/>
              <a:t>Ask - questionnaires, interviews, guided self reports </a:t>
            </a:r>
            <a:r>
              <a:rPr lang="en-GB" sz="2400" dirty="0" err="1" smtClean="0"/>
              <a:t>etc</a:t>
            </a:r>
            <a:endParaRPr lang="en-GB" sz="2400" dirty="0"/>
          </a:p>
          <a:p>
            <a:pPr lvl="1">
              <a:defRPr/>
            </a:pPr>
            <a:r>
              <a:rPr lang="en-GB" sz="2400" dirty="0" smtClean="0"/>
              <a:t>Collect information on both numbers/things we can count (Quantitative) and on the quality of the experience they get (Qualitative)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7057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263880" y="3967954"/>
            <a:ext cx="4847038" cy="1402666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Writing for interpretation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5023291"/>
            <a:ext cx="4836456" cy="104084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122" name="Picture 2" descr="C:\Users\Ruth Davies\AppData\Local\Microsoft\Windows\Temporary Internet Files\Content.IE5\UF2ELESN\Leonid_Pasternak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4778">
            <a:off x="2227418" y="161406"/>
            <a:ext cx="4198309" cy="32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26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Style</a:t>
            </a:r>
          </a:p>
          <a:p>
            <a:r>
              <a:rPr lang="en-GB" dirty="0" smtClean="0"/>
              <a:t>Length</a:t>
            </a:r>
          </a:p>
          <a:p>
            <a:r>
              <a:rPr lang="en-GB" dirty="0" smtClean="0"/>
              <a:t>Reading age</a:t>
            </a:r>
          </a:p>
          <a:p>
            <a:r>
              <a:rPr lang="en-GB" dirty="0"/>
              <a:t>C</a:t>
            </a:r>
            <a:r>
              <a:rPr lang="en-GB" dirty="0" smtClean="0"/>
              <a:t>omplexity</a:t>
            </a:r>
          </a:p>
          <a:p>
            <a:r>
              <a:rPr lang="en-GB" dirty="0" smtClean="0"/>
              <a:t>Jargon busting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052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 person/first person narrative</a:t>
            </a:r>
          </a:p>
          <a:p>
            <a:r>
              <a:rPr lang="en-GB" dirty="0" smtClean="0"/>
              <a:t>Active not passive verbs e.g.  ‘Rose walked the dog’ instead of ‘The dog was walked by Rose’</a:t>
            </a:r>
          </a:p>
          <a:p>
            <a:r>
              <a:rPr lang="en-GB" dirty="0" smtClean="0"/>
              <a:t>Use </a:t>
            </a:r>
            <a:r>
              <a:rPr lang="en-GB" dirty="0"/>
              <a:t>metaphors (He is a shining </a:t>
            </a:r>
            <a:r>
              <a:rPr lang="en-GB" dirty="0" smtClean="0"/>
              <a:t>star) and </a:t>
            </a:r>
            <a:r>
              <a:rPr lang="en-GB" dirty="0"/>
              <a:t>analogies (As busy as a bee.) </a:t>
            </a:r>
            <a:endParaRPr lang="en-GB" dirty="0" smtClean="0"/>
          </a:p>
          <a:p>
            <a:r>
              <a:rPr lang="en-GB" dirty="0" smtClean="0"/>
              <a:t>Use humour</a:t>
            </a:r>
          </a:p>
          <a:p>
            <a:r>
              <a:rPr lang="en-GB" dirty="0" smtClean="0"/>
              <a:t>Ask questions/engage the audience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977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Length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7659" y="1982809"/>
            <a:ext cx="5481918" cy="3951337"/>
          </a:xfrm>
        </p:spPr>
        <p:txBody>
          <a:bodyPr>
            <a:normAutofit/>
          </a:bodyPr>
          <a:lstStyle/>
          <a:p>
            <a:r>
              <a:rPr lang="en-GB" dirty="0" smtClean="0"/>
              <a:t>Learn lessons from TV &amp; Social media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sz="1500" dirty="0"/>
              <a:t>www.voices.com/blog/effective_length_for_tv_commercials</a:t>
            </a:r>
            <a:endParaRPr lang="en-GB" sz="1500" dirty="0" smtClean="0"/>
          </a:p>
          <a:p>
            <a:endParaRPr lang="en-GB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38998"/>
            <a:ext cx="8362149" cy="2438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962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-13447"/>
            <a:ext cx="2664296" cy="685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029170" y="5392270"/>
            <a:ext cx="3087935" cy="1215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https://blog.hubspot.com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r>
              <a:rPr lang="en-GB" dirty="0" smtClean="0"/>
              <a:t>marketing/how-long-should-</a:t>
            </a:r>
          </a:p>
          <a:p>
            <a:r>
              <a:rPr lang="en-GB" dirty="0" smtClean="0"/>
              <a:t>videos-be-on-</a:t>
            </a:r>
            <a:r>
              <a:rPr lang="en-GB" dirty="0" err="1" smtClean="0"/>
              <a:t>instagram</a:t>
            </a:r>
            <a:r>
              <a:rPr lang="en-GB" dirty="0" smtClean="0"/>
              <a:t>-</a:t>
            </a:r>
          </a:p>
          <a:p>
            <a:r>
              <a:rPr lang="en-GB" dirty="0" smtClean="0"/>
              <a:t>twitter-</a:t>
            </a:r>
            <a:r>
              <a:rPr lang="en-GB" dirty="0" err="1" smtClean="0"/>
              <a:t>facebook</a:t>
            </a:r>
            <a:r>
              <a:rPr lang="en-GB" dirty="0" smtClean="0"/>
              <a:t>-</a:t>
            </a:r>
            <a:r>
              <a:rPr lang="en-GB" dirty="0" err="1" smtClean="0"/>
              <a:t>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034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general, a ‘reading age’ of 9–12 is a good level at which to write your text.</a:t>
            </a:r>
          </a:p>
          <a:p>
            <a:r>
              <a:rPr lang="en-GB" dirty="0"/>
              <a:t>This does not mean that all your visitors are 9-12 years old – it’s simply a </a:t>
            </a:r>
            <a:r>
              <a:rPr lang="en-GB" dirty="0" smtClean="0"/>
              <a:t>standardised term </a:t>
            </a:r>
            <a:r>
              <a:rPr lang="en-GB" dirty="0"/>
              <a:t>for reading level. The reading age of tabloid newspapers is around 9-12. </a:t>
            </a:r>
            <a:endParaRPr lang="en-GB" dirty="0" smtClean="0"/>
          </a:p>
          <a:p>
            <a:r>
              <a:rPr lang="en-GB" dirty="0" smtClean="0"/>
              <a:t>Their writing </a:t>
            </a:r>
            <a:r>
              <a:rPr lang="en-GB" dirty="0"/>
              <a:t>uses very few technical or scientific terms, and is easily understood by the </a:t>
            </a:r>
            <a:r>
              <a:rPr lang="en-GB" dirty="0" smtClean="0"/>
              <a:t>great majority </a:t>
            </a:r>
            <a:r>
              <a:rPr lang="en-GB" dirty="0"/>
              <a:t>of older children and adults. </a:t>
            </a:r>
          </a:p>
        </p:txBody>
      </p:sp>
    </p:spTree>
    <p:extLst>
      <p:ext uri="{BB962C8B-B14F-4D97-AF65-F5344CB8AC3E}">
        <p14:creationId xmlns:p14="http://schemas.microsoft.com/office/powerpoint/2010/main" val="329852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Testing Reading Age &amp; Complexity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4426533" cy="4374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292080" y="3573016"/>
            <a:ext cx="35239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Aim for 60-70 on the reading ease</a:t>
            </a:r>
          </a:p>
          <a:p>
            <a:r>
              <a:rPr lang="en-GB" dirty="0" smtClean="0"/>
              <a:t>Aim for 8 on the Grade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77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7374089" cy="6279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530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Complexity - </a:t>
            </a:r>
            <a:r>
              <a:rPr lang="en-GB" dirty="0"/>
              <a:t>s</a:t>
            </a:r>
            <a:r>
              <a:rPr lang="en-GB" dirty="0" smtClean="0"/>
              <a:t>hort and clear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00808"/>
            <a:ext cx="7467600" cy="428891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Avoid jargon</a:t>
            </a:r>
          </a:p>
          <a:p>
            <a:r>
              <a:rPr lang="en-GB" dirty="0" smtClean="0"/>
              <a:t>Don’t use huge words for the sake of it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How to check….</a:t>
            </a:r>
          </a:p>
          <a:p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Cloze Test</a:t>
            </a:r>
          </a:p>
          <a:p>
            <a:pPr marL="0" indent="0" algn="ctr">
              <a:buNone/>
            </a:pPr>
            <a:r>
              <a:rPr lang="en-GB" dirty="0" smtClean="0"/>
              <a:t>Shark example</a:t>
            </a:r>
            <a:endParaRPr lang="en-GB" dirty="0"/>
          </a:p>
          <a:p>
            <a:pPr marL="0" indent="0" algn="ctr">
              <a:buNone/>
            </a:pPr>
            <a:endParaRPr lang="en-GB" dirty="0" smtClean="0"/>
          </a:p>
        </p:txBody>
      </p:sp>
      <p:pic>
        <p:nvPicPr>
          <p:cNvPr id="1026" name="Picture 2" descr="C:\Users\Ruth Davies\AppData\Local\Microsoft\Windows\Temporary Internet Files\Content.IE5\UF2ELESN\shark-jaws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513" y="2636912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9704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for families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‘What binds families together – and helps them with resilience when times are hard – is the sum of positive experiences and memories they share. These can be gained from a range of activities…But the setting for many memories is often cultural and artistic – the visit to the theatre, the music they enjoy together, the books they have all read, the outings to museums and attractions.’</a:t>
            </a:r>
          </a:p>
          <a:p>
            <a:pPr marL="0" indent="0">
              <a:buNone/>
            </a:pPr>
            <a:r>
              <a:rPr lang="en-GB" dirty="0"/>
              <a:t>Arts Industry	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SEE HANDOUT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86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Write, read, leave, return, read, edit!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08833" y="2108829"/>
            <a:ext cx="2926334" cy="381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157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leaflets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Content is king</a:t>
            </a:r>
          </a:p>
          <a:p>
            <a:r>
              <a:rPr lang="en-GB" dirty="0" smtClean="0"/>
              <a:t>Interpretation v information</a:t>
            </a:r>
          </a:p>
          <a:p>
            <a:r>
              <a:rPr lang="en-GB" dirty="0" smtClean="0"/>
              <a:t>Text</a:t>
            </a:r>
          </a:p>
          <a:p>
            <a:r>
              <a:rPr lang="en-GB" dirty="0" smtClean="0"/>
              <a:t>Maps</a:t>
            </a:r>
          </a:p>
          <a:p>
            <a:r>
              <a:rPr lang="en-GB" dirty="0" smtClean="0"/>
              <a:t>Pick-up ability</a:t>
            </a:r>
          </a:p>
          <a:p>
            <a:r>
              <a:rPr lang="en-GB" dirty="0" smtClean="0"/>
              <a:t>Size</a:t>
            </a:r>
          </a:p>
          <a:p>
            <a:r>
              <a:rPr lang="en-GB" dirty="0" smtClean="0"/>
              <a:t>Quality/flimsiness</a:t>
            </a:r>
          </a:p>
          <a:p>
            <a:r>
              <a:rPr lang="en-GB" dirty="0" smtClean="0"/>
              <a:t>Cost – is there a better alternative way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99989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048221"/>
          </a:xfrm>
        </p:spPr>
        <p:txBody>
          <a:bodyPr/>
          <a:lstStyle/>
          <a:p>
            <a:r>
              <a:rPr lang="en-GB" dirty="0" smtClean="0"/>
              <a:t>Designing panels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340768"/>
            <a:ext cx="8208912" cy="5184576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b="1" dirty="0" smtClean="0"/>
              <a:t>Layout/Design</a:t>
            </a:r>
            <a:endParaRPr lang="en-GB" b="1" dirty="0"/>
          </a:p>
          <a:p>
            <a:pPr lvl="1"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In general, signs should contain 1/3 graphics, 1/3 text, and 1/3 blank space.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b="1" dirty="0" smtClean="0"/>
              <a:t>Mounting </a:t>
            </a:r>
            <a:r>
              <a:rPr lang="en-GB" b="1" dirty="0"/>
              <a:t>Height</a:t>
            </a:r>
          </a:p>
          <a:p>
            <a:pPr lvl="1"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A mounting height of 24 to 30 inches with a 30 to 45 degree angle toward the </a:t>
            </a:r>
            <a:r>
              <a:rPr lang="en-GB" dirty="0" smtClean="0"/>
              <a:t>viewers will </a:t>
            </a:r>
            <a:r>
              <a:rPr lang="en-GB" dirty="0"/>
              <a:t>be accessible to most visitors. </a:t>
            </a:r>
            <a:endParaRPr lang="en-GB" dirty="0" smtClean="0"/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b="1" dirty="0" smtClean="0"/>
              <a:t>Site </a:t>
            </a:r>
            <a:r>
              <a:rPr lang="en-GB" b="1" dirty="0"/>
              <a:t>Compatibility</a:t>
            </a:r>
          </a:p>
          <a:p>
            <a:pPr lvl="1"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Make sure the sign is compatible with the site, </a:t>
            </a:r>
            <a:r>
              <a:rPr lang="en-GB" dirty="0" smtClean="0"/>
              <a:t> -colour, size, frame</a:t>
            </a:r>
            <a:r>
              <a:rPr lang="en-GB" dirty="0"/>
              <a:t>, etc. It should enhance the site, not detract from it.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b="1" dirty="0"/>
              <a:t>Simplicity</a:t>
            </a:r>
          </a:p>
          <a:p>
            <a:pPr lvl="1"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The main body of text should be no more than two paragraphs of three or four </a:t>
            </a:r>
            <a:r>
              <a:rPr lang="en-GB" dirty="0" smtClean="0"/>
              <a:t>short sentences</a:t>
            </a:r>
            <a:r>
              <a:rPr lang="en-GB" dirty="0"/>
              <a:t>. </a:t>
            </a:r>
            <a:endParaRPr lang="en-GB" dirty="0" smtClean="0"/>
          </a:p>
          <a:p>
            <a:pPr lvl="1">
              <a:lnSpc>
                <a:spcPct val="170000"/>
              </a:lnSpc>
              <a:spcBef>
                <a:spcPts val="0"/>
              </a:spcBef>
            </a:pPr>
            <a:r>
              <a:rPr lang="en-GB" dirty="0" smtClean="0"/>
              <a:t>Keep </a:t>
            </a:r>
            <a:r>
              <a:rPr lang="en-GB" dirty="0"/>
              <a:t>text to no more than </a:t>
            </a:r>
            <a:r>
              <a:rPr lang="en-GB" dirty="0" smtClean="0"/>
              <a:t>250 </a:t>
            </a:r>
            <a:r>
              <a:rPr lang="en-GB" dirty="0"/>
              <a:t>words </a:t>
            </a:r>
            <a:endParaRPr lang="en-GB" dirty="0" smtClean="0"/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b="1" dirty="0" smtClean="0"/>
              <a:t>Text</a:t>
            </a:r>
            <a:endParaRPr lang="en-GB" b="1" dirty="0"/>
          </a:p>
          <a:p>
            <a:pPr lvl="1"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The text should be written with the “3-30-3” rule in mind. You have 3 seconds to </a:t>
            </a:r>
            <a:r>
              <a:rPr lang="en-GB" dirty="0" smtClean="0"/>
              <a:t>hook the </a:t>
            </a:r>
            <a:r>
              <a:rPr lang="en-GB" dirty="0"/>
              <a:t>visitor, 30 seconds if they are hooked, and 3 minutes if they are very interested. </a:t>
            </a:r>
            <a:r>
              <a:rPr lang="en-GB" dirty="0" smtClean="0"/>
              <a:t>A sign </a:t>
            </a:r>
            <a:r>
              <a:rPr lang="en-GB" dirty="0"/>
              <a:t>should be designed and written so that it contains three levels of text with each </a:t>
            </a:r>
            <a:r>
              <a:rPr lang="en-GB" dirty="0" smtClean="0"/>
              <a:t>level conveying </a:t>
            </a:r>
            <a:r>
              <a:rPr lang="en-GB" dirty="0"/>
              <a:t>a feeling of the theme, thus providing all visitors with an </a:t>
            </a:r>
            <a:r>
              <a:rPr lang="en-GB" dirty="0" smtClean="0"/>
              <a:t>interpretive opportunity </a:t>
            </a:r>
            <a:r>
              <a:rPr lang="en-GB" dirty="0"/>
              <a:t>regardless of how long they stay</a:t>
            </a:r>
            <a:r>
              <a:rPr lang="en-GB" dirty="0" smtClean="0"/>
              <a:t>.</a:t>
            </a:r>
          </a:p>
          <a:p>
            <a:pPr lvl="1">
              <a:lnSpc>
                <a:spcPct val="170000"/>
              </a:lnSpc>
              <a:spcBef>
                <a:spcPts val="0"/>
              </a:spcBef>
            </a:pPr>
            <a:r>
              <a:rPr lang="en-GB" dirty="0" smtClean="0"/>
              <a:t>Active language</a:t>
            </a:r>
            <a:endParaRPr lang="en-GB" dirty="0"/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b="1" dirty="0" smtClean="0"/>
              <a:t>Titles </a:t>
            </a:r>
            <a:r>
              <a:rPr lang="en-GB" dirty="0" smtClean="0"/>
              <a:t>- The </a:t>
            </a:r>
            <a:r>
              <a:rPr lang="en-GB" dirty="0"/>
              <a:t>titles of a sign or brochure should be a statement of a theme. </a:t>
            </a:r>
            <a:r>
              <a:rPr lang="en-GB" dirty="0" smtClean="0"/>
              <a:t>Typeface</a:t>
            </a:r>
            <a:endParaRPr lang="en-GB" dirty="0"/>
          </a:p>
          <a:p>
            <a:pPr lvl="1">
              <a:lnSpc>
                <a:spcPct val="170000"/>
              </a:lnSpc>
              <a:spcBef>
                <a:spcPts val="0"/>
              </a:spcBef>
            </a:pPr>
            <a:r>
              <a:rPr lang="en-GB" dirty="0"/>
              <a:t>Use a sans, slab, or simple serif typeface, upper and lower case, with a minimum </a:t>
            </a:r>
            <a:r>
              <a:rPr lang="en-GB" dirty="0" smtClean="0"/>
              <a:t>18- point </a:t>
            </a:r>
            <a:r>
              <a:rPr lang="en-GB" dirty="0"/>
              <a:t>type size on signs. Titles: 72 – 60 point, Subtitles: 48 – 40 point, Body Text – </a:t>
            </a:r>
            <a:r>
              <a:rPr lang="en-GB" dirty="0" smtClean="0"/>
              <a:t>24 point,</a:t>
            </a:r>
          </a:p>
          <a:p>
            <a:pPr lvl="1">
              <a:lnSpc>
                <a:spcPct val="170000"/>
              </a:lnSpc>
              <a:spcBef>
                <a:spcPts val="0"/>
              </a:spcBef>
            </a:pPr>
            <a:r>
              <a:rPr lang="en-GB" dirty="0" smtClean="0"/>
              <a:t>Captions</a:t>
            </a:r>
            <a:r>
              <a:rPr lang="en-GB" dirty="0"/>
              <a:t>: 18 point. </a:t>
            </a:r>
            <a:endParaRPr lang="en-GB" dirty="0" smtClean="0"/>
          </a:p>
          <a:p>
            <a:pPr marL="329184" lvl="1" indent="0">
              <a:buNone/>
            </a:pPr>
            <a:endParaRPr lang="en-GB" dirty="0" smtClean="0"/>
          </a:p>
          <a:p>
            <a:pPr marL="329184" lvl="1" indent="0">
              <a:buNone/>
            </a:pPr>
            <a:r>
              <a:rPr lang="en-GB" dirty="0" smtClean="0"/>
              <a:t>https</a:t>
            </a:r>
            <a:r>
              <a:rPr lang="en-GB" dirty="0"/>
              <a:t>://www.fs.usda.gov/Internet/FSE_DOCUMENTS/stelprdb5167249.pdf</a:t>
            </a:r>
          </a:p>
        </p:txBody>
      </p:sp>
    </p:spTree>
    <p:extLst>
      <p:ext uri="{BB962C8B-B14F-4D97-AF65-F5344CB8AC3E}">
        <p14:creationId xmlns:p14="http://schemas.microsoft.com/office/powerpoint/2010/main" val="222766634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8196204" cy="5573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988187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Workshop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Sketch out a leaflet cover or a panel for a made-up National Park</a:t>
            </a:r>
          </a:p>
          <a:p>
            <a:r>
              <a:rPr lang="en-GB" dirty="0" smtClean="0"/>
              <a:t>Sketch out what types of information/interpretation you would put inside/on it.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265891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242</TotalTime>
  <Words>1535</Words>
  <Application>Microsoft Office PowerPoint</Application>
  <PresentationFormat>On-screen Show (4:3)</PresentationFormat>
  <Paragraphs>268</Paragraphs>
  <Slides>59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0" baseType="lpstr">
      <vt:lpstr>Sketchbook</vt:lpstr>
      <vt:lpstr> Research &amp; Interpretation</vt:lpstr>
      <vt:lpstr>Skills</vt:lpstr>
      <vt:lpstr>Sources -getting information? </vt:lpstr>
      <vt:lpstr>Are your sources valid?</vt:lpstr>
      <vt:lpstr>PowerPoint Presentation</vt:lpstr>
      <vt:lpstr>“So what is Interpretation?”</vt:lpstr>
      <vt:lpstr>PowerPoint Presentation</vt:lpstr>
      <vt:lpstr>Interpretation is reanimation </vt:lpstr>
      <vt:lpstr>PowerPoint Presentation</vt:lpstr>
      <vt:lpstr>PowerPoint Presentation</vt:lpstr>
      <vt:lpstr>PowerPoint Presentation</vt:lpstr>
      <vt:lpstr>PowerPoint Presentation</vt:lpstr>
      <vt:lpstr>Definitions</vt:lpstr>
      <vt:lpstr>PowerPoint Presentation</vt:lpstr>
      <vt:lpstr>Tilden’s principles... How interpretation works...</vt:lpstr>
      <vt:lpstr>What forms can interpretation take?</vt:lpstr>
      <vt:lpstr>Panels</vt:lpstr>
      <vt:lpstr>Exhibitions</vt:lpstr>
      <vt:lpstr>Artwork</vt:lpstr>
      <vt:lpstr>Guided tours</vt:lpstr>
      <vt:lpstr>Sound</vt:lpstr>
      <vt:lpstr>Trails/Geocashing</vt:lpstr>
      <vt:lpstr>PowerPoint Presentation</vt:lpstr>
      <vt:lpstr>Film</vt:lpstr>
      <vt:lpstr>Interactive web sites</vt:lpstr>
      <vt:lpstr>PowerPoint Presentation</vt:lpstr>
      <vt:lpstr>Events</vt:lpstr>
      <vt:lpstr>Reconstructions/Models</vt:lpstr>
      <vt:lpstr>INTERPRETATIVE PLANNING</vt:lpstr>
      <vt:lpstr>WHO IS DOING IT?  About the organisation</vt:lpstr>
      <vt:lpstr>WHAT?  </vt:lpstr>
      <vt:lpstr>WHY…  do we want to tell our story? </vt:lpstr>
      <vt:lpstr>PowerPoint Presentation</vt:lpstr>
      <vt:lpstr>Our (interpretive) objectives</vt:lpstr>
      <vt:lpstr>Interpretive Objectives: Examples </vt:lpstr>
      <vt:lpstr>WHO FOR?  </vt:lpstr>
      <vt:lpstr>What is a visitor like?</vt:lpstr>
      <vt:lpstr>HOW? Part 1 Themes – the thinking bit!</vt:lpstr>
      <vt:lpstr>Themes</vt:lpstr>
      <vt:lpstr>Why Themes? </vt:lpstr>
      <vt:lpstr>PowerPoint Presentation</vt:lpstr>
      <vt:lpstr>SO WHAT? Or…how will we measure our success? </vt:lpstr>
      <vt:lpstr>Why Evaluate?</vt:lpstr>
      <vt:lpstr>Methodologies</vt:lpstr>
      <vt:lpstr> Writing for interpretation</vt:lpstr>
      <vt:lpstr>Basics</vt:lpstr>
      <vt:lpstr>Style</vt:lpstr>
      <vt:lpstr> Length</vt:lpstr>
      <vt:lpstr>PowerPoint Presentation</vt:lpstr>
      <vt:lpstr>Reading Age</vt:lpstr>
      <vt:lpstr>Testing Reading Age &amp; Complexity</vt:lpstr>
      <vt:lpstr>PowerPoint Presentation</vt:lpstr>
      <vt:lpstr>Complexity - short and clear</vt:lpstr>
      <vt:lpstr>Writing for families</vt:lpstr>
      <vt:lpstr>Write, read, leave, return, read, edit!</vt:lpstr>
      <vt:lpstr>Designing leaflets</vt:lpstr>
      <vt:lpstr>Designing panels</vt:lpstr>
      <vt:lpstr>PowerPoint Presentation</vt:lpstr>
      <vt:lpstr>Workshop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for interpretation</dc:title>
  <dc:creator>Ruth Davies</dc:creator>
  <cp:lastModifiedBy>Ruth Davies</cp:lastModifiedBy>
  <cp:revision>30</cp:revision>
  <dcterms:created xsi:type="dcterms:W3CDTF">2018-03-08T14:51:02Z</dcterms:created>
  <dcterms:modified xsi:type="dcterms:W3CDTF">2019-11-13T12:40:55Z</dcterms:modified>
</cp:coreProperties>
</file>