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01" r:id="rId3"/>
    <p:sldId id="293" r:id="rId4"/>
    <p:sldId id="323" r:id="rId5"/>
    <p:sldId id="324" r:id="rId6"/>
    <p:sldId id="304" r:id="rId7"/>
    <p:sldId id="325" r:id="rId8"/>
    <p:sldId id="295" r:id="rId9"/>
    <p:sldId id="299" r:id="rId10"/>
    <p:sldId id="296" r:id="rId11"/>
    <p:sldId id="326" r:id="rId12"/>
    <p:sldId id="294" r:id="rId13"/>
    <p:sldId id="30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3438&amp;notifyeditingon=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3438&amp;notifyeditingon=1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course/view.php?id=3438#section-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aG3_nJYtrO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course/view.php?id=3438#section-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36078646_Gesture's_role_in_creating_and_learning_language" TargetMode="External"/><Relationship Id="rId2" Type="http://schemas.openxmlformats.org/officeDocument/2006/relationships/hyperlink" Target="http://www.iupui.edu/~anthkb/ethnocen.ht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ghr.nlm.nih.gov/condition/williams-syndrome#resourc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ECSS6001 </a:t>
            </a:r>
            <a:r>
              <a:rPr lang="en-GB" sz="2800" b="1" dirty="0"/>
              <a:t>Diversity of Language</a:t>
            </a:r>
            <a:br>
              <a:rPr lang="en-GB" sz="2800" b="1" dirty="0"/>
            </a:br>
            <a:r>
              <a:rPr lang="en-US" sz="2800" b="1" dirty="0"/>
              <a:t>Theme 4: Communication </a:t>
            </a:r>
            <a:r>
              <a:rPr lang="en-US" sz="2800" b="1"/>
              <a:t>and Culture</a:t>
            </a:r>
            <a:br>
              <a:rPr lang="en-US" sz="2800" b="1"/>
            </a:br>
            <a:r>
              <a:rPr lang="en-US" sz="2800" b="1"/>
              <a:t>(</a:t>
            </a:r>
            <a:r>
              <a:rPr lang="en-US" sz="2800" b="1" dirty="0"/>
              <a:t>Part </a:t>
            </a:r>
            <a:r>
              <a:rPr lang="en-US" sz="2800" b="1"/>
              <a:t>1) First Thoughts</a:t>
            </a:r>
            <a:endParaRPr lang="en-US" sz="2800" b="1" dirty="0"/>
          </a:p>
        </p:txBody>
      </p:sp>
      <p:sp>
        <p:nvSpPr>
          <p:cNvPr id="9" name="Rectangle 8"/>
          <p:cNvSpPr/>
          <p:nvPr/>
        </p:nvSpPr>
        <p:spPr>
          <a:xfrm>
            <a:off x="3723509" y="419330"/>
            <a:ext cx="3137137" cy="2060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484082" y="2599569"/>
            <a:ext cx="3384376" cy="19885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96680" y="3046353"/>
            <a:ext cx="1495398" cy="1512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981027" y="419330"/>
            <a:ext cx="188743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67543" y="404664"/>
            <a:ext cx="1559036" cy="2507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154941" y="2599569"/>
            <a:ext cx="3137137" cy="31262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241433" y="426578"/>
            <a:ext cx="1269533" cy="141824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9C4C4E-AAEE-457B-A79F-95EF82B52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311" y="525322"/>
            <a:ext cx="2895972" cy="18382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F4FFC5-E704-4F10-B373-02E057CBC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6082" y="2697738"/>
            <a:ext cx="3000375" cy="17736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88FE0E-2EE2-49AA-AD7F-921E6E863AE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255" y="3293156"/>
            <a:ext cx="2949712" cy="9986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96E0-19FD-49BA-93D5-C2F8820A3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Acknowledgement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A22A7A-84AD-4C83-A1A4-AF814D608966}"/>
              </a:ext>
            </a:extLst>
          </p:cNvPr>
          <p:cNvSpPr txBox="1"/>
          <p:nvPr/>
        </p:nvSpPr>
        <p:spPr>
          <a:xfrm>
            <a:off x="457200" y="1412776"/>
            <a:ext cx="7859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theme draws heavily on the following text: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79134-DCDA-4F4A-B1F2-A58E494D4CFB}"/>
              </a:ext>
            </a:extLst>
          </p:cNvPr>
          <p:cNvSpPr txBox="1"/>
          <p:nvPr/>
        </p:nvSpPr>
        <p:spPr>
          <a:xfrm>
            <a:off x="678396" y="2521059"/>
            <a:ext cx="74168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Liu, S.; </a:t>
            </a:r>
            <a:r>
              <a:rPr lang="en-GB" sz="2800" dirty="0" err="1"/>
              <a:t>Volcic</a:t>
            </a:r>
            <a:r>
              <a:rPr lang="en-GB" sz="2800" dirty="0"/>
              <a:t>, Z.; </a:t>
            </a:r>
            <a:r>
              <a:rPr lang="en-GB" sz="2800" dirty="0" err="1"/>
              <a:t>Gallois</a:t>
            </a:r>
            <a:r>
              <a:rPr lang="en-GB" sz="2800" dirty="0"/>
              <a:t>, C.; (2015). Introducing Intercultural Communication: Global Cultures and Contexts, London: Sage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64986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525550E6-629D-4C8B-9289-52FA447F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/>
              <a:t>Communication and Culture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Before we look at the link between culture and communication we will revisit the concept of culture.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2114853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do you understand the term to mean?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C4701919-323E-4F5D-BD9A-50338656A7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730893"/>
            <a:ext cx="2285714" cy="228571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11760" y="5229200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152998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4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525550E6-629D-4C8B-9289-52FA447F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/>
              <a:t>Communication and Culture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Culture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700808"/>
            <a:ext cx="77768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When social scientists use the term culture they tend to be talking about a less restrictive concept than that implied in everyday speech.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social science, culture is all that in human society which is socially rather than biologically transmitted, whereas the common-sense usage tends to point only to the arts.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Culture is thus a general term for the symbolic and learned aspects of human society, although some animal behaviourists now assert that certain primates have at least the capacity for culture.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32040" y="594928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/>
              <a:t>(Scott &amp; Marshall, 2009)</a:t>
            </a:r>
          </a:p>
        </p:txBody>
      </p:sp>
    </p:spTree>
    <p:extLst>
      <p:ext uri="{BB962C8B-B14F-4D97-AF65-F5344CB8AC3E}">
        <p14:creationId xmlns:p14="http://schemas.microsoft.com/office/powerpoint/2010/main" val="279319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>
            <a:extLst>
              <a:ext uri="{FF2B5EF4-FFF2-40B4-BE49-F238E27FC236}">
                <a16:creationId xmlns:a16="http://schemas.microsoft.com/office/drawing/2014/main" id="{CA6572DC-6865-4409-B44D-C86605977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412776"/>
            <a:ext cx="7848600" cy="3097213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800" dirty="0"/>
              <a:t>Culture and communication mutually influence one another, producing different behavioural patterns in different contexts.</a:t>
            </a:r>
          </a:p>
          <a:p>
            <a:pPr eaLnBrk="1" hangingPunct="1"/>
            <a:r>
              <a:rPr lang="en-AU" altLang="en-US" sz="2800" dirty="0"/>
              <a:t>Thus different cultures may well produced different modes of communication.</a:t>
            </a:r>
          </a:p>
          <a:p>
            <a:pPr eaLnBrk="1" hangingPunct="1"/>
            <a:r>
              <a:rPr lang="en-AU" altLang="en-US" sz="2800" dirty="0"/>
              <a:t>Difficulties may arise when we try to share meaning with those whose communication behaviours are governed by cultural rules different from our own.</a:t>
            </a:r>
          </a:p>
        </p:txBody>
      </p:sp>
      <p:sp>
        <p:nvSpPr>
          <p:cNvPr id="16387" name="Title 1">
            <a:extLst>
              <a:ext uri="{FF2B5EF4-FFF2-40B4-BE49-F238E27FC236}">
                <a16:creationId xmlns:a16="http://schemas.microsoft.com/office/drawing/2014/main" id="{525550E6-629D-4C8B-9289-52FA447F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/>
              <a:t>Communication and Culture</a:t>
            </a:r>
          </a:p>
        </p:txBody>
      </p:sp>
    </p:spTree>
    <p:extLst>
      <p:ext uri="{BB962C8B-B14F-4D97-AF65-F5344CB8AC3E}">
        <p14:creationId xmlns:p14="http://schemas.microsoft.com/office/powerpoint/2010/main" val="59664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249C206C-D8FF-4DEC-86B7-10A79863C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54818"/>
            <a:ext cx="8280920" cy="2806700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800" dirty="0"/>
              <a:t>Culture teaches us significant rules, rituals and procedures, such as our orientation towards time, tolerance of uncertainty, the way we dress and eat, etc.</a:t>
            </a:r>
          </a:p>
          <a:p>
            <a:pPr eaLnBrk="1" hangingPunct="1"/>
            <a:r>
              <a:rPr lang="en-AU" altLang="en-US" sz="2800" dirty="0"/>
              <a:t>Could you give an example of some cultural rules you were taught as a child? How do they affect your communication behaviour?</a:t>
            </a:r>
          </a:p>
        </p:txBody>
      </p:sp>
      <p:sp>
        <p:nvSpPr>
          <p:cNvPr id="17411" name="Title 1">
            <a:extLst>
              <a:ext uri="{FF2B5EF4-FFF2-40B4-BE49-F238E27FC236}">
                <a16:creationId xmlns:a16="http://schemas.microsoft.com/office/drawing/2014/main" id="{C6DE4C82-13C7-4FA5-AAE9-6A4EC34BB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Cultural Rules / Cultural Norms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301208"/>
            <a:ext cx="604435" cy="60443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83768" y="5373215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 – Cultural Rules / Cultural Norms</a:t>
            </a:r>
          </a:p>
        </p:txBody>
      </p:sp>
    </p:spTree>
    <p:extLst>
      <p:ext uri="{BB962C8B-B14F-4D97-AF65-F5344CB8AC3E}">
        <p14:creationId xmlns:p14="http://schemas.microsoft.com/office/powerpoint/2010/main" val="326952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33265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Ethnocentrism and Cultural Relativism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24744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Read through the following handouts which summarise the concepts of ethnocentrism and cultural relativism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76872"/>
            <a:ext cx="638801" cy="638801"/>
          </a:xfrm>
          <a:prstGeom prst="rect">
            <a:avLst/>
          </a:prstGeom>
        </p:spPr>
      </p:pic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068960"/>
            <a:ext cx="638801" cy="6388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39752" y="234771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1 - Ethnocentrism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39752" y="313167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2 – Cultural Relativism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4814CA-468E-4939-AF13-421B7EE53A66}"/>
              </a:ext>
            </a:extLst>
          </p:cNvPr>
          <p:cNvSpPr txBox="1"/>
          <p:nvPr/>
        </p:nvSpPr>
        <p:spPr>
          <a:xfrm>
            <a:off x="490330" y="414908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 smtClean="0"/>
              <a:t>Take a moment to think about these concepts.</a:t>
            </a:r>
            <a:endParaRPr lang="en-GB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 smtClean="0"/>
              <a:t>Write your thoughts in the </a:t>
            </a:r>
            <a:r>
              <a:rPr lang="en-GB" sz="2800" i="1" dirty="0" smtClean="0">
                <a:hlinkClick r:id="rId4"/>
              </a:rPr>
              <a:t>Chat Room </a:t>
            </a:r>
            <a:r>
              <a:rPr lang="en-GB" sz="2800" i="1" dirty="0" smtClean="0"/>
              <a:t>on Moodle (your Tutor will share this with the group)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99905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2EEF4AC6-45C6-4827-B56B-0A3A63264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352656" cy="3529012"/>
          </a:xfrm>
        </p:spPr>
        <p:txBody>
          <a:bodyPr>
            <a:normAutofit/>
          </a:bodyPr>
          <a:lstStyle/>
          <a:p>
            <a:r>
              <a:rPr lang="en-AU" altLang="en-US" sz="2800" dirty="0"/>
              <a:t>Culture reinforces beliefs and values that are reflected in our communication behaviours. E.g. a ‘fair go’ is an important value of Australian culture and ‘</a:t>
            </a:r>
            <a:r>
              <a:rPr lang="en-AU" altLang="en-US" sz="2800" dirty="0" err="1"/>
              <a:t>chwarae</a:t>
            </a:r>
            <a:r>
              <a:rPr lang="en-AU" altLang="en-US" sz="2800" dirty="0"/>
              <a:t> teg’ (fair play) is a value of Welsh culture.</a:t>
            </a:r>
          </a:p>
          <a:p>
            <a:pPr eaLnBrk="1" hangingPunct="1"/>
            <a:r>
              <a:rPr lang="en-AU" altLang="en-US" sz="2800" dirty="0"/>
              <a:t>Could you give an example to illustrate how cultural beliefs and values are reflected in your communication behaviour?</a:t>
            </a:r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54AD8082-A34C-4D39-A482-5906BEAC3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Cultural Beliefs and Values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71" y="4509120"/>
            <a:ext cx="1142857" cy="11428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11760" y="580526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729062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>
            <a:extLst>
              <a:ext uri="{FF2B5EF4-FFF2-40B4-BE49-F238E27FC236}">
                <a16:creationId xmlns:a16="http://schemas.microsoft.com/office/drawing/2014/main" id="{6A760D63-C794-45F6-B38F-1F484352C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19" y="1484784"/>
            <a:ext cx="8640960" cy="3097213"/>
          </a:xfrm>
        </p:spPr>
        <p:txBody>
          <a:bodyPr>
            <a:noAutofit/>
          </a:bodyPr>
          <a:lstStyle/>
          <a:p>
            <a:pPr eaLnBrk="1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/>
              <a:t>Our verbal and nonverbal </a:t>
            </a:r>
            <a:r>
              <a:rPr lang="en-US" altLang="en-US" sz="2800" dirty="0" err="1"/>
              <a:t>behaviours</a:t>
            </a:r>
            <a:r>
              <a:rPr lang="en-US" altLang="en-US" sz="2800" dirty="0"/>
              <a:t> reflect our cultural imprints. Features such as loudness, pitch, turn taking and gestures vary considerably across cultures.</a:t>
            </a:r>
          </a:p>
          <a:p>
            <a:pPr eaLnBrk="1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/>
              <a:t>Could you give an example to show how culture governs communication behaviour in your culture?</a:t>
            </a:r>
            <a:endParaRPr lang="en-AU" altLang="en-US" sz="2800" dirty="0"/>
          </a:p>
        </p:txBody>
      </p:sp>
      <p:sp>
        <p:nvSpPr>
          <p:cNvPr id="20483" name="Title 1">
            <a:extLst>
              <a:ext uri="{FF2B5EF4-FFF2-40B4-BE49-F238E27FC236}">
                <a16:creationId xmlns:a16="http://schemas.microsoft.com/office/drawing/2014/main" id="{5D204400-C0DE-47B8-B55A-98CD15B43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56" y="260648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Culture and Communication </a:t>
            </a:r>
            <a:r>
              <a:rPr lang="en-US" altLang="en-US" b="1" dirty="0" err="1"/>
              <a:t>Behaviours</a:t>
            </a:r>
            <a:endParaRPr lang="en-US" alt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8DCD15-1476-429F-A4BA-2B734A29B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437112"/>
            <a:ext cx="1142857" cy="11428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11760" y="580526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729062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8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>
            <a:extLst>
              <a:ext uri="{FF2B5EF4-FFF2-40B4-BE49-F238E27FC236}">
                <a16:creationId xmlns:a16="http://schemas.microsoft.com/office/drawing/2014/main" id="{7DCB3B11-5C07-404A-A485-A5527AD16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60" y="830937"/>
            <a:ext cx="8856984" cy="442753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AU" altLang="en-US" dirty="0"/>
              <a:t>Any communication event establishes a certain relationship. Culture teaches us how to develop relationships with others. </a:t>
            </a:r>
          </a:p>
          <a:p>
            <a:pPr eaLnBrk="1" hangingPunct="1"/>
            <a:r>
              <a:rPr lang="en-AU" altLang="en-US" dirty="0"/>
              <a:t>Culture also tells us how our relationship with another should be conducted.</a:t>
            </a:r>
          </a:p>
          <a:p>
            <a:pPr eaLnBrk="1" hangingPunct="1"/>
            <a:r>
              <a:rPr lang="en-AU" altLang="en-US" dirty="0"/>
              <a:t>In some cases this means that a person’s culture stops them from communicating effectively with another person, sometimes with very serious results.</a:t>
            </a:r>
          </a:p>
        </p:txBody>
      </p:sp>
      <p:sp>
        <p:nvSpPr>
          <p:cNvPr id="19459" name="Title 1">
            <a:extLst>
              <a:ext uri="{FF2B5EF4-FFF2-40B4-BE49-F238E27FC236}">
                <a16:creationId xmlns:a16="http://schemas.microsoft.com/office/drawing/2014/main" id="{90E8E1EF-A1BE-4583-96A1-5ED2DE7CC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68421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/>
              <a:t>Cultural Norms for Relationship Development</a:t>
            </a: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03B643AA-4245-44FB-A449-44D28EAA5B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92" y="4980588"/>
            <a:ext cx="1663719" cy="175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2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itle 1">
            <a:extLst>
              <a:ext uri="{FF2B5EF4-FFF2-40B4-BE49-F238E27FC236}">
                <a16:creationId xmlns:a16="http://schemas.microsoft.com/office/drawing/2014/main" id="{90E8E1EF-A1BE-4583-96A1-5ED2DE7CC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68421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/>
              <a:t>Cultural Norms for Relationship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FBF50-FBE5-4AAF-8D39-94F647E12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66019"/>
            <a:ext cx="8640960" cy="2118966"/>
          </a:xfrm>
        </p:spPr>
        <p:txBody>
          <a:bodyPr/>
          <a:lstStyle/>
          <a:p>
            <a:r>
              <a:rPr lang="en-GB" dirty="0"/>
              <a:t>What examples can you think of conflict between cultural norms and resulting mis-communication in the areas of social studies or advocacy?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F53EAE-E9C2-4BBE-A8AB-A671C8AF0B0F}"/>
              </a:ext>
            </a:extLst>
          </p:cNvPr>
          <p:cNvSpPr txBox="1"/>
          <p:nvPr/>
        </p:nvSpPr>
        <p:spPr>
          <a:xfrm>
            <a:off x="1259632" y="3284985"/>
            <a:ext cx="74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For example, what in our own cultural norms might stop us communicating effectively with another professional?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Or, how might cultural norms prevent us from communicating effectively with a service user?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5661248"/>
            <a:ext cx="676443" cy="6764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347864" y="566124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Complete the Guided Study Sheet after this lecture and share your thoughts in the Forum on Moodle.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64700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Barger, K. (2018) ETHNOCENTRISM: What is it? Why are people ethnocentric?  What is the problem? What can we do about it? Indianapolis: Indiana University Available at: </a:t>
            </a:r>
            <a:r>
              <a:rPr lang="en-GB" sz="1800" dirty="0">
                <a:hlinkClick r:id="rId2"/>
              </a:rPr>
              <a:t>http://www.iupui.edu/~anthkb/ethnocen.htm</a:t>
            </a:r>
            <a:r>
              <a:rPr lang="en-GB" sz="1800" dirty="0"/>
              <a:t>  [Accessed 04/03/2019])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Goldin-Meadow, S (2010) Gesture’s role in creating and learning language </a:t>
            </a:r>
            <a:r>
              <a:rPr lang="en-GB" sz="1800" i="1" dirty="0" err="1"/>
              <a:t>Enfance</a:t>
            </a:r>
            <a:r>
              <a:rPr lang="en-GB" sz="1800" i="1" dirty="0"/>
              <a:t> Vol. (3): pp. 239–255.</a:t>
            </a:r>
            <a:r>
              <a:rPr lang="en-GB" sz="1800" dirty="0"/>
              <a:t> </a:t>
            </a:r>
            <a:r>
              <a:rPr lang="en-GB" sz="1800" dirty="0" smtClean="0"/>
              <a:t>Available at</a:t>
            </a:r>
            <a:r>
              <a:rPr lang="en-GB" sz="1800" dirty="0" smtClean="0"/>
              <a:t>: </a:t>
            </a:r>
            <a:r>
              <a:rPr lang="en-GB" sz="1800" dirty="0">
                <a:hlinkClick r:id="rId3"/>
              </a:rPr>
              <a:t>https://www.researchgate.net/publication/236078646_Gesture's_role_in_creating_and_learning_language</a:t>
            </a:r>
            <a:r>
              <a:rPr lang="en-GB" sz="1800" dirty="0"/>
              <a:t>  [Accessed 11/12/2020</a:t>
            </a:r>
            <a:r>
              <a:rPr lang="en-GB" sz="1800" dirty="0" smtClean="0"/>
              <a:t>]</a:t>
            </a: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Johnson, H. &amp; Johnson, K (1998) </a:t>
            </a:r>
            <a:r>
              <a:rPr lang="en-GB" sz="1800" i="1" dirty="0"/>
              <a:t>Encyclopaedic Dictionary of Applied Linguistics</a:t>
            </a:r>
            <a:r>
              <a:rPr lang="en-GB" sz="1800" dirty="0"/>
              <a:t> Blackwell Publishers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Liu, S.; </a:t>
            </a:r>
            <a:r>
              <a:rPr lang="en-GB" sz="1800" dirty="0" err="1"/>
              <a:t>Volcic</a:t>
            </a:r>
            <a:r>
              <a:rPr lang="en-GB" sz="1800" dirty="0"/>
              <a:t>, Z.; </a:t>
            </a:r>
            <a:r>
              <a:rPr lang="en-GB" sz="1800" dirty="0" err="1"/>
              <a:t>Gallois</a:t>
            </a:r>
            <a:r>
              <a:rPr lang="en-GB" sz="1800" dirty="0"/>
              <a:t>, C.; (2015). Introducing Intercultural Communication - Global Cultures and Contexts, London: Sage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Mervis</a:t>
            </a:r>
            <a:r>
              <a:rPr lang="en-GB" sz="1800" dirty="0"/>
              <a:t>, C.B. and </a:t>
            </a:r>
            <a:r>
              <a:rPr lang="en-GB" sz="1800" dirty="0" err="1"/>
              <a:t>Velleman</a:t>
            </a:r>
            <a:r>
              <a:rPr lang="en-GB" sz="1800" dirty="0"/>
              <a:t>, S.L. (2011) Children with Williams Syndrome: Language, Cognitive, and </a:t>
            </a:r>
            <a:r>
              <a:rPr lang="en-GB" sz="1800" dirty="0" err="1"/>
              <a:t>Behavioral</a:t>
            </a:r>
            <a:r>
              <a:rPr lang="en-GB" sz="1800" dirty="0"/>
              <a:t> Characteristics and their Implications for Intervention </a:t>
            </a:r>
            <a:r>
              <a:rPr lang="en-GB" sz="1800" i="1" dirty="0"/>
              <a:t>Perspectives on Language Learning and Education </a:t>
            </a:r>
            <a:r>
              <a:rPr lang="en-GB" sz="1800" dirty="0"/>
              <a:t>Vol. 18 </a:t>
            </a:r>
            <a:r>
              <a:rPr lang="en-GB" sz="1800" dirty="0" err="1"/>
              <a:t>Iss</a:t>
            </a:r>
            <a:r>
              <a:rPr lang="en-GB" sz="1800" dirty="0"/>
              <a:t>. 3 pp. 98–107 </a:t>
            </a:r>
            <a:r>
              <a:rPr lang="en-GB" sz="1800" dirty="0"/>
              <a:t>Available at: https://www.ncbi.nlm.nih.gov/pmc/articles/PMC3383614/  [Accessed 11/12/2020</a:t>
            </a:r>
            <a:r>
              <a:rPr lang="en-GB" sz="1800" dirty="0" smtClean="0"/>
              <a:t>]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184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646" y="1166018"/>
            <a:ext cx="8516841" cy="452596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Saxton, M. (2010). Child Language: Acquisition and development. Thousand Oaks, (CA): SAGE Publications Ltd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W. Schramm and D. F. Roberts (</a:t>
            </a:r>
            <a:r>
              <a:rPr lang="en-GB" sz="2400" dirty="0" err="1"/>
              <a:t>eds</a:t>
            </a:r>
            <a:r>
              <a:rPr lang="en-GB" sz="2400" dirty="0"/>
              <a:t>), The Process and Effects of Mass Communication. Urbana, IL: University of Illinois Press. p. 24.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Scott, J. &amp; Marshall, G. (2009) </a:t>
            </a:r>
            <a:r>
              <a:rPr lang="en-GB" sz="2400" i="1" dirty="0"/>
              <a:t>A Dictionary of Sociology (3 rev. ed.) Oxford: </a:t>
            </a:r>
            <a:r>
              <a:rPr lang="en-GB" sz="2400" dirty="0"/>
              <a:t>Oxford University Press</a:t>
            </a:r>
            <a:endParaRPr lang="en-GB" sz="2400" i="1" dirty="0"/>
          </a:p>
          <a:p>
            <a:pPr>
              <a:defRPr/>
            </a:pPr>
            <a:r>
              <a:rPr lang="en-AU" sz="2400" dirty="0"/>
              <a:t>Shannon, Claude and Weaver, Warren (1949) </a:t>
            </a:r>
            <a:r>
              <a:rPr lang="en-AU" sz="2400" i="1" dirty="0"/>
              <a:t>The Mathematical Theory of Communication</a:t>
            </a:r>
            <a:r>
              <a:rPr lang="en-AU" sz="2400" dirty="0"/>
              <a:t>. Urbana, IL: University of Illinois Press. p. 5.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USNLM (2019) </a:t>
            </a:r>
            <a:r>
              <a:rPr lang="en-GB" sz="2400" i="1" dirty="0"/>
              <a:t>Williams Syndrome Available at: </a:t>
            </a:r>
            <a:r>
              <a:rPr lang="en-GB" sz="2400" dirty="0">
                <a:hlinkClick r:id="rId2"/>
              </a:rPr>
              <a:t>https://ghr.nlm.nih.gov/condition/williams-syndrome#resources</a:t>
            </a:r>
            <a:r>
              <a:rPr lang="en-GB" sz="2400" dirty="0"/>
              <a:t> [Accessed </a:t>
            </a:r>
            <a:r>
              <a:rPr lang="en-GB" sz="2400" dirty="0" smtClean="0"/>
              <a:t>11/12/2020</a:t>
            </a:r>
            <a:r>
              <a:rPr lang="en-GB" sz="2400" dirty="0" smtClean="0"/>
              <a:t>]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Wardhaugh</a:t>
            </a:r>
            <a:r>
              <a:rPr lang="en-GB" sz="2400" dirty="0"/>
              <a:t>, R., Fuller, J. (2014). An Introduction to Sociolinguistics, Blackwell</a:t>
            </a:r>
          </a:p>
        </p:txBody>
      </p:sp>
    </p:spTree>
    <p:extLst>
      <p:ext uri="{BB962C8B-B14F-4D97-AF65-F5344CB8AC3E}">
        <p14:creationId xmlns:p14="http://schemas.microsoft.com/office/powerpoint/2010/main" val="98723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812</TotalTime>
  <Words>967</Words>
  <Application>Microsoft Office PowerPoint</Application>
  <PresentationFormat>On-screen Show (4:3)</PresentationFormat>
  <Paragraphs>59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UWTSD PPT Template</vt:lpstr>
      <vt:lpstr>ECSS6001 Diversity of Language Theme 4: Communication and Culture (Part 1) First Thoughts</vt:lpstr>
      <vt:lpstr>Acknowledgement</vt:lpstr>
      <vt:lpstr>Communication and Culture</vt:lpstr>
      <vt:lpstr>Communication and Culture</vt:lpstr>
      <vt:lpstr>Communication and Culture</vt:lpstr>
      <vt:lpstr>Cultural Rules / Cultural Norms</vt:lpstr>
      <vt:lpstr>PowerPoint Presentation</vt:lpstr>
      <vt:lpstr>Cultural Beliefs and Values</vt:lpstr>
      <vt:lpstr>Culture and Communication Behaviours</vt:lpstr>
      <vt:lpstr>Cultural Norms for Relationship Development</vt:lpstr>
      <vt:lpstr>Cultural Norms for Relationship Development</vt:lpstr>
      <vt:lpstr> References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101</cp:revision>
  <dcterms:created xsi:type="dcterms:W3CDTF">2016-09-29T11:33:04Z</dcterms:created>
  <dcterms:modified xsi:type="dcterms:W3CDTF">2020-12-11T13:25:36Z</dcterms:modified>
</cp:coreProperties>
</file>