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74" r:id="rId4"/>
    <p:sldId id="283" r:id="rId5"/>
    <p:sldId id="284" r:id="rId6"/>
    <p:sldId id="285" r:id="rId7"/>
    <p:sldId id="286" r:id="rId8"/>
    <p:sldId id="287" r:id="rId9"/>
    <p:sldId id="288" r:id="rId10"/>
    <p:sldId id="289" r:id="rId11"/>
    <p:sldId id="290" r:id="rId12"/>
    <p:sldId id="291" r:id="rId13"/>
    <p:sldId id="292" r:id="rId14"/>
    <p:sldId id="282"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609" autoAdjust="0"/>
  </p:normalViewPr>
  <p:slideViewPr>
    <p:cSldViewPr>
      <p:cViewPr varScale="1">
        <p:scale>
          <a:sx n="63" d="100"/>
          <a:sy n="63" d="100"/>
        </p:scale>
        <p:origin x="1426" y="278"/>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edana Josan" userId="73da888deb7db4ae" providerId="LiveId" clId="{837B5200-0CA7-477D-865B-B265CF009885}"/>
    <pc:docChg chg="custSel modSld">
      <pc:chgData name="Loredana Josan" userId="73da888deb7db4ae" providerId="LiveId" clId="{837B5200-0CA7-477D-865B-B265CF009885}" dt="2025-11-11T15:24:22.543" v="8" actId="20577"/>
      <pc:docMkLst>
        <pc:docMk/>
      </pc:docMkLst>
      <pc:sldChg chg="modSp mod">
        <pc:chgData name="Loredana Josan" userId="73da888deb7db4ae" providerId="LiveId" clId="{837B5200-0CA7-477D-865B-B265CF009885}" dt="2025-11-11T15:11:10.680" v="0" actId="1076"/>
        <pc:sldMkLst>
          <pc:docMk/>
          <pc:sldMk cId="0" sldId="256"/>
        </pc:sldMkLst>
        <pc:spChg chg="mod">
          <ac:chgData name="Loredana Josan" userId="73da888deb7db4ae" providerId="LiveId" clId="{837B5200-0CA7-477D-865B-B265CF009885}" dt="2025-11-11T15:11:10.680" v="0" actId="1076"/>
          <ac:spMkLst>
            <pc:docMk/>
            <pc:sldMk cId="0" sldId="256"/>
            <ac:spMk id="6" creationId="{31CE126F-C338-3802-5431-9DEAB48741DF}"/>
          </ac:spMkLst>
        </pc:spChg>
      </pc:sldChg>
      <pc:sldChg chg="modSp mod">
        <pc:chgData name="Loredana Josan" userId="73da888deb7db4ae" providerId="LiveId" clId="{837B5200-0CA7-477D-865B-B265CF009885}" dt="2025-11-11T15:24:22.543" v="8" actId="20577"/>
        <pc:sldMkLst>
          <pc:docMk/>
          <pc:sldMk cId="3238422763" sldId="270"/>
        </pc:sldMkLst>
        <pc:spChg chg="mod">
          <ac:chgData name="Loredana Josan" userId="73da888deb7db4ae" providerId="LiveId" clId="{837B5200-0CA7-477D-865B-B265CF009885}" dt="2025-11-11T15:24:22.543" v="8" actId="20577"/>
          <ac:spMkLst>
            <pc:docMk/>
            <pc:sldMk cId="3238422763" sldId="270"/>
            <ac:spMk id="3" creationId="{204291D6-2084-CEDC-6227-25F4AB9E72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A5B0DD-931B-4F82-BAF4-3AD3C1DA78EF}" type="datetimeFigureOut">
              <a:rPr lang="en-US" smtClean="0"/>
              <a:pPr/>
              <a:t>11/11/2025</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AF0D07F-6011-468F-8D70-B0313A195C6D}"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AF0D07F-6011-468F-8D70-B0313A195C6D}"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5BD4E-7EA7-CF17-4542-4EE94ACF2B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160CF-2EB1-0DDB-385E-EF6DBA759D7E}"/>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AFB33F9C-D335-5503-4B85-720B9135C795}"/>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the current era, recruitment and selection are important components in terms of ensuring the involvement of skilled workers so that the overall organisational objectives can be met. It is also important for Amazon in terms of driving the recruitment and selection process in a manner by which the selection of the appropriate candidates can be ensured. This study includes the discussion in terms of analysing the recruitment process, types of interviews and questioning techniques by which the employee recruitment procedure of Amazon can be managed properly.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E1B08639-8280-E534-139B-2B37CC409D96}"/>
              </a:ext>
            </a:extLst>
          </p:cNvPr>
          <p:cNvSpPr>
            <a:spLocks noGrp="1"/>
          </p:cNvSpPr>
          <p:nvPr>
            <p:ph type="sldNum" sz="quarter" idx="10"/>
          </p:nvPr>
        </p:nvSpPr>
        <p:spPr/>
        <p:txBody>
          <a:bodyPr/>
          <a:lstStyle/>
          <a:p>
            <a:fld id="{6AF0D07F-6011-468F-8D70-B0313A195C6D}" type="slidenum">
              <a:rPr lang="en-US" smtClean="0"/>
              <a:pPr/>
              <a:t>3</a:t>
            </a:fld>
            <a:endParaRPr lang="en-US" dirty="0"/>
          </a:p>
        </p:txBody>
      </p:sp>
    </p:spTree>
    <p:extLst>
      <p:ext uri="{BB962C8B-B14F-4D97-AF65-F5344CB8AC3E}">
        <p14:creationId xmlns:p14="http://schemas.microsoft.com/office/powerpoint/2010/main" val="3793425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DAB8D-3559-1E8A-8780-7711450066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B9DD8-F723-E0DA-1389-80E968734849}"/>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AF37ABFE-B0A0-D227-4142-469D4D8F6122}"/>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Amazon UK is a leading e-commerce and technology company offering a vast products and services. The company started its operation in the UK in 1998 by establishing a head office in London. With over 70,000 UK employees, Amazon prioritises strategic HR practices to attract top talent and maintain competitiveness. The company is focusing on providing service to the consumer, understanding their unique needs and requirements so that the company is concerned with attracting skilled employees so that the organisational objectives can be met.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1DE7D284-4FFE-48DE-E9E7-19BE9DBC28B5}"/>
              </a:ext>
            </a:extLst>
          </p:cNvPr>
          <p:cNvSpPr>
            <a:spLocks noGrp="1"/>
          </p:cNvSpPr>
          <p:nvPr>
            <p:ph type="sldNum" sz="quarter" idx="10"/>
          </p:nvPr>
        </p:nvSpPr>
        <p:spPr/>
        <p:txBody>
          <a:bodyPr/>
          <a:lstStyle/>
          <a:p>
            <a:fld id="{6AF0D07F-6011-468F-8D70-B0313A195C6D}" type="slidenum">
              <a:rPr lang="en-US" smtClean="0"/>
              <a:pPr/>
              <a:t>4</a:t>
            </a:fld>
            <a:endParaRPr lang="en-US" dirty="0"/>
          </a:p>
        </p:txBody>
      </p:sp>
    </p:spTree>
    <p:extLst>
      <p:ext uri="{BB962C8B-B14F-4D97-AF65-F5344CB8AC3E}">
        <p14:creationId xmlns:p14="http://schemas.microsoft.com/office/powerpoint/2010/main" val="4080637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8129C-D161-566D-056F-374D73CDB4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80D59-96DD-DB5C-1F2A-495D1C6DBA94}"/>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40DDDD6E-76C3-56A8-DA3F-47ADA02A60E7}"/>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terms of recruiting a project manager for the business project of Amazon, it is important for the organisation to analyse the skills and capabilities of the applicant with the help of AI and ML. In this manner, the level of transparency in the system can be maintained and the trust among the consumers can be enhanced. With the help of technological integration, the proper matching between the job requirements and the skills of individuals can be done so that the appropriateness of job analysis can be ensured.</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2C81FA16-C27F-F703-585F-041340CB6B17}"/>
              </a:ext>
            </a:extLst>
          </p:cNvPr>
          <p:cNvSpPr>
            <a:spLocks noGrp="1"/>
          </p:cNvSpPr>
          <p:nvPr>
            <p:ph type="sldNum" sz="quarter" idx="10"/>
          </p:nvPr>
        </p:nvSpPr>
        <p:spPr/>
        <p:txBody>
          <a:bodyPr/>
          <a:lstStyle/>
          <a:p>
            <a:fld id="{6AF0D07F-6011-468F-8D70-B0313A195C6D}" type="slidenum">
              <a:rPr lang="en-US" smtClean="0"/>
              <a:pPr/>
              <a:t>5</a:t>
            </a:fld>
            <a:endParaRPr lang="en-US" dirty="0"/>
          </a:p>
        </p:txBody>
      </p:sp>
    </p:spTree>
    <p:extLst>
      <p:ext uri="{BB962C8B-B14F-4D97-AF65-F5344CB8AC3E}">
        <p14:creationId xmlns:p14="http://schemas.microsoft.com/office/powerpoint/2010/main" val="3244935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4839B2-5115-6AF9-EF65-B771FCD88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AD29F7-D6A1-D19F-140E-DF1E8609E005}"/>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E49B14A6-0E81-95F6-3A2F-86292723F019}"/>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well-written job description is essential in Amazon’s recruitment process as it clearly defines the duties, responsibilities, and expectations of a Project Manager. It helps attract suitable candidates and ensures transparency between the employer and employee. It is seen that, a clear job description outlines all role-related tasks. It has also emphasised its role in identifying key responsibilities. At Amazon, this enables HR to match the skills, experience, and capabilities of the candidates effectively with organisational needs with the consideration of maintaining transparency in the process.</a:t>
            </a:r>
            <a:endParaRPr lang="en-IN" sz="1200" kern="1200" dirty="0">
              <a:solidFill>
                <a:schemeClr val="tx1"/>
              </a:solidFill>
              <a:effectLst/>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B9DBB67C-AE5E-12DE-2C46-28155F6A4C9C}"/>
              </a:ext>
            </a:extLst>
          </p:cNvPr>
          <p:cNvSpPr>
            <a:spLocks noGrp="1"/>
          </p:cNvSpPr>
          <p:nvPr>
            <p:ph type="sldNum" sz="quarter" idx="10"/>
          </p:nvPr>
        </p:nvSpPr>
        <p:spPr/>
        <p:txBody>
          <a:bodyPr/>
          <a:lstStyle/>
          <a:p>
            <a:fld id="{6AF0D07F-6011-468F-8D70-B0313A195C6D}" type="slidenum">
              <a:rPr lang="en-US" smtClean="0"/>
              <a:pPr/>
              <a:t>6</a:t>
            </a:fld>
            <a:endParaRPr lang="en-US" dirty="0"/>
          </a:p>
        </p:txBody>
      </p:sp>
    </p:spTree>
    <p:extLst>
      <p:ext uri="{BB962C8B-B14F-4D97-AF65-F5344CB8AC3E}">
        <p14:creationId xmlns:p14="http://schemas.microsoft.com/office/powerpoint/2010/main" val="917323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FB93A-4059-0E9D-992F-ACE8FF57C0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95C2F-5F2B-770D-8E49-B1B9D3AB07AF}"/>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E26F43E7-B540-D4FE-4FB0-2D641FDDA823}"/>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The process of recruitment includes defining the person specification so that talented people can be able to apply in case of a match between their skills and the specific requirements of the job. In terms of attracting applications for the post of project manager in Amazon, the company tend to include the person specification section under the key responsibilities. In this manner, the suitable candidates can match their skills and competencies along with their academic degrees with the requirements. This can result in attracting the right candidates so that the improvement of the business project in the company can be enhanced.</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A1417CA0-D43D-4525-77C9-A1AC7DE134E1}"/>
              </a:ext>
            </a:extLst>
          </p:cNvPr>
          <p:cNvSpPr>
            <a:spLocks noGrp="1"/>
          </p:cNvSpPr>
          <p:nvPr>
            <p:ph type="sldNum" sz="quarter" idx="10"/>
          </p:nvPr>
        </p:nvSpPr>
        <p:spPr/>
        <p:txBody>
          <a:bodyPr/>
          <a:lstStyle/>
          <a:p>
            <a:fld id="{6AF0D07F-6011-468F-8D70-B0313A195C6D}" type="slidenum">
              <a:rPr lang="en-US" smtClean="0"/>
              <a:pPr/>
              <a:t>7</a:t>
            </a:fld>
            <a:endParaRPr lang="en-US" dirty="0"/>
          </a:p>
        </p:txBody>
      </p:sp>
    </p:spTree>
    <p:extLst>
      <p:ext uri="{BB962C8B-B14F-4D97-AF65-F5344CB8AC3E}">
        <p14:creationId xmlns:p14="http://schemas.microsoft.com/office/powerpoint/2010/main" val="445746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CA061-B443-7C10-72F1-A54B7D61DA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AAC67C-0177-CB0F-5A0E-FF8C0C72BBBD}"/>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B138D40E-7D26-25D1-25C7-D52652BFC2FD}"/>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Behavioural interview is founded on the analysis of the behavioural trends shown by the candidate in the past while facing a particular situation or challenges. In this manner, the organisations, including Amazon, are able to understand the behavioural intention and pattern of response in a particular situation. In terms of selecting a project manager, it is important to understand the behavioural response as the managers are required to solve different problems and face several negative consequences. At Amazon, questions are guided by the behavioural interview which is also appropriate to select a project manager by assessing the level of adaptation in different complex situations.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2A1E03C2-BFF4-4738-5EAB-1E6B590F36F9}"/>
              </a:ext>
            </a:extLst>
          </p:cNvPr>
          <p:cNvSpPr>
            <a:spLocks noGrp="1"/>
          </p:cNvSpPr>
          <p:nvPr>
            <p:ph type="sldNum" sz="quarter" idx="10"/>
          </p:nvPr>
        </p:nvSpPr>
        <p:spPr/>
        <p:txBody>
          <a:bodyPr/>
          <a:lstStyle/>
          <a:p>
            <a:fld id="{6AF0D07F-6011-468F-8D70-B0313A195C6D}" type="slidenum">
              <a:rPr lang="en-US" smtClean="0"/>
              <a:pPr/>
              <a:t>8</a:t>
            </a:fld>
            <a:endParaRPr lang="en-US" dirty="0"/>
          </a:p>
        </p:txBody>
      </p:sp>
    </p:spTree>
    <p:extLst>
      <p:ext uri="{BB962C8B-B14F-4D97-AF65-F5344CB8AC3E}">
        <p14:creationId xmlns:p14="http://schemas.microsoft.com/office/powerpoint/2010/main" val="39024229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B9A05-5D6E-4666-AA3B-A84725AF23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9D45D1-264F-CD86-97F7-7F2FF7BAA961}"/>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F4DF7905-AD75-AF4F-D8D3-074120EF65C3}"/>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the case of Amazon, situational interviews and related questions can help the management to understand the capability of candidates to mitigate the practical challenges in the future, along with the level of resilience. The position of a project manager requires a high capacity of managing different situations in terms of ensuring the effectiveness and success of the project within the relevant business environment. In addition to that, Amazon can also benefit from the situational interview in terms of analysing the challenge handling approach of the candidate in the position of project manager.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21F22237-6BE2-9D7A-A296-C87A86AAF654}"/>
              </a:ext>
            </a:extLst>
          </p:cNvPr>
          <p:cNvSpPr>
            <a:spLocks noGrp="1"/>
          </p:cNvSpPr>
          <p:nvPr>
            <p:ph type="sldNum" sz="quarter" idx="10"/>
          </p:nvPr>
        </p:nvSpPr>
        <p:spPr/>
        <p:txBody>
          <a:bodyPr/>
          <a:lstStyle/>
          <a:p>
            <a:fld id="{6AF0D07F-6011-468F-8D70-B0313A195C6D}" type="slidenum">
              <a:rPr lang="en-US" smtClean="0"/>
              <a:pPr/>
              <a:t>9</a:t>
            </a:fld>
            <a:endParaRPr lang="en-US" dirty="0"/>
          </a:p>
        </p:txBody>
      </p:sp>
    </p:spTree>
    <p:extLst>
      <p:ext uri="{BB962C8B-B14F-4D97-AF65-F5344CB8AC3E}">
        <p14:creationId xmlns:p14="http://schemas.microsoft.com/office/powerpoint/2010/main" val="35003172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C07782-CDF3-D51D-41FD-B4A13D9D80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84EFC0-C6B8-2034-A842-B8DD41428798}"/>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313D5D2D-7FE1-F7DE-4076-1E33840252CC}"/>
              </a:ext>
            </a:extLst>
          </p:cNvPr>
          <p:cNvSpPr>
            <a:spLocks noGrp="1"/>
          </p:cNvSpPr>
          <p:nvPr>
            <p:ph type="body" idx="1"/>
          </p:nvPr>
        </p:nvSpPr>
        <p:spPr/>
        <p:txBody>
          <a:bodyPr>
            <a:normAutofit/>
          </a:bodyPr>
          <a:lstStyle/>
          <a:p>
            <a:pPr algn="just">
              <a:lnSpc>
                <a:spcPct val="150000"/>
              </a:lnSpc>
              <a:buNone/>
            </a:pPr>
            <a:r>
              <a:rPr lang="en-GB" sz="1200" dirty="0">
                <a:effectLst/>
                <a:latin typeface="Arial" panose="020B0604020202020204" pitchFamily="34" charset="0"/>
                <a:ea typeface="Arial" panose="020B0604020202020204" pitchFamily="34" charset="0"/>
              </a:rPr>
              <a:t>The focus areas for this approach are the use of project management software, risk and change management and knowledge with respect to the methodologies included in project management. In the case of Amazon, a project manager requires to have the ability to execute complex tasks in stressful situations. Therefore, with the help of such an interview, the knowledge about the candidate regarding quality control, project tools and financial accountability can be evaluated. In this manner, the suitability of the candidate in the respective job position can be ensured. </a:t>
            </a:r>
            <a:endParaRPr lang="en-IN" sz="1200" dirty="0">
              <a:effectLst/>
              <a:latin typeface="Arial" panose="020B0604020202020204" pitchFamily="34" charset="0"/>
              <a:ea typeface="Arial" panose="020B0604020202020204" pitchFamily="34" charset="0"/>
            </a:endParaRPr>
          </a:p>
          <a:p>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1AA362E9-BE38-6B7B-5971-A6CB67DD74A0}"/>
              </a:ext>
            </a:extLst>
          </p:cNvPr>
          <p:cNvSpPr>
            <a:spLocks noGrp="1"/>
          </p:cNvSpPr>
          <p:nvPr>
            <p:ph type="sldNum" sz="quarter" idx="10"/>
          </p:nvPr>
        </p:nvSpPr>
        <p:spPr/>
        <p:txBody>
          <a:bodyPr/>
          <a:lstStyle/>
          <a:p>
            <a:fld id="{6AF0D07F-6011-468F-8D70-B0313A195C6D}" type="slidenum">
              <a:rPr lang="en-US" smtClean="0"/>
              <a:pPr/>
              <a:t>10</a:t>
            </a:fld>
            <a:endParaRPr lang="en-US" dirty="0"/>
          </a:p>
        </p:txBody>
      </p:sp>
    </p:spTree>
    <p:extLst>
      <p:ext uri="{BB962C8B-B14F-4D97-AF65-F5344CB8AC3E}">
        <p14:creationId xmlns:p14="http://schemas.microsoft.com/office/powerpoint/2010/main" val="4189490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390DB-0C76-9D11-FBC8-04DD1FEDC9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BC81C3-FAF5-4265-31B2-A3D039B92354}"/>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982DCC16-AF2F-B516-DAF9-71230F59BCEA}"/>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This interview approach and questioning is aligned with the probing technique of questioning where the elaboration was emphasised. Probing questions allow Amazon recruiters to gain deeper insights into a candidate’s skills and experiences to select a candidate in the position of project manager. It is seen that this technique clarifies and validates responses, reducing ambiguity. During behavioural interviews, Amazon uses probing to explore candidates’ actions and outcomes, ensuring accurate assessment of competencies and suitability.</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4ECC2F25-BA06-8B27-63A4-A796E90D62D5}"/>
              </a:ext>
            </a:extLst>
          </p:cNvPr>
          <p:cNvSpPr>
            <a:spLocks noGrp="1"/>
          </p:cNvSpPr>
          <p:nvPr>
            <p:ph type="sldNum" sz="quarter" idx="10"/>
          </p:nvPr>
        </p:nvSpPr>
        <p:spPr/>
        <p:txBody>
          <a:bodyPr/>
          <a:lstStyle/>
          <a:p>
            <a:fld id="{6AF0D07F-6011-468F-8D70-B0313A195C6D}" type="slidenum">
              <a:rPr lang="en-US" smtClean="0"/>
              <a:pPr/>
              <a:t>11</a:t>
            </a:fld>
            <a:endParaRPr lang="en-US" dirty="0"/>
          </a:p>
        </p:txBody>
      </p:sp>
    </p:spTree>
    <p:extLst>
      <p:ext uri="{BB962C8B-B14F-4D97-AF65-F5344CB8AC3E}">
        <p14:creationId xmlns:p14="http://schemas.microsoft.com/office/powerpoint/2010/main" val="2818365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3FBD6-675E-EDCF-DB6D-9A4241A8A2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FCAA3F-C683-BBA3-941F-64FACDA7EE4A}"/>
              </a:ext>
            </a:extLst>
          </p:cNvPr>
          <p:cNvSpPr>
            <a:spLocks noGrp="1" noRot="1" noChangeAspect="1"/>
          </p:cNvSpPr>
          <p:nvPr>
            <p:ph type="sldImg"/>
          </p:nvPr>
        </p:nvSpPr>
        <p:spPr>
          <a:xfrm>
            <a:off x="381000" y="685800"/>
            <a:ext cx="6096000" cy="3429000"/>
          </a:xfrm>
        </p:spPr>
        <p:txBody>
          <a:bodyPr/>
          <a:lstStyle/>
          <a:p>
            <a:endParaRPr lang="en-GB"/>
          </a:p>
        </p:txBody>
      </p:sp>
      <p:sp>
        <p:nvSpPr>
          <p:cNvPr id="3" name="Notes Placeholder 2">
            <a:extLst>
              <a:ext uri="{FF2B5EF4-FFF2-40B4-BE49-F238E27FC236}">
                <a16:creationId xmlns:a16="http://schemas.microsoft.com/office/drawing/2014/main" id="{FD3FFD5A-E44D-CA7C-B254-3EEDEE106644}"/>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In the case of Amazon, the recruitment of a project manager can be characterised by the use of the leading or Socratic questioning. In this manner, the company will understand the level of persuasion and the critical thinking ability within the candidate. This can enable the company to determine the most effective candidate for the position of project manager, and the business projects of the company will be successful.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D877D9ED-A0E6-98E3-B69D-63EF7BD0B149}"/>
              </a:ext>
            </a:extLst>
          </p:cNvPr>
          <p:cNvSpPr>
            <a:spLocks noGrp="1"/>
          </p:cNvSpPr>
          <p:nvPr>
            <p:ph type="sldNum" sz="quarter" idx="10"/>
          </p:nvPr>
        </p:nvSpPr>
        <p:spPr/>
        <p:txBody>
          <a:bodyPr/>
          <a:lstStyle/>
          <a:p>
            <a:fld id="{6AF0D07F-6011-468F-8D70-B0313A195C6D}" type="slidenum">
              <a:rPr lang="en-US" smtClean="0"/>
              <a:pPr/>
              <a:t>12</a:t>
            </a:fld>
            <a:endParaRPr lang="en-US" dirty="0"/>
          </a:p>
        </p:txBody>
      </p:sp>
    </p:spTree>
    <p:extLst>
      <p:ext uri="{BB962C8B-B14F-4D97-AF65-F5344CB8AC3E}">
        <p14:creationId xmlns:p14="http://schemas.microsoft.com/office/powerpoint/2010/main" val="3980998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FAC13-3DE4-B0DF-3133-41E92C3F41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E01FF-8E37-8CBC-ADB7-2427955ACDC2}"/>
              </a:ext>
            </a:extLst>
          </p:cNvPr>
          <p:cNvSpPr>
            <a:spLocks noGrp="1" noRot="1" noChangeAspect="1"/>
          </p:cNvSpPr>
          <p:nvPr>
            <p:ph type="sldImg"/>
          </p:nvPr>
        </p:nvSpPr>
        <p:spPr>
          <a:xfrm>
            <a:off x="381000" y="685800"/>
            <a:ext cx="6096000" cy="3429000"/>
          </a:xfrm>
        </p:spPr>
        <p:txBody>
          <a:bodyPr/>
          <a:lstStyle/>
          <a:p>
            <a:endParaRPr lang="en-GB"/>
          </a:p>
        </p:txBody>
      </p:sp>
      <p:sp>
        <p:nvSpPr>
          <p:cNvPr id="3" name="Notes Placeholder 2">
            <a:extLst>
              <a:ext uri="{FF2B5EF4-FFF2-40B4-BE49-F238E27FC236}">
                <a16:creationId xmlns:a16="http://schemas.microsoft.com/office/drawing/2014/main" id="{22052DE1-BC1A-6C9D-2812-F4960537F2E2}"/>
              </a:ext>
            </a:extLst>
          </p:cNvPr>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From the above table, it is seen that, in terms of conducting an interview to recruit a project manager, a face-to-face interview is the most appropriate in terms of observing the candidates directly. In respect to Amazon, the company is emphasising on the face-to-face interview so that the skills of the candidates can be evaluated directly. In this manner, the behavioural intention of the candidate can also be understood.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442A3235-78B3-AA44-1195-162C343A01FE}"/>
              </a:ext>
            </a:extLst>
          </p:cNvPr>
          <p:cNvSpPr>
            <a:spLocks noGrp="1"/>
          </p:cNvSpPr>
          <p:nvPr>
            <p:ph type="sldNum" sz="quarter" idx="10"/>
          </p:nvPr>
        </p:nvSpPr>
        <p:spPr/>
        <p:txBody>
          <a:bodyPr/>
          <a:lstStyle/>
          <a:p>
            <a:fld id="{6AF0D07F-6011-468F-8D70-B0313A195C6D}" type="slidenum">
              <a:rPr lang="en-US" smtClean="0"/>
              <a:pPr/>
              <a:t>13</a:t>
            </a:fld>
            <a:endParaRPr lang="en-US" dirty="0"/>
          </a:p>
        </p:txBody>
      </p:sp>
    </p:spTree>
    <p:extLst>
      <p:ext uri="{BB962C8B-B14F-4D97-AF65-F5344CB8AC3E}">
        <p14:creationId xmlns:p14="http://schemas.microsoft.com/office/powerpoint/2010/main" val="1539888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C94B1-69F7-E517-B57B-5A2B7B3FCA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C06B25-9982-85F8-F590-B749D0290FC4}"/>
              </a:ext>
            </a:extLst>
          </p:cNvPr>
          <p:cNvSpPr>
            <a:spLocks noGrp="1" noRot="1" noChangeAspect="1"/>
          </p:cNvSpPr>
          <p:nvPr>
            <p:ph type="sldImg"/>
          </p:nvPr>
        </p:nvSpPr>
        <p:spPr>
          <a:xfrm>
            <a:off x="381000" y="685800"/>
            <a:ext cx="6096000" cy="3429000"/>
          </a:xfrm>
        </p:spPr>
        <p:txBody>
          <a:bodyPr/>
          <a:lstStyle/>
          <a:p>
            <a:endParaRPr lang="en-GB"/>
          </a:p>
        </p:txBody>
      </p:sp>
      <p:sp>
        <p:nvSpPr>
          <p:cNvPr id="3" name="Notes Placeholder 2">
            <a:extLst>
              <a:ext uri="{FF2B5EF4-FFF2-40B4-BE49-F238E27FC236}">
                <a16:creationId xmlns:a16="http://schemas.microsoft.com/office/drawing/2014/main" id="{04447202-94BC-B423-496C-80EE49DFA3DB}"/>
              </a:ext>
            </a:extLst>
          </p:cNvPr>
          <p:cNvSpPr>
            <a:spLocks noGrp="1"/>
          </p:cNvSpPr>
          <p:nvPr>
            <p:ph type="body" idx="1"/>
          </p:nvPr>
        </p:nvSpPr>
        <p:spPr/>
        <p:txBody>
          <a:bodyPr>
            <a:normAutofit/>
          </a:bodyPr>
          <a:lstStyle/>
          <a:p>
            <a:r>
              <a:rPr lang="en-GB" sz="1200" dirty="0">
                <a:effectLst/>
                <a:latin typeface="Arial" panose="020B0604020202020204" pitchFamily="34" charset="0"/>
                <a:ea typeface="Arial" panose="020B0604020202020204" pitchFamily="34" charset="0"/>
              </a:rPr>
              <a:t>In the organisational context, Amazon can also consider using a technical interview and situational interview as the project manager is required to be evaluated based on their hard skills. The company is utilising probing questions to get in-depth knowledge regarding the capabilities of candidates. In this manner, the right candidates can be determined properly. </a:t>
            </a:r>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5EAAE750-0565-A702-86DB-5614CB039FF0}"/>
              </a:ext>
            </a:extLst>
          </p:cNvPr>
          <p:cNvSpPr>
            <a:spLocks noGrp="1"/>
          </p:cNvSpPr>
          <p:nvPr>
            <p:ph type="sldNum" sz="quarter" idx="10"/>
          </p:nvPr>
        </p:nvSpPr>
        <p:spPr/>
        <p:txBody>
          <a:bodyPr/>
          <a:lstStyle/>
          <a:p>
            <a:fld id="{6AF0D07F-6011-468F-8D70-B0313A195C6D}" type="slidenum">
              <a:rPr lang="en-US" smtClean="0"/>
              <a:pPr/>
              <a:t>14</a:t>
            </a:fld>
            <a:endParaRPr lang="en-US" dirty="0"/>
          </a:p>
        </p:txBody>
      </p:sp>
    </p:spTree>
    <p:extLst>
      <p:ext uri="{BB962C8B-B14F-4D97-AF65-F5344CB8AC3E}">
        <p14:creationId xmlns:p14="http://schemas.microsoft.com/office/powerpoint/2010/main" val="26377527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59730-09FF-1525-E538-4926BF2DA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B6D97-800D-1416-231B-8EED40C989B5}"/>
              </a:ext>
            </a:extLst>
          </p:cNvPr>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a:extLst>
              <a:ext uri="{FF2B5EF4-FFF2-40B4-BE49-F238E27FC236}">
                <a16:creationId xmlns:a16="http://schemas.microsoft.com/office/drawing/2014/main" id="{7B35E21C-F7CC-E504-8F02-1F29ABF2F80E}"/>
              </a:ext>
            </a:extLst>
          </p:cNvPr>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2F4AD47F-000F-EBD5-B388-80FB6D23F9DF}"/>
              </a:ext>
            </a:extLst>
          </p:cNvPr>
          <p:cNvSpPr>
            <a:spLocks noGrp="1"/>
          </p:cNvSpPr>
          <p:nvPr>
            <p:ph type="sldNum" sz="quarter" idx="10"/>
          </p:nvPr>
        </p:nvSpPr>
        <p:spPr/>
        <p:txBody>
          <a:bodyPr/>
          <a:lstStyle/>
          <a:p>
            <a:fld id="{6AF0D07F-6011-468F-8D70-B0313A195C6D}" type="slidenum">
              <a:rPr lang="en-US" smtClean="0"/>
              <a:pPr/>
              <a:t>15</a:t>
            </a:fld>
            <a:endParaRPr lang="en-US" dirty="0"/>
          </a:p>
        </p:txBody>
      </p:sp>
    </p:spTree>
    <p:extLst>
      <p:ext uri="{BB962C8B-B14F-4D97-AF65-F5344CB8AC3E}">
        <p14:creationId xmlns:p14="http://schemas.microsoft.com/office/powerpoint/2010/main" val="2096507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3477804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1058481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392497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1592178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245917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193519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2172589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928922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1643635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3281743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2945366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8C0754-C6E5-46F7-99E0-BC406074CFFF}" type="datetimeFigureOut">
              <a:rPr lang="en-US" smtClean="0"/>
              <a:pPr/>
              <a:t>11/11/2025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2F0CE2-9FA1-4153-B820-A730621AF2C6}" type="slidenum">
              <a:rPr lang="en-US" smtClean="0"/>
              <a:pPr/>
              <a:t>‹#›</a:t>
            </a:fld>
            <a:endParaRPr lang="en-US" dirty="0"/>
          </a:p>
        </p:txBody>
      </p:sp>
    </p:spTree>
    <p:extLst>
      <p:ext uri="{BB962C8B-B14F-4D97-AF65-F5344CB8AC3E}">
        <p14:creationId xmlns:p14="http://schemas.microsoft.com/office/powerpoint/2010/main" val="1106260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5.xml.rels><?xml version="1.0" encoding="UTF-8" standalone="yes"?>
<Relationships xmlns="http://schemas.openxmlformats.org/package/2006/relationships"><Relationship Id="rId8" Type="http://schemas.openxmlformats.org/officeDocument/2006/relationships/hyperlink" Target="https://www.bbc.com/news/business-65725538#:~:text=The%20company%20employs%20more%20than,for%2016%20days%20this%20year" TargetMode="External"/><Relationship Id="rId3" Type="http://schemas.openxmlformats.org/officeDocument/2006/relationships/hyperlink" Target="https://www.aboutamazon.co.uk/news/innovation/amazon-innovations-timeline" TargetMode="External"/><Relationship Id="rId7" Type="http://schemas.openxmlformats.org/officeDocument/2006/relationships/hyperlink" Target="https://amazon.jobs/content/en/how-we-hire/interview-loop"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accenture.com/us-en/-careers/how-to-prepare-for-a-behavioral-interview" TargetMode="External"/><Relationship Id="rId11" Type="http://schemas.openxmlformats.org/officeDocument/2006/relationships/hyperlink" Target="https://careers.microsoft.com/v2/global/en/hiring-tips/technical-interviewing" TargetMode="External"/><Relationship Id="rId5" Type="http://schemas.openxmlformats.org/officeDocument/2006/relationships/hyperlink" Target="https://www.aboutamazon.co.uk/news/working-at-amazon/our-recruiters-offer-their-best-tips-for-interviewing-at-amazon" TargetMode="External"/><Relationship Id="rId10" Type="http://schemas.openxmlformats.org/officeDocument/2006/relationships/hyperlink" Target="https://ie.linkedin.com/jobs/view/global-project-manager-global-program-management-at-amazon-186340990#:~:text=The%20Global%20Project%20Manager%20is,a%20Project%20or%20Program%20Manager" TargetMode="External"/><Relationship Id="rId4" Type="http://schemas.openxmlformats.org/officeDocument/2006/relationships/hyperlink" Target="https://www.aboutamazon.com/news/workplace/how-amazon-leverages-ai-and-ml-to-enhance-the-hiring-experience-for-candidates" TargetMode="External"/><Relationship Id="rId9" Type="http://schemas.openxmlformats.org/officeDocument/2006/relationships/hyperlink" Target="https://www.bbc.co.uk/bitesize/guides/zvfw8xs/revision/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8EB6E95-9C89-4CFF-A598-F278D0DFB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474CD0F4-EA2A-4E5D-AE73-1112C1CA2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extBox 3">
            <a:extLst>
              <a:ext uri="{FF2B5EF4-FFF2-40B4-BE49-F238E27FC236}">
                <a16:creationId xmlns:a16="http://schemas.microsoft.com/office/drawing/2014/main" id="{7920F535-C59B-C2AB-DB54-8565CFD8096B}"/>
              </a:ext>
            </a:extLst>
          </p:cNvPr>
          <p:cNvSpPr txBox="1"/>
          <p:nvPr/>
        </p:nvSpPr>
        <p:spPr>
          <a:xfrm>
            <a:off x="8424622" y="5109658"/>
            <a:ext cx="4824536" cy="1440160"/>
          </a:xfrm>
          <a:prstGeom prst="rect">
            <a:avLst/>
          </a:prstGeom>
        </p:spPr>
        <p:txBody>
          <a:bodyPr vert="horz" lIns="91440" tIns="45720" rIns="91440" bIns="45720" rtlCol="0" anchor="ctr">
            <a:normAutofit/>
          </a:bodyPr>
          <a:lstStyle/>
          <a:p>
            <a:pPr defTabSz="914400">
              <a:lnSpc>
                <a:spcPct val="90000"/>
              </a:lnSpc>
              <a:spcBef>
                <a:spcPts val="1000"/>
              </a:spcBef>
              <a:spcAft>
                <a:spcPts val="600"/>
              </a:spcAft>
            </a:pPr>
            <a:r>
              <a:rPr lang="en-US" sz="1600" b="1" kern="1200" dirty="0">
                <a:solidFill>
                  <a:schemeClr val="tx2"/>
                </a:solidFill>
                <a:latin typeface="+mn-lt"/>
                <a:ea typeface="+mn-ea"/>
                <a:cs typeface="+mn-cs"/>
              </a:rPr>
              <a:t>STUDENT NAME: VASILE SLEVOACA</a:t>
            </a:r>
          </a:p>
          <a:p>
            <a:pPr defTabSz="914400">
              <a:lnSpc>
                <a:spcPct val="90000"/>
              </a:lnSpc>
              <a:spcBef>
                <a:spcPts val="1000"/>
              </a:spcBef>
              <a:spcAft>
                <a:spcPts val="600"/>
              </a:spcAft>
            </a:pPr>
            <a:r>
              <a:rPr lang="en-US" sz="1600" b="1" kern="1200" dirty="0">
                <a:solidFill>
                  <a:schemeClr val="tx2"/>
                </a:solidFill>
                <a:latin typeface="+mn-lt"/>
                <a:ea typeface="+mn-ea"/>
                <a:cs typeface="+mn-cs"/>
              </a:rPr>
              <a:t>STUDENT NUMBER: 2332190</a:t>
            </a:r>
          </a:p>
          <a:p>
            <a:pPr defTabSz="914400">
              <a:lnSpc>
                <a:spcPct val="90000"/>
              </a:lnSpc>
              <a:spcBef>
                <a:spcPts val="1000"/>
              </a:spcBef>
              <a:spcAft>
                <a:spcPts val="600"/>
              </a:spcAft>
            </a:pPr>
            <a:r>
              <a:rPr lang="en-US" sz="1600" b="1" kern="1200" dirty="0">
                <a:solidFill>
                  <a:schemeClr val="tx2"/>
                </a:solidFill>
                <a:latin typeface="+mn-lt"/>
                <a:ea typeface="+mn-ea"/>
                <a:cs typeface="+mn-cs"/>
              </a:rPr>
              <a:t>LECTURER: GREGORY COWAN</a:t>
            </a:r>
          </a:p>
        </p:txBody>
      </p:sp>
      <p:grpSp>
        <p:nvGrpSpPr>
          <p:cNvPr id="50" name="Group 49">
            <a:extLst>
              <a:ext uri="{FF2B5EF4-FFF2-40B4-BE49-F238E27FC236}">
                <a16:creationId xmlns:a16="http://schemas.microsoft.com/office/drawing/2014/main" id="{A1EDC8FC-C3D1-4FE4-8E66-29767478D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51" name="Freeform: Shape 50">
              <a:extLst>
                <a:ext uri="{FF2B5EF4-FFF2-40B4-BE49-F238E27FC236}">
                  <a16:creationId xmlns:a16="http://schemas.microsoft.com/office/drawing/2014/main" id="{51638344-E7F0-4958-8208-ADCB822569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4E1970FB-4D97-4834-84EC-E48B27CC1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CEA7D5D6-1774-4826-A365-56CA591C9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C9CE5CDD-EDFB-416F-889C-A7DB46AA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a:extLst>
              <a:ext uri="{FF2B5EF4-FFF2-40B4-BE49-F238E27FC236}">
                <a16:creationId xmlns:a16="http://schemas.microsoft.com/office/drawing/2014/main" id="{1BC136B2-4D8D-4561-95D5-56167F411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114799"/>
            <a:ext cx="3655725" cy="2743201"/>
            <a:chOff x="-305" y="-1"/>
            <a:chExt cx="3832880" cy="2876136"/>
          </a:xfrm>
        </p:grpSpPr>
        <p:sp>
          <p:nvSpPr>
            <p:cNvPr id="57" name="Freeform: Shape 56">
              <a:extLst>
                <a:ext uri="{FF2B5EF4-FFF2-40B4-BE49-F238E27FC236}">
                  <a16:creationId xmlns:a16="http://schemas.microsoft.com/office/drawing/2014/main" id="{2C3B060E-7597-4B31-9EBE-16DBC974C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937A35E4-8449-4A65-9CFF-F87916203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25774B36-1747-45AE-82C4-C5BA90C51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0022F94E-D4FB-4369-A3EE-7D82330BA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1CE126F-C338-3802-5431-9DEAB48741DF}"/>
              </a:ext>
            </a:extLst>
          </p:cNvPr>
          <p:cNvSpPr txBox="1"/>
          <p:nvPr/>
        </p:nvSpPr>
        <p:spPr>
          <a:xfrm>
            <a:off x="1981403" y="2077211"/>
            <a:ext cx="6596468" cy="2672363"/>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200" b="1" kern="1200" dirty="0">
                <a:solidFill>
                  <a:schemeClr val="accent1">
                    <a:lumMod val="50000"/>
                  </a:schemeClr>
                </a:solidFill>
                <a:latin typeface="+mj-lt"/>
                <a:ea typeface="+mj-ea"/>
                <a:cs typeface="+mj-cs"/>
              </a:rPr>
              <a:t>BA (Hons) Leadership and Management Skills for the Workplace</a:t>
            </a:r>
          </a:p>
          <a:p>
            <a:pPr algn="ctr" defTabSz="914400">
              <a:lnSpc>
                <a:spcPct val="90000"/>
              </a:lnSpc>
              <a:spcBef>
                <a:spcPct val="0"/>
              </a:spcBef>
              <a:spcAft>
                <a:spcPts val="600"/>
              </a:spcAft>
            </a:pPr>
            <a:r>
              <a:rPr lang="en-US" sz="3200" b="1" kern="1200" dirty="0">
                <a:solidFill>
                  <a:schemeClr val="accent1">
                    <a:lumMod val="50000"/>
                  </a:schemeClr>
                </a:solidFill>
                <a:latin typeface="+mj-lt"/>
                <a:ea typeface="+mj-ea"/>
                <a:cs typeface="+mj-cs"/>
              </a:rPr>
              <a:t>Developing and Managing Individuals and Teams</a:t>
            </a:r>
          </a:p>
          <a:p>
            <a:pPr algn="ctr" defTabSz="914400">
              <a:lnSpc>
                <a:spcPct val="90000"/>
              </a:lnSpc>
              <a:spcBef>
                <a:spcPct val="0"/>
              </a:spcBef>
              <a:spcAft>
                <a:spcPts val="600"/>
              </a:spcAft>
            </a:pPr>
            <a:r>
              <a:rPr lang="en-US" sz="3200" b="1" kern="1200" dirty="0">
                <a:solidFill>
                  <a:schemeClr val="accent1">
                    <a:lumMod val="50000"/>
                  </a:schemeClr>
                </a:solidFill>
                <a:latin typeface="+mj-lt"/>
                <a:ea typeface="+mj-ea"/>
                <a:cs typeface="+mj-cs"/>
              </a:rPr>
              <a:t>LCLM5002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365125"/>
            <a:ext cx="10515600" cy="1047651"/>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rmAutofit/>
          </a:bodyPr>
          <a:lstStyle/>
          <a:p>
            <a:r>
              <a:rPr lang="en-US" b="1" dirty="0"/>
              <a:t>Table of content</a:t>
            </a:r>
            <a:endParaRPr lang="en-US" dirty="0"/>
          </a:p>
        </p:txBody>
      </p:sp>
      <p:sp>
        <p:nvSpPr>
          <p:cNvPr id="3" name="Content Placeholder 2"/>
          <p:cNvSpPr>
            <a:spLocks noGrp="1"/>
          </p:cNvSpPr>
          <p:nvPr>
            <p:ph idx="1"/>
          </p:nvPr>
        </p:nvSpPr>
        <p:spPr>
          <a:xfrm>
            <a:off x="407368" y="1711747"/>
            <a:ext cx="8229600" cy="4781128"/>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rmAutofit fontScale="70000" lnSpcReduction="20000"/>
          </a:bodyPr>
          <a:lstStyle/>
          <a:p>
            <a:pPr algn="just"/>
            <a:r>
              <a:rPr lang="en-GB" b="1" dirty="0"/>
              <a:t>Slide 1: Introduction of the study</a:t>
            </a:r>
            <a:endParaRPr lang="en-IN" b="1" dirty="0"/>
          </a:p>
          <a:p>
            <a:pPr algn="just"/>
            <a:r>
              <a:rPr lang="en-GB" b="1" dirty="0"/>
              <a:t>Slide 2: Brief introduction of the Company</a:t>
            </a:r>
            <a:endParaRPr lang="en-IN" b="1" dirty="0"/>
          </a:p>
          <a:p>
            <a:pPr algn="just"/>
            <a:r>
              <a:rPr lang="en-GB" b="1" dirty="0"/>
              <a:t>Slide 3: Recruitment process (Job analysis)</a:t>
            </a:r>
            <a:endParaRPr lang="en-IN" b="1" dirty="0"/>
          </a:p>
          <a:p>
            <a:pPr algn="just"/>
            <a:r>
              <a:rPr lang="en-GB" b="1" dirty="0"/>
              <a:t>Slide 4: Recruitment process (Job description)</a:t>
            </a:r>
            <a:endParaRPr lang="en-IN" b="1" dirty="0"/>
          </a:p>
          <a:p>
            <a:pPr algn="just"/>
            <a:r>
              <a:rPr lang="en-GB" b="1" dirty="0"/>
              <a:t>Slide 5: Recruitment process (Person specification)</a:t>
            </a:r>
            <a:endParaRPr lang="en-IN" b="1" dirty="0"/>
          </a:p>
          <a:p>
            <a:pPr algn="just"/>
            <a:r>
              <a:rPr lang="en-GB" b="1" dirty="0"/>
              <a:t>Slide 6: Types of interviews for the team member (Behavioural)</a:t>
            </a:r>
            <a:endParaRPr lang="en-IN" b="1" dirty="0"/>
          </a:p>
          <a:p>
            <a:pPr algn="just"/>
            <a:r>
              <a:rPr lang="en-GB" b="1" dirty="0"/>
              <a:t>Slide 7: Types of interviews for the team member (Situational)</a:t>
            </a:r>
            <a:endParaRPr lang="en-IN" b="1" dirty="0"/>
          </a:p>
          <a:p>
            <a:pPr algn="just"/>
            <a:r>
              <a:rPr lang="en-GB" b="1" dirty="0"/>
              <a:t>Slide 8: Types of interviews for the team member (Technical)</a:t>
            </a:r>
            <a:endParaRPr lang="en-IN" b="1" dirty="0"/>
          </a:p>
          <a:p>
            <a:pPr algn="just"/>
            <a:r>
              <a:rPr lang="en-GB" b="1" dirty="0"/>
              <a:t>Slide 9: Appropriate questioning techniques (probing)</a:t>
            </a:r>
            <a:endParaRPr lang="en-IN" b="1" dirty="0"/>
          </a:p>
          <a:p>
            <a:pPr algn="just"/>
            <a:r>
              <a:rPr lang="en-GB" b="1" dirty="0"/>
              <a:t>Slide 10: Appropriate questioning techniques (Leading and Socratic)</a:t>
            </a:r>
            <a:endParaRPr lang="en-IN" b="1" dirty="0"/>
          </a:p>
          <a:p>
            <a:pPr algn="just"/>
            <a:r>
              <a:rPr lang="en-GB" b="1" dirty="0"/>
              <a:t>Slide 11: Comparison and contrast between a face-to-face interview and an Online Interview for a project manager candidate</a:t>
            </a:r>
            <a:endParaRPr lang="en-IN" b="1" dirty="0"/>
          </a:p>
          <a:p>
            <a:pPr algn="just"/>
            <a:r>
              <a:rPr lang="en-GB" b="1" dirty="0"/>
              <a:t>Slide 12: Conclusion</a:t>
            </a:r>
            <a:endParaRPr lang="en-IN"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F42939-DD79-425D-C831-01455F6407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5A515D-65C6-D16F-EB25-E64D9016C9E3}"/>
              </a:ext>
            </a:extLst>
          </p:cNvPr>
          <p:cNvSpPr>
            <a:spLocks noGrp="1"/>
          </p:cNvSpPr>
          <p:nvPr>
            <p:ph type="title"/>
          </p:nvPr>
        </p:nvSpPr>
        <p:spPr>
          <a:xfrm>
            <a:off x="407368" y="332656"/>
            <a:ext cx="10515600" cy="975643"/>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Introduction of the study</a:t>
            </a:r>
          </a:p>
        </p:txBody>
      </p:sp>
      <p:sp>
        <p:nvSpPr>
          <p:cNvPr id="3" name="Content Placeholder 2">
            <a:extLst>
              <a:ext uri="{FF2B5EF4-FFF2-40B4-BE49-F238E27FC236}">
                <a16:creationId xmlns:a16="http://schemas.microsoft.com/office/drawing/2014/main" id="{79BCD877-9F4B-7B9B-B022-CAF8B4143827}"/>
              </a:ext>
            </a:extLst>
          </p:cNvPr>
          <p:cNvSpPr>
            <a:spLocks noGrp="1"/>
          </p:cNvSpPr>
          <p:nvPr>
            <p:ph idx="1"/>
          </p:nvPr>
        </p:nvSpPr>
        <p:spPr>
          <a:xfrm>
            <a:off x="407368" y="1592796"/>
            <a:ext cx="6264696" cy="3672408"/>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t>In the logistics and e-commerce business organisations, recruitment and selection are critical areas in terms of building a skilled workforce</a:t>
            </a:r>
            <a:endParaRPr lang="en-IN" sz="1800" dirty="0"/>
          </a:p>
          <a:p>
            <a:pPr lvl="0" algn="just"/>
            <a:r>
              <a:rPr lang="en-GB" sz="1800" dirty="0"/>
              <a:t>The process consists of identifying, attracting, selecting and recruiting the most suitable candidates with proper skills aligned with a specific role</a:t>
            </a:r>
            <a:endParaRPr lang="en-IN" sz="1800" dirty="0"/>
          </a:p>
          <a:p>
            <a:pPr lvl="0" algn="just"/>
            <a:r>
              <a:rPr lang="en-GB" sz="1800" dirty="0"/>
              <a:t>This study is based analysis of different aspects associated with the recruitment and selection of appropriate candidates to become team members for the London office of Amazon</a:t>
            </a:r>
            <a:endParaRPr lang="en-IN" sz="1800" dirty="0"/>
          </a:p>
          <a:p>
            <a:pPr lvl="0" algn="just"/>
            <a:endParaRPr lang="en-US" sz="1800" dirty="0">
              <a:latin typeface="Arial" panose="020B0604020202020204" pitchFamily="34" charset="0"/>
              <a:cs typeface="Arial" panose="020B0604020202020204" pitchFamily="34" charset="0"/>
            </a:endParaRPr>
          </a:p>
        </p:txBody>
      </p:sp>
      <p:pic>
        <p:nvPicPr>
          <p:cNvPr id="4" name="image2.png">
            <a:extLst>
              <a:ext uri="{FF2B5EF4-FFF2-40B4-BE49-F238E27FC236}">
                <a16:creationId xmlns:a16="http://schemas.microsoft.com/office/drawing/2014/main" id="{094036F6-BBEF-AA46-CED8-1DFBC352FB14}"/>
              </a:ext>
            </a:extLst>
          </p:cNvPr>
          <p:cNvPicPr/>
          <p:nvPr/>
        </p:nvPicPr>
        <p:blipFill>
          <a:blip r:embed="rId3"/>
          <a:srcRect/>
          <a:stretch>
            <a:fillRect/>
          </a:stretch>
        </p:blipFill>
        <p:spPr>
          <a:xfrm>
            <a:off x="7248128" y="2780928"/>
            <a:ext cx="4662170" cy="1943735"/>
          </a:xfrm>
          <a:prstGeom prst="rect">
            <a:avLst/>
          </a:prstGeom>
          <a:ln>
            <a:noFill/>
          </a:ln>
          <a:effectLst>
            <a:softEdge rad="112500"/>
          </a:effectLst>
        </p:spPr>
      </p:pic>
    </p:spTree>
    <p:extLst>
      <p:ext uri="{BB962C8B-B14F-4D97-AF65-F5344CB8AC3E}">
        <p14:creationId xmlns:p14="http://schemas.microsoft.com/office/powerpoint/2010/main" val="3329993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F47E7-41C8-501E-B771-595CE99403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380358-0244-882F-87CD-CE7861044071}"/>
              </a:ext>
            </a:extLst>
          </p:cNvPr>
          <p:cNvSpPr>
            <a:spLocks noGrp="1"/>
          </p:cNvSpPr>
          <p:nvPr>
            <p:ph type="title"/>
          </p:nvPr>
        </p:nvSpPr>
        <p:spPr>
          <a:xfrm>
            <a:off x="407368" y="209942"/>
            <a:ext cx="10515600" cy="1325563"/>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Brief introduction of the Company</a:t>
            </a:r>
          </a:p>
        </p:txBody>
      </p:sp>
      <p:sp>
        <p:nvSpPr>
          <p:cNvPr id="3" name="Content Placeholder 2">
            <a:extLst>
              <a:ext uri="{FF2B5EF4-FFF2-40B4-BE49-F238E27FC236}">
                <a16:creationId xmlns:a16="http://schemas.microsoft.com/office/drawing/2014/main" id="{C4481990-D0C7-C454-9E58-ED34BC1B1E19}"/>
              </a:ext>
            </a:extLst>
          </p:cNvPr>
          <p:cNvSpPr>
            <a:spLocks noGrp="1"/>
          </p:cNvSpPr>
          <p:nvPr>
            <p:ph idx="1"/>
          </p:nvPr>
        </p:nvSpPr>
        <p:spPr>
          <a:xfrm>
            <a:off x="421488" y="1938344"/>
            <a:ext cx="5689848" cy="2981312"/>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t>Amazon is a multinational company that started its operation in the UK in 1998 (About Amazon, 2023a)</a:t>
            </a:r>
            <a:endParaRPr lang="en-IN" sz="1800" dirty="0"/>
          </a:p>
          <a:p>
            <a:pPr lvl="0" algn="just"/>
            <a:r>
              <a:rPr lang="en-GB" sz="1800" dirty="0"/>
              <a:t>The main office of the company in the UK is situated at London with several fulfilment centres across the UK</a:t>
            </a:r>
            <a:endParaRPr lang="en-IN" sz="1800" dirty="0"/>
          </a:p>
          <a:p>
            <a:pPr lvl="0" algn="just"/>
            <a:r>
              <a:rPr lang="en-GB" sz="1800" dirty="0"/>
              <a:t>The company operates in e-commerce, cloud computing (AWS), and logistics</a:t>
            </a:r>
            <a:endParaRPr lang="en-IN" sz="1800" dirty="0"/>
          </a:p>
          <a:p>
            <a:pPr algn="just"/>
            <a:r>
              <a:rPr lang="en-GB" sz="1800" dirty="0"/>
              <a:t>The company employs around 70000 people in the UK, contributing in employment in this country (BBC, 2023)</a:t>
            </a:r>
            <a:endParaRPr lang="en-US" sz="1800" dirty="0">
              <a:latin typeface="Arial" panose="020B0604020202020204" pitchFamily="34" charset="0"/>
              <a:cs typeface="Arial" panose="020B0604020202020204" pitchFamily="34" charset="0"/>
            </a:endParaRPr>
          </a:p>
        </p:txBody>
      </p:sp>
      <p:pic>
        <p:nvPicPr>
          <p:cNvPr id="5" name="image3.png">
            <a:extLst>
              <a:ext uri="{FF2B5EF4-FFF2-40B4-BE49-F238E27FC236}">
                <a16:creationId xmlns:a16="http://schemas.microsoft.com/office/drawing/2014/main" id="{80E06A25-C680-EDC3-7910-232E0EA34368}"/>
              </a:ext>
            </a:extLst>
          </p:cNvPr>
          <p:cNvPicPr/>
          <p:nvPr/>
        </p:nvPicPr>
        <p:blipFill>
          <a:blip r:embed="rId3"/>
          <a:srcRect/>
          <a:stretch>
            <a:fillRect/>
          </a:stretch>
        </p:blipFill>
        <p:spPr>
          <a:xfrm>
            <a:off x="7824192" y="1844824"/>
            <a:ext cx="3301365" cy="3507105"/>
          </a:xfrm>
          <a:prstGeom prst="rect">
            <a:avLst/>
          </a:prstGeom>
          <a:ln w="25400">
            <a:solidFill>
              <a:srgbClr val="000000"/>
            </a:solidFill>
            <a:prstDash val="solid"/>
          </a:ln>
        </p:spPr>
      </p:pic>
      <p:sp>
        <p:nvSpPr>
          <p:cNvPr id="6" name="Rectangle: Rounded Corners 5">
            <a:extLst>
              <a:ext uri="{FF2B5EF4-FFF2-40B4-BE49-F238E27FC236}">
                <a16:creationId xmlns:a16="http://schemas.microsoft.com/office/drawing/2014/main" id="{D626A4C1-26D3-D007-0D78-521C0D96FBC5}"/>
              </a:ext>
            </a:extLst>
          </p:cNvPr>
          <p:cNvSpPr/>
          <p:nvPr/>
        </p:nvSpPr>
        <p:spPr>
          <a:xfrm>
            <a:off x="7824191" y="5661248"/>
            <a:ext cx="3301366" cy="50405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(Source: About Amazon, 2023a)</a:t>
            </a:r>
            <a:endParaRPr lang="en-IN" dirty="0"/>
          </a:p>
        </p:txBody>
      </p:sp>
    </p:spTree>
    <p:extLst>
      <p:ext uri="{BB962C8B-B14F-4D97-AF65-F5344CB8AC3E}">
        <p14:creationId xmlns:p14="http://schemas.microsoft.com/office/powerpoint/2010/main" val="3565162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CFA907-D6BA-1BDA-079A-942B8C0C75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714A75-6DFF-28C8-F670-8B593E252869}"/>
              </a:ext>
            </a:extLst>
          </p:cNvPr>
          <p:cNvSpPr>
            <a:spLocks noGrp="1"/>
          </p:cNvSpPr>
          <p:nvPr>
            <p:ph type="title"/>
          </p:nvPr>
        </p:nvSpPr>
        <p:spPr>
          <a:xfrm>
            <a:off x="853175" y="243061"/>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Recruitment process (Job analysis)</a:t>
            </a:r>
          </a:p>
        </p:txBody>
      </p:sp>
      <p:sp>
        <p:nvSpPr>
          <p:cNvPr id="3" name="Content Placeholder 2">
            <a:extLst>
              <a:ext uri="{FF2B5EF4-FFF2-40B4-BE49-F238E27FC236}">
                <a16:creationId xmlns:a16="http://schemas.microsoft.com/office/drawing/2014/main" id="{72B4BA70-2B40-D668-47C8-19800C9FD212}"/>
              </a:ext>
            </a:extLst>
          </p:cNvPr>
          <p:cNvSpPr>
            <a:spLocks noGrp="1"/>
          </p:cNvSpPr>
          <p:nvPr>
            <p:ph idx="1"/>
          </p:nvPr>
        </p:nvSpPr>
        <p:spPr>
          <a:xfrm>
            <a:off x="839415" y="1570150"/>
            <a:ext cx="5915000" cy="4536502"/>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In the process of recruitment, job analysis is one of the significant areas</a:t>
            </a:r>
            <a:endParaRPr lang="en-IN" sz="1800" dirty="0"/>
          </a:p>
          <a:p>
            <a:pPr lvl="0" algn="just"/>
            <a:r>
              <a:rPr lang="en-GB" sz="1800" dirty="0"/>
              <a:t>Job analysis is beneficial to organisations to drive different aspects of recruitment such as hiring, managing and promoting members according to their skills and capabilities (Mildawani, 2023)</a:t>
            </a:r>
            <a:endParaRPr lang="en-IN" sz="1800" dirty="0"/>
          </a:p>
          <a:p>
            <a:pPr lvl="0" algn="just"/>
            <a:r>
              <a:rPr lang="en-GB" sz="1800" dirty="0"/>
              <a:t>Amazon has started using AI and ML in terms of analysing the requirements of jobs</a:t>
            </a:r>
            <a:endParaRPr lang="en-IN" sz="1800" dirty="0"/>
          </a:p>
          <a:p>
            <a:pPr lvl="0" algn="just"/>
            <a:r>
              <a:rPr lang="en-GB" sz="1800" dirty="0"/>
              <a:t>In this manner, the company is able to match the skills of employees with the requirements of jobs (About Amazon, 2023b)</a:t>
            </a:r>
            <a:endParaRPr lang="en-IN" sz="1800" dirty="0"/>
          </a:p>
          <a:p>
            <a:pPr algn="just"/>
            <a:r>
              <a:rPr lang="en-GB" sz="1800" dirty="0"/>
              <a:t>In the project manager role, financial knowledge, management skills, performance tracking and change management, and stakeholder engagement are the essential skills</a:t>
            </a:r>
            <a:endParaRPr lang="en-US" sz="1800" dirty="0">
              <a:latin typeface="Arial" panose="020B0604020202020204" pitchFamily="34" charset="0"/>
              <a:cs typeface="Arial" panose="020B0604020202020204" pitchFamily="34" charset="0"/>
            </a:endParaRPr>
          </a:p>
        </p:txBody>
      </p:sp>
      <p:pic>
        <p:nvPicPr>
          <p:cNvPr id="4" name="image10.png">
            <a:extLst>
              <a:ext uri="{FF2B5EF4-FFF2-40B4-BE49-F238E27FC236}">
                <a16:creationId xmlns:a16="http://schemas.microsoft.com/office/drawing/2014/main" id="{EC07C586-5A20-B66C-833C-FADB5CF1F458}"/>
              </a:ext>
            </a:extLst>
          </p:cNvPr>
          <p:cNvPicPr/>
          <p:nvPr/>
        </p:nvPicPr>
        <p:blipFill>
          <a:blip r:embed="rId3"/>
          <a:srcRect/>
          <a:stretch>
            <a:fillRect/>
          </a:stretch>
        </p:blipFill>
        <p:spPr>
          <a:xfrm>
            <a:off x="8184232" y="2204864"/>
            <a:ext cx="3168353" cy="3267075"/>
          </a:xfrm>
          <a:prstGeom prst="rect">
            <a:avLst/>
          </a:prstGeom>
          <a:ln>
            <a:noFill/>
          </a:ln>
          <a:effectLst>
            <a:softEdge rad="112500"/>
          </a:effectLst>
        </p:spPr>
      </p:pic>
    </p:spTree>
    <p:extLst>
      <p:ext uri="{BB962C8B-B14F-4D97-AF65-F5344CB8AC3E}">
        <p14:creationId xmlns:p14="http://schemas.microsoft.com/office/powerpoint/2010/main" val="1863455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D99A4-058A-74F1-A672-5B80E8B4A6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52D6DC-8BB4-28CF-40A6-A1E99F668F80}"/>
              </a:ext>
            </a:extLst>
          </p:cNvPr>
          <p:cNvSpPr>
            <a:spLocks noGrp="1"/>
          </p:cNvSpPr>
          <p:nvPr>
            <p:ph type="title"/>
          </p:nvPr>
        </p:nvSpPr>
        <p:spPr>
          <a:xfrm>
            <a:off x="252842" y="249320"/>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Recruitment process (Job description)</a:t>
            </a:r>
          </a:p>
        </p:txBody>
      </p:sp>
      <p:sp>
        <p:nvSpPr>
          <p:cNvPr id="3" name="Content Placeholder 2">
            <a:extLst>
              <a:ext uri="{FF2B5EF4-FFF2-40B4-BE49-F238E27FC236}">
                <a16:creationId xmlns:a16="http://schemas.microsoft.com/office/drawing/2014/main" id="{2915A11D-3C14-8145-19AC-4B213D071F3D}"/>
              </a:ext>
            </a:extLst>
          </p:cNvPr>
          <p:cNvSpPr>
            <a:spLocks noGrp="1"/>
          </p:cNvSpPr>
          <p:nvPr>
            <p:ph idx="1"/>
          </p:nvPr>
        </p:nvSpPr>
        <p:spPr>
          <a:xfrm>
            <a:off x="252842" y="1664804"/>
            <a:ext cx="6240016" cy="4129788"/>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algn="just">
              <a:buFont typeface="Arial" panose="020B0604020202020204" pitchFamily="34" charset="0"/>
              <a:buChar char="●"/>
            </a:pPr>
            <a:r>
              <a:rPr lang="en-GB" sz="1800" dirty="0">
                <a:latin typeface="Arial" panose="020B0604020202020204" pitchFamily="34" charset="0"/>
                <a:ea typeface="Arial" panose="020B0604020202020204" pitchFamily="34" charset="0"/>
              </a:rPr>
              <a:t>A job description is another important component in the process of recruitment </a:t>
            </a:r>
            <a:endParaRPr lang="en-IN" sz="1800" dirty="0">
              <a:latin typeface="Arial" panose="020B0604020202020204" pitchFamily="34" charset="0"/>
              <a:ea typeface="Arial" panose="020B0604020202020204" pitchFamily="34" charset="0"/>
            </a:endParaRPr>
          </a:p>
          <a:p>
            <a:pPr algn="just">
              <a:buFont typeface="Arial" panose="020B0604020202020204" pitchFamily="34" charset="0"/>
              <a:buChar char="●"/>
            </a:pPr>
            <a:r>
              <a:rPr lang="en-GB" sz="1800" dirty="0">
                <a:latin typeface="Arial" panose="020B0604020202020204" pitchFamily="34" charset="0"/>
                <a:ea typeface="Arial" panose="020B0604020202020204" pitchFamily="34" charset="0"/>
              </a:rPr>
              <a:t>Job description outlines main duties and responsibilities</a:t>
            </a:r>
            <a:endParaRPr lang="en-IN" sz="1800" dirty="0">
              <a:latin typeface="Arial" panose="020B0604020202020204" pitchFamily="34" charset="0"/>
              <a:ea typeface="Arial" panose="020B0604020202020204" pitchFamily="34" charset="0"/>
            </a:endParaRPr>
          </a:p>
          <a:p>
            <a:pPr algn="just">
              <a:buFont typeface="Arial" panose="020B0604020202020204" pitchFamily="34" charset="0"/>
              <a:buChar char="●"/>
            </a:pPr>
            <a:r>
              <a:rPr lang="en-GB" sz="1800" dirty="0">
                <a:latin typeface="Arial" panose="020B0604020202020204" pitchFamily="34" charset="0"/>
                <a:ea typeface="Arial" panose="020B0604020202020204" pitchFamily="34" charset="0"/>
              </a:rPr>
              <a:t>The major implication of the job description is to provide all the duties that are associated with a specific role (BBC, 2025)</a:t>
            </a:r>
            <a:endParaRPr lang="en-IN" sz="1800" dirty="0">
              <a:latin typeface="Arial" panose="020B0604020202020204" pitchFamily="34" charset="0"/>
              <a:ea typeface="Arial" panose="020B0604020202020204" pitchFamily="34" charset="0"/>
            </a:endParaRPr>
          </a:p>
          <a:p>
            <a:pPr algn="just">
              <a:buFont typeface="Arial" panose="020B0604020202020204" pitchFamily="34" charset="0"/>
              <a:buChar char="●"/>
            </a:pPr>
            <a:r>
              <a:rPr lang="en-GB" sz="1800" dirty="0">
                <a:latin typeface="Arial" panose="020B0604020202020204" pitchFamily="34" charset="0"/>
                <a:ea typeface="Arial" panose="020B0604020202020204" pitchFamily="34" charset="0"/>
              </a:rPr>
              <a:t>The job description in the role of project manager at Amazon includes a brief description of the role, key responsibilities  (LinkedIn, n.d)</a:t>
            </a:r>
            <a:endParaRPr lang="en-IN" sz="1800" dirty="0">
              <a:latin typeface="Arial" panose="020B0604020202020204" pitchFamily="34" charset="0"/>
              <a:ea typeface="Arial" panose="020B0604020202020204" pitchFamily="34" charset="0"/>
            </a:endParaRPr>
          </a:p>
          <a:p>
            <a:pPr algn="just">
              <a:buFont typeface="Arial" panose="020B0604020202020204" pitchFamily="34" charset="0"/>
              <a:buChar char="●"/>
            </a:pPr>
            <a:r>
              <a:rPr lang="en-GB" sz="1800" dirty="0">
                <a:latin typeface="Arial" panose="020B0604020202020204" pitchFamily="34" charset="0"/>
                <a:ea typeface="Arial" panose="020B0604020202020204" pitchFamily="34" charset="0"/>
              </a:rPr>
              <a:t>With the help of a proper description, the skills and capabilities of a project manager can be identified</a:t>
            </a:r>
            <a:endParaRPr lang="en-US" sz="1800" dirty="0">
              <a:latin typeface="Arial" panose="020B0604020202020204" pitchFamily="34" charset="0"/>
              <a:cs typeface="Arial" panose="020B0604020202020204" pitchFamily="34" charset="0"/>
            </a:endParaRPr>
          </a:p>
        </p:txBody>
      </p:sp>
      <p:pic>
        <p:nvPicPr>
          <p:cNvPr id="5" name="image8.png">
            <a:extLst>
              <a:ext uri="{FF2B5EF4-FFF2-40B4-BE49-F238E27FC236}">
                <a16:creationId xmlns:a16="http://schemas.microsoft.com/office/drawing/2014/main" id="{22C59247-D0FF-7367-C966-F1FDA2030C02}"/>
              </a:ext>
            </a:extLst>
          </p:cNvPr>
          <p:cNvPicPr/>
          <p:nvPr/>
        </p:nvPicPr>
        <p:blipFill>
          <a:blip r:embed="rId3"/>
          <a:srcRect/>
          <a:stretch>
            <a:fillRect/>
          </a:stretch>
        </p:blipFill>
        <p:spPr>
          <a:xfrm>
            <a:off x="6672064" y="2636912"/>
            <a:ext cx="5411110" cy="2852936"/>
          </a:xfrm>
          <a:prstGeom prst="rect">
            <a:avLst/>
          </a:prstGeom>
          <a:ln>
            <a:noFill/>
          </a:ln>
          <a:effectLst>
            <a:outerShdw blurRad="292100" dist="139700" dir="2700000" algn="tl" rotWithShape="0">
              <a:srgbClr val="333333">
                <a:alpha val="65000"/>
              </a:srgbClr>
            </a:outerShdw>
          </a:effectLst>
        </p:spPr>
      </p:pic>
      <p:sp>
        <p:nvSpPr>
          <p:cNvPr id="4" name="Rectangle: Rounded Corners 3">
            <a:extLst>
              <a:ext uri="{FF2B5EF4-FFF2-40B4-BE49-F238E27FC236}">
                <a16:creationId xmlns:a16="http://schemas.microsoft.com/office/drawing/2014/main" id="{4A787D53-90A5-AD97-9F2A-00737E0DE4AD}"/>
              </a:ext>
            </a:extLst>
          </p:cNvPr>
          <p:cNvSpPr/>
          <p:nvPr/>
        </p:nvSpPr>
        <p:spPr>
          <a:xfrm>
            <a:off x="8636968" y="5724832"/>
            <a:ext cx="3168352" cy="50405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(Source: Source: LinkedIn, n.d)</a:t>
            </a:r>
            <a:endParaRPr lang="en-IN" dirty="0"/>
          </a:p>
        </p:txBody>
      </p:sp>
    </p:spTree>
    <p:extLst>
      <p:ext uri="{BB962C8B-B14F-4D97-AF65-F5344CB8AC3E}">
        <p14:creationId xmlns:p14="http://schemas.microsoft.com/office/powerpoint/2010/main" val="2633622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999A3-85EF-AB69-34FA-EA997878D2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856F2A-4181-C3FC-F365-088B31848BD7}"/>
              </a:ext>
            </a:extLst>
          </p:cNvPr>
          <p:cNvSpPr>
            <a:spLocks noGrp="1"/>
          </p:cNvSpPr>
          <p:nvPr>
            <p:ph type="title"/>
          </p:nvPr>
        </p:nvSpPr>
        <p:spPr>
          <a:xfrm>
            <a:off x="479376" y="476672"/>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Recruitment process (Person specification)</a:t>
            </a:r>
          </a:p>
        </p:txBody>
      </p:sp>
      <p:sp>
        <p:nvSpPr>
          <p:cNvPr id="3" name="Content Placeholder 2">
            <a:extLst>
              <a:ext uri="{FF2B5EF4-FFF2-40B4-BE49-F238E27FC236}">
                <a16:creationId xmlns:a16="http://schemas.microsoft.com/office/drawing/2014/main" id="{96B0AEF8-30B5-4C56-825C-51BC1906D62C}"/>
              </a:ext>
            </a:extLst>
          </p:cNvPr>
          <p:cNvSpPr>
            <a:spLocks noGrp="1"/>
          </p:cNvSpPr>
          <p:nvPr>
            <p:ph idx="1"/>
          </p:nvPr>
        </p:nvSpPr>
        <p:spPr>
          <a:xfrm>
            <a:off x="479376" y="1810296"/>
            <a:ext cx="5410944" cy="4104456"/>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In the process of recruitment, determining the person specification is one of the important areas</a:t>
            </a:r>
            <a:endParaRPr lang="en-IN" sz="1800" dirty="0"/>
          </a:p>
          <a:p>
            <a:pPr lvl="0" algn="just"/>
            <a:r>
              <a:rPr lang="en-GB" sz="1800" dirty="0"/>
              <a:t>With the help of a person specification, the qualifications, experience, and skills required for a specific job role can be defined properly (Vernau </a:t>
            </a:r>
            <a:r>
              <a:rPr lang="en-GB" sz="1800" i="1" dirty="0"/>
              <a:t>et al.</a:t>
            </a:r>
            <a:r>
              <a:rPr lang="en-GB" sz="1800" dirty="0"/>
              <a:t>, 2021)</a:t>
            </a:r>
            <a:endParaRPr lang="en-IN" sz="1800" dirty="0"/>
          </a:p>
          <a:p>
            <a:pPr lvl="0" algn="just"/>
            <a:r>
              <a:rPr lang="en-GB" sz="1800" dirty="0"/>
              <a:t>In the role of project manager in Amazon, the person specification includes the required academic degrees, relevant skills and experience and certifications (LinkedIn, n.d)</a:t>
            </a:r>
            <a:endParaRPr lang="en-IN" sz="1800" dirty="0"/>
          </a:p>
          <a:p>
            <a:pPr algn="just"/>
            <a:r>
              <a:rPr lang="en-GB" sz="1800" dirty="0"/>
              <a:t>A person specification can help to decide the criteria for selecting a candidate in the role of project manager in Amazon</a:t>
            </a:r>
            <a:endParaRPr lang="en-US" sz="1800" dirty="0">
              <a:latin typeface="Arial" panose="020B0604020202020204" pitchFamily="34" charset="0"/>
              <a:cs typeface="Arial" panose="020B0604020202020204" pitchFamily="34" charset="0"/>
            </a:endParaRPr>
          </a:p>
        </p:txBody>
      </p:sp>
      <p:pic>
        <p:nvPicPr>
          <p:cNvPr id="4" name="image4.png">
            <a:extLst>
              <a:ext uri="{FF2B5EF4-FFF2-40B4-BE49-F238E27FC236}">
                <a16:creationId xmlns:a16="http://schemas.microsoft.com/office/drawing/2014/main" id="{CBA83785-57B2-E04F-1B82-B9EBE1E9FE35}"/>
              </a:ext>
            </a:extLst>
          </p:cNvPr>
          <p:cNvPicPr/>
          <p:nvPr/>
        </p:nvPicPr>
        <p:blipFill>
          <a:blip r:embed="rId3"/>
          <a:srcRect/>
          <a:stretch>
            <a:fillRect/>
          </a:stretch>
        </p:blipFill>
        <p:spPr>
          <a:xfrm>
            <a:off x="8040216" y="2898616"/>
            <a:ext cx="3595370" cy="29921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01979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5088B-62ED-F49A-426F-0052ACED03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DCC5AF-5E41-A498-51A5-D489543C45A7}"/>
              </a:ext>
            </a:extLst>
          </p:cNvPr>
          <p:cNvSpPr>
            <a:spLocks noGrp="1"/>
          </p:cNvSpPr>
          <p:nvPr>
            <p:ph type="title"/>
          </p:nvPr>
        </p:nvSpPr>
        <p:spPr>
          <a:xfrm>
            <a:off x="335360" y="193204"/>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Types of interviews for the team member (Behavioural)</a:t>
            </a:r>
          </a:p>
        </p:txBody>
      </p:sp>
      <p:sp>
        <p:nvSpPr>
          <p:cNvPr id="3" name="Content Placeholder 2">
            <a:extLst>
              <a:ext uri="{FF2B5EF4-FFF2-40B4-BE49-F238E27FC236}">
                <a16:creationId xmlns:a16="http://schemas.microsoft.com/office/drawing/2014/main" id="{2B129644-7975-F0B2-CE8B-7E32C8C453F2}"/>
              </a:ext>
            </a:extLst>
          </p:cNvPr>
          <p:cNvSpPr>
            <a:spLocks noGrp="1"/>
          </p:cNvSpPr>
          <p:nvPr>
            <p:ph idx="1"/>
          </p:nvPr>
        </p:nvSpPr>
        <p:spPr>
          <a:xfrm>
            <a:off x="335360" y="1916832"/>
            <a:ext cx="5541152" cy="3816424"/>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In the organisational context, different types of interviews are seen that can drive the process of recruitment according to the nature of job and organisation</a:t>
            </a:r>
            <a:endParaRPr lang="en-IN" sz="1800" dirty="0"/>
          </a:p>
          <a:p>
            <a:pPr lvl="0" algn="just"/>
            <a:r>
              <a:rPr lang="en-GB" sz="1800" dirty="0"/>
              <a:t>A behavioural interview is based on understanding the trend of responses provided by candidates in a specific situation, leveraging their past experiences (Accenture, n.d)</a:t>
            </a:r>
            <a:endParaRPr lang="en-IN" sz="1800" dirty="0"/>
          </a:p>
          <a:p>
            <a:pPr lvl="0" algn="just"/>
            <a:r>
              <a:rPr lang="en-GB" sz="1800" dirty="0"/>
              <a:t>In Amazon, the company is using the behavioural interview</a:t>
            </a:r>
            <a:endParaRPr lang="en-IN" sz="1800" dirty="0"/>
          </a:p>
          <a:p>
            <a:pPr algn="just"/>
            <a:r>
              <a:rPr lang="en-GB" sz="1800" dirty="0"/>
              <a:t>The questions are designed with the consideration of the STAR method, including Situation, Task, Action and Result (Amazon, n.d)</a:t>
            </a:r>
            <a:endParaRPr lang="en-US" sz="1800" dirty="0">
              <a:latin typeface="Arial" panose="020B0604020202020204" pitchFamily="34" charset="0"/>
              <a:cs typeface="Arial" panose="020B0604020202020204" pitchFamily="34" charset="0"/>
            </a:endParaRPr>
          </a:p>
        </p:txBody>
      </p:sp>
      <p:pic>
        <p:nvPicPr>
          <p:cNvPr id="5" name="image1.png">
            <a:extLst>
              <a:ext uri="{FF2B5EF4-FFF2-40B4-BE49-F238E27FC236}">
                <a16:creationId xmlns:a16="http://schemas.microsoft.com/office/drawing/2014/main" id="{F315C8D6-6081-7A05-E241-AECEF1ABFAC3}"/>
              </a:ext>
            </a:extLst>
          </p:cNvPr>
          <p:cNvPicPr/>
          <p:nvPr/>
        </p:nvPicPr>
        <p:blipFill>
          <a:blip r:embed="rId3"/>
          <a:srcRect/>
          <a:stretch>
            <a:fillRect/>
          </a:stretch>
        </p:blipFill>
        <p:spPr>
          <a:xfrm>
            <a:off x="6775384" y="2466602"/>
            <a:ext cx="5413544" cy="1924795"/>
          </a:xfrm>
          <a:prstGeom prst="rect">
            <a:avLst/>
          </a:prstGeom>
          <a:ln>
            <a:noFill/>
          </a:ln>
          <a:effectLst>
            <a:softEdge rad="112500"/>
          </a:effectLst>
        </p:spPr>
      </p:pic>
    </p:spTree>
    <p:extLst>
      <p:ext uri="{BB962C8B-B14F-4D97-AF65-F5344CB8AC3E}">
        <p14:creationId xmlns:p14="http://schemas.microsoft.com/office/powerpoint/2010/main" val="3960796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0FC27-0F33-B2EC-630E-8EC0731077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F4C5B0-05C0-DD1A-9872-DF5DC0D6D012}"/>
              </a:ext>
            </a:extLst>
          </p:cNvPr>
          <p:cNvSpPr>
            <a:spLocks noGrp="1"/>
          </p:cNvSpPr>
          <p:nvPr>
            <p:ph type="title"/>
          </p:nvPr>
        </p:nvSpPr>
        <p:spPr>
          <a:xfrm>
            <a:off x="489660" y="316372"/>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Types of interviews for the team member (Situational)</a:t>
            </a:r>
          </a:p>
        </p:txBody>
      </p:sp>
      <p:sp>
        <p:nvSpPr>
          <p:cNvPr id="3" name="Content Placeholder 2">
            <a:extLst>
              <a:ext uri="{FF2B5EF4-FFF2-40B4-BE49-F238E27FC236}">
                <a16:creationId xmlns:a16="http://schemas.microsoft.com/office/drawing/2014/main" id="{4874EAF2-B1F4-2B0D-8A50-41ACE55EFCB9}"/>
              </a:ext>
            </a:extLst>
          </p:cNvPr>
          <p:cNvSpPr>
            <a:spLocks noGrp="1"/>
          </p:cNvSpPr>
          <p:nvPr>
            <p:ph idx="1"/>
          </p:nvPr>
        </p:nvSpPr>
        <p:spPr>
          <a:xfrm>
            <a:off x="468752" y="1988840"/>
            <a:ext cx="4690864" cy="3981288"/>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r>
              <a:rPr lang="en-GB" sz="1800" dirty="0"/>
              <a:t>The recruitment process can also be driven by the situational interview method</a:t>
            </a:r>
            <a:endParaRPr lang="en-IN" sz="1800" dirty="0"/>
          </a:p>
          <a:p>
            <a:pPr lvl="0"/>
            <a:r>
              <a:rPr lang="en-GB" sz="1800" dirty="0"/>
              <a:t>A situational interview is helpful to predict the actions of candidates in a hypothetical situation (Oostrom </a:t>
            </a:r>
            <a:r>
              <a:rPr lang="en-GB" sz="1800" i="1" dirty="0"/>
              <a:t>et al.</a:t>
            </a:r>
            <a:r>
              <a:rPr lang="en-GB" sz="1800" dirty="0"/>
              <a:t>, 2016)</a:t>
            </a:r>
            <a:endParaRPr lang="en-IN" sz="1800" dirty="0"/>
          </a:p>
          <a:p>
            <a:pPr lvl="0"/>
            <a:r>
              <a:rPr lang="en-GB" sz="1800" dirty="0"/>
              <a:t>In this manner, the pattern of response of the participants can be forecasted, especially in the position of a project manager</a:t>
            </a:r>
            <a:endParaRPr lang="en-IN" sz="1800" dirty="0"/>
          </a:p>
          <a:p>
            <a:r>
              <a:rPr lang="en-GB" sz="1800" dirty="0"/>
              <a:t>This interview process can help to understand the ways by which candidate applies their knowledge to real-life challenges</a:t>
            </a:r>
            <a:endParaRPr lang="en-US" sz="1800" dirty="0">
              <a:latin typeface="Arial" panose="020B0604020202020204" pitchFamily="34" charset="0"/>
              <a:cs typeface="Arial" panose="020B0604020202020204" pitchFamily="34" charset="0"/>
            </a:endParaRPr>
          </a:p>
        </p:txBody>
      </p:sp>
      <p:pic>
        <p:nvPicPr>
          <p:cNvPr id="4" name="image7.png">
            <a:extLst>
              <a:ext uri="{FF2B5EF4-FFF2-40B4-BE49-F238E27FC236}">
                <a16:creationId xmlns:a16="http://schemas.microsoft.com/office/drawing/2014/main" id="{15C41106-DF69-C4A8-0F6A-A0C593E83A1A}"/>
              </a:ext>
            </a:extLst>
          </p:cNvPr>
          <p:cNvPicPr/>
          <p:nvPr/>
        </p:nvPicPr>
        <p:blipFill>
          <a:blip r:embed="rId3"/>
          <a:srcRect/>
          <a:stretch>
            <a:fillRect/>
          </a:stretch>
        </p:blipFill>
        <p:spPr>
          <a:xfrm>
            <a:off x="5730928" y="2708920"/>
            <a:ext cx="5976664" cy="28529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14391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0E02A-FC78-871F-ADAD-FB54101469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41176A-89AB-1AAD-07CF-09A62AE6263D}"/>
              </a:ext>
            </a:extLst>
          </p:cNvPr>
          <p:cNvSpPr>
            <a:spLocks noGrp="1"/>
          </p:cNvSpPr>
          <p:nvPr>
            <p:ph type="title"/>
          </p:nvPr>
        </p:nvSpPr>
        <p:spPr>
          <a:xfrm>
            <a:off x="407368" y="341787"/>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Types of interviews for the team member (Technical)</a:t>
            </a:r>
          </a:p>
        </p:txBody>
      </p:sp>
      <p:sp>
        <p:nvSpPr>
          <p:cNvPr id="3" name="Content Placeholder 2">
            <a:extLst>
              <a:ext uri="{FF2B5EF4-FFF2-40B4-BE49-F238E27FC236}">
                <a16:creationId xmlns:a16="http://schemas.microsoft.com/office/drawing/2014/main" id="{C9D35448-B6FD-9759-CC90-D889B6C3BF59}"/>
              </a:ext>
            </a:extLst>
          </p:cNvPr>
          <p:cNvSpPr>
            <a:spLocks noGrp="1"/>
          </p:cNvSpPr>
          <p:nvPr>
            <p:ph idx="1"/>
          </p:nvPr>
        </p:nvSpPr>
        <p:spPr>
          <a:xfrm>
            <a:off x="407368" y="2036247"/>
            <a:ext cx="5904656" cy="3336966"/>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A technical interview is another appropriate interview technique that can be included in the process of recruitment</a:t>
            </a:r>
            <a:endParaRPr lang="en-IN" sz="1800" dirty="0"/>
          </a:p>
          <a:p>
            <a:pPr lvl="0" algn="just"/>
            <a:r>
              <a:rPr lang="en-GB" sz="1800" dirty="0"/>
              <a:t>This approach is based on enabling the candidates to show their particular skills and capabilities through practical exercises (Microsoft, n.d)</a:t>
            </a:r>
            <a:endParaRPr lang="en-IN" sz="1800" dirty="0"/>
          </a:p>
          <a:p>
            <a:pPr algn="just"/>
            <a:r>
              <a:rPr lang="en-GB" sz="1800" dirty="0"/>
              <a:t>In terms of recruiting a project manager in Amazon, a technical interview can help to examine the professional and project management expertise of candidates in a real-life situation</a:t>
            </a:r>
            <a:endParaRPr lang="en-US" sz="1800" dirty="0">
              <a:latin typeface="Arial" panose="020B0604020202020204" pitchFamily="34" charset="0"/>
              <a:cs typeface="Arial" panose="020B0604020202020204" pitchFamily="34" charset="0"/>
            </a:endParaRPr>
          </a:p>
        </p:txBody>
      </p:sp>
      <p:pic>
        <p:nvPicPr>
          <p:cNvPr id="5" name="image5.png">
            <a:extLst>
              <a:ext uri="{FF2B5EF4-FFF2-40B4-BE49-F238E27FC236}">
                <a16:creationId xmlns:a16="http://schemas.microsoft.com/office/drawing/2014/main" id="{88B6C333-74E0-FDAC-7C60-EB6A2E31EF7E}"/>
              </a:ext>
            </a:extLst>
          </p:cNvPr>
          <p:cNvPicPr/>
          <p:nvPr/>
        </p:nvPicPr>
        <p:blipFill>
          <a:blip r:embed="rId3"/>
          <a:srcRect/>
          <a:stretch>
            <a:fillRect/>
          </a:stretch>
        </p:blipFill>
        <p:spPr>
          <a:xfrm>
            <a:off x="6960096" y="3364708"/>
            <a:ext cx="4528820" cy="2008505"/>
          </a:xfrm>
          <a:prstGeom prst="rect">
            <a:avLst/>
          </a:prstGeom>
          <a:ln>
            <a:noFill/>
          </a:ln>
          <a:effectLst>
            <a:softEdge rad="112500"/>
          </a:effectLst>
        </p:spPr>
      </p:pic>
    </p:spTree>
    <p:extLst>
      <p:ext uri="{BB962C8B-B14F-4D97-AF65-F5344CB8AC3E}">
        <p14:creationId xmlns:p14="http://schemas.microsoft.com/office/powerpoint/2010/main" val="76024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DB667-F941-031D-EA3B-FE8CA1B27B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0D1A1F-E291-88BB-BB1C-0222C191DBC5}"/>
              </a:ext>
            </a:extLst>
          </p:cNvPr>
          <p:cNvSpPr>
            <a:spLocks noGrp="1"/>
          </p:cNvSpPr>
          <p:nvPr>
            <p:ph type="title"/>
          </p:nvPr>
        </p:nvSpPr>
        <p:spPr>
          <a:xfrm>
            <a:off x="407368" y="359804"/>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Appropriate questioning techniques (probing)</a:t>
            </a:r>
          </a:p>
        </p:txBody>
      </p:sp>
      <p:sp>
        <p:nvSpPr>
          <p:cNvPr id="3" name="Content Placeholder 2">
            <a:extLst>
              <a:ext uri="{FF2B5EF4-FFF2-40B4-BE49-F238E27FC236}">
                <a16:creationId xmlns:a16="http://schemas.microsoft.com/office/drawing/2014/main" id="{451AB9AD-6D8F-51D1-A1B3-63BEEF0E2D79}"/>
              </a:ext>
            </a:extLst>
          </p:cNvPr>
          <p:cNvSpPr>
            <a:spLocks noGrp="1"/>
          </p:cNvSpPr>
          <p:nvPr>
            <p:ph idx="1"/>
          </p:nvPr>
        </p:nvSpPr>
        <p:spPr>
          <a:xfrm>
            <a:off x="383408" y="2060848"/>
            <a:ext cx="6707088" cy="358238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In the recruitment process, probing questioning can provide an in-depth insight into the skills and capabilities of candidates</a:t>
            </a:r>
            <a:endParaRPr lang="en-IN" sz="1800" dirty="0"/>
          </a:p>
          <a:p>
            <a:pPr lvl="0" algn="just"/>
            <a:r>
              <a:rPr lang="en-GB" sz="1800" dirty="0"/>
              <a:t>The probing questions can help to validate the response provided by the candidate to reduce any kind of confusion (Neuert </a:t>
            </a:r>
            <a:r>
              <a:rPr lang="en-GB" sz="1800" i="1" dirty="0"/>
              <a:t>et al.</a:t>
            </a:r>
            <a:r>
              <a:rPr lang="en-GB" sz="1800" dirty="0"/>
              <a:t>, 2025)</a:t>
            </a:r>
            <a:endParaRPr lang="en-IN" sz="1800" dirty="0"/>
          </a:p>
          <a:p>
            <a:pPr lvl="0" algn="just"/>
            <a:r>
              <a:rPr lang="en-GB" sz="1800" dirty="0"/>
              <a:t>This technique focuses on the elaboration of the responses of candidates</a:t>
            </a:r>
            <a:endParaRPr lang="en-IN" sz="1800" dirty="0"/>
          </a:p>
          <a:p>
            <a:pPr algn="just"/>
            <a:r>
              <a:rPr lang="en-GB" sz="1800" dirty="0"/>
              <a:t>As Amazon is using the behavioural interview, the questions regarding actions and results are based on further description (Amazon, n.d)</a:t>
            </a:r>
            <a:endParaRPr lang="en-US" sz="1800" dirty="0">
              <a:latin typeface="Arial" panose="020B0604020202020204" pitchFamily="34" charset="0"/>
              <a:cs typeface="Arial" panose="020B0604020202020204" pitchFamily="34" charset="0"/>
            </a:endParaRPr>
          </a:p>
        </p:txBody>
      </p:sp>
      <p:pic>
        <p:nvPicPr>
          <p:cNvPr id="4" name="image6.png">
            <a:extLst>
              <a:ext uri="{FF2B5EF4-FFF2-40B4-BE49-F238E27FC236}">
                <a16:creationId xmlns:a16="http://schemas.microsoft.com/office/drawing/2014/main" id="{9D227F9D-F76B-6BD9-CA7B-33F651E6B8CA}"/>
              </a:ext>
            </a:extLst>
          </p:cNvPr>
          <p:cNvPicPr/>
          <p:nvPr/>
        </p:nvPicPr>
        <p:blipFill>
          <a:blip r:embed="rId3"/>
          <a:srcRect/>
          <a:stretch>
            <a:fillRect/>
          </a:stretch>
        </p:blipFill>
        <p:spPr>
          <a:xfrm>
            <a:off x="7527422" y="3060306"/>
            <a:ext cx="4281170" cy="2294890"/>
          </a:xfrm>
          <a:prstGeom prst="rect">
            <a:avLst/>
          </a:prstGeom>
          <a:ln>
            <a:noFill/>
          </a:ln>
          <a:effectLst>
            <a:softEdge rad="112500"/>
          </a:effectLst>
        </p:spPr>
      </p:pic>
    </p:spTree>
    <p:extLst>
      <p:ext uri="{BB962C8B-B14F-4D97-AF65-F5344CB8AC3E}">
        <p14:creationId xmlns:p14="http://schemas.microsoft.com/office/powerpoint/2010/main" val="3031470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F898C-7836-9C83-0A63-6A4E8EFC6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660B1C-DA6C-A3C1-53E9-147E224BD1AD}"/>
              </a:ext>
            </a:extLst>
          </p:cNvPr>
          <p:cNvSpPr>
            <a:spLocks noGrp="1"/>
          </p:cNvSpPr>
          <p:nvPr>
            <p:ph type="title"/>
          </p:nvPr>
        </p:nvSpPr>
        <p:spPr>
          <a:xfrm>
            <a:off x="474440" y="260648"/>
            <a:ext cx="8229600" cy="114300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r>
              <a:rPr lang="en-US" sz="3200" b="1" dirty="0"/>
              <a:t>Appropriate questioning techniques (Leading and Socratic)</a:t>
            </a:r>
          </a:p>
        </p:txBody>
      </p:sp>
      <p:sp>
        <p:nvSpPr>
          <p:cNvPr id="3" name="Content Placeholder 2">
            <a:extLst>
              <a:ext uri="{FF2B5EF4-FFF2-40B4-BE49-F238E27FC236}">
                <a16:creationId xmlns:a16="http://schemas.microsoft.com/office/drawing/2014/main" id="{9B922176-1250-EDF2-7C51-B5030579265C}"/>
              </a:ext>
            </a:extLst>
          </p:cNvPr>
          <p:cNvSpPr>
            <a:spLocks noGrp="1"/>
          </p:cNvSpPr>
          <p:nvPr>
            <p:ph idx="1"/>
          </p:nvPr>
        </p:nvSpPr>
        <p:spPr>
          <a:xfrm>
            <a:off x="479376" y="2114550"/>
            <a:ext cx="5760640" cy="3168350"/>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Autofit/>
          </a:bodyPr>
          <a:lstStyle/>
          <a:p>
            <a:pPr lvl="0" algn="just"/>
            <a:r>
              <a:rPr lang="en-GB" sz="1800" dirty="0"/>
              <a:t>Leading questions are based on designing questions with suggestive answers (Erčulj and Šulc, 2025)</a:t>
            </a:r>
            <a:endParaRPr lang="en-IN" sz="1800" dirty="0"/>
          </a:p>
          <a:p>
            <a:pPr lvl="0" algn="just"/>
            <a:r>
              <a:rPr lang="en-GB" sz="1800" dirty="0"/>
              <a:t>In this manner, the level of persuasion of a candidate in the position of project manager can be measured</a:t>
            </a:r>
            <a:endParaRPr lang="en-IN" sz="1800" dirty="0"/>
          </a:p>
          <a:p>
            <a:pPr algn="just"/>
            <a:r>
              <a:rPr lang="en-GB" sz="1800" dirty="0"/>
              <a:t>Socratic questioning revolves around critical reflection and deeper reasoning to analyse the thinking capacity of the candidate</a:t>
            </a:r>
            <a:endParaRPr lang="en-US" sz="1800" dirty="0">
              <a:latin typeface="Arial" panose="020B0604020202020204" pitchFamily="34" charset="0"/>
              <a:cs typeface="Arial" panose="020B0604020202020204" pitchFamily="34" charset="0"/>
            </a:endParaRPr>
          </a:p>
        </p:txBody>
      </p:sp>
      <p:pic>
        <p:nvPicPr>
          <p:cNvPr id="5" name="image9.png">
            <a:extLst>
              <a:ext uri="{FF2B5EF4-FFF2-40B4-BE49-F238E27FC236}">
                <a16:creationId xmlns:a16="http://schemas.microsoft.com/office/drawing/2014/main" id="{C96E89A7-80E3-7020-8A28-994ECDEF8690}"/>
              </a:ext>
            </a:extLst>
          </p:cNvPr>
          <p:cNvPicPr/>
          <p:nvPr/>
        </p:nvPicPr>
        <p:blipFill>
          <a:blip r:embed="rId3"/>
          <a:srcRect/>
          <a:stretch>
            <a:fillRect/>
          </a:stretch>
        </p:blipFill>
        <p:spPr>
          <a:xfrm>
            <a:off x="6888088" y="2654000"/>
            <a:ext cx="4376420" cy="2628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08533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8A037-62DD-A7A8-B758-D445AA451B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BAB9E3-ADDD-E714-A291-D90401FAF67F}"/>
              </a:ext>
            </a:extLst>
          </p:cNvPr>
          <p:cNvSpPr>
            <a:spLocks noGrp="1"/>
          </p:cNvSpPr>
          <p:nvPr>
            <p:ph type="title"/>
          </p:nvPr>
        </p:nvSpPr>
        <p:spPr>
          <a:xfrm>
            <a:off x="1513148" y="188640"/>
            <a:ext cx="9021688" cy="1493614"/>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Autofit/>
          </a:bodyPr>
          <a:lstStyle/>
          <a:p>
            <a:pPr algn="ctr"/>
            <a:r>
              <a:rPr lang="en-US" sz="3200" b="1" dirty="0"/>
              <a:t>Comparison and contrast between a face-to-face interview and an Online Interview for a project manager candidate</a:t>
            </a:r>
          </a:p>
        </p:txBody>
      </p:sp>
      <p:graphicFrame>
        <p:nvGraphicFramePr>
          <p:cNvPr id="7" name="Content Placeholder 6">
            <a:extLst>
              <a:ext uri="{FF2B5EF4-FFF2-40B4-BE49-F238E27FC236}">
                <a16:creationId xmlns:a16="http://schemas.microsoft.com/office/drawing/2014/main" id="{E6117F9A-E9C5-1A4D-1BBD-751FBCEB883B}"/>
              </a:ext>
            </a:extLst>
          </p:cNvPr>
          <p:cNvGraphicFramePr>
            <a:graphicFrameLocks noGrp="1"/>
          </p:cNvGraphicFramePr>
          <p:nvPr>
            <p:ph idx="1"/>
            <p:extLst>
              <p:ext uri="{D42A27DB-BD31-4B8C-83A1-F6EECF244321}">
                <p14:modId xmlns:p14="http://schemas.microsoft.com/office/powerpoint/2010/main" val="1849822518"/>
              </p:ext>
            </p:extLst>
          </p:nvPr>
        </p:nvGraphicFramePr>
        <p:xfrm>
          <a:off x="2027548" y="1988840"/>
          <a:ext cx="8136904" cy="4410888"/>
        </p:xfrm>
        <a:graphic>
          <a:graphicData uri="http://schemas.openxmlformats.org/drawingml/2006/table">
            <a:tbl>
              <a:tblPr>
                <a:tableStyleId>{5C22544A-7EE6-4342-B048-85BDC9FD1C3A}</a:tableStyleId>
              </a:tblPr>
              <a:tblGrid>
                <a:gridCol w="4068452">
                  <a:extLst>
                    <a:ext uri="{9D8B030D-6E8A-4147-A177-3AD203B41FA5}">
                      <a16:colId xmlns:a16="http://schemas.microsoft.com/office/drawing/2014/main" val="1671526899"/>
                    </a:ext>
                  </a:extLst>
                </a:gridCol>
                <a:gridCol w="4068452">
                  <a:extLst>
                    <a:ext uri="{9D8B030D-6E8A-4147-A177-3AD203B41FA5}">
                      <a16:colId xmlns:a16="http://schemas.microsoft.com/office/drawing/2014/main" val="1013531584"/>
                    </a:ext>
                  </a:extLst>
                </a:gridCol>
              </a:tblGrid>
              <a:tr h="624178">
                <a:tc>
                  <a:txBody>
                    <a:bodyPr/>
                    <a:lstStyle/>
                    <a:p>
                      <a:pPr algn="ctr">
                        <a:lnSpc>
                          <a:spcPct val="150000"/>
                        </a:lnSpc>
                        <a:buNone/>
                      </a:pPr>
                      <a:r>
                        <a:rPr lang="en-GB" sz="2000" b="1" dirty="0">
                          <a:effectLst/>
                        </a:rPr>
                        <a:t>Face-to-face interview</a:t>
                      </a:r>
                      <a:endParaRPr lang="en-IN" sz="2000" b="1"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pPr algn="ctr">
                        <a:lnSpc>
                          <a:spcPct val="150000"/>
                        </a:lnSpc>
                        <a:buNone/>
                      </a:pPr>
                      <a:r>
                        <a:rPr lang="en-GB" sz="2000" b="1" dirty="0">
                          <a:effectLst/>
                        </a:rPr>
                        <a:t>Online interview</a:t>
                      </a:r>
                      <a:endParaRPr lang="en-IN" sz="2000" b="1"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968443681"/>
                  </a:ext>
                </a:extLst>
              </a:tr>
              <a:tr h="3786710">
                <a:tc>
                  <a:txBody>
                    <a:bodyPr/>
                    <a:lstStyle/>
                    <a:p>
                      <a:pPr marL="342900" lvl="0" indent="-342900" algn="just">
                        <a:lnSpc>
                          <a:spcPct val="150000"/>
                        </a:lnSpc>
                        <a:buFont typeface="Arial" panose="020B0604020202020204" pitchFamily="34" charset="0"/>
                        <a:buChar char="●"/>
                      </a:pPr>
                      <a:r>
                        <a:rPr lang="en-GB" sz="1600" u="none" strike="noStrike" dirty="0">
                          <a:effectLst/>
                        </a:rPr>
                        <a:t>It allows the company to observe the behavioural response of candidates</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In Amazon, the interview for the managerial position is conducted in-person basis to get a detailed notion about the candidate (About Amazon, 2025). 	</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For the position of project manager, the analysis of technical skills in the practical situation is possible in a face-to-face interview </a:t>
                      </a:r>
                      <a:endParaRPr lang="en-IN" sz="1600" u="none" strike="noStrike"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lvl="0" indent="-342900" algn="just">
                        <a:lnSpc>
                          <a:spcPct val="150000"/>
                        </a:lnSpc>
                        <a:buFont typeface="Arial" panose="020B0604020202020204" pitchFamily="34" charset="0"/>
                        <a:buChar char="●"/>
                      </a:pPr>
                      <a:r>
                        <a:rPr lang="en-GB" sz="1600" u="none" strike="noStrike" dirty="0">
                          <a:effectLst/>
                        </a:rPr>
                        <a:t>In such an interview, the behavioural pattern and emotional responses cannot be addressed.</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The scope of the online interview is low in Amazon. </a:t>
                      </a:r>
                      <a:endParaRPr lang="en-IN" sz="1600" u="none" strike="noStrike" dirty="0">
                        <a:effectLst/>
                      </a:endParaRPr>
                    </a:p>
                    <a:p>
                      <a:pPr marL="342900" lvl="0" indent="-342900" algn="just">
                        <a:lnSpc>
                          <a:spcPct val="150000"/>
                        </a:lnSpc>
                        <a:buFont typeface="Arial" panose="020B0604020202020204" pitchFamily="34" charset="0"/>
                        <a:buChar char="●"/>
                      </a:pPr>
                      <a:r>
                        <a:rPr lang="en-GB" sz="1600" u="none" strike="noStrike" dirty="0">
                          <a:effectLst/>
                        </a:rPr>
                        <a:t>In the online interview, the opportunity to assess technical skills within the candidate is low</a:t>
                      </a:r>
                      <a:r>
                        <a:rPr lang="en-GB" sz="1400" u="none" strike="noStrike" dirty="0">
                          <a:effectLst/>
                        </a:rPr>
                        <a:t>. </a:t>
                      </a:r>
                      <a:endParaRPr lang="en-IN" sz="1400" u="none" strike="noStrike"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8954346"/>
                  </a:ext>
                </a:extLst>
              </a:tr>
            </a:tbl>
          </a:graphicData>
        </a:graphic>
      </p:graphicFrame>
      <p:sp>
        <p:nvSpPr>
          <p:cNvPr id="3" name="Rectangle 1">
            <a:extLst>
              <a:ext uri="{FF2B5EF4-FFF2-40B4-BE49-F238E27FC236}">
                <a16:creationId xmlns:a16="http://schemas.microsoft.com/office/drawing/2014/main" id="{CA177B69-1AC3-B3C1-594C-6FA2C5384A9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14726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8AB754-0E20-D82D-55C0-D6D84D17FD7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34D49-0E38-6A9D-7412-BA050D40C05E}"/>
              </a:ext>
            </a:extLst>
          </p:cNvPr>
          <p:cNvSpPr>
            <a:spLocks noGrp="1"/>
          </p:cNvSpPr>
          <p:nvPr>
            <p:ph type="title"/>
          </p:nvPr>
        </p:nvSpPr>
        <p:spPr>
          <a:xfrm>
            <a:off x="5596470" y="420858"/>
            <a:ext cx="5754896" cy="854212"/>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chor="b">
            <a:normAutofit fontScale="90000"/>
          </a:bodyPr>
          <a:lstStyle/>
          <a:p>
            <a:br>
              <a:rPr lang="en-US" sz="4000" b="1" dirty="0"/>
            </a:br>
            <a:br>
              <a:rPr lang="en-US" sz="4000" b="1" dirty="0"/>
            </a:br>
            <a:br>
              <a:rPr lang="en-US" sz="4000" b="1" dirty="0"/>
            </a:br>
            <a:br>
              <a:rPr lang="en-US" sz="4000" b="1" dirty="0"/>
            </a:br>
            <a:br>
              <a:rPr lang="en-US" sz="4000" b="1" dirty="0"/>
            </a:br>
            <a:br>
              <a:rPr lang="en-US" sz="4000" b="1" dirty="0"/>
            </a:br>
            <a:br>
              <a:rPr lang="en-US" sz="4000" b="1" dirty="0"/>
            </a:br>
            <a:br>
              <a:rPr lang="en-US" sz="4000" b="1" dirty="0"/>
            </a:br>
            <a:br>
              <a:rPr lang="en-US" sz="4000" b="1" dirty="0"/>
            </a:br>
            <a:r>
              <a:rPr lang="en-US" sz="4000" b="1" dirty="0"/>
              <a:t>     </a:t>
            </a:r>
            <a:br>
              <a:rPr lang="en-US" sz="4000" b="1" dirty="0"/>
            </a:br>
            <a:r>
              <a:rPr lang="en-US" sz="4000" b="1" dirty="0"/>
              <a:t>Conclusion</a:t>
            </a:r>
          </a:p>
        </p:txBody>
      </p:sp>
      <p:pic>
        <p:nvPicPr>
          <p:cNvPr id="5" name="Graphic 4" descr="Classroom outline">
            <a:extLst>
              <a:ext uri="{FF2B5EF4-FFF2-40B4-BE49-F238E27FC236}">
                <a16:creationId xmlns:a16="http://schemas.microsoft.com/office/drawing/2014/main" id="{BD817551-0C7A-D19C-C6D3-AED2D959781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C129DB81-34C1-840D-F2D9-6EF9FC8A4BAC}"/>
              </a:ext>
            </a:extLst>
          </p:cNvPr>
          <p:cNvSpPr>
            <a:spLocks noGrp="1"/>
          </p:cNvSpPr>
          <p:nvPr>
            <p:ph idx="1"/>
          </p:nvPr>
        </p:nvSpPr>
        <p:spPr>
          <a:xfrm>
            <a:off x="5596502" y="1916832"/>
            <a:ext cx="6116122" cy="3686526"/>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chor="t">
            <a:normAutofit/>
          </a:bodyPr>
          <a:lstStyle/>
          <a:p>
            <a:pPr lvl="0"/>
            <a:r>
              <a:rPr lang="en-GB" sz="2000" dirty="0"/>
              <a:t>It is concluded from the above discussion that Amazon is an e-commerce company with a head office in London</a:t>
            </a:r>
            <a:endParaRPr lang="en-IN" sz="2000" dirty="0"/>
          </a:p>
          <a:p>
            <a:pPr lvl="0"/>
            <a:r>
              <a:rPr lang="en-GB" sz="2000" dirty="0"/>
              <a:t>The company is focusing on publishing a proper job description with an appropriate personal specification in the position of a project manager</a:t>
            </a:r>
            <a:endParaRPr lang="en-IN" sz="2000" dirty="0"/>
          </a:p>
          <a:p>
            <a:r>
              <a:rPr lang="en-GB" sz="2000" dirty="0"/>
              <a:t>Additionally, the company is using the behavioural interview technique to understand the behavioural intention of candidates based on their past experiences</a:t>
            </a:r>
            <a:endParaRPr lang="en-US" sz="20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9372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B60BF-30A6-0919-AEFA-08DA8228D4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69C3C7-C193-4D63-8130-07B39449A7AB}"/>
              </a:ext>
            </a:extLst>
          </p:cNvPr>
          <p:cNvSpPr>
            <a:spLocks noGrp="1"/>
          </p:cNvSpPr>
          <p:nvPr>
            <p:ph type="title"/>
          </p:nvPr>
        </p:nvSpPr>
        <p:spPr>
          <a:xfrm>
            <a:off x="838200" y="365125"/>
            <a:ext cx="10515600" cy="615603"/>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3"/>
          </a:lnRef>
          <a:fillRef idx="2">
            <a:schemeClr val="accent3"/>
          </a:fillRef>
          <a:effectRef idx="1">
            <a:schemeClr val="accent3"/>
          </a:effectRef>
          <a:fontRef idx="minor">
            <a:schemeClr val="dk1"/>
          </a:fontRef>
        </p:style>
        <p:txBody>
          <a:bodyPr>
            <a:normAutofit fontScale="90000"/>
          </a:bodyPr>
          <a:lstStyle/>
          <a:p>
            <a:r>
              <a:rPr lang="en-US" b="1" dirty="0"/>
              <a:t>References</a:t>
            </a:r>
          </a:p>
        </p:txBody>
      </p:sp>
      <p:sp>
        <p:nvSpPr>
          <p:cNvPr id="3" name="Content Placeholder 2">
            <a:extLst>
              <a:ext uri="{FF2B5EF4-FFF2-40B4-BE49-F238E27FC236}">
                <a16:creationId xmlns:a16="http://schemas.microsoft.com/office/drawing/2014/main" id="{204291D6-2084-CEDC-6227-25F4AB9E72DD}"/>
              </a:ext>
            </a:extLst>
          </p:cNvPr>
          <p:cNvSpPr>
            <a:spLocks noGrp="1"/>
          </p:cNvSpPr>
          <p:nvPr>
            <p:ph idx="1"/>
          </p:nvPr>
        </p:nvSpPr>
        <p:spPr>
          <a:xfrm>
            <a:off x="515380" y="1124744"/>
            <a:ext cx="11161240" cy="5112568"/>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solidFill>
              <a:schemeClr val="accent1"/>
            </a:solidFill>
          </a:ln>
        </p:spPr>
        <p:style>
          <a:lnRef idx="1">
            <a:schemeClr val="accent6"/>
          </a:lnRef>
          <a:fillRef idx="2">
            <a:schemeClr val="accent6"/>
          </a:fillRef>
          <a:effectRef idx="1">
            <a:schemeClr val="accent6"/>
          </a:effectRef>
          <a:fontRef idx="minor">
            <a:schemeClr val="dk1"/>
          </a:fontRef>
        </p:style>
        <p:txBody>
          <a:bodyPr>
            <a:normAutofit fontScale="47500" lnSpcReduction="20000"/>
          </a:bodyPr>
          <a:lstStyle/>
          <a:p>
            <a:r>
              <a:rPr lang="en-GB" sz="3000" dirty="0"/>
              <a:t>About Amazon (2023a) </a:t>
            </a:r>
            <a:r>
              <a:rPr lang="en-GB" sz="3000" i="1" dirty="0"/>
              <a:t>Amazon innovation timeline in the UK</a:t>
            </a:r>
            <a:r>
              <a:rPr lang="en-GB" sz="3000" dirty="0"/>
              <a:t>. Available at:</a:t>
            </a:r>
            <a:r>
              <a:rPr lang="en-GB" sz="3000" dirty="0">
                <a:hlinkClick r:id="rId3"/>
              </a:rPr>
              <a:t> </a:t>
            </a:r>
            <a:r>
              <a:rPr lang="en-GB" sz="3000" u="sng" dirty="0">
                <a:hlinkClick r:id="rId3"/>
              </a:rPr>
              <a:t>https://www.aboutamazon.co.uk/news/innovation/amazon-innovations-timeline</a:t>
            </a:r>
            <a:r>
              <a:rPr lang="en-GB" sz="3000" dirty="0"/>
              <a:t> (Accessed: 2 November 2025)</a:t>
            </a:r>
            <a:endParaRPr lang="en-IN" sz="3000" dirty="0"/>
          </a:p>
          <a:p>
            <a:r>
              <a:rPr lang="en-GB" sz="3000" dirty="0"/>
              <a:t>About Amazon (2023b) Available at:</a:t>
            </a:r>
            <a:r>
              <a:rPr lang="en-GB" sz="3000" dirty="0">
                <a:hlinkClick r:id="rId4"/>
              </a:rPr>
              <a:t> </a:t>
            </a:r>
            <a:r>
              <a:rPr lang="en-GB" sz="3000" u="sng" dirty="0">
                <a:hlinkClick r:id="rId4"/>
              </a:rPr>
              <a:t>https://www.aboutamazon.com/news/workplace/how-amazon-leverages-ai-and-ml-to-enhance-the-hiring-experience-for-candidates</a:t>
            </a:r>
            <a:r>
              <a:rPr lang="en-GB" sz="3000" dirty="0"/>
              <a:t> (Accessed: 2 November 2025)</a:t>
            </a:r>
            <a:endParaRPr lang="en-IN" sz="3000" dirty="0"/>
          </a:p>
          <a:p>
            <a:r>
              <a:rPr lang="en-GB" sz="3000" dirty="0"/>
              <a:t>About Amazon (2025) </a:t>
            </a:r>
            <a:r>
              <a:rPr lang="en-GB" sz="3000" i="1" dirty="0"/>
              <a:t>Inside Amazon’s recruitment process in the UK</a:t>
            </a:r>
            <a:r>
              <a:rPr lang="en-GB" sz="3000" dirty="0"/>
              <a:t>. Available at:</a:t>
            </a:r>
            <a:r>
              <a:rPr lang="en-GB" sz="3000" dirty="0">
                <a:hlinkClick r:id="rId5"/>
              </a:rPr>
              <a:t> </a:t>
            </a:r>
            <a:r>
              <a:rPr lang="en-GB" sz="3000" u="sng" dirty="0">
                <a:hlinkClick r:id="rId5"/>
              </a:rPr>
              <a:t>https://www.aboutamazon.co.uk/news/working-at-amazon/our-recruiters-offer-their-best-tips-for-interviewing-at-amazon</a:t>
            </a:r>
            <a:r>
              <a:rPr lang="en-GB" sz="3000" dirty="0"/>
              <a:t> (Accessed: 4 November 2025)</a:t>
            </a:r>
            <a:endParaRPr lang="en-IN" sz="3000" dirty="0"/>
          </a:p>
          <a:p>
            <a:r>
              <a:rPr lang="en-GB" sz="3000" dirty="0"/>
              <a:t>Accenture (n.d) </a:t>
            </a:r>
            <a:r>
              <a:rPr lang="en-GB" sz="3000" i="1" dirty="0"/>
              <a:t>How to prepare for a behavioral interview</a:t>
            </a:r>
            <a:r>
              <a:rPr lang="en-GB" sz="3000" dirty="0"/>
              <a:t>. Available at:</a:t>
            </a:r>
            <a:r>
              <a:rPr lang="en-GB" sz="3000" dirty="0">
                <a:hlinkClick r:id="rId6"/>
              </a:rPr>
              <a:t> </a:t>
            </a:r>
            <a:r>
              <a:rPr lang="en-GB" sz="3000" u="sng" dirty="0">
                <a:hlinkClick r:id="rId6"/>
              </a:rPr>
              <a:t>https://www.accenture.com/us-en/-careers/how-to-prepare-for-a-behavioral-interview</a:t>
            </a:r>
            <a:r>
              <a:rPr lang="en-GB" sz="3000" dirty="0"/>
              <a:t> (Accessed: 3 November 2025)</a:t>
            </a:r>
            <a:endParaRPr lang="en-IN" sz="3000" dirty="0"/>
          </a:p>
          <a:p>
            <a:r>
              <a:rPr lang="en-GB" sz="3000" dirty="0"/>
              <a:t>Amazon (n.d) </a:t>
            </a:r>
            <a:r>
              <a:rPr lang="en-GB" sz="3000" i="1" dirty="0"/>
              <a:t>Interview loop</a:t>
            </a:r>
            <a:r>
              <a:rPr lang="en-GB" sz="3000" dirty="0"/>
              <a:t>. Available at:</a:t>
            </a:r>
            <a:r>
              <a:rPr lang="en-GB" sz="3000" dirty="0">
                <a:hlinkClick r:id="rId7"/>
              </a:rPr>
              <a:t> </a:t>
            </a:r>
            <a:r>
              <a:rPr lang="en-GB" sz="3000" u="sng" dirty="0">
                <a:hlinkClick r:id="rId7"/>
              </a:rPr>
              <a:t>https://amazon.jobs/content/en/how-we-hire/interview-loop</a:t>
            </a:r>
            <a:r>
              <a:rPr lang="en-GB" sz="3000" dirty="0"/>
              <a:t> (Accessed: 3 November 2025)</a:t>
            </a:r>
            <a:endParaRPr lang="en-IN" sz="3000" dirty="0"/>
          </a:p>
          <a:p>
            <a:r>
              <a:rPr lang="en-GB" sz="3000" dirty="0"/>
              <a:t>BBC (2023) </a:t>
            </a:r>
            <a:r>
              <a:rPr lang="en-GB" sz="3000" i="1" dirty="0"/>
              <a:t>Amazon to offer parents term-time-only working</a:t>
            </a:r>
            <a:r>
              <a:rPr lang="en-GB" sz="3000" dirty="0"/>
              <a:t>. Available at:</a:t>
            </a:r>
            <a:r>
              <a:rPr lang="en-GB" sz="3000" dirty="0">
                <a:hlinkClick r:id="rId8"/>
              </a:rPr>
              <a:t> </a:t>
            </a:r>
            <a:r>
              <a:rPr lang="en-GB" sz="3000" u="sng" dirty="0">
                <a:hlinkClick r:id="rId8"/>
              </a:rPr>
              <a:t>https://www.bbc.com/news/business-65725538#:~:text=The%20company%20employs%20more%20than,for%2016%20days%20this%20year</a:t>
            </a:r>
            <a:r>
              <a:rPr lang="en-GB" sz="3000" dirty="0"/>
              <a:t>. (Accessed: 2 November 2025)</a:t>
            </a:r>
            <a:endParaRPr lang="en-IN" sz="3000" dirty="0"/>
          </a:p>
          <a:p>
            <a:r>
              <a:rPr lang="en-GB" sz="3000" dirty="0"/>
              <a:t>BBC (2025) </a:t>
            </a:r>
            <a:r>
              <a:rPr lang="en-GB" sz="3000" i="1" dirty="0"/>
              <a:t>Recruitment and selection of employees - AQA</a:t>
            </a:r>
            <a:r>
              <a:rPr lang="en-GB" sz="3000" dirty="0"/>
              <a:t>. Available at:</a:t>
            </a:r>
            <a:r>
              <a:rPr lang="en-GB" sz="3000" dirty="0">
                <a:hlinkClick r:id="rId9"/>
              </a:rPr>
              <a:t> </a:t>
            </a:r>
            <a:r>
              <a:rPr lang="en-GB" sz="3000" u="sng" dirty="0">
                <a:hlinkClick r:id="rId9"/>
              </a:rPr>
              <a:t>https://www.bbc.co.uk/bitesize/guides/zvfw8xs/revision/2</a:t>
            </a:r>
            <a:r>
              <a:rPr lang="en-GB" sz="3000" dirty="0"/>
              <a:t> (Accessed: 3 November 2025)</a:t>
            </a:r>
            <a:endParaRPr lang="en-IN" sz="3000" dirty="0"/>
          </a:p>
          <a:p>
            <a:r>
              <a:rPr lang="en-GB" sz="3000" dirty="0"/>
              <a:t>Erčulj, V. and Šulc, A. (2025) ‘Swayed by leading questions;. </a:t>
            </a:r>
            <a:r>
              <a:rPr lang="en-GB" sz="3000" i="1" dirty="0"/>
              <a:t>Quality &amp; Quantity</a:t>
            </a:r>
            <a:r>
              <a:rPr lang="en-GB" sz="3000" dirty="0"/>
              <a:t>, 59(1), pp. 191-209.</a:t>
            </a:r>
            <a:endParaRPr lang="en-IN" sz="3000" dirty="0"/>
          </a:p>
          <a:p>
            <a:r>
              <a:rPr lang="en-GB" sz="3000" dirty="0"/>
              <a:t>LinkedIn (n.d) </a:t>
            </a:r>
            <a:r>
              <a:rPr lang="en-GB" sz="3000" i="1" dirty="0"/>
              <a:t>Global Project Manager, Global Program Management</a:t>
            </a:r>
            <a:r>
              <a:rPr lang="en-GB" sz="3000" dirty="0"/>
              <a:t>. Available at:</a:t>
            </a:r>
            <a:r>
              <a:rPr lang="en-GB" sz="3000" dirty="0">
                <a:hlinkClick r:id="rId10"/>
              </a:rPr>
              <a:t> </a:t>
            </a:r>
            <a:r>
              <a:rPr lang="en-GB" sz="3000" u="sng" dirty="0">
                <a:hlinkClick r:id="rId10"/>
              </a:rPr>
              <a:t>https://ie.linkedin.com/jobs/view/global-project-manager-global-program-management-at-amazon-186340990#:~:text=The%20Global%20Project%20Manager%20is,a%20Project%20or%20Program%20Manager</a:t>
            </a:r>
            <a:r>
              <a:rPr lang="en-GB" sz="3000" dirty="0"/>
              <a:t> (Accessed: 3 November 2025)</a:t>
            </a:r>
            <a:endParaRPr lang="en-IN" sz="3000" dirty="0"/>
          </a:p>
          <a:p>
            <a:r>
              <a:rPr lang="en-GB" sz="3000" dirty="0"/>
              <a:t>Microsoft (n.d) Technical interviewing. Available at:</a:t>
            </a:r>
            <a:r>
              <a:rPr lang="en-GB" sz="3000" dirty="0">
                <a:hlinkClick r:id="rId11"/>
              </a:rPr>
              <a:t> </a:t>
            </a:r>
            <a:r>
              <a:rPr lang="en-GB" sz="3000" u="sng" dirty="0">
                <a:hlinkClick r:id="rId11"/>
              </a:rPr>
              <a:t>https://careers.microsoft.com/v2/global/en/hiring-tips/technical-interviewing</a:t>
            </a:r>
            <a:r>
              <a:rPr lang="en-GB" sz="3000" dirty="0"/>
              <a:t> (Accessed: 4 November 2025)</a:t>
            </a:r>
            <a:endParaRPr lang="en-IN" sz="3000" dirty="0"/>
          </a:p>
          <a:p>
            <a:pPr marL="0" indent="0" algn="just">
              <a:lnSpc>
                <a:spcPct val="120000"/>
              </a:lnSpc>
              <a:buNone/>
            </a:pPr>
            <a:endParaRPr lang="en-IN" sz="900" dirty="0"/>
          </a:p>
        </p:txBody>
      </p:sp>
    </p:spTree>
    <p:extLst>
      <p:ext uri="{BB962C8B-B14F-4D97-AF65-F5344CB8AC3E}">
        <p14:creationId xmlns:p14="http://schemas.microsoft.com/office/powerpoint/2010/main" val="323842276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211</TotalTime>
  <Words>2754</Words>
  <Application>Microsoft Office PowerPoint</Application>
  <PresentationFormat>Widescreen</PresentationFormat>
  <Paragraphs>120</Paragraphs>
  <Slides>15</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2013 - 2022 Theme</vt:lpstr>
      <vt:lpstr>PowerPoint Presentation</vt:lpstr>
      <vt:lpstr>Table of content</vt:lpstr>
      <vt:lpstr>Introduction of the study</vt:lpstr>
      <vt:lpstr>Brief introduction of the Company</vt:lpstr>
      <vt:lpstr>Recruitment process (Job analysis)</vt:lpstr>
      <vt:lpstr>Recruitment process (Job description)</vt:lpstr>
      <vt:lpstr>Recruitment process (Person specification)</vt:lpstr>
      <vt:lpstr>Types of interviews for the team member (Behavioural)</vt:lpstr>
      <vt:lpstr>Types of interviews for the team member (Situational)</vt:lpstr>
      <vt:lpstr>Types of interviews for the team member (Technical)</vt:lpstr>
      <vt:lpstr>Appropriate questioning techniques (probing)</vt:lpstr>
      <vt:lpstr>Appropriate questioning techniques (Leading and Socratic)</vt:lpstr>
      <vt:lpstr>Comparison and contrast between a face-to-face interview and an Online Interview for a project manager candidate</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Loredana Josan</cp:lastModifiedBy>
  <cp:revision>4</cp:revision>
  <dcterms:created xsi:type="dcterms:W3CDTF">2025-11-05T15:20:54Z</dcterms:created>
  <dcterms:modified xsi:type="dcterms:W3CDTF">2025-11-11T15:24:27Z</dcterms:modified>
</cp:coreProperties>
</file>