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25"/>
  </p:notesMasterIdLst>
  <p:handoutMasterIdLst>
    <p:handoutMasterId r:id="rId26"/>
  </p:handoutMasterIdLst>
  <p:sldIdLst>
    <p:sldId id="278" r:id="rId2"/>
    <p:sldId id="339" r:id="rId3"/>
    <p:sldId id="443" r:id="rId4"/>
    <p:sldId id="499" r:id="rId5"/>
    <p:sldId id="485" r:id="rId6"/>
    <p:sldId id="500" r:id="rId7"/>
    <p:sldId id="501" r:id="rId8"/>
    <p:sldId id="453" r:id="rId9"/>
    <p:sldId id="502" r:id="rId10"/>
    <p:sldId id="503" r:id="rId11"/>
    <p:sldId id="486" r:id="rId12"/>
    <p:sldId id="454" r:id="rId13"/>
    <p:sldId id="482" r:id="rId14"/>
    <p:sldId id="490" r:id="rId15"/>
    <p:sldId id="491" r:id="rId16"/>
    <p:sldId id="493" r:id="rId17"/>
    <p:sldId id="492" r:id="rId18"/>
    <p:sldId id="455" r:id="rId19"/>
    <p:sldId id="456" r:id="rId20"/>
    <p:sldId id="494" r:id="rId21"/>
    <p:sldId id="495" r:id="rId22"/>
    <p:sldId id="460" r:id="rId23"/>
    <p:sldId id="462" r:id="rId24"/>
  </p:sldIdLst>
  <p:sldSz cx="9144000" cy="6858000" type="screen4x3"/>
  <p:notesSz cx="7315200" cy="96012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ditor_D" initials="Editor_D"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643" autoAdjust="0"/>
    <p:restoredTop sz="94660"/>
  </p:normalViewPr>
  <p:slideViewPr>
    <p:cSldViewPr>
      <p:cViewPr varScale="1">
        <p:scale>
          <a:sx n="67" d="100"/>
          <a:sy n="67" d="100"/>
        </p:scale>
        <p:origin x="118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272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Pattinson" userId="b52b1ba7-b527-49a6-9e22-bcb6af20c0fa" providerId="ADAL" clId="{F3579DE1-04C2-45D7-8335-A3DFCDB01F6B}"/>
    <pc:docChg chg="undo redo custSel addSld delSld modSld sldOrd">
      <pc:chgData name="Steven Pattinson" userId="b52b1ba7-b527-49a6-9e22-bcb6af20c0fa" providerId="ADAL" clId="{F3579DE1-04C2-45D7-8335-A3DFCDB01F6B}" dt="2024-03-01T10:47:54.700" v="656" actId="6549"/>
      <pc:docMkLst>
        <pc:docMk/>
      </pc:docMkLst>
      <pc:sldChg chg="modSp mod ord">
        <pc:chgData name="Steven Pattinson" userId="b52b1ba7-b527-49a6-9e22-bcb6af20c0fa" providerId="ADAL" clId="{F3579DE1-04C2-45D7-8335-A3DFCDB01F6B}" dt="2024-03-01T10:47:54.700" v="656" actId="6549"/>
        <pc:sldMkLst>
          <pc:docMk/>
          <pc:sldMk cId="0" sldId="443"/>
        </pc:sldMkLst>
        <pc:spChg chg="mod">
          <ac:chgData name="Steven Pattinson" userId="b52b1ba7-b527-49a6-9e22-bcb6af20c0fa" providerId="ADAL" clId="{F3579DE1-04C2-45D7-8335-A3DFCDB01F6B}" dt="2024-03-01T10:47:54.700" v="656" actId="6549"/>
          <ac:spMkLst>
            <pc:docMk/>
            <pc:sldMk cId="0" sldId="443"/>
            <ac:spMk id="3074" creationId="{00000000-0000-0000-0000-000000000000}"/>
          </ac:spMkLst>
        </pc:spChg>
        <pc:spChg chg="mod">
          <ac:chgData name="Steven Pattinson" userId="b52b1ba7-b527-49a6-9e22-bcb6af20c0fa" providerId="ADAL" clId="{F3579DE1-04C2-45D7-8335-A3DFCDB01F6B}" dt="2024-03-01T10:37:37.412" v="640" actId="15"/>
          <ac:spMkLst>
            <pc:docMk/>
            <pc:sldMk cId="0" sldId="443"/>
            <ac:spMk id="3075" creationId="{00000000-0000-0000-0000-000000000000}"/>
          </ac:spMkLst>
        </pc:spChg>
      </pc:sldChg>
      <pc:sldChg chg="modSp mod">
        <pc:chgData name="Steven Pattinson" userId="b52b1ba7-b527-49a6-9e22-bcb6af20c0fa" providerId="ADAL" clId="{F3579DE1-04C2-45D7-8335-A3DFCDB01F6B}" dt="2024-02-26T15:56:46.456" v="431" actId="20577"/>
        <pc:sldMkLst>
          <pc:docMk/>
          <pc:sldMk cId="4128100408" sldId="453"/>
        </pc:sldMkLst>
        <pc:spChg chg="mod">
          <ac:chgData name="Steven Pattinson" userId="b52b1ba7-b527-49a6-9e22-bcb6af20c0fa" providerId="ADAL" clId="{F3579DE1-04C2-45D7-8335-A3DFCDB01F6B}" dt="2024-02-26T15:56:46.456" v="431" actId="20577"/>
          <ac:spMkLst>
            <pc:docMk/>
            <pc:sldMk cId="4128100408" sldId="453"/>
            <ac:spMk id="4098" creationId="{00000000-0000-0000-0000-000000000000}"/>
          </ac:spMkLst>
        </pc:spChg>
      </pc:sldChg>
      <pc:sldChg chg="modSp mod">
        <pc:chgData name="Steven Pattinson" userId="b52b1ba7-b527-49a6-9e22-bcb6af20c0fa" providerId="ADAL" clId="{F3579DE1-04C2-45D7-8335-A3DFCDB01F6B}" dt="2024-02-26T16:09:15.814" v="570" actId="12385"/>
        <pc:sldMkLst>
          <pc:docMk/>
          <pc:sldMk cId="3295637741" sldId="455"/>
        </pc:sldMkLst>
        <pc:graphicFrameChg chg="modGraphic">
          <ac:chgData name="Steven Pattinson" userId="b52b1ba7-b527-49a6-9e22-bcb6af20c0fa" providerId="ADAL" clId="{F3579DE1-04C2-45D7-8335-A3DFCDB01F6B}" dt="2024-02-26T16:09:15.814" v="570" actId="12385"/>
          <ac:graphicFrameMkLst>
            <pc:docMk/>
            <pc:sldMk cId="3295637741" sldId="455"/>
            <ac:graphicFrameMk id="2" creationId="{00000000-0000-0000-0000-000000000000}"/>
          </ac:graphicFrameMkLst>
        </pc:graphicFrameChg>
      </pc:sldChg>
      <pc:sldChg chg="modSp mod">
        <pc:chgData name="Steven Pattinson" userId="b52b1ba7-b527-49a6-9e22-bcb6af20c0fa" providerId="ADAL" clId="{F3579DE1-04C2-45D7-8335-A3DFCDB01F6B}" dt="2024-02-26T16:09:41.583" v="572" actId="14734"/>
        <pc:sldMkLst>
          <pc:docMk/>
          <pc:sldMk cId="328142902" sldId="456"/>
        </pc:sldMkLst>
        <pc:graphicFrameChg chg="modGraphic">
          <ac:chgData name="Steven Pattinson" userId="b52b1ba7-b527-49a6-9e22-bcb6af20c0fa" providerId="ADAL" clId="{F3579DE1-04C2-45D7-8335-A3DFCDB01F6B}" dt="2024-02-26T16:09:41.583" v="572" actId="14734"/>
          <ac:graphicFrameMkLst>
            <pc:docMk/>
            <pc:sldMk cId="328142902" sldId="456"/>
            <ac:graphicFrameMk id="2" creationId="{00000000-0000-0000-0000-000000000000}"/>
          </ac:graphicFrameMkLst>
        </pc:graphicFrameChg>
      </pc:sldChg>
      <pc:sldChg chg="del">
        <pc:chgData name="Steven Pattinson" userId="b52b1ba7-b527-49a6-9e22-bcb6af20c0fa" providerId="ADAL" clId="{F3579DE1-04C2-45D7-8335-A3DFCDB01F6B}" dt="2024-02-26T15:48:19.954" v="354" actId="47"/>
        <pc:sldMkLst>
          <pc:docMk/>
          <pc:sldMk cId="2390742436" sldId="458"/>
        </pc:sldMkLst>
      </pc:sldChg>
      <pc:sldChg chg="del">
        <pc:chgData name="Steven Pattinson" userId="b52b1ba7-b527-49a6-9e22-bcb6af20c0fa" providerId="ADAL" clId="{F3579DE1-04C2-45D7-8335-A3DFCDB01F6B}" dt="2024-02-26T15:49:40.871" v="355" actId="47"/>
        <pc:sldMkLst>
          <pc:docMk/>
          <pc:sldMk cId="1299055207" sldId="463"/>
        </pc:sldMkLst>
      </pc:sldChg>
      <pc:sldChg chg="del">
        <pc:chgData name="Steven Pattinson" userId="b52b1ba7-b527-49a6-9e22-bcb6af20c0fa" providerId="ADAL" clId="{F3579DE1-04C2-45D7-8335-A3DFCDB01F6B}" dt="2024-02-26T15:47:39.832" v="353" actId="47"/>
        <pc:sldMkLst>
          <pc:docMk/>
          <pc:sldMk cId="2990072761" sldId="483"/>
        </pc:sldMkLst>
      </pc:sldChg>
      <pc:sldChg chg="modSp mod">
        <pc:chgData name="Steven Pattinson" userId="b52b1ba7-b527-49a6-9e22-bcb6af20c0fa" providerId="ADAL" clId="{F3579DE1-04C2-45D7-8335-A3DFCDB01F6B}" dt="2024-02-26T16:02:50.806" v="542" actId="20577"/>
        <pc:sldMkLst>
          <pc:docMk/>
          <pc:sldMk cId="1360140338" sldId="486"/>
        </pc:sldMkLst>
        <pc:spChg chg="mod">
          <ac:chgData name="Steven Pattinson" userId="b52b1ba7-b527-49a6-9e22-bcb6af20c0fa" providerId="ADAL" clId="{F3579DE1-04C2-45D7-8335-A3DFCDB01F6B}" dt="2024-02-26T16:02:50.806" v="542" actId="20577"/>
          <ac:spMkLst>
            <pc:docMk/>
            <pc:sldMk cId="1360140338" sldId="486"/>
            <ac:spMk id="2" creationId="{00000000-0000-0000-0000-000000000000}"/>
          </ac:spMkLst>
        </pc:spChg>
      </pc:sldChg>
      <pc:sldChg chg="del">
        <pc:chgData name="Steven Pattinson" userId="b52b1ba7-b527-49a6-9e22-bcb6af20c0fa" providerId="ADAL" clId="{F3579DE1-04C2-45D7-8335-A3DFCDB01F6B}" dt="2024-02-26T16:03:09.825" v="543" actId="47"/>
        <pc:sldMkLst>
          <pc:docMk/>
          <pc:sldMk cId="2804945644" sldId="487"/>
        </pc:sldMkLst>
      </pc:sldChg>
      <pc:sldChg chg="modSp mod">
        <pc:chgData name="Steven Pattinson" userId="b52b1ba7-b527-49a6-9e22-bcb6af20c0fa" providerId="ADAL" clId="{F3579DE1-04C2-45D7-8335-A3DFCDB01F6B}" dt="2024-02-26T16:06:34.048" v="563" actId="20577"/>
        <pc:sldMkLst>
          <pc:docMk/>
          <pc:sldMk cId="2978860283" sldId="492"/>
        </pc:sldMkLst>
        <pc:spChg chg="mod">
          <ac:chgData name="Steven Pattinson" userId="b52b1ba7-b527-49a6-9e22-bcb6af20c0fa" providerId="ADAL" clId="{F3579DE1-04C2-45D7-8335-A3DFCDB01F6B}" dt="2024-02-26T16:06:34.048" v="563" actId="20577"/>
          <ac:spMkLst>
            <pc:docMk/>
            <pc:sldMk cId="2978860283" sldId="492"/>
            <ac:spMk id="3" creationId="{00000000-0000-0000-0000-000000000000}"/>
          </ac:spMkLst>
        </pc:spChg>
      </pc:sldChg>
      <pc:sldChg chg="modSp mod">
        <pc:chgData name="Steven Pattinson" userId="b52b1ba7-b527-49a6-9e22-bcb6af20c0fa" providerId="ADAL" clId="{F3579DE1-04C2-45D7-8335-A3DFCDB01F6B}" dt="2024-02-26T15:39:53.458" v="35" actId="20577"/>
        <pc:sldMkLst>
          <pc:docMk/>
          <pc:sldMk cId="3879172757" sldId="497"/>
        </pc:sldMkLst>
        <pc:spChg chg="mod">
          <ac:chgData name="Steven Pattinson" userId="b52b1ba7-b527-49a6-9e22-bcb6af20c0fa" providerId="ADAL" clId="{F3579DE1-04C2-45D7-8335-A3DFCDB01F6B}" dt="2024-02-26T15:39:53.458" v="35" actId="20577"/>
          <ac:spMkLst>
            <pc:docMk/>
            <pc:sldMk cId="3879172757" sldId="497"/>
            <ac:spMk id="4" creationId="{00000000-0000-0000-0000-000000000000}"/>
          </ac:spMkLst>
        </pc:spChg>
      </pc:sldChg>
      <pc:sldChg chg="modSp new mod">
        <pc:chgData name="Steven Pattinson" userId="b52b1ba7-b527-49a6-9e22-bcb6af20c0fa" providerId="ADAL" clId="{F3579DE1-04C2-45D7-8335-A3DFCDB01F6B}" dt="2024-02-26T15:46:12.872" v="352" actId="20577"/>
        <pc:sldMkLst>
          <pc:docMk/>
          <pc:sldMk cId="1526020704" sldId="499"/>
        </pc:sldMkLst>
        <pc:spChg chg="mod">
          <ac:chgData name="Steven Pattinson" userId="b52b1ba7-b527-49a6-9e22-bcb6af20c0fa" providerId="ADAL" clId="{F3579DE1-04C2-45D7-8335-A3DFCDB01F6B}" dt="2024-02-26T15:43:47.064" v="106" actId="20577"/>
          <ac:spMkLst>
            <pc:docMk/>
            <pc:sldMk cId="1526020704" sldId="499"/>
            <ac:spMk id="2" creationId="{8E903F3A-E99F-1AE8-B6C6-07F0F816AC00}"/>
          </ac:spMkLst>
        </pc:spChg>
        <pc:spChg chg="mod">
          <ac:chgData name="Steven Pattinson" userId="b52b1ba7-b527-49a6-9e22-bcb6af20c0fa" providerId="ADAL" clId="{F3579DE1-04C2-45D7-8335-A3DFCDB01F6B}" dt="2024-02-26T15:46:12.872" v="352" actId="20577"/>
          <ac:spMkLst>
            <pc:docMk/>
            <pc:sldMk cId="1526020704" sldId="499"/>
            <ac:spMk id="3" creationId="{B1027521-384C-B00F-82C8-F7F5A570B619}"/>
          </ac:spMkLst>
        </pc:spChg>
      </pc:sldChg>
      <pc:sldChg chg="modSp new mod">
        <pc:chgData name="Steven Pattinson" userId="b52b1ba7-b527-49a6-9e22-bcb6af20c0fa" providerId="ADAL" clId="{F3579DE1-04C2-45D7-8335-A3DFCDB01F6B}" dt="2024-02-26T15:50:55.565" v="381" actId="20577"/>
        <pc:sldMkLst>
          <pc:docMk/>
          <pc:sldMk cId="1548869624" sldId="500"/>
        </pc:sldMkLst>
        <pc:spChg chg="mod">
          <ac:chgData name="Steven Pattinson" userId="b52b1ba7-b527-49a6-9e22-bcb6af20c0fa" providerId="ADAL" clId="{F3579DE1-04C2-45D7-8335-A3DFCDB01F6B}" dt="2024-02-26T15:50:31.663" v="362" actId="20577"/>
          <ac:spMkLst>
            <pc:docMk/>
            <pc:sldMk cId="1548869624" sldId="500"/>
            <ac:spMk id="2" creationId="{F30BAFA7-B17A-A09E-C31D-E759AFBED07D}"/>
          </ac:spMkLst>
        </pc:spChg>
        <pc:spChg chg="mod">
          <ac:chgData name="Steven Pattinson" userId="b52b1ba7-b527-49a6-9e22-bcb6af20c0fa" providerId="ADAL" clId="{F3579DE1-04C2-45D7-8335-A3DFCDB01F6B}" dt="2024-02-26T15:50:55.565" v="381" actId="20577"/>
          <ac:spMkLst>
            <pc:docMk/>
            <pc:sldMk cId="1548869624" sldId="500"/>
            <ac:spMk id="3" creationId="{9095DD5B-95B8-3D3A-F064-479327D95D55}"/>
          </ac:spMkLst>
        </pc:spChg>
      </pc:sldChg>
      <pc:sldChg chg="modSp new mod">
        <pc:chgData name="Steven Pattinson" userId="b52b1ba7-b527-49a6-9e22-bcb6af20c0fa" providerId="ADAL" clId="{F3579DE1-04C2-45D7-8335-A3DFCDB01F6B}" dt="2024-02-26T15:54:21.265" v="414" actId="1076"/>
        <pc:sldMkLst>
          <pc:docMk/>
          <pc:sldMk cId="569856381" sldId="501"/>
        </pc:sldMkLst>
        <pc:spChg chg="mod">
          <ac:chgData name="Steven Pattinson" userId="b52b1ba7-b527-49a6-9e22-bcb6af20c0fa" providerId="ADAL" clId="{F3579DE1-04C2-45D7-8335-A3DFCDB01F6B}" dt="2024-02-26T15:51:16.172" v="388" actId="20577"/>
          <ac:spMkLst>
            <pc:docMk/>
            <pc:sldMk cId="569856381" sldId="501"/>
            <ac:spMk id="2" creationId="{0795079E-83F6-4180-6524-DB9531840F8E}"/>
          </ac:spMkLst>
        </pc:spChg>
        <pc:spChg chg="mod">
          <ac:chgData name="Steven Pattinson" userId="b52b1ba7-b527-49a6-9e22-bcb6af20c0fa" providerId="ADAL" clId="{F3579DE1-04C2-45D7-8335-A3DFCDB01F6B}" dt="2024-02-26T15:54:21.265" v="414" actId="1076"/>
          <ac:spMkLst>
            <pc:docMk/>
            <pc:sldMk cId="569856381" sldId="501"/>
            <ac:spMk id="3" creationId="{9DCDEC2B-E5DB-22AB-3290-58F9CDB5B3B0}"/>
          </ac:spMkLst>
        </pc:spChg>
      </pc:sldChg>
      <pc:sldChg chg="modSp new mod">
        <pc:chgData name="Steven Pattinson" userId="b52b1ba7-b527-49a6-9e22-bcb6af20c0fa" providerId="ADAL" clId="{F3579DE1-04C2-45D7-8335-A3DFCDB01F6B}" dt="2024-02-26T15:58:51.882" v="491" actId="27636"/>
        <pc:sldMkLst>
          <pc:docMk/>
          <pc:sldMk cId="3039703387" sldId="502"/>
        </pc:sldMkLst>
        <pc:spChg chg="mod">
          <ac:chgData name="Steven Pattinson" userId="b52b1ba7-b527-49a6-9e22-bcb6af20c0fa" providerId="ADAL" clId="{F3579DE1-04C2-45D7-8335-A3DFCDB01F6B}" dt="2024-02-26T15:58:41.035" v="487" actId="14100"/>
          <ac:spMkLst>
            <pc:docMk/>
            <pc:sldMk cId="3039703387" sldId="502"/>
            <ac:spMk id="2" creationId="{E1299B5F-B108-D384-ED4C-9E8F62F4C1DA}"/>
          </ac:spMkLst>
        </pc:spChg>
        <pc:spChg chg="mod">
          <ac:chgData name="Steven Pattinson" userId="b52b1ba7-b527-49a6-9e22-bcb6af20c0fa" providerId="ADAL" clId="{F3579DE1-04C2-45D7-8335-A3DFCDB01F6B}" dt="2024-02-26T15:58:51.882" v="491" actId="27636"/>
          <ac:spMkLst>
            <pc:docMk/>
            <pc:sldMk cId="3039703387" sldId="502"/>
            <ac:spMk id="3" creationId="{C89A5386-D6E4-303D-74B2-E55D54D95AD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70238" cy="479425"/>
          </a:xfrm>
          <a:prstGeom prst="rect">
            <a:avLst/>
          </a:prstGeom>
        </p:spPr>
        <p:txBody>
          <a:bodyPr vert="horz" lIns="96661" tIns="48331" rIns="96661" bIns="48331" rtlCol="0"/>
          <a:lstStyle>
            <a:lvl1pPr algn="l">
              <a:defRPr sz="1300">
                <a:latin typeface="Arial" charset="0"/>
                <a:ea typeface="MS PGothic" pitchFamily="34" charset="-128"/>
              </a:defRPr>
            </a:lvl1pPr>
          </a:lstStyle>
          <a:p>
            <a:pPr>
              <a:defRPr/>
            </a:pPr>
            <a:endParaRPr lang="en-AU" dirty="0"/>
          </a:p>
        </p:txBody>
      </p:sp>
      <p:sp>
        <p:nvSpPr>
          <p:cNvPr id="3" name="Date Placeholder 2"/>
          <p:cNvSpPr>
            <a:spLocks noGrp="1"/>
          </p:cNvSpPr>
          <p:nvPr>
            <p:ph type="dt" sz="quarter" idx="1"/>
          </p:nvPr>
        </p:nvSpPr>
        <p:spPr>
          <a:xfrm>
            <a:off x="4143375" y="0"/>
            <a:ext cx="3170238" cy="479425"/>
          </a:xfrm>
          <a:prstGeom prst="rect">
            <a:avLst/>
          </a:prstGeom>
        </p:spPr>
        <p:txBody>
          <a:bodyPr vert="horz" lIns="96661" tIns="48331" rIns="96661" bIns="48331" rtlCol="0"/>
          <a:lstStyle>
            <a:lvl1pPr algn="r">
              <a:defRPr sz="1300">
                <a:latin typeface="Arial" charset="0"/>
                <a:ea typeface="MS PGothic" pitchFamily="34" charset="-128"/>
              </a:defRPr>
            </a:lvl1pPr>
          </a:lstStyle>
          <a:p>
            <a:pPr>
              <a:defRPr/>
            </a:pPr>
            <a:fld id="{3542D5A7-21A2-49FC-B109-27358F40A2FA}" type="datetimeFigureOut">
              <a:rPr lang="en-AU"/>
              <a:pPr>
                <a:defRPr/>
              </a:pPr>
              <a:t>19/09/2024</a:t>
            </a:fld>
            <a:endParaRPr lang="en-AU" dirty="0"/>
          </a:p>
        </p:txBody>
      </p:sp>
      <p:sp>
        <p:nvSpPr>
          <p:cNvPr id="4" name="Footer Placeholder 3"/>
          <p:cNvSpPr>
            <a:spLocks noGrp="1"/>
          </p:cNvSpPr>
          <p:nvPr>
            <p:ph type="ftr" sz="quarter" idx="2"/>
          </p:nvPr>
        </p:nvSpPr>
        <p:spPr>
          <a:xfrm>
            <a:off x="0" y="9120188"/>
            <a:ext cx="3170238" cy="479425"/>
          </a:xfrm>
          <a:prstGeom prst="rect">
            <a:avLst/>
          </a:prstGeom>
        </p:spPr>
        <p:txBody>
          <a:bodyPr vert="horz" lIns="96661" tIns="48331" rIns="96661" bIns="48331" rtlCol="0" anchor="b"/>
          <a:lstStyle>
            <a:lvl1pPr algn="l">
              <a:defRPr sz="1300">
                <a:latin typeface="Arial" charset="0"/>
                <a:ea typeface="MS PGothic" pitchFamily="34" charset="-128"/>
              </a:defRPr>
            </a:lvl1pPr>
          </a:lstStyle>
          <a:p>
            <a:pPr>
              <a:defRPr/>
            </a:pPr>
            <a:endParaRPr lang="en-AU" dirty="0"/>
          </a:p>
        </p:txBody>
      </p:sp>
      <p:sp>
        <p:nvSpPr>
          <p:cNvPr id="5" name="Slide Number Placeholder 4"/>
          <p:cNvSpPr>
            <a:spLocks noGrp="1"/>
          </p:cNvSpPr>
          <p:nvPr>
            <p:ph type="sldNum" sz="quarter" idx="3"/>
          </p:nvPr>
        </p:nvSpPr>
        <p:spPr>
          <a:xfrm>
            <a:off x="4143375" y="9120188"/>
            <a:ext cx="3170238" cy="479425"/>
          </a:xfrm>
          <a:prstGeom prst="rect">
            <a:avLst/>
          </a:prstGeom>
        </p:spPr>
        <p:txBody>
          <a:bodyPr vert="horz" wrap="square" lIns="96661" tIns="48331" rIns="96661" bIns="48331" numCol="1" anchor="b" anchorCtr="0" compatLnSpc="1">
            <a:prstTxWarp prst="textNoShape">
              <a:avLst/>
            </a:prstTxWarp>
          </a:bodyPr>
          <a:lstStyle>
            <a:lvl1pPr algn="r">
              <a:defRPr sz="1300"/>
            </a:lvl1pPr>
          </a:lstStyle>
          <a:p>
            <a:fld id="{2E5CE7C6-DE4D-4AE6-B12D-771BE543A62C}" type="slidenum">
              <a:rPr lang="en-AU" altLang="en-US"/>
              <a:pPr/>
              <a:t>‹#›</a:t>
            </a:fld>
            <a:endParaRPr lang="en-AU" altLang="en-US" dirty="0"/>
          </a:p>
        </p:txBody>
      </p:sp>
    </p:spTree>
    <p:extLst>
      <p:ext uri="{BB962C8B-B14F-4D97-AF65-F5344CB8AC3E}">
        <p14:creationId xmlns:p14="http://schemas.microsoft.com/office/powerpoint/2010/main" val="12442294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70238" cy="479425"/>
          </a:xfrm>
          <a:prstGeom prst="rect">
            <a:avLst/>
          </a:prstGeom>
        </p:spPr>
        <p:txBody>
          <a:bodyPr vert="horz" lIns="96661" tIns="48331" rIns="96661" bIns="48331" rtlCol="0"/>
          <a:lstStyle>
            <a:lvl1pPr algn="l">
              <a:defRPr sz="1300">
                <a:latin typeface="Arial" charset="0"/>
                <a:ea typeface="MS PGothic" pitchFamily="34" charset="-128"/>
              </a:defRPr>
            </a:lvl1pPr>
          </a:lstStyle>
          <a:p>
            <a:pPr>
              <a:defRPr/>
            </a:pPr>
            <a:endParaRPr lang="en-AU" dirty="0"/>
          </a:p>
        </p:txBody>
      </p:sp>
      <p:sp>
        <p:nvSpPr>
          <p:cNvPr id="3" name="Date Placeholder 2"/>
          <p:cNvSpPr>
            <a:spLocks noGrp="1"/>
          </p:cNvSpPr>
          <p:nvPr>
            <p:ph type="dt" idx="1"/>
          </p:nvPr>
        </p:nvSpPr>
        <p:spPr>
          <a:xfrm>
            <a:off x="4143375" y="0"/>
            <a:ext cx="3170238" cy="479425"/>
          </a:xfrm>
          <a:prstGeom prst="rect">
            <a:avLst/>
          </a:prstGeom>
        </p:spPr>
        <p:txBody>
          <a:bodyPr vert="horz" lIns="96661" tIns="48331" rIns="96661" bIns="48331" rtlCol="0"/>
          <a:lstStyle>
            <a:lvl1pPr algn="r">
              <a:defRPr sz="1300">
                <a:latin typeface="Arial" charset="0"/>
                <a:ea typeface="MS PGothic" pitchFamily="34" charset="-128"/>
              </a:defRPr>
            </a:lvl1pPr>
          </a:lstStyle>
          <a:p>
            <a:pPr>
              <a:defRPr/>
            </a:pPr>
            <a:fld id="{65C992CE-52D1-454C-AE49-CE76A3062737}" type="datetimeFigureOut">
              <a:rPr lang="en-AU"/>
              <a:pPr>
                <a:defRPr/>
              </a:pPr>
              <a:t>19/09/2024</a:t>
            </a:fld>
            <a:endParaRPr lang="en-AU" dirty="0"/>
          </a:p>
        </p:txBody>
      </p:sp>
      <p:sp>
        <p:nvSpPr>
          <p:cNvPr id="4" name="Slide Image Placeholder 3"/>
          <p:cNvSpPr>
            <a:spLocks noGrp="1" noRot="1" noChangeAspect="1"/>
          </p:cNvSpPr>
          <p:nvPr>
            <p:ph type="sldImg" idx="2"/>
          </p:nvPr>
        </p:nvSpPr>
        <p:spPr>
          <a:xfrm>
            <a:off x="1257300" y="720725"/>
            <a:ext cx="4800600" cy="3600450"/>
          </a:xfrm>
          <a:prstGeom prst="rect">
            <a:avLst/>
          </a:prstGeom>
          <a:noFill/>
          <a:ln w="12700">
            <a:solidFill>
              <a:prstClr val="black"/>
            </a:solidFill>
          </a:ln>
        </p:spPr>
        <p:txBody>
          <a:bodyPr vert="horz" lIns="96661" tIns="48331" rIns="96661" bIns="48331" rtlCol="0" anchor="ctr"/>
          <a:lstStyle/>
          <a:p>
            <a:pPr lvl="0"/>
            <a:endParaRPr lang="en-AU" noProof="0" dirty="0"/>
          </a:p>
        </p:txBody>
      </p:sp>
      <p:sp>
        <p:nvSpPr>
          <p:cNvPr id="5" name="Notes Placeholder 4"/>
          <p:cNvSpPr>
            <a:spLocks noGrp="1"/>
          </p:cNvSpPr>
          <p:nvPr>
            <p:ph type="body" sz="quarter" idx="3"/>
          </p:nvPr>
        </p:nvSpPr>
        <p:spPr>
          <a:xfrm>
            <a:off x="731838" y="4560888"/>
            <a:ext cx="5851525" cy="4319587"/>
          </a:xfrm>
          <a:prstGeom prst="rect">
            <a:avLst/>
          </a:prstGeom>
        </p:spPr>
        <p:txBody>
          <a:bodyPr vert="horz" lIns="96661" tIns="48331" rIns="96661" bIns="48331"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a:p>
        </p:txBody>
      </p:sp>
      <p:sp>
        <p:nvSpPr>
          <p:cNvPr id="6" name="Footer Placeholder 5"/>
          <p:cNvSpPr>
            <a:spLocks noGrp="1"/>
          </p:cNvSpPr>
          <p:nvPr>
            <p:ph type="ftr" sz="quarter" idx="4"/>
          </p:nvPr>
        </p:nvSpPr>
        <p:spPr>
          <a:xfrm>
            <a:off x="0" y="9120188"/>
            <a:ext cx="3170238" cy="479425"/>
          </a:xfrm>
          <a:prstGeom prst="rect">
            <a:avLst/>
          </a:prstGeom>
        </p:spPr>
        <p:txBody>
          <a:bodyPr vert="horz" lIns="96661" tIns="48331" rIns="96661" bIns="48331" rtlCol="0" anchor="b"/>
          <a:lstStyle>
            <a:lvl1pPr algn="l">
              <a:defRPr sz="1300">
                <a:latin typeface="Arial" charset="0"/>
                <a:ea typeface="MS PGothic" pitchFamily="34" charset="-128"/>
              </a:defRPr>
            </a:lvl1pPr>
          </a:lstStyle>
          <a:p>
            <a:pPr>
              <a:defRPr/>
            </a:pPr>
            <a:endParaRPr lang="en-AU" dirty="0"/>
          </a:p>
        </p:txBody>
      </p:sp>
      <p:sp>
        <p:nvSpPr>
          <p:cNvPr id="7" name="Slide Number Placeholder 6"/>
          <p:cNvSpPr>
            <a:spLocks noGrp="1"/>
          </p:cNvSpPr>
          <p:nvPr>
            <p:ph type="sldNum" sz="quarter" idx="5"/>
          </p:nvPr>
        </p:nvSpPr>
        <p:spPr>
          <a:xfrm>
            <a:off x="4143375" y="9120188"/>
            <a:ext cx="3170238" cy="479425"/>
          </a:xfrm>
          <a:prstGeom prst="rect">
            <a:avLst/>
          </a:prstGeom>
        </p:spPr>
        <p:txBody>
          <a:bodyPr vert="horz" wrap="square" lIns="96661" tIns="48331" rIns="96661" bIns="48331" numCol="1" anchor="b" anchorCtr="0" compatLnSpc="1">
            <a:prstTxWarp prst="textNoShape">
              <a:avLst/>
            </a:prstTxWarp>
          </a:bodyPr>
          <a:lstStyle>
            <a:lvl1pPr algn="r">
              <a:defRPr sz="1300"/>
            </a:lvl1pPr>
          </a:lstStyle>
          <a:p>
            <a:fld id="{8537ED56-303C-4FED-BBF5-CD5E3510B83A}" type="slidenum">
              <a:rPr lang="en-AU" altLang="en-US"/>
              <a:pPr/>
              <a:t>‹#›</a:t>
            </a:fld>
            <a:endParaRPr lang="en-AU" altLang="en-US" dirty="0"/>
          </a:p>
        </p:txBody>
      </p:sp>
    </p:spTree>
    <p:extLst>
      <p:ext uri="{BB962C8B-B14F-4D97-AF65-F5344CB8AC3E}">
        <p14:creationId xmlns:p14="http://schemas.microsoft.com/office/powerpoint/2010/main" val="22242056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a:t>
            </a:fld>
            <a:endParaRPr lang="en-GB" altLang="en-US" dirty="0"/>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24DDDA60-6799-45FB-B04D-A1D22E520A08}" type="slidenum">
              <a:rPr lang="en-GB" altLang="en-US" smtClean="0"/>
              <a:pPr/>
              <a:t>‹#›</a:t>
            </a:fld>
            <a:endParaRPr lang="en-GB" altLang="en-US" dirty="0"/>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fld id="{B05E158D-20B8-4A8C-8E0F-7B332DC145EE}" type="slidenum">
              <a:rPr lang="en-GB" altLang="en-US" smtClean="0"/>
              <a:pPr/>
              <a:t>‹#›</a:t>
            </a:fld>
            <a:endParaRPr lang="en-GB" altLang="en-US" dirty="0"/>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fld id="{87BE439E-DCF9-4AEB-A872-50EB04EB7706}" type="slidenum">
              <a:rPr lang="en-GB" altLang="en-US" smtClean="0"/>
              <a:pPr/>
              <a:t>‹#›</a:t>
            </a:fld>
            <a:endParaRPr lang="en-GB" altLang="en-US" dirty="0"/>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fld id="{39389E54-97F5-48CF-BCF9-F5E11F3F9C45}" type="slidenum">
              <a:rPr lang="en-GB" altLang="en-US" smtClean="0"/>
              <a:pPr/>
              <a:t>‹#›</a:t>
            </a:fld>
            <a:endParaRPr lang="en-GB" altLang="en-US" dirty="0"/>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pPr>
              <a:defRPr/>
            </a:pPr>
            <a:endParaRPr lang="en-GB" dirty="0"/>
          </a:p>
        </p:txBody>
      </p:sp>
      <p:sp>
        <p:nvSpPr>
          <p:cNvPr id="4" name="Slide Number Placeholder 3"/>
          <p:cNvSpPr>
            <a:spLocks noGrp="1"/>
          </p:cNvSpPr>
          <p:nvPr>
            <p:ph type="sldNum" sz="quarter" idx="12"/>
          </p:nvPr>
        </p:nvSpPr>
        <p:spPr/>
        <p:txBody>
          <a:bodyPr/>
          <a:lstStyle/>
          <a:p>
            <a:fld id="{903C0863-3029-4A5D-B076-08AB794A8C73}" type="slidenum">
              <a:rPr lang="en-GB" altLang="en-US" smtClean="0"/>
              <a:pPr/>
              <a:t>‹#›</a:t>
            </a:fld>
            <a:endParaRPr lang="en-GB" altLang="en-US" dirty="0"/>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628650" y="6356351"/>
            <a:ext cx="20574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dirty="0"/>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58170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42714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20388"/>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DDA60-6799-45FB-B04D-A1D22E520A08}" type="slidenum">
              <a:rPr lang="en-GB" altLang="en-US" smtClean="0"/>
              <a:pPr/>
              <a:t>‹#›</a:t>
            </a:fld>
            <a:endParaRPr lang="en-GB" altLang="en-US" dirty="0"/>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4860032" y="1523206"/>
            <a:ext cx="3445768" cy="3811588"/>
          </a:xfrm>
        </p:spPr>
        <p:txBody>
          <a:bodyPr>
            <a:normAutofit/>
          </a:bodyPr>
          <a:lstStyle/>
          <a:p>
            <a:r>
              <a:rPr lang="en-US" sz="3600" b="1" dirty="0">
                <a:solidFill>
                  <a:schemeClr val="bg1">
                    <a:lumMod val="65000"/>
                  </a:schemeClr>
                </a:solidFill>
              </a:rPr>
              <a:t>Managing Change, Creativity and Innovation, 5e</a:t>
            </a:r>
          </a:p>
          <a:p>
            <a:endParaRPr lang="en-US" sz="2000" dirty="0">
              <a:solidFill>
                <a:schemeClr val="bg1">
                  <a:lumMod val="65000"/>
                </a:schemeClr>
              </a:solidFill>
            </a:endParaRPr>
          </a:p>
          <a:p>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6" name="Content Placeholder 5">
            <a:extLst>
              <a:ext uri="{FF2B5EF4-FFF2-40B4-BE49-F238E27FC236}">
                <a16:creationId xmlns:a16="http://schemas.microsoft.com/office/drawing/2014/main" id="{251A1210-9784-5A78-544F-41A25155B9B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9244" y="992188"/>
            <a:ext cx="3743266"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1743472"/>
            <a:ext cx="7696200" cy="3371056"/>
          </a:xfrm>
        </p:spPr>
        <p:txBody>
          <a:bodyPr>
            <a:noAutofit/>
          </a:bodyPr>
          <a:lstStyle/>
          <a:p>
            <a:pPr>
              <a:lnSpc>
                <a:spcPct val="100000"/>
              </a:lnSpc>
            </a:pPr>
            <a:r>
              <a:rPr lang="en-US" sz="4400" dirty="0"/>
              <a:t>Chapter 5</a:t>
            </a:r>
            <a:br>
              <a:rPr lang="en-US" sz="4400" dirty="0"/>
            </a:br>
            <a:r>
              <a:rPr lang="en-US" sz="4400" dirty="0"/>
              <a:t> Change management practice: Choices, lessons learned and key considerations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3"/>
          <p:cNvSpPr>
            <a:spLocks noGrp="1"/>
          </p:cNvSpPr>
          <p:nvPr>
            <p:ph type="title"/>
          </p:nvPr>
        </p:nvSpPr>
        <p:spPr/>
        <p:txBody>
          <a:bodyPr/>
          <a:lstStyle/>
          <a:p>
            <a:r>
              <a:rPr lang="en-US" altLang="en-US" dirty="0"/>
              <a:t>Learning outcomes</a:t>
            </a:r>
          </a:p>
        </p:txBody>
      </p:sp>
      <p:sp>
        <p:nvSpPr>
          <p:cNvPr id="2" name="Content Placeholder 1"/>
          <p:cNvSpPr>
            <a:spLocks noGrp="1"/>
          </p:cNvSpPr>
          <p:nvPr>
            <p:ph idx="1"/>
          </p:nvPr>
        </p:nvSpPr>
        <p:spPr/>
        <p:txBody>
          <a:bodyPr/>
          <a:lstStyle/>
          <a:p>
            <a:r>
              <a:rPr lang="en-GB" dirty="0"/>
              <a:t>After reading this chapter, you will be able to:</a:t>
            </a:r>
          </a:p>
          <a:p>
            <a:pPr lvl="1"/>
            <a:r>
              <a:rPr lang="en-GB" dirty="0"/>
              <a:t>Be aware of what drives change and shapes strategic choices on the future direction of organizations.</a:t>
            </a:r>
          </a:p>
          <a:p>
            <a:pPr lvl="1"/>
            <a:r>
              <a:rPr lang="en-GB" dirty="0"/>
              <a:t>Be able to compare and assess small-scale developmental change and large-scale transformational change.</a:t>
            </a:r>
          </a:p>
          <a:p>
            <a:pPr lvl="1"/>
            <a:r>
              <a:rPr lang="en-GB" dirty="0"/>
              <a:t>Assess best practice models and general lessons on how to manage change.</a:t>
            </a:r>
          </a:p>
          <a:p>
            <a:pPr lvl="1"/>
            <a:r>
              <a:rPr lang="en-GB" dirty="0"/>
              <a:t>Gain greater insight into why some companies succeed in highly competitive environments whilst others fall by the wayside.</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3</a:t>
            </a:fld>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8E903F3A-E99F-1AE8-B6C6-07F0F816AC00}"/>
              </a:ext>
            </a:extLst>
          </p:cNvPr>
          <p:cNvSpPr>
            <a:spLocks noGrp="1"/>
          </p:cNvSpPr>
          <p:nvPr>
            <p:ph type="title"/>
          </p:nvPr>
        </p:nvSpPr>
        <p:spPr/>
        <p:txBody>
          <a:bodyPr/>
          <a:lstStyle/>
          <a:p>
            <a:r>
              <a:rPr lang="en-GB" dirty="0"/>
              <a:t>Reasons for change</a:t>
            </a:r>
          </a:p>
        </p:txBody>
      </p:sp>
      <p:sp>
        <p:nvSpPr>
          <p:cNvPr id="5" name="Content Placeholder 4"/>
          <p:cNvSpPr>
            <a:spLocks noGrp="1"/>
          </p:cNvSpPr>
          <p:nvPr>
            <p:ph idx="1"/>
          </p:nvPr>
        </p:nvSpPr>
        <p:spPr/>
        <p:txBody>
          <a:bodyPr/>
          <a:lstStyle/>
          <a:p>
            <a:r>
              <a:rPr lang="en-GB" dirty="0"/>
              <a:t>Changing markets</a:t>
            </a:r>
          </a:p>
          <a:p>
            <a:r>
              <a:rPr lang="en-GB" dirty="0"/>
              <a:t>Consumer knowledge, demands, trends</a:t>
            </a:r>
          </a:p>
          <a:p>
            <a:r>
              <a:rPr lang="en-GB" dirty="0"/>
              <a:t>Financial constraints</a:t>
            </a:r>
          </a:p>
          <a:p>
            <a:r>
              <a:rPr lang="en-GB" dirty="0"/>
              <a:t>Increased competition</a:t>
            </a:r>
          </a:p>
          <a:p>
            <a:r>
              <a:rPr lang="en-GB" dirty="0"/>
              <a:t>Crisis – COVID, cost of living, Ukrainian war</a:t>
            </a:r>
          </a:p>
          <a:p>
            <a:r>
              <a:rPr lang="en-GB" dirty="0"/>
              <a:t>Legislation</a:t>
            </a:r>
          </a:p>
          <a:p>
            <a:r>
              <a:rPr lang="en-GB" dirty="0"/>
              <a:t>Technology</a:t>
            </a:r>
          </a:p>
          <a:p>
            <a:endParaRPr lang="en-GB" dirty="0"/>
          </a:p>
          <a:p>
            <a:endParaRPr lang="en-GB" dirty="0"/>
          </a:p>
          <a:p>
            <a:endParaRPr lang="en-GB" dirty="0"/>
          </a:p>
          <a:p>
            <a:endParaRPr lang="en-GB" dirty="0"/>
          </a:p>
          <a:p>
            <a:endParaRPr lang="en-US" dirty="0"/>
          </a:p>
        </p:txBody>
      </p:sp>
      <p:sp>
        <p:nvSpPr>
          <p:cNvPr id="4" name="Slide Number Placeholder 3">
            <a:extLst>
              <a:ext uri="{FF2B5EF4-FFF2-40B4-BE49-F238E27FC236}">
                <a16:creationId xmlns:a16="http://schemas.microsoft.com/office/drawing/2014/main" id="{B1A87B42-BDA4-9EB6-0F3E-261BE8698FF9}"/>
              </a:ext>
            </a:extLst>
          </p:cNvPr>
          <p:cNvSpPr>
            <a:spLocks noGrp="1"/>
          </p:cNvSpPr>
          <p:nvPr>
            <p:ph type="sldNum" sz="quarter" idx="12"/>
          </p:nvPr>
        </p:nvSpPr>
        <p:spPr/>
        <p:txBody>
          <a:bodyPr/>
          <a:lstStyle/>
          <a:p>
            <a:fld id="{79F8CD52-80FE-4618-9517-F96BBC216274}" type="slidenum">
              <a:rPr lang="en-GB" altLang="en-US" smtClean="0"/>
              <a:pPr/>
              <a:t>4</a:t>
            </a:fld>
            <a:endParaRPr lang="en-GB" altLang="en-US" dirty="0"/>
          </a:p>
        </p:txBody>
      </p:sp>
    </p:spTree>
    <p:extLst>
      <p:ext uri="{BB962C8B-B14F-4D97-AF65-F5344CB8AC3E}">
        <p14:creationId xmlns:p14="http://schemas.microsoft.com/office/powerpoint/2010/main" val="1526020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AU" dirty="0"/>
              <a:t>Best practice guidelines for change</a:t>
            </a:r>
          </a:p>
        </p:txBody>
      </p:sp>
      <p:sp>
        <p:nvSpPr>
          <p:cNvPr id="4" name="Content Placeholder 3"/>
          <p:cNvSpPr>
            <a:spLocks noGrp="1"/>
          </p:cNvSpPr>
          <p:nvPr>
            <p:ph idx="1"/>
          </p:nvPr>
        </p:nvSpPr>
        <p:spPr/>
        <p:txBody>
          <a:bodyPr/>
          <a:lstStyle/>
          <a:p>
            <a:r>
              <a:rPr lang="en-AU" dirty="0"/>
              <a:t>Drawing on own knowledge and experience, jot down 3‒5 best practice guidelines for managing change and innovation (5 mins)</a:t>
            </a:r>
          </a:p>
          <a:p>
            <a:r>
              <a:rPr lang="en-AU" dirty="0"/>
              <a:t>Discuss your list in two groups and distil out a list on which you can all agree for feedback (15 mins)</a:t>
            </a:r>
          </a:p>
          <a:p>
            <a:r>
              <a:rPr lang="en-AU" dirty="0"/>
              <a:t>Feedback</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5</a:t>
            </a:fld>
            <a:endParaRPr lang="en-GB" altLang="en-US" dirty="0"/>
          </a:p>
        </p:txBody>
      </p:sp>
    </p:spTree>
    <p:extLst>
      <p:ext uri="{BB962C8B-B14F-4D97-AF65-F5344CB8AC3E}">
        <p14:creationId xmlns:p14="http://schemas.microsoft.com/office/powerpoint/2010/main" val="3855256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30BAFA7-B17A-A09E-C31D-E759AFBED07D}"/>
              </a:ext>
            </a:extLst>
          </p:cNvPr>
          <p:cNvSpPr>
            <a:spLocks noGrp="1"/>
          </p:cNvSpPr>
          <p:nvPr>
            <p:ph type="title"/>
          </p:nvPr>
        </p:nvSpPr>
        <p:spPr/>
        <p:txBody>
          <a:bodyPr/>
          <a:lstStyle/>
          <a:p>
            <a:r>
              <a:rPr lang="en-GB" dirty="0"/>
              <a:t>PESTLE</a:t>
            </a:r>
          </a:p>
        </p:txBody>
      </p:sp>
      <p:sp>
        <p:nvSpPr>
          <p:cNvPr id="5" name="Content Placeholder 4"/>
          <p:cNvSpPr>
            <a:spLocks noGrp="1"/>
          </p:cNvSpPr>
          <p:nvPr>
            <p:ph idx="1"/>
          </p:nvPr>
        </p:nvSpPr>
        <p:spPr/>
        <p:txBody>
          <a:bodyPr>
            <a:normAutofit lnSpcReduction="10000"/>
          </a:bodyPr>
          <a:lstStyle/>
          <a:p>
            <a:r>
              <a:rPr lang="en-GB" dirty="0"/>
              <a:t>Political factors, such as governmental policies, political instabilities in markets</a:t>
            </a:r>
          </a:p>
          <a:p>
            <a:r>
              <a:rPr lang="en-GB" dirty="0"/>
              <a:t>Economic drivers, for example, taxation, exchange rates and labour market costs</a:t>
            </a:r>
          </a:p>
          <a:p>
            <a:r>
              <a:rPr lang="en-GB" dirty="0"/>
              <a:t>Socio-cultural elements, such as societal values, expectations and religion</a:t>
            </a:r>
          </a:p>
          <a:p>
            <a:r>
              <a:rPr lang="en-GB" dirty="0"/>
              <a:t>Technology, for example, ICT developments, technological innovations</a:t>
            </a:r>
          </a:p>
          <a:p>
            <a:r>
              <a:rPr lang="en-GB" dirty="0"/>
              <a:t>Legal requirements, legislative change and regulatory control systems</a:t>
            </a:r>
          </a:p>
          <a:p>
            <a:r>
              <a:rPr lang="en-GB" dirty="0"/>
              <a:t>Environmental factors, for example, world poverty, pollution, ethical considerations, infectious diseases and pandemics.</a:t>
            </a:r>
            <a:endParaRPr lang="en-US" dirty="0"/>
          </a:p>
        </p:txBody>
      </p:sp>
      <p:sp>
        <p:nvSpPr>
          <p:cNvPr id="4" name="Slide Number Placeholder 3">
            <a:extLst>
              <a:ext uri="{FF2B5EF4-FFF2-40B4-BE49-F238E27FC236}">
                <a16:creationId xmlns:a16="http://schemas.microsoft.com/office/drawing/2014/main" id="{8493BA58-C96B-569D-D502-1580A195EFA1}"/>
              </a:ext>
            </a:extLst>
          </p:cNvPr>
          <p:cNvSpPr>
            <a:spLocks noGrp="1"/>
          </p:cNvSpPr>
          <p:nvPr>
            <p:ph type="sldNum" sz="quarter" idx="12"/>
          </p:nvPr>
        </p:nvSpPr>
        <p:spPr/>
        <p:txBody>
          <a:bodyPr/>
          <a:lstStyle/>
          <a:p>
            <a:fld id="{79F8CD52-80FE-4618-9517-F96BBC216274}" type="slidenum">
              <a:rPr lang="en-GB" altLang="en-US" smtClean="0"/>
              <a:pPr/>
              <a:t>6</a:t>
            </a:fld>
            <a:endParaRPr lang="en-GB" altLang="en-US" dirty="0"/>
          </a:p>
        </p:txBody>
      </p:sp>
    </p:spTree>
    <p:extLst>
      <p:ext uri="{BB962C8B-B14F-4D97-AF65-F5344CB8AC3E}">
        <p14:creationId xmlns:p14="http://schemas.microsoft.com/office/powerpoint/2010/main" val="1548869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0795079E-83F6-4180-6524-DB9531840F8E}"/>
              </a:ext>
            </a:extLst>
          </p:cNvPr>
          <p:cNvSpPr>
            <a:spLocks noGrp="1"/>
          </p:cNvSpPr>
          <p:nvPr>
            <p:ph type="title"/>
          </p:nvPr>
        </p:nvSpPr>
        <p:spPr/>
        <p:txBody>
          <a:bodyPr/>
          <a:lstStyle/>
          <a:p>
            <a:r>
              <a:rPr lang="en-GB" dirty="0"/>
              <a:t>PACT</a:t>
            </a:r>
          </a:p>
        </p:txBody>
      </p:sp>
      <p:sp>
        <p:nvSpPr>
          <p:cNvPr id="5" name="Content Placeholder 4"/>
          <p:cNvSpPr>
            <a:spLocks noGrp="1"/>
          </p:cNvSpPr>
          <p:nvPr>
            <p:ph idx="1"/>
          </p:nvPr>
        </p:nvSpPr>
        <p:spPr/>
        <p:txBody>
          <a:bodyPr/>
          <a:lstStyle/>
          <a:p>
            <a:r>
              <a:rPr lang="en-GB" dirty="0"/>
              <a:t>PACT is a mnemonic to refer to triggers for change that arise within organizations, namely:</a:t>
            </a:r>
          </a:p>
          <a:p>
            <a:pPr lvl="1"/>
            <a:r>
              <a:rPr lang="en-GB" dirty="0"/>
              <a:t>People, such as modifying attitudes, beliefs, technical skills and behaviours</a:t>
            </a:r>
          </a:p>
          <a:p>
            <a:pPr lvl="1"/>
            <a:r>
              <a:rPr lang="en-GB" dirty="0"/>
              <a:t>Administrative structures, for example, lines of communication, reporting/reward systems</a:t>
            </a:r>
          </a:p>
          <a:p>
            <a:pPr lvl="1"/>
            <a:r>
              <a:rPr lang="en-GB" dirty="0"/>
              <a:t>Core business, for example, in the main product or service provided</a:t>
            </a:r>
          </a:p>
          <a:p>
            <a:pPr lvl="1"/>
            <a:r>
              <a:rPr lang="en-GB" dirty="0"/>
              <a:t>Technology, for example, minor equipment/software upgrades to major innovations and developments</a:t>
            </a:r>
            <a:endParaRPr lang="en-US" dirty="0"/>
          </a:p>
        </p:txBody>
      </p:sp>
      <p:sp>
        <p:nvSpPr>
          <p:cNvPr id="4" name="Slide Number Placeholder 3">
            <a:extLst>
              <a:ext uri="{FF2B5EF4-FFF2-40B4-BE49-F238E27FC236}">
                <a16:creationId xmlns:a16="http://schemas.microsoft.com/office/drawing/2014/main" id="{A33DF689-523F-4D53-6779-4C5648FA0562}"/>
              </a:ext>
            </a:extLst>
          </p:cNvPr>
          <p:cNvSpPr>
            <a:spLocks noGrp="1"/>
          </p:cNvSpPr>
          <p:nvPr>
            <p:ph type="sldNum" sz="quarter" idx="12"/>
          </p:nvPr>
        </p:nvSpPr>
        <p:spPr/>
        <p:txBody>
          <a:bodyPr/>
          <a:lstStyle/>
          <a:p>
            <a:fld id="{79F8CD52-80FE-4618-9517-F96BBC216274}" type="slidenum">
              <a:rPr lang="en-GB" altLang="en-US" smtClean="0"/>
              <a:pPr/>
              <a:t>7</a:t>
            </a:fld>
            <a:endParaRPr lang="en-GB" altLang="en-US" dirty="0"/>
          </a:p>
        </p:txBody>
      </p:sp>
    </p:spTree>
    <p:extLst>
      <p:ext uri="{BB962C8B-B14F-4D97-AF65-F5344CB8AC3E}">
        <p14:creationId xmlns:p14="http://schemas.microsoft.com/office/powerpoint/2010/main" val="569856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The practice of managing innovation and change</a:t>
            </a:r>
            <a:endParaRPr lang="en-US" dirty="0"/>
          </a:p>
        </p:txBody>
      </p:sp>
      <p:sp>
        <p:nvSpPr>
          <p:cNvPr id="2" name="Content Placeholder 1"/>
          <p:cNvSpPr>
            <a:spLocks noGrp="1"/>
          </p:cNvSpPr>
          <p:nvPr>
            <p:ph idx="1"/>
          </p:nvPr>
        </p:nvSpPr>
        <p:spPr/>
        <p:txBody>
          <a:bodyPr/>
          <a:lstStyle/>
          <a:p>
            <a:r>
              <a:rPr lang="en-GB" altLang="en-US" b="1" dirty="0"/>
              <a:t>Prescriptive recipes:</a:t>
            </a:r>
            <a:r>
              <a:rPr lang="en-GB" altLang="en-US" dirty="0"/>
              <a:t> </a:t>
            </a:r>
            <a:r>
              <a:rPr lang="en-GB" dirty="0"/>
              <a:t>plenty of recipe approaches to change often based on spurious anecdotal evidence of past success</a:t>
            </a:r>
            <a:endParaRPr lang="en-GB" altLang="en-US" dirty="0"/>
          </a:p>
          <a:p>
            <a:r>
              <a:rPr lang="en-GB" altLang="en-US" b="1" dirty="0"/>
              <a:t>Guidelines:</a:t>
            </a:r>
            <a:r>
              <a:rPr lang="en-GB" altLang="en-US" dirty="0"/>
              <a:t> some more substantive and considered guidelines that provide practical help and not silver bullets</a:t>
            </a:r>
          </a:p>
          <a:p>
            <a:r>
              <a:rPr lang="en-GB" b="1" dirty="0"/>
              <a:t>Heuristics:</a:t>
            </a:r>
            <a:r>
              <a:rPr lang="en-GB" dirty="0"/>
              <a:t> rules of thumb drawn from academic research</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8</a:t>
            </a:fld>
            <a:endParaRPr lang="en-GB" altLang="en-US" dirty="0"/>
          </a:p>
        </p:txBody>
      </p:sp>
    </p:spTree>
    <p:extLst>
      <p:ext uri="{BB962C8B-B14F-4D97-AF65-F5344CB8AC3E}">
        <p14:creationId xmlns:p14="http://schemas.microsoft.com/office/powerpoint/2010/main" val="4128100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E1299B5F-B108-D384-ED4C-9E8F62F4C1DA}"/>
              </a:ext>
            </a:extLst>
          </p:cNvPr>
          <p:cNvSpPr>
            <a:spLocks noGrp="1"/>
          </p:cNvSpPr>
          <p:nvPr>
            <p:ph type="title"/>
          </p:nvPr>
        </p:nvSpPr>
        <p:spPr/>
        <p:txBody>
          <a:bodyPr/>
          <a:lstStyle/>
          <a:p>
            <a:r>
              <a:rPr lang="en-GB" dirty="0"/>
              <a:t>Balancing success and failure (1 of 2)</a:t>
            </a:r>
          </a:p>
        </p:txBody>
      </p:sp>
      <p:sp>
        <p:nvSpPr>
          <p:cNvPr id="5" name="Content Placeholder 4"/>
          <p:cNvSpPr>
            <a:spLocks noGrp="1"/>
          </p:cNvSpPr>
          <p:nvPr>
            <p:ph idx="1"/>
          </p:nvPr>
        </p:nvSpPr>
        <p:spPr/>
        <p:txBody>
          <a:bodyPr>
            <a:normAutofit/>
          </a:bodyPr>
          <a:lstStyle/>
          <a:p>
            <a:r>
              <a:rPr lang="en-GB" dirty="0"/>
              <a:t>the need to maintain peripheral vision and to be conscious of new technologies that may cross boundaries;</a:t>
            </a:r>
          </a:p>
          <a:p>
            <a:r>
              <a:rPr lang="en-GB" dirty="0"/>
              <a:t>not to assume that a leading product innovation (quality, cost and functionality) will by itself secure or maintain a strong market position;</a:t>
            </a:r>
          </a:p>
          <a:p>
            <a:r>
              <a:rPr lang="en-GB" dirty="0"/>
              <a:t>not to underestimate the power and resilience of companies with high market value and the resources that they can draw upon to maintain dominance (whilst recognizing that market leaders in the past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GB" dirty="0"/>
              <a:t> as some of our examples of disruptive innovation in Chapter 2 illustrate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GB" dirty="0"/>
              <a:t> have fallen by the wayside);</a:t>
            </a:r>
          </a:p>
        </p:txBody>
      </p:sp>
      <p:sp>
        <p:nvSpPr>
          <p:cNvPr id="4" name="Slide Number Placeholder 3">
            <a:extLst>
              <a:ext uri="{FF2B5EF4-FFF2-40B4-BE49-F238E27FC236}">
                <a16:creationId xmlns:a16="http://schemas.microsoft.com/office/drawing/2014/main" id="{CF0C9F34-C3BA-A382-E8C4-1DBB2020286E}"/>
              </a:ext>
            </a:extLst>
          </p:cNvPr>
          <p:cNvSpPr>
            <a:spLocks noGrp="1"/>
          </p:cNvSpPr>
          <p:nvPr>
            <p:ph type="sldNum" sz="quarter" idx="12"/>
          </p:nvPr>
        </p:nvSpPr>
        <p:spPr/>
        <p:txBody>
          <a:bodyPr/>
          <a:lstStyle/>
          <a:p>
            <a:fld id="{79F8CD52-80FE-4618-9517-F96BBC216274}" type="slidenum">
              <a:rPr lang="en-GB" altLang="en-US" smtClean="0"/>
              <a:pPr/>
              <a:t>9</a:t>
            </a:fld>
            <a:endParaRPr lang="en-GB" altLang="en-US" dirty="0"/>
          </a:p>
        </p:txBody>
      </p:sp>
    </p:spTree>
    <p:extLst>
      <p:ext uri="{BB962C8B-B14F-4D97-AF65-F5344CB8AC3E}">
        <p14:creationId xmlns:p14="http://schemas.microsoft.com/office/powerpoint/2010/main" val="3039703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E1299B5F-B108-D384-ED4C-9E8F62F4C1DA}"/>
              </a:ext>
            </a:extLst>
          </p:cNvPr>
          <p:cNvSpPr>
            <a:spLocks noGrp="1"/>
          </p:cNvSpPr>
          <p:nvPr>
            <p:ph type="title"/>
          </p:nvPr>
        </p:nvSpPr>
        <p:spPr/>
        <p:txBody>
          <a:bodyPr/>
          <a:lstStyle/>
          <a:p>
            <a:r>
              <a:rPr lang="en-GB" dirty="0"/>
              <a:t>Balancing success and failure (2 of 2)</a:t>
            </a:r>
          </a:p>
        </p:txBody>
      </p:sp>
      <p:sp>
        <p:nvSpPr>
          <p:cNvPr id="5" name="Content Placeholder 4"/>
          <p:cNvSpPr>
            <a:spLocks noGrp="1"/>
          </p:cNvSpPr>
          <p:nvPr>
            <p:ph idx="1"/>
          </p:nvPr>
        </p:nvSpPr>
        <p:spPr/>
        <p:txBody>
          <a:bodyPr>
            <a:normAutofit/>
          </a:bodyPr>
          <a:lstStyle/>
          <a:p>
            <a:r>
              <a:rPr lang="en-GB" dirty="0"/>
              <a:t>the need to develop and maintain ethical business practices and not to be drawn into unreflective decision-making activities that are driven purely by the profit motive and commercial greed without regard to the wider human and societal implications;</a:t>
            </a:r>
          </a:p>
          <a:p>
            <a:r>
              <a:rPr lang="en-GB" dirty="0"/>
              <a:t>and this leads to our final insight, that the rules of the game can change overnight through unexpected events in the wider environment.</a:t>
            </a:r>
            <a:endParaRPr lang="en-US" dirty="0"/>
          </a:p>
        </p:txBody>
      </p:sp>
      <p:sp>
        <p:nvSpPr>
          <p:cNvPr id="4" name="Slide Number Placeholder 3">
            <a:extLst>
              <a:ext uri="{FF2B5EF4-FFF2-40B4-BE49-F238E27FC236}">
                <a16:creationId xmlns:a16="http://schemas.microsoft.com/office/drawing/2014/main" id="{CF0C9F34-C3BA-A382-E8C4-1DBB2020286E}"/>
              </a:ext>
            </a:extLst>
          </p:cNvPr>
          <p:cNvSpPr>
            <a:spLocks noGrp="1"/>
          </p:cNvSpPr>
          <p:nvPr>
            <p:ph type="sldNum" sz="quarter" idx="12"/>
          </p:nvPr>
        </p:nvSpPr>
        <p:spPr/>
        <p:txBody>
          <a:bodyPr/>
          <a:lstStyle/>
          <a:p>
            <a:fld id="{79F8CD52-80FE-4618-9517-F96BBC216274}" type="slidenum">
              <a:rPr lang="en-GB" altLang="en-US" smtClean="0"/>
              <a:pPr/>
              <a:t>10</a:t>
            </a:fld>
            <a:endParaRPr lang="en-GB" altLang="en-US" dirty="0"/>
          </a:p>
        </p:txBody>
      </p:sp>
    </p:spTree>
    <p:extLst>
      <p:ext uri="{BB962C8B-B14F-4D97-AF65-F5344CB8AC3E}">
        <p14:creationId xmlns:p14="http://schemas.microsoft.com/office/powerpoint/2010/main" val="3849344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ADKAR- a model of change management</a:t>
            </a:r>
            <a:endParaRPr lang="en-AU" dirty="0"/>
          </a:p>
        </p:txBody>
      </p:sp>
      <p:sp>
        <p:nvSpPr>
          <p:cNvPr id="4" name="Content Placeholder 3"/>
          <p:cNvSpPr>
            <a:spLocks noGrp="1"/>
          </p:cNvSpPr>
          <p:nvPr>
            <p:ph idx="1"/>
          </p:nvPr>
        </p:nvSpPr>
        <p:spPr/>
        <p:txBody>
          <a:bodyPr/>
          <a:lstStyle/>
          <a:p>
            <a:r>
              <a:rPr lang="en-GB" dirty="0"/>
              <a:t>A simple yet powerful practical approach to managing change</a:t>
            </a:r>
          </a:p>
          <a:p>
            <a:r>
              <a:rPr lang="en-GB" dirty="0"/>
              <a:t>Presents a linear prescribed series of stages (i.e. a sequential life-cycle approach with the first step being awareness)</a:t>
            </a:r>
          </a:p>
          <a:p>
            <a:r>
              <a:rPr lang="en-GB" dirty="0"/>
              <a:t>Core of the model rests on how to facilitate individual change</a:t>
            </a:r>
          </a:p>
          <a:p>
            <a:r>
              <a:rPr lang="en-AU" dirty="0"/>
              <a:t>Jeff Hiatt – founder of </a:t>
            </a:r>
            <a:r>
              <a:rPr lang="en-AU" dirty="0" err="1"/>
              <a:t>Prosci</a:t>
            </a:r>
            <a:r>
              <a:rPr lang="en-AU" dirty="0"/>
              <a:t> – people are the key to successful change</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11</a:t>
            </a:fld>
            <a:endParaRPr lang="en-GB" altLang="en-US" dirty="0"/>
          </a:p>
        </p:txBody>
      </p:sp>
    </p:spTree>
    <p:extLst>
      <p:ext uri="{BB962C8B-B14F-4D97-AF65-F5344CB8AC3E}">
        <p14:creationId xmlns:p14="http://schemas.microsoft.com/office/powerpoint/2010/main" val="1360140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4089146821"/>
              </p:ext>
            </p:extLst>
          </p:nvPr>
        </p:nvGraphicFramePr>
        <p:xfrm>
          <a:off x="534114" y="351976"/>
          <a:ext cx="8075771" cy="5973192"/>
        </p:xfrm>
        <a:graphic>
          <a:graphicData uri="http://schemas.openxmlformats.org/drawingml/2006/table">
            <a:tbl>
              <a:tblPr firstRow="1" bandRow="1">
                <a:tableStyleId>{5940675A-B579-460E-94D1-54222C63F5DA}</a:tableStyleId>
              </a:tblPr>
              <a:tblGrid>
                <a:gridCol w="653509">
                  <a:extLst>
                    <a:ext uri="{9D8B030D-6E8A-4147-A177-3AD203B41FA5}">
                      <a16:colId xmlns:a16="http://schemas.microsoft.com/office/drawing/2014/main" val="20000"/>
                    </a:ext>
                  </a:extLst>
                </a:gridCol>
                <a:gridCol w="967734">
                  <a:extLst>
                    <a:ext uri="{9D8B030D-6E8A-4147-A177-3AD203B41FA5}">
                      <a16:colId xmlns:a16="http://schemas.microsoft.com/office/drawing/2014/main" val="20001"/>
                    </a:ext>
                  </a:extLst>
                </a:gridCol>
                <a:gridCol w="6454528">
                  <a:extLst>
                    <a:ext uri="{9D8B030D-6E8A-4147-A177-3AD203B41FA5}">
                      <a16:colId xmlns:a16="http://schemas.microsoft.com/office/drawing/2014/main" val="20002"/>
                    </a:ext>
                  </a:extLst>
                </a:gridCol>
              </a:tblGrid>
              <a:tr h="299184">
                <a:tc>
                  <a:txBody>
                    <a:bodyPr/>
                    <a:lstStyle/>
                    <a:p>
                      <a:pPr>
                        <a:lnSpc>
                          <a:spcPct val="150000"/>
                        </a:lnSpc>
                        <a:spcAft>
                          <a:spcPts val="0"/>
                        </a:spcAft>
                      </a:pPr>
                      <a:r>
                        <a:rPr lang="en-US" sz="1500" b="1" dirty="0">
                          <a:effectLst/>
                        </a:rPr>
                        <a:t>Step</a:t>
                      </a:r>
                      <a:endParaRPr lang="en-GB" sz="1500" b="1" dirty="0">
                        <a:solidFill>
                          <a:srgbClr val="FF0000"/>
                        </a:solidFill>
                        <a:effectLst/>
                        <a:latin typeface="+mn-lt"/>
                        <a:ea typeface="Times New Roman" panose="02020603050405020304" pitchFamily="18" charset="0"/>
                      </a:endParaRPr>
                    </a:p>
                  </a:txBody>
                  <a:tcPr marL="56493" marR="56493" marT="0" marB="0"/>
                </a:tc>
                <a:tc>
                  <a:txBody>
                    <a:bodyPr/>
                    <a:lstStyle/>
                    <a:p>
                      <a:pPr>
                        <a:lnSpc>
                          <a:spcPct val="150000"/>
                        </a:lnSpc>
                        <a:spcAft>
                          <a:spcPts val="0"/>
                        </a:spcAft>
                      </a:pPr>
                      <a:r>
                        <a:rPr lang="en-US" sz="1500" b="1" dirty="0">
                          <a:effectLst/>
                        </a:rPr>
                        <a:t>ACTION</a:t>
                      </a:r>
                      <a:endParaRPr lang="en-GB" sz="1500" b="1" dirty="0">
                        <a:effectLst/>
                        <a:latin typeface="+mn-lt"/>
                        <a:ea typeface="Times New Roman" panose="02020603050405020304" pitchFamily="18" charset="0"/>
                      </a:endParaRPr>
                    </a:p>
                  </a:txBody>
                  <a:tcPr marL="56493" marR="56493" marT="0" marB="0"/>
                </a:tc>
                <a:tc>
                  <a:txBody>
                    <a:bodyPr/>
                    <a:lstStyle/>
                    <a:p>
                      <a:pPr>
                        <a:lnSpc>
                          <a:spcPct val="150000"/>
                        </a:lnSpc>
                        <a:spcAft>
                          <a:spcPts val="0"/>
                        </a:spcAft>
                      </a:pPr>
                      <a:r>
                        <a:rPr lang="en-US" sz="1500" b="1" dirty="0">
                          <a:effectLst/>
                        </a:rPr>
                        <a:t>DESCRIPTION</a:t>
                      </a:r>
                      <a:endParaRPr lang="en-GB" sz="1500" b="1" dirty="0">
                        <a:effectLst/>
                        <a:latin typeface="+mn-lt"/>
                        <a:ea typeface="Times New Roman" panose="02020603050405020304" pitchFamily="18" charset="0"/>
                      </a:endParaRPr>
                    </a:p>
                  </a:txBody>
                  <a:tcPr marL="56493" marR="56493" marT="0" marB="0"/>
                </a:tc>
                <a:extLst>
                  <a:ext uri="{0D108BD9-81ED-4DB2-BD59-A6C34878D82A}">
                    <a16:rowId xmlns:a16="http://schemas.microsoft.com/office/drawing/2014/main" val="10000"/>
                  </a:ext>
                </a:extLst>
              </a:tr>
              <a:tr h="455128">
                <a:tc>
                  <a:txBody>
                    <a:bodyPr/>
                    <a:lstStyle/>
                    <a:p>
                      <a:pPr>
                        <a:lnSpc>
                          <a:spcPct val="150000"/>
                        </a:lnSpc>
                        <a:spcAft>
                          <a:spcPts val="0"/>
                        </a:spcAft>
                      </a:pPr>
                      <a:r>
                        <a:rPr lang="en-US" sz="1500" b="1" dirty="0">
                          <a:effectLst/>
                        </a:rPr>
                        <a:t>A</a:t>
                      </a:r>
                      <a:endParaRPr lang="en-GB" sz="1500" b="1" dirty="0">
                        <a:solidFill>
                          <a:srgbClr val="FF0000"/>
                        </a:solidFill>
                        <a:effectLst/>
                        <a:latin typeface="+mn-lt"/>
                        <a:ea typeface="Times New Roman" panose="02020603050405020304" pitchFamily="18" charset="0"/>
                      </a:endParaRPr>
                    </a:p>
                  </a:txBody>
                  <a:tcPr marL="56493" marR="56493" marT="0" marB="0"/>
                </a:tc>
                <a:tc>
                  <a:txBody>
                    <a:bodyPr/>
                    <a:lstStyle/>
                    <a:p>
                      <a:pPr>
                        <a:lnSpc>
                          <a:spcPct val="150000"/>
                        </a:lnSpc>
                        <a:spcAft>
                          <a:spcPts val="0"/>
                        </a:spcAft>
                      </a:pPr>
                      <a:r>
                        <a:rPr lang="en-US" sz="1500" dirty="0">
                          <a:effectLst/>
                        </a:rPr>
                        <a:t>Awareness </a:t>
                      </a:r>
                      <a:endParaRPr lang="en-GB" sz="1500" dirty="0">
                        <a:solidFill>
                          <a:schemeClr val="tx1"/>
                        </a:solidFill>
                        <a:effectLst/>
                        <a:latin typeface="+mn-lt"/>
                        <a:ea typeface="Times New Roman" panose="02020603050405020304" pitchFamily="18" charset="0"/>
                      </a:endParaRPr>
                    </a:p>
                  </a:txBody>
                  <a:tcPr marL="56493" marR="56493" marT="0" marB="0"/>
                </a:tc>
                <a:tc>
                  <a:txBody>
                    <a:bodyPr/>
                    <a:lstStyle/>
                    <a:p>
                      <a:pPr>
                        <a:lnSpc>
                          <a:spcPct val="100000"/>
                        </a:lnSpc>
                        <a:spcAft>
                          <a:spcPts val="0"/>
                        </a:spcAft>
                      </a:pPr>
                      <a:r>
                        <a:rPr lang="en-US" sz="1500" dirty="0">
                          <a:effectLst/>
                        </a:rPr>
                        <a:t>Attain a clear understanding of the need for change and the nature of change required and to communicate this clearly to all employees.</a:t>
                      </a:r>
                      <a:endParaRPr lang="en-GB" sz="1500" dirty="0">
                        <a:effectLst/>
                        <a:latin typeface="+mn-lt"/>
                        <a:ea typeface="Times New Roman" panose="02020603050405020304" pitchFamily="18" charset="0"/>
                      </a:endParaRPr>
                    </a:p>
                  </a:txBody>
                  <a:tcPr marL="56493" marR="56493" marT="0" marB="0"/>
                </a:tc>
                <a:extLst>
                  <a:ext uri="{0D108BD9-81ED-4DB2-BD59-A6C34878D82A}">
                    <a16:rowId xmlns:a16="http://schemas.microsoft.com/office/drawing/2014/main" val="10001"/>
                  </a:ext>
                </a:extLst>
              </a:tr>
              <a:tr h="910256">
                <a:tc>
                  <a:txBody>
                    <a:bodyPr/>
                    <a:lstStyle/>
                    <a:p>
                      <a:pPr>
                        <a:lnSpc>
                          <a:spcPct val="150000"/>
                        </a:lnSpc>
                        <a:spcAft>
                          <a:spcPts val="0"/>
                        </a:spcAft>
                      </a:pPr>
                      <a:r>
                        <a:rPr lang="en-US" sz="1500" b="1" dirty="0">
                          <a:effectLst/>
                        </a:rPr>
                        <a:t>D</a:t>
                      </a:r>
                      <a:endParaRPr lang="en-GB" sz="1500" b="1" dirty="0">
                        <a:solidFill>
                          <a:srgbClr val="FF0000"/>
                        </a:solidFill>
                        <a:effectLst/>
                        <a:latin typeface="+mn-lt"/>
                        <a:ea typeface="Times New Roman" panose="02020603050405020304" pitchFamily="18" charset="0"/>
                      </a:endParaRPr>
                    </a:p>
                  </a:txBody>
                  <a:tcPr marL="56493" marR="56493" marT="0" marB="0"/>
                </a:tc>
                <a:tc>
                  <a:txBody>
                    <a:bodyPr/>
                    <a:lstStyle/>
                    <a:p>
                      <a:pPr>
                        <a:lnSpc>
                          <a:spcPct val="150000"/>
                        </a:lnSpc>
                        <a:spcAft>
                          <a:spcPts val="0"/>
                        </a:spcAft>
                      </a:pPr>
                      <a:r>
                        <a:rPr lang="en-US" sz="1500" dirty="0">
                          <a:effectLst/>
                        </a:rPr>
                        <a:t>Desire</a:t>
                      </a:r>
                      <a:endParaRPr lang="en-GB" sz="1500" dirty="0">
                        <a:solidFill>
                          <a:schemeClr val="tx1"/>
                        </a:solidFill>
                        <a:effectLst/>
                        <a:latin typeface="+mn-lt"/>
                        <a:ea typeface="Times New Roman" panose="02020603050405020304" pitchFamily="18" charset="0"/>
                      </a:endParaRPr>
                    </a:p>
                  </a:txBody>
                  <a:tcPr marL="56493" marR="56493" marT="0" marB="0"/>
                </a:tc>
                <a:tc>
                  <a:txBody>
                    <a:bodyPr/>
                    <a:lstStyle/>
                    <a:p>
                      <a:pPr>
                        <a:lnSpc>
                          <a:spcPct val="100000"/>
                        </a:lnSpc>
                        <a:spcAft>
                          <a:spcPts val="0"/>
                        </a:spcAft>
                      </a:pPr>
                      <a:r>
                        <a:rPr lang="en-US" sz="1500" dirty="0">
                          <a:effectLst/>
                        </a:rPr>
                        <a:t>Provide support for change, encourage participation and ensure that people are engaged with the proposed change. The goal is to build a desire for individuals to be a part of the change through incentives and effective communication (a readiness for change). </a:t>
                      </a:r>
                      <a:endParaRPr lang="en-GB" sz="1500" dirty="0">
                        <a:effectLst/>
                        <a:latin typeface="+mn-lt"/>
                        <a:ea typeface="Times New Roman" panose="02020603050405020304" pitchFamily="18" charset="0"/>
                      </a:endParaRPr>
                    </a:p>
                  </a:txBody>
                  <a:tcPr marL="56493" marR="56493" marT="0" marB="0"/>
                </a:tc>
                <a:extLst>
                  <a:ext uri="{0D108BD9-81ED-4DB2-BD59-A6C34878D82A}">
                    <a16:rowId xmlns:a16="http://schemas.microsoft.com/office/drawing/2014/main" val="10002"/>
                  </a:ext>
                </a:extLst>
              </a:tr>
              <a:tr h="1365384">
                <a:tc>
                  <a:txBody>
                    <a:bodyPr/>
                    <a:lstStyle/>
                    <a:p>
                      <a:pPr>
                        <a:lnSpc>
                          <a:spcPct val="150000"/>
                        </a:lnSpc>
                        <a:spcAft>
                          <a:spcPts val="0"/>
                        </a:spcAft>
                      </a:pPr>
                      <a:r>
                        <a:rPr lang="en-US" sz="1500" b="1" dirty="0">
                          <a:effectLst/>
                        </a:rPr>
                        <a:t>K</a:t>
                      </a:r>
                      <a:endParaRPr lang="en-GB" sz="1500" b="1" dirty="0">
                        <a:solidFill>
                          <a:srgbClr val="FF0000"/>
                        </a:solidFill>
                        <a:effectLst/>
                        <a:latin typeface="+mn-lt"/>
                        <a:ea typeface="Times New Roman" panose="02020603050405020304" pitchFamily="18" charset="0"/>
                      </a:endParaRPr>
                    </a:p>
                  </a:txBody>
                  <a:tcPr marL="56493" marR="56493" marT="0" marB="0"/>
                </a:tc>
                <a:tc>
                  <a:txBody>
                    <a:bodyPr/>
                    <a:lstStyle/>
                    <a:p>
                      <a:pPr>
                        <a:lnSpc>
                          <a:spcPct val="150000"/>
                        </a:lnSpc>
                        <a:spcAft>
                          <a:spcPts val="0"/>
                        </a:spcAft>
                      </a:pPr>
                      <a:r>
                        <a:rPr lang="en-US" sz="1500" dirty="0">
                          <a:effectLst/>
                        </a:rPr>
                        <a:t>Knowledge</a:t>
                      </a:r>
                      <a:endParaRPr lang="en-GB" sz="1500" dirty="0">
                        <a:solidFill>
                          <a:schemeClr val="tx1"/>
                        </a:solidFill>
                        <a:effectLst/>
                        <a:latin typeface="+mn-lt"/>
                        <a:ea typeface="Times New Roman" panose="02020603050405020304" pitchFamily="18" charset="0"/>
                      </a:endParaRPr>
                    </a:p>
                  </a:txBody>
                  <a:tcPr marL="56493" marR="56493" marT="0" marB="0"/>
                </a:tc>
                <a:tc>
                  <a:txBody>
                    <a:bodyPr/>
                    <a:lstStyle/>
                    <a:p>
                      <a:pPr>
                        <a:lnSpc>
                          <a:spcPct val="100000"/>
                        </a:lnSpc>
                        <a:spcAft>
                          <a:spcPts val="0"/>
                        </a:spcAft>
                      </a:pPr>
                      <a:r>
                        <a:rPr lang="en-US" sz="1500" dirty="0">
                          <a:effectLst/>
                        </a:rPr>
                        <a:t>At this stage there is a need to address two types of knowledge: </a:t>
                      </a:r>
                      <a:r>
                        <a:rPr lang="en-US" sz="1500" dirty="0" err="1">
                          <a:effectLst/>
                        </a:rPr>
                        <a:t>first,the</a:t>
                      </a:r>
                      <a:r>
                        <a:rPr lang="en-US" sz="1500" dirty="0">
                          <a:effectLst/>
                        </a:rPr>
                        <a:t> development and use of knowledge on how to change (what to do during the transition); and second, to develop the skills and knowledge that people require to perform tasks and activities once the change has been implemented. Knowledge can be attained at this stage both through formal training modules and through mentoring, coaching and open forums.</a:t>
                      </a:r>
                      <a:endParaRPr lang="en-GB" sz="1500" dirty="0">
                        <a:effectLst/>
                        <a:latin typeface="+mn-lt"/>
                        <a:ea typeface="Times New Roman" panose="02020603050405020304" pitchFamily="18" charset="0"/>
                      </a:endParaRPr>
                    </a:p>
                  </a:txBody>
                  <a:tcPr marL="56493" marR="56493" marT="0" marB="0"/>
                </a:tc>
                <a:extLst>
                  <a:ext uri="{0D108BD9-81ED-4DB2-BD59-A6C34878D82A}">
                    <a16:rowId xmlns:a16="http://schemas.microsoft.com/office/drawing/2014/main" val="10003"/>
                  </a:ext>
                </a:extLst>
              </a:tr>
              <a:tr h="910256">
                <a:tc>
                  <a:txBody>
                    <a:bodyPr/>
                    <a:lstStyle/>
                    <a:p>
                      <a:pPr>
                        <a:lnSpc>
                          <a:spcPct val="150000"/>
                        </a:lnSpc>
                        <a:spcAft>
                          <a:spcPts val="0"/>
                        </a:spcAft>
                      </a:pPr>
                      <a:r>
                        <a:rPr lang="en-US" sz="1500" b="1" dirty="0">
                          <a:effectLst/>
                        </a:rPr>
                        <a:t>A</a:t>
                      </a:r>
                      <a:endParaRPr lang="en-GB" sz="1500" b="1" dirty="0">
                        <a:solidFill>
                          <a:srgbClr val="FF0000"/>
                        </a:solidFill>
                        <a:effectLst/>
                        <a:latin typeface="+mn-lt"/>
                        <a:ea typeface="Times New Roman" panose="02020603050405020304" pitchFamily="18" charset="0"/>
                      </a:endParaRPr>
                    </a:p>
                  </a:txBody>
                  <a:tcPr marL="56493" marR="56493" marT="0" marB="0"/>
                </a:tc>
                <a:tc>
                  <a:txBody>
                    <a:bodyPr/>
                    <a:lstStyle/>
                    <a:p>
                      <a:pPr>
                        <a:lnSpc>
                          <a:spcPct val="150000"/>
                        </a:lnSpc>
                        <a:spcAft>
                          <a:spcPts val="0"/>
                        </a:spcAft>
                      </a:pPr>
                      <a:r>
                        <a:rPr lang="en-US" sz="1500" dirty="0">
                          <a:effectLst/>
                        </a:rPr>
                        <a:t>Ability</a:t>
                      </a:r>
                      <a:endParaRPr lang="en-GB" sz="1500" dirty="0">
                        <a:solidFill>
                          <a:schemeClr val="tx1"/>
                        </a:solidFill>
                        <a:effectLst/>
                        <a:latin typeface="+mn-lt"/>
                        <a:ea typeface="Times New Roman" panose="02020603050405020304" pitchFamily="18" charset="0"/>
                      </a:endParaRPr>
                    </a:p>
                  </a:txBody>
                  <a:tcPr marL="56493" marR="56493" marT="0" marB="0"/>
                </a:tc>
                <a:tc>
                  <a:txBody>
                    <a:bodyPr/>
                    <a:lstStyle/>
                    <a:p>
                      <a:pPr>
                        <a:lnSpc>
                          <a:spcPct val="100000"/>
                        </a:lnSpc>
                        <a:spcAft>
                          <a:spcPts val="0"/>
                        </a:spcAft>
                      </a:pPr>
                      <a:r>
                        <a:rPr lang="en-US" sz="1500" dirty="0">
                          <a:effectLst/>
                        </a:rPr>
                        <a:t>This refers to the process of putting into practice the knowledge and skills acquired from the previous step. It is through practice individual performance develops, but this also needs to be supported through further mentoring, coaching.</a:t>
                      </a:r>
                      <a:endParaRPr lang="en-GB" sz="1500" dirty="0">
                        <a:effectLst/>
                        <a:latin typeface="+mn-lt"/>
                        <a:ea typeface="Times New Roman" panose="02020603050405020304" pitchFamily="18" charset="0"/>
                      </a:endParaRPr>
                    </a:p>
                  </a:txBody>
                  <a:tcPr marL="56493" marR="56493" marT="0" marB="0"/>
                </a:tc>
                <a:extLst>
                  <a:ext uri="{0D108BD9-81ED-4DB2-BD59-A6C34878D82A}">
                    <a16:rowId xmlns:a16="http://schemas.microsoft.com/office/drawing/2014/main" val="10004"/>
                  </a:ext>
                </a:extLst>
              </a:tr>
              <a:tr h="1820512">
                <a:tc>
                  <a:txBody>
                    <a:bodyPr/>
                    <a:lstStyle/>
                    <a:p>
                      <a:pPr>
                        <a:lnSpc>
                          <a:spcPct val="150000"/>
                        </a:lnSpc>
                        <a:spcAft>
                          <a:spcPts val="0"/>
                        </a:spcAft>
                      </a:pPr>
                      <a:r>
                        <a:rPr lang="en-US" sz="1500" b="1" dirty="0">
                          <a:effectLst/>
                        </a:rPr>
                        <a:t>R</a:t>
                      </a:r>
                      <a:endParaRPr lang="en-GB" sz="1500" b="1" dirty="0">
                        <a:solidFill>
                          <a:srgbClr val="FF0000"/>
                        </a:solidFill>
                        <a:effectLst/>
                        <a:latin typeface="+mn-lt"/>
                        <a:ea typeface="Times New Roman" panose="02020603050405020304" pitchFamily="18" charset="0"/>
                      </a:endParaRPr>
                    </a:p>
                  </a:txBody>
                  <a:tcPr marL="56493" marR="56493" marT="0" marB="0"/>
                </a:tc>
                <a:tc>
                  <a:txBody>
                    <a:bodyPr/>
                    <a:lstStyle/>
                    <a:p>
                      <a:pPr>
                        <a:lnSpc>
                          <a:spcPct val="150000"/>
                        </a:lnSpc>
                        <a:spcAft>
                          <a:spcPts val="0"/>
                        </a:spcAft>
                      </a:pPr>
                      <a:r>
                        <a:rPr lang="en-US" sz="1500" dirty="0">
                          <a:effectLst/>
                        </a:rPr>
                        <a:t>Reinforcement</a:t>
                      </a:r>
                      <a:endParaRPr lang="en-GB" sz="1500" dirty="0">
                        <a:solidFill>
                          <a:schemeClr val="tx1"/>
                        </a:solidFill>
                        <a:effectLst/>
                        <a:latin typeface="+mn-lt"/>
                        <a:ea typeface="Times New Roman" panose="02020603050405020304" pitchFamily="18" charset="0"/>
                      </a:endParaRPr>
                    </a:p>
                  </a:txBody>
                  <a:tcPr marL="56493" marR="56493" marT="0" marB="0"/>
                </a:tc>
                <a:tc>
                  <a:txBody>
                    <a:bodyPr/>
                    <a:lstStyle/>
                    <a:p>
                      <a:pPr>
                        <a:lnSpc>
                          <a:spcPct val="100000"/>
                        </a:lnSpc>
                        <a:spcAft>
                          <a:spcPts val="0"/>
                        </a:spcAft>
                      </a:pPr>
                      <a:r>
                        <a:rPr lang="en-US" sz="1500" dirty="0">
                          <a:effectLst/>
                        </a:rPr>
                        <a:t>The final step of reinforcement is to ensure that changes stay in place and that individuals do not revert to old ways of doing things. Sustaining change can be achieved through monitoring and evaluating performance and taking corrective actions when necessary but also providing positive feedback, rewards, recognition where appropriate. The aim is to reinforce the new competencies in building and sustaining a new culture around the change.</a:t>
                      </a:r>
                    </a:p>
                    <a:p>
                      <a:pPr>
                        <a:lnSpc>
                          <a:spcPct val="100000"/>
                        </a:lnSpc>
                        <a:spcAft>
                          <a:spcPts val="0"/>
                        </a:spcAft>
                      </a:pPr>
                      <a:r>
                        <a:rPr lang="en-US" sz="1500" b="1" kern="1200" dirty="0">
                          <a:effectLst/>
                        </a:rPr>
                        <a:t>Prosci’s ADKAR model of change management</a:t>
                      </a:r>
                      <a:endParaRPr lang="en-GB" sz="1500" b="1" dirty="0">
                        <a:effectLst/>
                        <a:latin typeface="+mn-lt"/>
                        <a:ea typeface="Times New Roman" panose="02020603050405020304" pitchFamily="18" charset="0"/>
                      </a:endParaRPr>
                    </a:p>
                  </a:txBody>
                  <a:tcPr marL="56493" marR="56493" marT="0" marB="0"/>
                </a:tc>
                <a:extLst>
                  <a:ext uri="{0D108BD9-81ED-4DB2-BD59-A6C34878D82A}">
                    <a16:rowId xmlns:a16="http://schemas.microsoft.com/office/drawing/2014/main" val="10005"/>
                  </a:ext>
                </a:extLst>
              </a:tr>
            </a:tbl>
          </a:graphicData>
        </a:graphic>
      </p:graphicFrame>
      <p:sp>
        <p:nvSpPr>
          <p:cNvPr id="3" name="Slide Number Placeholder 2"/>
          <p:cNvSpPr>
            <a:spLocks noGrp="1"/>
          </p:cNvSpPr>
          <p:nvPr>
            <p:ph type="sldNum" sz="quarter" idx="12"/>
          </p:nvPr>
        </p:nvSpPr>
        <p:spPr/>
        <p:txBody>
          <a:bodyPr/>
          <a:lstStyle/>
          <a:p>
            <a:fld id="{903C0863-3029-4A5D-B076-08AB794A8C73}" type="slidenum">
              <a:rPr lang="en-GB" altLang="en-US" smtClean="0"/>
              <a:pPr/>
              <a:t>12</a:t>
            </a:fld>
            <a:endParaRPr lang="en-GB" altLang="en-US" dirty="0"/>
          </a:p>
        </p:txBody>
      </p:sp>
    </p:spTree>
    <p:extLst>
      <p:ext uri="{BB962C8B-B14F-4D97-AF65-F5344CB8AC3E}">
        <p14:creationId xmlns:p14="http://schemas.microsoft.com/office/powerpoint/2010/main" val="1329247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9592" y="770344"/>
            <a:ext cx="7193281" cy="5394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p:cNvSpPr>
            <a:spLocks noGrp="1"/>
          </p:cNvSpPr>
          <p:nvPr>
            <p:ph type="sldNum" sz="quarter" idx="12"/>
          </p:nvPr>
        </p:nvSpPr>
        <p:spPr/>
        <p:txBody>
          <a:bodyPr/>
          <a:lstStyle/>
          <a:p>
            <a:fld id="{903C0863-3029-4A5D-B076-08AB794A8C73}" type="slidenum">
              <a:rPr lang="en-GB" altLang="en-US" smtClean="0"/>
              <a:pPr/>
              <a:t>13</a:t>
            </a:fld>
            <a:endParaRPr lang="en-GB" altLang="en-US" dirty="0"/>
          </a:p>
        </p:txBody>
      </p:sp>
    </p:spTree>
    <p:extLst>
      <p:ext uri="{BB962C8B-B14F-4D97-AF65-F5344CB8AC3E}">
        <p14:creationId xmlns:p14="http://schemas.microsoft.com/office/powerpoint/2010/main" val="429187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2. United States Agency for International Development (USAID)</a:t>
            </a:r>
            <a:endParaRPr lang="en-AU" dirty="0"/>
          </a:p>
        </p:txBody>
      </p:sp>
      <p:sp>
        <p:nvSpPr>
          <p:cNvPr id="4" name="Content Placeholder 3"/>
          <p:cNvSpPr>
            <a:spLocks noGrp="1"/>
          </p:cNvSpPr>
          <p:nvPr>
            <p:ph idx="1"/>
          </p:nvPr>
        </p:nvSpPr>
        <p:spPr/>
        <p:txBody>
          <a:bodyPr/>
          <a:lstStyle/>
          <a:p>
            <a:r>
              <a:rPr lang="en-GB" dirty="0"/>
              <a:t>Managing change initiatives around, for example, new technology, policy change, government mandates</a:t>
            </a:r>
          </a:p>
          <a:p>
            <a:r>
              <a:rPr lang="en-GB" dirty="0"/>
              <a:t>Draws on ADKAR, </a:t>
            </a:r>
            <a:r>
              <a:rPr lang="en-GB" dirty="0" err="1"/>
              <a:t>Kotter</a:t>
            </a:r>
            <a:r>
              <a:rPr lang="en-GB" dirty="0"/>
              <a:t> and aims to provide a comprehensive guide from best of best</a:t>
            </a:r>
          </a:p>
          <a:p>
            <a:r>
              <a:rPr lang="en-GB" dirty="0"/>
              <a:t>Life-cycle based in a seven-stage sequence to change</a:t>
            </a:r>
          </a:p>
          <a:p>
            <a:r>
              <a:rPr lang="en-GB" dirty="0"/>
              <a:t>Sets out to provide a comprehensive guide in drawing on the best of the best (USAID, 2015)</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14</a:t>
            </a:fld>
            <a:endParaRPr lang="en-GB" altLang="en-US" dirty="0"/>
          </a:p>
        </p:txBody>
      </p:sp>
    </p:spTree>
    <p:extLst>
      <p:ext uri="{BB962C8B-B14F-4D97-AF65-F5344CB8AC3E}">
        <p14:creationId xmlns:p14="http://schemas.microsoft.com/office/powerpoint/2010/main" val="2095327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4235047775"/>
              </p:ext>
            </p:extLst>
          </p:nvPr>
        </p:nvGraphicFramePr>
        <p:xfrm>
          <a:off x="467544" y="545783"/>
          <a:ext cx="8208912" cy="5766435"/>
        </p:xfrm>
        <a:graphic>
          <a:graphicData uri="http://schemas.openxmlformats.org/drawingml/2006/table">
            <a:tbl>
              <a:tblPr firstRow="1" firstCol="1" bandRow="1">
                <a:tableStyleId>{5940675A-B579-460E-94D1-54222C63F5DA}</a:tableStyleId>
              </a:tblPr>
              <a:tblGrid>
                <a:gridCol w="576064">
                  <a:extLst>
                    <a:ext uri="{9D8B030D-6E8A-4147-A177-3AD203B41FA5}">
                      <a16:colId xmlns:a16="http://schemas.microsoft.com/office/drawing/2014/main" val="20000"/>
                    </a:ext>
                  </a:extLst>
                </a:gridCol>
                <a:gridCol w="1250343">
                  <a:extLst>
                    <a:ext uri="{9D8B030D-6E8A-4147-A177-3AD203B41FA5}">
                      <a16:colId xmlns:a16="http://schemas.microsoft.com/office/drawing/2014/main" val="20001"/>
                    </a:ext>
                  </a:extLst>
                </a:gridCol>
                <a:gridCol w="6382505">
                  <a:extLst>
                    <a:ext uri="{9D8B030D-6E8A-4147-A177-3AD203B41FA5}">
                      <a16:colId xmlns:a16="http://schemas.microsoft.com/office/drawing/2014/main" val="20002"/>
                    </a:ext>
                  </a:extLst>
                </a:gridCol>
              </a:tblGrid>
              <a:tr h="165735">
                <a:tc>
                  <a:txBody>
                    <a:bodyPr/>
                    <a:lstStyle/>
                    <a:p>
                      <a:pPr>
                        <a:spcAft>
                          <a:spcPts val="0"/>
                        </a:spcAft>
                      </a:pPr>
                      <a:r>
                        <a:rPr lang="en-US" sz="1200" b="1" dirty="0">
                          <a:effectLst/>
                        </a:rPr>
                        <a:t>Stage</a:t>
                      </a:r>
                      <a:endParaRPr lang="en-AU" sz="1200" b="1"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b="1" dirty="0">
                          <a:effectLst/>
                        </a:rPr>
                        <a:t>Action</a:t>
                      </a:r>
                      <a:endParaRPr lang="en-AU" sz="1200" b="1"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b="1" dirty="0">
                          <a:effectLst/>
                        </a:rPr>
                        <a:t>Description</a:t>
                      </a:r>
                      <a:endParaRPr lang="en-AU" sz="1200" b="1" dirty="0">
                        <a:solidFill>
                          <a:srgbClr val="000000"/>
                        </a:solidFill>
                        <a:effectLst/>
                        <a:latin typeface="Futura Book"/>
                        <a:ea typeface="Calibri" panose="020F0502020204030204" pitchFamily="34" charset="0"/>
                        <a:cs typeface="Futura Book"/>
                      </a:endParaRPr>
                    </a:p>
                  </a:txBody>
                  <a:tcPr marL="26731" marR="26731" marT="0" marB="0"/>
                </a:tc>
                <a:extLst>
                  <a:ext uri="{0D108BD9-81ED-4DB2-BD59-A6C34878D82A}">
                    <a16:rowId xmlns:a16="http://schemas.microsoft.com/office/drawing/2014/main" val="10000"/>
                  </a:ext>
                </a:extLst>
              </a:tr>
              <a:tr h="497205">
                <a:tc>
                  <a:txBody>
                    <a:bodyPr/>
                    <a:lstStyle/>
                    <a:p>
                      <a:pPr>
                        <a:spcAft>
                          <a:spcPts val="0"/>
                        </a:spcAft>
                      </a:pPr>
                      <a:r>
                        <a:rPr lang="en-US" sz="1200" b="1" dirty="0">
                          <a:effectLst/>
                        </a:rPr>
                        <a:t>1</a:t>
                      </a:r>
                      <a:endParaRPr lang="en-AU" sz="1200" b="1"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Establish a Vision</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A clear, simple, unambiguous vision of the desired change and a recognition of workload or behaviour change required to achieve the change. The vision should be vivid and personally relevant allowing for shared ownership so that all employees are able to engage.</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extLst>
                  <a:ext uri="{0D108BD9-81ED-4DB2-BD59-A6C34878D82A}">
                    <a16:rowId xmlns:a16="http://schemas.microsoft.com/office/drawing/2014/main" val="10001"/>
                  </a:ext>
                </a:extLst>
              </a:tr>
              <a:tr h="662940">
                <a:tc>
                  <a:txBody>
                    <a:bodyPr/>
                    <a:lstStyle/>
                    <a:p>
                      <a:pPr>
                        <a:spcAft>
                          <a:spcPts val="0"/>
                        </a:spcAft>
                      </a:pPr>
                      <a:r>
                        <a:rPr lang="en-US" sz="1200" b="1" dirty="0">
                          <a:effectLst/>
                        </a:rPr>
                        <a:t>2</a:t>
                      </a:r>
                      <a:endParaRPr lang="en-AU" sz="1200" b="1"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Involve Senior Leadership</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Senior leadership commitment is seen as critical in the design, communication, implementation of change. Leadership support is seen to provide legitimacy for the initiative with a lack of leadership being associated with failure or limited efforts being afforded to change.</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extLst>
                  <a:ext uri="{0D108BD9-81ED-4DB2-BD59-A6C34878D82A}">
                    <a16:rowId xmlns:a16="http://schemas.microsoft.com/office/drawing/2014/main" val="10002"/>
                  </a:ext>
                </a:extLst>
              </a:tr>
              <a:tr h="1160145">
                <a:tc>
                  <a:txBody>
                    <a:bodyPr/>
                    <a:lstStyle/>
                    <a:p>
                      <a:pPr>
                        <a:spcAft>
                          <a:spcPts val="0"/>
                        </a:spcAft>
                      </a:pPr>
                      <a:r>
                        <a:rPr lang="en-US" sz="1200" b="1" dirty="0">
                          <a:effectLst/>
                        </a:rPr>
                        <a:t>3</a:t>
                      </a:r>
                      <a:endParaRPr lang="en-AU" sz="1200" b="1"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Develop a Change Management Plan</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Planning is seen as essential and may include a readiness assessment (current status and ability to change), a risk analysis (identifying potential risks and key barriers to change), and deciding whether to do a full implementation or roll the change out in phases. The key components of the plan are seen to comprise: vision/goals, resources and key stakeholders, communication tools and strategy, time-specific milestones and measurements (metrics), clear understanding of main roles and responsibilities, and finally, post-rollout and institutionalization.</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extLst>
                  <a:ext uri="{0D108BD9-81ED-4DB2-BD59-A6C34878D82A}">
                    <a16:rowId xmlns:a16="http://schemas.microsoft.com/office/drawing/2014/main" val="10003"/>
                  </a:ext>
                </a:extLst>
              </a:tr>
              <a:tr h="828675">
                <a:tc>
                  <a:txBody>
                    <a:bodyPr/>
                    <a:lstStyle/>
                    <a:p>
                      <a:pPr>
                        <a:spcAft>
                          <a:spcPts val="0"/>
                        </a:spcAft>
                      </a:pPr>
                      <a:r>
                        <a:rPr lang="en-US" sz="1200" b="1" dirty="0">
                          <a:effectLst/>
                        </a:rPr>
                        <a:t>4</a:t>
                      </a:r>
                      <a:endParaRPr lang="en-AU" sz="1200" b="1"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Engage Stakeholders</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Advocate the benefits of a collaborative approach through involving stakeholders early, often, and in a meaningful way (those that resist change should not be ignored) as that helps create psychological ownership and encourages employee feedback. Change champions are seen to be invaluable in promoting and legitimizing an initiative and in driving change forward.</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extLst>
                  <a:ext uri="{0D108BD9-81ED-4DB2-BD59-A6C34878D82A}">
                    <a16:rowId xmlns:a16="http://schemas.microsoft.com/office/drawing/2014/main" val="10004"/>
                  </a:ext>
                </a:extLst>
              </a:tr>
              <a:tr h="828675">
                <a:tc>
                  <a:txBody>
                    <a:bodyPr/>
                    <a:lstStyle/>
                    <a:p>
                      <a:pPr>
                        <a:spcAft>
                          <a:spcPts val="0"/>
                        </a:spcAft>
                      </a:pPr>
                      <a:r>
                        <a:rPr lang="en-US" sz="1200" b="1" dirty="0">
                          <a:effectLst/>
                        </a:rPr>
                        <a:t>5</a:t>
                      </a:r>
                      <a:endParaRPr lang="en-AU" sz="1200" b="1"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Communicate at all Levels</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In setting a tone of transparency and openness communication is central to successful change and includes clarifying goals, sharing information, eliciting participation, addressing concerns, alleviating fears, providing feedback to employees and so forth. Communication should occur repeatedly through multiple channels being tailored to specific recipients and enabling feedback and questions.</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extLst>
                  <a:ext uri="{0D108BD9-81ED-4DB2-BD59-A6C34878D82A}">
                    <a16:rowId xmlns:a16="http://schemas.microsoft.com/office/drawing/2014/main" val="10005"/>
                  </a:ext>
                </a:extLst>
              </a:tr>
              <a:tr h="497205">
                <a:tc>
                  <a:txBody>
                    <a:bodyPr/>
                    <a:lstStyle/>
                    <a:p>
                      <a:pPr>
                        <a:spcAft>
                          <a:spcPts val="0"/>
                        </a:spcAft>
                      </a:pPr>
                      <a:r>
                        <a:rPr lang="en-US" sz="1200" b="1" dirty="0">
                          <a:effectLst/>
                        </a:rPr>
                        <a:t>6</a:t>
                      </a:r>
                      <a:endParaRPr lang="en-AU" sz="1200" b="1"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Create Infrastructure to Support Adoption</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Change should be reinforced through training and through organizational restructuring in the clarification and implementation of new policies, procedures and systems.</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extLst>
                  <a:ext uri="{0D108BD9-81ED-4DB2-BD59-A6C34878D82A}">
                    <a16:rowId xmlns:a16="http://schemas.microsoft.com/office/drawing/2014/main" val="10006"/>
                  </a:ext>
                </a:extLst>
              </a:tr>
              <a:tr h="662940">
                <a:tc>
                  <a:txBody>
                    <a:bodyPr/>
                    <a:lstStyle/>
                    <a:p>
                      <a:pPr>
                        <a:spcAft>
                          <a:spcPts val="0"/>
                        </a:spcAft>
                      </a:pPr>
                      <a:r>
                        <a:rPr lang="en-US" sz="1200" b="1" dirty="0">
                          <a:effectLst/>
                        </a:rPr>
                        <a:t>7</a:t>
                      </a:r>
                      <a:endParaRPr lang="en-AU" sz="1200" b="1"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Measure Progress</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tc>
                  <a:txBody>
                    <a:bodyPr/>
                    <a:lstStyle/>
                    <a:p>
                      <a:pPr>
                        <a:spcAft>
                          <a:spcPts val="0"/>
                        </a:spcAft>
                      </a:pPr>
                      <a:r>
                        <a:rPr lang="en-US" sz="1200" dirty="0">
                          <a:effectLst/>
                        </a:rPr>
                        <a:t>Identify metrics for demonstrating adoption of desired change and continue to monitor these post-implementation to ensure the organization does not lapse back into old ways of doing things. The resulting measurements from evaluations should be widely publicized to help reaffirm and institutionalize change.</a:t>
                      </a:r>
                      <a:endParaRPr lang="en-AU" sz="1200" dirty="0">
                        <a:solidFill>
                          <a:srgbClr val="000000"/>
                        </a:solidFill>
                        <a:effectLst/>
                        <a:latin typeface="Futura Book"/>
                        <a:ea typeface="Calibri" panose="020F0502020204030204" pitchFamily="34" charset="0"/>
                        <a:cs typeface="Futura Book"/>
                      </a:endParaRPr>
                    </a:p>
                  </a:txBody>
                  <a:tcPr marL="26731" marR="26731" marT="0" marB="0"/>
                </a:tc>
                <a:extLst>
                  <a:ext uri="{0D108BD9-81ED-4DB2-BD59-A6C34878D82A}">
                    <a16:rowId xmlns:a16="http://schemas.microsoft.com/office/drawing/2014/main" val="10007"/>
                  </a:ext>
                </a:extLst>
              </a:tr>
            </a:tbl>
          </a:graphicData>
        </a:graphic>
      </p:graphicFrame>
      <p:sp>
        <p:nvSpPr>
          <p:cNvPr id="3" name="Slide Number Placeholder 2"/>
          <p:cNvSpPr>
            <a:spLocks noGrp="1"/>
          </p:cNvSpPr>
          <p:nvPr>
            <p:ph type="sldNum" sz="quarter" idx="12"/>
          </p:nvPr>
        </p:nvSpPr>
        <p:spPr/>
        <p:txBody>
          <a:bodyPr/>
          <a:lstStyle/>
          <a:p>
            <a:fld id="{903C0863-3029-4A5D-B076-08AB794A8C73}" type="slidenum">
              <a:rPr lang="en-GB" altLang="en-US" smtClean="0"/>
              <a:pPr/>
              <a:t>15</a:t>
            </a:fld>
            <a:endParaRPr lang="en-GB" altLang="en-US" dirty="0"/>
          </a:p>
        </p:txBody>
      </p:sp>
    </p:spTree>
    <p:extLst>
      <p:ext uri="{BB962C8B-B14F-4D97-AF65-F5344CB8AC3E}">
        <p14:creationId xmlns:p14="http://schemas.microsoft.com/office/powerpoint/2010/main" val="1706716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rmAutofit fontScale="90000"/>
          </a:bodyPr>
          <a:lstStyle/>
          <a:p>
            <a:r>
              <a:rPr lang="en-GB" dirty="0"/>
              <a:t>Eight things about organizational change that we know for sure but which are probably wrong </a:t>
            </a:r>
            <a:endParaRPr lang="en-AU" dirty="0"/>
          </a:p>
        </p:txBody>
      </p:sp>
      <p:sp>
        <p:nvSpPr>
          <p:cNvPr id="4" name="Content Placeholder 3"/>
          <p:cNvSpPr>
            <a:spLocks noGrp="1"/>
          </p:cNvSpPr>
          <p:nvPr>
            <p:ph idx="1"/>
          </p:nvPr>
        </p:nvSpPr>
        <p:spPr/>
        <p:txBody>
          <a:bodyPr/>
          <a:lstStyle/>
          <a:p>
            <a:r>
              <a:rPr lang="en-GB" dirty="0"/>
              <a:t>The speed of change is quickening</a:t>
            </a:r>
          </a:p>
          <a:p>
            <a:r>
              <a:rPr lang="en-GB" dirty="0"/>
              <a:t>You need an individual champion of change</a:t>
            </a:r>
          </a:p>
          <a:p>
            <a:r>
              <a:rPr lang="en-GB" dirty="0"/>
              <a:t>Management and leadership are different</a:t>
            </a:r>
          </a:p>
          <a:p>
            <a:r>
              <a:rPr lang="en-GB" dirty="0"/>
              <a:t>Bureaucracy is dead</a:t>
            </a:r>
          </a:p>
          <a:p>
            <a:r>
              <a:rPr lang="en-GB" dirty="0"/>
              <a:t>Best practice guides are best</a:t>
            </a:r>
          </a:p>
          <a:p>
            <a:r>
              <a:rPr lang="en-GB" dirty="0"/>
              <a:t>Change agents must be squeaky clean</a:t>
            </a:r>
          </a:p>
          <a:p>
            <a:r>
              <a:rPr lang="en-GB" dirty="0"/>
              <a:t>Organizations should avoid wheel re-invention</a:t>
            </a:r>
          </a:p>
          <a:p>
            <a:pPr marL="0" indent="0" algn="r">
              <a:buNone/>
            </a:pPr>
            <a:r>
              <a:rPr lang="en-GB" dirty="0"/>
              <a:t>(Buchanan, 2016:18)</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16</a:t>
            </a:fld>
            <a:endParaRPr lang="en-GB" altLang="en-US" dirty="0"/>
          </a:p>
        </p:txBody>
      </p:sp>
    </p:spTree>
    <p:extLst>
      <p:ext uri="{BB962C8B-B14F-4D97-AF65-F5344CB8AC3E}">
        <p14:creationId xmlns:p14="http://schemas.microsoft.com/office/powerpoint/2010/main" val="3534209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What managers, consultants and academics </a:t>
            </a:r>
            <a:r>
              <a:rPr lang="en-GB" i="1" dirty="0"/>
              <a:t>really think </a:t>
            </a:r>
            <a:r>
              <a:rPr lang="en-GB" dirty="0"/>
              <a:t>about change</a:t>
            </a:r>
            <a:endParaRPr lang="en-AU" dirty="0"/>
          </a:p>
        </p:txBody>
      </p:sp>
      <p:sp>
        <p:nvSpPr>
          <p:cNvPr id="4" name="Content Placeholder 3"/>
          <p:cNvSpPr>
            <a:spLocks noGrp="1"/>
          </p:cNvSpPr>
          <p:nvPr>
            <p:ph idx="1"/>
          </p:nvPr>
        </p:nvSpPr>
        <p:spPr/>
        <p:txBody>
          <a:bodyPr/>
          <a:lstStyle/>
          <a:p>
            <a:r>
              <a:rPr lang="en-GB" dirty="0"/>
              <a:t>Life is much easier to understand in retrospect than in the present, let alone the future</a:t>
            </a:r>
          </a:p>
          <a:p>
            <a:r>
              <a:rPr lang="en-GB" dirty="0"/>
              <a:t>No universal lows for all change circumstances</a:t>
            </a:r>
            <a:endParaRPr lang="en-AU" dirty="0"/>
          </a:p>
          <a:p>
            <a:pPr lvl="1"/>
            <a:r>
              <a:rPr lang="en-GB" dirty="0"/>
              <a:t>‘What the contributors to this book have shown is that whilst they may not share a set of common rules for managing change, they do share some common perspectives on how change should be practiced’ (Burnes and Randall, 2016: 267).</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17</a:t>
            </a:fld>
            <a:endParaRPr lang="en-GB" altLang="en-US" dirty="0"/>
          </a:p>
        </p:txBody>
      </p:sp>
    </p:spTree>
    <p:extLst>
      <p:ext uri="{BB962C8B-B14F-4D97-AF65-F5344CB8AC3E}">
        <p14:creationId xmlns:p14="http://schemas.microsoft.com/office/powerpoint/2010/main" val="29788602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961575252"/>
              </p:ext>
            </p:extLst>
          </p:nvPr>
        </p:nvGraphicFramePr>
        <p:xfrm>
          <a:off x="431541" y="476672"/>
          <a:ext cx="8280919" cy="4422814"/>
        </p:xfrm>
        <a:graphic>
          <a:graphicData uri="http://schemas.openxmlformats.org/drawingml/2006/table">
            <a:tbl>
              <a:tblPr firstRow="1" bandRow="1">
                <a:tableStyleId>{5940675A-B579-460E-94D1-54222C63F5DA}</a:tableStyleId>
              </a:tblPr>
              <a:tblGrid>
                <a:gridCol w="1336373">
                  <a:extLst>
                    <a:ext uri="{9D8B030D-6E8A-4147-A177-3AD203B41FA5}">
                      <a16:colId xmlns:a16="http://schemas.microsoft.com/office/drawing/2014/main" val="20000"/>
                    </a:ext>
                  </a:extLst>
                </a:gridCol>
                <a:gridCol w="6944546">
                  <a:extLst>
                    <a:ext uri="{9D8B030D-6E8A-4147-A177-3AD203B41FA5}">
                      <a16:colId xmlns:a16="http://schemas.microsoft.com/office/drawing/2014/main" val="20001"/>
                    </a:ext>
                  </a:extLst>
                </a:gridCol>
              </a:tblGrid>
              <a:tr h="1238233">
                <a:tc>
                  <a:txBody>
                    <a:bodyPr/>
                    <a:lstStyle/>
                    <a:p>
                      <a:pPr>
                        <a:lnSpc>
                          <a:spcPct val="150000"/>
                        </a:lnSpc>
                        <a:spcAft>
                          <a:spcPts val="0"/>
                        </a:spcAft>
                      </a:pPr>
                      <a:r>
                        <a:rPr lang="en-US" sz="1400" b="1" dirty="0">
                          <a:effectLst/>
                        </a:rPr>
                        <a:t>Assumptions</a:t>
                      </a:r>
                      <a:endParaRPr lang="en-GB" sz="1400" b="1" dirty="0">
                        <a:effectLst/>
                        <a:latin typeface="+mn-lt"/>
                        <a:ea typeface="Times New Roman" panose="02020603050405020304" pitchFamily="18" charset="0"/>
                      </a:endParaRPr>
                    </a:p>
                  </a:txBody>
                  <a:tcPr marL="54006" marR="54006" marT="0" marB="0"/>
                </a:tc>
                <a:tc>
                  <a:txBody>
                    <a:bodyPr/>
                    <a:lstStyle/>
                    <a:p>
                      <a:pPr>
                        <a:lnSpc>
                          <a:spcPct val="150000"/>
                        </a:lnSpc>
                        <a:spcAft>
                          <a:spcPts val="0"/>
                        </a:spcAft>
                      </a:pPr>
                      <a:r>
                        <a:rPr lang="en-US" sz="1400" b="1" dirty="0">
                          <a:effectLst/>
                        </a:rPr>
                        <a:t>Always challenge assumptions and take nothing for granted. Regardless of whether these assumptions are about the nature of change, the circumstances in which changes take place, your own assumptions about the situation and what needs doing, or what other people tell you about what needs doing.</a:t>
                      </a:r>
                      <a:endParaRPr lang="en-GB" sz="1400" b="1" dirty="0">
                        <a:solidFill>
                          <a:schemeClr val="tx1"/>
                        </a:solidFill>
                        <a:effectLst/>
                        <a:latin typeface="+mn-lt"/>
                        <a:ea typeface="Times New Roman" panose="02020603050405020304" pitchFamily="18" charset="0"/>
                      </a:endParaRPr>
                    </a:p>
                  </a:txBody>
                  <a:tcPr marL="54006" marR="54006" marT="0" marB="0"/>
                </a:tc>
                <a:extLst>
                  <a:ext uri="{0D108BD9-81ED-4DB2-BD59-A6C34878D82A}">
                    <a16:rowId xmlns:a16="http://schemas.microsoft.com/office/drawing/2014/main" val="10000"/>
                  </a:ext>
                </a:extLst>
              </a:tr>
              <a:tr h="990587">
                <a:tc>
                  <a:txBody>
                    <a:bodyPr/>
                    <a:lstStyle/>
                    <a:p>
                      <a:pPr>
                        <a:lnSpc>
                          <a:spcPct val="150000"/>
                        </a:lnSpc>
                        <a:spcAft>
                          <a:spcPts val="0"/>
                        </a:spcAft>
                      </a:pPr>
                      <a:r>
                        <a:rPr lang="en-US" sz="1400" b="1" dirty="0">
                          <a:effectLst/>
                        </a:rPr>
                        <a:t>Behaviour</a:t>
                      </a:r>
                      <a:endParaRPr lang="en-GB" sz="1400" b="1" dirty="0">
                        <a:effectLst/>
                        <a:latin typeface="+mn-lt"/>
                        <a:ea typeface="Times New Roman" panose="02020603050405020304" pitchFamily="18" charset="0"/>
                      </a:endParaRPr>
                    </a:p>
                  </a:txBody>
                  <a:tcPr marL="54006" marR="54006" marT="0" marB="0"/>
                </a:tc>
                <a:tc>
                  <a:txBody>
                    <a:bodyPr/>
                    <a:lstStyle/>
                    <a:p>
                      <a:pPr>
                        <a:lnSpc>
                          <a:spcPct val="150000"/>
                        </a:lnSpc>
                        <a:spcAft>
                          <a:spcPts val="0"/>
                        </a:spcAft>
                      </a:pPr>
                      <a:r>
                        <a:rPr lang="en-US" sz="1400" b="1" dirty="0">
                          <a:effectLst/>
                        </a:rPr>
                        <a:t>Successful change is not achievable without a change in </a:t>
                      </a:r>
                      <a:r>
                        <a:rPr lang="en-US" sz="1400" b="1" dirty="0" err="1">
                          <a:effectLst/>
                        </a:rPr>
                        <a:t>behaviour</a:t>
                      </a:r>
                      <a:r>
                        <a:rPr lang="en-US" sz="1400" b="1" dirty="0">
                          <a:effectLst/>
                        </a:rPr>
                        <a:t>. Clarify the changes required in current behaviours to achieve future desired behaviours and ensure that the change process is geared to achieving this.</a:t>
                      </a:r>
                      <a:endParaRPr lang="en-GB" sz="1400" b="1" dirty="0">
                        <a:solidFill>
                          <a:schemeClr val="tx1"/>
                        </a:solidFill>
                        <a:effectLst/>
                        <a:latin typeface="+mn-lt"/>
                        <a:ea typeface="Times New Roman" panose="02020603050405020304" pitchFamily="18" charset="0"/>
                      </a:endParaRPr>
                    </a:p>
                  </a:txBody>
                  <a:tcPr marL="54006" marR="54006" marT="0" marB="0"/>
                </a:tc>
                <a:extLst>
                  <a:ext uri="{0D108BD9-81ED-4DB2-BD59-A6C34878D82A}">
                    <a16:rowId xmlns:a16="http://schemas.microsoft.com/office/drawing/2014/main" val="10001"/>
                  </a:ext>
                </a:extLst>
              </a:tr>
              <a:tr h="990587">
                <a:tc>
                  <a:txBody>
                    <a:bodyPr/>
                    <a:lstStyle/>
                    <a:p>
                      <a:pPr>
                        <a:lnSpc>
                          <a:spcPct val="150000"/>
                        </a:lnSpc>
                        <a:spcAft>
                          <a:spcPts val="0"/>
                        </a:spcAft>
                      </a:pPr>
                      <a:r>
                        <a:rPr lang="en-US" sz="1400" b="1" dirty="0">
                          <a:effectLst/>
                        </a:rPr>
                        <a:t>Participation</a:t>
                      </a:r>
                      <a:endParaRPr lang="en-GB" sz="1400" b="1" dirty="0">
                        <a:effectLst/>
                        <a:latin typeface="+mn-lt"/>
                        <a:ea typeface="Times New Roman" panose="02020603050405020304" pitchFamily="18" charset="0"/>
                      </a:endParaRPr>
                    </a:p>
                  </a:txBody>
                  <a:tcPr marL="54006" marR="54006" marT="0" marB="0"/>
                </a:tc>
                <a:tc>
                  <a:txBody>
                    <a:bodyPr/>
                    <a:lstStyle/>
                    <a:p>
                      <a:pPr>
                        <a:lnSpc>
                          <a:spcPct val="150000"/>
                        </a:lnSpc>
                        <a:spcAft>
                          <a:spcPts val="0"/>
                        </a:spcAft>
                      </a:pPr>
                      <a:r>
                        <a:rPr lang="en-US" sz="1400" b="1" dirty="0">
                          <a:effectLst/>
                        </a:rPr>
                        <a:t>Change is participative, learning experience, where people need to be enabled to share their stories and attempt to come to a common view of what needs to be done. Encourage and facilitate communication and openness.</a:t>
                      </a:r>
                      <a:endParaRPr lang="en-GB" sz="1400" b="1" dirty="0">
                        <a:solidFill>
                          <a:schemeClr val="tx1"/>
                        </a:solidFill>
                        <a:effectLst/>
                        <a:latin typeface="+mn-lt"/>
                        <a:ea typeface="Times New Roman" panose="02020603050405020304" pitchFamily="18" charset="0"/>
                      </a:endParaRPr>
                    </a:p>
                  </a:txBody>
                  <a:tcPr marL="54006" marR="54006" marT="0" marB="0"/>
                </a:tc>
                <a:extLst>
                  <a:ext uri="{0D108BD9-81ED-4DB2-BD59-A6C34878D82A}">
                    <a16:rowId xmlns:a16="http://schemas.microsoft.com/office/drawing/2014/main" val="10002"/>
                  </a:ext>
                </a:extLst>
              </a:tr>
              <a:tr h="584856">
                <a:tc>
                  <a:txBody>
                    <a:bodyPr/>
                    <a:lstStyle/>
                    <a:p>
                      <a:pPr>
                        <a:lnSpc>
                          <a:spcPct val="150000"/>
                        </a:lnSpc>
                        <a:spcAft>
                          <a:spcPts val="0"/>
                        </a:spcAft>
                      </a:pPr>
                      <a:r>
                        <a:rPr lang="en-US" sz="1400" b="1" dirty="0">
                          <a:effectLst/>
                        </a:rPr>
                        <a:t>Patience</a:t>
                      </a:r>
                      <a:endParaRPr lang="en-GB" sz="1400" b="1" dirty="0">
                        <a:effectLst/>
                        <a:latin typeface="+mn-lt"/>
                        <a:ea typeface="Times New Roman" panose="02020603050405020304" pitchFamily="18" charset="0"/>
                      </a:endParaRPr>
                    </a:p>
                  </a:txBody>
                  <a:tcPr marL="54006" marR="54006" marT="0" marB="0"/>
                </a:tc>
                <a:tc>
                  <a:txBody>
                    <a:bodyPr/>
                    <a:lstStyle/>
                    <a:p>
                      <a:pPr>
                        <a:lnSpc>
                          <a:spcPct val="150000"/>
                        </a:lnSpc>
                        <a:spcAft>
                          <a:spcPts val="0"/>
                        </a:spcAft>
                      </a:pPr>
                      <a:r>
                        <a:rPr lang="en-US" sz="1400" b="1" dirty="0">
                          <a:effectLst/>
                        </a:rPr>
                        <a:t>Do not rush the process of change, keep desired outcomes in view and do not be tempted to declare victory too soon.</a:t>
                      </a:r>
                      <a:endParaRPr lang="en-GB" sz="1400" b="1" dirty="0">
                        <a:solidFill>
                          <a:schemeClr val="tx1"/>
                        </a:solidFill>
                        <a:effectLst/>
                        <a:latin typeface="+mn-lt"/>
                        <a:ea typeface="Times New Roman" panose="02020603050405020304" pitchFamily="18" charset="0"/>
                      </a:endParaRPr>
                    </a:p>
                  </a:txBody>
                  <a:tcPr marL="54006" marR="54006" marT="0" marB="0"/>
                </a:tc>
                <a:extLst>
                  <a:ext uri="{0D108BD9-81ED-4DB2-BD59-A6C34878D82A}">
                    <a16:rowId xmlns:a16="http://schemas.microsoft.com/office/drawing/2014/main" val="10003"/>
                  </a:ext>
                </a:extLst>
              </a:tr>
              <a:tr h="584856">
                <a:tc>
                  <a:txBody>
                    <a:bodyPr/>
                    <a:lstStyle/>
                    <a:p>
                      <a:pPr>
                        <a:lnSpc>
                          <a:spcPct val="150000"/>
                        </a:lnSpc>
                        <a:spcAft>
                          <a:spcPts val="0"/>
                        </a:spcAft>
                      </a:pPr>
                      <a:r>
                        <a:rPr lang="en-US" sz="1400" b="1" dirty="0">
                          <a:effectLst/>
                        </a:rPr>
                        <a:t>Team effort</a:t>
                      </a:r>
                      <a:endParaRPr lang="en-GB" sz="1400" b="1" dirty="0">
                        <a:effectLst/>
                        <a:latin typeface="+mn-lt"/>
                        <a:ea typeface="Times New Roman" panose="02020603050405020304" pitchFamily="18" charset="0"/>
                      </a:endParaRPr>
                    </a:p>
                  </a:txBody>
                  <a:tcPr marL="54006" marR="54006" marT="0" marB="0"/>
                </a:tc>
                <a:tc>
                  <a:txBody>
                    <a:bodyPr/>
                    <a:lstStyle/>
                    <a:p>
                      <a:pPr>
                        <a:lnSpc>
                          <a:spcPct val="150000"/>
                        </a:lnSpc>
                        <a:spcAft>
                          <a:spcPts val="0"/>
                        </a:spcAft>
                      </a:pPr>
                      <a:r>
                        <a:rPr lang="en-US" sz="1400" b="1" dirty="0">
                          <a:effectLst/>
                        </a:rPr>
                        <a:t>Build a team with the requisite skills, aptitudes and knowledge to support the change process.</a:t>
                      </a:r>
                      <a:endParaRPr lang="en-GB" sz="1400" b="1" dirty="0">
                        <a:solidFill>
                          <a:schemeClr val="tx1"/>
                        </a:solidFill>
                        <a:effectLst/>
                        <a:latin typeface="+mn-lt"/>
                        <a:ea typeface="Times New Roman" panose="02020603050405020304" pitchFamily="18" charset="0"/>
                      </a:endParaRPr>
                    </a:p>
                  </a:txBody>
                  <a:tcPr marL="54006" marR="54006" marT="0" marB="0"/>
                </a:tc>
                <a:extLst>
                  <a:ext uri="{0D108BD9-81ED-4DB2-BD59-A6C34878D82A}">
                    <a16:rowId xmlns:a16="http://schemas.microsoft.com/office/drawing/2014/main" val="10004"/>
                  </a:ext>
                </a:extLst>
              </a:tr>
            </a:tbl>
          </a:graphicData>
        </a:graphic>
      </p:graphicFrame>
      <p:sp>
        <p:nvSpPr>
          <p:cNvPr id="3" name="TextBox 1"/>
          <p:cNvSpPr/>
          <p:nvPr/>
        </p:nvSpPr>
        <p:spPr>
          <a:xfrm>
            <a:off x="305526" y="5157192"/>
            <a:ext cx="8532948" cy="698717"/>
          </a:xfrm>
          <a:prstGeom prst="rect">
            <a:avLst/>
          </a:prstGeom>
        </p:spPr>
        <p:txBody>
          <a:bodyPr wrap="square">
            <a:spAutoFit/>
          </a:bodyPr>
          <a:lstStyle/>
          <a:p>
            <a:pPr>
              <a:lnSpc>
                <a:spcPct val="150000"/>
              </a:lnSpc>
              <a:spcAft>
                <a:spcPts val="0"/>
              </a:spcAft>
            </a:pPr>
            <a:r>
              <a:rPr lang="en-US" sz="1400" b="1" dirty="0">
                <a:latin typeface="+mn-lt"/>
                <a:ea typeface="Times New Roman" panose="02020603050405020304" pitchFamily="18" charset="0"/>
              </a:rPr>
              <a:t>Table Pt1</a:t>
            </a:r>
            <a:r>
              <a:rPr lang="en-US" sz="1400" dirty="0">
                <a:latin typeface="+mn-lt"/>
                <a:ea typeface="Times New Roman" panose="02020603050405020304" pitchFamily="18" charset="0"/>
              </a:rPr>
              <a:t> Common perspectives on how change should be practiced (Compiled from Burnes and Randall, 2016: 267‒268)</a:t>
            </a:r>
            <a:endParaRPr lang="en-GB" sz="1400" dirty="0">
              <a:effectLst/>
              <a:latin typeface="+mn-lt"/>
              <a:ea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903C0863-3029-4A5D-B076-08AB794A8C73}" type="slidenum">
              <a:rPr lang="en-GB" altLang="en-US" smtClean="0"/>
              <a:pPr/>
              <a:t>18</a:t>
            </a:fld>
            <a:endParaRPr lang="en-GB" altLang="en-US" dirty="0"/>
          </a:p>
        </p:txBody>
      </p:sp>
    </p:spTree>
    <p:extLst>
      <p:ext uri="{BB962C8B-B14F-4D97-AF65-F5344CB8AC3E}">
        <p14:creationId xmlns:p14="http://schemas.microsoft.com/office/powerpoint/2010/main" val="3295637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759573258"/>
              </p:ext>
            </p:extLst>
          </p:nvPr>
        </p:nvGraphicFramePr>
        <p:xfrm>
          <a:off x="395536" y="260648"/>
          <a:ext cx="8280920" cy="4931730"/>
        </p:xfrm>
        <a:graphic>
          <a:graphicData uri="http://schemas.openxmlformats.org/drawingml/2006/table">
            <a:tbl>
              <a:tblPr firstRow="1" bandRow="1">
                <a:tableStyleId>{5940675A-B579-460E-94D1-54222C63F5DA}</a:tableStyleId>
              </a:tblPr>
              <a:tblGrid>
                <a:gridCol w="1296144">
                  <a:extLst>
                    <a:ext uri="{9D8B030D-6E8A-4147-A177-3AD203B41FA5}">
                      <a16:colId xmlns:a16="http://schemas.microsoft.com/office/drawing/2014/main" val="20000"/>
                    </a:ext>
                  </a:extLst>
                </a:gridCol>
                <a:gridCol w="6984776">
                  <a:extLst>
                    <a:ext uri="{9D8B030D-6E8A-4147-A177-3AD203B41FA5}">
                      <a16:colId xmlns:a16="http://schemas.microsoft.com/office/drawing/2014/main" val="20001"/>
                    </a:ext>
                  </a:extLst>
                </a:gridCol>
              </a:tblGrid>
              <a:tr h="632303">
                <a:tc>
                  <a:txBody>
                    <a:bodyPr/>
                    <a:lstStyle/>
                    <a:p>
                      <a:pPr>
                        <a:lnSpc>
                          <a:spcPct val="150000"/>
                        </a:lnSpc>
                        <a:spcAft>
                          <a:spcPts val="0"/>
                        </a:spcAft>
                      </a:pPr>
                      <a:r>
                        <a:rPr lang="en-US" sz="1500" b="1" dirty="0">
                          <a:effectLst/>
                        </a:rPr>
                        <a:t>Context</a:t>
                      </a:r>
                      <a:endParaRPr lang="en-GB" sz="1500" b="1" dirty="0">
                        <a:effectLst/>
                        <a:latin typeface="+mn-lt"/>
                        <a:ea typeface="Times New Roman" panose="02020603050405020304" pitchFamily="18" charset="0"/>
                      </a:endParaRPr>
                    </a:p>
                  </a:txBody>
                  <a:tcPr marL="58326" marR="58326" marT="0" marB="0"/>
                </a:tc>
                <a:tc>
                  <a:txBody>
                    <a:bodyPr/>
                    <a:lstStyle/>
                    <a:p>
                      <a:pPr>
                        <a:lnSpc>
                          <a:spcPct val="150000"/>
                        </a:lnSpc>
                        <a:spcAft>
                          <a:spcPts val="0"/>
                        </a:spcAft>
                      </a:pPr>
                      <a:r>
                        <a:rPr lang="en-US" sz="1500" b="1" dirty="0">
                          <a:effectLst/>
                        </a:rPr>
                        <a:t>Each context is different and every change unique heed the warning that what may have worked well in one context may be disastrous in another.</a:t>
                      </a:r>
                      <a:endParaRPr lang="en-GB" sz="1500" b="1" dirty="0">
                        <a:solidFill>
                          <a:schemeClr val="tx1"/>
                        </a:solidFill>
                        <a:effectLst/>
                        <a:latin typeface="+mn-lt"/>
                        <a:ea typeface="Times New Roman" panose="02020603050405020304" pitchFamily="18" charset="0"/>
                      </a:endParaRPr>
                    </a:p>
                  </a:txBody>
                  <a:tcPr marL="58326" marR="58326" marT="0" marB="0"/>
                </a:tc>
                <a:extLst>
                  <a:ext uri="{0D108BD9-81ED-4DB2-BD59-A6C34878D82A}">
                    <a16:rowId xmlns:a16="http://schemas.microsoft.com/office/drawing/2014/main" val="10000"/>
                  </a:ext>
                </a:extLst>
              </a:tr>
              <a:tr h="969264">
                <a:tc>
                  <a:txBody>
                    <a:bodyPr/>
                    <a:lstStyle/>
                    <a:p>
                      <a:pPr>
                        <a:lnSpc>
                          <a:spcPct val="150000"/>
                        </a:lnSpc>
                        <a:spcAft>
                          <a:spcPts val="0"/>
                        </a:spcAft>
                      </a:pPr>
                      <a:r>
                        <a:rPr lang="en-US" sz="1500" b="1" dirty="0">
                          <a:effectLst/>
                        </a:rPr>
                        <a:t>Difficulties </a:t>
                      </a:r>
                      <a:endParaRPr lang="en-GB" sz="1500" b="1" dirty="0">
                        <a:effectLst/>
                        <a:latin typeface="+mn-lt"/>
                        <a:ea typeface="Times New Roman" panose="02020603050405020304" pitchFamily="18" charset="0"/>
                      </a:endParaRPr>
                    </a:p>
                  </a:txBody>
                  <a:tcPr marL="58326" marR="58326" marT="0" marB="0"/>
                </a:tc>
                <a:tc>
                  <a:txBody>
                    <a:bodyPr/>
                    <a:lstStyle/>
                    <a:p>
                      <a:pPr>
                        <a:lnSpc>
                          <a:spcPct val="150000"/>
                        </a:lnSpc>
                        <a:spcAft>
                          <a:spcPts val="0"/>
                        </a:spcAft>
                      </a:pPr>
                      <a:r>
                        <a:rPr lang="en-US" sz="1500" b="1" dirty="0">
                          <a:effectLst/>
                        </a:rPr>
                        <a:t>It is normal to face problems, difficulties and hurdles during change, make sure that these are not buried or ignored and keep a focus on desired outcomes.</a:t>
                      </a:r>
                      <a:endParaRPr lang="en-GB" sz="1500" b="1" dirty="0">
                        <a:solidFill>
                          <a:schemeClr val="tx1"/>
                        </a:solidFill>
                        <a:effectLst/>
                        <a:latin typeface="+mn-lt"/>
                        <a:ea typeface="Times New Roman" panose="02020603050405020304" pitchFamily="18" charset="0"/>
                      </a:endParaRPr>
                    </a:p>
                  </a:txBody>
                  <a:tcPr marL="58326" marR="58326" marT="0" marB="0"/>
                </a:tc>
                <a:extLst>
                  <a:ext uri="{0D108BD9-81ED-4DB2-BD59-A6C34878D82A}">
                    <a16:rowId xmlns:a16="http://schemas.microsoft.com/office/drawing/2014/main" val="10001"/>
                  </a:ext>
                </a:extLst>
              </a:tr>
              <a:tr h="1306225">
                <a:tc>
                  <a:txBody>
                    <a:bodyPr/>
                    <a:lstStyle/>
                    <a:p>
                      <a:pPr>
                        <a:lnSpc>
                          <a:spcPct val="150000"/>
                        </a:lnSpc>
                        <a:spcAft>
                          <a:spcPts val="0"/>
                        </a:spcAft>
                      </a:pPr>
                      <a:r>
                        <a:rPr lang="en-US" sz="1500" b="1" dirty="0">
                          <a:effectLst/>
                        </a:rPr>
                        <a:t>Ethics</a:t>
                      </a:r>
                      <a:endParaRPr lang="en-GB" sz="1500" b="1" dirty="0">
                        <a:effectLst/>
                        <a:latin typeface="+mn-lt"/>
                        <a:ea typeface="Times New Roman" panose="02020603050405020304" pitchFamily="18" charset="0"/>
                      </a:endParaRPr>
                    </a:p>
                  </a:txBody>
                  <a:tcPr marL="58326" marR="58326" marT="0" marB="0"/>
                </a:tc>
                <a:tc>
                  <a:txBody>
                    <a:bodyPr/>
                    <a:lstStyle/>
                    <a:p>
                      <a:pPr>
                        <a:lnSpc>
                          <a:spcPct val="150000"/>
                        </a:lnSpc>
                        <a:spcAft>
                          <a:spcPts val="0"/>
                        </a:spcAft>
                      </a:pPr>
                      <a:r>
                        <a:rPr lang="en-US" sz="1500" b="1" dirty="0">
                          <a:effectLst/>
                        </a:rPr>
                        <a:t>Values, credibility and ethical </a:t>
                      </a:r>
                      <a:r>
                        <a:rPr lang="en-US" sz="1500" b="1" dirty="0" err="1">
                          <a:effectLst/>
                        </a:rPr>
                        <a:t>behaviour</a:t>
                      </a:r>
                      <a:r>
                        <a:rPr lang="en-US" sz="1500" b="1" dirty="0">
                          <a:effectLst/>
                        </a:rPr>
                        <a:t> are central to change. Change agents need to be aware of what their values are, what the organizations values are, and if the change process challenges these and how they can and will respond.</a:t>
                      </a:r>
                      <a:endParaRPr lang="en-GB" sz="1500" b="1" dirty="0">
                        <a:solidFill>
                          <a:schemeClr val="tx1"/>
                        </a:solidFill>
                        <a:effectLst/>
                        <a:latin typeface="+mn-lt"/>
                        <a:ea typeface="Times New Roman" panose="02020603050405020304" pitchFamily="18" charset="0"/>
                      </a:endParaRPr>
                    </a:p>
                  </a:txBody>
                  <a:tcPr marL="58326" marR="58326" marT="0" marB="0"/>
                </a:tc>
                <a:extLst>
                  <a:ext uri="{0D108BD9-81ED-4DB2-BD59-A6C34878D82A}">
                    <a16:rowId xmlns:a16="http://schemas.microsoft.com/office/drawing/2014/main" val="10002"/>
                  </a:ext>
                </a:extLst>
              </a:tr>
              <a:tr h="969264">
                <a:tc>
                  <a:txBody>
                    <a:bodyPr/>
                    <a:lstStyle/>
                    <a:p>
                      <a:pPr>
                        <a:lnSpc>
                          <a:spcPct val="150000"/>
                        </a:lnSpc>
                        <a:spcAft>
                          <a:spcPts val="0"/>
                        </a:spcAft>
                      </a:pPr>
                      <a:r>
                        <a:rPr lang="en-US" sz="1500" b="1" dirty="0">
                          <a:effectLst/>
                        </a:rPr>
                        <a:t>Failure</a:t>
                      </a:r>
                      <a:endParaRPr lang="en-GB" sz="1500" b="1" dirty="0">
                        <a:effectLst/>
                        <a:latin typeface="+mn-lt"/>
                        <a:ea typeface="Times New Roman" panose="02020603050405020304" pitchFamily="18" charset="0"/>
                      </a:endParaRPr>
                    </a:p>
                  </a:txBody>
                  <a:tcPr marL="58326" marR="58326" marT="0" marB="0"/>
                </a:tc>
                <a:tc>
                  <a:txBody>
                    <a:bodyPr/>
                    <a:lstStyle/>
                    <a:p>
                      <a:pPr>
                        <a:lnSpc>
                          <a:spcPct val="150000"/>
                        </a:lnSpc>
                        <a:spcAft>
                          <a:spcPts val="0"/>
                        </a:spcAft>
                      </a:pPr>
                      <a:r>
                        <a:rPr lang="en-US" sz="1500" b="1" dirty="0">
                          <a:effectLst/>
                        </a:rPr>
                        <a:t>No change practitioners can be successful all the time and no change agent has the experience, talent or aptitude to be effective in all change situations.</a:t>
                      </a:r>
                      <a:endParaRPr lang="en-GB" sz="1500" b="1" dirty="0">
                        <a:solidFill>
                          <a:schemeClr val="tx1"/>
                        </a:solidFill>
                        <a:effectLst/>
                        <a:latin typeface="+mn-lt"/>
                        <a:ea typeface="Times New Roman" panose="02020603050405020304" pitchFamily="18" charset="0"/>
                      </a:endParaRPr>
                    </a:p>
                  </a:txBody>
                  <a:tcPr marL="58326" marR="58326" marT="0" marB="0"/>
                </a:tc>
                <a:extLst>
                  <a:ext uri="{0D108BD9-81ED-4DB2-BD59-A6C34878D82A}">
                    <a16:rowId xmlns:a16="http://schemas.microsoft.com/office/drawing/2014/main" val="10003"/>
                  </a:ext>
                </a:extLst>
              </a:tr>
              <a:tr h="969264">
                <a:tc>
                  <a:txBody>
                    <a:bodyPr/>
                    <a:lstStyle/>
                    <a:p>
                      <a:pPr>
                        <a:lnSpc>
                          <a:spcPct val="150000"/>
                        </a:lnSpc>
                        <a:spcAft>
                          <a:spcPts val="0"/>
                        </a:spcAft>
                      </a:pPr>
                      <a:r>
                        <a:rPr lang="en-US" sz="1500" b="1" dirty="0">
                          <a:effectLst/>
                        </a:rPr>
                        <a:t>Resilience</a:t>
                      </a:r>
                      <a:endParaRPr lang="en-GB" sz="1500" b="1" dirty="0">
                        <a:effectLst/>
                        <a:latin typeface="+mn-lt"/>
                        <a:ea typeface="Times New Roman" panose="02020603050405020304" pitchFamily="18" charset="0"/>
                      </a:endParaRPr>
                    </a:p>
                  </a:txBody>
                  <a:tcPr marL="58326" marR="58326" marT="0" marB="0"/>
                </a:tc>
                <a:tc>
                  <a:txBody>
                    <a:bodyPr/>
                    <a:lstStyle/>
                    <a:p>
                      <a:pPr>
                        <a:lnSpc>
                          <a:spcPct val="150000"/>
                        </a:lnSpc>
                        <a:spcAft>
                          <a:spcPts val="0"/>
                        </a:spcAft>
                      </a:pPr>
                      <a:r>
                        <a:rPr lang="en-US" sz="1500" b="1" dirty="0">
                          <a:effectLst/>
                        </a:rPr>
                        <a:t>Leading change can be physically, psychologically and emotionally </a:t>
                      </a:r>
                      <a:r>
                        <a:rPr lang="en-US" sz="1500" b="1" dirty="0" err="1">
                          <a:effectLst/>
                        </a:rPr>
                        <a:t>challenging.It</a:t>
                      </a:r>
                      <a:r>
                        <a:rPr lang="en-US" sz="1500" b="1" dirty="0">
                          <a:effectLst/>
                        </a:rPr>
                        <a:t> is important to stay fit to manage the stresses and strains, to make time and seek emotional support and where possible, have fun.</a:t>
                      </a:r>
                      <a:endParaRPr lang="en-GB" sz="1500" b="1" dirty="0">
                        <a:solidFill>
                          <a:schemeClr val="tx1"/>
                        </a:solidFill>
                        <a:effectLst/>
                        <a:latin typeface="+mn-lt"/>
                        <a:ea typeface="Times New Roman" panose="02020603050405020304" pitchFamily="18" charset="0"/>
                      </a:endParaRPr>
                    </a:p>
                  </a:txBody>
                  <a:tcPr marL="58326" marR="58326" marT="0" marB="0"/>
                </a:tc>
                <a:extLst>
                  <a:ext uri="{0D108BD9-81ED-4DB2-BD59-A6C34878D82A}">
                    <a16:rowId xmlns:a16="http://schemas.microsoft.com/office/drawing/2014/main" val="10004"/>
                  </a:ext>
                </a:extLst>
              </a:tr>
            </a:tbl>
          </a:graphicData>
        </a:graphic>
      </p:graphicFrame>
      <p:sp>
        <p:nvSpPr>
          <p:cNvPr id="3" name="TextBox 1"/>
          <p:cNvSpPr/>
          <p:nvPr/>
        </p:nvSpPr>
        <p:spPr>
          <a:xfrm>
            <a:off x="287524" y="5301208"/>
            <a:ext cx="8568952" cy="698717"/>
          </a:xfrm>
          <a:prstGeom prst="rect">
            <a:avLst/>
          </a:prstGeom>
        </p:spPr>
        <p:txBody>
          <a:bodyPr wrap="square">
            <a:spAutoFit/>
          </a:bodyPr>
          <a:lstStyle/>
          <a:p>
            <a:pPr>
              <a:lnSpc>
                <a:spcPct val="150000"/>
              </a:lnSpc>
              <a:spcAft>
                <a:spcPts val="0"/>
              </a:spcAft>
            </a:pPr>
            <a:r>
              <a:rPr lang="en-US" sz="1400" b="1" dirty="0">
                <a:latin typeface="+mn-lt"/>
                <a:ea typeface="Times New Roman" panose="02020603050405020304" pitchFamily="18" charset="0"/>
              </a:rPr>
              <a:t>Table Pt2</a:t>
            </a:r>
            <a:r>
              <a:rPr lang="en-US" sz="1400" dirty="0">
                <a:latin typeface="+mn-lt"/>
                <a:ea typeface="Times New Roman" panose="02020603050405020304" pitchFamily="18" charset="0"/>
              </a:rPr>
              <a:t> Common perspectives on how change should be practiced (Compiled from Burnes and Randall, 2016: 267-268)</a:t>
            </a:r>
            <a:endParaRPr lang="en-GB" sz="1400" dirty="0">
              <a:latin typeface="+mn-lt"/>
              <a:ea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903C0863-3029-4A5D-B076-08AB794A8C73}" type="slidenum">
              <a:rPr lang="en-GB" altLang="en-US" smtClean="0"/>
              <a:pPr/>
              <a:t>19</a:t>
            </a:fld>
            <a:endParaRPr lang="en-GB" altLang="en-US" dirty="0"/>
          </a:p>
        </p:txBody>
      </p:sp>
    </p:spTree>
    <p:extLst>
      <p:ext uri="{BB962C8B-B14F-4D97-AF65-F5344CB8AC3E}">
        <p14:creationId xmlns:p14="http://schemas.microsoft.com/office/powerpoint/2010/main" val="3281429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221542A-FBDF-891F-F0CD-0ACBD828F4BA}"/>
              </a:ext>
            </a:extLst>
          </p:cNvPr>
          <p:cNvSpPr>
            <a:spLocks noGrp="1"/>
          </p:cNvSpPr>
          <p:nvPr>
            <p:ph type="title"/>
          </p:nvPr>
        </p:nvSpPr>
        <p:spPr>
          <a:xfrm>
            <a:off x="628650" y="2766219"/>
            <a:ext cx="7886700" cy="1325563"/>
          </a:xfrm>
        </p:spPr>
        <p:txBody>
          <a:bodyPr>
            <a:normAutofit fontScale="90000"/>
          </a:bodyPr>
          <a:lstStyle/>
          <a:p>
            <a:r>
              <a:rPr lang="en-AU" sz="3600" dirty="0">
                <a:cs typeface="Arial" panose="020B0604020202020204" pitchFamily="34" charset="0"/>
              </a:rPr>
              <a:t>Have a go and construct your own best practice guidelines with – optional extra – catchy mnemonics or acronym.</a:t>
            </a:r>
            <a:endParaRPr lang="en-US" dirty="0"/>
          </a:p>
        </p:txBody>
      </p:sp>
      <p:sp>
        <p:nvSpPr>
          <p:cNvPr id="3" name="Slide Number Placeholder 2"/>
          <p:cNvSpPr>
            <a:spLocks noGrp="1"/>
          </p:cNvSpPr>
          <p:nvPr>
            <p:ph type="sldNum" sz="quarter" idx="12"/>
          </p:nvPr>
        </p:nvSpPr>
        <p:spPr/>
        <p:txBody>
          <a:bodyPr/>
          <a:lstStyle/>
          <a:p>
            <a:fld id="{903C0863-3029-4A5D-B076-08AB794A8C73}" type="slidenum">
              <a:rPr lang="en-GB" altLang="en-US" smtClean="0"/>
              <a:pPr/>
              <a:t>20</a:t>
            </a:fld>
            <a:endParaRPr lang="en-GB" altLang="en-US" dirty="0"/>
          </a:p>
        </p:txBody>
      </p:sp>
    </p:spTree>
    <p:extLst>
      <p:ext uri="{BB962C8B-B14F-4D97-AF65-F5344CB8AC3E}">
        <p14:creationId xmlns:p14="http://schemas.microsoft.com/office/powerpoint/2010/main" val="10875983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AU" dirty="0"/>
              <a:t>Company success and company failure…</a:t>
            </a:r>
          </a:p>
        </p:txBody>
      </p:sp>
      <p:pic>
        <p:nvPicPr>
          <p:cNvPr id="4" name="Picture 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57325" y="2020888"/>
            <a:ext cx="6229350" cy="4152900"/>
          </a:xfrm>
        </p:spPr>
      </p:pic>
      <p:sp>
        <p:nvSpPr>
          <p:cNvPr id="7" name="Slide Number Placeholder 6"/>
          <p:cNvSpPr>
            <a:spLocks noGrp="1"/>
          </p:cNvSpPr>
          <p:nvPr>
            <p:ph type="sldNum" sz="quarter" idx="12"/>
          </p:nvPr>
        </p:nvSpPr>
        <p:spPr/>
        <p:txBody>
          <a:bodyPr/>
          <a:lstStyle/>
          <a:p>
            <a:fld id="{79F8CD52-80FE-4618-9517-F96BBC216274}" type="slidenum">
              <a:rPr lang="en-GB" altLang="en-US" smtClean="0"/>
              <a:pPr/>
              <a:t>21</a:t>
            </a:fld>
            <a:endParaRPr lang="en-GB" altLang="en-US" dirty="0"/>
          </a:p>
        </p:txBody>
      </p:sp>
    </p:spTree>
    <p:extLst>
      <p:ext uri="{BB962C8B-B14F-4D97-AF65-F5344CB8AC3E}">
        <p14:creationId xmlns:p14="http://schemas.microsoft.com/office/powerpoint/2010/main" val="9588675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Pathways unclear?</a:t>
            </a:r>
          </a:p>
        </p:txBody>
      </p:sp>
      <p:sp>
        <p:nvSpPr>
          <p:cNvPr id="4" name="Content Placeholder 3"/>
          <p:cNvSpPr>
            <a:spLocks noGrp="1"/>
          </p:cNvSpPr>
          <p:nvPr>
            <p:ph idx="1"/>
          </p:nvPr>
        </p:nvSpPr>
        <p:spPr/>
        <p:txBody>
          <a:bodyPr/>
          <a:lstStyle/>
          <a:p>
            <a:r>
              <a:rPr lang="en-GB" dirty="0"/>
              <a:t>Commodore Computers (C64 in 70s) – Amiga sig innovation quality &amp; cost poor </a:t>
            </a:r>
            <a:r>
              <a:rPr lang="en-GB" dirty="0" err="1"/>
              <a:t>mkt</a:t>
            </a:r>
            <a:r>
              <a:rPr lang="en-GB" dirty="0"/>
              <a:t> and </a:t>
            </a:r>
            <a:r>
              <a:rPr lang="en-GB" dirty="0" err="1"/>
              <a:t>mgt</a:t>
            </a:r>
            <a:endParaRPr lang="en-GB" dirty="0"/>
          </a:p>
          <a:p>
            <a:r>
              <a:rPr lang="en-GB" dirty="0"/>
              <a:t>Enron famous example of how 7th largest US company (valued at $90 billion) went bankrupt</a:t>
            </a:r>
          </a:p>
          <a:p>
            <a:r>
              <a:rPr lang="en-GB" dirty="0"/>
              <a:t>Incremental approaches to competitive advantage (</a:t>
            </a:r>
            <a:r>
              <a:rPr lang="en-GB" i="1" dirty="0"/>
              <a:t>Built to Last</a:t>
            </a:r>
            <a:r>
              <a:rPr lang="en-GB" dirty="0"/>
              <a:t>) </a:t>
            </a:r>
          </a:p>
          <a:p>
            <a:r>
              <a:rPr lang="en-GB" dirty="0"/>
              <a:t>Even highly successful companies like IBM have not found maintaining a leading competitive edge easy (also Nokia) – wealth helps return</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22</a:t>
            </a:fld>
            <a:endParaRPr lang="en-GB" altLang="en-US" dirty="0"/>
          </a:p>
        </p:txBody>
      </p:sp>
    </p:spTree>
    <p:extLst>
      <p:ext uri="{BB962C8B-B14F-4D97-AF65-F5344CB8AC3E}">
        <p14:creationId xmlns:p14="http://schemas.microsoft.com/office/powerpoint/2010/main" val="37038748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Concluding insights</a:t>
            </a:r>
          </a:p>
        </p:txBody>
      </p:sp>
      <p:sp>
        <p:nvSpPr>
          <p:cNvPr id="4" name="Content Placeholder 3"/>
          <p:cNvSpPr>
            <a:spLocks noGrp="1"/>
          </p:cNvSpPr>
          <p:nvPr>
            <p:ph idx="1"/>
          </p:nvPr>
        </p:nvSpPr>
        <p:spPr/>
        <p:txBody>
          <a:bodyPr/>
          <a:lstStyle/>
          <a:p>
            <a:pPr lvl="0"/>
            <a:r>
              <a:rPr lang="en-AU" dirty="0"/>
              <a:t>Do not assume that significant innovations will sustain a strong market position.</a:t>
            </a:r>
          </a:p>
          <a:p>
            <a:pPr lvl="0"/>
            <a:r>
              <a:rPr lang="en-AU" dirty="0"/>
              <a:t>Incremental innovation and change imp.</a:t>
            </a:r>
          </a:p>
          <a:p>
            <a:pPr lvl="0"/>
            <a:r>
              <a:rPr lang="en-AU" dirty="0"/>
              <a:t>Need to maintain peripheral vision and aware of new technologies that cross boundaries.</a:t>
            </a:r>
            <a:endParaRPr lang="en-GB" dirty="0"/>
          </a:p>
          <a:p>
            <a:pPr lvl="0"/>
            <a:r>
              <a:rPr lang="en-AU" dirty="0"/>
              <a:t>Do not underestimate the power and resilience of companies with high market value and resources to maintain dominance</a:t>
            </a:r>
            <a:r>
              <a:rPr lang="en-GB" dirty="0"/>
              <a:t>.</a:t>
            </a:r>
          </a:p>
          <a:p>
            <a:pPr lvl="0"/>
            <a:r>
              <a:rPr lang="en-GB" dirty="0"/>
              <a:t>T</a:t>
            </a:r>
            <a:r>
              <a:rPr lang="en-AU" dirty="0"/>
              <a:t>he rules of the game can change overnight through unexpected events.</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23</a:t>
            </a:fld>
            <a:endParaRPr lang="en-GB" altLang="en-US" dirty="0"/>
          </a:p>
        </p:txBody>
      </p:sp>
    </p:spTree>
    <p:extLst>
      <p:ext uri="{BB962C8B-B14F-4D97-AF65-F5344CB8AC3E}">
        <p14:creationId xmlns:p14="http://schemas.microsoft.com/office/powerpoint/2010/main" val="395008617"/>
      </p:ext>
    </p:extLst>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3793</TotalTime>
  <Words>2090</Words>
  <Application>Microsoft Office PowerPoint</Application>
  <PresentationFormat>On-screen Show (4:3)</PresentationFormat>
  <Paragraphs>171</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Courier New</vt:lpstr>
      <vt:lpstr>Futura Book</vt:lpstr>
      <vt:lpstr>CDC PPT master theme</vt:lpstr>
      <vt:lpstr>PowerPoint Presentation</vt:lpstr>
      <vt:lpstr>Chapter 5  Change management practice: Choices, lessons learned and key considerations </vt:lpstr>
      <vt:lpstr>Learning outcomes</vt:lpstr>
      <vt:lpstr>Reasons for change</vt:lpstr>
      <vt:lpstr>Best practice guidelines for change</vt:lpstr>
      <vt:lpstr>PESTLE</vt:lpstr>
      <vt:lpstr>PACT</vt:lpstr>
      <vt:lpstr>The practice of managing innovation and change</vt:lpstr>
      <vt:lpstr>Balancing success and failure (1 of 2)</vt:lpstr>
      <vt:lpstr>Balancing success and failure (2 of 2)</vt:lpstr>
      <vt:lpstr>ADKAR- a model of change management</vt:lpstr>
      <vt:lpstr>PowerPoint Presentation</vt:lpstr>
      <vt:lpstr>PowerPoint Presentation</vt:lpstr>
      <vt:lpstr>2. United States Agency for International Development (USAID)</vt:lpstr>
      <vt:lpstr>PowerPoint Presentation</vt:lpstr>
      <vt:lpstr>Eight things about organizational change that we know for sure but which are probably wrong </vt:lpstr>
      <vt:lpstr>What managers, consultants and academics really think about change</vt:lpstr>
      <vt:lpstr>PowerPoint Presentation</vt:lpstr>
      <vt:lpstr>PowerPoint Presentation</vt:lpstr>
      <vt:lpstr>Have a go and construct your own best practice guidelines with – optional extra – catchy mnemonics or acronym.</vt:lpstr>
      <vt:lpstr>Company success and company failure…</vt:lpstr>
      <vt:lpstr>Pathways unclear?</vt:lpstr>
      <vt:lpstr>Concluding insights</vt:lpstr>
    </vt:vector>
  </TitlesOfParts>
  <Company>NASA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Conceptual Blockbusting</dc:title>
  <dc:creator>Konstantinos Andriopoulos</dc:creator>
  <cp:lastModifiedBy>Gimmy</cp:lastModifiedBy>
  <cp:revision>183</cp:revision>
  <cp:lastPrinted>2014-03-04T17:41:35Z</cp:lastPrinted>
  <dcterms:created xsi:type="dcterms:W3CDTF">2014-01-07T11:27:18Z</dcterms:created>
  <dcterms:modified xsi:type="dcterms:W3CDTF">2024-09-19T00:49:34Z</dcterms:modified>
</cp:coreProperties>
</file>