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648" r:id="rId4"/>
  </p:sldMasterIdLst>
  <p:notesMasterIdLst>
    <p:notesMasterId r:id="rId17"/>
  </p:notesMasterIdLst>
  <p:handoutMasterIdLst>
    <p:handoutMasterId r:id="rId18"/>
  </p:handoutMasterIdLst>
  <p:sldIdLst>
    <p:sldId id="256" r:id="rId5"/>
    <p:sldId id="286" r:id="rId6"/>
    <p:sldId id="282" r:id="rId7"/>
    <p:sldId id="278" r:id="rId8"/>
    <p:sldId id="263" r:id="rId9"/>
    <p:sldId id="275" r:id="rId10"/>
    <p:sldId id="280" r:id="rId11"/>
    <p:sldId id="283" r:id="rId12"/>
    <p:sldId id="284" r:id="rId13"/>
    <p:sldId id="285" r:id="rId14"/>
    <p:sldId id="262" r:id="rId15"/>
    <p:sldId id="28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DCF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2692" autoAdjust="0"/>
    <p:restoredTop sz="94757" autoAdjust="0"/>
  </p:normalViewPr>
  <p:slideViewPr>
    <p:cSldViewPr snapToGrid="0">
      <p:cViewPr varScale="1">
        <p:scale>
          <a:sx n="95" d="100"/>
          <a:sy n="95" d="100"/>
        </p:scale>
        <p:origin x="184" y="376"/>
      </p:cViewPr>
      <p:guideLst/>
    </p:cSldViewPr>
  </p:slideViewPr>
  <p:outlineViewPr>
    <p:cViewPr>
      <p:scale>
        <a:sx n="33" d="100"/>
        <a:sy n="33" d="100"/>
      </p:scale>
      <p:origin x="0" y="-21773"/>
    </p:cViewPr>
  </p:outlineViewPr>
  <p:notesTextViewPr>
    <p:cViewPr>
      <p:scale>
        <a:sx n="1" d="1"/>
        <a:sy n="1" d="1"/>
      </p:scale>
      <p:origin x="0" y="0"/>
    </p:cViewPr>
  </p:notesText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1A5C42-4636-4A6A-9001-CA7CD97B08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CC57720-6EA2-4C0E-AB19-0A22BCDB839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37D70DC-E6D5-4048-8AC5-67F4E92F0736}" type="datetimeFigureOut">
              <a:rPr lang="en-US" smtClean="0"/>
              <a:t>3/7/23</a:t>
            </a:fld>
            <a:endParaRPr lang="en-US" dirty="0"/>
          </a:p>
        </p:txBody>
      </p:sp>
      <p:sp>
        <p:nvSpPr>
          <p:cNvPr id="4" name="Footer Placeholder 3">
            <a:extLst>
              <a:ext uri="{FF2B5EF4-FFF2-40B4-BE49-F238E27FC236}">
                <a16:creationId xmlns:a16="http://schemas.microsoft.com/office/drawing/2014/main" id="{E34AC616-D2D2-4742-9683-2A537932A10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6A7EE012-E187-4EEE-9C2F-2125BF40862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481155F-8354-4019-9356-1A95703B072D}" type="slidenum">
              <a:rPr lang="en-US" smtClean="0"/>
              <a:t>‹#›</a:t>
            </a:fld>
            <a:endParaRPr lang="en-US" dirty="0"/>
          </a:p>
        </p:txBody>
      </p:sp>
    </p:spTree>
    <p:extLst>
      <p:ext uri="{BB962C8B-B14F-4D97-AF65-F5344CB8AC3E}">
        <p14:creationId xmlns:p14="http://schemas.microsoft.com/office/powerpoint/2010/main" val="25946059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56C02F-3406-42DD-8956-B66C2D710E25}" type="datetimeFigureOut">
              <a:rPr lang="en-US" smtClean="0"/>
              <a:t>3/7/23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71D96E-4CA2-485E-9EE5-CEB7143ACC3B}" type="slidenum">
              <a:rPr lang="en-US" smtClean="0"/>
              <a:t>‹#›</a:t>
            </a:fld>
            <a:endParaRPr lang="en-US" dirty="0"/>
          </a:p>
        </p:txBody>
      </p:sp>
    </p:spTree>
    <p:extLst>
      <p:ext uri="{BB962C8B-B14F-4D97-AF65-F5344CB8AC3E}">
        <p14:creationId xmlns:p14="http://schemas.microsoft.com/office/powerpoint/2010/main" val="35111850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1D96E-4CA2-485E-9EE5-CEB7143ACC3B}" type="slidenum">
              <a:rPr lang="en-US" smtClean="0"/>
              <a:t>4</a:t>
            </a:fld>
            <a:endParaRPr lang="en-US" dirty="0"/>
          </a:p>
        </p:txBody>
      </p:sp>
    </p:spTree>
    <p:extLst>
      <p:ext uri="{BB962C8B-B14F-4D97-AF65-F5344CB8AC3E}">
        <p14:creationId xmlns:p14="http://schemas.microsoft.com/office/powerpoint/2010/main" val="3429358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1D96E-4CA2-485E-9EE5-CEB7143ACC3B}" type="slidenum">
              <a:rPr lang="en-US" smtClean="0"/>
              <a:t>11</a:t>
            </a:fld>
            <a:endParaRPr lang="en-US" dirty="0"/>
          </a:p>
        </p:txBody>
      </p:sp>
    </p:spTree>
    <p:extLst>
      <p:ext uri="{BB962C8B-B14F-4D97-AF65-F5344CB8AC3E}">
        <p14:creationId xmlns:p14="http://schemas.microsoft.com/office/powerpoint/2010/main" val="37531628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071D96E-4CA2-485E-9EE5-CEB7143ACC3B}" type="slidenum">
              <a:rPr lang="en-US" smtClean="0"/>
              <a:t>12</a:t>
            </a:fld>
            <a:endParaRPr lang="en-US" dirty="0"/>
          </a:p>
        </p:txBody>
      </p:sp>
    </p:spTree>
    <p:extLst>
      <p:ext uri="{BB962C8B-B14F-4D97-AF65-F5344CB8AC3E}">
        <p14:creationId xmlns:p14="http://schemas.microsoft.com/office/powerpoint/2010/main" val="16877226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B6563501-3FA5-E157-7BA2-41DFCDCAD6F1}"/>
              </a:ext>
            </a:extLst>
          </p:cNvPr>
          <p:cNvSpPr>
            <a:spLocks noGrp="1"/>
          </p:cNvSpPr>
          <p:nvPr>
            <p:ph sz="quarter" idx="16"/>
          </p:nvPr>
        </p:nvSpPr>
        <p:spPr>
          <a:xfrm>
            <a:off x="1078992" y="996696"/>
            <a:ext cx="8467344" cy="4764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Title 1">
            <a:extLst>
              <a:ext uri="{FF2B5EF4-FFF2-40B4-BE49-F238E27FC236}">
                <a16:creationId xmlns:a16="http://schemas.microsoft.com/office/drawing/2014/main" id="{D5CAABB7-A562-4A3F-9DDF-2CE3D13726D1}"/>
              </a:ext>
            </a:extLst>
          </p:cNvPr>
          <p:cNvSpPr>
            <a:spLocks noGrp="1"/>
          </p:cNvSpPr>
          <p:nvPr>
            <p:ph type="title" hasCustomPrompt="1"/>
          </p:nvPr>
        </p:nvSpPr>
        <p:spPr>
          <a:xfrm>
            <a:off x="6322976" y="1663435"/>
            <a:ext cx="5870448" cy="2624328"/>
          </a:xfrm>
          <a:solidFill>
            <a:schemeClr val="accent4">
              <a:alpha val="80000"/>
            </a:schemeClr>
          </a:solidFill>
        </p:spPr>
        <p:txBody>
          <a:bodyPr lIns="557784" tIns="530352" anchor="t">
            <a:noAutofit/>
          </a:bodyPr>
          <a:lstStyle>
            <a:lvl1pPr algn="l">
              <a:lnSpc>
                <a:spcPct val="80000"/>
              </a:lnSpc>
              <a:defRPr sz="5400" cap="all" spc="400" baseline="0">
                <a:ln w="19050">
                  <a:solidFill>
                    <a:schemeClr val="bg1"/>
                  </a:solidFill>
                </a:ln>
              </a:defRPr>
            </a:lvl1pPr>
          </a:lstStyle>
          <a:p>
            <a:r>
              <a:rPr lang="en-US" dirty="0"/>
              <a:t>Click to add title</a:t>
            </a:r>
          </a:p>
        </p:txBody>
      </p:sp>
      <p:sp>
        <p:nvSpPr>
          <p:cNvPr id="14" name="Text Placeholder 17">
            <a:extLst>
              <a:ext uri="{FF2B5EF4-FFF2-40B4-BE49-F238E27FC236}">
                <a16:creationId xmlns:a16="http://schemas.microsoft.com/office/drawing/2014/main" id="{D15807FE-36E0-49EF-93A4-5B9AD83871B6}"/>
              </a:ext>
            </a:extLst>
          </p:cNvPr>
          <p:cNvSpPr>
            <a:spLocks noGrp="1"/>
          </p:cNvSpPr>
          <p:nvPr>
            <p:ph type="body" sz="quarter" idx="15" hasCustomPrompt="1"/>
          </p:nvPr>
        </p:nvSpPr>
        <p:spPr>
          <a:xfrm>
            <a:off x="6793992" y="3621024"/>
            <a:ext cx="4925188" cy="339247"/>
          </a:xfrm>
        </p:spPr>
        <p:txBody>
          <a:bodyPr>
            <a:noAutofit/>
          </a:bodyPr>
          <a:lstStyle>
            <a:lvl1pPr marL="0" indent="0" algn="l">
              <a:buNone/>
              <a:defRPr sz="1800" cap="all" spc="1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3523516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Large image with title light">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anchor="ctr"/>
          <a:lstStyle>
            <a:lvl1pPr marL="0" indent="0" algn="ctr">
              <a:buNone/>
              <a:defRPr>
                <a:solidFill>
                  <a:schemeClr val="tx1"/>
                </a:solidFill>
              </a:defRPr>
            </a:lvl1pPr>
          </a:lstStyle>
          <a:p>
            <a:r>
              <a:rPr lang="en-US" noProof="0"/>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969264"/>
            <a:ext cx="9385300" cy="985791"/>
          </a:xfrm>
        </p:spPr>
        <p:txBody>
          <a:bodyPr>
            <a:noAutofit/>
          </a:bodyPr>
          <a:lstStyle>
            <a:lvl1pPr algn="ctr">
              <a:defRPr sz="5400">
                <a:ln w="19050">
                  <a:solidFill>
                    <a:schemeClr val="bg1"/>
                  </a:solidFill>
                </a:ln>
              </a:defRPr>
            </a:lvl1pPr>
          </a:lstStyle>
          <a:p>
            <a:r>
              <a:rPr lang="en-US" noProof="0"/>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603504"/>
            <a:ext cx="4773168" cy="365760"/>
          </a:xfrm>
        </p:spPr>
        <p:txBody>
          <a:bodyPr>
            <a:noAutofit/>
          </a:bodyPr>
          <a:lstStyle>
            <a:lvl1pPr marL="0" indent="0" algn="ctr">
              <a:buNone/>
              <a:defRPr sz="1800" cap="all" spc="100" baseline="0">
                <a:solidFill>
                  <a:schemeClr val="bg1"/>
                </a:solidFill>
                <a:latin typeface="+mj-lt"/>
              </a:defRPr>
            </a:lvl1pPr>
          </a:lstStyle>
          <a:p>
            <a:pPr lvl="0"/>
            <a:r>
              <a:rPr lang="en-US" noProof="0"/>
              <a:t>Click to add name</a:t>
            </a:r>
          </a:p>
        </p:txBody>
      </p:sp>
    </p:spTree>
    <p:extLst>
      <p:ext uri="{BB962C8B-B14F-4D97-AF65-F5344CB8AC3E}">
        <p14:creationId xmlns:p14="http://schemas.microsoft.com/office/powerpoint/2010/main" val="36279003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mage with quote righ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622570" y="729926"/>
            <a:ext cx="6456836" cy="5388772"/>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6467704" y="1881922"/>
            <a:ext cx="5749200" cy="3886200"/>
          </a:xfrm>
          <a:solidFill>
            <a:schemeClr val="accent3">
              <a:lumMod val="20000"/>
              <a:lumOff val="80000"/>
              <a:alpha val="93000"/>
            </a:schemeClr>
          </a:solidFill>
        </p:spPr>
        <p:txBody>
          <a:bodyPr lIns="694944" tIns="713232" rIns="274320" anchor="t">
            <a:normAutofit/>
          </a:bodyPr>
          <a:lstStyle>
            <a:lvl1pPr algn="l">
              <a:lnSpc>
                <a:spcPct val="100000"/>
              </a:lnSpc>
              <a:defRPr sz="2800">
                <a:ln w="19050">
                  <a:solidFill>
                    <a:schemeClr val="accent4"/>
                  </a:solidFill>
                </a:ln>
              </a:defRPr>
            </a:lvl1pPr>
          </a:lstStyle>
          <a:p>
            <a:r>
              <a:rPr lang="en-US" dirty="0"/>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7178040" y="4946904"/>
            <a:ext cx="4773168" cy="365760"/>
          </a:xfrm>
        </p:spPr>
        <p:txBody>
          <a:bodyPr>
            <a:noAutofit/>
          </a:bodyPr>
          <a:lstStyle>
            <a:lvl1pPr marL="0" indent="0" algn="l">
              <a:buNone/>
              <a:defRPr sz="1600" cap="all" spc="100" baseline="0">
                <a:solidFill>
                  <a:schemeClr val="accent4"/>
                </a:solidFill>
                <a:latin typeface="+mj-lt"/>
              </a:defRPr>
            </a:lvl1pPr>
          </a:lstStyle>
          <a:p>
            <a:pPr lvl="0"/>
            <a:r>
              <a:rPr lang="en-US" dirty="0"/>
              <a:t>Click to add name</a:t>
            </a:r>
          </a:p>
        </p:txBody>
      </p:sp>
    </p:spTree>
    <p:extLst>
      <p:ext uri="{BB962C8B-B14F-4D97-AF65-F5344CB8AC3E}">
        <p14:creationId xmlns:p14="http://schemas.microsoft.com/office/powerpoint/2010/main" val="17701240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Half page image with quote">
    <p:spTree>
      <p:nvGrpSpPr>
        <p:cNvPr id="1" name=""/>
        <p:cNvGrpSpPr/>
        <p:nvPr/>
      </p:nvGrpSpPr>
      <p:grpSpPr>
        <a:xfrm>
          <a:off x="0" y="0"/>
          <a:ext cx="0" cy="0"/>
          <a:chOff x="0" y="0"/>
          <a:chExt cx="0" cy="0"/>
        </a:xfrm>
      </p:grpSpPr>
      <p:sp>
        <p:nvSpPr>
          <p:cNvPr id="11" name="Picture Placeholder 7">
            <a:extLst>
              <a:ext uri="{FF2B5EF4-FFF2-40B4-BE49-F238E27FC236}">
                <a16:creationId xmlns:a16="http://schemas.microsoft.com/office/drawing/2014/main" id="{927250C7-CB58-468C-B8BB-17DB85D4F242}"/>
              </a:ext>
            </a:extLst>
          </p:cNvPr>
          <p:cNvSpPr>
            <a:spLocks noGrp="1"/>
          </p:cNvSpPr>
          <p:nvPr>
            <p:ph type="pic" sz="quarter" idx="13" hasCustomPrompt="1"/>
          </p:nvPr>
        </p:nvSpPr>
        <p:spPr>
          <a:xfrm>
            <a:off x="5011738" y="0"/>
            <a:ext cx="7196930" cy="6867376"/>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376BB3F6-84AB-40BA-9D7D-7C1E13C0E159}"/>
              </a:ext>
            </a:extLst>
          </p:cNvPr>
          <p:cNvSpPr>
            <a:spLocks noGrp="1"/>
          </p:cNvSpPr>
          <p:nvPr>
            <p:ph type="title" hasCustomPrompt="1"/>
          </p:nvPr>
        </p:nvSpPr>
        <p:spPr>
          <a:xfrm>
            <a:off x="-1" y="1298448"/>
            <a:ext cx="6007099" cy="4151376"/>
          </a:xfrm>
          <a:solidFill>
            <a:schemeClr val="accent6">
              <a:lumMod val="20000"/>
              <a:lumOff val="80000"/>
              <a:alpha val="80000"/>
            </a:schemeClr>
          </a:solidFill>
        </p:spPr>
        <p:txBody>
          <a:bodyPr lIns="822960" tIns="640080" rIns="274320" anchor="t">
            <a:normAutofit/>
          </a:bodyPr>
          <a:lstStyle>
            <a:lvl1pPr algn="l">
              <a:lnSpc>
                <a:spcPct val="100000"/>
              </a:lnSpc>
              <a:defRPr sz="2800">
                <a:ln w="19050">
                  <a:solidFill>
                    <a:schemeClr val="accent4">
                      <a:lumMod val="75000"/>
                    </a:schemeClr>
                  </a:solidFill>
                </a:ln>
              </a:defRPr>
            </a:lvl1pPr>
          </a:lstStyle>
          <a:p>
            <a:r>
              <a:rPr lang="en-US" dirty="0"/>
              <a:t>Click to add title</a:t>
            </a:r>
          </a:p>
        </p:txBody>
      </p:sp>
      <p:sp>
        <p:nvSpPr>
          <p:cNvPr id="3" name="Text Placeholder 17">
            <a:extLst>
              <a:ext uri="{FF2B5EF4-FFF2-40B4-BE49-F238E27FC236}">
                <a16:creationId xmlns:a16="http://schemas.microsoft.com/office/drawing/2014/main" id="{E5DCF823-20A6-1AE7-CBA7-D7A3AC540BAF}"/>
              </a:ext>
            </a:extLst>
          </p:cNvPr>
          <p:cNvSpPr>
            <a:spLocks noGrp="1"/>
          </p:cNvSpPr>
          <p:nvPr>
            <p:ph type="body" sz="quarter" idx="15" hasCustomPrompt="1"/>
          </p:nvPr>
        </p:nvSpPr>
        <p:spPr>
          <a:xfrm>
            <a:off x="731520" y="4718304"/>
            <a:ext cx="4773168" cy="365760"/>
          </a:xfrm>
        </p:spPr>
        <p:txBody>
          <a:bodyPr>
            <a:noAutofit/>
          </a:bodyPr>
          <a:lstStyle>
            <a:lvl1pPr marL="0" indent="0" algn="l">
              <a:buNone/>
              <a:defRPr sz="1600" cap="all" spc="100" baseline="0">
                <a:solidFill>
                  <a:schemeClr val="accent4"/>
                </a:solidFill>
                <a:latin typeface="+mj-lt"/>
              </a:defRPr>
            </a:lvl1pPr>
          </a:lstStyle>
          <a:p>
            <a:pPr lvl="0"/>
            <a:r>
              <a:rPr lang="en-US" dirty="0"/>
              <a:t>Click to add name</a:t>
            </a:r>
          </a:p>
        </p:txBody>
      </p:sp>
    </p:spTree>
    <p:extLst>
      <p:ext uri="{BB962C8B-B14F-4D97-AF65-F5344CB8AC3E}">
        <p14:creationId xmlns:p14="http://schemas.microsoft.com/office/powerpoint/2010/main" val="23319673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Full page image with quote">
    <p:spTree>
      <p:nvGrpSpPr>
        <p:cNvPr id="1" name=""/>
        <p:cNvGrpSpPr/>
        <p:nvPr/>
      </p:nvGrpSpPr>
      <p:grpSpPr>
        <a:xfrm>
          <a:off x="0" y="0"/>
          <a:ext cx="0" cy="0"/>
          <a:chOff x="0" y="0"/>
          <a:chExt cx="0" cy="0"/>
        </a:xfrm>
      </p:grpSpPr>
      <p:sp>
        <p:nvSpPr>
          <p:cNvPr id="6" name="Picture Placeholder 7">
            <a:extLst>
              <a:ext uri="{FF2B5EF4-FFF2-40B4-BE49-F238E27FC236}">
                <a16:creationId xmlns:a16="http://schemas.microsoft.com/office/drawing/2014/main" id="{D2CF4D42-6C74-47FD-8195-943D55ADA87D}"/>
              </a:ext>
            </a:extLst>
          </p:cNvPr>
          <p:cNvSpPr>
            <a:spLocks noGrp="1"/>
          </p:cNvSpPr>
          <p:nvPr>
            <p:ph type="pic" sz="quarter" idx="13" hasCustomPrompt="1"/>
          </p:nvPr>
        </p:nvSpPr>
        <p:spPr>
          <a:xfrm>
            <a:off x="0" y="0"/>
            <a:ext cx="12192000" cy="6858000"/>
          </a:xfrm>
        </p:spPr>
        <p:txBody>
          <a:bodyPr anchor="ctr"/>
          <a:lstStyle>
            <a:lvl1pPr marL="0" indent="0" algn="ctr">
              <a:buNone/>
              <a:defRPr>
                <a:solidFill>
                  <a:schemeClr val="tx1"/>
                </a:solidFill>
              </a:defRPr>
            </a:lvl1pPr>
          </a:lstStyle>
          <a:p>
            <a:r>
              <a:rPr lang="en-US" dirty="0"/>
              <a:t>Click to add photo</a:t>
            </a:r>
          </a:p>
        </p:txBody>
      </p:sp>
      <p:sp>
        <p:nvSpPr>
          <p:cNvPr id="11" name="Title 1">
            <a:extLst>
              <a:ext uri="{FF2B5EF4-FFF2-40B4-BE49-F238E27FC236}">
                <a16:creationId xmlns:a16="http://schemas.microsoft.com/office/drawing/2014/main" id="{2754639B-AD71-425C-BF07-356C0F14C96B}"/>
              </a:ext>
            </a:extLst>
          </p:cNvPr>
          <p:cNvSpPr>
            <a:spLocks noGrp="1"/>
          </p:cNvSpPr>
          <p:nvPr>
            <p:ph type="title" hasCustomPrompt="1"/>
          </p:nvPr>
        </p:nvSpPr>
        <p:spPr>
          <a:xfrm>
            <a:off x="6568440" y="539496"/>
            <a:ext cx="5623560" cy="3008376"/>
          </a:xfrm>
          <a:solidFill>
            <a:schemeClr val="accent3">
              <a:lumMod val="20000"/>
              <a:lumOff val="80000"/>
              <a:alpha val="90000"/>
            </a:schemeClr>
          </a:solidFill>
        </p:spPr>
        <p:txBody>
          <a:bodyPr vert="horz" lIns="649224" tIns="749808" rIns="274320" bIns="45720" rtlCol="0" anchor="t">
            <a:noAutofit/>
          </a:bodyPr>
          <a:lstStyle>
            <a:lvl1pPr>
              <a:defRPr lang="en-US" sz="2800">
                <a:ln w="19050">
                  <a:solidFill>
                    <a:schemeClr val="accent6">
                      <a:lumMod val="50000"/>
                    </a:schemeClr>
                  </a:solidFill>
                </a:ln>
                <a:ea typeface="+mn-ea"/>
                <a:cs typeface="+mn-cs"/>
              </a:defRPr>
            </a:lvl1pPr>
          </a:lstStyle>
          <a:p>
            <a:pPr marL="0" lvl="0" indent="0">
              <a:spcBef>
                <a:spcPts val="0"/>
              </a:spcBef>
              <a:buFont typeface="Arial" panose="020B0604020202020204" pitchFamily="34" charset="0"/>
            </a:pPr>
            <a:r>
              <a:rPr lang="en-US" dirty="0"/>
              <a:t>Click to add title</a:t>
            </a:r>
          </a:p>
        </p:txBody>
      </p:sp>
      <p:sp>
        <p:nvSpPr>
          <p:cNvPr id="2" name="Text Placeholder 17">
            <a:extLst>
              <a:ext uri="{FF2B5EF4-FFF2-40B4-BE49-F238E27FC236}">
                <a16:creationId xmlns:a16="http://schemas.microsoft.com/office/drawing/2014/main" id="{FBDD9E1F-B713-7E89-80CB-020B165E05FB}"/>
              </a:ext>
            </a:extLst>
          </p:cNvPr>
          <p:cNvSpPr>
            <a:spLocks noGrp="1"/>
          </p:cNvSpPr>
          <p:nvPr>
            <p:ph type="body" sz="quarter" idx="15" hasCustomPrompt="1"/>
          </p:nvPr>
        </p:nvSpPr>
        <p:spPr>
          <a:xfrm>
            <a:off x="7159752" y="2816352"/>
            <a:ext cx="4773168" cy="365760"/>
          </a:xfrm>
        </p:spPr>
        <p:txBody>
          <a:bodyPr>
            <a:noAutofit/>
          </a:bodyPr>
          <a:lstStyle>
            <a:lvl1pPr marL="0" indent="0" algn="l">
              <a:buNone/>
              <a:defRPr sz="1600" cap="all" spc="100" baseline="0">
                <a:solidFill>
                  <a:schemeClr val="accent6">
                    <a:lumMod val="50000"/>
                  </a:schemeClr>
                </a:solidFill>
                <a:latin typeface="+mj-lt"/>
              </a:defRPr>
            </a:lvl1pPr>
          </a:lstStyle>
          <a:p>
            <a:pPr lvl="0"/>
            <a:r>
              <a:rPr lang="en-US" dirty="0"/>
              <a:t>Click to add name</a:t>
            </a:r>
          </a:p>
        </p:txBody>
      </p:sp>
    </p:spTree>
    <p:extLst>
      <p:ext uri="{BB962C8B-B14F-4D97-AF65-F5344CB8AC3E}">
        <p14:creationId xmlns:p14="http://schemas.microsoft.com/office/powerpoint/2010/main" val="21718030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mage with quote left">
    <p:spTree>
      <p:nvGrpSpPr>
        <p:cNvPr id="1" name=""/>
        <p:cNvGrpSpPr/>
        <p:nvPr/>
      </p:nvGrpSpPr>
      <p:grpSpPr>
        <a:xfrm>
          <a:off x="0" y="0"/>
          <a:ext cx="0" cy="0"/>
          <a:chOff x="0" y="0"/>
          <a:chExt cx="0" cy="0"/>
        </a:xfrm>
      </p:grpSpPr>
      <p:sp>
        <p:nvSpPr>
          <p:cNvPr id="7" name="Picture Placeholder 7">
            <a:extLst>
              <a:ext uri="{FF2B5EF4-FFF2-40B4-BE49-F238E27FC236}">
                <a16:creationId xmlns:a16="http://schemas.microsoft.com/office/drawing/2014/main" id="{7AF7405C-6DF9-4409-85F0-8C1DCCC0AC61}"/>
              </a:ext>
            </a:extLst>
          </p:cNvPr>
          <p:cNvSpPr>
            <a:spLocks noGrp="1"/>
          </p:cNvSpPr>
          <p:nvPr>
            <p:ph type="pic" sz="quarter" idx="13" hasCustomPrompt="1"/>
          </p:nvPr>
        </p:nvSpPr>
        <p:spPr>
          <a:xfrm>
            <a:off x="5221224" y="729926"/>
            <a:ext cx="6456836" cy="5388772"/>
          </a:xfrm>
        </p:spPr>
        <p:txBody>
          <a:bodyPr/>
          <a:lstStyle>
            <a:lvl1pPr marL="0" indent="0" algn="ctr">
              <a:buNone/>
              <a:defRPr>
                <a:solidFill>
                  <a:schemeClr val="bg1"/>
                </a:solidFill>
              </a:defRPr>
            </a:lvl1pPr>
          </a:lstStyle>
          <a:p>
            <a:r>
              <a:rPr lang="en-US" dirty="0"/>
              <a:t>Click to add photo</a:t>
            </a:r>
          </a:p>
        </p:txBody>
      </p:sp>
      <p:sp>
        <p:nvSpPr>
          <p:cNvPr id="2" name="Title 1">
            <a:extLst>
              <a:ext uri="{FF2B5EF4-FFF2-40B4-BE49-F238E27FC236}">
                <a16:creationId xmlns:a16="http://schemas.microsoft.com/office/drawing/2014/main" id="{4C883B71-4A78-4B93-97F2-F54D7DC10020}"/>
              </a:ext>
            </a:extLst>
          </p:cNvPr>
          <p:cNvSpPr>
            <a:spLocks noGrp="1"/>
          </p:cNvSpPr>
          <p:nvPr>
            <p:ph type="title" hasCustomPrompt="1"/>
          </p:nvPr>
        </p:nvSpPr>
        <p:spPr>
          <a:xfrm>
            <a:off x="0" y="1417320"/>
            <a:ext cx="5749200" cy="3785616"/>
          </a:xfrm>
          <a:solidFill>
            <a:schemeClr val="accent6">
              <a:lumMod val="50000"/>
              <a:alpha val="93000"/>
            </a:schemeClr>
          </a:solidFill>
        </p:spPr>
        <p:txBody>
          <a:bodyPr lIns="694944" tIns="713232" rIns="274320" anchor="t">
            <a:normAutofit/>
          </a:bodyPr>
          <a:lstStyle>
            <a:lvl1pPr algn="l">
              <a:lnSpc>
                <a:spcPct val="100000"/>
              </a:lnSpc>
              <a:defRPr sz="2800">
                <a:ln w="19050">
                  <a:solidFill>
                    <a:schemeClr val="bg1"/>
                  </a:solidFill>
                </a:ln>
              </a:defRPr>
            </a:lvl1pPr>
          </a:lstStyle>
          <a:p>
            <a:r>
              <a:rPr lang="en-US" dirty="0"/>
              <a:t>Click to add title</a:t>
            </a:r>
          </a:p>
        </p:txBody>
      </p:sp>
      <p:sp>
        <p:nvSpPr>
          <p:cNvPr id="5" name="Text Placeholder 17">
            <a:extLst>
              <a:ext uri="{FF2B5EF4-FFF2-40B4-BE49-F238E27FC236}">
                <a16:creationId xmlns:a16="http://schemas.microsoft.com/office/drawing/2014/main" id="{2AADB278-47B4-2F7F-B93F-64F4A3DE8459}"/>
              </a:ext>
            </a:extLst>
          </p:cNvPr>
          <p:cNvSpPr>
            <a:spLocks noGrp="1"/>
          </p:cNvSpPr>
          <p:nvPr>
            <p:ph type="body" sz="quarter" idx="15" hasCustomPrompt="1"/>
          </p:nvPr>
        </p:nvSpPr>
        <p:spPr>
          <a:xfrm>
            <a:off x="612648" y="4608576"/>
            <a:ext cx="4773168" cy="365760"/>
          </a:xfrm>
        </p:spPr>
        <p:txBody>
          <a:bodyPr>
            <a:noAutofit/>
          </a:bodyPr>
          <a:lstStyle>
            <a:lvl1pPr marL="0" indent="0" algn="l">
              <a:buNone/>
              <a:defRPr sz="1600" cap="all" spc="100" baseline="0">
                <a:solidFill>
                  <a:schemeClr val="bg1"/>
                </a:solidFill>
                <a:latin typeface="+mj-lt"/>
              </a:defRPr>
            </a:lvl1pPr>
          </a:lstStyle>
          <a:p>
            <a:pPr lvl="0"/>
            <a:r>
              <a:rPr lang="en-US" dirty="0"/>
              <a:t>Click to add name</a:t>
            </a:r>
          </a:p>
        </p:txBody>
      </p:sp>
    </p:spTree>
    <p:extLst>
      <p:ext uri="{BB962C8B-B14F-4D97-AF65-F5344CB8AC3E}">
        <p14:creationId xmlns:p14="http://schemas.microsoft.com/office/powerpoint/2010/main" val="1526592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image with title dark">
    <p:spTree>
      <p:nvGrpSpPr>
        <p:cNvPr id="1" name=""/>
        <p:cNvGrpSpPr/>
        <p:nvPr/>
      </p:nvGrpSpPr>
      <p:grpSpPr>
        <a:xfrm>
          <a:off x="0" y="0"/>
          <a:ext cx="0" cy="0"/>
          <a:chOff x="0" y="0"/>
          <a:chExt cx="0" cy="0"/>
        </a:xfrm>
      </p:grpSpPr>
      <p:sp>
        <p:nvSpPr>
          <p:cNvPr id="5" name="Picture Placeholder 7">
            <a:extLst>
              <a:ext uri="{FF2B5EF4-FFF2-40B4-BE49-F238E27FC236}">
                <a16:creationId xmlns:a16="http://schemas.microsoft.com/office/drawing/2014/main" id="{E757B982-FF4B-4902-B808-FC325983FD9C}"/>
              </a:ext>
            </a:extLst>
          </p:cNvPr>
          <p:cNvSpPr>
            <a:spLocks noGrp="1"/>
          </p:cNvSpPr>
          <p:nvPr>
            <p:ph type="pic" sz="quarter" idx="13" hasCustomPrompt="1"/>
          </p:nvPr>
        </p:nvSpPr>
        <p:spPr>
          <a:xfrm flipH="1">
            <a:off x="0" y="0"/>
            <a:ext cx="12192000" cy="6858000"/>
          </a:xfrm>
          <a:solidFill>
            <a:schemeClr val="accent5">
              <a:lumMod val="20000"/>
              <a:lumOff val="80000"/>
            </a:schemeClr>
          </a:solidFill>
        </p:spPr>
        <p:txBody>
          <a:bodyPr anchor="ctr"/>
          <a:lstStyle>
            <a:lvl1pPr marL="0" indent="0" algn="ctr">
              <a:buNone/>
              <a:defRPr>
                <a:solidFill>
                  <a:schemeClr val="tx1"/>
                </a:solidFill>
              </a:defRPr>
            </a:lvl1pPr>
          </a:lstStyle>
          <a:p>
            <a:r>
              <a:rPr lang="en-US" dirty="0"/>
              <a:t>Click to add photo</a:t>
            </a:r>
          </a:p>
        </p:txBody>
      </p:sp>
      <p:sp>
        <p:nvSpPr>
          <p:cNvPr id="2" name="Title 1">
            <a:extLst>
              <a:ext uri="{FF2B5EF4-FFF2-40B4-BE49-F238E27FC236}">
                <a16:creationId xmlns:a16="http://schemas.microsoft.com/office/drawing/2014/main" id="{4D7337BF-9564-499D-91CE-9DDD9C969339}"/>
              </a:ext>
            </a:extLst>
          </p:cNvPr>
          <p:cNvSpPr>
            <a:spLocks noGrp="1"/>
          </p:cNvSpPr>
          <p:nvPr>
            <p:ph type="title" hasCustomPrompt="1"/>
          </p:nvPr>
        </p:nvSpPr>
        <p:spPr>
          <a:xfrm>
            <a:off x="1403350" y="475488"/>
            <a:ext cx="9385300" cy="985791"/>
          </a:xfrm>
        </p:spPr>
        <p:txBody>
          <a:bodyPr>
            <a:noAutofit/>
          </a:bodyPr>
          <a:lstStyle>
            <a:lvl1pPr algn="ctr">
              <a:defRPr sz="5400">
                <a:ln w="19050">
                  <a:solidFill>
                    <a:schemeClr val="accent6">
                      <a:lumMod val="50000"/>
                    </a:schemeClr>
                  </a:solidFill>
                </a:ln>
              </a:defRPr>
            </a:lvl1pPr>
          </a:lstStyle>
          <a:p>
            <a:r>
              <a:rPr lang="en-US" dirty="0"/>
              <a:t>Click to add title</a:t>
            </a:r>
          </a:p>
        </p:txBody>
      </p:sp>
      <p:sp>
        <p:nvSpPr>
          <p:cNvPr id="3" name="Text Placeholder 17">
            <a:extLst>
              <a:ext uri="{FF2B5EF4-FFF2-40B4-BE49-F238E27FC236}">
                <a16:creationId xmlns:a16="http://schemas.microsoft.com/office/drawing/2014/main" id="{C3361FAE-BAA8-1A51-7D5B-979BDA86E41F}"/>
              </a:ext>
            </a:extLst>
          </p:cNvPr>
          <p:cNvSpPr>
            <a:spLocks noGrp="1"/>
          </p:cNvSpPr>
          <p:nvPr>
            <p:ph type="body" sz="quarter" idx="15" hasCustomPrompt="1"/>
          </p:nvPr>
        </p:nvSpPr>
        <p:spPr>
          <a:xfrm>
            <a:off x="3709416" y="1280160"/>
            <a:ext cx="4773168" cy="365760"/>
          </a:xfrm>
        </p:spPr>
        <p:txBody>
          <a:bodyPr>
            <a:noAutofit/>
          </a:bodyPr>
          <a:lstStyle>
            <a:lvl1pPr marL="0" indent="0" algn="ctr">
              <a:buNone/>
              <a:defRPr sz="1800" cap="all" spc="100" baseline="0">
                <a:solidFill>
                  <a:schemeClr val="accent6">
                    <a:lumMod val="50000"/>
                  </a:schemeClr>
                </a:solidFill>
                <a:latin typeface="+mj-lt"/>
              </a:defRPr>
            </a:lvl1pPr>
          </a:lstStyle>
          <a:p>
            <a:pPr lvl="0"/>
            <a:r>
              <a:rPr lang="en-US" dirty="0"/>
              <a:t>Click to add name</a:t>
            </a:r>
          </a:p>
        </p:txBody>
      </p:sp>
    </p:spTree>
    <p:extLst>
      <p:ext uri="{BB962C8B-B14F-4D97-AF65-F5344CB8AC3E}">
        <p14:creationId xmlns:p14="http://schemas.microsoft.com/office/powerpoint/2010/main" val="1266407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30B4CC-1CD5-414E-92CD-721B331F6F0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2A47427-FA4C-4262-9C2A-A640B569D45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FE89D4-4BDC-4CC9-959B-0D2E0BEB89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r>
              <a:rPr lang="en-US" dirty="0"/>
              <a:t>8/06/20XX</a:t>
            </a:r>
          </a:p>
        </p:txBody>
      </p:sp>
      <p:sp>
        <p:nvSpPr>
          <p:cNvPr id="5" name="Footer Placeholder 4">
            <a:extLst>
              <a:ext uri="{FF2B5EF4-FFF2-40B4-BE49-F238E27FC236}">
                <a16:creationId xmlns:a16="http://schemas.microsoft.com/office/drawing/2014/main" id="{FE1285D2-5742-46C4-A6B1-B07CC6823A3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r>
              <a:rPr lang="en-US" dirty="0"/>
              <a:t>PITCH DECK</a:t>
            </a:r>
          </a:p>
        </p:txBody>
      </p:sp>
      <p:sp>
        <p:nvSpPr>
          <p:cNvPr id="6" name="Slide Number Placeholder 5">
            <a:extLst>
              <a:ext uri="{FF2B5EF4-FFF2-40B4-BE49-F238E27FC236}">
                <a16:creationId xmlns:a16="http://schemas.microsoft.com/office/drawing/2014/main" id="{03D7CF20-6E1A-4F87-A039-3C59B25DA4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cap="all" spc="100" baseline="0">
                <a:solidFill>
                  <a:schemeClr val="bg1">
                    <a:lumMod val="95000"/>
                  </a:schemeClr>
                </a:solidFill>
                <a:latin typeface="Posterama" panose="020B0504020200020000" pitchFamily="34" charset="0"/>
                <a:cs typeface="Posterama" panose="020B0504020200020000" pitchFamily="34" charset="0"/>
              </a:defRPr>
            </a:lvl1pPr>
          </a:lstStyle>
          <a:p>
            <a:fld id="{A402E4C0-AD5E-4E8C-9F21-7CCE474BDCEB}" type="slidenum">
              <a:rPr lang="en-US" smtClean="0"/>
              <a:pPr/>
              <a:t>‹#›</a:t>
            </a:fld>
            <a:endParaRPr lang="en-US" dirty="0"/>
          </a:p>
        </p:txBody>
      </p:sp>
    </p:spTree>
    <p:extLst>
      <p:ext uri="{BB962C8B-B14F-4D97-AF65-F5344CB8AC3E}">
        <p14:creationId xmlns:p14="http://schemas.microsoft.com/office/powerpoint/2010/main" val="3634822058"/>
      </p:ext>
    </p:extLst>
  </p:cSld>
  <p:clrMap bg1="lt1" tx1="dk1" bg2="lt2" tx2="dk2" accent1="accent1" accent2="accent2" accent3="accent3" accent4="accent4" accent5="accent5" accent6="accent6" hlink="hlink" folHlink="folHlink"/>
  <p:sldLayoutIdLst>
    <p:sldLayoutId id="2147483649" r:id="rId1"/>
    <p:sldLayoutId id="2147483655" r:id="rId2"/>
    <p:sldLayoutId id="2147483654" r:id="rId3"/>
    <p:sldLayoutId id="2147483656" r:id="rId4"/>
    <p:sldLayoutId id="2147483669" r:id="rId5"/>
    <p:sldLayoutId id="2147483671" r:id="rId6"/>
    <p:sldLayoutId id="2147483672" r:id="rId7"/>
  </p:sldLayoutIdLst>
  <p:hf hdr="0" dt="0"/>
  <p:txStyles>
    <p:titleStyle>
      <a:lvl1pPr algn="l" defTabSz="914400" rtl="0" eaLnBrk="1" latinLnBrk="0" hangingPunct="1">
        <a:lnSpc>
          <a:spcPct val="80000"/>
        </a:lnSpc>
        <a:spcBef>
          <a:spcPct val="0"/>
        </a:spcBef>
        <a:buNone/>
        <a:defRPr sz="4400" kern="1200" cap="all" spc="400" baseline="0">
          <a:ln w="19050">
            <a:solidFill>
              <a:schemeClr val="accent2"/>
            </a:solidFill>
          </a:ln>
          <a:no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https://cdn.vanderbilt.edu/vu-wp0/wp-content/uploads/sites/59/2019/03/27124326/Blooms-Taxonomy-650x366.jpg"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2.jp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Title 21">
            <a:extLst>
              <a:ext uri="{FF2B5EF4-FFF2-40B4-BE49-F238E27FC236}">
                <a16:creationId xmlns:a16="http://schemas.microsoft.com/office/drawing/2014/main" id="{115C523A-AC40-4CBA-9DF4-B287ED32185D}"/>
              </a:ext>
            </a:extLst>
          </p:cNvPr>
          <p:cNvSpPr>
            <a:spLocks noGrp="1"/>
          </p:cNvSpPr>
          <p:nvPr>
            <p:ph type="title"/>
          </p:nvPr>
        </p:nvSpPr>
        <p:spPr>
          <a:xfrm>
            <a:off x="6140388" y="391399"/>
            <a:ext cx="6051612" cy="2795553"/>
          </a:xfrm>
        </p:spPr>
        <p:txBody>
          <a:bodyPr/>
          <a:lstStyle/>
          <a:p>
            <a:r>
              <a:rPr lang="en-US" sz="3600" dirty="0">
                <a:latin typeface="Arial" panose="020B0604020202020204" pitchFamily="34" charset="0"/>
                <a:cs typeface="Arial" panose="020B0604020202020204" pitchFamily="34" charset="0"/>
              </a:rPr>
              <a:t>Key Skills Presentation</a:t>
            </a:r>
            <a:br>
              <a:rPr lang="en-US" sz="3600" dirty="0">
                <a:latin typeface="Arial" panose="020B0604020202020204" pitchFamily="34" charset="0"/>
                <a:cs typeface="Arial" panose="020B0604020202020204" pitchFamily="34" charset="0"/>
              </a:rPr>
            </a:br>
            <a:r>
              <a:rPr lang="en-US" sz="3600" dirty="0">
                <a:latin typeface="Arial" panose="020B0604020202020204" pitchFamily="34" charset="0"/>
                <a:cs typeface="Arial" panose="020B0604020202020204" pitchFamily="34" charset="0"/>
              </a:rPr>
              <a:t>(Critical Thinking and problem solving</a:t>
            </a:r>
          </a:p>
        </p:txBody>
      </p:sp>
      <p:sp>
        <p:nvSpPr>
          <p:cNvPr id="17" name="Text Placeholder 16">
            <a:extLst>
              <a:ext uri="{FF2B5EF4-FFF2-40B4-BE49-F238E27FC236}">
                <a16:creationId xmlns:a16="http://schemas.microsoft.com/office/drawing/2014/main" id="{75B1C734-42CB-4311-8905-2F41D09107C7}"/>
              </a:ext>
            </a:extLst>
          </p:cNvPr>
          <p:cNvSpPr>
            <a:spLocks noGrp="1"/>
          </p:cNvSpPr>
          <p:nvPr>
            <p:ph type="body" sz="quarter" idx="15"/>
          </p:nvPr>
        </p:nvSpPr>
        <p:spPr>
          <a:xfrm>
            <a:off x="6545816" y="3200398"/>
            <a:ext cx="5240756" cy="1882589"/>
          </a:xfrm>
        </p:spPr>
        <p:txBody>
          <a:bodyPr/>
          <a:lstStyle/>
          <a:p>
            <a:pPr>
              <a:lnSpc>
                <a:spcPct val="150000"/>
              </a:lnSpc>
            </a:pPr>
            <a:r>
              <a:rPr lang="en-US" dirty="0">
                <a:solidFill>
                  <a:schemeClr val="tx1"/>
                </a:solidFill>
              </a:rPr>
              <a:t>Module name: </a:t>
            </a:r>
          </a:p>
          <a:p>
            <a:pPr>
              <a:lnSpc>
                <a:spcPct val="150000"/>
              </a:lnSpc>
            </a:pPr>
            <a:r>
              <a:rPr lang="en-US" b="1" dirty="0">
                <a:solidFill>
                  <a:schemeClr val="tx1"/>
                </a:solidFill>
                <a:latin typeface="Arial" panose="020B0604020202020204" pitchFamily="34" charset="0"/>
                <a:cs typeface="Arial" panose="020B0604020202020204" pitchFamily="34" charset="0"/>
              </a:rPr>
              <a:t>Professional Development within Health and Social Care</a:t>
            </a:r>
          </a:p>
          <a:p>
            <a:pPr>
              <a:lnSpc>
                <a:spcPct val="150000"/>
              </a:lnSpc>
            </a:pPr>
            <a:r>
              <a:rPr lang="en-US" b="1" dirty="0">
                <a:solidFill>
                  <a:schemeClr val="tx1"/>
                </a:solidFill>
                <a:latin typeface="Arial" panose="020B0604020202020204" pitchFamily="34" charset="0"/>
                <a:cs typeface="Arial" panose="020B0604020202020204" pitchFamily="34" charset="0"/>
              </a:rPr>
              <a:t>Module code: lchs4005</a:t>
            </a:r>
          </a:p>
          <a:p>
            <a:pPr>
              <a:lnSpc>
                <a:spcPct val="150000"/>
              </a:lnSpc>
            </a:pPr>
            <a:endParaRPr lang="en-US" b="1" dirty="0">
              <a:solidFill>
                <a:schemeClr val="tx1"/>
              </a:solidFill>
              <a:latin typeface="Arial" panose="020B0604020202020204" pitchFamily="34" charset="0"/>
              <a:cs typeface="Arial" panose="020B0604020202020204" pitchFamily="34" charset="0"/>
            </a:endParaRPr>
          </a:p>
          <a:p>
            <a:pPr>
              <a:lnSpc>
                <a:spcPct val="150000"/>
              </a:lnSpc>
            </a:pPr>
            <a:endParaRPr lang="en-US" b="1" dirty="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9C162DC-166E-51F8-57A0-E96E89E57909}"/>
              </a:ext>
            </a:extLst>
          </p:cNvPr>
          <p:cNvSpPr txBox="1"/>
          <p:nvPr/>
        </p:nvSpPr>
        <p:spPr>
          <a:xfrm>
            <a:off x="7154562" y="5226784"/>
            <a:ext cx="4757352" cy="1631216"/>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Presented by: Sumi T Ascension</a:t>
            </a:r>
          </a:p>
          <a:p>
            <a:r>
              <a:rPr lang="en-US" sz="2000" dirty="0">
                <a:latin typeface="Arial" panose="020B0604020202020204" pitchFamily="34" charset="0"/>
                <a:cs typeface="Arial" panose="020B0604020202020204" pitchFamily="34" charset="0"/>
              </a:rPr>
              <a:t>Student ID: 2130237</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Presented to, </a:t>
            </a:r>
          </a:p>
          <a:p>
            <a:r>
              <a:rPr lang="en-US" sz="2000" dirty="0" err="1">
                <a:latin typeface="Arial" panose="020B0604020202020204" pitchFamily="34" charset="0"/>
                <a:cs typeface="Arial" panose="020B0604020202020204" pitchFamily="34" charset="0"/>
              </a:rPr>
              <a:t>Opeyemi</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Odejimi</a:t>
            </a:r>
            <a:endParaRPr lang="en-US" sz="2000" dirty="0">
              <a:latin typeface="Arial" panose="020B0604020202020204" pitchFamily="34" charset="0"/>
              <a:cs typeface="Arial" panose="020B0604020202020204" pitchFamily="34" charset="0"/>
            </a:endParaRPr>
          </a:p>
        </p:txBody>
      </p:sp>
      <p:pic>
        <p:nvPicPr>
          <p:cNvPr id="1026" name="Picture 2" descr="Behavioral Health Series 2023 | All Sessions | UW School of Nursing">
            <a:extLst>
              <a:ext uri="{FF2B5EF4-FFF2-40B4-BE49-F238E27FC236}">
                <a16:creationId xmlns:a16="http://schemas.microsoft.com/office/drawing/2014/main" id="{F0452002-FEED-599D-896D-D047E426CFB6}"/>
              </a:ext>
            </a:extLst>
          </p:cNvPr>
          <p:cNvPicPr>
            <a:picLocks noGrp="1" noChangeAspect="1" noChangeArrowheads="1"/>
          </p:cNvPicPr>
          <p:nvPr>
            <p:ph sz="quarter" idx="16"/>
          </p:nvPr>
        </p:nvPicPr>
        <p:blipFill>
          <a:blip r:embed="rId2">
            <a:extLst>
              <a:ext uri="{28A0092B-C50C-407E-A947-70E740481C1C}">
                <a14:useLocalDpi xmlns:a14="http://schemas.microsoft.com/office/drawing/2010/main" val="0"/>
              </a:ext>
            </a:extLst>
          </a:blip>
          <a:srcRect/>
          <a:stretch>
            <a:fillRect/>
          </a:stretch>
        </p:blipFill>
        <p:spPr bwMode="auto">
          <a:xfrm>
            <a:off x="280086" y="912635"/>
            <a:ext cx="5771528" cy="48480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838361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3B7FA8-04D7-A61A-4871-DACCAB90B3AC}"/>
              </a:ext>
            </a:extLst>
          </p:cNvPr>
          <p:cNvSpPr>
            <a:spLocks noGrp="1"/>
          </p:cNvSpPr>
          <p:nvPr>
            <p:ph type="title"/>
          </p:nvPr>
        </p:nvSpPr>
        <p:spPr/>
        <p:txBody>
          <a:bodyPr/>
          <a:lstStyle/>
          <a:p>
            <a:r>
              <a:rPr lang="en-US" dirty="0">
                <a:solidFill>
                  <a:schemeClr val="tx1">
                    <a:lumMod val="95000"/>
                    <a:lumOff val="5000"/>
                  </a:schemeClr>
                </a:solidFill>
                <a:latin typeface="Arial" panose="020B0604020202020204" pitchFamily="34" charset="0"/>
                <a:cs typeface="Arial" panose="020B0604020202020204" pitchFamily="34" charset="0"/>
              </a:rPr>
              <a:t>Overview</a:t>
            </a:r>
          </a:p>
        </p:txBody>
      </p:sp>
      <p:sp>
        <p:nvSpPr>
          <p:cNvPr id="4" name="Text Placeholder 3">
            <a:extLst>
              <a:ext uri="{FF2B5EF4-FFF2-40B4-BE49-F238E27FC236}">
                <a16:creationId xmlns:a16="http://schemas.microsoft.com/office/drawing/2014/main" id="{1D706C13-A21F-8E64-884D-8B5DD7FC3D4D}"/>
              </a:ext>
            </a:extLst>
          </p:cNvPr>
          <p:cNvSpPr>
            <a:spLocks noGrp="1"/>
          </p:cNvSpPr>
          <p:nvPr>
            <p:ph type="body" sz="quarter" idx="15"/>
          </p:nvPr>
        </p:nvSpPr>
        <p:spPr>
          <a:xfrm>
            <a:off x="2796988" y="1955054"/>
            <a:ext cx="6831106" cy="3181722"/>
          </a:xfrm>
        </p:spPr>
        <p:txBody>
          <a:bodyPr/>
          <a:lstStyle/>
          <a:p>
            <a:r>
              <a:rPr lang="en-US" sz="2400" cap="none" dirty="0">
                <a:solidFill>
                  <a:schemeClr val="tx1">
                    <a:lumMod val="95000"/>
                    <a:lumOff val="5000"/>
                  </a:schemeClr>
                </a:solidFill>
                <a:latin typeface="Arial" panose="020B0604020202020204" pitchFamily="34" charset="0"/>
                <a:cs typeface="Arial" panose="020B0604020202020204" pitchFamily="34" charset="0"/>
              </a:rPr>
              <a:t>Introduction</a:t>
            </a:r>
          </a:p>
          <a:p>
            <a:r>
              <a:rPr lang="en-US" sz="2400" cap="none" dirty="0">
                <a:solidFill>
                  <a:schemeClr val="tx1">
                    <a:lumMod val="95000"/>
                    <a:lumOff val="5000"/>
                  </a:schemeClr>
                </a:solidFill>
                <a:latin typeface="Arial" panose="020B0604020202020204" pitchFamily="34" charset="0"/>
                <a:cs typeface="Arial" panose="020B0604020202020204" pitchFamily="34" charset="0"/>
              </a:rPr>
              <a:t>Types of critical thinking</a:t>
            </a:r>
          </a:p>
          <a:p>
            <a:r>
              <a:rPr lang="en-US" sz="2400" cap="none" dirty="0">
                <a:solidFill>
                  <a:schemeClr val="tx1">
                    <a:lumMod val="95000"/>
                    <a:lumOff val="5000"/>
                  </a:schemeClr>
                </a:solidFill>
                <a:latin typeface="Arial" panose="020B0604020202020204" pitchFamily="34" charset="0"/>
                <a:cs typeface="Arial" panose="020B0604020202020204" pitchFamily="34" charset="0"/>
              </a:rPr>
              <a:t>Blooms taxonomy</a:t>
            </a:r>
          </a:p>
          <a:p>
            <a:r>
              <a:rPr lang="en-US" sz="2400" cap="none" dirty="0">
                <a:solidFill>
                  <a:schemeClr val="tx1">
                    <a:lumMod val="95000"/>
                    <a:lumOff val="5000"/>
                  </a:schemeClr>
                </a:solidFill>
                <a:latin typeface="Arial" panose="020B0604020202020204" pitchFamily="34" charset="0"/>
                <a:cs typeface="Arial" panose="020B0604020202020204" pitchFamily="34" charset="0"/>
              </a:rPr>
              <a:t>Challenges in healthcare</a:t>
            </a:r>
          </a:p>
          <a:p>
            <a:r>
              <a:rPr lang="en-US" sz="2400" cap="none" dirty="0">
                <a:solidFill>
                  <a:schemeClr val="tx1">
                    <a:lumMod val="95000"/>
                    <a:lumOff val="5000"/>
                  </a:schemeClr>
                </a:solidFill>
                <a:latin typeface="Arial" panose="020B0604020202020204" pitchFamily="34" charset="0"/>
                <a:cs typeface="Arial" panose="020B0604020202020204" pitchFamily="34" charset="0"/>
              </a:rPr>
              <a:t>Example</a:t>
            </a:r>
          </a:p>
          <a:p>
            <a:r>
              <a:rPr lang="en-US" sz="2400" cap="none" dirty="0">
                <a:solidFill>
                  <a:schemeClr val="tx1">
                    <a:lumMod val="95000"/>
                    <a:lumOff val="5000"/>
                  </a:schemeClr>
                </a:solidFill>
                <a:latin typeface="Arial" panose="020B0604020202020204" pitchFamily="34" charset="0"/>
                <a:cs typeface="Arial" panose="020B0604020202020204" pitchFamily="34" charset="0"/>
              </a:rPr>
              <a:t>Conclusion</a:t>
            </a:r>
          </a:p>
          <a:p>
            <a:r>
              <a:rPr lang="en-US" sz="2400" cap="none" dirty="0">
                <a:solidFill>
                  <a:schemeClr val="tx1">
                    <a:lumMod val="95000"/>
                    <a:lumOff val="5000"/>
                  </a:schemeClr>
                </a:solidFill>
                <a:latin typeface="Arial" panose="020B0604020202020204" pitchFamily="34" charset="0"/>
                <a:cs typeface="Arial" panose="020B0604020202020204" pitchFamily="34" charset="0"/>
              </a:rPr>
              <a:t>References</a:t>
            </a:r>
          </a:p>
          <a:p>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10647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8B944193-F61A-2794-5E50-AD8304E5B850}"/>
              </a:ext>
            </a:extLst>
          </p:cNvPr>
          <p:cNvSpPr>
            <a:spLocks noGrp="1"/>
          </p:cNvSpPr>
          <p:nvPr>
            <p:ph type="body" sz="quarter" idx="15"/>
          </p:nvPr>
        </p:nvSpPr>
        <p:spPr>
          <a:xfrm>
            <a:off x="3694670" y="271849"/>
            <a:ext cx="4787914" cy="697415"/>
          </a:xfrm>
        </p:spPr>
        <p:txBody>
          <a:bodyPr/>
          <a:lstStyle/>
          <a:p>
            <a:r>
              <a:rPr lang="en-US" sz="3200" b="1" dirty="0">
                <a:solidFill>
                  <a:schemeClr val="tx1"/>
                </a:solidFill>
                <a:latin typeface="Arial" panose="020B0604020202020204" pitchFamily="34" charset="0"/>
                <a:cs typeface="Arial" panose="020B0604020202020204" pitchFamily="34" charset="0"/>
              </a:rPr>
              <a:t>Introduction</a:t>
            </a:r>
          </a:p>
        </p:txBody>
      </p:sp>
      <p:sp>
        <p:nvSpPr>
          <p:cNvPr id="7" name="TextBox 6">
            <a:extLst>
              <a:ext uri="{FF2B5EF4-FFF2-40B4-BE49-F238E27FC236}">
                <a16:creationId xmlns:a16="http://schemas.microsoft.com/office/drawing/2014/main" id="{F9E59633-6599-FD70-39BA-BE1F4639C32D}"/>
              </a:ext>
            </a:extLst>
          </p:cNvPr>
          <p:cNvSpPr txBox="1"/>
          <p:nvPr/>
        </p:nvSpPr>
        <p:spPr>
          <a:xfrm>
            <a:off x="551329" y="969264"/>
            <a:ext cx="11201400" cy="1569660"/>
          </a:xfrm>
          <a:prstGeom prst="rect">
            <a:avLst/>
          </a:prstGeom>
          <a:noFill/>
        </p:spPr>
        <p:txBody>
          <a:bodyPr wrap="square" rtlCol="0">
            <a:spAutoFit/>
          </a:bodyPr>
          <a:lstStyle/>
          <a:p>
            <a:pPr algn="just"/>
            <a:r>
              <a:rPr lang="en-US" sz="2400" dirty="0">
                <a:latin typeface="Arial" panose="020B0604020202020204" pitchFamily="34" charset="0"/>
                <a:cs typeface="Arial" panose="020B0604020202020204" pitchFamily="34" charset="0"/>
              </a:rPr>
              <a:t>In health and social care, critical thinking and problem-solving are essential for making informed decisions about patient care and developing effective treatment plans. These skills are necessary for identifying and addressing complex issues, such as ethical dilemmas, resource allocation, and communication challenges.</a:t>
            </a:r>
          </a:p>
        </p:txBody>
      </p:sp>
      <p:sp>
        <p:nvSpPr>
          <p:cNvPr id="9" name="TextBox 8">
            <a:extLst>
              <a:ext uri="{FF2B5EF4-FFF2-40B4-BE49-F238E27FC236}">
                <a16:creationId xmlns:a16="http://schemas.microsoft.com/office/drawing/2014/main" id="{4E299334-E35E-2F30-5EC2-743A0C0EC0C5}"/>
              </a:ext>
            </a:extLst>
          </p:cNvPr>
          <p:cNvSpPr txBox="1"/>
          <p:nvPr/>
        </p:nvSpPr>
        <p:spPr>
          <a:xfrm>
            <a:off x="551328" y="2904565"/>
            <a:ext cx="5244353" cy="3416320"/>
          </a:xfrm>
          <a:prstGeom prst="rect">
            <a:avLst/>
          </a:prstGeom>
          <a:noFill/>
        </p:spPr>
        <p:txBody>
          <a:bodyPr wrap="square" rtlCol="0">
            <a:spAutoFit/>
          </a:bodyPr>
          <a:lstStyle/>
          <a:p>
            <a:pPr algn="just"/>
            <a:r>
              <a:rPr lang="en-US" sz="2400" dirty="0">
                <a:latin typeface="Arial" panose="020B0604020202020204" pitchFamily="34" charset="0"/>
                <a:cs typeface="Arial" panose="020B0604020202020204" pitchFamily="34" charset="0"/>
              </a:rPr>
              <a:t>According to Frohman and Lupton (2020), </a:t>
            </a:r>
            <a:r>
              <a:rPr lang="en-US" sz="2400" b="1" dirty="0">
                <a:solidFill>
                  <a:srgbClr val="0070C0"/>
                </a:solidFill>
                <a:latin typeface="Arial" panose="020B0604020202020204" pitchFamily="34" charset="0"/>
                <a:cs typeface="Arial" panose="020B0604020202020204" pitchFamily="34" charset="0"/>
              </a:rPr>
              <a:t>critical thinking </a:t>
            </a:r>
            <a:r>
              <a:rPr lang="en-US" sz="2400" dirty="0">
                <a:latin typeface="Arial" panose="020B0604020202020204" pitchFamily="34" charset="0"/>
                <a:cs typeface="Arial" panose="020B0604020202020204" pitchFamily="34" charset="0"/>
              </a:rPr>
              <a:t>involves actively and deliberately using various cognitive skills, such as analyzing, synthesizing, evaluating, and reasoning, to process and make sense of information, and to guide decision-making and problem-solving. (Frohman &amp; Lupton, 2020)</a:t>
            </a:r>
          </a:p>
        </p:txBody>
      </p:sp>
      <p:sp>
        <p:nvSpPr>
          <p:cNvPr id="10" name="TextBox 9">
            <a:extLst>
              <a:ext uri="{FF2B5EF4-FFF2-40B4-BE49-F238E27FC236}">
                <a16:creationId xmlns:a16="http://schemas.microsoft.com/office/drawing/2014/main" id="{4AADEBE8-7FFE-83E3-54D9-20E7CA2BC833}"/>
              </a:ext>
            </a:extLst>
          </p:cNvPr>
          <p:cNvSpPr txBox="1"/>
          <p:nvPr/>
        </p:nvSpPr>
        <p:spPr>
          <a:xfrm>
            <a:off x="6808693" y="2909048"/>
            <a:ext cx="4831978" cy="3785652"/>
          </a:xfrm>
          <a:prstGeom prst="rect">
            <a:avLst/>
          </a:prstGeom>
          <a:noFill/>
        </p:spPr>
        <p:txBody>
          <a:bodyPr wrap="square" rtlCol="0">
            <a:spAutoFit/>
          </a:bodyPr>
          <a:lstStyle/>
          <a:p>
            <a:pPr algn="just"/>
            <a:r>
              <a:rPr lang="en-US" sz="2400" b="1" dirty="0">
                <a:solidFill>
                  <a:srgbClr val="0070C0"/>
                </a:solidFill>
                <a:latin typeface="Arial" panose="020B0604020202020204" pitchFamily="34" charset="0"/>
                <a:cs typeface="Arial" panose="020B0604020202020204" pitchFamily="34" charset="0"/>
              </a:rPr>
              <a:t>Problem-solving</a:t>
            </a:r>
            <a:r>
              <a:rPr lang="en-US" sz="2400" dirty="0">
                <a:latin typeface="Arial" panose="020B0604020202020204" pitchFamily="34" charset="0"/>
                <a:cs typeface="Arial" panose="020B0604020202020204" pitchFamily="34" charset="0"/>
              </a:rPr>
              <a:t>, on the other hand, involves identifying a problem, analyzing it, and developing a course of action to solve it. It is the ability to use critical thinking to assess a situation, identify potential solutions, and determine the best course of action to achieve a desired outcome.</a:t>
            </a:r>
          </a:p>
        </p:txBody>
      </p:sp>
    </p:spTree>
    <p:extLst>
      <p:ext uri="{BB962C8B-B14F-4D97-AF65-F5344CB8AC3E}">
        <p14:creationId xmlns:p14="http://schemas.microsoft.com/office/powerpoint/2010/main" val="4231064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89000"/>
              </a:schemeClr>
            </a:gs>
            <a:gs pos="23000">
              <a:schemeClr val="accent6">
                <a:lumMod val="89000"/>
              </a:schemeClr>
            </a:gs>
            <a:gs pos="69000">
              <a:schemeClr val="accent6">
                <a:lumMod val="75000"/>
              </a:schemeClr>
            </a:gs>
            <a:gs pos="97000">
              <a:schemeClr val="accent6">
                <a:lumMod val="70000"/>
              </a:schemeClr>
            </a:gs>
          </a:gsLst>
          <a:path path="circle">
            <a:fillToRect l="50000" t="50000" r="50000" b="50000"/>
          </a:path>
          <a:tileRect/>
        </a:gradFill>
        <a:effectLst/>
      </p:bgPr>
    </p:bg>
    <p:spTree>
      <p:nvGrpSpPr>
        <p:cNvPr id="1" name=""/>
        <p:cNvGrpSpPr/>
        <p:nvPr/>
      </p:nvGrpSpPr>
      <p:grpSpPr>
        <a:xfrm>
          <a:off x="0" y="0"/>
          <a:ext cx="0" cy="0"/>
          <a:chOff x="0" y="0"/>
          <a:chExt cx="0" cy="0"/>
        </a:xfrm>
      </p:grpSpPr>
      <p:sp>
        <p:nvSpPr>
          <p:cNvPr id="18" name="Title 17">
            <a:extLst>
              <a:ext uri="{FF2B5EF4-FFF2-40B4-BE49-F238E27FC236}">
                <a16:creationId xmlns:a16="http://schemas.microsoft.com/office/drawing/2014/main" id="{17062936-5CF9-46DE-8DD5-5C63AAD751F7}"/>
              </a:ext>
            </a:extLst>
          </p:cNvPr>
          <p:cNvSpPr>
            <a:spLocks noGrp="1"/>
          </p:cNvSpPr>
          <p:nvPr>
            <p:ph type="title"/>
          </p:nvPr>
        </p:nvSpPr>
        <p:spPr>
          <a:xfrm>
            <a:off x="3536245" y="-7060"/>
            <a:ext cx="5483504" cy="1600866"/>
          </a:xfrm>
        </p:spPr>
        <p:txBody>
          <a:bodyPr>
            <a:normAutofit fontScale="90000"/>
          </a:bodyPr>
          <a:lstStyle/>
          <a:p>
            <a:r>
              <a:rPr lang="en-US" dirty="0"/>
              <a:t>Two types of critical thinking</a:t>
            </a:r>
          </a:p>
        </p:txBody>
      </p:sp>
      <p:pic>
        <p:nvPicPr>
          <p:cNvPr id="2050" name="Picture 2" descr="CRITICAL ANALYSIS Angie Parkinson. What is critical analysis? What do you  think? But you also have to evaluate if evidence supports conclusions:  Evidence: - ppt download">
            <a:extLst>
              <a:ext uri="{FF2B5EF4-FFF2-40B4-BE49-F238E27FC236}">
                <a16:creationId xmlns:a16="http://schemas.microsoft.com/office/drawing/2014/main" id="{0BA09435-BB70-D786-AE7D-A7DC5B3FE6E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5442"/>
          <a:stretch/>
        </p:blipFill>
        <p:spPr bwMode="auto">
          <a:xfrm>
            <a:off x="797859" y="1768618"/>
            <a:ext cx="10596282" cy="48204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8997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5000"/>
                <a:lumOff val="95000"/>
              </a:schemeClr>
            </a:gs>
            <a:gs pos="74000">
              <a:schemeClr val="accent6">
                <a:lumMod val="45000"/>
                <a:lumOff val="55000"/>
              </a:schemeClr>
            </a:gs>
            <a:gs pos="83000">
              <a:schemeClr val="accent6">
                <a:lumMod val="45000"/>
                <a:lumOff val="55000"/>
              </a:schemeClr>
            </a:gs>
            <a:gs pos="100000">
              <a:schemeClr val="accent6">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8A0965D6-0D20-40A0-8897-EDF8A7A464C5}"/>
              </a:ext>
            </a:extLst>
          </p:cNvPr>
          <p:cNvSpPr>
            <a:spLocks noGrp="1"/>
          </p:cNvSpPr>
          <p:nvPr>
            <p:ph type="title"/>
          </p:nvPr>
        </p:nvSpPr>
        <p:spPr>
          <a:xfrm>
            <a:off x="0" y="1298448"/>
            <a:ext cx="3048000" cy="3179423"/>
          </a:xfrm>
        </p:spPr>
        <p:txBody>
          <a:bodyPr>
            <a:normAutofit/>
          </a:bodyPr>
          <a:lstStyle/>
          <a:p>
            <a:r>
              <a:rPr lang="en-US" sz="2000" dirty="0">
                <a:solidFill>
                  <a:schemeClr val="tx1"/>
                </a:solidFill>
              </a:rPr>
              <a:t>Blooms taxonomy</a:t>
            </a:r>
            <a:br>
              <a:rPr lang="en-US" sz="2000" dirty="0">
                <a:solidFill>
                  <a:schemeClr val="tx1"/>
                </a:solidFill>
              </a:rPr>
            </a:br>
            <a:endParaRPr lang="en-US" sz="2000" dirty="0">
              <a:solidFill>
                <a:schemeClr val="tx1"/>
              </a:solidFill>
            </a:endParaRPr>
          </a:p>
        </p:txBody>
      </p:sp>
      <p:sp>
        <p:nvSpPr>
          <p:cNvPr id="6" name="Picture Placeholder 5">
            <a:extLst>
              <a:ext uri="{FF2B5EF4-FFF2-40B4-BE49-F238E27FC236}">
                <a16:creationId xmlns:a16="http://schemas.microsoft.com/office/drawing/2014/main" id="{E40C7950-A122-DB09-0ADF-501A7C78A1F2}"/>
              </a:ext>
            </a:extLst>
          </p:cNvPr>
          <p:cNvSpPr>
            <a:spLocks noGrp="1"/>
          </p:cNvSpPr>
          <p:nvPr>
            <p:ph type="pic" sz="quarter" idx="13"/>
          </p:nvPr>
        </p:nvSpPr>
        <p:spPr>
          <a:xfrm>
            <a:off x="3060632" y="605744"/>
            <a:ext cx="9144192" cy="6867376"/>
          </a:xfrm>
        </p:spPr>
      </p:sp>
      <p:sp>
        <p:nvSpPr>
          <p:cNvPr id="7" name="Rectangle 10">
            <a:extLst>
              <a:ext uri="{FF2B5EF4-FFF2-40B4-BE49-F238E27FC236}">
                <a16:creationId xmlns:a16="http://schemas.microsoft.com/office/drawing/2014/main" id="{2A9BB67C-065A-17CA-47FE-DFEDD0FA9D50}"/>
              </a:ext>
            </a:extLst>
          </p:cNvPr>
          <p:cNvSpPr>
            <a:spLocks noChangeArrowheads="1"/>
          </p:cNvSpPr>
          <p:nvPr/>
        </p:nvSpPr>
        <p:spPr bwMode="auto">
          <a:xfrm>
            <a:off x="4334436" y="1569571"/>
            <a:ext cx="12170072"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1033" name="Picture 1">
            <a:extLst>
              <a:ext uri="{FF2B5EF4-FFF2-40B4-BE49-F238E27FC236}">
                <a16:creationId xmlns:a16="http://schemas.microsoft.com/office/drawing/2014/main" id="{799A740F-E88D-045E-ACF5-A6D0B05A01CB}"/>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2912298" y="605744"/>
            <a:ext cx="9185165" cy="54614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690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940324F9-ABF9-4A46-B5E4-21164FADAD0C}"/>
              </a:ext>
            </a:extLst>
          </p:cNvPr>
          <p:cNvSpPr>
            <a:spLocks noGrp="1"/>
          </p:cNvSpPr>
          <p:nvPr>
            <p:ph type="title"/>
          </p:nvPr>
        </p:nvSpPr>
        <p:spPr>
          <a:xfrm>
            <a:off x="1846730" y="161364"/>
            <a:ext cx="5002306" cy="1613648"/>
          </a:xfrm>
        </p:spPr>
        <p:txBody>
          <a:bodyPr/>
          <a:lstStyle/>
          <a:p>
            <a:r>
              <a:rPr lang="en-US" sz="3200" dirty="0">
                <a:latin typeface="Arial" panose="020B0604020202020204" pitchFamily="34" charset="0"/>
                <a:cs typeface="Arial" panose="020B0604020202020204" pitchFamily="34" charset="0"/>
              </a:rPr>
              <a:t>Challenges in Healthcare </a:t>
            </a:r>
          </a:p>
        </p:txBody>
      </p:sp>
      <p:sp>
        <p:nvSpPr>
          <p:cNvPr id="7" name="TextBox 6">
            <a:extLst>
              <a:ext uri="{FF2B5EF4-FFF2-40B4-BE49-F238E27FC236}">
                <a16:creationId xmlns:a16="http://schemas.microsoft.com/office/drawing/2014/main" id="{4DB111D8-17A5-CD40-271E-7242BF4F7705}"/>
              </a:ext>
            </a:extLst>
          </p:cNvPr>
          <p:cNvSpPr txBox="1"/>
          <p:nvPr/>
        </p:nvSpPr>
        <p:spPr>
          <a:xfrm>
            <a:off x="703729" y="1949110"/>
            <a:ext cx="5392271" cy="4801314"/>
          </a:xfrm>
          <a:prstGeom prst="rect">
            <a:avLst/>
          </a:prstGeom>
          <a:noFill/>
        </p:spPr>
        <p:txBody>
          <a:bodyPr wrap="square" rtlCol="0">
            <a:spAutoFit/>
          </a:bodyPr>
          <a:lstStyle/>
          <a:p>
            <a:pPr marL="285750" indent="-285750">
              <a:buFont typeface="Arial" panose="020B0604020202020204" pitchFamily="34" charset="0"/>
              <a:buChar char="•"/>
            </a:pPr>
            <a:r>
              <a:rPr lang="en-GB" sz="3400" b="1" i="0" u="none" strike="noStrike" dirty="0">
                <a:effectLst/>
                <a:latin typeface="Arial" panose="020B0604020202020204" pitchFamily="34" charset="0"/>
                <a:cs typeface="Arial" panose="020B0604020202020204" pitchFamily="34" charset="0"/>
              </a:rPr>
              <a:t>Resource constraints</a:t>
            </a:r>
          </a:p>
          <a:p>
            <a:pPr marL="285750" indent="-285750" rtl="0">
              <a:spcBef>
                <a:spcPts val="0"/>
              </a:spcBef>
              <a:spcAft>
                <a:spcPts val="0"/>
              </a:spcAft>
              <a:buFont typeface="Arial" panose="020B0604020202020204" pitchFamily="34" charset="0"/>
              <a:buChar char="•"/>
            </a:pPr>
            <a:r>
              <a:rPr lang="en-GB" sz="3400" b="1" i="0" u="none" strike="noStrike" dirty="0">
                <a:effectLst/>
                <a:latin typeface="Arial" panose="020B0604020202020204" pitchFamily="34" charset="0"/>
                <a:cs typeface="Arial" panose="020B0604020202020204" pitchFamily="34" charset="0"/>
              </a:rPr>
              <a:t>Ethical dilemmas</a:t>
            </a:r>
            <a:endParaRPr lang="en-GB" sz="3400" b="1" dirty="0">
              <a:effectLst/>
              <a:latin typeface="Arial" panose="020B0604020202020204" pitchFamily="34" charset="0"/>
              <a:cs typeface="Arial" panose="020B0604020202020204" pitchFamily="34" charset="0"/>
            </a:endParaRPr>
          </a:p>
          <a:p>
            <a:pPr marL="285750" indent="-285750" rtl="0">
              <a:spcBef>
                <a:spcPts val="0"/>
              </a:spcBef>
              <a:spcAft>
                <a:spcPts val="0"/>
              </a:spcAft>
              <a:buFont typeface="Arial" panose="020B0604020202020204" pitchFamily="34" charset="0"/>
              <a:buChar char="•"/>
            </a:pPr>
            <a:r>
              <a:rPr lang="en-GB" sz="3400" b="1" i="0" u="none" strike="noStrike" dirty="0">
                <a:effectLst/>
                <a:latin typeface="Arial" panose="020B0604020202020204" pitchFamily="34" charset="0"/>
                <a:cs typeface="Arial" panose="020B0604020202020204" pitchFamily="34" charset="0"/>
              </a:rPr>
              <a:t>Communication barriers</a:t>
            </a:r>
            <a:endParaRPr lang="en-GB" sz="3400" b="1" i="0" u="none" strike="noStrike" dirty="0">
              <a:latin typeface="Arial" panose="020B0604020202020204" pitchFamily="34" charset="0"/>
              <a:cs typeface="Arial" panose="020B0604020202020204" pitchFamily="34" charset="0"/>
            </a:endParaRPr>
          </a:p>
          <a:p>
            <a:pPr marL="285750" indent="-285750" rtl="0">
              <a:spcBef>
                <a:spcPts val="0"/>
              </a:spcBef>
              <a:spcAft>
                <a:spcPts val="0"/>
              </a:spcAft>
              <a:buFont typeface="Arial" panose="020B0604020202020204" pitchFamily="34" charset="0"/>
              <a:buChar char="•"/>
            </a:pPr>
            <a:r>
              <a:rPr lang="en-GB" sz="3400" b="1" i="0" u="none" strike="noStrike" dirty="0">
                <a:effectLst/>
                <a:latin typeface="Arial" panose="020B0604020202020204" pitchFamily="34" charset="0"/>
                <a:cs typeface="Arial" panose="020B0604020202020204" pitchFamily="34" charset="0"/>
              </a:rPr>
              <a:t>Workload </a:t>
            </a:r>
          </a:p>
          <a:p>
            <a:pPr marL="285750" indent="-285750" rtl="0">
              <a:spcBef>
                <a:spcPts val="0"/>
              </a:spcBef>
              <a:spcAft>
                <a:spcPts val="0"/>
              </a:spcAft>
              <a:buFont typeface="Arial" panose="020B0604020202020204" pitchFamily="34" charset="0"/>
              <a:buChar char="•"/>
            </a:pPr>
            <a:r>
              <a:rPr lang="en-GB" sz="3400" b="1" i="0" u="none" strike="noStrike" dirty="0">
                <a:effectLst/>
                <a:latin typeface="Arial" panose="020B0604020202020204" pitchFamily="34" charset="0"/>
                <a:cs typeface="Arial" panose="020B0604020202020204" pitchFamily="34" charset="0"/>
              </a:rPr>
              <a:t>Changing healthcare landscape</a:t>
            </a:r>
            <a:endParaRPr lang="en-GB" sz="3400" b="1" i="0" u="none" strike="noStrike" dirty="0">
              <a:latin typeface="Arial" panose="020B0604020202020204" pitchFamily="34" charset="0"/>
              <a:cs typeface="Arial" panose="020B0604020202020204" pitchFamily="34" charset="0"/>
            </a:endParaRPr>
          </a:p>
          <a:p>
            <a:pPr marL="285750" indent="-285750" rtl="0">
              <a:spcBef>
                <a:spcPts val="0"/>
              </a:spcBef>
              <a:spcAft>
                <a:spcPts val="0"/>
              </a:spcAft>
              <a:buFont typeface="Arial" panose="020B0604020202020204" pitchFamily="34" charset="0"/>
              <a:buChar char="•"/>
            </a:pPr>
            <a:r>
              <a:rPr lang="en-GB" sz="3400" b="1" i="0" u="none" strike="noStrike" dirty="0">
                <a:effectLst/>
                <a:latin typeface="Arial" panose="020B0604020202020204" pitchFamily="34" charset="0"/>
                <a:cs typeface="Arial" panose="020B0604020202020204" pitchFamily="34" charset="0"/>
              </a:rPr>
              <a:t>Patient safety</a:t>
            </a:r>
          </a:p>
          <a:p>
            <a:pPr marL="285750" indent="-285750" rtl="0">
              <a:spcBef>
                <a:spcPts val="0"/>
              </a:spcBef>
              <a:spcAft>
                <a:spcPts val="0"/>
              </a:spcAft>
              <a:buFont typeface="Arial" panose="020B0604020202020204" pitchFamily="34" charset="0"/>
              <a:buChar char="•"/>
            </a:pPr>
            <a:r>
              <a:rPr lang="en-GB" sz="3400" b="1" i="0" u="none" strike="noStrike" dirty="0">
                <a:effectLst/>
                <a:latin typeface="Arial" panose="020B0604020202020204" pitchFamily="34" charset="0"/>
                <a:cs typeface="Arial" panose="020B0604020202020204" pitchFamily="34" charset="0"/>
              </a:rPr>
              <a:t>Health inequalities</a:t>
            </a:r>
            <a:endParaRPr lang="en-GB" sz="3400" b="1" dirty="0">
              <a:effectLst/>
              <a:latin typeface="Arial" panose="020B0604020202020204" pitchFamily="34" charset="0"/>
              <a:cs typeface="Arial" panose="020B0604020202020204" pitchFamily="34" charset="0"/>
            </a:endParaRPr>
          </a:p>
        </p:txBody>
      </p:sp>
      <p:pic>
        <p:nvPicPr>
          <p:cNvPr id="4102" name="Picture 6" descr="Long-Term vs. Short-Term Capital Gains Tax">
            <a:extLst>
              <a:ext uri="{FF2B5EF4-FFF2-40B4-BE49-F238E27FC236}">
                <a16:creationId xmlns:a16="http://schemas.microsoft.com/office/drawing/2014/main" id="{E83A6B28-E656-DB7C-E127-8BD5F7F9255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49035" y="2272910"/>
            <a:ext cx="5127337" cy="3845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78452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1456B46-698E-5F02-8915-80B17CE500CC}"/>
              </a:ext>
            </a:extLst>
          </p:cNvPr>
          <p:cNvSpPr>
            <a:spLocks noGrp="1"/>
          </p:cNvSpPr>
          <p:nvPr>
            <p:ph type="title"/>
          </p:nvPr>
        </p:nvSpPr>
        <p:spPr>
          <a:xfrm>
            <a:off x="-1" y="0"/>
            <a:ext cx="6806187" cy="741405"/>
          </a:xfrm>
        </p:spPr>
        <p:txBody>
          <a:bodyPr>
            <a:noAutofit/>
          </a:bodyPr>
          <a:lstStyle/>
          <a:p>
            <a:pPr algn="just" rtl="0">
              <a:spcBef>
                <a:spcPts val="0"/>
              </a:spcBef>
              <a:spcAft>
                <a:spcPts val="0"/>
              </a:spcAft>
            </a:pPr>
            <a:endParaRPr lang="en-US" sz="16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53605D96-0040-3339-457E-5B4579A55399}"/>
              </a:ext>
            </a:extLst>
          </p:cNvPr>
          <p:cNvSpPr>
            <a:spLocks noGrp="1"/>
          </p:cNvSpPr>
          <p:nvPr>
            <p:ph type="body" sz="quarter" idx="15"/>
          </p:nvPr>
        </p:nvSpPr>
        <p:spPr>
          <a:xfrm>
            <a:off x="2517143" y="202782"/>
            <a:ext cx="3462887" cy="365760"/>
          </a:xfrm>
        </p:spPr>
        <p:txBody>
          <a:bodyPr/>
          <a:lstStyle/>
          <a:p>
            <a:r>
              <a:rPr lang="en-US" sz="2800" dirty="0">
                <a:latin typeface="Arial" panose="020B0604020202020204" pitchFamily="34" charset="0"/>
                <a:cs typeface="Arial" panose="020B0604020202020204" pitchFamily="34" charset="0"/>
              </a:rPr>
              <a:t>Example</a:t>
            </a:r>
          </a:p>
        </p:txBody>
      </p:sp>
      <p:pic>
        <p:nvPicPr>
          <p:cNvPr id="5122" name="Picture 2" descr="Critical Thinking Skills | Developing Critical Thinkers">
            <a:extLst>
              <a:ext uri="{FF2B5EF4-FFF2-40B4-BE49-F238E27FC236}">
                <a16:creationId xmlns:a16="http://schemas.microsoft.com/office/drawing/2014/main" id="{55F0886A-AEB1-E711-21D2-E1B281C8305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745"/>
          <a:stretch/>
        </p:blipFill>
        <p:spPr bwMode="auto">
          <a:xfrm>
            <a:off x="7083209" y="111211"/>
            <a:ext cx="5108791" cy="643023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4B85C80-6291-399F-7830-FA818D65960F}"/>
              </a:ext>
            </a:extLst>
          </p:cNvPr>
          <p:cNvSpPr txBox="1"/>
          <p:nvPr/>
        </p:nvSpPr>
        <p:spPr>
          <a:xfrm>
            <a:off x="138510" y="944187"/>
            <a:ext cx="6806187" cy="6863417"/>
          </a:xfrm>
          <a:prstGeom prst="rect">
            <a:avLst/>
          </a:prstGeom>
          <a:noFill/>
        </p:spPr>
        <p:txBody>
          <a:bodyPr wrap="square" rtlCol="0">
            <a:spAutoFit/>
          </a:bodyPr>
          <a:lstStyle/>
          <a:p>
            <a:pPr algn="just"/>
            <a:r>
              <a:rPr lang="en-GB" sz="2200" i="0" u="none" strike="noStrike" cap="none" dirty="0">
                <a:solidFill>
                  <a:srgbClr val="000000"/>
                </a:solidFill>
                <a:effectLst/>
                <a:latin typeface="Arial" panose="020B0604020202020204" pitchFamily="34" charset="0"/>
                <a:cs typeface="Arial" panose="020B0604020202020204" pitchFamily="34" charset="0"/>
              </a:rPr>
              <a:t>A patient with diabetes is admitted to the hospital with high blood sugar levels and an infected foot wound. Critical thinking comes into play as the healthcare team analyses and evaluates the patient’s</a:t>
            </a:r>
            <a:r>
              <a:rPr lang="en-GB" sz="2200" cap="none" dirty="0">
                <a:solidFill>
                  <a:srgbClr val="000000"/>
                </a:solidFill>
                <a:latin typeface="Arial" panose="020B0604020202020204" pitchFamily="34" charset="0"/>
                <a:cs typeface="Arial" panose="020B0604020202020204" pitchFamily="34" charset="0"/>
              </a:rPr>
              <a:t> </a:t>
            </a:r>
            <a:r>
              <a:rPr lang="en-GB" sz="2200" i="0" u="none" strike="noStrike" cap="none" dirty="0">
                <a:solidFill>
                  <a:srgbClr val="000000"/>
                </a:solidFill>
                <a:effectLst/>
                <a:latin typeface="Arial" panose="020B0604020202020204" pitchFamily="34" charset="0"/>
                <a:cs typeface="Arial" panose="020B0604020202020204" pitchFamily="34" charset="0"/>
              </a:rPr>
              <a:t>condition, considering factors such as the severity of the wound, the patient’s medical history, and any co-existing conditions that may impact treatment. Problem-solving skills are also crucial as the healthcare team works to develop a care plan that</a:t>
            </a:r>
            <a:br>
              <a:rPr lang="en-GB" sz="2200" i="0" u="none" strike="noStrike" cap="none" dirty="0">
                <a:solidFill>
                  <a:srgbClr val="000000"/>
                </a:solidFill>
                <a:effectLst/>
                <a:latin typeface="Arial" panose="020B0604020202020204" pitchFamily="34" charset="0"/>
                <a:cs typeface="Arial" panose="020B0604020202020204" pitchFamily="34" charset="0"/>
              </a:rPr>
            </a:br>
            <a:r>
              <a:rPr lang="en-GB" sz="2200" i="0" u="none" strike="noStrike" cap="none" dirty="0">
                <a:solidFill>
                  <a:srgbClr val="000000"/>
                </a:solidFill>
                <a:effectLst/>
                <a:latin typeface="Arial" panose="020B0604020202020204" pitchFamily="34" charset="0"/>
                <a:cs typeface="Arial" panose="020B0604020202020204" pitchFamily="34" charset="0"/>
              </a:rPr>
              <a:t>addresses the patient’s immediate needs, such as wound care and blood sugar management, while also addressing any underlying factors that may have contributed to the patient’s condition, such as poor nutrition or lack of social support. The team must also consider the patient’s long-term needs, such as ongoing diabetes management and support for self-care, and develop a plan that is feasible and appropriate for the patient’s situation.  </a:t>
            </a:r>
            <a:br>
              <a:rPr lang="en-GB" sz="2200" cap="none" dirty="0">
                <a:effectLst/>
                <a:latin typeface="Arial" panose="020B0604020202020204" pitchFamily="34" charset="0"/>
                <a:cs typeface="Arial" panose="020B0604020202020204" pitchFamily="34" charset="0"/>
              </a:rPr>
            </a:br>
            <a:br>
              <a:rPr lang="en-GB" sz="2200" dirty="0">
                <a:latin typeface="Arial" panose="020B0604020202020204" pitchFamily="34" charset="0"/>
                <a:cs typeface="Arial" panose="020B0604020202020204" pitchFamily="34" charset="0"/>
              </a:rPr>
            </a:b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81435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pic>
        <p:nvPicPr>
          <p:cNvPr id="6146" name="Picture 2" descr="5 Whys template &amp; guide | Root Cause Analysis | Conceptboard">
            <a:extLst>
              <a:ext uri="{FF2B5EF4-FFF2-40B4-BE49-F238E27FC236}">
                <a16:creationId xmlns:a16="http://schemas.microsoft.com/office/drawing/2014/main" id="{D70D63E3-7DA7-A512-D52E-D0C2BC3A8601}"/>
              </a:ext>
            </a:extLst>
          </p:cNvPr>
          <p:cNvPicPr>
            <a:picLocks noGrp="1" noChangeAspect="1" noChangeArrowheads="1"/>
          </p:cNvPicPr>
          <p:nvPr>
            <p:ph type="pic" sz="quarter" idx="13"/>
          </p:nvPr>
        </p:nvPicPr>
        <p:blipFill rotWithShape="1">
          <a:blip r:embed="rId2">
            <a:extLst>
              <a:ext uri="{28A0092B-C50C-407E-A947-70E740481C1C}">
                <a14:useLocalDpi xmlns:a14="http://schemas.microsoft.com/office/drawing/2010/main" val="0"/>
              </a:ext>
            </a:extLst>
          </a:blip>
          <a:srcRect l="570" r="12971"/>
          <a:stretch/>
        </p:blipFill>
        <p:spPr bwMode="auto">
          <a:xfrm>
            <a:off x="7624482" y="2859747"/>
            <a:ext cx="4368268" cy="3536669"/>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4491BE50-5FCD-7470-9EFF-7C2FD0D677AE}"/>
              </a:ext>
            </a:extLst>
          </p:cNvPr>
          <p:cNvSpPr/>
          <p:nvPr/>
        </p:nvSpPr>
        <p:spPr>
          <a:xfrm>
            <a:off x="3232693" y="264476"/>
            <a:ext cx="6237605" cy="646331"/>
          </a:xfrm>
          <a:prstGeom prst="rect">
            <a:avLst/>
          </a:prstGeom>
          <a:noFill/>
        </p:spPr>
        <p:txBody>
          <a:bodyPr wrap="none" lIns="91440" tIns="45720" rIns="91440" bIns="45720">
            <a:spAutoFit/>
          </a:bodyPr>
          <a:lstStyle/>
          <a:p>
            <a:pPr algn="ctr"/>
            <a:r>
              <a:rPr lang="en-GB" sz="3600" i="0" u="none" strike="noStrike" dirty="0">
                <a:ln w="0"/>
                <a:effectLst>
                  <a:outerShdw blurRad="38100" dist="19050" dir="2700000" algn="tl" rotWithShape="0">
                    <a:schemeClr val="dk1">
                      <a:alpha val="40000"/>
                    </a:schemeClr>
                  </a:outerShdw>
                </a:effectLst>
                <a:latin typeface="Arial" panose="020B0604020202020204" pitchFamily="34" charset="0"/>
              </a:rPr>
              <a:t>The Five Whys (</a:t>
            </a:r>
            <a:r>
              <a:rPr lang="en-GB" sz="3600" i="0" u="none" strike="noStrike" dirty="0" err="1">
                <a:ln w="0"/>
                <a:effectLst>
                  <a:outerShdw blurRad="38100" dist="19050" dir="2700000" algn="tl" rotWithShape="0">
                    <a:schemeClr val="dk1">
                      <a:alpha val="40000"/>
                    </a:schemeClr>
                  </a:outerShdw>
                </a:effectLst>
                <a:latin typeface="Arial" panose="020B0604020202020204" pitchFamily="34" charset="0"/>
              </a:rPr>
              <a:t>Serrat</a:t>
            </a:r>
            <a:r>
              <a:rPr lang="en-GB" sz="3600" i="0" u="none" strike="noStrike" dirty="0">
                <a:ln w="0"/>
                <a:effectLst>
                  <a:outerShdw blurRad="38100" dist="19050" dir="2700000" algn="tl" rotWithShape="0">
                    <a:schemeClr val="dk1">
                      <a:alpha val="40000"/>
                    </a:schemeClr>
                  </a:outerShdw>
                </a:effectLst>
                <a:latin typeface="Arial" panose="020B0604020202020204" pitchFamily="34" charset="0"/>
              </a:rPr>
              <a:t>, 2009)</a:t>
            </a:r>
            <a:endParaRPr lang="en-GB" sz="3600" dirty="0">
              <a:ln w="0"/>
              <a:effectLst>
                <a:outerShdw blurRad="38100" dist="19050" dir="2700000" algn="tl" rotWithShape="0">
                  <a:schemeClr val="dk1">
                    <a:alpha val="40000"/>
                  </a:schemeClr>
                </a:outerShdw>
              </a:effectLst>
            </a:endParaRPr>
          </a:p>
        </p:txBody>
      </p:sp>
      <p:sp>
        <p:nvSpPr>
          <p:cNvPr id="6" name="TextBox 5">
            <a:extLst>
              <a:ext uri="{FF2B5EF4-FFF2-40B4-BE49-F238E27FC236}">
                <a16:creationId xmlns:a16="http://schemas.microsoft.com/office/drawing/2014/main" id="{50BC2E5E-F5E4-7DC3-073D-8C239C455536}"/>
              </a:ext>
            </a:extLst>
          </p:cNvPr>
          <p:cNvSpPr txBox="1"/>
          <p:nvPr/>
        </p:nvSpPr>
        <p:spPr>
          <a:xfrm>
            <a:off x="497541" y="1102659"/>
            <a:ext cx="7126941" cy="5293757"/>
          </a:xfrm>
          <a:prstGeom prst="rect">
            <a:avLst/>
          </a:prstGeom>
          <a:noFill/>
        </p:spPr>
        <p:txBody>
          <a:bodyPr wrap="square" rtlCol="0">
            <a:spAutoFit/>
          </a:bodyPr>
          <a:lstStyle/>
          <a:p>
            <a:pPr rtl="0">
              <a:spcBef>
                <a:spcPts val="0"/>
              </a:spcBef>
              <a:spcAft>
                <a:spcPts val="0"/>
              </a:spcAft>
            </a:pPr>
            <a:r>
              <a:rPr lang="en-GB" sz="2600" b="0" i="0" u="none" strike="noStrike" dirty="0">
                <a:solidFill>
                  <a:srgbClr val="000000"/>
                </a:solidFill>
                <a:effectLst/>
                <a:latin typeface="Arial" panose="020B0604020202020204" pitchFamily="34" charset="0"/>
                <a:cs typeface="Arial" panose="020B0604020202020204" pitchFamily="34" charset="0"/>
              </a:rPr>
              <a:t>Problem: The patient is experiencing pain after surgery.</a:t>
            </a:r>
          </a:p>
          <a:p>
            <a:pPr rtl="0">
              <a:spcBef>
                <a:spcPts val="0"/>
              </a:spcBef>
              <a:spcAft>
                <a:spcPts val="0"/>
              </a:spcAft>
            </a:pPr>
            <a:endParaRPr lang="en-GB" sz="2600" b="0" dirty="0">
              <a:effectLst/>
              <a:latin typeface="Arial" panose="020B0604020202020204" pitchFamily="34" charset="0"/>
              <a:cs typeface="Arial" panose="020B0604020202020204" pitchFamily="34" charset="0"/>
            </a:endParaRPr>
          </a:p>
          <a:p>
            <a:pPr marL="342900" indent="-342900" rtl="0">
              <a:spcBef>
                <a:spcPts val="0"/>
              </a:spcBef>
              <a:spcAft>
                <a:spcPts val="0"/>
              </a:spcAft>
              <a:buFont typeface="Wingdings" pitchFamily="2" charset="2"/>
              <a:buChar char="Ø"/>
            </a:pPr>
            <a:r>
              <a:rPr lang="en-GB" sz="2600" b="0" i="0" u="none" strike="noStrike" dirty="0">
                <a:solidFill>
                  <a:srgbClr val="000000"/>
                </a:solidFill>
                <a:effectLst/>
                <a:latin typeface="Arial" panose="020B0604020202020204" pitchFamily="34" charset="0"/>
                <a:cs typeface="Arial" panose="020B0604020202020204" pitchFamily="34" charset="0"/>
              </a:rPr>
              <a:t>Why is the patient experiencing pain? Because they had surgery.</a:t>
            </a:r>
            <a:endParaRPr lang="en-GB" sz="2600" b="0" dirty="0">
              <a:effectLst/>
              <a:latin typeface="Arial" panose="020B0604020202020204" pitchFamily="34" charset="0"/>
              <a:cs typeface="Arial" panose="020B0604020202020204" pitchFamily="34" charset="0"/>
            </a:endParaRPr>
          </a:p>
          <a:p>
            <a:pPr marL="342900" indent="-342900" rtl="0">
              <a:spcBef>
                <a:spcPts val="0"/>
              </a:spcBef>
              <a:spcAft>
                <a:spcPts val="0"/>
              </a:spcAft>
              <a:buFont typeface="Wingdings" pitchFamily="2" charset="2"/>
              <a:buChar char="Ø"/>
            </a:pPr>
            <a:r>
              <a:rPr lang="en-GB" sz="2600" b="0" i="0" u="none" strike="noStrike" dirty="0">
                <a:solidFill>
                  <a:srgbClr val="000000"/>
                </a:solidFill>
                <a:effectLst/>
                <a:latin typeface="Arial" panose="020B0604020202020204" pitchFamily="34" charset="0"/>
                <a:cs typeface="Arial" panose="020B0604020202020204" pitchFamily="34" charset="0"/>
              </a:rPr>
              <a:t>Why did they have surgery? Because they had an injury.</a:t>
            </a:r>
            <a:endParaRPr lang="en-GB" sz="2600" b="0" dirty="0">
              <a:effectLst/>
              <a:latin typeface="Arial" panose="020B0604020202020204" pitchFamily="34" charset="0"/>
              <a:cs typeface="Arial" panose="020B0604020202020204" pitchFamily="34" charset="0"/>
            </a:endParaRPr>
          </a:p>
          <a:p>
            <a:pPr marL="342900" indent="-342900" rtl="0">
              <a:spcBef>
                <a:spcPts val="0"/>
              </a:spcBef>
              <a:spcAft>
                <a:spcPts val="0"/>
              </a:spcAft>
              <a:buFont typeface="Wingdings" pitchFamily="2" charset="2"/>
              <a:buChar char="Ø"/>
            </a:pPr>
            <a:r>
              <a:rPr lang="en-GB" sz="2600" b="0" i="0" u="none" strike="noStrike" dirty="0">
                <a:solidFill>
                  <a:srgbClr val="000000"/>
                </a:solidFill>
                <a:effectLst/>
                <a:latin typeface="Arial" panose="020B0604020202020204" pitchFamily="34" charset="0"/>
                <a:cs typeface="Arial" panose="020B0604020202020204" pitchFamily="34" charset="0"/>
              </a:rPr>
              <a:t>Why did they have an injury? Because they were in an accident.</a:t>
            </a:r>
            <a:endParaRPr lang="en-GB" sz="2600" b="0" dirty="0">
              <a:effectLst/>
              <a:latin typeface="Arial" panose="020B0604020202020204" pitchFamily="34" charset="0"/>
              <a:cs typeface="Arial" panose="020B0604020202020204" pitchFamily="34" charset="0"/>
            </a:endParaRPr>
          </a:p>
          <a:p>
            <a:pPr marL="342900" indent="-342900" rtl="0">
              <a:spcBef>
                <a:spcPts val="0"/>
              </a:spcBef>
              <a:spcAft>
                <a:spcPts val="0"/>
              </a:spcAft>
              <a:buFont typeface="Wingdings" pitchFamily="2" charset="2"/>
              <a:buChar char="Ø"/>
            </a:pPr>
            <a:r>
              <a:rPr lang="en-GB" sz="2600" b="0" i="0" u="none" strike="noStrike" dirty="0">
                <a:solidFill>
                  <a:srgbClr val="000000"/>
                </a:solidFill>
                <a:effectLst/>
                <a:latin typeface="Arial" panose="020B0604020202020204" pitchFamily="34" charset="0"/>
                <a:cs typeface="Arial" panose="020B0604020202020204" pitchFamily="34" charset="0"/>
              </a:rPr>
              <a:t>Why were they in an accident? Because they were driving in bad weather.</a:t>
            </a:r>
            <a:endParaRPr lang="en-GB" sz="2600" b="0" dirty="0">
              <a:effectLst/>
              <a:latin typeface="Arial" panose="020B0604020202020204" pitchFamily="34" charset="0"/>
              <a:cs typeface="Arial" panose="020B0604020202020204" pitchFamily="34" charset="0"/>
            </a:endParaRPr>
          </a:p>
          <a:p>
            <a:pPr marL="342900" indent="-342900" rtl="0">
              <a:spcBef>
                <a:spcPts val="0"/>
              </a:spcBef>
              <a:spcAft>
                <a:spcPts val="0"/>
              </a:spcAft>
              <a:buFont typeface="Wingdings" pitchFamily="2" charset="2"/>
              <a:buChar char="Ø"/>
            </a:pPr>
            <a:r>
              <a:rPr lang="en-GB" sz="2600" b="0" i="0" u="none" strike="noStrike" dirty="0">
                <a:solidFill>
                  <a:srgbClr val="000000"/>
                </a:solidFill>
                <a:effectLst/>
                <a:latin typeface="Arial" panose="020B0604020202020204" pitchFamily="34" charset="0"/>
                <a:cs typeface="Arial" panose="020B0604020202020204" pitchFamily="34" charset="0"/>
              </a:rPr>
              <a:t>Why were they driving in bad weather? Because they needed to get to work.</a:t>
            </a:r>
            <a:endParaRPr lang="en-US" sz="2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7521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5">
                <a:lumMod val="40000"/>
                <a:lumOff val="60000"/>
              </a:schemeClr>
            </a:gs>
            <a:gs pos="46000">
              <a:schemeClr val="accent5">
                <a:lumMod val="95000"/>
                <a:lumOff val="5000"/>
              </a:schemeClr>
            </a:gs>
            <a:gs pos="100000">
              <a:schemeClr val="accent5">
                <a:lumMod val="60000"/>
              </a:schemeClr>
            </a:gs>
          </a:gsLst>
          <a:path path="circle">
            <a:fillToRect l="50000" t="130000" r="50000" b="-30000"/>
          </a:path>
        </a:gra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7D68B51-318E-83DE-93C9-5F863365EA87}"/>
              </a:ext>
            </a:extLst>
          </p:cNvPr>
          <p:cNvSpPr txBox="1"/>
          <p:nvPr/>
        </p:nvSpPr>
        <p:spPr>
          <a:xfrm>
            <a:off x="524435" y="860612"/>
            <a:ext cx="6535271" cy="5909310"/>
          </a:xfrm>
          <a:prstGeom prst="rect">
            <a:avLst/>
          </a:prstGeom>
          <a:noFill/>
        </p:spPr>
        <p:txBody>
          <a:bodyPr wrap="square" rtlCol="0">
            <a:spAutoFit/>
          </a:bodyPr>
          <a:lstStyle/>
          <a:p>
            <a:pPr algn="just" rtl="0">
              <a:spcBef>
                <a:spcPts val="0"/>
              </a:spcBef>
              <a:spcAft>
                <a:spcPts val="0"/>
              </a:spcAft>
            </a:pPr>
            <a:r>
              <a:rPr lang="en-GB" sz="2700" b="0" i="0" u="none" strike="noStrike" dirty="0">
                <a:solidFill>
                  <a:srgbClr val="000000"/>
                </a:solidFill>
                <a:effectLst/>
                <a:latin typeface="Arial" panose="020B0604020202020204" pitchFamily="34" charset="0"/>
                <a:cs typeface="Arial" panose="020B0604020202020204" pitchFamily="34" charset="0"/>
              </a:rPr>
              <a:t>Using the Five Whys in this example, it becomes clear that the root cause of the patient's pain is not the surgery itself, but rather the fact that they were in an accident and driving in bad weather. By addressing the underlying cause of the problem, such as providing support for transportation to work, the likelihood of future problems can be reduced. This technique can be used in many areas of health and social care to help identify and address underlying causes of problems.</a:t>
            </a:r>
            <a:endParaRPr lang="en-GB" sz="2700" b="0" dirty="0">
              <a:effectLst/>
              <a:latin typeface="Arial" panose="020B0604020202020204" pitchFamily="34" charset="0"/>
              <a:cs typeface="Arial" panose="020B0604020202020204" pitchFamily="34" charset="0"/>
            </a:endParaRPr>
          </a:p>
          <a:p>
            <a:pPr algn="just"/>
            <a:br>
              <a:rPr lang="en-GB" sz="2700" b="0" dirty="0">
                <a:effectLst/>
                <a:latin typeface="Arial" panose="020B0604020202020204" pitchFamily="34" charset="0"/>
                <a:cs typeface="Arial" panose="020B0604020202020204" pitchFamily="34" charset="0"/>
              </a:rPr>
            </a:br>
            <a:endParaRPr lang="en-US" sz="2700" dirty="0">
              <a:latin typeface="Arial" panose="020B0604020202020204" pitchFamily="34" charset="0"/>
              <a:cs typeface="Arial" panose="020B0604020202020204" pitchFamily="34" charset="0"/>
            </a:endParaRPr>
          </a:p>
        </p:txBody>
      </p:sp>
      <p:pic>
        <p:nvPicPr>
          <p:cNvPr id="7170" name="Picture 2" descr="Healthcare Team Stock Illustrations – 12,957 Healthcare Team Stock  Illustrations, Vectors &amp; Clipart - Dreamstime">
            <a:extLst>
              <a:ext uri="{FF2B5EF4-FFF2-40B4-BE49-F238E27FC236}">
                <a16:creationId xmlns:a16="http://schemas.microsoft.com/office/drawing/2014/main" id="{8355A88A-454B-A22D-4714-D7ED804D4A0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23530"/>
          <a:stretch/>
        </p:blipFill>
        <p:spPr bwMode="auto">
          <a:xfrm>
            <a:off x="7059706" y="2017058"/>
            <a:ext cx="5097912" cy="4168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653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12E1FC7-302A-167F-0AC0-D941D7B6C96D}"/>
              </a:ext>
            </a:extLst>
          </p:cNvPr>
          <p:cNvSpPr>
            <a:spLocks noGrp="1"/>
          </p:cNvSpPr>
          <p:nvPr>
            <p:ph type="title"/>
          </p:nvPr>
        </p:nvSpPr>
        <p:spPr>
          <a:xfrm>
            <a:off x="206562" y="260335"/>
            <a:ext cx="9385300" cy="985791"/>
          </a:xfrm>
        </p:spPr>
        <p:txBody>
          <a:bodyPr/>
          <a:lstStyle/>
          <a:p>
            <a:r>
              <a:rPr lang="en-US" sz="4800" dirty="0">
                <a:solidFill>
                  <a:schemeClr val="tx1">
                    <a:lumMod val="95000"/>
                    <a:lumOff val="5000"/>
                  </a:schemeClr>
                </a:solidFill>
                <a:latin typeface="Arial" panose="020B0604020202020204" pitchFamily="34" charset="0"/>
                <a:cs typeface="Arial" panose="020B0604020202020204" pitchFamily="34" charset="0"/>
              </a:rPr>
              <a:t>Conclusion</a:t>
            </a:r>
          </a:p>
        </p:txBody>
      </p:sp>
      <p:sp>
        <p:nvSpPr>
          <p:cNvPr id="4" name="Text Placeholder 3">
            <a:extLst>
              <a:ext uri="{FF2B5EF4-FFF2-40B4-BE49-F238E27FC236}">
                <a16:creationId xmlns:a16="http://schemas.microsoft.com/office/drawing/2014/main" id="{4F0D7991-4C01-0FBF-3FAF-FED96C729CCB}"/>
              </a:ext>
            </a:extLst>
          </p:cNvPr>
          <p:cNvSpPr>
            <a:spLocks noGrp="1"/>
          </p:cNvSpPr>
          <p:nvPr>
            <p:ph type="body" sz="quarter" idx="15"/>
          </p:nvPr>
        </p:nvSpPr>
        <p:spPr>
          <a:xfrm flipH="1">
            <a:off x="389965" y="1344706"/>
            <a:ext cx="7987553" cy="5351929"/>
          </a:xfrm>
        </p:spPr>
        <p:txBody>
          <a:bodyPr/>
          <a:lstStyle/>
          <a:p>
            <a:pPr algn="just"/>
            <a:r>
              <a:rPr lang="en-US" sz="3000" cap="none" dirty="0">
                <a:solidFill>
                  <a:schemeClr val="tx1"/>
                </a:solidFill>
                <a:latin typeface="Arial" panose="020B0604020202020204" pitchFamily="34" charset="0"/>
                <a:cs typeface="Arial" panose="020B0604020202020204" pitchFamily="34" charset="0"/>
              </a:rPr>
              <a:t>In healthcare, critical thinking is essential for effective decision-making and problem-solving, as it enables healthcare professionals to evaluate the validity and reliability of information, identify biases and assumptions, and make informed judgments about patient care. Critical thinking also helps healthcare professionals to identify gaps in knowledge, generate hypotheses, and design and conduct research to advance the field. (Cottrell, 2017)</a:t>
            </a:r>
          </a:p>
        </p:txBody>
      </p:sp>
      <p:pic>
        <p:nvPicPr>
          <p:cNvPr id="1026" name="Picture 2" descr="Capri Healthcare – Digitising Healthcare">
            <a:extLst>
              <a:ext uri="{FF2B5EF4-FFF2-40B4-BE49-F238E27FC236}">
                <a16:creationId xmlns:a16="http://schemas.microsoft.com/office/drawing/2014/main" id="{F3787DF6-9825-15D9-DFB9-DFF68BBD5B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79116" y="1842246"/>
            <a:ext cx="3590365" cy="35903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3400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stretch>
            <a:fillRect/>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A73648F-C61C-63A8-7A22-4F3B5F38AAD2}"/>
              </a:ext>
            </a:extLst>
          </p:cNvPr>
          <p:cNvSpPr/>
          <p:nvPr/>
        </p:nvSpPr>
        <p:spPr>
          <a:xfrm>
            <a:off x="3881921" y="130006"/>
            <a:ext cx="3782703" cy="923330"/>
          </a:xfrm>
          <a:prstGeom prst="rect">
            <a:avLst/>
          </a:prstGeom>
          <a:noFill/>
        </p:spPr>
        <p:txBody>
          <a:bodyPr wrap="non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References</a:t>
            </a:r>
          </a:p>
        </p:txBody>
      </p:sp>
      <p:sp>
        <p:nvSpPr>
          <p:cNvPr id="12" name="TextBox 11">
            <a:extLst>
              <a:ext uri="{FF2B5EF4-FFF2-40B4-BE49-F238E27FC236}">
                <a16:creationId xmlns:a16="http://schemas.microsoft.com/office/drawing/2014/main" id="{F64BB234-E196-B231-1D35-745339CC255A}"/>
              </a:ext>
            </a:extLst>
          </p:cNvPr>
          <p:cNvSpPr txBox="1"/>
          <p:nvPr/>
        </p:nvSpPr>
        <p:spPr>
          <a:xfrm>
            <a:off x="537882" y="591671"/>
            <a:ext cx="10784541" cy="6740307"/>
          </a:xfrm>
          <a:prstGeom prst="rect">
            <a:avLst/>
          </a:prstGeom>
          <a:noFill/>
        </p:spPr>
        <p:txBody>
          <a:bodyPr wrap="square" rtlCol="0">
            <a:spAutoFit/>
          </a:bodyPr>
          <a:lstStyle/>
          <a:p>
            <a:pPr algn="just" rtl="0">
              <a:spcBef>
                <a:spcPts val="0"/>
              </a:spcBef>
              <a:spcAft>
                <a:spcPts val="0"/>
              </a:spcAft>
            </a:pPr>
            <a:endParaRPr lang="en-GB" sz="2400" b="0" i="0" u="none" strike="noStrike" dirty="0">
              <a:solidFill>
                <a:srgbClr val="000000"/>
              </a:solidFill>
              <a:effectLst/>
              <a:latin typeface="Arial" panose="020B0604020202020204" pitchFamily="34" charset="0"/>
              <a:cs typeface="Arial" panose="020B0604020202020204" pitchFamily="34" charset="0"/>
            </a:endParaRPr>
          </a:p>
          <a:p>
            <a:pPr algn="just"/>
            <a:r>
              <a:rPr lang="en-GB" sz="2400" b="0" i="0" u="none" strike="noStrike" dirty="0">
                <a:solidFill>
                  <a:srgbClr val="000000"/>
                </a:solidFill>
                <a:effectLst/>
                <a:latin typeface="Arial" panose="020B0604020202020204" pitchFamily="34" charset="0"/>
                <a:cs typeface="Arial" panose="020B0604020202020204" pitchFamily="34" charset="0"/>
              </a:rPr>
              <a:t>Bottomley, A., &amp; </a:t>
            </a:r>
            <a:r>
              <a:rPr lang="en-GB" sz="2400" b="0" i="0" u="none" strike="noStrike" dirty="0" err="1">
                <a:solidFill>
                  <a:srgbClr val="000000"/>
                </a:solidFill>
                <a:effectLst/>
                <a:latin typeface="Arial" panose="020B0604020202020204" pitchFamily="34" charset="0"/>
                <a:cs typeface="Arial" panose="020B0604020202020204" pitchFamily="34" charset="0"/>
              </a:rPr>
              <a:t>Pryjmachuk</a:t>
            </a:r>
            <a:r>
              <a:rPr lang="en-GB" sz="2400" b="0" i="0" u="none" strike="noStrike" dirty="0">
                <a:solidFill>
                  <a:srgbClr val="000000"/>
                </a:solidFill>
                <a:effectLst/>
                <a:latin typeface="Arial" panose="020B0604020202020204" pitchFamily="34" charset="0"/>
                <a:cs typeface="Arial" panose="020B0604020202020204" pitchFamily="34" charset="0"/>
              </a:rPr>
              <a:t>, S. (2018) ‘The nurse’s reality gap. A literature review’, </a:t>
            </a:r>
            <a:r>
              <a:rPr lang="en-GB" sz="2400" b="0" i="1" u="none" strike="noStrike" dirty="0">
                <a:solidFill>
                  <a:srgbClr val="000000"/>
                </a:solidFill>
                <a:effectLst/>
                <a:latin typeface="Arial" panose="020B0604020202020204" pitchFamily="34" charset="0"/>
                <a:cs typeface="Arial" panose="020B0604020202020204" pitchFamily="34" charset="0"/>
              </a:rPr>
              <a:t>Journal of Clinical Nursing</a:t>
            </a:r>
            <a:r>
              <a:rPr lang="en-GB" sz="2400" b="0" i="0" u="none" strike="noStrike" dirty="0">
                <a:solidFill>
                  <a:srgbClr val="000000"/>
                </a:solidFill>
                <a:effectLst/>
                <a:latin typeface="Arial" panose="020B0604020202020204" pitchFamily="34" charset="0"/>
                <a:cs typeface="Arial" panose="020B0604020202020204" pitchFamily="34" charset="0"/>
              </a:rPr>
              <a:t>, 27(21-22), 4045-4057.</a:t>
            </a:r>
            <a:endParaRPr lang="en-GB" sz="2400" b="0" dirty="0">
              <a:effectLst/>
              <a:latin typeface="Arial" panose="020B0604020202020204" pitchFamily="34" charset="0"/>
              <a:cs typeface="Arial" panose="020B0604020202020204" pitchFamily="34" charset="0"/>
            </a:endParaRPr>
          </a:p>
          <a:p>
            <a:pPr algn="just" rtl="0">
              <a:spcBef>
                <a:spcPts val="0"/>
              </a:spcBef>
              <a:spcAft>
                <a:spcPts val="0"/>
              </a:spcAft>
            </a:pPr>
            <a:endParaRPr lang="en-GB" sz="2400" dirty="0">
              <a:solidFill>
                <a:srgbClr val="000000"/>
              </a:solidFill>
              <a:latin typeface="Arial" panose="020B0604020202020204" pitchFamily="34" charset="0"/>
              <a:cs typeface="Arial" panose="020B0604020202020204" pitchFamily="34" charset="0"/>
            </a:endParaRPr>
          </a:p>
          <a:p>
            <a:pPr algn="just"/>
            <a:r>
              <a:rPr lang="en-GB" sz="2400" b="0" i="0" u="none" strike="noStrike" dirty="0">
                <a:solidFill>
                  <a:srgbClr val="000000"/>
                </a:solidFill>
                <a:effectLst/>
                <a:latin typeface="Arial" panose="020B0604020202020204" pitchFamily="34" charset="0"/>
                <a:cs typeface="Arial" panose="020B0604020202020204" pitchFamily="34" charset="0"/>
              </a:rPr>
              <a:t>Cottrell, S. (2017) </a:t>
            </a:r>
            <a:r>
              <a:rPr lang="en-GB" sz="2400" b="0" i="1" u="none" strike="noStrike" dirty="0">
                <a:solidFill>
                  <a:srgbClr val="000000"/>
                </a:solidFill>
                <a:effectLst/>
                <a:latin typeface="Arial" panose="020B0604020202020204" pitchFamily="34" charset="0"/>
                <a:cs typeface="Arial" panose="020B0604020202020204" pitchFamily="34" charset="0"/>
              </a:rPr>
              <a:t>Critical thinking skills: Developing effective analysis and argument</a:t>
            </a:r>
            <a:r>
              <a:rPr lang="en-GB" sz="2400" b="0" i="0" u="none" strike="noStrike" dirty="0">
                <a:solidFill>
                  <a:srgbClr val="000000"/>
                </a:solidFill>
                <a:effectLst/>
                <a:latin typeface="Arial" panose="020B0604020202020204" pitchFamily="34" charset="0"/>
                <a:cs typeface="Arial" panose="020B0604020202020204" pitchFamily="34" charset="0"/>
              </a:rPr>
              <a:t>. Palgrave.</a:t>
            </a:r>
            <a:endParaRPr lang="en-GB" sz="2400" b="0" dirty="0">
              <a:effectLst/>
              <a:latin typeface="Arial" panose="020B0604020202020204" pitchFamily="34" charset="0"/>
              <a:cs typeface="Arial" panose="020B0604020202020204" pitchFamily="34" charset="0"/>
            </a:endParaRPr>
          </a:p>
          <a:p>
            <a:pPr algn="just" rtl="0">
              <a:spcBef>
                <a:spcPts val="0"/>
              </a:spcBef>
              <a:spcAft>
                <a:spcPts val="0"/>
              </a:spcAft>
            </a:pPr>
            <a:endParaRPr lang="en-GB" sz="2400" dirty="0">
              <a:solidFill>
                <a:srgbClr val="000000"/>
              </a:solidFill>
              <a:latin typeface="Arial" panose="020B0604020202020204" pitchFamily="34" charset="0"/>
              <a:cs typeface="Arial" panose="020B0604020202020204" pitchFamily="34" charset="0"/>
            </a:endParaRPr>
          </a:p>
          <a:p>
            <a:pPr algn="just" rtl="0">
              <a:spcBef>
                <a:spcPts val="0"/>
              </a:spcBef>
              <a:spcAft>
                <a:spcPts val="0"/>
              </a:spcAft>
            </a:pPr>
            <a:r>
              <a:rPr lang="en-GB" sz="2400" b="0" i="0" u="none" strike="noStrike" dirty="0">
                <a:solidFill>
                  <a:srgbClr val="000000"/>
                </a:solidFill>
                <a:effectLst/>
                <a:latin typeface="Arial" panose="020B0604020202020204" pitchFamily="34" charset="0"/>
                <a:cs typeface="Arial" panose="020B0604020202020204" pitchFamily="34" charset="0"/>
              </a:rPr>
              <a:t>Frohman, R., &amp; Lupton, D. (2020) </a:t>
            </a:r>
            <a:r>
              <a:rPr lang="en-GB" sz="2400" b="0" i="1" u="none" strike="noStrike" dirty="0">
                <a:solidFill>
                  <a:srgbClr val="000000"/>
                </a:solidFill>
                <a:effectLst/>
                <a:latin typeface="Arial" panose="020B0604020202020204" pitchFamily="34" charset="0"/>
                <a:cs typeface="Arial" panose="020B0604020202020204" pitchFamily="34" charset="0"/>
              </a:rPr>
              <a:t>Health, illness, and human flourishing: An introduction to medical humanities.</a:t>
            </a:r>
            <a:r>
              <a:rPr lang="en-GB" sz="2400" b="0" i="0" u="none" strike="noStrike" dirty="0">
                <a:solidFill>
                  <a:srgbClr val="000000"/>
                </a:solidFill>
                <a:effectLst/>
                <a:latin typeface="Arial" panose="020B0604020202020204" pitchFamily="34" charset="0"/>
                <a:cs typeface="Arial" panose="020B0604020202020204" pitchFamily="34" charset="0"/>
              </a:rPr>
              <a:t> Routledge.</a:t>
            </a:r>
            <a:endParaRPr lang="en-GB" sz="2400" b="0" dirty="0">
              <a:effectLst/>
              <a:latin typeface="Arial" panose="020B0604020202020204" pitchFamily="34" charset="0"/>
              <a:cs typeface="Arial" panose="020B0604020202020204" pitchFamily="34" charset="0"/>
            </a:endParaRPr>
          </a:p>
          <a:p>
            <a:pPr algn="just" rtl="0">
              <a:spcBef>
                <a:spcPts val="0"/>
              </a:spcBef>
              <a:spcAft>
                <a:spcPts val="0"/>
              </a:spcAft>
            </a:pPr>
            <a:br>
              <a:rPr lang="en-GB" sz="2400" b="0" dirty="0">
                <a:effectLst/>
                <a:latin typeface="Arial" panose="020B0604020202020204" pitchFamily="34" charset="0"/>
                <a:cs typeface="Arial" panose="020B0604020202020204" pitchFamily="34" charset="0"/>
              </a:rPr>
            </a:br>
            <a:r>
              <a:rPr lang="en-GB" sz="2400" b="0" i="0" u="none" strike="noStrike" dirty="0">
                <a:solidFill>
                  <a:srgbClr val="000000"/>
                </a:solidFill>
                <a:effectLst/>
                <a:latin typeface="Arial" panose="020B0604020202020204" pitchFamily="34" charset="0"/>
                <a:cs typeface="Arial" panose="020B0604020202020204" pitchFamily="34" charset="0"/>
              </a:rPr>
              <a:t>Ishikawa, K. (1986) </a:t>
            </a:r>
            <a:r>
              <a:rPr lang="en-GB" sz="2400" b="0" i="1" u="none" strike="noStrike" dirty="0">
                <a:solidFill>
                  <a:srgbClr val="000000"/>
                </a:solidFill>
                <a:effectLst/>
                <a:latin typeface="Arial" panose="020B0604020202020204" pitchFamily="34" charset="0"/>
                <a:cs typeface="Arial" panose="020B0604020202020204" pitchFamily="34" charset="0"/>
              </a:rPr>
              <a:t>Guide to Quality Control</a:t>
            </a:r>
            <a:r>
              <a:rPr lang="en-GB" sz="2400" b="0" i="0" u="none" strike="noStrike" dirty="0">
                <a:solidFill>
                  <a:srgbClr val="000000"/>
                </a:solidFill>
                <a:effectLst/>
                <a:latin typeface="Arial" panose="020B0604020202020204" pitchFamily="34" charset="0"/>
                <a:cs typeface="Arial" panose="020B0604020202020204" pitchFamily="34" charset="0"/>
              </a:rPr>
              <a:t>. Tokyo: Asian Productivity Organization</a:t>
            </a:r>
            <a:endParaRPr lang="en-GB" sz="2400" b="0" dirty="0">
              <a:effectLst/>
              <a:latin typeface="Arial" panose="020B0604020202020204" pitchFamily="34" charset="0"/>
              <a:cs typeface="Arial" panose="020B0604020202020204" pitchFamily="34" charset="0"/>
            </a:endParaRPr>
          </a:p>
          <a:p>
            <a:pPr algn="just" rtl="0">
              <a:spcBef>
                <a:spcPts val="0"/>
              </a:spcBef>
              <a:spcAft>
                <a:spcPts val="0"/>
              </a:spcAft>
            </a:pPr>
            <a:br>
              <a:rPr lang="en-GB" sz="2400" b="0" dirty="0">
                <a:effectLst/>
                <a:latin typeface="Arial" panose="020B0604020202020204" pitchFamily="34" charset="0"/>
                <a:cs typeface="Arial" panose="020B0604020202020204" pitchFamily="34" charset="0"/>
              </a:rPr>
            </a:br>
            <a:r>
              <a:rPr lang="en-GB" sz="2400" b="0" i="0" u="none" strike="noStrike" dirty="0" err="1">
                <a:solidFill>
                  <a:srgbClr val="000000"/>
                </a:solidFill>
                <a:effectLst/>
                <a:latin typeface="Arial" panose="020B0604020202020204" pitchFamily="34" charset="0"/>
                <a:cs typeface="Arial" panose="020B0604020202020204" pitchFamily="34" charset="0"/>
              </a:rPr>
              <a:t>Serrat</a:t>
            </a:r>
            <a:r>
              <a:rPr lang="en-GB" sz="2400" b="0" i="0" u="none" strike="noStrike" dirty="0">
                <a:solidFill>
                  <a:srgbClr val="000000"/>
                </a:solidFill>
                <a:effectLst/>
                <a:latin typeface="Arial" panose="020B0604020202020204" pitchFamily="34" charset="0"/>
                <a:cs typeface="Arial" panose="020B0604020202020204" pitchFamily="34" charset="0"/>
              </a:rPr>
              <a:t>, O. (2009) ‘The Five Whys Technique’, </a:t>
            </a:r>
            <a:r>
              <a:rPr lang="en-GB" sz="2400" b="0" i="1" u="none" strike="noStrike" dirty="0">
                <a:solidFill>
                  <a:srgbClr val="000000"/>
                </a:solidFill>
                <a:effectLst/>
                <a:latin typeface="Arial" panose="020B0604020202020204" pitchFamily="34" charset="0"/>
                <a:cs typeface="Arial" panose="020B0604020202020204" pitchFamily="34" charset="0"/>
              </a:rPr>
              <a:t>In Knowledge Solutions: Tools, Methods, and Approaches to Drive Organizational Performance</a:t>
            </a:r>
            <a:r>
              <a:rPr lang="en-GB" sz="2400" b="0" i="0" u="none" strike="noStrike" dirty="0">
                <a:solidFill>
                  <a:srgbClr val="000000"/>
                </a:solidFill>
                <a:effectLst/>
                <a:latin typeface="Arial" panose="020B0604020202020204" pitchFamily="34" charset="0"/>
                <a:cs typeface="Arial" panose="020B0604020202020204" pitchFamily="34" charset="0"/>
              </a:rPr>
              <a:t> (pp. 87-89). Washington, DC: The World Bank.</a:t>
            </a:r>
            <a:endParaRPr lang="en-GB" sz="2400" b="0" dirty="0">
              <a:effectLst/>
              <a:latin typeface="Arial" panose="020B0604020202020204" pitchFamily="34" charset="0"/>
              <a:cs typeface="Arial" panose="020B0604020202020204" pitchFamily="34" charset="0"/>
            </a:endParaRPr>
          </a:p>
          <a:p>
            <a:pPr algn="just"/>
            <a:br>
              <a:rPr lang="en-GB" sz="2400" dirty="0">
                <a:latin typeface="Arial" panose="020B0604020202020204" pitchFamily="34" charset="0"/>
                <a:cs typeface="Arial" panose="020B0604020202020204" pitchFamily="34" charset="0"/>
              </a:rPr>
            </a:br>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3948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A8DDD42-D29D-4ECB-A465-13EFA049E83C}"/>
              </a:ext>
            </a:extLst>
          </p:cNvPr>
          <p:cNvSpPr>
            <a:spLocks noGrp="1"/>
          </p:cNvSpPr>
          <p:nvPr>
            <p:ph type="title"/>
          </p:nvPr>
        </p:nvSpPr>
        <p:spPr/>
        <p:txBody>
          <a:bodyPr/>
          <a:lstStyle/>
          <a:p>
            <a:r>
              <a:rPr lang="en-US"/>
              <a:t>TOSS THE CAP</a:t>
            </a:r>
          </a:p>
        </p:txBody>
      </p:sp>
      <p:sp>
        <p:nvSpPr>
          <p:cNvPr id="20" name="Text Placeholder 19">
            <a:extLst>
              <a:ext uri="{FF2B5EF4-FFF2-40B4-BE49-F238E27FC236}">
                <a16:creationId xmlns:a16="http://schemas.microsoft.com/office/drawing/2014/main" id="{88531C66-298F-52BD-C40A-86A579EF4E68}"/>
              </a:ext>
            </a:extLst>
          </p:cNvPr>
          <p:cNvSpPr>
            <a:spLocks noGrp="1"/>
          </p:cNvSpPr>
          <p:nvPr>
            <p:ph type="body" sz="quarter" idx="15"/>
          </p:nvPr>
        </p:nvSpPr>
        <p:spPr/>
        <p:txBody>
          <a:bodyPr/>
          <a:lstStyle/>
          <a:p>
            <a:r>
              <a:rPr lang="en-US"/>
              <a:t>IT’S TIME TO</a:t>
            </a:r>
          </a:p>
          <a:p>
            <a:endParaRPr lang="en-US"/>
          </a:p>
        </p:txBody>
      </p:sp>
      <p:pic>
        <p:nvPicPr>
          <p:cNvPr id="8194" name="Picture 2" descr="Thank You Doctors Healthcare Worker Medical Stock Vector (Royalty Free)  1696693009 | Shutterstock">
            <a:extLst>
              <a:ext uri="{FF2B5EF4-FFF2-40B4-BE49-F238E27FC236}">
                <a16:creationId xmlns:a16="http://schemas.microsoft.com/office/drawing/2014/main" id="{29AD9077-189A-26E3-A534-FB664C1FD5F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551"/>
          <a:stretch/>
        </p:blipFill>
        <p:spPr bwMode="auto">
          <a:xfrm>
            <a:off x="1591608" y="172566"/>
            <a:ext cx="8673353" cy="65128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898841"/>
      </p:ext>
    </p:extLst>
  </p:cSld>
  <p:clrMapOvr>
    <a:masterClrMapping/>
  </p:clrMapOvr>
</p:sld>
</file>

<file path=ppt/theme/theme1.xml><?xml version="1.0" encoding="utf-8"?>
<a:theme xmlns:a="http://schemas.openxmlformats.org/drawingml/2006/main" name="Office Theme">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ustom 31">
      <a:majorFont>
        <a:latin typeface="Posterama Bold"/>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ech Pitch Deck_TM33781529_Win32_JC_v3" id="{862F7C05-3205-4562-AA5F-868BCB6856F9}" vid="{97BBE2DD-0E32-4C1B-8BB2-0414672F316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6" ma:contentTypeDescription="Create a new document." ma:contentTypeScope="" ma:versionID="ac37c1753acd5e330d2062ccec26ea66">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340c7101c92c5120abd06486f9454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FBEBAC-9AB4-4680-BB64-BD24720409A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D07C16E3-2015-4020-B02F-D4F1FBF254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3E0ACF9-0FEF-40E0-B271-A471C37554B2}">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786</Words>
  <Application>Microsoft Macintosh PowerPoint</Application>
  <PresentationFormat>Widescreen</PresentationFormat>
  <Paragraphs>60</Paragraphs>
  <Slides>12</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Bierstadt</vt:lpstr>
      <vt:lpstr>Calibri</vt:lpstr>
      <vt:lpstr>Posterama</vt:lpstr>
      <vt:lpstr>Posterama Bold</vt:lpstr>
      <vt:lpstr>Times New Roman</vt:lpstr>
      <vt:lpstr>Wingdings</vt:lpstr>
      <vt:lpstr>Office Theme</vt:lpstr>
      <vt:lpstr>Key Skills Presentation (Critical Thinking and problem solving</vt:lpstr>
      <vt:lpstr>Overview</vt:lpstr>
      <vt:lpstr>PowerPoint Presentation</vt:lpstr>
      <vt:lpstr>Two types of critical thinking</vt:lpstr>
      <vt:lpstr>Blooms taxonomy </vt:lpstr>
      <vt:lpstr>Challenges in Healthcare </vt:lpstr>
      <vt:lpstr>PowerPoint Presentation</vt:lpstr>
      <vt:lpstr>PowerPoint Presentation</vt:lpstr>
      <vt:lpstr>PowerPoint Presentation</vt:lpstr>
      <vt:lpstr>Conclusion</vt:lpstr>
      <vt:lpstr>PowerPoint Presentation</vt:lpstr>
      <vt:lpstr>TOSS THE CAP</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2023-02-02T07:44:52Z</dcterms:created>
  <dcterms:modified xsi:type="dcterms:W3CDTF">2023-03-07T22:22:30Z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